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Default Extension="jpeg" ContentType="image/jpeg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9" r:id="rId1"/>
  </p:sldMasterIdLst>
  <p:notesMasterIdLst>
    <p:notesMasterId r:id="rId86"/>
  </p:notesMasterIdLst>
  <p:handoutMasterIdLst>
    <p:handoutMasterId r:id="rId87"/>
  </p:handoutMasterIdLst>
  <p:sldIdLst>
    <p:sldId id="517" r:id="rId2"/>
    <p:sldId id="533" r:id="rId3"/>
    <p:sldId id="534" r:id="rId4"/>
    <p:sldId id="458" r:id="rId5"/>
    <p:sldId id="436" r:id="rId6"/>
    <p:sldId id="437" r:id="rId7"/>
    <p:sldId id="519" r:id="rId8"/>
    <p:sldId id="521" r:id="rId9"/>
    <p:sldId id="438" r:id="rId10"/>
    <p:sldId id="440" r:id="rId11"/>
    <p:sldId id="441" r:id="rId12"/>
    <p:sldId id="518" r:id="rId13"/>
    <p:sldId id="443" r:id="rId14"/>
    <p:sldId id="450" r:id="rId15"/>
    <p:sldId id="444" r:id="rId16"/>
    <p:sldId id="451" r:id="rId17"/>
    <p:sldId id="456" r:id="rId18"/>
    <p:sldId id="457" r:id="rId19"/>
    <p:sldId id="445" r:id="rId20"/>
    <p:sldId id="448" r:id="rId21"/>
    <p:sldId id="449" r:id="rId22"/>
    <p:sldId id="452" r:id="rId23"/>
    <p:sldId id="453" r:id="rId24"/>
    <p:sldId id="454" r:id="rId25"/>
    <p:sldId id="460" r:id="rId26"/>
    <p:sldId id="480" r:id="rId27"/>
    <p:sldId id="481" r:id="rId28"/>
    <p:sldId id="482" r:id="rId29"/>
    <p:sldId id="483" r:id="rId30"/>
    <p:sldId id="484" r:id="rId31"/>
    <p:sldId id="485" r:id="rId32"/>
    <p:sldId id="486" r:id="rId33"/>
    <p:sldId id="487" r:id="rId34"/>
    <p:sldId id="488" r:id="rId35"/>
    <p:sldId id="489" r:id="rId36"/>
    <p:sldId id="524" r:id="rId37"/>
    <p:sldId id="525" r:id="rId38"/>
    <p:sldId id="526" r:id="rId39"/>
    <p:sldId id="527" r:id="rId40"/>
    <p:sldId id="528" r:id="rId41"/>
    <p:sldId id="529" r:id="rId42"/>
    <p:sldId id="530" r:id="rId43"/>
    <p:sldId id="531" r:id="rId44"/>
    <p:sldId id="532" r:id="rId45"/>
    <p:sldId id="490" r:id="rId46"/>
    <p:sldId id="491" r:id="rId47"/>
    <p:sldId id="467" r:id="rId48"/>
    <p:sldId id="468" r:id="rId49"/>
    <p:sldId id="522" r:id="rId50"/>
    <p:sldId id="523" r:id="rId51"/>
    <p:sldId id="471" r:id="rId52"/>
    <p:sldId id="472" r:id="rId53"/>
    <p:sldId id="473" r:id="rId54"/>
    <p:sldId id="474" r:id="rId55"/>
    <p:sldId id="475" r:id="rId56"/>
    <p:sldId id="476" r:id="rId57"/>
    <p:sldId id="459" r:id="rId58"/>
    <p:sldId id="461" r:id="rId59"/>
    <p:sldId id="463" r:id="rId60"/>
    <p:sldId id="462" r:id="rId61"/>
    <p:sldId id="492" r:id="rId62"/>
    <p:sldId id="493" r:id="rId63"/>
    <p:sldId id="515" r:id="rId64"/>
    <p:sldId id="494" r:id="rId65"/>
    <p:sldId id="495" r:id="rId66"/>
    <p:sldId id="496" r:id="rId67"/>
    <p:sldId id="497" r:id="rId68"/>
    <p:sldId id="498" r:id="rId69"/>
    <p:sldId id="499" r:id="rId70"/>
    <p:sldId id="500" r:id="rId71"/>
    <p:sldId id="501" r:id="rId72"/>
    <p:sldId id="502" r:id="rId73"/>
    <p:sldId id="503" r:id="rId74"/>
    <p:sldId id="504" r:id="rId75"/>
    <p:sldId id="505" r:id="rId76"/>
    <p:sldId id="506" r:id="rId77"/>
    <p:sldId id="507" r:id="rId78"/>
    <p:sldId id="508" r:id="rId79"/>
    <p:sldId id="509" r:id="rId80"/>
    <p:sldId id="510" r:id="rId81"/>
    <p:sldId id="511" r:id="rId82"/>
    <p:sldId id="512" r:id="rId83"/>
    <p:sldId id="513" r:id="rId84"/>
    <p:sldId id="514" r:id="rId8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3300"/>
    <a:srgbClr val="000000"/>
    <a:srgbClr val="FFFFFF"/>
    <a:srgbClr val="CCECFF"/>
    <a:srgbClr val="0066FF"/>
    <a:srgbClr val="0099FF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86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32DBDCC-FE2B-4307-AE05-881E1DFD13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3C8D9A7-DB60-4B86-B9CC-ED5B71E2ADE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A8E1AD-8148-4854-BCCE-9A7F4B20E55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86401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A86077-DECC-48B3-A6E1-FEAD9CE4CA29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3625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5E209D-F1D7-48DE-9A09-3B1554B18C72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AE643-F659-409A-9AAE-0EC605E3339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E1D55C-51AB-4505-9D04-C7CC07FFEDA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D92323-A2E8-4070-8186-26E0465813B2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B04B5A-6A5F-47C7-8DE8-C3156A38F104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A3CDAE-A932-45C9-A570-465FC74B99C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57D55-9459-4B78-9179-43D6609D42BE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BFB3A8-D438-47FD-AABE-941CA1DFE228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A568B6-42EB-4008-9C84-527DD2423A3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932B9B-1405-4E65-9F72-E656794DCD3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1453D-9943-4EDC-AAA8-CD7D638D90C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DA173F-A8C9-42CE-AD4A-98D94381E145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630F81-3AB1-4FF4-AC5A-4CAA251DD75A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68D2B-19CF-47E1-9233-BD9E50B931F1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467DE-A88F-4F9B-B3FD-2A7345E0C3EE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C03E0C-9B02-497F-B705-C08BC4FC8460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CA9F51-E850-4211-88DB-61CC3A047BC5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08336-93FA-49AE-8790-19B44F2243A9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ECE270-F818-4896-8E1C-11966DFB3E27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D6E803-679C-4D96-AC87-2C92F19A3558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DD3267-DABB-428E-9615-1CC8E8BB2379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982A83-C233-4EA5-B74D-C158A7F14A6D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D0C259-CE04-48C4-962B-5F8A82784866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882442-6551-45D1-8C0E-D75E87D131C2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F93776-30DA-4294-9C9B-43A55FB479B5}" type="slidenum">
              <a:rPr lang="en-US" altLang="en-US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85A243-235C-4D3F-BD86-BBB3CBAB3136}" type="slidenum">
              <a:rPr lang="en-US" altLang="en-US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D16513-C5C7-4B81-A0AA-F2DFD010D9BE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742CDC-8646-4D81-B255-EC246FDF8265}" type="slidenum">
              <a:rPr lang="en-US" altLang="en-US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1ACDD0-5E0D-453E-99AF-D6052F931A63}" type="slidenum">
              <a:rPr lang="en-US" altLang="en-US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6A38CF-52FA-464D-9D56-7C6AD7202574}" type="slidenum">
              <a:rPr lang="en-US" altLang="en-US">
                <a:latin typeface="Arial" charset="0"/>
              </a:rPr>
              <a:pPr/>
              <a:t>37</a:t>
            </a:fld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D621F-3D93-46C9-A07F-70B791F5196A}" type="slidenum">
              <a:rPr lang="en-US" altLang="en-US">
                <a:latin typeface="Arial" charset="0"/>
              </a:rPr>
              <a:pPr/>
              <a:t>40</a:t>
            </a:fld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67289F-0E6D-4E7F-9C16-0FC82514E058}" type="slidenum">
              <a:rPr lang="en-US" altLang="en-US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DA9BC7-93DD-4BE5-9C0A-E6091DCD00AC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2000" cy="34290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C3C2E3-CEA8-4406-86E3-701779D87046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2000" cy="342900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EA369-28EA-401A-AD79-2F34FAB090CC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2000" cy="34290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E171EB-3E3A-464B-8602-BF9712B13FBD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1FDEA2-3E13-4A2B-86E5-F70C4EBEF2B8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2B395-10DD-4EC9-B098-CC3658474CE5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E4D86-96CA-40A4-B8D4-32B58997DC3E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2BFF255-FC19-4F74-88D1-D97AB609A362}" type="slidenum">
              <a:rPr lang="en-US" altLang="en-US"/>
              <a:pPr defTabSz="912813"/>
              <a:t>61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32012192-E290-4385-B044-BD4F4DCA73BB}" type="slidenum">
              <a:rPr lang="en-US" altLang="en-US"/>
              <a:pPr defTabSz="912813"/>
              <a:t>62</a:t>
            </a:fld>
            <a:endParaRPr lang="en-US" alt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10596" name="Slide Number Placeholder 3"/>
          <p:cNvSpPr txBox="1">
            <a:spLocks noGrp="1"/>
          </p:cNvSpPr>
          <p:nvPr/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5" rIns="91428" bIns="45715" anchor="b"/>
          <a:lstStyle/>
          <a:p>
            <a:pPr algn="r" defTabSz="966788" eaLnBrk="1" hangingPunct="1"/>
            <a:fld id="{7A44C82E-8A1A-4774-A7A6-401286469689}" type="slidenum">
              <a:rPr lang="es-ES" altLang="en-US" sz="1300"/>
              <a:pPr algn="r" defTabSz="966788" eaLnBrk="1" hangingPunct="1"/>
              <a:t>63</a:t>
            </a:fld>
            <a:endParaRPr lang="es-ES" altLang="en-US" sz="13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4016A7C5-E8A7-4FF7-B803-1F07357C93E9}" type="slidenum">
              <a:rPr lang="en-US" altLang="en-US"/>
              <a:pPr defTabSz="912813"/>
              <a:t>67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1C0FBB3A-893E-49E2-A818-E37D238EFA8A}" type="slidenum">
              <a:rPr lang="en-US" altLang="en-US"/>
              <a:pPr defTabSz="912813"/>
              <a:t>68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884" name="Slide Number Placeholder 3"/>
          <p:cNvSpPr txBox="1">
            <a:spLocks noGrp="1"/>
          </p:cNvSpPr>
          <p:nvPr/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5" rIns="91428" bIns="45715" anchor="b"/>
          <a:lstStyle/>
          <a:p>
            <a:pPr algn="r" defTabSz="966788" eaLnBrk="1" hangingPunct="1"/>
            <a:fld id="{985855A3-81FF-4166-88D5-462F1FC9DDD2}" type="slidenum">
              <a:rPr lang="en-US" altLang="en-US" sz="1300"/>
              <a:pPr algn="r" defTabSz="966788" eaLnBrk="1" hangingPunct="1"/>
              <a:t>70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37391E4A-B3C5-4619-AF75-A9D23AC43801}" type="slidenum">
              <a:rPr lang="en-US" altLang="en-US"/>
              <a:pPr defTabSz="912813"/>
              <a:t>71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6980" name="Slide Number Placeholder 3"/>
          <p:cNvSpPr txBox="1">
            <a:spLocks noGrp="1"/>
          </p:cNvSpPr>
          <p:nvPr/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5" rIns="91428" bIns="45715" anchor="b"/>
          <a:lstStyle/>
          <a:p>
            <a:pPr algn="r" defTabSz="966788" eaLnBrk="1" hangingPunct="1"/>
            <a:fld id="{23F62D66-307B-4447-9454-D0F825C36C6B}" type="slidenum">
              <a:rPr lang="en-US" altLang="en-US" sz="1300"/>
              <a:pPr algn="r" defTabSz="966788" eaLnBrk="1" hangingPunct="1"/>
              <a:t>72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54D892C6-F1B0-4D1C-9D11-C3F5640EF8D5}" type="slidenum">
              <a:rPr lang="en-US" altLang="en-US"/>
              <a:pPr defTabSz="912813"/>
              <a:t>73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1076" name="Slide Number Placeholder 3"/>
          <p:cNvSpPr txBox="1">
            <a:spLocks noGrp="1"/>
          </p:cNvSpPr>
          <p:nvPr/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5" rIns="91428" bIns="45715" anchor="b"/>
          <a:lstStyle/>
          <a:p>
            <a:pPr algn="r" defTabSz="966788" eaLnBrk="1" hangingPunct="1"/>
            <a:fld id="{40A744A7-9280-4AC1-991B-80AE0C2B0C5C}" type="slidenum">
              <a:rPr lang="en-US" altLang="en-US" sz="1300"/>
              <a:pPr algn="r" defTabSz="966788" eaLnBrk="1" hangingPunct="1"/>
              <a:t>74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AE50E555-ACC4-4B74-ABD3-E5C2D16F8A58}" type="slidenum">
              <a:rPr lang="en-US" altLang="en-US"/>
              <a:pPr defTabSz="912813"/>
              <a:t>75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42820072-9665-421C-8CA3-57D0ED257BFE}" type="slidenum">
              <a:rPr lang="en-US" altLang="en-US"/>
              <a:pPr defTabSz="912813"/>
              <a:t>76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06D2B411-EFA8-41DB-B318-FA044A46B5E9}" type="slidenum">
              <a:rPr lang="en-US" altLang="en-US"/>
              <a:pPr defTabSz="912813"/>
              <a:t>79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83E94CC-591D-470B-92D6-97012D4D3BD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A97DC-6C01-4482-8B37-B0CB23942B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5CB4FC-06DB-4838-A8EE-7AA934F76B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F2756-C90B-4929-A4BA-D063247B5B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7759D-E4B9-4465-B181-CA8321D370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1C1EC-9C97-4F03-89D1-DA310D12A2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CE6CC5-9921-4643-886C-86B1E3693A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7B214B-3E3E-4555-87E5-3AF1E264F9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53B9E9-4E4C-4F0D-9637-0FBCC458583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90441E-E22C-4EAA-BD8A-62FC37482E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0C283-AB63-4F15-A09E-9FB1909BFC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A8533-9BA7-48ED-B12A-4FBD374B7B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62678F-0CA0-4A20-9621-7BF7DCF1BEC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AD909-A7FA-445A-9A96-06D9E6C84E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1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22: Stochastic Frontier [</a:t>
            </a:r>
            <a:fld id="{9C112B07-2C3E-46A4-A75B-F5242D56F476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/83]</a:t>
            </a:r>
          </a:p>
        </p:txBody>
      </p:sp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7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630885-F7C2-4803-8878-BC3A81FFBE3A}" type="datetime1">
              <a:rPr lang="en-US"/>
              <a:pPr>
                <a:defRPr/>
              </a:pPr>
              <a:t>12/22/2019</a:t>
            </a:fld>
            <a:endParaRPr lang="en-US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AE95107-0606-495C-A509-113A17B2D80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870A37DE-3808-4728-9B4F-A2ED0E13BCE1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22: Stochastic Frontier [</a:t>
            </a:r>
            <a:fld id="{AEE06DCA-D915-4440-A26B-4AF6312E1C40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84]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1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7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8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9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49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8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9.bin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42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743200"/>
            <a:ext cx="60388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90800"/>
            <a:ext cx="2362200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95400" y="1066800"/>
            <a:ext cx="6705600" cy="1371600"/>
          </a:xfrm>
          <a:prstGeom prst="rect">
            <a:avLst/>
          </a:prstGeom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bg2"/>
              </a:buClr>
              <a:buSzPct val="70000"/>
              <a:defRPr/>
            </a:pPr>
            <a:r>
              <a:rPr lang="en-US" altLang="en-US" sz="3200" b="1" kern="0">
                <a:latin typeface="+mn-lt"/>
                <a:cs typeface="+mn-cs"/>
              </a:rPr>
              <a:t>22. Stochastic Frontier Models</a:t>
            </a:r>
            <a:br>
              <a:rPr lang="en-US" altLang="en-US" sz="3200" b="1" kern="0">
                <a:latin typeface="+mn-lt"/>
                <a:cs typeface="+mn-cs"/>
              </a:rPr>
            </a:br>
            <a:r>
              <a:rPr lang="en-US" altLang="en-US" sz="3200" b="1" kern="0">
                <a:latin typeface="+mn-lt"/>
                <a:cs typeface="+mn-cs"/>
              </a:rPr>
              <a:t>And Efficiency Measurement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/>
            <a:r>
              <a:rPr lang="en-US" b="1" smtClean="0"/>
              <a:t>The Production Function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8305800" cy="3124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“A single output technology is commonly described by means of a </a:t>
            </a:r>
            <a:r>
              <a:rPr lang="en-US" sz="2400" i="1" dirty="0" smtClean="0"/>
              <a:t>production function</a:t>
            </a:r>
            <a:r>
              <a:rPr lang="en-US" sz="2400" dirty="0" smtClean="0"/>
              <a:t> </a:t>
            </a:r>
            <a:r>
              <a:rPr lang="en-US" sz="2400" i="1" dirty="0" smtClean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z</a:t>
            </a:r>
            <a:r>
              <a:rPr lang="en-US" sz="2400" dirty="0" smtClean="0"/>
              <a:t>) that gives the </a:t>
            </a:r>
            <a:r>
              <a:rPr lang="en-US" sz="2400" b="1" i="1" u="sng" dirty="0" smtClean="0"/>
              <a:t>maximum</a:t>
            </a:r>
            <a:r>
              <a:rPr lang="en-US" sz="2400" dirty="0" smtClean="0"/>
              <a:t> amount q of output that can be produced using input amounts (</a:t>
            </a:r>
            <a:r>
              <a:rPr lang="en-US" sz="2400" i="1" dirty="0" smtClean="0"/>
              <a:t>z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,…,z</a:t>
            </a:r>
            <a:r>
              <a:rPr lang="en-US" sz="2400" i="1" baseline="-25000" dirty="0" smtClean="0"/>
              <a:t>L</a:t>
            </a:r>
            <a:r>
              <a:rPr lang="en-US" sz="2400" baseline="-25000" dirty="0" smtClean="0"/>
              <a:t>-1</a:t>
            </a:r>
            <a:r>
              <a:rPr lang="en-US" sz="2400" dirty="0" smtClean="0"/>
              <a:t>) </a:t>
            </a:r>
            <a:r>
              <a:rPr lang="en-US" sz="2400" u="sng" dirty="0" smtClean="0"/>
              <a:t>&gt;</a:t>
            </a:r>
            <a:r>
              <a:rPr lang="en-US" sz="2400" dirty="0" smtClean="0"/>
              <a:t> 0.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“Microeconomic Theory,”  Mas-</a:t>
            </a:r>
            <a:r>
              <a:rPr lang="en-US" sz="2400" dirty="0" err="1" smtClean="0"/>
              <a:t>Colell</a:t>
            </a:r>
            <a:r>
              <a:rPr lang="en-US" sz="2400" dirty="0" smtClean="0"/>
              <a:t>, </a:t>
            </a:r>
            <a:r>
              <a:rPr lang="en-US" sz="2400" dirty="0" err="1" smtClean="0"/>
              <a:t>Whinston</a:t>
            </a:r>
            <a:r>
              <a:rPr lang="en-US" sz="2400" dirty="0" smtClean="0"/>
              <a:t>, Green: Oxford, 1995, p. 129.  See also Samuelson (1938) and </a:t>
            </a:r>
            <a:r>
              <a:rPr lang="en-US" sz="2400" dirty="0" err="1" smtClean="0"/>
              <a:t>Shephard</a:t>
            </a:r>
            <a:r>
              <a:rPr lang="en-US" sz="2400" dirty="0" smtClean="0"/>
              <a:t> (1953).</a:t>
            </a:r>
          </a:p>
        </p:txBody>
      </p:sp>
    </p:spTree>
    <p:extLst>
      <p:ext uri="{BB962C8B-B14F-4D97-AF65-F5344CB8AC3E}">
        <p14:creationId xmlns="" xmlns:p14="http://schemas.microsoft.com/office/powerpoint/2010/main" val="36876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/>
            <a:r>
              <a:rPr lang="en-US" b="1" smtClean="0"/>
              <a:t>Thoughts on Inefficiency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81200"/>
            <a:ext cx="7696200" cy="3962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 dirty="0" smtClean="0"/>
              <a:t>Failure to achieve the theoretical maximum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   Hicks (ca. 1935) on the benefits of monopoly</a:t>
            </a:r>
          </a:p>
          <a:p>
            <a:r>
              <a:rPr lang="en-US" sz="2000" b="1" dirty="0" smtClean="0"/>
              <a:t>   </a:t>
            </a:r>
            <a:r>
              <a:rPr lang="en-US" sz="2000" b="1" dirty="0" err="1" smtClean="0"/>
              <a:t>Leibenstein</a:t>
            </a:r>
            <a:r>
              <a:rPr lang="en-US" sz="2000" b="1" dirty="0" smtClean="0"/>
              <a:t> (ca. 1966): X inefficiency</a:t>
            </a:r>
          </a:p>
          <a:p>
            <a:r>
              <a:rPr lang="en-US" sz="2000" b="1" dirty="0" smtClean="0"/>
              <a:t>   Debreu, Farrell (1950s) on management inefficiency</a:t>
            </a:r>
          </a:p>
          <a:p>
            <a:pPr>
              <a:buFont typeface="Wingdings" pitchFamily="2" charset="2"/>
              <a:buNone/>
            </a:pPr>
            <a:endParaRPr lang="en-US" sz="2400" b="1" dirty="0" smtClean="0"/>
          </a:p>
          <a:p>
            <a:pPr>
              <a:buFont typeface="Wingdings" pitchFamily="2" charset="2"/>
              <a:buNone/>
            </a:pPr>
            <a:r>
              <a:rPr lang="en-US" sz="2400" b="1" dirty="0" smtClean="0"/>
              <a:t>All related to firm behavior in the absence of  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/>
              <a:t>market restraint – the exercise of market</a:t>
            </a:r>
          </a:p>
          <a:p>
            <a:pPr>
              <a:buFont typeface="Wingdings" pitchFamily="2" charset="2"/>
              <a:buNone/>
            </a:pPr>
            <a:r>
              <a:rPr lang="en-US" sz="2400" b="1" dirty="0" smtClean="0"/>
              <a:t>power.</a:t>
            </a:r>
          </a:p>
        </p:txBody>
      </p:sp>
    </p:spTree>
    <p:extLst>
      <p:ext uri="{BB962C8B-B14F-4D97-AF65-F5344CB8AC3E}">
        <p14:creationId xmlns="" xmlns:p14="http://schemas.microsoft.com/office/powerpoint/2010/main" val="161876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55626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Banking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Accounting Firms, Insurance Firms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Health Care: Hospitals, Nursing Homes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Higher Education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Fishing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Sports: Hockey, Baseball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World Health Organization – World Health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Industries: Railroads, Farming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Utilities: Electricity, Gas, Sewage, Water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Several hundred applications in print </a:t>
            </a:r>
            <a:br>
              <a:rPr lang="en-US" altLang="en-US" sz="2000" dirty="0" smtClean="0"/>
            </a:br>
            <a:r>
              <a:rPr lang="en-US" altLang="en-US" sz="2000" dirty="0" smtClean="0"/>
              <a:t>since 2000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1953986"/>
            <a:ext cx="2371725" cy="354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Technical Efficiency</a:t>
            </a:r>
          </a:p>
        </p:txBody>
      </p:sp>
      <p:pic>
        <p:nvPicPr>
          <p:cNvPr id="921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98675" y="1905000"/>
            <a:ext cx="4835525" cy="3886200"/>
          </a:xfrm>
          <a:noFill/>
        </p:spPr>
      </p:pic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Technical Inefficiency</a:t>
            </a:r>
          </a:p>
        </p:txBody>
      </p:sp>
      <p:graphicFrame>
        <p:nvGraphicFramePr>
          <p:cNvPr id="1126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019300" y="2408238"/>
          <a:ext cx="5105400" cy="3143250"/>
        </p:xfrm>
        <a:graphic>
          <a:graphicData uri="http://schemas.openxmlformats.org/presentationml/2006/ole">
            <p:oleObj spid="_x0000_s11273" name="Bitmap Image" r:id="rId4" imgW="5106113" imgH="3142857" progId="PBrush">
              <p:embed/>
            </p:oleObj>
          </a:graphicData>
        </a:graphic>
      </p:graphicFrame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733800" y="2819400"/>
            <a:ext cx="48768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Times" pitchFamily="18" charset="0"/>
              </a:rPr>
              <a:t> = Production parameters, “</a:t>
            </a:r>
            <a:r>
              <a:rPr lang="en-US" altLang="en-US" sz="2000" b="1" dirty="0" err="1">
                <a:latin typeface="Times" pitchFamily="18" charset="0"/>
              </a:rPr>
              <a:t>i</a:t>
            </a:r>
            <a:r>
              <a:rPr lang="en-US" altLang="en-US" sz="2000" b="1" dirty="0">
                <a:latin typeface="Times" pitchFamily="18" charset="0"/>
              </a:rPr>
              <a:t>” = firm </a:t>
            </a:r>
            <a:r>
              <a:rPr lang="en-US" altLang="en-US" sz="2000" b="1" dirty="0" err="1">
                <a:latin typeface="Times" pitchFamily="18" charset="0"/>
              </a:rPr>
              <a:t>i</a:t>
            </a:r>
            <a:r>
              <a:rPr lang="en-US" altLang="en-US" sz="2000" b="1" dirty="0">
                <a:latin typeface="Times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61950" y="609600"/>
            <a:ext cx="8229600" cy="1139825"/>
          </a:xfrm>
        </p:spPr>
        <p:txBody>
          <a:bodyPr/>
          <a:lstStyle/>
          <a:p>
            <a:r>
              <a:rPr lang="en-US" altLang="en-US" b="1" smtClean="0"/>
              <a:t>(Nonparametric) Data </a:t>
            </a:r>
            <a:br>
              <a:rPr lang="en-US" altLang="en-US" b="1" smtClean="0"/>
            </a:br>
            <a:r>
              <a:rPr lang="en-US" altLang="en-US" b="1" smtClean="0"/>
              <a:t>Envelopment Analysis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752600"/>
            <a:ext cx="7634288" cy="4799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530225"/>
          </a:xfrm>
        </p:spPr>
        <p:txBody>
          <a:bodyPr/>
          <a:lstStyle/>
          <a:p>
            <a:r>
              <a:rPr lang="en-US" altLang="en-US" smtClean="0"/>
              <a:t>DEA is done using linear programming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33600"/>
            <a:ext cx="825341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Regression Basis</a:t>
            </a:r>
          </a:p>
        </p:txBody>
      </p:sp>
      <p:graphicFrame>
        <p:nvGraphicFramePr>
          <p:cNvPr id="1638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90600" y="2284413"/>
          <a:ext cx="6934200" cy="3735387"/>
        </p:xfrm>
        <a:graphic>
          <a:graphicData uri="http://schemas.openxmlformats.org/presentationml/2006/ole">
            <p:oleObj spid="_x0000_s16393" name="Bitmap Image" r:id="rId4" imgW="3820058" imgH="2057143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Maintaining the Theory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362200"/>
            <a:ext cx="7239000" cy="36576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altLang="en-US" sz="2400" smtClean="0"/>
              <a:t>One Sided Residuals, u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&lt; 0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altLang="en-US" sz="2400" smtClean="0"/>
              <a:t>Deterministic Frontier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altLang="en-US" smtClean="0"/>
              <a:t>Statistical Approach: Gamma Frontier.  Not successful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altLang="en-US" smtClean="0"/>
              <a:t>Nonstatistical Approach: Data Envelopment Analysis based on linear programming – wildly successful. Hundreds of applications; an industry with an army of management consultants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Gamma Frontier</a:t>
            </a:r>
          </a:p>
        </p:txBody>
      </p:sp>
      <p:graphicFrame>
        <p:nvGraphicFramePr>
          <p:cNvPr id="2048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29300065"/>
              </p:ext>
            </p:extLst>
          </p:nvPr>
        </p:nvGraphicFramePr>
        <p:xfrm>
          <a:off x="609600" y="1781175"/>
          <a:ext cx="7696200" cy="3705225"/>
        </p:xfrm>
        <a:graphic>
          <a:graphicData uri="http://schemas.openxmlformats.org/presentationml/2006/ole">
            <p:oleObj spid="_x0000_s20489" name="Bitmap Image" r:id="rId4" imgW="0" imgH="0" progId="PBrush">
              <p:embed/>
            </p:oleObj>
          </a:graphicData>
        </a:graphic>
      </p:graphicFrame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5562600"/>
            <a:ext cx="82296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latin typeface="Arial" charset="0"/>
              </a:rPr>
              <a:t>Greene (1980, 1993,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altLang="en-US" b="1" smtClean="0"/>
              <a:t>Cost Frontier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86296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Oval 2"/>
          <p:cNvSpPr>
            <a:spLocks noChangeArrowheads="1"/>
          </p:cNvSpPr>
          <p:nvPr/>
        </p:nvSpPr>
        <p:spPr bwMode="auto">
          <a:xfrm>
            <a:off x="5181600" y="4495800"/>
            <a:ext cx="152400" cy="152400"/>
          </a:xfrm>
          <a:prstGeom prst="ellipse">
            <a:avLst/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Stochastic Frontier Model</a:t>
            </a:r>
          </a:p>
        </p:txBody>
      </p:sp>
      <p:graphicFrame>
        <p:nvGraphicFramePr>
          <p:cNvPr id="2355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981200" y="2498725"/>
          <a:ext cx="5029200" cy="2330450"/>
        </p:xfrm>
        <a:graphic>
          <a:graphicData uri="http://schemas.openxmlformats.org/presentationml/2006/ole">
            <p:oleObj spid="_x0000_s23561" name="Bitmap Image" r:id="rId4" imgW="2591162" imgH="120031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Stochastic Frontier Disturbances</a:t>
            </a:r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0" y="1857375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25604" name="Object 5"/>
          <p:cNvGraphicFramePr>
            <a:graphicFrameLocks noChangeAspect="1"/>
          </p:cNvGraphicFramePr>
          <p:nvPr/>
        </p:nvGraphicFramePr>
        <p:xfrm>
          <a:off x="1066800" y="2182813"/>
          <a:ext cx="6553200" cy="3989387"/>
        </p:xfrm>
        <a:graphic>
          <a:graphicData uri="http://schemas.openxmlformats.org/presentationml/2006/ole">
            <p:oleObj spid="_x0000_s25610" name="Bitmap Image" r:id="rId4" imgW="6516010" imgH="3971429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Half Normal Model (ALS)</a:t>
            </a:r>
          </a:p>
        </p:txBody>
      </p:sp>
      <p:graphicFrame>
        <p:nvGraphicFramePr>
          <p:cNvPr id="2765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17296397"/>
              </p:ext>
            </p:extLst>
          </p:nvPr>
        </p:nvGraphicFramePr>
        <p:xfrm>
          <a:off x="1305718" y="3657600"/>
          <a:ext cx="6532563" cy="2600325"/>
        </p:xfrm>
        <a:graphic>
          <a:graphicData uri="http://schemas.openxmlformats.org/presentationml/2006/ole">
            <p:oleObj spid="_x0000_s27664" name="Bitmap Image" r:id="rId4" imgW="6533333" imgH="2600000" progId="PBrush">
              <p:embed/>
            </p:oleObj>
          </a:graphicData>
        </a:graphic>
      </p:graphicFrame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5486400" y="5181600"/>
            <a:ext cx="1752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27653" name="Object 1"/>
          <p:cNvGraphicFramePr>
            <a:graphicFrameLocks noChangeAspect="1"/>
          </p:cNvGraphicFramePr>
          <p:nvPr/>
        </p:nvGraphicFramePr>
        <p:xfrm>
          <a:off x="481013" y="1447800"/>
          <a:ext cx="6621462" cy="1884363"/>
        </p:xfrm>
        <a:graphic>
          <a:graphicData uri="http://schemas.openxmlformats.org/presentationml/2006/ole">
            <p:oleObj spid="_x0000_s27665" name="Equation" r:id="rId5" imgW="321310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the Stochastic Frontier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OLS</a:t>
            </a:r>
          </a:p>
          <a:p>
            <a:pPr lvl="1" eaLnBrk="1" hangingPunct="1"/>
            <a:r>
              <a:rPr lang="en-US" altLang="en-US" sz="2000" dirty="0" smtClean="0"/>
              <a:t>Slope estimator is unbiased and consistent</a:t>
            </a:r>
          </a:p>
          <a:p>
            <a:pPr lvl="1" eaLnBrk="1" hangingPunct="1"/>
            <a:r>
              <a:rPr lang="en-US" altLang="en-US" sz="2000" dirty="0" smtClean="0"/>
              <a:t>Constant term is biased downward</a:t>
            </a:r>
          </a:p>
          <a:p>
            <a:pPr lvl="1" eaLnBrk="1" hangingPunct="1"/>
            <a:r>
              <a:rPr lang="en-US" altLang="en-US" sz="2000" dirty="0" err="1" smtClean="0"/>
              <a:t>e’e</a:t>
            </a:r>
            <a:r>
              <a:rPr lang="en-US" altLang="en-US" sz="2000" dirty="0" smtClean="0"/>
              <a:t>/N estimates </a:t>
            </a:r>
            <a:r>
              <a:rPr lang="en-US" altLang="en-US" sz="2000" dirty="0" err="1" smtClean="0"/>
              <a:t>Var</a:t>
            </a:r>
            <a:r>
              <a:rPr lang="en-US" altLang="en-US" sz="2000" dirty="0" smtClean="0"/>
              <a:t>[</a:t>
            </a:r>
            <a:r>
              <a:rPr lang="el-GR" altLang="en-US" sz="2000" dirty="0" smtClean="0"/>
              <a:t>ε</a:t>
            </a:r>
            <a:r>
              <a:rPr lang="en-US" altLang="en-US" sz="2000" dirty="0" smtClean="0"/>
              <a:t>]=</a:t>
            </a:r>
            <a:r>
              <a:rPr lang="en-US" altLang="en-US" sz="2000" dirty="0" err="1" smtClean="0"/>
              <a:t>Var</a:t>
            </a:r>
            <a:r>
              <a:rPr lang="en-US" altLang="en-US" sz="2000" dirty="0" smtClean="0"/>
              <a:t>[v]+</a:t>
            </a:r>
            <a:r>
              <a:rPr lang="en-US" altLang="en-US" sz="2000" dirty="0" err="1" smtClean="0"/>
              <a:t>Var</a:t>
            </a:r>
            <a:r>
              <a:rPr lang="en-US" altLang="en-US" sz="2000" dirty="0" smtClean="0"/>
              <a:t>[u]=</a:t>
            </a:r>
            <a:r>
              <a:rPr lang="en-US" altLang="en-US" sz="2000" dirty="0" smtClean="0">
                <a:sym typeface="Symbol" pitchFamily="18" charset="2"/>
              </a:rPr>
              <a:t></a:t>
            </a:r>
            <a:r>
              <a:rPr lang="en-US" altLang="en-US" sz="2000" baseline="-25000" dirty="0" smtClean="0">
                <a:sym typeface="Symbol" pitchFamily="18" charset="2"/>
              </a:rPr>
              <a:t>v</a:t>
            </a:r>
            <a:r>
              <a:rPr lang="en-US" altLang="en-US" sz="2000" baseline="30000" dirty="0" smtClean="0">
                <a:sym typeface="Symbol" pitchFamily="18" charset="2"/>
              </a:rPr>
              <a:t>2</a:t>
            </a:r>
            <a:r>
              <a:rPr lang="en-US" altLang="en-US" sz="2000" dirty="0" smtClean="0">
                <a:sym typeface="Symbol" pitchFamily="18" charset="2"/>
              </a:rPr>
              <a:t>+ </a:t>
            </a:r>
            <a:r>
              <a:rPr lang="en-US" altLang="en-US" sz="2000" baseline="-25000" dirty="0" smtClean="0">
                <a:sym typeface="Symbol" pitchFamily="18" charset="2"/>
              </a:rPr>
              <a:t>u</a:t>
            </a:r>
            <a:r>
              <a:rPr lang="en-US" altLang="en-US" sz="2000" baseline="30000" dirty="0" smtClean="0">
                <a:sym typeface="Symbol" pitchFamily="18" charset="2"/>
              </a:rPr>
              <a:t>2</a:t>
            </a:r>
            <a:r>
              <a:rPr lang="en-US" altLang="en-US" sz="2000" dirty="0" smtClean="0">
                <a:sym typeface="Symbol" pitchFamily="18" charset="2"/>
              </a:rPr>
              <a:t>[(</a:t>
            </a:r>
            <a:r>
              <a:rPr lang="el-GR" altLang="en-US" sz="2000" dirty="0" smtClean="0">
                <a:sym typeface="Symbol" pitchFamily="18" charset="2"/>
              </a:rPr>
              <a:t>π</a:t>
            </a:r>
            <a:r>
              <a:rPr lang="en-US" altLang="en-US" sz="2000" dirty="0" smtClean="0">
                <a:sym typeface="Symbol" pitchFamily="18" charset="2"/>
              </a:rPr>
              <a:t>-2)/ </a:t>
            </a:r>
            <a:r>
              <a:rPr lang="el-GR" altLang="en-US" sz="2000" dirty="0" smtClean="0">
                <a:sym typeface="Symbol" pitchFamily="18" charset="2"/>
              </a:rPr>
              <a:t>π</a:t>
            </a:r>
            <a:r>
              <a:rPr lang="en-US" altLang="en-US" sz="2000" dirty="0" smtClean="0"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altLang="en-US" sz="2000" dirty="0" smtClean="0">
                <a:sym typeface="Symbol" pitchFamily="18" charset="2"/>
              </a:rPr>
              <a:t>No estimates of the variance components</a:t>
            </a:r>
          </a:p>
          <a:p>
            <a:pPr eaLnBrk="1" hangingPunct="1"/>
            <a:r>
              <a:rPr lang="en-US" altLang="en-US" sz="2400" dirty="0" smtClean="0">
                <a:sym typeface="Symbol" pitchFamily="18" charset="2"/>
              </a:rPr>
              <a:t>Maximum Likelihood</a:t>
            </a:r>
          </a:p>
          <a:p>
            <a:pPr lvl="1" eaLnBrk="1" hangingPunct="1"/>
            <a:r>
              <a:rPr lang="en-US" altLang="en-US" sz="2000" dirty="0" smtClean="0">
                <a:sym typeface="Symbol" pitchFamily="18" charset="2"/>
              </a:rPr>
              <a:t>The usual properties</a:t>
            </a:r>
          </a:p>
          <a:p>
            <a:pPr lvl="1" eaLnBrk="1" hangingPunct="1"/>
            <a:r>
              <a:rPr lang="en-US" altLang="en-US" sz="2000" dirty="0" smtClean="0">
                <a:sym typeface="Symbol" pitchFamily="18" charset="2"/>
              </a:rPr>
              <a:t>Likelihood function has two modes: OLS with =0 and ML with &gt;0.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Other Possible Distributions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533400" y="1933575"/>
          <a:ext cx="7092950" cy="4086225"/>
        </p:xfrm>
        <a:graphic>
          <a:graphicData uri="http://schemas.openxmlformats.org/presentationml/2006/ole">
            <p:oleObj spid="_x0000_s31754" name="Equation" r:id="rId4" imgW="4787900" imgH="27559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Normal vs. Exponential Models</a:t>
            </a:r>
          </a:p>
        </p:txBody>
      </p:sp>
      <p:pic>
        <p:nvPicPr>
          <p:cNvPr id="33795" name="Picture 5" descr="쀀퀘S-1-칔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grayscl/>
          </a:blip>
          <a:srcRect/>
          <a:stretch>
            <a:fillRect/>
          </a:stretch>
        </p:blipFill>
        <p:spPr>
          <a:xfrm>
            <a:off x="1065213" y="1828800"/>
            <a:ext cx="7013575" cy="4302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Inefficiency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033463" y="2057400"/>
          <a:ext cx="6696075" cy="2779713"/>
        </p:xfrm>
        <a:graphic>
          <a:graphicData uri="http://schemas.openxmlformats.org/presentationml/2006/ole">
            <p:oleObj spid="_x0000_s35850" name="Equation" r:id="rId4" imgW="2133600" imgH="889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Dual Cost Function</a:t>
            </a:r>
          </a:p>
        </p:txBody>
      </p:sp>
      <p:graphicFrame>
        <p:nvGraphicFramePr>
          <p:cNvPr id="3789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7864363"/>
              </p:ext>
            </p:extLst>
          </p:nvPr>
        </p:nvGraphicFramePr>
        <p:xfrm>
          <a:off x="2895600" y="1905000"/>
          <a:ext cx="4225026" cy="4419600"/>
        </p:xfrm>
        <a:graphic>
          <a:graphicData uri="http://schemas.openxmlformats.org/presentationml/2006/ole">
            <p:oleObj spid="_x0000_s37897" name="Bitmap Image" r:id="rId4" imgW="2895238" imgH="3029373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Application: Electricity Data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1447800" y="2174875"/>
            <a:ext cx="6934200" cy="3921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Sample = 123 Electricity Generating Firms, Data from 1970</a:t>
            </a:r>
          </a:p>
          <a:p>
            <a:r>
              <a:rPr lang="en-US" altLang="en-US" sz="1400" b="1">
                <a:latin typeface="Courier New" pitchFamily="49" charset="0"/>
              </a:rPr>
              <a:t>Variable  Mean  Std. Dev.  Description</a:t>
            </a:r>
          </a:p>
          <a:p>
            <a:r>
              <a:rPr lang="en-US" altLang="en-US" sz="1400" b="1">
                <a:latin typeface="Courier New" pitchFamily="49" charset="0"/>
              </a:rPr>
              <a:t>========================================================</a:t>
            </a:r>
          </a:p>
          <a:p>
            <a:r>
              <a:rPr lang="en-US" altLang="en-US" sz="1400" b="1">
                <a:latin typeface="Courier New" pitchFamily="49" charset="0"/>
              </a:rPr>
              <a:t>FIRM      62.000      35.651  Firm number, 1,…,123</a:t>
            </a:r>
          </a:p>
          <a:p>
            <a:r>
              <a:rPr lang="en-US" altLang="en-US" sz="1400" b="1">
                <a:latin typeface="Courier New" pitchFamily="49" charset="0"/>
              </a:rPr>
              <a:t>COST      48.467      64.064  Total cost</a:t>
            </a:r>
          </a:p>
          <a:p>
            <a:r>
              <a:rPr lang="en-US" altLang="en-US" sz="1400" b="1">
                <a:latin typeface="Courier New" pitchFamily="49" charset="0"/>
              </a:rPr>
              <a:t>OUTPUT    9501.1      12512.  Total generation in KWH</a:t>
            </a:r>
          </a:p>
          <a:p>
            <a:r>
              <a:rPr lang="en-US" altLang="en-US" sz="1400" b="1">
                <a:latin typeface="Courier New" pitchFamily="49" charset="0"/>
              </a:rPr>
              <a:t>CAPITAL   .14397      .19558  K = Capital share * Cost / PK</a:t>
            </a:r>
          </a:p>
          <a:p>
            <a:r>
              <a:rPr lang="en-US" altLang="en-US" sz="1400" b="1">
                <a:latin typeface="Courier New" pitchFamily="49" charset="0"/>
              </a:rPr>
              <a:t>LABOR     .00074      .00099  L = Labor share * Cost / PL</a:t>
            </a:r>
          </a:p>
          <a:p>
            <a:r>
              <a:rPr lang="en-US" altLang="en-US" sz="1400" b="1">
                <a:latin typeface="Courier New" pitchFamily="49" charset="0"/>
              </a:rPr>
              <a:t>FUEL      1.0047      1.2867  F = Fuel share * Cost / PL</a:t>
            </a:r>
          </a:p>
          <a:p>
            <a:r>
              <a:rPr lang="en-US" altLang="en-US" sz="1400" b="1">
                <a:latin typeface="Courier New" pitchFamily="49" charset="0"/>
              </a:rPr>
              <a:t>LPRICE    7988.6      1252.8  PL = Average labor price</a:t>
            </a:r>
          </a:p>
          <a:p>
            <a:r>
              <a:rPr lang="en-US" altLang="en-US" sz="1400" b="1">
                <a:latin typeface="Courier New" pitchFamily="49" charset="0"/>
              </a:rPr>
              <a:t>LSHARE    .14286     .056310  Labor share in total cost</a:t>
            </a:r>
          </a:p>
          <a:p>
            <a:r>
              <a:rPr lang="en-US" altLang="en-US" sz="1400" b="1">
                <a:latin typeface="Courier New" pitchFamily="49" charset="0"/>
              </a:rPr>
              <a:t>CPRICE    72.895      9.5163  PK = Capital price</a:t>
            </a:r>
          </a:p>
          <a:p>
            <a:r>
              <a:rPr lang="en-US" altLang="en-US" sz="1400" b="1">
                <a:latin typeface="Courier New" pitchFamily="49" charset="0"/>
              </a:rPr>
              <a:t>CSHARE    .22776      .06010  Capital share in total cost</a:t>
            </a:r>
          </a:p>
          <a:p>
            <a:r>
              <a:rPr lang="en-US" altLang="en-US" sz="1400" b="1">
                <a:latin typeface="Courier New" pitchFamily="49" charset="0"/>
              </a:rPr>
              <a:t>FPRICE    30.807      7.9282  PF = Fuel price in cents ber BTU</a:t>
            </a:r>
          </a:p>
          <a:p>
            <a:r>
              <a:rPr lang="en-US" altLang="en-US" sz="1400" b="1">
                <a:latin typeface="Courier New" pitchFamily="49" charset="0"/>
              </a:rPr>
              <a:t>FSHARE    .62938      .08619  Fuel share in total cost</a:t>
            </a:r>
          </a:p>
          <a:p>
            <a:r>
              <a:rPr lang="en-US" altLang="en-US" sz="1400" b="1">
                <a:latin typeface="Courier New" pitchFamily="49" charset="0"/>
              </a:rPr>
              <a:t>LOGC_PF  -.38339      1.5385  Log (Cost/PF)</a:t>
            </a:r>
          </a:p>
          <a:p>
            <a:r>
              <a:rPr lang="en-US" altLang="en-US" sz="1400" b="1">
                <a:latin typeface="Courier New" pitchFamily="49" charset="0"/>
              </a:rPr>
              <a:t>LOGQ      8.1795      1.8299  Log output</a:t>
            </a:r>
          </a:p>
          <a:p>
            <a:r>
              <a:rPr lang="en-US" altLang="en-US" sz="1400" b="1">
                <a:latin typeface="Courier New" pitchFamily="49" charset="0"/>
              </a:rPr>
              <a:t>LOGQSQ    35.113      13.095  ½ Log (Q)</a:t>
            </a:r>
            <a:r>
              <a:rPr lang="en-US" altLang="en-US" sz="1400" b="1" baseline="30000">
                <a:latin typeface="Courier New" pitchFamily="49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– Cost Function</a:t>
            </a: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8305800" cy="3070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Ordinary    least squares regression               |</a:t>
            </a:r>
          </a:p>
          <a:p>
            <a:r>
              <a:rPr lang="en-US" altLang="en-US" sz="1400" b="1">
                <a:latin typeface="Courier New" pitchFamily="49" charset="0"/>
              </a:rPr>
              <a:t>| Residuals    Sum of squares       =   2.443509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 Standard error of e  =   .1439017     |</a:t>
            </a:r>
          </a:p>
          <a:p>
            <a:r>
              <a:rPr lang="en-US" altLang="en-US" sz="1400" b="1">
                <a:latin typeface="Courier New" pitchFamily="49" charset="0"/>
              </a:rPr>
              <a:t>| Fit          R-squared            =   .9915380     |</a:t>
            </a:r>
          </a:p>
          <a:p>
            <a:r>
              <a:rPr lang="en-US" altLang="en-US" sz="1400" b="1">
                <a:latin typeface="Courier New" pitchFamily="49" charset="0"/>
              </a:rPr>
              <a:t>| Diagnostic   Log likelihood       =   66.47364     |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|t-ratio |P[|T|&gt;t] | Mean of X|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400" b="1">
                <a:latin typeface="Courier New" pitchFamily="49" charset="0"/>
              </a:rPr>
              <a:t> Constant     -7.29402077      .34427692   -21.186   .0000</a:t>
            </a:r>
          </a:p>
          <a:p>
            <a:r>
              <a:rPr lang="en-US" altLang="en-US" sz="1400" b="1">
                <a:latin typeface="Courier New" pitchFamily="49" charset="0"/>
              </a:rPr>
              <a:t> LOGQ           .39090935      .03698792    10.569   .0000    8.17947153</a:t>
            </a:r>
          </a:p>
          <a:p>
            <a:r>
              <a:rPr lang="en-US" altLang="en-US" sz="1400" b="1">
                <a:latin typeface="Courier New" pitchFamily="49" charset="0"/>
              </a:rPr>
              <a:t> LOGPL_PF       .26078497      .06810921     3.829   .0002    5.58088278</a:t>
            </a:r>
          </a:p>
          <a:p>
            <a:r>
              <a:rPr lang="en-US" altLang="en-US" sz="1400" b="1">
                <a:latin typeface="Courier New" pitchFamily="49" charset="0"/>
              </a:rPr>
              <a:t> LOGPK_PF       .07478746      .06164533     1.213   .2275     .88666047</a:t>
            </a:r>
          </a:p>
          <a:p>
            <a:r>
              <a:rPr lang="en-US" altLang="en-US" sz="1400" b="1">
                <a:latin typeface="Courier New" pitchFamily="49" charset="0"/>
              </a:rPr>
              <a:t> LOGQSQ         .06241301      .00515483    12.108   .0000    35.1125267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ML – Cost Function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534400" cy="4346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altLang="en-US" sz="1400" b="1">
                <a:latin typeface="Courier New" pitchFamily="49" charset="0"/>
              </a:rPr>
              <a:t>| Log likelihood function        66.86502     |</a:t>
            </a:r>
          </a:p>
          <a:p>
            <a:r>
              <a:rPr lang="en-US" altLang="en-US" sz="1400" b="1">
                <a:latin typeface="Courier New" pitchFamily="49" charset="0"/>
              </a:rPr>
              <a:t>| Variances: Sigma-squared(v)=       .01185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Sigma-squared(u)=       .02233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Sigma(v)        =       .10884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Sigma(u)        =       .14944   |</a:t>
            </a:r>
          </a:p>
          <a:p>
            <a:r>
              <a:rPr lang="en-US" altLang="en-US" sz="1400" b="1">
                <a:latin typeface="Courier New" pitchFamily="49" charset="0"/>
              </a:rPr>
              <a:t>| Sigma = Sqr[(s^2(u)+s^2(v)]=       .18488   |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400" b="1">
                <a:latin typeface="Courier New" pitchFamily="49" charset="0"/>
              </a:rPr>
              <a:t>          Primary Index Equation for Model</a:t>
            </a:r>
          </a:p>
          <a:p>
            <a:r>
              <a:rPr lang="en-US" altLang="en-US" sz="1400" b="1">
                <a:latin typeface="Courier New" pitchFamily="49" charset="0"/>
              </a:rPr>
              <a:t> Constant     -7.49421176      .32997411   -22.712   .0000</a:t>
            </a:r>
          </a:p>
          <a:p>
            <a:r>
              <a:rPr lang="en-US" altLang="en-US" sz="1400" b="1">
                <a:latin typeface="Courier New" pitchFamily="49" charset="0"/>
              </a:rPr>
              <a:t> LOGQ           .41097893      .03599288    11.418   .0000    8.17947153</a:t>
            </a:r>
          </a:p>
          <a:p>
            <a:r>
              <a:rPr lang="en-US" altLang="en-US" sz="1400" b="1">
                <a:latin typeface="Courier New" pitchFamily="49" charset="0"/>
              </a:rPr>
              <a:t> LOGPL_PF       .26058898      .06554430     3.976   .0001    5.58088278</a:t>
            </a:r>
          </a:p>
          <a:p>
            <a:r>
              <a:rPr lang="en-US" altLang="en-US" sz="1400" b="1">
                <a:latin typeface="Courier New" pitchFamily="49" charset="0"/>
              </a:rPr>
              <a:t> LOGPK_PF       .05531289      .06001748      .922   .3567     .88666047</a:t>
            </a:r>
          </a:p>
          <a:p>
            <a:r>
              <a:rPr lang="en-US" altLang="en-US" sz="1400" b="1">
                <a:latin typeface="Courier New" pitchFamily="49" charset="0"/>
              </a:rPr>
              <a:t> LOGQSQ         .06058236      .00493666    12.272   .0000    35.1125267</a:t>
            </a:r>
          </a:p>
          <a:p>
            <a:r>
              <a:rPr lang="en-US" altLang="en-US" sz="1400" b="1">
                <a:latin typeface="Courier New" pitchFamily="49" charset="0"/>
              </a:rPr>
              <a:t>          Variance parameters for compound error</a:t>
            </a:r>
          </a:p>
          <a:p>
            <a:r>
              <a:rPr lang="en-US" altLang="en-US" sz="1400" b="1">
                <a:latin typeface="Courier New" pitchFamily="49" charset="0"/>
              </a:rPr>
              <a:t> Lambda        1.37311716      .29711056     4.622   .0000</a:t>
            </a:r>
          </a:p>
          <a:p>
            <a:r>
              <a:rPr lang="en-US" altLang="en-US" sz="1400" b="1">
                <a:latin typeface="Courier New" pitchFamily="49" charset="0"/>
              </a:rPr>
              <a:t> Sigma          .18487506      .00110120   167.884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Estimated Efficiencies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8331200" cy="457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Panel Data Applications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8486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U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is the ‘effect’  </a:t>
            </a:r>
          </a:p>
          <a:p>
            <a:pPr lvl="1" eaLnBrk="1" hangingPunct="1"/>
            <a:r>
              <a:rPr lang="en-US" altLang="en-US" sz="2000" smtClean="0"/>
              <a:t>Fixed (OLS) or random effect (ML)</a:t>
            </a:r>
          </a:p>
          <a:p>
            <a:pPr lvl="1" eaLnBrk="1" hangingPunct="1"/>
            <a:r>
              <a:rPr lang="en-US" altLang="en-US" sz="2000" smtClean="0"/>
              <a:t>Is inefficiency fixed over time?</a:t>
            </a:r>
          </a:p>
          <a:p>
            <a:pPr lvl="1" eaLnBrk="1" hangingPunct="1"/>
            <a:endParaRPr lang="en-US" altLang="en-US" sz="2000" smtClean="0"/>
          </a:p>
          <a:p>
            <a:pPr lvl="1" eaLnBrk="1" hangingPunct="1"/>
            <a:endParaRPr lang="en-US" altLang="en-US" sz="2000" smtClean="0"/>
          </a:p>
          <a:p>
            <a:pPr eaLnBrk="1" hangingPunct="1"/>
            <a:r>
              <a:rPr lang="en-US" altLang="en-US" sz="2400" smtClean="0"/>
              <a:t>‘True’ fixed and random effects</a:t>
            </a:r>
          </a:p>
          <a:p>
            <a:pPr lvl="1" eaLnBrk="1" hangingPunct="1"/>
            <a:r>
              <a:rPr lang="en-US" altLang="en-US" sz="2000" smtClean="0"/>
              <a:t>Is inefficiency time varying?</a:t>
            </a:r>
          </a:p>
          <a:p>
            <a:pPr lvl="1" eaLnBrk="1" hangingPunct="1"/>
            <a:r>
              <a:rPr lang="en-US" altLang="en-US" sz="2000" smtClean="0"/>
              <a:t>Where does heterogeneity show up in the model?</a:t>
            </a:r>
          </a:p>
        </p:txBody>
      </p:sp>
      <p:graphicFrame>
        <p:nvGraphicFramePr>
          <p:cNvPr id="48132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1374775" y="5151438"/>
          <a:ext cx="4337050" cy="461962"/>
        </p:xfrm>
        <a:graphic>
          <a:graphicData uri="http://schemas.openxmlformats.org/presentationml/2006/ole">
            <p:oleObj spid="_x0000_s48144" name="Equation" r:id="rId4" imgW="2146300" imgH="228600" progId="Equation.DSMT4">
              <p:embed/>
            </p:oleObj>
          </a:graphicData>
        </a:graphic>
      </p:graphicFrame>
      <p:graphicFrame>
        <p:nvGraphicFramePr>
          <p:cNvPr id="48133" name="Object 4"/>
          <p:cNvGraphicFramePr>
            <a:graphicFrameLocks noChangeAspect="1"/>
          </p:cNvGraphicFramePr>
          <p:nvPr/>
        </p:nvGraphicFramePr>
        <p:xfrm>
          <a:off x="1371600" y="3124200"/>
          <a:ext cx="3962400" cy="642938"/>
        </p:xfrm>
        <a:graphic>
          <a:graphicData uri="http://schemas.openxmlformats.org/presentationml/2006/ole">
            <p:oleObj spid="_x0000_s48145" name="Equation" r:id="rId5" imgW="14097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altLang="en-US" sz="3600" smtClean="0"/>
              <a:t>Main Issues in Panel Data Modeling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286000"/>
            <a:ext cx="7924800" cy="2819400"/>
          </a:xfrm>
        </p:spPr>
        <p:txBody>
          <a:bodyPr/>
          <a:lstStyle/>
          <a:p>
            <a:r>
              <a:rPr lang="en-US" altLang="en-US" smtClean="0"/>
              <a:t>Issues</a:t>
            </a:r>
          </a:p>
          <a:p>
            <a:pPr lvl="1"/>
            <a:r>
              <a:rPr lang="en-US" altLang="en-US" smtClean="0"/>
              <a:t>Capturing Time Invariant Effects</a:t>
            </a:r>
          </a:p>
          <a:p>
            <a:pPr lvl="1"/>
            <a:r>
              <a:rPr lang="en-US" altLang="en-US" smtClean="0"/>
              <a:t>Dealing with Time Variation in Inefficiency</a:t>
            </a:r>
          </a:p>
          <a:p>
            <a:pPr lvl="1"/>
            <a:r>
              <a:rPr lang="en-US" altLang="en-US" smtClean="0"/>
              <a:t>Separating Heterogeneity from Inefficiency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Contrasts – Panel Data vs. Cross Section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Familiar RE and FE Models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870075"/>
            <a:ext cx="7467600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Wisdom from the linear model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FE: y(i,t) = f[</a:t>
            </a:r>
            <a:r>
              <a:rPr lang="en-US" altLang="en-US" b="1" smtClean="0"/>
              <a:t>x</a:t>
            </a:r>
            <a:r>
              <a:rPr lang="en-US" altLang="en-US" smtClean="0"/>
              <a:t>(i,t)] + a(i) + e(i,t)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What does a(i) capture?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Nonorthogonality of a(i) and x(i,t)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The LSDV estimator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RE: y(i,t) = f[</a:t>
            </a:r>
            <a:r>
              <a:rPr lang="en-US" altLang="en-US" b="1" smtClean="0"/>
              <a:t>x</a:t>
            </a:r>
            <a:r>
              <a:rPr lang="en-US" altLang="en-US" smtClean="0"/>
              <a:t>(i,t)] + u(i) + e(i,t)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How does u(i) differ from a(i)?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Generalized least squares and maximum likelihood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What are the time invariant effects?</a:t>
            </a:r>
          </a:p>
          <a:p>
            <a:pPr>
              <a:lnSpc>
                <a:spcPct val="80000"/>
              </a:lnSpc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Frontier Model for Panel Data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7772400" cy="3352800"/>
          </a:xfrm>
        </p:spPr>
        <p:txBody>
          <a:bodyPr/>
          <a:lstStyle/>
          <a:p>
            <a:r>
              <a:rPr lang="en-US" altLang="en-US" smtClean="0"/>
              <a:t>y(i,t) = </a:t>
            </a:r>
            <a:r>
              <a:rPr lang="el-GR" altLang="en-US" b="1" smtClean="0"/>
              <a:t>β</a:t>
            </a:r>
            <a:r>
              <a:rPr lang="en-US" altLang="en-US" smtClean="0"/>
              <a:t>’</a:t>
            </a:r>
            <a:r>
              <a:rPr lang="en-US" altLang="en-US" b="1" smtClean="0"/>
              <a:t>x</a:t>
            </a:r>
            <a:r>
              <a:rPr lang="en-US" altLang="en-US" smtClean="0"/>
              <a:t>(i,t) – u(i) +v(i,t)</a:t>
            </a:r>
          </a:p>
          <a:p>
            <a:r>
              <a:rPr lang="en-US" altLang="en-US" smtClean="0"/>
              <a:t>Effects model with time invariant inefficiency</a:t>
            </a:r>
          </a:p>
          <a:p>
            <a:r>
              <a:rPr lang="en-US" altLang="en-US" smtClean="0"/>
              <a:t>Same dichotomy between FE and RE – correlation with x(i,t).  </a:t>
            </a:r>
          </a:p>
          <a:p>
            <a:pPr lvl="1"/>
            <a:r>
              <a:rPr lang="en-US" altLang="en-US" smtClean="0"/>
              <a:t>FE case is completely unlike the assumption in the cross section case</a:t>
            </a:r>
            <a:endParaRPr lang="el-GR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/>
          <a:lstStyle/>
          <a:p>
            <a:r>
              <a:rPr lang="en-US" altLang="en-US" smtClean="0"/>
              <a:t>Pitt and Lee RE Model</a:t>
            </a:r>
          </a:p>
        </p:txBody>
      </p:sp>
      <p:graphicFrame>
        <p:nvGraphicFramePr>
          <p:cNvPr id="563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40095542"/>
              </p:ext>
            </p:extLst>
          </p:nvPr>
        </p:nvGraphicFramePr>
        <p:xfrm>
          <a:off x="2133600" y="1524000"/>
          <a:ext cx="5510590" cy="5105400"/>
        </p:xfrm>
        <a:graphic>
          <a:graphicData uri="http://schemas.openxmlformats.org/presentationml/2006/ole">
            <p:oleObj spid="_x0000_s56330" name="Bitmap Image" r:id="rId4" imgW="5419800" imgH="501984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Estimating Efficiency</a:t>
            </a:r>
          </a:p>
        </p:txBody>
      </p:sp>
      <p:graphicFrame>
        <p:nvGraphicFramePr>
          <p:cNvPr id="58371" name="Object 2"/>
          <p:cNvGraphicFramePr>
            <a:graphicFrameLocks noChangeAspect="1"/>
          </p:cNvGraphicFramePr>
          <p:nvPr/>
        </p:nvGraphicFramePr>
        <p:xfrm>
          <a:off x="609600" y="2362200"/>
          <a:ext cx="7848600" cy="2300288"/>
        </p:xfrm>
        <a:graphic>
          <a:graphicData uri="http://schemas.openxmlformats.org/presentationml/2006/ole">
            <p:oleObj spid="_x0000_s58377" name="Bitmap Image" r:id="rId4" imgW="6792273" imgH="1991003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Schmidt and Sickles FE Model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7696200" cy="3886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	ln</a:t>
            </a:r>
            <a:r>
              <a:rPr lang="en-US" altLang="en-US" i="1" smtClean="0"/>
              <a:t>y</a:t>
            </a:r>
            <a:r>
              <a:rPr lang="en-US" altLang="en-US" i="1" baseline="-25000" smtClean="0"/>
              <a:t>it</a:t>
            </a:r>
            <a:r>
              <a:rPr lang="en-US" altLang="en-US" i="1" smtClean="0"/>
              <a:t> </a:t>
            </a:r>
            <a:r>
              <a:rPr lang="en-US" altLang="en-US" smtClean="0"/>
              <a:t>=  </a:t>
            </a:r>
            <a:r>
              <a:rPr lang="en-US" altLang="en-US" smtClean="0">
                <a:sym typeface="Symbol" pitchFamily="18" charset="2"/>
              </a:rPr>
              <a:t></a:t>
            </a:r>
            <a:r>
              <a:rPr lang="en-US" altLang="en-US" smtClean="0"/>
              <a:t> + </a:t>
            </a:r>
            <a:r>
              <a:rPr lang="el-GR" altLang="en-US" b="1" smtClean="0"/>
              <a:t>β</a:t>
            </a:r>
            <a:r>
              <a:rPr lang="en-US" altLang="en-US" b="1" baseline="30000" smtClean="0"/>
              <a:t>’</a:t>
            </a:r>
            <a:r>
              <a:rPr lang="en-US" altLang="en-US" b="1" smtClean="0"/>
              <a:t>x</a:t>
            </a:r>
            <a:r>
              <a:rPr lang="en-US" altLang="en-US" i="1" baseline="-25000" smtClean="0"/>
              <a:t>it</a:t>
            </a:r>
            <a:r>
              <a:rPr lang="en-US" altLang="en-US" smtClean="0"/>
              <a:t> + </a:t>
            </a:r>
            <a:r>
              <a:rPr lang="en-US" altLang="en-US" i="1" smtClean="0"/>
              <a:t>a</a:t>
            </a:r>
            <a:r>
              <a:rPr lang="en-US" altLang="en-US" i="1" baseline="-25000" smtClean="0"/>
              <a:t>i</a:t>
            </a:r>
            <a:r>
              <a:rPr lang="en-US" altLang="en-US" i="1" smtClean="0"/>
              <a:t> </a:t>
            </a:r>
            <a:r>
              <a:rPr lang="en-US" altLang="en-US" smtClean="0"/>
              <a:t>+ </a:t>
            </a:r>
            <a:r>
              <a:rPr lang="en-US" altLang="en-US" i="1" smtClean="0"/>
              <a:t>v</a:t>
            </a:r>
            <a:r>
              <a:rPr lang="en-US" altLang="en-US" i="1" baseline="-25000" smtClean="0"/>
              <a:t>it</a:t>
            </a:r>
          </a:p>
          <a:p>
            <a:pPr>
              <a:buFont typeface="Wingdings" pitchFamily="2" charset="2"/>
              <a:buNone/>
            </a:pPr>
            <a:r>
              <a:rPr lang="en-US" altLang="en-US" i="1" baseline="-25000" smtClean="0"/>
              <a:t>     </a:t>
            </a:r>
            <a:r>
              <a:rPr lang="en-US" altLang="en-US" smtClean="0"/>
              <a:t>estimated by least squares (‘within’)</a:t>
            </a:r>
            <a:endParaRPr lang="en-US" altLang="en-US" i="1" baseline="-25000" smtClean="0"/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graphicFrame>
        <p:nvGraphicFramePr>
          <p:cNvPr id="60421" name="Object 2"/>
          <p:cNvGraphicFramePr>
            <a:graphicFrameLocks noChangeAspect="1"/>
          </p:cNvGraphicFramePr>
          <p:nvPr/>
        </p:nvGraphicFramePr>
        <p:xfrm>
          <a:off x="838200" y="3429000"/>
          <a:ext cx="7391400" cy="2886075"/>
        </p:xfrm>
        <a:graphic>
          <a:graphicData uri="http://schemas.openxmlformats.org/presentationml/2006/ole">
            <p:oleObj spid="_x0000_s60427" name="Equation" r:id="rId4" imgW="3619500" imgH="1397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Problem of Heterogeneity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772400" cy="4191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In the “effects” model, u(i) absorbs </a:t>
            </a:r>
            <a:br>
              <a:rPr lang="en-US" altLang="en-US" smtClean="0"/>
            </a:br>
            <a:r>
              <a:rPr lang="en-US" altLang="en-US" smtClean="0"/>
              <a:t>two sources of variation</a:t>
            </a:r>
            <a:br>
              <a:rPr lang="en-US" altLang="en-US" smtClean="0"/>
            </a:br>
            <a:endParaRPr lang="en-US" altLang="en-US" smtClean="0"/>
          </a:p>
          <a:p>
            <a:pPr lvl="1"/>
            <a:r>
              <a:rPr lang="en-US" altLang="en-US" smtClean="0"/>
              <a:t>Time invariant inefficiency</a:t>
            </a:r>
          </a:p>
          <a:p>
            <a:pPr lvl="1"/>
            <a:r>
              <a:rPr lang="en-US" altLang="en-US" smtClean="0"/>
              <a:t>Time invariant heterogeneity unrelated to inefficiency</a:t>
            </a:r>
            <a:br>
              <a:rPr lang="en-US" altLang="en-US" smtClean="0"/>
            </a:br>
            <a:endParaRPr lang="en-US" altLang="en-US" smtClean="0"/>
          </a:p>
          <a:p>
            <a:pPr>
              <a:buFont typeface="Wingdings" pitchFamily="2" charset="2"/>
              <a:buNone/>
            </a:pPr>
            <a:r>
              <a:rPr lang="en-US" altLang="en-US" smtClean="0"/>
              <a:t>(Decomposing u(i,t)=u*(i)+u**(i,t) </a:t>
            </a:r>
            <a:br>
              <a:rPr lang="en-US" altLang="en-US" smtClean="0"/>
            </a:br>
            <a:r>
              <a:rPr lang="en-US" altLang="en-US" smtClean="0"/>
              <a:t>in the presence of v(i,t) is hopeless.)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Time Invariant Heterogeneity</a:t>
            </a: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/>
        </p:nvGraphicFramePr>
        <p:xfrm>
          <a:off x="457200" y="1835150"/>
          <a:ext cx="8229600" cy="3956050"/>
        </p:xfrm>
        <a:graphic>
          <a:graphicData uri="http://schemas.openxmlformats.org/presentationml/2006/ole">
            <p:oleObj spid="_x0000_s64521" name="Bitmap Image" r:id="rId4" imgW="6954221" imgH="3343742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True RE Model (Greene, 2004)</a:t>
            </a:r>
          </a:p>
        </p:txBody>
      </p:sp>
      <p:graphicFrame>
        <p:nvGraphicFramePr>
          <p:cNvPr id="66563" name="Object 2"/>
          <p:cNvGraphicFramePr>
            <a:graphicFrameLocks noChangeAspect="1"/>
          </p:cNvGraphicFramePr>
          <p:nvPr/>
        </p:nvGraphicFramePr>
        <p:xfrm>
          <a:off x="457200" y="2027238"/>
          <a:ext cx="8231188" cy="3916362"/>
        </p:xfrm>
        <a:graphic>
          <a:graphicData uri="http://schemas.openxmlformats.org/presentationml/2006/ole">
            <p:oleObj spid="_x0000_s66569" name="Bitmap Image" r:id="rId4" imgW="0" imgH="0" progId="PBrush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latin typeface="Arial" charset="0"/>
              </a:rPr>
              <a:t>Kumbhakar et al.(2011) – True True RE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429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smtClean="0"/>
              <a:t>y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= b</a:t>
            </a:r>
            <a:r>
              <a:rPr lang="en-US" altLang="en-US" sz="2400" baseline="-25000" smtClean="0"/>
              <a:t>0</a:t>
            </a:r>
            <a:r>
              <a:rPr lang="en-US" altLang="en-US" sz="2400" smtClean="0"/>
              <a:t> + </a:t>
            </a:r>
            <a:r>
              <a:rPr lang="en-US" altLang="en-US" sz="2400" b="1" smtClean="0"/>
              <a:t>b’x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+ (e</a:t>
            </a:r>
            <a:r>
              <a:rPr lang="en-US" altLang="en-US" sz="2400" baseline="-25000" smtClean="0"/>
              <a:t>i0</a:t>
            </a:r>
            <a:r>
              <a:rPr lang="en-US" altLang="en-US" sz="2400" smtClean="0"/>
              <a:t> + e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) -  (u</a:t>
            </a:r>
            <a:r>
              <a:rPr lang="en-US" altLang="en-US" sz="2400" baseline="-25000" smtClean="0"/>
              <a:t>i0</a:t>
            </a:r>
            <a:r>
              <a:rPr lang="en-US" altLang="en-US" sz="2400" smtClean="0"/>
              <a:t> + u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)</a:t>
            </a:r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e</a:t>
            </a:r>
            <a:r>
              <a:rPr lang="en-US" altLang="en-US" sz="2400" baseline="-25000" smtClean="0"/>
              <a:t>i0</a:t>
            </a:r>
            <a:r>
              <a:rPr lang="en-US" altLang="en-US" sz="2400" smtClean="0"/>
              <a:t> and e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  full normally distributed</a:t>
            </a:r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u</a:t>
            </a:r>
            <a:r>
              <a:rPr lang="en-US" altLang="en-US" sz="2400" baseline="-25000" smtClean="0"/>
              <a:t>i0</a:t>
            </a:r>
            <a:r>
              <a:rPr lang="en-US" altLang="en-US" sz="2400" smtClean="0"/>
              <a:t> and u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  half normally distributed</a:t>
            </a:r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(So far, only one application)</a:t>
            </a:r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pPr>
              <a:buFont typeface="Wingdings" pitchFamily="2" charset="2"/>
              <a:buNone/>
            </a:pPr>
            <a:r>
              <a:rPr lang="en-US" altLang="en-US" sz="1600" b="1" smtClean="0"/>
              <a:t>Colombi, Kumbhakar, Martini, Vittadini, “A Stochastic Frontier with Short Run and Long Run Inefficiency, 2011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4" name="Object 1"/>
          <p:cNvGraphicFramePr>
            <a:graphicFrameLocks noChangeAspect="1"/>
          </p:cNvGraphicFramePr>
          <p:nvPr/>
        </p:nvGraphicFramePr>
        <p:xfrm>
          <a:off x="788988" y="3352800"/>
          <a:ext cx="7861300" cy="2895600"/>
        </p:xfrm>
        <a:graphic>
          <a:graphicData uri="http://schemas.openxmlformats.org/presentationml/2006/ole">
            <p:oleObj spid="_x0000_s69640" name="Equation" r:id="rId3" imgW="3746500" imgH="1371600" progId="Equation.DSMT4">
              <p:embed/>
            </p:oleObj>
          </a:graphicData>
        </a:graphic>
      </p:graphicFrame>
      <p:sp>
        <p:nvSpPr>
          <p:cNvPr id="69635" name="Rectangle 5"/>
          <p:cNvSpPr>
            <a:spLocks noChangeArrowheads="1"/>
          </p:cNvSpPr>
          <p:nvPr/>
        </p:nvSpPr>
        <p:spPr bwMode="auto">
          <a:xfrm>
            <a:off x="762000" y="4343400"/>
            <a:ext cx="7924800" cy="9144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762000" y="5257800"/>
            <a:ext cx="7924800" cy="990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794000" y="3865563"/>
            <a:ext cx="914400" cy="3810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740275" y="3865563"/>
            <a:ext cx="9144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pic>
        <p:nvPicPr>
          <p:cNvPr id="6963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543050"/>
            <a:ext cx="76676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0" name="Rectangle 6"/>
          <p:cNvSpPr>
            <a:spLocks noChangeArrowheads="1"/>
          </p:cNvSpPr>
          <p:nvPr/>
        </p:nvSpPr>
        <p:spPr bwMode="auto">
          <a:xfrm>
            <a:off x="4267200" y="1600200"/>
            <a:ext cx="3962400" cy="381000"/>
          </a:xfrm>
          <a:prstGeom prst="rect">
            <a:avLst/>
          </a:prstGeom>
          <a:solidFill>
            <a:srgbClr val="99CC00">
              <a:alpha val="8196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41" name="Rectangle 4"/>
          <p:cNvSpPr>
            <a:spLocks noChangeArrowheads="1"/>
          </p:cNvSpPr>
          <p:nvPr/>
        </p:nvSpPr>
        <p:spPr bwMode="auto">
          <a:xfrm>
            <a:off x="4248150" y="2133600"/>
            <a:ext cx="398145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42" name="Rectangle 6"/>
          <p:cNvSpPr>
            <a:spLocks noChangeArrowheads="1"/>
          </p:cNvSpPr>
          <p:nvPr/>
        </p:nvSpPr>
        <p:spPr bwMode="auto">
          <a:xfrm>
            <a:off x="4267200" y="2667000"/>
            <a:ext cx="3962400" cy="381000"/>
          </a:xfrm>
          <a:prstGeom prst="rect">
            <a:avLst/>
          </a:prstGeom>
          <a:solidFill>
            <a:srgbClr val="99CC00">
              <a:alpha val="8196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43" name="Rectangle 4"/>
          <p:cNvSpPr>
            <a:spLocks noChangeArrowheads="1"/>
          </p:cNvSpPr>
          <p:nvPr/>
        </p:nvSpPr>
        <p:spPr bwMode="auto">
          <a:xfrm>
            <a:off x="685800" y="2133600"/>
            <a:ext cx="22860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696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647700"/>
          </a:xfrm>
        </p:spPr>
        <p:txBody>
          <a:bodyPr/>
          <a:lstStyle/>
          <a:p>
            <a:r>
              <a:rPr lang="fr-FR" altLang="en-US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Generalized True Random Effects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528888"/>
            <a:ext cx="2760663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Box 2"/>
          <p:cNvSpPr txBox="1">
            <a:spLocks noChangeArrowheads="1"/>
          </p:cNvSpPr>
          <p:nvPr/>
        </p:nvSpPr>
        <p:spPr bwMode="auto">
          <a:xfrm>
            <a:off x="4267200" y="2717800"/>
            <a:ext cx="4343400" cy="1169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Arial" charset="0"/>
              </a:rPr>
              <a:t>A Stochastic Frontier Model with Short-Run and Long-Run Inefficiency:</a:t>
            </a:r>
          </a:p>
          <a:p>
            <a:r>
              <a:rPr lang="en-US" altLang="en-US" sz="1400" b="1">
                <a:latin typeface="Arial" charset="0"/>
              </a:rPr>
              <a:t>Colombi, R., Kumbhakar, S., Martini, G., Vittadini, G., University of Bergamo, WP, 2011, JPA 2014, forthcoming.</a:t>
            </a:r>
          </a:p>
        </p:txBody>
      </p:sp>
      <p:pic>
        <p:nvPicPr>
          <p:cNvPr id="7066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57200"/>
            <a:ext cx="76485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Rectangle 4"/>
          <p:cNvSpPr>
            <a:spLocks noChangeArrowheads="1"/>
          </p:cNvSpPr>
          <p:nvPr/>
        </p:nvSpPr>
        <p:spPr bwMode="auto">
          <a:xfrm>
            <a:off x="685800" y="1066800"/>
            <a:ext cx="22860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0662" name="TextBox 5"/>
          <p:cNvSpPr txBox="1">
            <a:spLocks noChangeArrowheads="1"/>
          </p:cNvSpPr>
          <p:nvPr/>
        </p:nvSpPr>
        <p:spPr bwMode="auto">
          <a:xfrm>
            <a:off x="1143000" y="4267200"/>
            <a:ext cx="76200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Arial" charset="0"/>
              </a:rPr>
              <a:t>Tsionas, G. and Kumbhakar, S.</a:t>
            </a:r>
          </a:p>
          <a:p>
            <a:r>
              <a:rPr lang="en-US" altLang="en-US" sz="1400" b="1">
                <a:latin typeface="Arial" charset="0"/>
              </a:rPr>
              <a:t>Firm Heterogeneity, Persistent and Transient Technical Inefficiency: </a:t>
            </a:r>
            <a:br>
              <a:rPr lang="en-US" altLang="en-US" sz="1400" b="1">
                <a:latin typeface="Arial" charset="0"/>
              </a:rPr>
            </a:br>
            <a:r>
              <a:rPr lang="en-US" altLang="en-US" sz="1400" b="1">
                <a:solidFill>
                  <a:srgbClr val="FF0000"/>
                </a:solidFill>
                <a:latin typeface="Arial" charset="0"/>
              </a:rPr>
              <a:t>A Generalized True Random Effects Model</a:t>
            </a:r>
          </a:p>
          <a:p>
            <a:r>
              <a:rPr lang="en-US" altLang="en-US" sz="1400" b="1">
                <a:latin typeface="Arial" charset="0"/>
              </a:rPr>
              <a:t>Journal of Applied Econometrics. Published online, November, 2012.</a:t>
            </a: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Extremely involved Bayesian MCMC procedure. Efficiency components estimated by data augmentation.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Object 1"/>
          <p:cNvGraphicFramePr>
            <a:graphicFrameLocks noChangeAspect="1"/>
          </p:cNvGraphicFramePr>
          <p:nvPr/>
        </p:nvGraphicFramePr>
        <p:xfrm>
          <a:off x="1101725" y="3108325"/>
          <a:ext cx="6858000" cy="3368675"/>
        </p:xfrm>
        <a:graphic>
          <a:graphicData uri="http://schemas.openxmlformats.org/presentationml/2006/ole">
            <p:oleObj spid="_x0000_s72712" name="Equation" r:id="rId3" imgW="3746500" imgH="1828800" progId="Equation.DSMT4">
              <p:embed/>
            </p:oleObj>
          </a:graphicData>
        </a:graphic>
      </p:graphicFrame>
      <p:sp>
        <p:nvSpPr>
          <p:cNvPr id="72707" name="Rectangle 4"/>
          <p:cNvSpPr>
            <a:spLocks noChangeArrowheads="1"/>
          </p:cNvSpPr>
          <p:nvPr/>
        </p:nvSpPr>
        <p:spPr bwMode="auto">
          <a:xfrm>
            <a:off x="914400" y="5694363"/>
            <a:ext cx="7575550" cy="782637"/>
          </a:xfrm>
          <a:prstGeom prst="rect">
            <a:avLst/>
          </a:prstGeom>
          <a:solidFill>
            <a:srgbClr val="FFC0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2708" name="Rectangle 5"/>
          <p:cNvSpPr>
            <a:spLocks noChangeArrowheads="1"/>
          </p:cNvSpPr>
          <p:nvPr/>
        </p:nvSpPr>
        <p:spPr bwMode="auto">
          <a:xfrm>
            <a:off x="2514600" y="3475038"/>
            <a:ext cx="1524000" cy="4572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914400" y="4856163"/>
            <a:ext cx="7086600" cy="3048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914400" y="3962400"/>
            <a:ext cx="70866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2711" name="Rectangle 5"/>
          <p:cNvSpPr>
            <a:spLocks noChangeArrowheads="1"/>
          </p:cNvSpPr>
          <p:nvPr/>
        </p:nvSpPr>
        <p:spPr bwMode="auto">
          <a:xfrm>
            <a:off x="4953000" y="3475038"/>
            <a:ext cx="914400" cy="4572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pic>
        <p:nvPicPr>
          <p:cNvPr id="72712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1066800"/>
            <a:ext cx="76485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3" name="Rectangle 4"/>
          <p:cNvSpPr>
            <a:spLocks noChangeArrowheads="1"/>
          </p:cNvSpPr>
          <p:nvPr/>
        </p:nvSpPr>
        <p:spPr bwMode="auto">
          <a:xfrm>
            <a:off x="762000" y="1676400"/>
            <a:ext cx="22860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533400" y="1222375"/>
            <a:ext cx="8229600" cy="530225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Estimating Efficiency in the CSN Model</a:t>
            </a:r>
          </a:p>
        </p:txBody>
      </p:sp>
      <p:graphicFrame>
        <p:nvGraphicFramePr>
          <p:cNvPr id="73731" name="Object 4"/>
          <p:cNvGraphicFramePr>
            <a:graphicFrameLocks noChangeAspect="1"/>
          </p:cNvGraphicFramePr>
          <p:nvPr/>
        </p:nvGraphicFramePr>
        <p:xfrm>
          <a:off x="685800" y="1981200"/>
          <a:ext cx="7956550" cy="3962400"/>
        </p:xfrm>
        <a:graphic>
          <a:graphicData uri="http://schemas.openxmlformats.org/presentationml/2006/ole">
            <p:oleObj spid="_x0000_s73737" name="Equation" r:id="rId3" imgW="4203700" imgH="2082800" progId="Equation.DSMT4">
              <p:embed/>
            </p:oleObj>
          </a:graphicData>
        </a:graphic>
      </p:graphicFrame>
      <p:sp>
        <p:nvSpPr>
          <p:cNvPr id="73732" name="Rectangle 6"/>
          <p:cNvSpPr>
            <a:spLocks noChangeArrowheads="1"/>
          </p:cNvSpPr>
          <p:nvPr/>
        </p:nvSpPr>
        <p:spPr bwMode="auto">
          <a:xfrm>
            <a:off x="685800" y="3768725"/>
            <a:ext cx="6629400" cy="304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685800" y="2362200"/>
            <a:ext cx="6629400" cy="914400"/>
          </a:xfrm>
          <a:prstGeom prst="rect">
            <a:avLst/>
          </a:prstGeom>
          <a:solidFill>
            <a:srgbClr val="FFC0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762000" y="2743200"/>
            <a:ext cx="7772400" cy="1371600"/>
          </a:xfrm>
          <a:prstGeom prst="roundRect">
            <a:avLst/>
          </a:prstGeom>
          <a:solidFill>
            <a:srgbClr val="7030A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38200" y="2416175"/>
            <a:ext cx="7772400" cy="1470025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4400" kern="0" dirty="0" smtClean="0">
                <a:solidFill>
                  <a:schemeClr val="bg1"/>
                </a:solidFill>
                <a:latin typeface="Franklin Gothic Medium" pitchFamily="34" charset="0"/>
                <a:cs typeface="Arial" charset="0"/>
              </a:rPr>
              <a:t>Estimating the GTRE Model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2" name="Object 1"/>
          <p:cNvGraphicFramePr>
            <a:graphicFrameLocks noChangeAspect="1"/>
          </p:cNvGraphicFramePr>
          <p:nvPr/>
        </p:nvGraphicFramePr>
        <p:xfrm>
          <a:off x="1219200" y="2438400"/>
          <a:ext cx="6146800" cy="2533650"/>
        </p:xfrm>
        <a:graphic>
          <a:graphicData uri="http://schemas.openxmlformats.org/presentationml/2006/ole">
            <p:oleObj spid="_x0000_s76808" name="Equation" r:id="rId3" imgW="3530600" imgH="1447800" progId="Equation.DSMT4">
              <p:embed/>
            </p:oleObj>
          </a:graphicData>
        </a:graphic>
      </p:graphicFrame>
      <p:sp>
        <p:nvSpPr>
          <p:cNvPr id="76803" name="Rectangle 6"/>
          <p:cNvSpPr>
            <a:spLocks noChangeArrowheads="1"/>
          </p:cNvSpPr>
          <p:nvPr/>
        </p:nvSpPr>
        <p:spPr bwMode="auto">
          <a:xfrm>
            <a:off x="1447800" y="5105400"/>
            <a:ext cx="6705600" cy="1524000"/>
          </a:xfrm>
          <a:prstGeom prst="rect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pic>
        <p:nvPicPr>
          <p:cNvPr id="768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533400"/>
            <a:ext cx="76485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Rectangle 4"/>
          <p:cNvSpPr>
            <a:spLocks noChangeArrowheads="1"/>
          </p:cNvSpPr>
          <p:nvPr/>
        </p:nvSpPr>
        <p:spPr bwMode="auto">
          <a:xfrm>
            <a:off x="609600" y="1143000"/>
            <a:ext cx="22860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6806" name="TextBox 5"/>
          <p:cNvSpPr txBox="1">
            <a:spLocks noChangeArrowheads="1"/>
          </p:cNvSpPr>
          <p:nvPr/>
        </p:nvSpPr>
        <p:spPr bwMode="auto">
          <a:xfrm>
            <a:off x="1600200" y="5105400"/>
            <a:ext cx="63246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 i="1">
                <a:latin typeface="Arial" charset="0"/>
              </a:rPr>
              <a:t>“From the sampling theory perspective, the application of the model is computationally prohibitive when T is large.  This is because the likelihood function depends on a (T+1)-dimensional integral of the normal distribution.”  [Tsionas and Kumbhakar (2012, p. 6)]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Box 5"/>
          <p:cNvSpPr txBox="1">
            <a:spLocks noChangeArrowheads="1"/>
          </p:cNvSpPr>
          <p:nvPr/>
        </p:nvSpPr>
        <p:spPr bwMode="auto">
          <a:xfrm>
            <a:off x="923925" y="3479800"/>
            <a:ext cx="7620000" cy="2586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Kumbhakar, Lien, Hardaker</a:t>
            </a:r>
          </a:p>
          <a:p>
            <a:endParaRPr lang="en-US" altLang="en-US">
              <a:latin typeface="Arial" charset="0"/>
            </a:endParaRPr>
          </a:p>
          <a:p>
            <a:r>
              <a:rPr lang="en-US" altLang="en-US">
                <a:latin typeface="Arial" charset="0"/>
              </a:rPr>
              <a:t>Technical Efficiency in Competing Panel Data Models: A Study of Norwegian Grain Farming, JPA, Published online, September, 2012.</a:t>
            </a:r>
          </a:p>
          <a:p>
            <a:endParaRPr lang="en-US" altLang="en-US">
              <a:latin typeface="Arial" charset="0"/>
            </a:endParaRPr>
          </a:p>
          <a:p>
            <a:r>
              <a:rPr lang="en-US" altLang="en-US">
                <a:latin typeface="Arial" charset="0"/>
              </a:rPr>
              <a:t>Three steps based on GLS: </a:t>
            </a:r>
            <a:br>
              <a:rPr lang="en-US" altLang="en-US">
                <a:latin typeface="Arial" charset="0"/>
              </a:rPr>
            </a:br>
            <a:r>
              <a:rPr lang="en-US" altLang="en-US">
                <a:latin typeface="Arial" charset="0"/>
              </a:rPr>
              <a:t>(1) RE/FGLS to estimate (</a:t>
            </a:r>
            <a:r>
              <a:rPr lang="en-US" altLang="en-US">
                <a:latin typeface="Arial" charset="0"/>
                <a:sym typeface="Symbol" pitchFamily="18" charset="2"/>
              </a:rPr>
              <a:t>,</a:t>
            </a:r>
            <a:r>
              <a:rPr lang="en-US" altLang="en-US" b="1">
                <a:latin typeface="Arial" charset="0"/>
                <a:sym typeface="Symbol" pitchFamily="18" charset="2"/>
              </a:rPr>
              <a:t></a:t>
            </a:r>
            <a:r>
              <a:rPr lang="en-US" altLang="en-US">
                <a:latin typeface="Arial" charset="0"/>
                <a:sym typeface="Symbol" pitchFamily="18" charset="2"/>
              </a:rPr>
              <a:t>)</a:t>
            </a:r>
            <a:r>
              <a:rPr lang="en-US" altLang="en-US">
                <a:latin typeface="Arial" charset="0"/>
              </a:rPr>
              <a:t>  </a:t>
            </a:r>
            <a:br>
              <a:rPr lang="en-US" altLang="en-US">
                <a:latin typeface="Arial" charset="0"/>
              </a:rPr>
            </a:br>
            <a:r>
              <a:rPr lang="en-US" altLang="en-US">
                <a:latin typeface="Arial" charset="0"/>
              </a:rPr>
              <a:t>(2) Decompose time varying residuals using MoM and SF. </a:t>
            </a:r>
            <a:br>
              <a:rPr lang="en-US" altLang="en-US">
                <a:latin typeface="Arial" charset="0"/>
              </a:rPr>
            </a:br>
            <a:r>
              <a:rPr lang="en-US" altLang="en-US">
                <a:latin typeface="Arial" charset="0"/>
              </a:rPr>
              <a:t>(3) Decompose estimates of time invariant residuals.</a:t>
            </a:r>
          </a:p>
        </p:txBody>
      </p:sp>
      <p:sp>
        <p:nvSpPr>
          <p:cNvPr id="77827" name="Rectangle 4"/>
          <p:cNvSpPr>
            <a:spLocks noChangeArrowheads="1"/>
          </p:cNvSpPr>
          <p:nvPr/>
        </p:nvSpPr>
        <p:spPr bwMode="auto">
          <a:xfrm>
            <a:off x="990600" y="4038600"/>
            <a:ext cx="5486400" cy="3048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7828" name="Rectangle 7"/>
          <p:cNvSpPr>
            <a:spLocks noChangeArrowheads="1"/>
          </p:cNvSpPr>
          <p:nvPr/>
        </p:nvSpPr>
        <p:spPr bwMode="auto">
          <a:xfrm>
            <a:off x="990600" y="4894263"/>
            <a:ext cx="7315200" cy="1143000"/>
          </a:xfrm>
          <a:prstGeom prst="rect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pic>
        <p:nvPicPr>
          <p:cNvPr id="7782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76485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0" name="Rectangle 4"/>
          <p:cNvSpPr>
            <a:spLocks noChangeArrowheads="1"/>
          </p:cNvSpPr>
          <p:nvPr/>
        </p:nvSpPr>
        <p:spPr bwMode="auto">
          <a:xfrm>
            <a:off x="685800" y="1905000"/>
            <a:ext cx="22860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0" name="Object 5"/>
          <p:cNvGraphicFramePr>
            <a:graphicFrameLocks noChangeAspect="1"/>
          </p:cNvGraphicFramePr>
          <p:nvPr/>
        </p:nvGraphicFramePr>
        <p:xfrm>
          <a:off x="317500" y="3259138"/>
          <a:ext cx="8674100" cy="3046412"/>
        </p:xfrm>
        <a:graphic>
          <a:graphicData uri="http://schemas.openxmlformats.org/presentationml/2006/ole">
            <p:oleObj spid="_x0000_s78856" name="Equation" r:id="rId3" imgW="5232400" imgH="1828800" progId="Equation.DSMT4">
              <p:embed/>
            </p:oleObj>
          </a:graphicData>
        </a:graphic>
      </p:graphicFrame>
      <p:sp>
        <p:nvSpPr>
          <p:cNvPr id="78851" name="Rectangle 6"/>
          <p:cNvSpPr>
            <a:spLocks noChangeArrowheads="1"/>
          </p:cNvSpPr>
          <p:nvPr/>
        </p:nvSpPr>
        <p:spPr bwMode="auto">
          <a:xfrm>
            <a:off x="5638800" y="4094163"/>
            <a:ext cx="2103438" cy="3048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8852" name="Rectangle 7"/>
          <p:cNvSpPr>
            <a:spLocks noChangeArrowheads="1"/>
          </p:cNvSpPr>
          <p:nvPr/>
        </p:nvSpPr>
        <p:spPr bwMode="auto">
          <a:xfrm>
            <a:off x="5756275" y="4841875"/>
            <a:ext cx="2057400" cy="3048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78853" name="Rectangle 8"/>
          <p:cNvSpPr>
            <a:spLocks noChangeArrowheads="1"/>
          </p:cNvSpPr>
          <p:nvPr/>
        </p:nvSpPr>
        <p:spPr bwMode="auto">
          <a:xfrm>
            <a:off x="304800" y="3200400"/>
            <a:ext cx="8610600" cy="762000"/>
          </a:xfrm>
          <a:prstGeom prst="rect">
            <a:avLst/>
          </a:prstGeom>
          <a:solidFill>
            <a:srgbClr val="FF00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pic>
        <p:nvPicPr>
          <p:cNvPr id="7885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143000"/>
            <a:ext cx="76485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5" name="Rectangle 4"/>
          <p:cNvSpPr>
            <a:spLocks noChangeArrowheads="1"/>
          </p:cNvSpPr>
          <p:nvPr/>
        </p:nvSpPr>
        <p:spPr bwMode="auto">
          <a:xfrm>
            <a:off x="609600" y="1752600"/>
            <a:ext cx="22860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39152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TextBox 2"/>
          <p:cNvSpPr txBox="1">
            <a:spLocks noChangeArrowheads="1"/>
          </p:cNvSpPr>
          <p:nvPr/>
        </p:nvSpPr>
        <p:spPr bwMode="auto">
          <a:xfrm>
            <a:off x="1066800" y="1219200"/>
            <a:ext cx="7391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latin typeface="Arial" charset="0"/>
              </a:rPr>
              <a:t>WHO Results: 2014</a:t>
            </a:r>
          </a:p>
        </p:txBody>
      </p:sp>
      <p:graphicFrame>
        <p:nvGraphicFramePr>
          <p:cNvPr id="79876" name="Object 2"/>
          <p:cNvGraphicFramePr>
            <a:graphicFrameLocks noChangeAspect="1"/>
          </p:cNvGraphicFramePr>
          <p:nvPr/>
        </p:nvGraphicFramePr>
        <p:xfrm>
          <a:off x="1905000" y="2743200"/>
          <a:ext cx="3873500" cy="1524000"/>
        </p:xfrm>
        <a:graphic>
          <a:graphicData uri="http://schemas.openxmlformats.org/presentationml/2006/ole">
            <p:oleObj spid="_x0000_s79882" name="Equation" r:id="rId4" imgW="232410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altLang="en-US" smtClean="0"/>
              <a:t>A True FE Model</a:t>
            </a:r>
          </a:p>
        </p:txBody>
      </p:sp>
      <p:graphicFrame>
        <p:nvGraphicFramePr>
          <p:cNvPr id="80899" name="Object 2"/>
          <p:cNvGraphicFramePr>
            <a:graphicFrameLocks noChangeAspect="1"/>
          </p:cNvGraphicFramePr>
          <p:nvPr/>
        </p:nvGraphicFramePr>
        <p:xfrm>
          <a:off x="1398588" y="1504950"/>
          <a:ext cx="7212012" cy="4972050"/>
        </p:xfrm>
        <a:graphic>
          <a:graphicData uri="http://schemas.openxmlformats.org/presentationml/2006/ole">
            <p:oleObj spid="_x0000_s80905" name="Bitmap Image" r:id="rId4" imgW="6257143" imgH="4315427" progId="PBrush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latin typeface="Arial" charset="0"/>
              </a:rPr>
              <a:t>Schmidt et al. (2011) – Results on TFE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Problem of TFE model – incidental parameters problem.</a:t>
            </a:r>
          </a:p>
          <a:p>
            <a:r>
              <a:rPr lang="en-US" altLang="en-US" sz="2000" smtClean="0"/>
              <a:t>Where is the bias?  Estimator of </a:t>
            </a:r>
            <a:r>
              <a:rPr lang="en-US" altLang="en-US" sz="2000" smtClean="0">
                <a:sym typeface="Symbol" pitchFamily="18" charset="2"/>
              </a:rPr>
              <a:t></a:t>
            </a:r>
            <a:r>
              <a:rPr lang="en-US" altLang="en-US" sz="2000" baseline="-25000" smtClean="0">
                <a:sym typeface="Symbol" pitchFamily="18" charset="2"/>
              </a:rPr>
              <a:t>u</a:t>
            </a:r>
          </a:p>
          <a:p>
            <a:r>
              <a:rPr lang="en-US" altLang="en-US" sz="2000" smtClean="0">
                <a:sym typeface="Symbol" pitchFamily="18" charset="2"/>
              </a:rPr>
              <a:t>Is there a solution?  </a:t>
            </a:r>
          </a:p>
          <a:p>
            <a:pPr lvl="1"/>
            <a:r>
              <a:rPr lang="en-US" altLang="en-US" sz="2000" smtClean="0">
                <a:sym typeface="Symbol" pitchFamily="18" charset="2"/>
              </a:rPr>
              <a:t>Not based on OLS</a:t>
            </a:r>
          </a:p>
          <a:p>
            <a:pPr lvl="1"/>
            <a:r>
              <a:rPr lang="en-US" altLang="en-US" sz="2000" smtClean="0">
                <a:sym typeface="Symbol" pitchFamily="18" charset="2"/>
              </a:rPr>
              <a:t>Chen, Schmidt, Wang: MLE for data in group mean deviation form</a:t>
            </a:r>
          </a:p>
        </p:txBody>
      </p:sp>
      <p:graphicFrame>
        <p:nvGraphicFramePr>
          <p:cNvPr id="82948" name="Object 2"/>
          <p:cNvGraphicFramePr>
            <a:graphicFrameLocks noChangeAspect="1"/>
          </p:cNvGraphicFramePr>
          <p:nvPr/>
        </p:nvGraphicFramePr>
        <p:xfrm>
          <a:off x="685800" y="3962400"/>
          <a:ext cx="7770813" cy="1905000"/>
        </p:xfrm>
        <a:graphic>
          <a:graphicData uri="http://schemas.openxmlformats.org/presentationml/2006/ole">
            <p:oleObj spid="_x0000_s82954" name="Equation" r:id="rId3" imgW="3263900" imgH="800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52400" y="152400"/>
          <a:ext cx="8915400" cy="5645150"/>
        </p:xfrm>
        <a:graphic>
          <a:graphicData uri="http://schemas.openxmlformats.org/presentationml/2006/ole">
            <p:oleObj spid="_x0000_s83976" name="Bitmap Image" r:id="rId3" imgW="5609524" imgH="355238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Health Care Systems</a:t>
            </a:r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193925"/>
            <a:ext cx="4038600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209800"/>
            <a:ext cx="23526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066800"/>
            <a:ext cx="61817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828675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WHO Was Interested in Broad </a:t>
            </a:r>
            <a:br>
              <a:rPr lang="en-US" altLang="en-US" sz="2800" smtClean="0"/>
            </a:br>
            <a:r>
              <a:rPr lang="en-US" altLang="en-US" sz="2800" smtClean="0"/>
              <a:t>Goals of a Health System</a:t>
            </a:r>
          </a:p>
        </p:txBody>
      </p:sp>
      <p:pic>
        <p:nvPicPr>
          <p:cNvPr id="880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71600" y="1901825"/>
            <a:ext cx="6172200" cy="3940175"/>
          </a:xfrm>
        </p:spPr>
      </p:pic>
      <p:sp>
        <p:nvSpPr>
          <p:cNvPr id="88068" name="Line 4"/>
          <p:cNvSpPr>
            <a:spLocks noChangeShapeType="1"/>
          </p:cNvSpPr>
          <p:nvPr/>
        </p:nvSpPr>
        <p:spPr bwMode="auto">
          <a:xfrm flipH="1" flipV="1">
            <a:off x="6858000" y="4191000"/>
            <a:ext cx="1600200" cy="1143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069" name="Line 5"/>
          <p:cNvSpPr>
            <a:spLocks noChangeShapeType="1"/>
          </p:cNvSpPr>
          <p:nvPr/>
        </p:nvSpPr>
        <p:spPr bwMode="auto">
          <a:xfrm flipH="1">
            <a:off x="6858000" y="3657600"/>
            <a:ext cx="1371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070" name="Line 6"/>
          <p:cNvSpPr>
            <a:spLocks noChangeShapeType="1"/>
          </p:cNvSpPr>
          <p:nvPr/>
        </p:nvSpPr>
        <p:spPr bwMode="auto">
          <a:xfrm rot="-4785171" flipH="1" flipV="1">
            <a:off x="6781800" y="1981200"/>
            <a:ext cx="1600200" cy="1143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They Created a Measure – COMP = Composite Index</a:t>
            </a:r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304800" y="1905000"/>
            <a:ext cx="8610600" cy="390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  <a:latin typeface="Arial" charset="0"/>
              </a:rPr>
              <a:t>“In order to assess overall efficiency, the first step was to combine the individual</a:t>
            </a:r>
          </a:p>
          <a:p>
            <a:r>
              <a:rPr lang="en-US" altLang="en-US">
                <a:solidFill>
                  <a:schemeClr val="tx2"/>
                </a:solidFill>
                <a:latin typeface="Arial" charset="0"/>
              </a:rPr>
              <a:t>attainments on all five goals of the health system into a single number, which we call the composite index. The composite index is a weighted average of the five component goals specified above. First, country attainment on all five indicators (i.e., health, health inequality, responsiveness-level, responsiveness-distribution, and fair-financing) were rescaled restricting them to the [0,1] interval. Then the following weights were used to construct the overall composite measure: 25% for health (DALE), 25% for health inequality, 12.5% for the level of responsiveness, 12.5% for the distribution of responsiveness, and 25% for fairness in financing. These weights are based on a survey carried out by WHO to elicit stated preferences of individuals in their relative valuations of the goals of the health system</a:t>
            </a:r>
            <a:r>
              <a:rPr lang="en-US" altLang="en-US" sz="1600">
                <a:solidFill>
                  <a:schemeClr val="tx2"/>
                </a:solidFill>
                <a:latin typeface="Arial" charset="0"/>
              </a:rPr>
              <a:t>.”</a:t>
            </a:r>
          </a:p>
          <a:p>
            <a:endParaRPr lang="en-US" altLang="en-US" sz="1600">
              <a:solidFill>
                <a:schemeClr val="tx2"/>
              </a:solidFill>
              <a:latin typeface="Arial" charset="0"/>
            </a:endParaRPr>
          </a:p>
          <a:p>
            <a:r>
              <a:rPr lang="en-US" altLang="en-US" b="1">
                <a:solidFill>
                  <a:srgbClr val="0066FF"/>
                </a:solidFill>
                <a:latin typeface="Arial" charset="0"/>
              </a:rPr>
              <a:t>(From the World Health Organization Technical Report)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352800"/>
            <a:ext cx="3657600" cy="1527175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Did They Rank Countries by COMP?   Yes, but that was not what produced the number 37 ranking!</a:t>
            </a:r>
          </a:p>
        </p:txBody>
      </p:sp>
      <p:sp>
        <p:nvSpPr>
          <p:cNvPr id="91139" name="Line 3"/>
          <p:cNvSpPr>
            <a:spLocks noChangeShapeType="1"/>
          </p:cNvSpPr>
          <p:nvPr/>
        </p:nvSpPr>
        <p:spPr bwMode="auto">
          <a:xfrm flipH="1">
            <a:off x="7848600" y="4191000"/>
            <a:ext cx="762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838200"/>
            <a:ext cx="33845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50950"/>
            <a:ext cx="83820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524000" y="685800"/>
            <a:ext cx="617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66FF"/>
                </a:solidFill>
                <a:latin typeface="Arial" charset="0"/>
              </a:rPr>
              <a:t>Comparative Health Care </a:t>
            </a:r>
            <a:r>
              <a:rPr lang="en-US" altLang="en-US" b="1" u="sng">
                <a:solidFill>
                  <a:srgbClr val="FF0000"/>
                </a:solidFill>
                <a:latin typeface="Arial" charset="0"/>
              </a:rPr>
              <a:t>Efficiency</a:t>
            </a:r>
            <a:r>
              <a:rPr lang="en-US" altLang="en-US" b="1">
                <a:solidFill>
                  <a:srgbClr val="0066FF"/>
                </a:solidFill>
                <a:latin typeface="Arial" charset="0"/>
              </a:rPr>
              <a:t> of 191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The US Ranked 37</a:t>
            </a:r>
            <a:r>
              <a:rPr lang="en-US" altLang="en-US" sz="2800" baseline="30000" smtClean="0"/>
              <a:t>th </a:t>
            </a:r>
            <a:r>
              <a:rPr lang="en-US" altLang="en-US" sz="2800" baseline="-25000" smtClean="0"/>
              <a:t> </a:t>
            </a:r>
            <a:r>
              <a:rPr lang="en-US" altLang="en-US" sz="2800" smtClean="0"/>
              <a:t>in Efficiency!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28600" y="2974975"/>
            <a:ext cx="1981200" cy="136842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chemeClr val="tx2"/>
                </a:solidFill>
                <a:latin typeface="Arial" charset="0"/>
              </a:rPr>
              <a:t>Countries were ranked by overall efficiency</a:t>
            </a:r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 flipH="1">
            <a:off x="7010400" y="5867400"/>
            <a:ext cx="609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942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981200"/>
            <a:ext cx="45053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58" name="Object 2"/>
          <p:cNvGraphicFramePr>
            <a:graphicFrameLocks noChangeAspect="1"/>
          </p:cNvGraphicFramePr>
          <p:nvPr/>
        </p:nvGraphicFramePr>
        <p:xfrm>
          <a:off x="192088" y="762000"/>
          <a:ext cx="8915400" cy="5645150"/>
        </p:xfrm>
        <a:graphic>
          <a:graphicData uri="http://schemas.openxmlformats.org/presentationml/2006/ole">
            <p:oleObj spid="_x0000_s96264" name="Bitmap Image" r:id="rId3" imgW="5609524" imgH="355238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World Health Organization</a:t>
            </a:r>
          </a:p>
        </p:txBody>
      </p:sp>
      <p:sp>
        <p:nvSpPr>
          <p:cNvPr id="97283" name="Text Box 4"/>
          <p:cNvSpPr txBox="1">
            <a:spLocks noChangeArrowheads="1"/>
          </p:cNvSpPr>
          <p:nvPr/>
        </p:nvSpPr>
        <p:spPr bwMode="auto">
          <a:xfrm>
            <a:off x="152400" y="1905000"/>
            <a:ext cx="8839200" cy="4532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Variable    Mean       Std. Dev.  Description</a:t>
            </a:r>
          </a:p>
          <a:p>
            <a:r>
              <a:rPr lang="en-US" altLang="en-US" sz="1400" b="1">
                <a:latin typeface="Courier New" pitchFamily="49" charset="0"/>
              </a:rPr>
              <a:t>==============================================================================</a:t>
            </a:r>
          </a:p>
          <a:p>
            <a:r>
              <a:rPr lang="en-US" altLang="en-US" sz="1400" b="1" u="sng">
                <a:latin typeface="Courier New" pitchFamily="49" charset="0"/>
              </a:rPr>
              <a:t>Time Varying: 1993-1997</a:t>
            </a:r>
            <a:r>
              <a:rPr lang="en-US" altLang="en-US" sz="1400" b="1">
                <a:latin typeface="Courier New" pitchFamily="49" charset="0"/>
              </a:rPr>
              <a:t> </a:t>
            </a:r>
          </a:p>
          <a:p>
            <a:r>
              <a:rPr lang="en-US" altLang="en-US" sz="1400" b="1">
                <a:latin typeface="Courier New" pitchFamily="49" charset="0"/>
              </a:rPr>
              <a:t>COMP      75.0062726      12.2051123  Composite health attainment</a:t>
            </a:r>
          </a:p>
          <a:p>
            <a:r>
              <a:rPr lang="en-US" altLang="en-US" sz="1400" b="1">
                <a:latin typeface="Courier New" pitchFamily="49" charset="0"/>
              </a:rPr>
              <a:t>DALE      58.3082712      12.1442590  Disability adjusted life expectancy</a:t>
            </a:r>
          </a:p>
          <a:p>
            <a:r>
              <a:rPr lang="en-US" altLang="en-US" sz="1400" b="1">
                <a:latin typeface="Courier New" pitchFamily="49" charset="0"/>
              </a:rPr>
              <a:t>HEXP      548.214857      694.216237  Health expenditure per capita</a:t>
            </a:r>
          </a:p>
          <a:p>
            <a:r>
              <a:rPr lang="en-US" altLang="en-US" sz="1400" b="1">
                <a:latin typeface="Courier New" pitchFamily="49" charset="0"/>
              </a:rPr>
              <a:t>EDUC      6.31753664      2.73370613  Education</a:t>
            </a:r>
          </a:p>
          <a:p>
            <a:r>
              <a:rPr lang="en-US" altLang="en-US" sz="1400" b="1" u="sng">
                <a:latin typeface="Courier New" pitchFamily="49" charset="0"/>
              </a:rPr>
              <a:t>Time Invariant</a:t>
            </a:r>
          </a:p>
          <a:p>
            <a:r>
              <a:rPr lang="en-US" altLang="en-US" sz="1400" b="1">
                <a:latin typeface="Courier New" pitchFamily="49" charset="0"/>
              </a:rPr>
              <a:t>OECD      .279761905      .449149577  OECD Member country, dummy variable</a:t>
            </a:r>
          </a:p>
          <a:p>
            <a:r>
              <a:rPr lang="en-US" altLang="en-US" sz="1400" b="1">
                <a:latin typeface="Courier New" pitchFamily="49" charset="0"/>
              </a:rPr>
              <a:t>GDPC      8135.10785      7891.20036  Per capita GDP in PPP units</a:t>
            </a:r>
          </a:p>
          <a:p>
            <a:r>
              <a:rPr lang="en-US" altLang="en-US" sz="1400" b="1">
                <a:latin typeface="Courier New" pitchFamily="49" charset="0"/>
              </a:rPr>
              <a:t>POPDEN    953.119353      2871.84294  Population density</a:t>
            </a:r>
          </a:p>
          <a:p>
            <a:r>
              <a:rPr lang="en-US" altLang="en-US" sz="1400" b="1">
                <a:latin typeface="Courier New" pitchFamily="49" charset="0"/>
              </a:rPr>
              <a:t>GINI      .379477914      .090206941  Gini coefficient for income distribution</a:t>
            </a:r>
          </a:p>
          <a:p>
            <a:r>
              <a:rPr lang="en-US" altLang="en-US" sz="1400" b="1">
                <a:latin typeface="Courier New" pitchFamily="49" charset="0"/>
              </a:rPr>
              <a:t>TROPICS   .463095238      .498933251  Dummy variable for tropical location</a:t>
            </a:r>
          </a:p>
          <a:p>
            <a:r>
              <a:rPr lang="en-US" altLang="en-US" sz="1400" b="1">
                <a:latin typeface="Courier New" pitchFamily="49" charset="0"/>
              </a:rPr>
              <a:t>PUBTHE    58.1553571      20.2340835  Proportion of health spending paid by govt</a:t>
            </a:r>
          </a:p>
          <a:p>
            <a:r>
              <a:rPr lang="en-US" altLang="en-US" sz="1400" b="1">
                <a:latin typeface="Courier New" pitchFamily="49" charset="0"/>
              </a:rPr>
              <a:t>GEFF      .113293978      .915983955  World bank government effectiveness measure</a:t>
            </a:r>
          </a:p>
          <a:p>
            <a:r>
              <a:rPr lang="en-US" altLang="en-US" sz="1400" b="1">
                <a:latin typeface="Courier New" pitchFamily="49" charset="0"/>
              </a:rPr>
              <a:t>VOICE     .192624849      .952225978  World bank measure of democratization</a:t>
            </a:r>
          </a:p>
          <a:p>
            <a:endParaRPr lang="en-US" altLang="en-US" sz="1400" b="1">
              <a:latin typeface="Courier New" pitchFamily="49" charset="0"/>
            </a:endParaRPr>
          </a:p>
          <a:p>
            <a:r>
              <a:rPr lang="en-US" altLang="en-US" b="1"/>
              <a:t>Application: Distinguishing Between Heterogeneity and Inefficiency: Stochastic Frontier Analysis of the World Health Organization’s Panel Data on National Health Care Systems, </a:t>
            </a:r>
            <a:r>
              <a:rPr lang="en-US" altLang="en-US" b="1" i="1"/>
              <a:t>Health Economics</a:t>
            </a:r>
            <a:r>
              <a:rPr lang="en-US" altLang="en-US" b="1"/>
              <a:t>, 2005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WHO Results Based on FE Model</a:t>
            </a:r>
          </a:p>
        </p:txBody>
      </p:sp>
      <p:graphicFrame>
        <p:nvGraphicFramePr>
          <p:cNvPr id="9933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935038" y="1828800"/>
          <a:ext cx="7272337" cy="4302125"/>
        </p:xfrm>
        <a:graphic>
          <a:graphicData uri="http://schemas.openxmlformats.org/presentationml/2006/ole">
            <p:oleObj spid="_x0000_s99337" name="Bitmap Image" r:id="rId4" imgW="8647619" imgH="511428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SF Model with Country Heterogeneity</a:t>
            </a:r>
          </a:p>
        </p:txBody>
      </p:sp>
      <p:graphicFrame>
        <p:nvGraphicFramePr>
          <p:cNvPr id="101379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666750" y="2127250"/>
          <a:ext cx="7639050" cy="2995613"/>
        </p:xfrm>
        <a:graphic>
          <a:graphicData uri="http://schemas.openxmlformats.org/presentationml/2006/ole">
            <p:oleObj spid="_x0000_s101385" name="Bitmap Image" r:id="rId4" imgW="5830114" imgH="228571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Stochastic Frontier Results</a:t>
            </a:r>
          </a:p>
        </p:txBody>
      </p:sp>
      <p:graphicFrame>
        <p:nvGraphicFramePr>
          <p:cNvPr id="10342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447800" y="1447800"/>
          <a:ext cx="6129338" cy="5024438"/>
        </p:xfrm>
        <a:graphic>
          <a:graphicData uri="http://schemas.openxmlformats.org/presentationml/2006/ole">
            <p:oleObj spid="_x0000_s103433" name="Bitmap Image" r:id="rId4" imgW="5761905" imgH="472381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289050"/>
          </a:xfrm>
        </p:spPr>
        <p:txBody>
          <a:bodyPr/>
          <a:lstStyle/>
          <a:p>
            <a:r>
              <a:rPr lang="en-US" altLang="en-US" sz="2000" smtClean="0">
                <a:solidFill>
                  <a:srgbClr val="000000"/>
                </a:solidFill>
                <a:latin typeface="Arial" charset="0"/>
              </a:rPr>
              <a:t>TECHNICAL EFFICIENCY ANALYSIS CORRECTING FOR BIASES FROM OBSERVED AND UNOBSERVED </a:t>
            </a:r>
            <a:br>
              <a:rPr lang="en-US" altLang="en-US" sz="2000" smtClean="0">
                <a:solidFill>
                  <a:srgbClr val="000000"/>
                </a:solidFill>
                <a:latin typeface="Arial" charset="0"/>
              </a:rPr>
            </a:br>
            <a:r>
              <a:rPr lang="en-US" altLang="en-US" sz="2000" smtClean="0">
                <a:solidFill>
                  <a:srgbClr val="000000"/>
                </a:solidFill>
                <a:latin typeface="Arial" charset="0"/>
              </a:rPr>
              <a:t>VARIABLES:  AN APPLICATION TO A NATURAL RESOURCE MANAGEMENT PROJECT</a:t>
            </a:r>
            <a:br>
              <a:rPr lang="en-US" altLang="en-US" sz="2000" smtClean="0">
                <a:solidFill>
                  <a:srgbClr val="000000"/>
                </a:solidFill>
                <a:latin typeface="Arial" charset="0"/>
              </a:rPr>
            </a:br>
            <a:r>
              <a:rPr lang="en-US" altLang="en-US" sz="1800" i="1" smtClean="0">
                <a:latin typeface="Arial" charset="0"/>
              </a:rPr>
              <a:t>Empirical Economics</a:t>
            </a:r>
            <a:r>
              <a:rPr lang="en-US" altLang="en-US" sz="1800" smtClean="0">
                <a:latin typeface="Arial" charset="0"/>
              </a:rPr>
              <a:t>: Volume 43, Issue 1 (2012), Pages 55-72</a:t>
            </a:r>
            <a:endParaRPr lang="en-US" altLang="en-US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5475" name="Subtitle 2"/>
          <p:cNvSpPr>
            <a:spLocks noGrp="1"/>
          </p:cNvSpPr>
          <p:nvPr>
            <p:ph type="subTitle" idx="1"/>
          </p:nvPr>
        </p:nvSpPr>
        <p:spPr>
          <a:xfrm>
            <a:off x="3962400" y="3048000"/>
            <a:ext cx="3962400" cy="3054350"/>
          </a:xfrm>
        </p:spPr>
        <p:txBody>
          <a:bodyPr/>
          <a:lstStyle/>
          <a:p>
            <a:r>
              <a:rPr lang="en-US" altLang="en-US" sz="2000" smtClean="0"/>
              <a:t>Boris Bravo-Ureta</a:t>
            </a:r>
          </a:p>
          <a:p>
            <a:r>
              <a:rPr lang="en-US" altLang="en-US" sz="2000" smtClean="0"/>
              <a:t>University of Connecticut</a:t>
            </a:r>
          </a:p>
          <a:p>
            <a:endParaRPr lang="en-US" altLang="en-US" sz="900" smtClean="0"/>
          </a:p>
          <a:p>
            <a:r>
              <a:rPr lang="en-US" altLang="en-US" sz="2000" smtClean="0"/>
              <a:t>Daniel Solis</a:t>
            </a:r>
          </a:p>
          <a:p>
            <a:r>
              <a:rPr lang="en-US" altLang="en-US" sz="2000" smtClean="0"/>
              <a:t>University of Miami</a:t>
            </a:r>
          </a:p>
          <a:p>
            <a:endParaRPr lang="en-US" altLang="en-US" sz="900" smtClean="0"/>
          </a:p>
          <a:p>
            <a:pPr>
              <a:buFont typeface="Arial" charset="0"/>
              <a:buNone/>
            </a:pPr>
            <a:r>
              <a:rPr lang="en-US" altLang="en-US" sz="2000" smtClean="0"/>
              <a:t>William Greene</a:t>
            </a:r>
          </a:p>
          <a:p>
            <a:pPr>
              <a:buFont typeface="Arial" charset="0"/>
              <a:buNone/>
            </a:pPr>
            <a:r>
              <a:rPr lang="en-US" altLang="en-US" sz="2000" smtClean="0"/>
              <a:t>Stern School of Business, </a:t>
            </a:r>
            <a:br>
              <a:rPr lang="en-US" altLang="en-US" sz="2000" smtClean="0"/>
            </a:br>
            <a:r>
              <a:rPr lang="en-US" altLang="en-US" sz="2000" smtClean="0"/>
              <a:t>New York University</a:t>
            </a:r>
          </a:p>
        </p:txBody>
      </p:sp>
      <p:pic>
        <p:nvPicPr>
          <p:cNvPr id="10547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743200"/>
            <a:ext cx="22336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43000"/>
            <a:ext cx="6629400" cy="628650"/>
          </a:xfrm>
        </p:spPr>
        <p:txBody>
          <a:bodyPr anchor="ctr"/>
          <a:lstStyle/>
          <a:p>
            <a:pPr eaLnBrk="1" hangingPunct="1"/>
            <a:r>
              <a:rPr lang="en-US" altLang="en-US" sz="2800" smtClean="0">
                <a:latin typeface="Arial" charset="0"/>
              </a:rPr>
              <a:t>The MARENA Program in Honduras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6588" y="1752600"/>
            <a:ext cx="8507412" cy="3981450"/>
          </a:xfrm>
        </p:spPr>
        <p:txBody>
          <a:bodyPr/>
          <a:lstStyle/>
          <a:p>
            <a:pPr>
              <a:lnSpc>
                <a:spcPct val="80000"/>
              </a:lnSpc>
              <a:buSzTx/>
              <a:buFont typeface="Wingdings" pitchFamily="2" charset="2"/>
              <a:buChar char="Ø"/>
              <a:defRPr/>
            </a:pPr>
            <a:endParaRPr lang="en-US" sz="1600" smtClean="0">
              <a:latin typeface="Corbel" pitchFamily="34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spcAft>
                <a:spcPct val="25000"/>
              </a:spcAft>
              <a:buSzTx/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cs typeface="Times New Roman" pitchFamily="18" charset="0"/>
                <a:sym typeface="Wingdings"/>
              </a:rPr>
              <a:t> 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Several programs have been implemented to address</a:t>
            </a:r>
            <a:br>
              <a:rPr lang="en-US" sz="2400" smtClean="0">
                <a:latin typeface="Arial" charset="0"/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     resource degradation while also seeking to improve</a:t>
            </a:r>
            <a:br>
              <a:rPr lang="en-US" sz="2400" smtClean="0">
                <a:latin typeface="Arial" charset="0"/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     productivity,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  <a:cs typeface="Times New Roman" pitchFamily="18" charset="0"/>
              </a:rPr>
              <a:t>managerial performance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and reduce</a:t>
            </a:r>
            <a:br>
              <a:rPr lang="en-US" sz="2400" smtClean="0">
                <a:latin typeface="Arial" charset="0"/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     poverty (and in some cases make up for lack of public</a:t>
            </a:r>
            <a:br>
              <a:rPr lang="en-US" sz="2400" smtClean="0">
                <a:latin typeface="Arial" charset="0"/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     support).</a:t>
            </a:r>
          </a:p>
          <a:p>
            <a:pPr marL="0" indent="0">
              <a:lnSpc>
                <a:spcPct val="80000"/>
              </a:lnSpc>
              <a:spcAft>
                <a:spcPct val="25000"/>
              </a:spcAft>
              <a:buSzTx/>
              <a:buFont typeface="Wingdings" pitchFamily="2" charset="2"/>
              <a:buNone/>
              <a:defRPr/>
            </a:pPr>
            <a:endParaRPr lang="en-US" sz="2400" smtClean="0">
              <a:latin typeface="Arial" charset="0"/>
              <a:cs typeface="Times New Roman" pitchFamily="18" charset="0"/>
              <a:sym typeface="Wingdings"/>
            </a:endParaRPr>
          </a:p>
          <a:p>
            <a:pPr marL="0" indent="0">
              <a:lnSpc>
                <a:spcPct val="80000"/>
              </a:lnSpc>
              <a:spcAft>
                <a:spcPct val="25000"/>
              </a:spcAft>
              <a:buSzTx/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cs typeface="Times New Roman" pitchFamily="18" charset="0"/>
                <a:sym typeface="Wingdings"/>
              </a:rPr>
              <a:t> 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One such effort is the </a:t>
            </a:r>
            <a:r>
              <a:rPr lang="en-US" sz="2400" i="1" smtClean="0">
                <a:latin typeface="Arial" charset="0"/>
                <a:cs typeface="Times New Roman" pitchFamily="18" charset="0"/>
              </a:rPr>
              <a:t>Programa Multifase de </a:t>
            </a:r>
            <a:r>
              <a:rPr lang="en-US" sz="2400" b="1" i="1" smtClean="0">
                <a:latin typeface="Arial" charset="0"/>
                <a:cs typeface="Times New Roman" pitchFamily="18" charset="0"/>
              </a:rPr>
              <a:t>Ma</a:t>
            </a:r>
            <a:r>
              <a:rPr lang="en-US" sz="2400" i="1" smtClean="0">
                <a:latin typeface="Arial" charset="0"/>
                <a:cs typeface="Times New Roman" pitchFamily="18" charset="0"/>
              </a:rPr>
              <a:t>nejo de</a:t>
            </a:r>
            <a:br>
              <a:rPr lang="en-US" sz="2400" i="1" smtClean="0">
                <a:latin typeface="Arial" charset="0"/>
                <a:cs typeface="Times New Roman" pitchFamily="18" charset="0"/>
              </a:rPr>
            </a:br>
            <a:r>
              <a:rPr lang="en-US" sz="2400" i="1" smtClean="0">
                <a:latin typeface="Arial" charset="0"/>
                <a:cs typeface="Times New Roman" pitchFamily="18" charset="0"/>
              </a:rPr>
              <a:t>     </a:t>
            </a:r>
            <a:r>
              <a:rPr lang="en-US" sz="2400" b="1" i="1" smtClean="0">
                <a:latin typeface="Arial" charset="0"/>
                <a:cs typeface="Times New Roman" pitchFamily="18" charset="0"/>
              </a:rPr>
              <a:t>Re</a:t>
            </a:r>
            <a:r>
              <a:rPr lang="en-US" sz="2400" i="1" smtClean="0">
                <a:latin typeface="Arial" charset="0"/>
                <a:cs typeface="Times New Roman" pitchFamily="18" charset="0"/>
              </a:rPr>
              <a:t>cursos </a:t>
            </a:r>
            <a:r>
              <a:rPr lang="en-US" sz="2400" b="1" i="1" smtClean="0">
                <a:latin typeface="Arial" charset="0"/>
                <a:cs typeface="Times New Roman" pitchFamily="18" charset="0"/>
              </a:rPr>
              <a:t>Na</a:t>
            </a:r>
            <a:r>
              <a:rPr lang="en-US" sz="2400" i="1" smtClean="0">
                <a:latin typeface="Arial" charset="0"/>
                <a:cs typeface="Times New Roman" pitchFamily="18" charset="0"/>
              </a:rPr>
              <a:t>turales en Cuencas Prioritarias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or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  <a:cs typeface="Times New Roman" pitchFamily="18" charset="0"/>
              </a:rPr>
              <a:t>MARENA</a:t>
            </a:r>
            <a:br>
              <a:rPr lang="en-US" sz="2400" b="1" smtClean="0">
                <a:solidFill>
                  <a:srgbClr val="0066FF"/>
                </a:solidFill>
                <a:latin typeface="Arial" charset="0"/>
                <a:cs typeface="Times New Roman" pitchFamily="18" charset="0"/>
              </a:rPr>
            </a:br>
            <a:r>
              <a:rPr lang="en-US" sz="2400" b="1" smtClean="0">
                <a:solidFill>
                  <a:srgbClr val="0066FF"/>
                </a:solidFill>
                <a:latin typeface="Arial" charset="0"/>
                <a:cs typeface="Times New Roman" pitchFamily="18" charset="0"/>
              </a:rPr>
              <a:t>     in Honduras</a:t>
            </a:r>
            <a:r>
              <a:rPr lang="en-US" sz="24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focusing on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small scale hillside farmers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4" descr="DSC_04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" y="0"/>
            <a:ext cx="9131300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8978" name="Rectangle 34"/>
          <p:cNvSpPr>
            <a:spLocks noChangeArrowheads="1"/>
          </p:cNvSpPr>
          <p:nvPr/>
        </p:nvSpPr>
        <p:spPr bwMode="auto">
          <a:xfrm>
            <a:off x="1071563" y="115888"/>
            <a:ext cx="7127875" cy="501650"/>
          </a:xfrm>
          <a:prstGeom prst="rect">
            <a:avLst/>
          </a:prstGeom>
          <a:solidFill>
            <a:srgbClr val="9933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OVERALL CONCEPTUAL FRAMEWORK</a:t>
            </a:r>
            <a:endParaRPr lang="en-US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978977" name="Rectangle 33"/>
          <p:cNvSpPr>
            <a:spLocks noChangeArrowheads="1"/>
          </p:cNvSpPr>
          <p:nvPr/>
        </p:nvSpPr>
        <p:spPr bwMode="auto">
          <a:xfrm>
            <a:off x="12700" y="5411788"/>
            <a:ext cx="9112250" cy="1446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FFCC00"/>
              </a:buClr>
              <a:buSzPct val="120000"/>
              <a:defRPr/>
            </a:pPr>
            <a:r>
              <a: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Working HYPOTHESIS: if farmers receive private benefits (higher income) from project activities (e.g., training, financing) then adoption is likely to be sustainable and to generate positive externalities.</a:t>
            </a:r>
          </a:p>
        </p:txBody>
      </p:sp>
      <p:sp>
        <p:nvSpPr>
          <p:cNvPr id="109573" name="Text Box 7"/>
          <p:cNvSpPr txBox="1">
            <a:spLocks noChangeArrowheads="1"/>
          </p:cNvSpPr>
          <p:nvPr/>
        </p:nvSpPr>
        <p:spPr bwMode="auto">
          <a:xfrm>
            <a:off x="6372225" y="1268413"/>
            <a:ext cx="25209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More Production and Productivity</a:t>
            </a:r>
          </a:p>
        </p:txBody>
      </p:sp>
      <p:sp>
        <p:nvSpPr>
          <p:cNvPr id="109574" name="Text Box 8"/>
          <p:cNvSpPr txBox="1">
            <a:spLocks noChangeArrowheads="1"/>
          </p:cNvSpPr>
          <p:nvPr/>
        </p:nvSpPr>
        <p:spPr bwMode="auto">
          <a:xfrm>
            <a:off x="6804025" y="2862263"/>
            <a:ext cx="165576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More Farm</a:t>
            </a:r>
          </a:p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Income</a:t>
            </a:r>
          </a:p>
        </p:txBody>
      </p:sp>
      <p:sp>
        <p:nvSpPr>
          <p:cNvPr id="109575" name="Text Box 9"/>
          <p:cNvSpPr txBox="1">
            <a:spLocks noChangeArrowheads="1"/>
          </p:cNvSpPr>
          <p:nvPr/>
        </p:nvSpPr>
        <p:spPr bwMode="auto">
          <a:xfrm>
            <a:off x="6732588" y="4598988"/>
            <a:ext cx="20161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Sustainability</a:t>
            </a:r>
          </a:p>
        </p:txBody>
      </p:sp>
      <p:sp>
        <p:nvSpPr>
          <p:cNvPr id="109576" name="Text Box 10"/>
          <p:cNvSpPr txBox="1">
            <a:spLocks noChangeArrowheads="1"/>
          </p:cNvSpPr>
          <p:nvPr/>
        </p:nvSpPr>
        <p:spPr bwMode="auto">
          <a:xfrm>
            <a:off x="3775075" y="4217988"/>
            <a:ext cx="20161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Off-Farm </a:t>
            </a:r>
          </a:p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Income</a:t>
            </a:r>
          </a:p>
        </p:txBody>
      </p:sp>
      <p:sp>
        <p:nvSpPr>
          <p:cNvPr id="109577" name="Text Box 11"/>
          <p:cNvSpPr txBox="1">
            <a:spLocks noChangeArrowheads="1"/>
          </p:cNvSpPr>
          <p:nvPr/>
        </p:nvSpPr>
        <p:spPr bwMode="auto">
          <a:xfrm>
            <a:off x="285750" y="1268413"/>
            <a:ext cx="1584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bg1"/>
                </a:solidFill>
                <a:latin typeface="Impact" pitchFamily="34" charset="0"/>
              </a:rPr>
              <a:t>MARENA</a:t>
            </a:r>
          </a:p>
        </p:txBody>
      </p:sp>
      <p:sp>
        <p:nvSpPr>
          <p:cNvPr id="109578" name="Text Box 12"/>
          <p:cNvSpPr txBox="1">
            <a:spLocks noChangeArrowheads="1"/>
          </p:cNvSpPr>
          <p:nvPr/>
        </p:nvSpPr>
        <p:spPr bwMode="auto">
          <a:xfrm>
            <a:off x="3571875" y="1143000"/>
            <a:ext cx="157638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Training &amp;</a:t>
            </a:r>
          </a:p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Financing</a:t>
            </a:r>
          </a:p>
        </p:txBody>
      </p:sp>
      <p:sp>
        <p:nvSpPr>
          <p:cNvPr id="109579" name="Text Box 13"/>
          <p:cNvSpPr txBox="1">
            <a:spLocks noChangeArrowheads="1"/>
          </p:cNvSpPr>
          <p:nvPr/>
        </p:nvSpPr>
        <p:spPr bwMode="auto">
          <a:xfrm>
            <a:off x="3195638" y="2643188"/>
            <a:ext cx="2519362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Natural, Human &amp;</a:t>
            </a:r>
          </a:p>
          <a:p>
            <a:pPr algn="ctr"/>
            <a:r>
              <a:rPr lang="en-US" altLang="en-US" sz="2500">
                <a:solidFill>
                  <a:schemeClr val="bg1"/>
                </a:solidFill>
                <a:latin typeface="Impact" pitchFamily="34" charset="0"/>
              </a:rPr>
              <a:t>Social Capital</a:t>
            </a:r>
          </a:p>
        </p:txBody>
      </p:sp>
      <p:sp>
        <p:nvSpPr>
          <p:cNvPr id="109580" name="AutoShape 15"/>
          <p:cNvSpPr>
            <a:spLocks noChangeArrowheads="1"/>
          </p:cNvSpPr>
          <p:nvPr/>
        </p:nvSpPr>
        <p:spPr bwMode="auto">
          <a:xfrm>
            <a:off x="2000250" y="1412875"/>
            <a:ext cx="1368425" cy="2159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1" name="AutoShape 16"/>
          <p:cNvSpPr>
            <a:spLocks noChangeArrowheads="1"/>
          </p:cNvSpPr>
          <p:nvPr/>
        </p:nvSpPr>
        <p:spPr bwMode="auto">
          <a:xfrm>
            <a:off x="5435600" y="1484313"/>
            <a:ext cx="865188" cy="2159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2" name="AutoShape 23"/>
          <p:cNvSpPr>
            <a:spLocks noChangeArrowheads="1"/>
          </p:cNvSpPr>
          <p:nvPr/>
        </p:nvSpPr>
        <p:spPr bwMode="auto">
          <a:xfrm rot="5400000">
            <a:off x="3944144" y="3729831"/>
            <a:ext cx="708025" cy="214313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3" name="AutoShape 23"/>
          <p:cNvSpPr>
            <a:spLocks noChangeArrowheads="1"/>
          </p:cNvSpPr>
          <p:nvPr/>
        </p:nvSpPr>
        <p:spPr bwMode="auto">
          <a:xfrm rot="-2338398">
            <a:off x="5703888" y="2341563"/>
            <a:ext cx="708025" cy="2159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4" name="AutoShape 23"/>
          <p:cNvSpPr>
            <a:spLocks noChangeArrowheads="1"/>
          </p:cNvSpPr>
          <p:nvPr/>
        </p:nvSpPr>
        <p:spPr bwMode="auto">
          <a:xfrm rot="5400000">
            <a:off x="3944144" y="2228056"/>
            <a:ext cx="708025" cy="214313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5" name="AutoShape 16"/>
          <p:cNvSpPr>
            <a:spLocks noChangeArrowheads="1"/>
          </p:cNvSpPr>
          <p:nvPr/>
        </p:nvSpPr>
        <p:spPr bwMode="auto">
          <a:xfrm>
            <a:off x="5459413" y="4660900"/>
            <a:ext cx="865187" cy="2159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6" name="AutoShape 23"/>
          <p:cNvSpPr>
            <a:spLocks noChangeArrowheads="1"/>
          </p:cNvSpPr>
          <p:nvPr/>
        </p:nvSpPr>
        <p:spPr bwMode="auto">
          <a:xfrm rot="5400000">
            <a:off x="7144544" y="2358231"/>
            <a:ext cx="708025" cy="214313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587" name="AutoShape 23"/>
          <p:cNvSpPr>
            <a:spLocks noChangeArrowheads="1"/>
          </p:cNvSpPr>
          <p:nvPr/>
        </p:nvSpPr>
        <p:spPr bwMode="auto">
          <a:xfrm rot="5400000">
            <a:off x="7158831" y="4110832"/>
            <a:ext cx="708025" cy="214312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738" y="1676400"/>
            <a:ext cx="724852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9" name="Rectangle 15"/>
          <p:cNvSpPr>
            <a:spLocks noChangeArrowheads="1"/>
          </p:cNvSpPr>
          <p:nvPr/>
        </p:nvSpPr>
        <p:spPr bwMode="auto">
          <a:xfrm>
            <a:off x="609600" y="990600"/>
            <a:ext cx="7929563" cy="685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3200" b="1">
                <a:solidFill>
                  <a:srgbClr val="7030A0"/>
                </a:solidFill>
                <a:latin typeface="Arial" charset="0"/>
              </a:rPr>
              <a:t>Expected Impact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>
          <a:xfrm>
            <a:off x="304800" y="1371600"/>
            <a:ext cx="8229600" cy="606425"/>
          </a:xfrm>
        </p:spPr>
        <p:txBody>
          <a:bodyPr/>
          <a:lstStyle/>
          <a:p>
            <a:r>
              <a:rPr lang="en-US" altLang="en-US" sz="3600" smtClean="0">
                <a:latin typeface="Arial" charset="0"/>
              </a:rPr>
              <a:t>Methods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1295400" y="2209800"/>
            <a:ext cx="7391400" cy="31242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cs typeface="Times New Roman" pitchFamily="18" charset="0"/>
                <a:sym typeface="Wingdings"/>
              </a:rPr>
              <a:t>  </a:t>
            </a:r>
            <a:r>
              <a:rPr lang="en-US" sz="2400" smtClean="0">
                <a:latin typeface="Arial" charset="0"/>
              </a:rPr>
              <a:t>A matched group of beneficiaries and control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   farmers is determined using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Propensity Score</a:t>
            </a:r>
            <a:br>
              <a:rPr lang="en-US" sz="2400" b="1" smtClean="0">
                <a:solidFill>
                  <a:srgbClr val="0066FF"/>
                </a:solidFill>
                <a:latin typeface="Arial" charset="0"/>
              </a:rPr>
            </a:b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     Matching</a:t>
            </a:r>
            <a:r>
              <a:rPr lang="en-US" sz="2400" smtClean="0">
                <a:latin typeface="Arial" charset="0"/>
              </a:rPr>
              <a:t> techniques to mitigate biases that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   would stem from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selection on observed</a:t>
            </a:r>
            <a:br>
              <a:rPr lang="en-US" sz="2400" b="1" smtClean="0">
                <a:solidFill>
                  <a:srgbClr val="0066FF"/>
                </a:solidFill>
                <a:latin typeface="Arial" charset="0"/>
              </a:rPr>
            </a:b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     variables</a:t>
            </a:r>
            <a:r>
              <a:rPr lang="en-US" sz="2400" smtClean="0">
                <a:latin typeface="Arial" charset="0"/>
              </a:rPr>
              <a:t>. </a:t>
            </a:r>
          </a:p>
          <a:p>
            <a:pPr>
              <a:defRPr/>
            </a:pPr>
            <a:endParaRPr lang="en-US" sz="1000" smtClean="0">
              <a:latin typeface="Arial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cs typeface="Times New Roman" pitchFamily="18" charset="0"/>
                <a:sym typeface="Wingdings"/>
              </a:rPr>
              <a:t>  </a:t>
            </a:r>
            <a:r>
              <a:rPr lang="en-US" sz="2400" smtClean="0">
                <a:latin typeface="Arial" charset="0"/>
              </a:rPr>
              <a:t>In addition, we deal with possible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self-selection</a:t>
            </a:r>
            <a:br>
              <a:rPr lang="en-US" sz="2400" b="1" smtClean="0">
                <a:solidFill>
                  <a:srgbClr val="0066FF"/>
                </a:solidFill>
                <a:latin typeface="Arial" charset="0"/>
              </a:rPr>
            </a:b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     on unobservables</a:t>
            </a:r>
            <a:r>
              <a:rPr lang="en-US" sz="2400" smtClean="0">
                <a:latin typeface="Arial" charset="0"/>
              </a:rPr>
              <a:t> arising from unobserved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   variables using a selectivity correction model for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   </a:t>
            </a: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stochastic frontiers </a:t>
            </a:r>
            <a:r>
              <a:rPr lang="en-US" sz="2400" smtClean="0">
                <a:latin typeface="Arial" charset="0"/>
              </a:rPr>
              <a:t>recently introduced by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   Greene (2010).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>
          <a:xfrm>
            <a:off x="541338" y="2925763"/>
            <a:ext cx="8229600" cy="655637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First Wave MARENA Study</a:t>
            </a:r>
          </a:p>
        </p:txBody>
      </p:sp>
      <p:sp>
        <p:nvSpPr>
          <p:cNvPr id="114691" name="TextBox 2"/>
          <p:cNvSpPr txBox="1">
            <a:spLocks noChangeArrowheads="1"/>
          </p:cNvSpPr>
          <p:nvPr/>
        </p:nvSpPr>
        <p:spPr bwMode="auto">
          <a:xfrm>
            <a:off x="579438" y="3725863"/>
            <a:ext cx="815340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 sz="2400">
                <a:latin typeface="Arial" charset="0"/>
              </a:rPr>
              <a:t>This paper brings together the </a:t>
            </a:r>
            <a:r>
              <a:rPr lang="en-US" altLang="en-US" sz="2400" b="1">
                <a:solidFill>
                  <a:srgbClr val="FF0000"/>
                </a:solidFill>
                <a:latin typeface="Arial" charset="0"/>
              </a:rPr>
              <a:t>stochastic frontier analysis </a:t>
            </a:r>
            <a:r>
              <a:rPr lang="en-US" altLang="en-US" sz="2400">
                <a:latin typeface="Arial" charset="0"/>
              </a:rPr>
              <a:t>with </a:t>
            </a:r>
            <a:r>
              <a:rPr lang="en-US" altLang="en-US" sz="2400" b="1">
                <a:solidFill>
                  <a:srgbClr val="FF0000"/>
                </a:solidFill>
                <a:latin typeface="Arial" charset="0"/>
              </a:rPr>
              <a:t>impact evaluation methodology </a:t>
            </a:r>
            <a:r>
              <a:rPr lang="en-US" altLang="en-US" sz="2400">
                <a:latin typeface="Arial" charset="0"/>
              </a:rPr>
              <a:t>to analyze the impact of a development program in Central America. We compare technical efficiency (TE) across treatment and control groups using cross sectional data associated with the MARENA Program in Honduras.</a:t>
            </a:r>
            <a:r>
              <a:rPr lang="en-US" altLang="en-US" sz="2800">
                <a:latin typeface="Arial" charset="0"/>
              </a:rPr>
              <a:t> </a:t>
            </a:r>
            <a:endParaRPr lang="en-US" altLang="en-US">
              <a:latin typeface="Arial" charset="0"/>
            </a:endParaRPr>
          </a:p>
        </p:txBody>
      </p:sp>
      <p:pic>
        <p:nvPicPr>
          <p:cNvPr id="1146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263" y="914400"/>
            <a:ext cx="79057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3" name="Rectangle 4"/>
          <p:cNvSpPr>
            <a:spLocks noChangeArrowheads="1"/>
          </p:cNvSpPr>
          <p:nvPr/>
        </p:nvSpPr>
        <p:spPr bwMode="auto">
          <a:xfrm>
            <a:off x="4668838" y="2352675"/>
            <a:ext cx="3733800" cy="381000"/>
          </a:xfrm>
          <a:prstGeom prst="rect">
            <a:avLst/>
          </a:prstGeom>
          <a:solidFill>
            <a:srgbClr val="99CC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4648200" y="1676400"/>
            <a:ext cx="3733800" cy="381000"/>
          </a:xfrm>
          <a:prstGeom prst="rect">
            <a:avLst/>
          </a:prstGeom>
          <a:solidFill>
            <a:srgbClr val="99CC00">
              <a:alpha val="8196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14695" name="Rectangle 6"/>
          <p:cNvSpPr>
            <a:spLocks noChangeArrowheads="1"/>
          </p:cNvSpPr>
          <p:nvPr/>
        </p:nvSpPr>
        <p:spPr bwMode="auto">
          <a:xfrm>
            <a:off x="4648200" y="1031875"/>
            <a:ext cx="3733800" cy="381000"/>
          </a:xfrm>
          <a:prstGeom prst="rect">
            <a:avLst/>
          </a:prstGeom>
          <a:solidFill>
            <a:srgbClr val="99CC00">
              <a:alpha val="8196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>
          <a:xfrm>
            <a:off x="304800" y="917575"/>
            <a:ext cx="8763000" cy="682625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“Standard” Sample Selection Linear Model: 2 Step</a:t>
            </a:r>
          </a:p>
        </p:txBody>
      </p:sp>
      <p:sp>
        <p:nvSpPr>
          <p:cNvPr id="116739" name="TextBox 2"/>
          <p:cNvSpPr txBox="1">
            <a:spLocks noChangeArrowheads="1"/>
          </p:cNvSpPr>
          <p:nvPr/>
        </p:nvSpPr>
        <p:spPr bwMode="auto">
          <a:xfrm>
            <a:off x="1143000" y="1676400"/>
            <a:ext cx="75438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Calibri" pitchFamily="34" charset="0"/>
              </a:rPr>
              <a:t>	</a:t>
            </a:r>
            <a:r>
              <a:rPr lang="en-US" altLang="en-US" sz="2000" i="1">
                <a:latin typeface="Calibri" pitchFamily="34" charset="0"/>
              </a:rPr>
              <a:t>d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=  1[</a:t>
            </a:r>
            <a:r>
              <a:rPr lang="en-US" altLang="en-US" sz="2000" b="1">
                <a:latin typeface="Calibri" pitchFamily="34" charset="0"/>
                <a:sym typeface="Symbol" pitchFamily="18" charset="2"/>
              </a:rPr>
              <a:t></a:t>
            </a:r>
            <a:r>
              <a:rPr lang="en-US" altLang="en-US" sz="2000" b="1">
                <a:latin typeface="Calibri" pitchFamily="34" charset="0"/>
              </a:rPr>
              <a:t>′z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+  </a:t>
            </a:r>
            <a:r>
              <a:rPr lang="en-US" altLang="en-US" sz="2000" i="1">
                <a:latin typeface="Calibri" pitchFamily="34" charset="0"/>
              </a:rPr>
              <a:t>h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&gt;  0],  </a:t>
            </a:r>
            <a:r>
              <a:rPr lang="en-US" altLang="en-US" sz="2000" i="1">
                <a:latin typeface="Calibri" pitchFamily="34" charset="0"/>
              </a:rPr>
              <a:t>h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~ N[0,1</a:t>
            </a:r>
            <a:r>
              <a:rPr lang="en-US" altLang="en-US" sz="2000" baseline="30000">
                <a:latin typeface="Calibri" pitchFamily="34" charset="0"/>
              </a:rPr>
              <a:t>2</a:t>
            </a:r>
            <a:r>
              <a:rPr lang="en-US" altLang="en-US" sz="2000">
                <a:latin typeface="Calibri" pitchFamily="34" charset="0"/>
              </a:rPr>
              <a:t>]</a:t>
            </a:r>
          </a:p>
          <a:p>
            <a:r>
              <a:rPr lang="en-US" altLang="en-US" sz="2000">
                <a:latin typeface="Calibri" pitchFamily="34" charset="0"/>
              </a:rPr>
              <a:t> </a:t>
            </a:r>
          </a:p>
          <a:p>
            <a:r>
              <a:rPr lang="en-US" altLang="en-US" sz="2000">
                <a:latin typeface="Calibri" pitchFamily="34" charset="0"/>
              </a:rPr>
              <a:t>	</a:t>
            </a:r>
            <a:r>
              <a:rPr lang="en-US" altLang="en-US" sz="2000" i="1">
                <a:latin typeface="Calibri" pitchFamily="34" charset="0"/>
              </a:rPr>
              <a:t>y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= 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 + </a:t>
            </a:r>
            <a:r>
              <a:rPr lang="en-US" altLang="en-US" sz="2000" b="1">
                <a:latin typeface="Calibri" pitchFamily="34" charset="0"/>
                <a:sym typeface="Symbol" pitchFamily="18" charset="2"/>
              </a:rPr>
              <a:t></a:t>
            </a:r>
            <a:r>
              <a:rPr lang="en-US" altLang="en-US" sz="2000" b="1">
                <a:latin typeface="Calibri" pitchFamily="34" charset="0"/>
              </a:rPr>
              <a:t>′x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+ 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, 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  ~  N[0,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</a:t>
            </a:r>
            <a:r>
              <a:rPr lang="en-US" altLang="en-US" sz="2000" baseline="-25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 baseline="30000">
                <a:latin typeface="Calibri" pitchFamily="34" charset="0"/>
              </a:rPr>
              <a:t>2</a:t>
            </a:r>
            <a:r>
              <a:rPr lang="en-US" altLang="en-US" sz="2000">
                <a:latin typeface="Calibri" pitchFamily="34" charset="0"/>
              </a:rPr>
              <a:t>]</a:t>
            </a:r>
          </a:p>
          <a:p>
            <a:r>
              <a:rPr lang="en-US" altLang="en-US" sz="2000">
                <a:latin typeface="Calibri" pitchFamily="34" charset="0"/>
              </a:rPr>
              <a:t> </a:t>
            </a:r>
          </a:p>
          <a:p>
            <a:r>
              <a:rPr lang="en-US" altLang="en-US" sz="2000">
                <a:latin typeface="Calibri" pitchFamily="34" charset="0"/>
              </a:rPr>
              <a:t>	(</a:t>
            </a:r>
            <a:r>
              <a:rPr lang="en-US" altLang="en-US" sz="2000" i="1">
                <a:latin typeface="Calibri" pitchFamily="34" charset="0"/>
              </a:rPr>
              <a:t>h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,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)  ~  N</a:t>
            </a:r>
            <a:r>
              <a:rPr lang="en-US" altLang="en-US" sz="2000" baseline="-25000">
                <a:latin typeface="Calibri" pitchFamily="34" charset="0"/>
              </a:rPr>
              <a:t>2</a:t>
            </a:r>
            <a:r>
              <a:rPr lang="en-US" altLang="en-US" sz="2000">
                <a:latin typeface="Calibri" pitchFamily="34" charset="0"/>
              </a:rPr>
              <a:t>[(0,1), (1,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</a:t>
            </a:r>
            <a:r>
              <a:rPr lang="en-US" altLang="en-US" sz="2000" baseline="-25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>
                <a:latin typeface="Calibri" pitchFamily="34" charset="0"/>
              </a:rPr>
              <a:t>,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</a:t>
            </a:r>
            <a:r>
              <a:rPr lang="en-US" altLang="en-US" sz="2000" baseline="-25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 baseline="30000">
                <a:latin typeface="Calibri" pitchFamily="34" charset="0"/>
              </a:rPr>
              <a:t>2</a:t>
            </a:r>
            <a:r>
              <a:rPr lang="en-US" altLang="en-US" sz="2000">
                <a:latin typeface="Calibri" pitchFamily="34" charset="0"/>
              </a:rPr>
              <a:t>)]</a:t>
            </a:r>
          </a:p>
          <a:p>
            <a:r>
              <a:rPr lang="en-US" altLang="en-US" sz="2000">
                <a:latin typeface="Calibri" pitchFamily="34" charset="0"/>
              </a:rPr>
              <a:t> </a:t>
            </a:r>
          </a:p>
          <a:p>
            <a:r>
              <a:rPr lang="en-US" altLang="en-US" sz="2000">
                <a:latin typeface="Calibri" pitchFamily="34" charset="0"/>
              </a:rPr>
              <a:t>	(</a:t>
            </a:r>
            <a:r>
              <a:rPr lang="en-US" altLang="en-US" sz="2000" i="1">
                <a:latin typeface="Calibri" pitchFamily="34" charset="0"/>
              </a:rPr>
              <a:t>y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,</a:t>
            </a:r>
            <a:r>
              <a:rPr lang="en-US" altLang="en-US" sz="2000" b="1">
                <a:latin typeface="Calibri" pitchFamily="34" charset="0"/>
              </a:rPr>
              <a:t>x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) observed only when </a:t>
            </a:r>
            <a:r>
              <a:rPr lang="en-US" altLang="en-US" sz="2000" i="1">
                <a:latin typeface="Calibri" pitchFamily="34" charset="0"/>
              </a:rPr>
              <a:t>d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= 1.</a:t>
            </a:r>
          </a:p>
          <a:p>
            <a:endParaRPr lang="en-US" altLang="en-US" sz="2000">
              <a:latin typeface="Calibri" pitchFamily="34" charset="0"/>
            </a:endParaRPr>
          </a:p>
        </p:txBody>
      </p:sp>
      <p:sp>
        <p:nvSpPr>
          <p:cNvPr id="116740" name="TextBox 3"/>
          <p:cNvSpPr txBox="1">
            <a:spLocks noChangeArrowheads="1"/>
          </p:cNvSpPr>
          <p:nvPr/>
        </p:nvSpPr>
        <p:spPr bwMode="auto">
          <a:xfrm>
            <a:off x="1600200" y="4114800"/>
            <a:ext cx="6096000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000">
                <a:latin typeface="Calibri" pitchFamily="34" charset="0"/>
              </a:rPr>
              <a:t>        E[</a:t>
            </a:r>
            <a:r>
              <a:rPr lang="en-US" altLang="en-US" sz="2000" i="1">
                <a:latin typeface="Calibri" pitchFamily="34" charset="0"/>
              </a:rPr>
              <a:t>y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|</a:t>
            </a:r>
            <a:r>
              <a:rPr lang="en-US" altLang="en-US" sz="2000" b="1">
                <a:latin typeface="Calibri" pitchFamily="34" charset="0"/>
              </a:rPr>
              <a:t>x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,</a:t>
            </a:r>
            <a:r>
              <a:rPr lang="en-US" altLang="en-US" sz="2000" i="1">
                <a:latin typeface="Calibri" pitchFamily="34" charset="0"/>
              </a:rPr>
              <a:t>d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=1]  	= 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 + </a:t>
            </a:r>
            <a:r>
              <a:rPr lang="en-US" altLang="en-US" sz="2000" b="1">
                <a:latin typeface="Calibri" pitchFamily="34" charset="0"/>
                <a:sym typeface="Symbol" pitchFamily="18" charset="2"/>
              </a:rPr>
              <a:t></a:t>
            </a:r>
            <a:r>
              <a:rPr lang="en-US" altLang="en-US" sz="2000" b="1">
                <a:latin typeface="Calibri" pitchFamily="34" charset="0"/>
              </a:rPr>
              <a:t>′x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+  E[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|</a:t>
            </a:r>
            <a:r>
              <a:rPr lang="en-US" altLang="en-US" sz="2000" i="1">
                <a:latin typeface="Calibri" pitchFamily="34" charset="0"/>
              </a:rPr>
              <a:t>d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=1]</a:t>
            </a:r>
          </a:p>
          <a:p>
            <a:r>
              <a:rPr lang="en-US" altLang="en-US" sz="2000">
                <a:latin typeface="Calibri" pitchFamily="34" charset="0"/>
              </a:rPr>
              <a:t> </a:t>
            </a:r>
          </a:p>
          <a:p>
            <a:r>
              <a:rPr lang="en-US" altLang="en-US" sz="2000">
                <a:latin typeface="Calibri" pitchFamily="34" charset="0"/>
              </a:rPr>
              <a:t>		= 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 + </a:t>
            </a:r>
            <a:r>
              <a:rPr lang="en-US" altLang="en-US" sz="2000" b="1">
                <a:latin typeface="Calibri" pitchFamily="34" charset="0"/>
                <a:sym typeface="Symbol" pitchFamily="18" charset="2"/>
              </a:rPr>
              <a:t></a:t>
            </a:r>
            <a:r>
              <a:rPr lang="en-US" altLang="en-US" sz="2000" b="1">
                <a:latin typeface="Calibri" pitchFamily="34" charset="0"/>
              </a:rPr>
              <a:t>′x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+  </a:t>
            </a:r>
            <a:r>
              <a:rPr lang="en-US" altLang="en-US" sz="2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</a:t>
            </a:r>
            <a:r>
              <a:rPr lang="en-US" altLang="en-US" sz="2000" baseline="-25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 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  <a:sym typeface="Symbol" pitchFamily="18" charset="2"/>
              </a:rPr>
              <a:t>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</a:rPr>
              <a:t>(</a:t>
            </a:r>
            <a:r>
              <a:rPr lang="en-US" altLang="en-US" sz="2000" b="1">
                <a:solidFill>
                  <a:srgbClr val="0066FF"/>
                </a:solidFill>
                <a:latin typeface="Calibri" pitchFamily="34" charset="0"/>
                <a:sym typeface="Symbol" pitchFamily="18" charset="2"/>
              </a:rPr>
              <a:t></a:t>
            </a:r>
            <a:r>
              <a:rPr lang="en-US" altLang="en-US" sz="2000" b="1">
                <a:solidFill>
                  <a:srgbClr val="0066FF"/>
                </a:solidFill>
                <a:latin typeface="Calibri" pitchFamily="34" charset="0"/>
              </a:rPr>
              <a:t>′z</a:t>
            </a:r>
            <a:r>
              <a:rPr lang="en-US" altLang="en-US" sz="2000" i="1" baseline="-25000">
                <a:solidFill>
                  <a:srgbClr val="0066FF"/>
                </a:solidFill>
                <a:latin typeface="Calibri" pitchFamily="34" charset="0"/>
              </a:rPr>
              <a:t>i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</a:rPr>
              <a:t>)/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  <a:sym typeface="Symbol" pitchFamily="18" charset="2"/>
              </a:rPr>
              <a:t>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</a:rPr>
              <a:t>(</a:t>
            </a:r>
            <a:r>
              <a:rPr lang="en-US" altLang="en-US" sz="2000" b="1">
                <a:solidFill>
                  <a:srgbClr val="0066FF"/>
                </a:solidFill>
                <a:latin typeface="Calibri" pitchFamily="34" charset="0"/>
                <a:sym typeface="Symbol" pitchFamily="18" charset="2"/>
              </a:rPr>
              <a:t></a:t>
            </a:r>
            <a:r>
              <a:rPr lang="en-US" altLang="en-US" sz="2000" b="1">
                <a:solidFill>
                  <a:srgbClr val="0066FF"/>
                </a:solidFill>
                <a:latin typeface="Calibri" pitchFamily="34" charset="0"/>
              </a:rPr>
              <a:t>′z</a:t>
            </a:r>
            <a:r>
              <a:rPr lang="en-US" altLang="en-US" sz="2000" i="1" baseline="-25000">
                <a:solidFill>
                  <a:srgbClr val="0066FF"/>
                </a:solidFill>
                <a:latin typeface="Calibri" pitchFamily="34" charset="0"/>
              </a:rPr>
              <a:t>i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</a:rPr>
              <a:t>)</a:t>
            </a:r>
          </a:p>
          <a:p>
            <a:r>
              <a:rPr lang="en-US" altLang="en-US" sz="2000">
                <a:latin typeface="Calibri" pitchFamily="34" charset="0"/>
              </a:rPr>
              <a:t> </a:t>
            </a:r>
          </a:p>
          <a:p>
            <a:r>
              <a:rPr lang="en-US" altLang="en-US" sz="2000">
                <a:latin typeface="Calibri" pitchFamily="34" charset="0"/>
              </a:rPr>
              <a:t>		=  </a:t>
            </a:r>
            <a:r>
              <a:rPr lang="en-US" altLang="en-US" sz="2000">
                <a:latin typeface="Calibri" pitchFamily="34" charset="0"/>
                <a:sym typeface="Symbol" pitchFamily="18" charset="2"/>
              </a:rPr>
              <a:t> + </a:t>
            </a:r>
            <a:r>
              <a:rPr lang="en-US" altLang="en-US" sz="2000" b="1">
                <a:latin typeface="Calibri" pitchFamily="34" charset="0"/>
                <a:sym typeface="Symbol" pitchFamily="18" charset="2"/>
              </a:rPr>
              <a:t></a:t>
            </a:r>
            <a:r>
              <a:rPr lang="en-US" altLang="en-US" sz="2000" b="1">
                <a:latin typeface="Calibri" pitchFamily="34" charset="0"/>
              </a:rPr>
              <a:t>′x</a:t>
            </a:r>
            <a:r>
              <a:rPr lang="en-US" altLang="en-US" sz="2000" i="1" baseline="-25000">
                <a:latin typeface="Calibri" pitchFamily="34" charset="0"/>
              </a:rPr>
              <a:t>i</a:t>
            </a:r>
            <a:r>
              <a:rPr lang="en-US" altLang="en-US" sz="2000" i="1">
                <a:latin typeface="Calibri" pitchFamily="34" charset="0"/>
              </a:rPr>
              <a:t> </a:t>
            </a:r>
            <a:r>
              <a:rPr lang="en-US" altLang="en-US" sz="2000">
                <a:latin typeface="Calibri" pitchFamily="34" charset="0"/>
              </a:rPr>
              <a:t> +  </a:t>
            </a:r>
            <a:r>
              <a:rPr lang="en-US" altLang="en-US" sz="2000">
                <a:solidFill>
                  <a:srgbClr val="FF0000"/>
                </a:solidFill>
                <a:latin typeface="Calibri" pitchFamily="34" charset="0"/>
                <a:sym typeface="Symbol" pitchFamily="18" charset="2"/>
              </a:rPr>
              <a:t> </a:t>
            </a:r>
            <a:r>
              <a:rPr lang="en-US" altLang="en-US" sz="2000">
                <a:solidFill>
                  <a:srgbClr val="0066FF"/>
                </a:solidFill>
                <a:latin typeface="Calibri" pitchFamily="34" charset="0"/>
                <a:sym typeface="Symbol" pitchFamily="18" charset="2"/>
              </a:rPr>
              <a:t></a:t>
            </a:r>
            <a:r>
              <a:rPr lang="en-US" altLang="en-US" sz="2000" i="1" baseline="-25000">
                <a:solidFill>
                  <a:srgbClr val="0066FF"/>
                </a:solidFill>
                <a:latin typeface="Calibri" pitchFamily="34" charset="0"/>
              </a:rPr>
              <a:t>i</a:t>
            </a:r>
            <a:r>
              <a:rPr lang="en-US" altLang="en-US" sz="2000">
                <a:latin typeface="Calibri" pitchFamily="34" charset="0"/>
              </a:rPr>
              <a:t>.</a:t>
            </a:r>
          </a:p>
          <a:p>
            <a:endParaRPr lang="en-US" altLang="en-US">
              <a:latin typeface="Calibri" pitchFamily="34" charset="0"/>
            </a:endParaRPr>
          </a:p>
        </p:txBody>
      </p:sp>
      <p:sp>
        <p:nvSpPr>
          <p:cNvPr id="116741" name="Rectangle 4"/>
          <p:cNvSpPr>
            <a:spLocks noChangeArrowheads="1"/>
          </p:cNvSpPr>
          <p:nvPr/>
        </p:nvSpPr>
        <p:spPr bwMode="auto">
          <a:xfrm>
            <a:off x="2057400" y="2209800"/>
            <a:ext cx="3505200" cy="1143000"/>
          </a:xfrm>
          <a:prstGeom prst="rect">
            <a:avLst/>
          </a:prstGeom>
          <a:solidFill>
            <a:srgbClr val="FFC000">
              <a:alpha val="2509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116742" name="Line 8"/>
          <p:cNvSpPr>
            <a:spLocks noChangeShapeType="1"/>
          </p:cNvSpPr>
          <p:nvPr/>
        </p:nvSpPr>
        <p:spPr bwMode="auto">
          <a:xfrm flipH="1">
            <a:off x="5791200" y="3429000"/>
            <a:ext cx="2286000" cy="1295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82625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  MLE for Sample Selection: FIML and “2 Step”</a:t>
            </a:r>
          </a:p>
        </p:txBody>
      </p:sp>
      <p:graphicFrame>
        <p:nvGraphicFramePr>
          <p:cNvPr id="118787" name="Object 2"/>
          <p:cNvGraphicFramePr>
            <a:graphicFrameLocks noChangeAspect="1"/>
          </p:cNvGraphicFramePr>
          <p:nvPr/>
        </p:nvGraphicFramePr>
        <p:xfrm>
          <a:off x="763588" y="1722438"/>
          <a:ext cx="6737350" cy="1268412"/>
        </p:xfrm>
        <a:graphic>
          <a:graphicData uri="http://schemas.openxmlformats.org/presentationml/2006/ole">
            <p:oleObj spid="_x0000_s118799" name="Equation" r:id="rId4" imgW="3975100" imgH="749300" progId="Equation.DSMT4">
              <p:embed/>
            </p:oleObj>
          </a:graphicData>
        </a:graphic>
      </p:graphicFrame>
      <p:graphicFrame>
        <p:nvGraphicFramePr>
          <p:cNvPr id="118788" name="Object 3"/>
          <p:cNvGraphicFramePr>
            <a:graphicFrameLocks noChangeAspect="1"/>
          </p:cNvGraphicFramePr>
          <p:nvPr/>
        </p:nvGraphicFramePr>
        <p:xfrm>
          <a:off x="762000" y="4244975"/>
          <a:ext cx="6950075" cy="1346200"/>
        </p:xfrm>
        <a:graphic>
          <a:graphicData uri="http://schemas.openxmlformats.org/presentationml/2006/ole">
            <p:oleObj spid="_x0000_s118800" name="Equation" r:id="rId5" imgW="4000500" imgH="774700" progId="Equation.DSMT4">
              <p:embed/>
            </p:oleObj>
          </a:graphicData>
        </a:graphic>
      </p:graphicFrame>
      <p:sp>
        <p:nvSpPr>
          <p:cNvPr id="118789" name="TextBox 4"/>
          <p:cNvSpPr txBox="1">
            <a:spLocks noChangeArrowheads="1"/>
          </p:cNvSpPr>
          <p:nvPr/>
        </p:nvSpPr>
        <p:spPr bwMode="auto">
          <a:xfrm>
            <a:off x="609600" y="3276600"/>
            <a:ext cx="838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400">
                <a:latin typeface="Calibri" pitchFamily="34" charset="0"/>
              </a:rPr>
              <a:t>Two – Step MLE for Sample Selection:  Estimate </a:t>
            </a:r>
            <a:r>
              <a:rPr lang="el-GR" altLang="en-US" sz="2400" b="1">
                <a:latin typeface="Calibri" pitchFamily="34" charset="0"/>
                <a:sym typeface="Symbol" pitchFamily="18" charset="2"/>
              </a:rPr>
              <a:t> </a:t>
            </a:r>
            <a:r>
              <a:rPr lang="en-US" altLang="en-US" sz="2400">
                <a:latin typeface="Calibri" pitchFamily="34" charset="0"/>
              </a:rPr>
              <a:t>first then</a:t>
            </a:r>
            <a:br>
              <a:rPr lang="en-US" altLang="en-US" sz="2400">
                <a:latin typeface="Calibri" pitchFamily="34" charset="0"/>
              </a:rPr>
            </a:br>
            <a:r>
              <a:rPr lang="en-US" altLang="en-US" sz="2400">
                <a:latin typeface="Calibri" pitchFamily="34" charset="0"/>
              </a:rPr>
              <a:t>treat </a:t>
            </a:r>
            <a:r>
              <a:rPr lang="el-GR" altLang="en-US" sz="2400" b="1">
                <a:latin typeface="Calibri" pitchFamily="34" charset="0"/>
                <a:sym typeface="Symbol" pitchFamily="18" charset="2"/>
              </a:rPr>
              <a:t></a:t>
            </a:r>
            <a:r>
              <a:rPr lang="en-US" altLang="en-US" sz="2400" b="1">
                <a:latin typeface="Calibri" pitchFamily="34" charset="0"/>
              </a:rPr>
              <a:t>’z</a:t>
            </a:r>
            <a:r>
              <a:rPr lang="en-US" altLang="en-US" sz="2400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as data. 2</a:t>
            </a:r>
            <a:r>
              <a:rPr lang="en-US" altLang="en-US" sz="2400" baseline="30000">
                <a:latin typeface="Calibri" pitchFamily="34" charset="0"/>
              </a:rPr>
              <a:t>nd</a:t>
            </a:r>
            <a:r>
              <a:rPr lang="en-US" altLang="en-US" sz="2400">
                <a:latin typeface="Calibri" pitchFamily="34" charset="0"/>
              </a:rPr>
              <a:t> step estimation based on selected sample.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5200" y="5102225"/>
            <a:ext cx="1905000" cy="533400"/>
          </a:xfrm>
          <a:prstGeom prst="rect">
            <a:avLst/>
          </a:prstGeom>
          <a:solidFill>
            <a:srgbClr val="FF0000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8791" name="Rectangle 2"/>
          <p:cNvSpPr>
            <a:spLocks noChangeArrowheads="1"/>
          </p:cNvSpPr>
          <p:nvPr/>
        </p:nvSpPr>
        <p:spPr bwMode="auto">
          <a:xfrm>
            <a:off x="588963" y="3276600"/>
            <a:ext cx="8174037" cy="8382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118792" name="Straight Connector 2"/>
          <p:cNvCxnSpPr>
            <a:cxnSpLocks noChangeShapeType="1"/>
          </p:cNvCxnSpPr>
          <p:nvPr/>
        </p:nvCxnSpPr>
        <p:spPr bwMode="auto">
          <a:xfrm>
            <a:off x="3505200" y="5102225"/>
            <a:ext cx="1905000" cy="5334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18793" name="Straight Connector 4"/>
          <p:cNvCxnSpPr>
            <a:cxnSpLocks noChangeShapeType="1"/>
          </p:cNvCxnSpPr>
          <p:nvPr/>
        </p:nvCxnSpPr>
        <p:spPr bwMode="auto">
          <a:xfrm flipV="1">
            <a:off x="3505200" y="5102225"/>
            <a:ext cx="1905000" cy="5334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18794" name="Rectangle 2"/>
          <p:cNvSpPr>
            <a:spLocks noChangeArrowheads="1"/>
          </p:cNvSpPr>
          <p:nvPr/>
        </p:nvSpPr>
        <p:spPr bwMode="auto">
          <a:xfrm>
            <a:off x="7010400" y="4214813"/>
            <a:ext cx="381000" cy="4953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Stochastic Frontier Model: ML</a:t>
            </a:r>
          </a:p>
        </p:txBody>
      </p:sp>
      <p:pic>
        <p:nvPicPr>
          <p:cNvPr id="1208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808163"/>
            <a:ext cx="59055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6" name="Rectangle 2"/>
          <p:cNvSpPr>
            <a:spLocks noChangeArrowheads="1"/>
          </p:cNvSpPr>
          <p:nvPr/>
        </p:nvSpPr>
        <p:spPr bwMode="auto">
          <a:xfrm>
            <a:off x="1676400" y="3429000"/>
            <a:ext cx="5638800" cy="9906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 idx="4294967295"/>
          </p:nvPr>
        </p:nvSpPr>
        <p:spPr>
          <a:xfrm>
            <a:off x="0" y="963613"/>
            <a:ext cx="8229600" cy="560387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Simulated logL for the Standard SF Model</a:t>
            </a:r>
          </a:p>
        </p:txBody>
      </p:sp>
      <p:graphicFrame>
        <p:nvGraphicFramePr>
          <p:cNvPr id="121859" name="Object 2"/>
          <p:cNvGraphicFramePr>
            <a:graphicFrameLocks noChangeAspect="1"/>
          </p:cNvGraphicFramePr>
          <p:nvPr/>
        </p:nvGraphicFramePr>
        <p:xfrm>
          <a:off x="833438" y="1685925"/>
          <a:ext cx="4722812" cy="665163"/>
        </p:xfrm>
        <a:graphic>
          <a:graphicData uri="http://schemas.openxmlformats.org/presentationml/2006/ole">
            <p:oleObj spid="_x0000_s121890" name="Equation" r:id="rId4" imgW="3060700" imgH="431800" progId="Equation.DSMT4">
              <p:embed/>
            </p:oleObj>
          </a:graphicData>
        </a:graphic>
      </p:graphicFrame>
      <p:graphicFrame>
        <p:nvGraphicFramePr>
          <p:cNvPr id="121860" name="Object 3"/>
          <p:cNvGraphicFramePr>
            <a:graphicFrameLocks noChangeAspect="1"/>
          </p:cNvGraphicFramePr>
          <p:nvPr/>
        </p:nvGraphicFramePr>
        <p:xfrm>
          <a:off x="844550" y="2447925"/>
          <a:ext cx="5937250" cy="666750"/>
        </p:xfrm>
        <a:graphic>
          <a:graphicData uri="http://schemas.openxmlformats.org/presentationml/2006/ole">
            <p:oleObj spid="_x0000_s121891" name="Equation" r:id="rId5" imgW="3848100" imgH="431800" progId="Equation.DSMT4">
              <p:embed/>
            </p:oleObj>
          </a:graphicData>
        </a:graphic>
      </p:graphicFrame>
      <p:graphicFrame>
        <p:nvGraphicFramePr>
          <p:cNvPr id="121861" name="Object 4"/>
          <p:cNvGraphicFramePr>
            <a:graphicFrameLocks noChangeAspect="1"/>
          </p:cNvGraphicFramePr>
          <p:nvPr/>
        </p:nvGraphicFramePr>
        <p:xfrm>
          <a:off x="784225" y="3209925"/>
          <a:ext cx="4397375" cy="590550"/>
        </p:xfrm>
        <a:graphic>
          <a:graphicData uri="http://schemas.openxmlformats.org/presentationml/2006/ole">
            <p:oleObj spid="_x0000_s121892" name="Equation" r:id="rId6" imgW="3022600" imgH="406400" progId="Equation.DSMT4">
              <p:embed/>
            </p:oleObj>
          </a:graphicData>
        </a:graphic>
      </p:graphicFrame>
      <p:graphicFrame>
        <p:nvGraphicFramePr>
          <p:cNvPr id="121862" name="Object 5"/>
          <p:cNvGraphicFramePr>
            <a:graphicFrameLocks noChangeAspect="1"/>
          </p:cNvGraphicFramePr>
          <p:nvPr/>
        </p:nvGraphicFramePr>
        <p:xfrm>
          <a:off x="833438" y="3895725"/>
          <a:ext cx="5154612" cy="666750"/>
        </p:xfrm>
        <a:graphic>
          <a:graphicData uri="http://schemas.openxmlformats.org/presentationml/2006/ole">
            <p:oleObj spid="_x0000_s121893" name="Equation" r:id="rId7" imgW="3340100" imgH="431800" progId="Equation.DSMT4">
              <p:embed/>
            </p:oleObj>
          </a:graphicData>
        </a:graphic>
      </p:graphicFrame>
      <p:sp>
        <p:nvSpPr>
          <p:cNvPr id="12186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>
              <a:latin typeface="Calibri" pitchFamily="34" charset="0"/>
            </a:endParaRPr>
          </a:p>
        </p:txBody>
      </p:sp>
      <p:graphicFrame>
        <p:nvGraphicFramePr>
          <p:cNvPr id="121864" name="Object 6"/>
          <p:cNvGraphicFramePr>
            <a:graphicFrameLocks noChangeAspect="1"/>
          </p:cNvGraphicFramePr>
          <p:nvPr/>
        </p:nvGraphicFramePr>
        <p:xfrm>
          <a:off x="838200" y="4733925"/>
          <a:ext cx="7258050" cy="741363"/>
        </p:xfrm>
        <a:graphic>
          <a:graphicData uri="http://schemas.openxmlformats.org/presentationml/2006/ole">
            <p:oleObj spid="_x0000_s121894" name="Equation" r:id="rId8" imgW="4445000" imgH="457200" progId="Equation.DSMT4">
              <p:embed/>
            </p:oleObj>
          </a:graphicData>
        </a:graphic>
      </p:graphicFrame>
      <p:sp>
        <p:nvSpPr>
          <p:cNvPr id="121865" name="TextBox 9"/>
          <p:cNvSpPr txBox="1">
            <a:spLocks noChangeArrowheads="1"/>
          </p:cNvSpPr>
          <p:nvPr/>
        </p:nvSpPr>
        <p:spPr bwMode="auto">
          <a:xfrm>
            <a:off x="762000" y="5653088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FF0000"/>
                </a:solidFill>
                <a:latin typeface="Calibri" pitchFamily="34" charset="0"/>
              </a:rPr>
              <a:t>This is simply a linear regression with a random constant term,</a:t>
            </a:r>
            <a:r>
              <a:rPr lang="el-GR" altLang="en-US" b="1">
                <a:solidFill>
                  <a:srgbClr val="FF0000"/>
                </a:solidFill>
                <a:latin typeface="Calibri" pitchFamily="34" charset="0"/>
              </a:rPr>
              <a:t> α</a:t>
            </a:r>
            <a:r>
              <a:rPr lang="en-US" altLang="en-US" b="1" baseline="-2500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en-US" b="1">
                <a:solidFill>
                  <a:srgbClr val="FF0000"/>
                </a:solidFill>
                <a:latin typeface="Calibri" pitchFamily="34" charset="0"/>
              </a:rPr>
              <a:t> = </a:t>
            </a:r>
            <a:r>
              <a:rPr lang="el-GR" altLang="en-US" b="1">
                <a:solidFill>
                  <a:srgbClr val="FF0000"/>
                </a:solidFill>
                <a:latin typeface="Calibri" pitchFamily="34" charset="0"/>
              </a:rPr>
              <a:t>α</a:t>
            </a:r>
            <a:r>
              <a:rPr lang="en-US" altLang="en-US" b="1">
                <a:solidFill>
                  <a:srgbClr val="FF0000"/>
                </a:solidFill>
                <a:latin typeface="Calibri" pitchFamily="34" charset="0"/>
              </a:rPr>
              <a:t> - </a:t>
            </a:r>
            <a:r>
              <a:rPr lang="el-GR" altLang="en-US" b="1">
                <a:solidFill>
                  <a:srgbClr val="FF0000"/>
                </a:solidFill>
                <a:latin typeface="Calibri" pitchFamily="34" charset="0"/>
              </a:rPr>
              <a:t>σ</a:t>
            </a:r>
            <a:r>
              <a:rPr lang="en-US" altLang="en-US" b="1" baseline="-25000">
                <a:solidFill>
                  <a:srgbClr val="FF0000"/>
                </a:solidFill>
                <a:latin typeface="Calibri" pitchFamily="34" charset="0"/>
              </a:rPr>
              <a:t>u</a:t>
            </a:r>
            <a:r>
              <a:rPr lang="en-US" altLang="en-US" b="1">
                <a:solidFill>
                  <a:srgbClr val="FF0000"/>
                </a:solidFill>
                <a:latin typeface="Calibri" pitchFamily="34" charset="0"/>
              </a:rPr>
              <a:t> |U</a:t>
            </a:r>
            <a:r>
              <a:rPr lang="en-US" altLang="en-US" b="1" baseline="-2500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altLang="en-US" b="1">
                <a:solidFill>
                  <a:srgbClr val="FF0000"/>
                </a:solidFill>
                <a:latin typeface="Calibri" pitchFamily="34" charset="0"/>
              </a:rPr>
              <a:t> |</a:t>
            </a:r>
            <a:r>
              <a:rPr lang="en-US" altLang="en-US">
                <a:latin typeface="Calibri" pitchFamily="34" charset="0"/>
              </a:rPr>
              <a:t> </a:t>
            </a:r>
            <a:endParaRPr lang="en-US" alt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21866" name="Rectangle 2"/>
          <p:cNvSpPr>
            <a:spLocks noChangeArrowheads="1"/>
          </p:cNvSpPr>
          <p:nvPr/>
        </p:nvSpPr>
        <p:spPr bwMode="auto">
          <a:xfrm>
            <a:off x="762000" y="2362200"/>
            <a:ext cx="7543800" cy="762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21867" name="Rectangle 2"/>
          <p:cNvSpPr>
            <a:spLocks noChangeArrowheads="1"/>
          </p:cNvSpPr>
          <p:nvPr/>
        </p:nvSpPr>
        <p:spPr bwMode="auto">
          <a:xfrm>
            <a:off x="762000" y="4724400"/>
            <a:ext cx="7543800" cy="762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21868" name="Rectangle 2"/>
          <p:cNvSpPr>
            <a:spLocks noChangeArrowheads="1"/>
          </p:cNvSpPr>
          <p:nvPr/>
        </p:nvSpPr>
        <p:spPr bwMode="auto">
          <a:xfrm>
            <a:off x="762000" y="5638800"/>
            <a:ext cx="75438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>
          <a:xfrm>
            <a:off x="304800" y="868363"/>
            <a:ext cx="8229600" cy="731837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A Sample Selected SF Model</a:t>
            </a:r>
          </a:p>
        </p:txBody>
      </p:sp>
      <p:sp>
        <p:nvSpPr>
          <p:cNvPr id="123907" name="TextBox 2"/>
          <p:cNvSpPr txBox="1">
            <a:spLocks noChangeArrowheads="1"/>
          </p:cNvSpPr>
          <p:nvPr/>
        </p:nvSpPr>
        <p:spPr bwMode="auto">
          <a:xfrm>
            <a:off x="1066800" y="1905000"/>
            <a:ext cx="7239000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</a:t>
            </a:r>
            <a:r>
              <a:rPr lang="en-US" altLang="en-US" sz="2400" i="1">
                <a:latin typeface="Calibri" pitchFamily="34" charset="0"/>
              </a:rPr>
              <a:t>d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=  1[</a:t>
            </a:r>
            <a:r>
              <a:rPr lang="en-US" altLang="en-US" sz="2400" b="1">
                <a:latin typeface="Calibri" pitchFamily="34" charset="0"/>
                <a:sym typeface="Symbol" pitchFamily="18" charset="2"/>
              </a:rPr>
              <a:t></a:t>
            </a:r>
            <a:r>
              <a:rPr lang="en-US" altLang="en-US" sz="2400" b="1">
                <a:latin typeface="Calibri" pitchFamily="34" charset="0"/>
              </a:rPr>
              <a:t>′z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+  </a:t>
            </a:r>
            <a:r>
              <a:rPr lang="en-US" altLang="en-US" sz="2400" i="1">
                <a:latin typeface="Calibri" pitchFamily="34" charset="0"/>
              </a:rPr>
              <a:t>h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&gt;  0],  </a:t>
            </a:r>
            <a:r>
              <a:rPr lang="en-US" altLang="en-US" sz="2400" i="1">
                <a:latin typeface="Calibri" pitchFamily="34" charset="0"/>
              </a:rPr>
              <a:t>h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~ N[0,1</a:t>
            </a:r>
            <a:r>
              <a:rPr lang="en-US" altLang="en-US" sz="2400" baseline="30000">
                <a:latin typeface="Calibri" pitchFamily="34" charset="0"/>
              </a:rPr>
              <a:t>2</a:t>
            </a:r>
            <a:r>
              <a:rPr lang="en-US" altLang="en-US" sz="2400">
                <a:latin typeface="Calibri" pitchFamily="34" charset="0"/>
              </a:rPr>
              <a:t>]</a:t>
            </a:r>
          </a:p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</a:t>
            </a:r>
            <a:r>
              <a:rPr lang="en-US" altLang="en-US" sz="2400" i="1">
                <a:latin typeface="Calibri" pitchFamily="34" charset="0"/>
              </a:rPr>
              <a:t>y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 i="1">
                <a:latin typeface="Calibri" pitchFamily="34" charset="0"/>
              </a:rPr>
              <a:t> </a:t>
            </a:r>
            <a:r>
              <a:rPr lang="en-US" altLang="en-US" sz="2400">
                <a:latin typeface="Calibri" pitchFamily="34" charset="0"/>
              </a:rPr>
              <a:t> = 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 + </a:t>
            </a:r>
            <a:r>
              <a:rPr lang="en-US" altLang="en-US" sz="2400" b="1">
                <a:latin typeface="Calibri" pitchFamily="34" charset="0"/>
                <a:sym typeface="Symbol" pitchFamily="18" charset="2"/>
              </a:rPr>
              <a:t></a:t>
            </a:r>
            <a:r>
              <a:rPr lang="en-US" altLang="en-US" sz="2400" b="1">
                <a:latin typeface="Calibri" pitchFamily="34" charset="0"/>
              </a:rPr>
              <a:t>′x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+ 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, 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~  N[0,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</a:t>
            </a:r>
            <a:r>
              <a:rPr lang="en-US" altLang="en-US" sz="2400" baseline="-250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400" baseline="30000">
                <a:latin typeface="Calibri" pitchFamily="34" charset="0"/>
              </a:rPr>
              <a:t>2</a:t>
            </a:r>
            <a:r>
              <a:rPr lang="en-US" altLang="en-US" sz="2400">
                <a:latin typeface="Calibri" pitchFamily="34" charset="0"/>
              </a:rPr>
              <a:t>]</a:t>
            </a:r>
          </a:p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(</a:t>
            </a:r>
            <a:r>
              <a:rPr lang="en-US" altLang="en-US" sz="2400" i="1">
                <a:latin typeface="Calibri" pitchFamily="34" charset="0"/>
              </a:rPr>
              <a:t>y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,</a:t>
            </a:r>
            <a:r>
              <a:rPr lang="en-US" altLang="en-US" sz="2400" b="1">
                <a:latin typeface="Calibri" pitchFamily="34" charset="0"/>
              </a:rPr>
              <a:t>x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) observed only when </a:t>
            </a:r>
            <a:r>
              <a:rPr lang="en-US" altLang="en-US" sz="2400" i="1">
                <a:latin typeface="Calibri" pitchFamily="34" charset="0"/>
              </a:rPr>
              <a:t>d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= 1.</a:t>
            </a:r>
          </a:p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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 i="1">
                <a:latin typeface="Calibri" pitchFamily="34" charset="0"/>
              </a:rPr>
              <a:t> </a:t>
            </a:r>
            <a:r>
              <a:rPr lang="en-US" altLang="en-US" sz="2400">
                <a:latin typeface="Calibri" pitchFamily="34" charset="0"/>
              </a:rPr>
              <a:t> =  </a:t>
            </a:r>
            <a:r>
              <a:rPr lang="en-US" altLang="en-US" sz="2400" i="1">
                <a:latin typeface="Calibri" pitchFamily="34" charset="0"/>
              </a:rPr>
              <a:t>v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 i="1">
                <a:latin typeface="Calibri" pitchFamily="34" charset="0"/>
              </a:rPr>
              <a:t>   </a:t>
            </a:r>
            <a:r>
              <a:rPr lang="en-US" altLang="en-US" sz="2400">
                <a:latin typeface="Calibri" pitchFamily="34" charset="0"/>
              </a:rPr>
              <a:t>- </a:t>
            </a:r>
            <a:r>
              <a:rPr lang="en-US" altLang="en-US" sz="2400" i="1">
                <a:latin typeface="Calibri" pitchFamily="34" charset="0"/>
              </a:rPr>
              <a:t>u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endParaRPr lang="en-US" altLang="en-US" sz="2400">
              <a:latin typeface="Calibri" pitchFamily="34" charset="0"/>
            </a:endParaRPr>
          </a:p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</a:t>
            </a:r>
            <a:r>
              <a:rPr lang="en-US" altLang="en-US" sz="2400" i="1">
                <a:latin typeface="Calibri" pitchFamily="34" charset="0"/>
              </a:rPr>
              <a:t>u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= 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</a:t>
            </a:r>
            <a:r>
              <a:rPr lang="en-US" altLang="en-US" sz="2400" i="1" baseline="-25000">
                <a:latin typeface="Calibri" pitchFamily="34" charset="0"/>
              </a:rPr>
              <a:t>u</a:t>
            </a:r>
            <a:r>
              <a:rPr lang="en-US" altLang="en-US" sz="2400">
                <a:latin typeface="Calibri" pitchFamily="34" charset="0"/>
              </a:rPr>
              <a:t>|</a:t>
            </a:r>
            <a:r>
              <a:rPr lang="en-US" altLang="en-US" sz="2400" i="1">
                <a:latin typeface="Calibri" pitchFamily="34" charset="0"/>
              </a:rPr>
              <a:t>U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|  where </a:t>
            </a:r>
            <a:r>
              <a:rPr lang="en-US" altLang="en-US" sz="2400" i="1">
                <a:latin typeface="Calibri" pitchFamily="34" charset="0"/>
              </a:rPr>
              <a:t>U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~ N[0,1</a:t>
            </a:r>
            <a:r>
              <a:rPr lang="en-US" altLang="en-US" sz="2400" baseline="30000">
                <a:latin typeface="Calibri" pitchFamily="34" charset="0"/>
              </a:rPr>
              <a:t>2</a:t>
            </a:r>
            <a:r>
              <a:rPr lang="en-US" altLang="en-US" sz="2400">
                <a:latin typeface="Calibri" pitchFamily="34" charset="0"/>
              </a:rPr>
              <a:t>]</a:t>
            </a:r>
          </a:p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</a:t>
            </a:r>
            <a:r>
              <a:rPr lang="en-US" altLang="en-US" sz="2400" i="1">
                <a:latin typeface="Calibri" pitchFamily="34" charset="0"/>
              </a:rPr>
              <a:t>v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= 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</a:t>
            </a:r>
            <a:r>
              <a:rPr lang="en-US" altLang="en-US" sz="2400" i="1" baseline="-25000">
                <a:latin typeface="Calibri" pitchFamily="34" charset="0"/>
              </a:rPr>
              <a:t>v</a:t>
            </a:r>
            <a:r>
              <a:rPr lang="en-US" altLang="en-US" sz="2400" i="1">
                <a:latin typeface="Calibri" pitchFamily="34" charset="0"/>
              </a:rPr>
              <a:t>V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  where </a:t>
            </a:r>
            <a:r>
              <a:rPr lang="en-US" altLang="en-US" sz="2400" i="1">
                <a:latin typeface="Calibri" pitchFamily="34" charset="0"/>
              </a:rPr>
              <a:t>V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 ~ N[0,1</a:t>
            </a:r>
            <a:r>
              <a:rPr lang="en-US" altLang="en-US" sz="2400" baseline="30000">
                <a:latin typeface="Calibri" pitchFamily="34" charset="0"/>
              </a:rPr>
              <a:t>2</a:t>
            </a:r>
            <a:r>
              <a:rPr lang="en-US" altLang="en-US" sz="2400">
                <a:latin typeface="Calibri" pitchFamily="34" charset="0"/>
              </a:rPr>
              <a:t>].</a:t>
            </a:r>
          </a:p>
          <a:p>
            <a:pPr>
              <a:spcAft>
                <a:spcPct val="30000"/>
              </a:spcAft>
            </a:pPr>
            <a:r>
              <a:rPr lang="en-US" altLang="en-US" sz="2400">
                <a:latin typeface="Calibri" pitchFamily="34" charset="0"/>
              </a:rPr>
              <a:t>	(</a:t>
            </a:r>
            <a:r>
              <a:rPr lang="en-US" altLang="en-US" sz="2400" i="1">
                <a:latin typeface="Calibri" pitchFamily="34" charset="0"/>
              </a:rPr>
              <a:t>h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 i="1">
                <a:latin typeface="Calibri" pitchFamily="34" charset="0"/>
              </a:rPr>
              <a:t>,v</a:t>
            </a:r>
            <a:r>
              <a:rPr lang="en-US" altLang="en-US" sz="2400" i="1" baseline="-25000">
                <a:latin typeface="Calibri" pitchFamily="34" charset="0"/>
              </a:rPr>
              <a:t>i</a:t>
            </a:r>
            <a:r>
              <a:rPr lang="en-US" altLang="en-US" sz="2400">
                <a:latin typeface="Calibri" pitchFamily="34" charset="0"/>
              </a:rPr>
              <a:t>)  ~  N</a:t>
            </a:r>
            <a:r>
              <a:rPr lang="en-US" altLang="en-US" sz="2400" baseline="-25000">
                <a:latin typeface="Calibri" pitchFamily="34" charset="0"/>
              </a:rPr>
              <a:t>2</a:t>
            </a:r>
            <a:r>
              <a:rPr lang="en-US" altLang="en-US" sz="2400">
                <a:latin typeface="Calibri" pitchFamily="34" charset="0"/>
              </a:rPr>
              <a:t>[(0,1), (1,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</a:t>
            </a:r>
            <a:r>
              <a:rPr lang="en-US" altLang="en-US" sz="2400" i="1" baseline="-25000">
                <a:latin typeface="Calibri" pitchFamily="34" charset="0"/>
              </a:rPr>
              <a:t>v</a:t>
            </a:r>
            <a:r>
              <a:rPr lang="en-US" altLang="en-US" sz="2400">
                <a:latin typeface="Calibri" pitchFamily="34" charset="0"/>
              </a:rPr>
              <a:t>, </a:t>
            </a:r>
            <a:r>
              <a:rPr lang="en-US" altLang="en-US" sz="2400">
                <a:latin typeface="Calibri" pitchFamily="34" charset="0"/>
                <a:sym typeface="Symbol" pitchFamily="18" charset="2"/>
              </a:rPr>
              <a:t></a:t>
            </a:r>
            <a:r>
              <a:rPr lang="en-US" altLang="en-US" sz="2400" i="1" baseline="-25000">
                <a:latin typeface="Calibri" pitchFamily="34" charset="0"/>
              </a:rPr>
              <a:t>v</a:t>
            </a:r>
            <a:r>
              <a:rPr lang="en-US" altLang="en-US" sz="2400" baseline="30000">
                <a:latin typeface="Calibri" pitchFamily="34" charset="0"/>
              </a:rPr>
              <a:t>2</a:t>
            </a:r>
            <a:r>
              <a:rPr lang="en-US" altLang="en-US" sz="2400">
                <a:latin typeface="Calibri" pitchFamily="34" charset="0"/>
              </a:rPr>
              <a:t>)]</a:t>
            </a:r>
          </a:p>
        </p:txBody>
      </p:sp>
      <p:sp>
        <p:nvSpPr>
          <p:cNvPr id="123908" name="Rectangle 7"/>
          <p:cNvSpPr>
            <a:spLocks noChangeArrowheads="1"/>
          </p:cNvSpPr>
          <p:nvPr/>
        </p:nvSpPr>
        <p:spPr bwMode="auto">
          <a:xfrm>
            <a:off x="1905000" y="4724400"/>
            <a:ext cx="4191000" cy="762000"/>
          </a:xfrm>
          <a:prstGeom prst="rect">
            <a:avLst/>
          </a:prstGeom>
          <a:solidFill>
            <a:schemeClr val="accent1">
              <a:alpha val="27843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123909" name="Rectangle 8"/>
          <p:cNvSpPr>
            <a:spLocks noChangeArrowheads="1"/>
          </p:cNvSpPr>
          <p:nvPr/>
        </p:nvSpPr>
        <p:spPr bwMode="auto">
          <a:xfrm>
            <a:off x="1905000" y="2819400"/>
            <a:ext cx="4191000" cy="533400"/>
          </a:xfrm>
          <a:prstGeom prst="rect">
            <a:avLst/>
          </a:prstGeom>
          <a:solidFill>
            <a:schemeClr val="accent1">
              <a:alpha val="27843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123910" name="Rectangle 8"/>
          <p:cNvSpPr>
            <a:spLocks noChangeArrowheads="1"/>
          </p:cNvSpPr>
          <p:nvPr/>
        </p:nvSpPr>
        <p:spPr bwMode="auto">
          <a:xfrm>
            <a:off x="3657600" y="1905000"/>
            <a:ext cx="419100" cy="533400"/>
          </a:xfrm>
          <a:prstGeom prst="rect">
            <a:avLst/>
          </a:prstGeom>
          <a:solidFill>
            <a:srgbClr val="FF0000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123911" name="Rectangle 8"/>
          <p:cNvSpPr>
            <a:spLocks noChangeArrowheads="1"/>
          </p:cNvSpPr>
          <p:nvPr/>
        </p:nvSpPr>
        <p:spPr bwMode="auto">
          <a:xfrm>
            <a:off x="2590800" y="3352800"/>
            <a:ext cx="381000" cy="431800"/>
          </a:xfrm>
          <a:prstGeom prst="rect">
            <a:avLst/>
          </a:prstGeom>
          <a:solidFill>
            <a:srgbClr val="FF0000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123912" name="Rectangle 8"/>
          <p:cNvSpPr>
            <a:spLocks noChangeArrowheads="1"/>
          </p:cNvSpPr>
          <p:nvPr/>
        </p:nvSpPr>
        <p:spPr bwMode="auto">
          <a:xfrm>
            <a:off x="4592638" y="4856163"/>
            <a:ext cx="533400" cy="431800"/>
          </a:xfrm>
          <a:prstGeom prst="rect">
            <a:avLst/>
          </a:prstGeom>
          <a:solidFill>
            <a:srgbClr val="FF0000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 idx="4294967295"/>
          </p:nvPr>
        </p:nvSpPr>
        <p:spPr>
          <a:xfrm>
            <a:off x="0" y="1066800"/>
            <a:ext cx="8229600" cy="731838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Likelihood For a Sample Selected SF Model</a:t>
            </a:r>
          </a:p>
        </p:txBody>
      </p:sp>
      <p:graphicFrame>
        <p:nvGraphicFramePr>
          <p:cNvPr id="125955" name="Object 2"/>
          <p:cNvGraphicFramePr>
            <a:graphicFrameLocks noChangeAspect="1"/>
          </p:cNvGraphicFramePr>
          <p:nvPr/>
        </p:nvGraphicFramePr>
        <p:xfrm>
          <a:off x="960438" y="2251075"/>
          <a:ext cx="7213600" cy="3051175"/>
        </p:xfrm>
        <a:graphic>
          <a:graphicData uri="http://schemas.openxmlformats.org/presentationml/2006/ole">
            <p:oleObj spid="_x0000_s125961" name="Equation" r:id="rId4" imgW="4140200" imgH="1752600" progId="Equation.DSMT4">
              <p:embed/>
            </p:oleObj>
          </a:graphicData>
        </a:graphic>
      </p:graphicFrame>
      <p:sp>
        <p:nvSpPr>
          <p:cNvPr id="125956" name="Rectangle 2"/>
          <p:cNvSpPr>
            <a:spLocks noChangeArrowheads="1"/>
          </p:cNvSpPr>
          <p:nvPr/>
        </p:nvSpPr>
        <p:spPr bwMode="auto">
          <a:xfrm>
            <a:off x="1524000" y="2743200"/>
            <a:ext cx="4572000" cy="1600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25957" name="Rectangle 2"/>
          <p:cNvSpPr>
            <a:spLocks noChangeArrowheads="1"/>
          </p:cNvSpPr>
          <p:nvPr/>
        </p:nvSpPr>
        <p:spPr bwMode="auto">
          <a:xfrm>
            <a:off x="7239000" y="2743200"/>
            <a:ext cx="914400" cy="1600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>
          <a:xfrm>
            <a:off x="508000" y="1066800"/>
            <a:ext cx="8229600" cy="914400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Simulated Log Likelihood for a Selectivity Corrected Stochastic Frontier Model</a:t>
            </a:r>
          </a:p>
        </p:txBody>
      </p:sp>
      <p:graphicFrame>
        <p:nvGraphicFramePr>
          <p:cNvPr id="128003" name="Object 2"/>
          <p:cNvGraphicFramePr>
            <a:graphicFrameLocks noChangeAspect="1"/>
          </p:cNvGraphicFramePr>
          <p:nvPr/>
        </p:nvGraphicFramePr>
        <p:xfrm>
          <a:off x="471488" y="3352800"/>
          <a:ext cx="8367712" cy="2493963"/>
        </p:xfrm>
        <a:graphic>
          <a:graphicData uri="http://schemas.openxmlformats.org/presentationml/2006/ole">
            <p:oleObj spid="_x0000_s128009" name="Equation" r:id="rId4" imgW="5029200" imgH="1498600" progId="Equation.DSMT4">
              <p:embed/>
            </p:oleObj>
          </a:graphicData>
        </a:graphic>
      </p:graphicFrame>
      <p:sp>
        <p:nvSpPr>
          <p:cNvPr id="128004" name="Text Box 5"/>
          <p:cNvSpPr txBox="1">
            <a:spLocks noChangeArrowheads="1"/>
          </p:cNvSpPr>
          <p:nvPr/>
        </p:nvSpPr>
        <p:spPr bwMode="auto">
          <a:xfrm>
            <a:off x="1295400" y="2286000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Arial" charset="0"/>
              </a:rPr>
              <a:t>The simulation is over the inefficiency term.</a:t>
            </a:r>
          </a:p>
        </p:txBody>
      </p:sp>
      <p:sp>
        <p:nvSpPr>
          <p:cNvPr id="128005" name="Line 6"/>
          <p:cNvSpPr>
            <a:spLocks noChangeShapeType="1"/>
          </p:cNvSpPr>
          <p:nvPr/>
        </p:nvSpPr>
        <p:spPr bwMode="auto">
          <a:xfrm>
            <a:off x="2743200" y="3810000"/>
            <a:ext cx="76200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8006" name="Line 7"/>
          <p:cNvSpPr>
            <a:spLocks noChangeShapeType="1"/>
          </p:cNvSpPr>
          <p:nvPr/>
        </p:nvSpPr>
        <p:spPr bwMode="auto">
          <a:xfrm>
            <a:off x="6705600" y="2895600"/>
            <a:ext cx="76200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>
                <a:latin typeface="Arial" charset="0"/>
              </a:rPr>
              <a:t>A 2 Step MSL Approach</a:t>
            </a:r>
          </a:p>
        </p:txBody>
      </p:sp>
      <p:sp>
        <p:nvSpPr>
          <p:cNvPr id="130051" name="Rectangle 9"/>
          <p:cNvSpPr>
            <a:spLocks noGrp="1" noChangeArrowheads="1"/>
          </p:cNvSpPr>
          <p:nvPr>
            <p:ph idx="1"/>
          </p:nvPr>
        </p:nvSpPr>
        <p:spPr>
          <a:xfrm>
            <a:off x="533400" y="2133600"/>
            <a:ext cx="8382000" cy="3352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sym typeface="Wingdings" pitchFamily="2" charset="2"/>
              </a:rPr>
              <a:t>  </a:t>
            </a:r>
            <a:r>
              <a:rPr lang="en-US" altLang="en-US" sz="2400" smtClean="0">
                <a:latin typeface="Arial" charset="0"/>
              </a:rPr>
              <a:t>Estimate </a:t>
            </a:r>
            <a:r>
              <a:rPr lang="el-GR" altLang="en-US" sz="2400" b="1" smtClean="0">
                <a:latin typeface="Arial" charset="0"/>
                <a:sym typeface="Symbol" pitchFamily="18" charset="2"/>
              </a:rPr>
              <a:t></a:t>
            </a:r>
            <a:r>
              <a:rPr lang="en-US" altLang="en-US" sz="2400" smtClean="0">
                <a:latin typeface="Arial" charset="0"/>
              </a:rPr>
              <a:t> – Probit MLE for selection mechanism</a:t>
            </a:r>
          </a:p>
          <a:p>
            <a:endParaRPr lang="en-US" altLang="en-US" sz="2400" smtClean="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sym typeface="Wingdings" pitchFamily="2" charset="2"/>
              </a:rPr>
              <a:t>  </a:t>
            </a:r>
            <a:r>
              <a:rPr lang="en-US" altLang="en-US" sz="2400" smtClean="0">
                <a:latin typeface="Arial" charset="0"/>
              </a:rPr>
              <a:t>Estimate [</a:t>
            </a:r>
            <a:r>
              <a:rPr lang="en-US" altLang="en-US" sz="2400" smtClean="0">
                <a:latin typeface="Arial" charset="0"/>
                <a:sym typeface="Symbol" pitchFamily="18" charset="2"/>
              </a:rPr>
              <a:t>,</a:t>
            </a:r>
            <a:r>
              <a:rPr lang="el-GR" altLang="en-US" sz="2400" b="1" smtClean="0">
                <a:latin typeface="Arial" charset="0"/>
              </a:rPr>
              <a:t>β</a:t>
            </a:r>
            <a:r>
              <a:rPr lang="en-US" altLang="en-US" sz="2400" smtClean="0">
                <a:latin typeface="Arial" charset="0"/>
              </a:rPr>
              <a:t>,</a:t>
            </a:r>
            <a:r>
              <a:rPr lang="el-GR" altLang="en-US" sz="2400" smtClean="0">
                <a:latin typeface="Arial" charset="0"/>
              </a:rPr>
              <a:t>σ</a:t>
            </a:r>
            <a:r>
              <a:rPr lang="en-US" altLang="en-US" sz="2400" baseline="-25000" smtClean="0">
                <a:latin typeface="Arial" charset="0"/>
              </a:rPr>
              <a:t>v</a:t>
            </a:r>
            <a:r>
              <a:rPr lang="en-US" altLang="en-US" sz="2400" smtClean="0">
                <a:latin typeface="Arial" charset="0"/>
              </a:rPr>
              <a:t>,</a:t>
            </a:r>
            <a:r>
              <a:rPr lang="el-GR" altLang="en-US" sz="2400" smtClean="0">
                <a:latin typeface="Arial" charset="0"/>
              </a:rPr>
              <a:t>σ</a:t>
            </a:r>
            <a:r>
              <a:rPr lang="en-US" altLang="en-US" sz="2400" baseline="-25000" smtClean="0">
                <a:latin typeface="Arial" charset="0"/>
              </a:rPr>
              <a:t>u</a:t>
            </a:r>
            <a:r>
              <a:rPr lang="en-US" altLang="en-US" sz="2400" smtClean="0">
                <a:latin typeface="Arial" charset="0"/>
              </a:rPr>
              <a:t>,</a:t>
            </a:r>
            <a:r>
              <a:rPr lang="el-GR" altLang="en-US" sz="2400" smtClean="0">
                <a:latin typeface="Arial" charset="0"/>
              </a:rPr>
              <a:t>ρ</a:t>
            </a:r>
            <a:r>
              <a:rPr lang="en-US" altLang="en-US" sz="2400" smtClean="0">
                <a:latin typeface="Arial" charset="0"/>
              </a:rPr>
              <a:t>]  by maximum simulated likelihood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using selected observations, conditioned on the estimate</a:t>
            </a:r>
            <a:br>
              <a:rPr lang="en-US" altLang="en-US" sz="2400" smtClean="0">
                <a:latin typeface="Arial" charset="0"/>
              </a:rPr>
            </a:br>
            <a:r>
              <a:rPr lang="en-US" altLang="en-US" sz="2400" smtClean="0">
                <a:latin typeface="Arial" charset="0"/>
              </a:rPr>
              <a:t> of </a:t>
            </a:r>
            <a:r>
              <a:rPr lang="el-GR" altLang="en-US" sz="2400" b="1" smtClean="0">
                <a:latin typeface="Arial" charset="0"/>
                <a:sym typeface="Symbol" pitchFamily="18" charset="2"/>
              </a:rPr>
              <a:t></a:t>
            </a:r>
            <a:r>
              <a:rPr lang="en-US" altLang="en-US" sz="2400" smtClean="0">
                <a:latin typeface="Arial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altLang="en-US" sz="2400" smtClean="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sym typeface="Wingdings" pitchFamily="2" charset="2"/>
              </a:rPr>
              <a:t>  </a:t>
            </a:r>
            <a:r>
              <a:rPr lang="en-US" altLang="en-US" sz="2400" smtClean="0">
                <a:latin typeface="Arial" charset="0"/>
              </a:rPr>
              <a:t>2</a:t>
            </a:r>
            <a:r>
              <a:rPr lang="en-US" altLang="en-US" sz="2400" baseline="30000" smtClean="0">
                <a:latin typeface="Arial" charset="0"/>
              </a:rPr>
              <a:t>nd</a:t>
            </a:r>
            <a:r>
              <a:rPr lang="en-US" altLang="en-US" sz="2400" smtClean="0">
                <a:latin typeface="Arial" charset="0"/>
              </a:rPr>
              <a:t> step standard errors corrected by Murphy-Topel.</a:t>
            </a:r>
            <a:endParaRPr lang="el-GR" altLang="en-US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731838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2nd Step of the MSL Approach</a:t>
            </a:r>
          </a:p>
        </p:txBody>
      </p:sp>
      <p:graphicFrame>
        <p:nvGraphicFramePr>
          <p:cNvPr id="132099" name="Object 2"/>
          <p:cNvGraphicFramePr>
            <a:graphicFrameLocks noChangeAspect="1"/>
          </p:cNvGraphicFramePr>
          <p:nvPr/>
        </p:nvGraphicFramePr>
        <p:xfrm>
          <a:off x="498475" y="1733550"/>
          <a:ext cx="7608888" cy="2724150"/>
        </p:xfrm>
        <a:graphic>
          <a:graphicData uri="http://schemas.openxmlformats.org/presentationml/2006/ole">
            <p:oleObj spid="_x0000_s132111" name="Equation" r:id="rId4" imgW="4927600" imgH="1765300" progId="Equation.DSMT4">
              <p:embed/>
            </p:oleObj>
          </a:graphicData>
        </a:graphic>
      </p:graphicFrame>
      <p:graphicFrame>
        <p:nvGraphicFramePr>
          <p:cNvPr id="132100" name="Object 3"/>
          <p:cNvGraphicFramePr>
            <a:graphicFrameLocks noChangeAspect="1"/>
          </p:cNvGraphicFramePr>
          <p:nvPr/>
        </p:nvGraphicFramePr>
        <p:xfrm>
          <a:off x="471488" y="4583113"/>
          <a:ext cx="8472487" cy="1790700"/>
        </p:xfrm>
        <a:graphic>
          <a:graphicData uri="http://schemas.openxmlformats.org/presentationml/2006/ole">
            <p:oleObj spid="_x0000_s132112" name="Equation" r:id="rId5" imgW="4749800" imgH="10033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4343400" y="3251200"/>
            <a:ext cx="1600200" cy="482600"/>
          </a:xfrm>
          <a:prstGeom prst="rect">
            <a:avLst/>
          </a:prstGeom>
          <a:solidFill>
            <a:srgbClr val="FF0000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2102" name="Straight Connector 2"/>
          <p:cNvCxnSpPr>
            <a:cxnSpLocks noChangeShapeType="1"/>
          </p:cNvCxnSpPr>
          <p:nvPr/>
        </p:nvCxnSpPr>
        <p:spPr bwMode="auto">
          <a:xfrm>
            <a:off x="4343400" y="3251200"/>
            <a:ext cx="1600200" cy="482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2103" name="Straight Connector 4"/>
          <p:cNvCxnSpPr>
            <a:cxnSpLocks noChangeShapeType="1"/>
          </p:cNvCxnSpPr>
          <p:nvPr/>
        </p:nvCxnSpPr>
        <p:spPr bwMode="auto">
          <a:xfrm flipV="1">
            <a:off x="4343400" y="3251200"/>
            <a:ext cx="1600200" cy="482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2104" name="Straight Arrow Connector 6"/>
          <p:cNvCxnSpPr>
            <a:cxnSpLocks noChangeShapeType="1"/>
          </p:cNvCxnSpPr>
          <p:nvPr/>
        </p:nvCxnSpPr>
        <p:spPr bwMode="auto">
          <a:xfrm flipV="1">
            <a:off x="3017838" y="3136900"/>
            <a:ext cx="0" cy="4445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32105" name="Straight Arrow Connector 14"/>
          <p:cNvCxnSpPr>
            <a:cxnSpLocks noChangeShapeType="1"/>
          </p:cNvCxnSpPr>
          <p:nvPr/>
        </p:nvCxnSpPr>
        <p:spPr bwMode="auto">
          <a:xfrm flipV="1">
            <a:off x="3352800" y="5757863"/>
            <a:ext cx="0" cy="4445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32106" name="Rectangle 2"/>
          <p:cNvSpPr>
            <a:spLocks noChangeArrowheads="1"/>
          </p:cNvSpPr>
          <p:nvPr/>
        </p:nvSpPr>
        <p:spPr bwMode="auto">
          <a:xfrm>
            <a:off x="7331075" y="2590800"/>
            <a:ext cx="3048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32107" name="Rectangle 2"/>
          <p:cNvSpPr>
            <a:spLocks noChangeArrowheads="1"/>
          </p:cNvSpPr>
          <p:nvPr/>
        </p:nvSpPr>
        <p:spPr bwMode="auto">
          <a:xfrm>
            <a:off x="8305800" y="5562600"/>
            <a:ext cx="3048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32108" name="Rectangle 2"/>
          <p:cNvSpPr>
            <a:spLocks noChangeArrowheads="1"/>
          </p:cNvSpPr>
          <p:nvPr/>
        </p:nvSpPr>
        <p:spPr bwMode="auto">
          <a:xfrm>
            <a:off x="533400" y="4038600"/>
            <a:ext cx="1905000" cy="4572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229600" cy="579438"/>
          </a:xfrm>
        </p:spPr>
        <p:txBody>
          <a:bodyPr/>
          <a:lstStyle/>
          <a:p>
            <a:r>
              <a:rPr lang="en-US" altLang="en-US" sz="2800" smtClean="0">
                <a:latin typeface="Arial" charset="0"/>
              </a:rPr>
              <a:t>JLMS Estimator of u</a:t>
            </a:r>
            <a:r>
              <a:rPr lang="en-US" altLang="en-US" sz="2800" baseline="-25000" smtClean="0">
                <a:latin typeface="Arial" charset="0"/>
              </a:rPr>
              <a:t>i</a:t>
            </a:r>
            <a:endParaRPr lang="en-US" altLang="en-US" sz="2800" smtClean="0">
              <a:latin typeface="Arial" charset="0"/>
            </a:endParaRPr>
          </a:p>
        </p:txBody>
      </p:sp>
      <p:graphicFrame>
        <p:nvGraphicFramePr>
          <p:cNvPr id="134147" name="Object 2"/>
          <p:cNvGraphicFramePr>
            <a:graphicFrameLocks noChangeAspect="1"/>
          </p:cNvGraphicFramePr>
          <p:nvPr/>
        </p:nvGraphicFramePr>
        <p:xfrm>
          <a:off x="1600200" y="1981200"/>
          <a:ext cx="5546725" cy="3983038"/>
        </p:xfrm>
        <a:graphic>
          <a:graphicData uri="http://schemas.openxmlformats.org/presentationml/2006/ole">
            <p:oleObj spid="_x0000_s134153" name="Equation" r:id="rId4" imgW="3238500" imgH="2324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304800" y="1325563"/>
            <a:ext cx="2362200" cy="758825"/>
          </a:xfrm>
          <a:ln w="12700"/>
        </p:spPr>
        <p:txBody>
          <a:bodyPr/>
          <a:lstStyle/>
          <a:p>
            <a:pPr>
              <a:defRPr/>
            </a:pPr>
            <a:r>
              <a:rPr lang="en-US" sz="2000" smtClean="0">
                <a:solidFill>
                  <a:schemeClr val="accent4"/>
                </a:solidFill>
                <a:latin typeface="Arial" charset="0"/>
              </a:rPr>
              <a:t>Variables Used</a:t>
            </a:r>
            <a:br>
              <a:rPr lang="en-US" sz="2000" smtClean="0">
                <a:solidFill>
                  <a:schemeClr val="accent4"/>
                </a:solidFill>
                <a:latin typeface="Arial" charset="0"/>
              </a:rPr>
            </a:br>
            <a:r>
              <a:rPr lang="en-US" sz="2000" smtClean="0">
                <a:solidFill>
                  <a:schemeClr val="accent4"/>
                </a:solidFill>
                <a:latin typeface="Arial" charset="0"/>
              </a:rPr>
              <a:t>in the  Analysis</a:t>
            </a:r>
          </a:p>
        </p:txBody>
      </p:sp>
      <p:pic>
        <p:nvPicPr>
          <p:cNvPr id="1361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914400"/>
            <a:ext cx="5486400" cy="5791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36196" name="Rectangle 2"/>
          <p:cNvSpPr>
            <a:spLocks noChangeArrowheads="1"/>
          </p:cNvSpPr>
          <p:nvPr/>
        </p:nvSpPr>
        <p:spPr bwMode="auto">
          <a:xfrm>
            <a:off x="2895600" y="3733800"/>
            <a:ext cx="4876800" cy="23622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36197" name="Rectangle 2"/>
          <p:cNvSpPr>
            <a:spLocks noChangeArrowheads="1"/>
          </p:cNvSpPr>
          <p:nvPr/>
        </p:nvSpPr>
        <p:spPr bwMode="auto">
          <a:xfrm>
            <a:off x="2895600" y="1524000"/>
            <a:ext cx="4876800" cy="2209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381000" y="2362200"/>
            <a:ext cx="2362200" cy="569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800" kern="0" smtClean="0">
                <a:latin typeface="Arial" charset="0"/>
                <a:cs typeface="Arial" charset="0"/>
              </a:rPr>
              <a:t>Production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381000" y="4611688"/>
            <a:ext cx="2362200" cy="569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3399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800" kern="0" smtClean="0">
                <a:latin typeface="Arial" charset="0"/>
                <a:cs typeface="Arial" charset="0"/>
              </a:rPr>
              <a:t>Participation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>
          <a:xfrm>
            <a:off x="381000" y="1069975"/>
            <a:ext cx="8229600" cy="682625"/>
          </a:xfrm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Findings from the First Wave</a:t>
            </a:r>
          </a:p>
        </p:txBody>
      </p:sp>
      <p:sp>
        <p:nvSpPr>
          <p:cNvPr id="138243" name="TextBox 3"/>
          <p:cNvSpPr txBox="1">
            <a:spLocks noChangeArrowheads="1"/>
          </p:cNvSpPr>
          <p:nvPr/>
        </p:nvSpPr>
        <p:spPr bwMode="auto">
          <a:xfrm>
            <a:off x="533400" y="1905000"/>
            <a:ext cx="83820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B  =  Benefits recipients</a:t>
            </a:r>
          </a:p>
          <a:p>
            <a:r>
              <a:rPr lang="en-US" altLang="en-US" b="1">
                <a:latin typeface="Arial" charset="0"/>
              </a:rPr>
              <a:t>C  =  Controls</a:t>
            </a:r>
          </a:p>
          <a:p>
            <a:r>
              <a:rPr lang="en-US" altLang="en-US" b="1">
                <a:latin typeface="Arial" charset="0"/>
              </a:rPr>
              <a:t>U  =  Unmatched Sample</a:t>
            </a:r>
          </a:p>
          <a:p>
            <a:r>
              <a:rPr lang="en-US" altLang="en-US" b="1">
                <a:latin typeface="Arial" charset="0"/>
              </a:rPr>
              <a:t>M  =  Matched Subsamples (Propensity Score Matching)</a:t>
            </a:r>
          </a:p>
        </p:txBody>
      </p:sp>
      <p:pic>
        <p:nvPicPr>
          <p:cNvPr id="138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8610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Placeholder 1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8229600" cy="39624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sym typeface="Wingdings"/>
              </a:rPr>
              <a:t></a:t>
            </a:r>
            <a:r>
              <a:rPr lang="en-US" sz="1800" smtClean="0">
                <a:latin typeface="Arial" charset="0"/>
                <a:sym typeface="Wingdings"/>
              </a:rPr>
              <a:t>  </a:t>
            </a:r>
            <a:r>
              <a:rPr lang="en-US" sz="1800" smtClean="0">
                <a:latin typeface="Arial" charset="0"/>
              </a:rPr>
              <a:t>Avg. TE for Beneficiaries is  71% in all models except for BENEF-U-SS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     where average TE is 80%. </a:t>
            </a:r>
          </a:p>
          <a:p>
            <a:pPr>
              <a:defRPr/>
            </a:pPr>
            <a:endParaRPr lang="en-US" sz="1000" smtClean="0">
              <a:latin typeface="Arial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sym typeface="Wingdings"/>
              </a:rPr>
              <a:t></a:t>
            </a:r>
            <a:r>
              <a:rPr lang="en-US" sz="1800" smtClean="0">
                <a:latin typeface="Arial" charset="0"/>
                <a:sym typeface="Wingdings"/>
              </a:rPr>
              <a:t>  </a:t>
            </a:r>
            <a:r>
              <a:rPr lang="en-US" sz="1800" smtClean="0">
                <a:latin typeface="Arial" charset="0"/>
              </a:rPr>
              <a:t>Average TE for control farmers ranges from 39% (CONTROL-U) to 66%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     (CONTROL-U-SS). </a:t>
            </a:r>
          </a:p>
          <a:p>
            <a:pPr>
              <a:defRPr/>
            </a:pPr>
            <a:endParaRPr lang="en-US" sz="1000" smtClean="0">
              <a:latin typeface="Arial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sym typeface="Wingdings"/>
              </a:rPr>
              <a:t></a:t>
            </a:r>
            <a:r>
              <a:rPr lang="en-US" sz="1800" smtClean="0">
                <a:latin typeface="Arial" charset="0"/>
                <a:sym typeface="Wingdings"/>
              </a:rPr>
              <a:t>  </a:t>
            </a:r>
            <a:r>
              <a:rPr lang="en-US" sz="1800" smtClean="0">
                <a:latin typeface="Arial" charset="0"/>
              </a:rPr>
              <a:t>TE </a:t>
            </a:r>
            <a:r>
              <a:rPr lang="en-US" sz="1800" b="1" smtClean="0">
                <a:solidFill>
                  <a:srgbClr val="FF0000"/>
                </a:solidFill>
                <a:latin typeface="Arial" charset="0"/>
              </a:rPr>
              <a:t>gap</a:t>
            </a:r>
            <a:r>
              <a:rPr lang="en-US" sz="1800" smtClean="0">
                <a:latin typeface="Arial" charset="0"/>
              </a:rPr>
              <a:t> between beneficiaries and control </a:t>
            </a:r>
            <a:r>
              <a:rPr lang="en-US" sz="1800" b="1" smtClean="0">
                <a:solidFill>
                  <a:srgbClr val="FF0000"/>
                </a:solidFill>
                <a:latin typeface="Arial" charset="0"/>
              </a:rPr>
              <a:t>decreases with  matching</a:t>
            </a:r>
            <a:r>
              <a:rPr lang="en-US" sz="1800" smtClean="0">
                <a:latin typeface="Arial" charset="0"/>
              </a:rPr>
              <a:t>.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     This result is expected since PSM makes both studied samples comparable. </a:t>
            </a:r>
          </a:p>
          <a:p>
            <a:pPr>
              <a:defRPr/>
            </a:pPr>
            <a:endParaRPr lang="en-US" sz="1000" smtClean="0">
              <a:latin typeface="Arial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sym typeface="Wingdings"/>
              </a:rPr>
              <a:t></a:t>
            </a:r>
            <a:r>
              <a:rPr lang="en-US" sz="1800" smtClean="0">
                <a:latin typeface="Arial" charset="0"/>
                <a:sym typeface="Wingdings"/>
              </a:rPr>
              <a:t>  </a:t>
            </a:r>
            <a:r>
              <a:rPr lang="en-US" sz="1800" b="1" smtClean="0">
                <a:solidFill>
                  <a:srgbClr val="FF0000"/>
                </a:solidFill>
                <a:latin typeface="Arial" charset="0"/>
              </a:rPr>
              <a:t>Correcting for Sample Selection further decreases this gap.</a:t>
            </a:r>
          </a:p>
          <a:p>
            <a:pPr>
              <a:buFont typeface="Wingdings" pitchFamily="2" charset="2"/>
              <a:buNone/>
              <a:defRPr/>
            </a:pPr>
            <a:endParaRPr lang="en-US" sz="1000" b="1" smtClean="0">
              <a:solidFill>
                <a:srgbClr val="FF0000"/>
              </a:solidFill>
              <a:latin typeface="Arial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  <a:sym typeface="Wingdings"/>
              </a:rPr>
              <a:t></a:t>
            </a:r>
            <a:r>
              <a:rPr lang="en-US" sz="1800" smtClean="0">
                <a:latin typeface="Arial" charset="0"/>
                <a:sym typeface="Wingdings"/>
              </a:rPr>
              <a:t>  </a:t>
            </a:r>
            <a:r>
              <a:rPr lang="en-US" sz="1800" b="1" smtClean="0">
                <a:solidFill>
                  <a:srgbClr val="FF0000"/>
                </a:solidFill>
                <a:latin typeface="Arial" charset="0"/>
              </a:rPr>
              <a:t>TE for Beneficiaries </a:t>
            </a:r>
            <a:r>
              <a:rPr lang="en-US" sz="1800" smtClean="0">
                <a:latin typeface="Arial" charset="0"/>
              </a:rPr>
              <a:t>remains</a:t>
            </a:r>
            <a:r>
              <a:rPr lang="en-US" sz="1800" b="1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1800" smtClean="0">
                <a:latin typeface="Arial" charset="0"/>
              </a:rPr>
              <a:t>consistently </a:t>
            </a:r>
            <a:r>
              <a:rPr lang="en-US" sz="1800" b="1" smtClean="0">
                <a:solidFill>
                  <a:srgbClr val="FF0000"/>
                </a:solidFill>
                <a:latin typeface="Arial" charset="0"/>
              </a:rPr>
              <a:t>higher</a:t>
            </a:r>
            <a:r>
              <a:rPr lang="en-US" sz="1800" smtClean="0">
                <a:latin typeface="Arial" charset="0"/>
              </a:rPr>
              <a:t> than for control farmers.  </a:t>
            </a:r>
          </a:p>
        </p:txBody>
      </p:sp>
      <p:sp>
        <p:nvSpPr>
          <p:cNvPr id="139267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Findings from the first Wave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</a:rPr>
              <a:t>A Panel Data Model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10255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  </a:t>
            </a:r>
            <a:r>
              <a:rPr lang="en-US" altLang="en-US" b="1" smtClean="0">
                <a:solidFill>
                  <a:srgbClr val="FF0000"/>
                </a:solidFill>
                <a:latin typeface="Arial" charset="0"/>
              </a:rPr>
              <a:t>Selection takes place only at the baseline.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 </a:t>
            </a:r>
            <a:r>
              <a:rPr lang="en-US" altLang="en-US" b="1" smtClean="0">
                <a:solidFill>
                  <a:srgbClr val="FF0000"/>
                </a:solidFill>
                <a:latin typeface="Arial" charset="0"/>
              </a:rPr>
              <a:t>There is no attrition.</a:t>
            </a:r>
          </a:p>
        </p:txBody>
      </p:sp>
      <p:graphicFrame>
        <p:nvGraphicFramePr>
          <p:cNvPr id="141316" name="Object 3"/>
          <p:cNvGraphicFramePr>
            <a:graphicFrameLocks noChangeAspect="1"/>
          </p:cNvGraphicFramePr>
          <p:nvPr/>
        </p:nvGraphicFramePr>
        <p:xfrm>
          <a:off x="1066800" y="2895600"/>
          <a:ext cx="7162800" cy="3625850"/>
        </p:xfrm>
        <a:graphic>
          <a:graphicData uri="http://schemas.openxmlformats.org/presentationml/2006/ole">
            <p:oleObj spid="_x0000_s141322" name="Equation" r:id="rId3" imgW="3619500" imgH="1828800" progId="Equation.DSMT4">
              <p:embed/>
            </p:oleObj>
          </a:graphicData>
        </a:graphic>
      </p:graphicFrame>
      <p:sp>
        <p:nvSpPr>
          <p:cNvPr id="141317" name="Rectangle 2"/>
          <p:cNvSpPr>
            <a:spLocks noChangeArrowheads="1"/>
          </p:cNvSpPr>
          <p:nvPr/>
        </p:nvSpPr>
        <p:spPr bwMode="auto">
          <a:xfrm>
            <a:off x="533400" y="1676400"/>
            <a:ext cx="7924800" cy="9906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Simulated Log Likelihood </a:t>
            </a:r>
            <a:br>
              <a:rPr lang="en-US" altLang="en-US" smtClean="0">
                <a:latin typeface="Arial" charset="0"/>
              </a:rPr>
            </a:br>
            <a:r>
              <a:rPr lang="en-US" altLang="en-US" smtClean="0">
                <a:latin typeface="Arial" charset="0"/>
              </a:rPr>
              <a:t>Using the Two Step Approach</a:t>
            </a:r>
          </a:p>
        </p:txBody>
      </p:sp>
      <p:graphicFrame>
        <p:nvGraphicFramePr>
          <p:cNvPr id="142339" name="Object 5"/>
          <p:cNvGraphicFramePr>
            <a:graphicFrameLocks noChangeAspect="1"/>
          </p:cNvGraphicFramePr>
          <p:nvPr/>
        </p:nvGraphicFramePr>
        <p:xfrm>
          <a:off x="838200" y="2514600"/>
          <a:ext cx="7837488" cy="2438400"/>
        </p:xfrm>
        <a:graphic>
          <a:graphicData uri="http://schemas.openxmlformats.org/presentationml/2006/ole">
            <p:oleObj spid="_x0000_s142345" name="Equation" r:id="rId3" imgW="3962400" imgH="1231900" progId="Equation.DSMT4">
              <p:embed/>
            </p:oleObj>
          </a:graphicData>
        </a:graphic>
      </p:graphicFrame>
      <p:cxnSp>
        <p:nvCxnSpPr>
          <p:cNvPr id="142340" name="Straight Arrow Connector 6"/>
          <p:cNvCxnSpPr>
            <a:cxnSpLocks noChangeShapeType="1"/>
          </p:cNvCxnSpPr>
          <p:nvPr/>
        </p:nvCxnSpPr>
        <p:spPr bwMode="auto">
          <a:xfrm flipV="1">
            <a:off x="3276600" y="4267200"/>
            <a:ext cx="0" cy="4445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771650"/>
            <a:ext cx="71628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63" name="Content Placeholder 2"/>
          <p:cNvSpPr>
            <a:spLocks noGrp="1"/>
          </p:cNvSpPr>
          <p:nvPr>
            <p:ph idx="1"/>
          </p:nvPr>
        </p:nvSpPr>
        <p:spPr>
          <a:xfrm>
            <a:off x="1676400" y="5314950"/>
            <a:ext cx="4953000" cy="1238250"/>
          </a:xfrm>
        </p:spPr>
        <p:txBody>
          <a:bodyPr/>
          <a:lstStyle/>
          <a:p>
            <a:r>
              <a:rPr lang="en-US" altLang="en-US" sz="1600" smtClean="0">
                <a:latin typeface="Arial" charset="0"/>
              </a:rPr>
              <a:t>Benefit group is more efficient in both years</a:t>
            </a:r>
          </a:p>
          <a:p>
            <a:r>
              <a:rPr lang="en-US" altLang="en-US" sz="1600" smtClean="0">
                <a:latin typeface="Arial" charset="0"/>
              </a:rPr>
              <a:t>The gap is wider in the second year</a:t>
            </a:r>
          </a:p>
          <a:p>
            <a:r>
              <a:rPr lang="en-US" altLang="en-US" sz="1600" smtClean="0">
                <a:latin typeface="Arial" charset="0"/>
              </a:rPr>
              <a:t>Both means increase from year 0 to year 1</a:t>
            </a:r>
          </a:p>
          <a:p>
            <a:r>
              <a:rPr lang="en-US" altLang="en-US" sz="1600" smtClean="0">
                <a:latin typeface="Arial" charset="0"/>
              </a:rPr>
              <a:t>Both variances decline from year 0 to year 1</a:t>
            </a:r>
          </a:p>
        </p:txBody>
      </p:sp>
      <p:sp>
        <p:nvSpPr>
          <p:cNvPr id="143364" name="TextBox 3"/>
          <p:cNvSpPr txBox="1">
            <a:spLocks noChangeArrowheads="1"/>
          </p:cNvSpPr>
          <p:nvPr/>
        </p:nvSpPr>
        <p:spPr bwMode="auto">
          <a:xfrm>
            <a:off x="457200" y="1066800"/>
            <a:ext cx="8458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800" b="1">
                <a:solidFill>
                  <a:srgbClr val="7030A0"/>
                </a:solidFill>
                <a:latin typeface="Arial" charset="0"/>
              </a:rPr>
              <a:t>Main Empirical Conclusions from Waves 0 and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371600"/>
            <a:ext cx="81724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914400"/>
            <a:ext cx="5943600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581400"/>
            <a:ext cx="5943600" cy="32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14444</TotalTime>
  <Words>2170</Words>
  <Application>Microsoft Office PowerPoint</Application>
  <PresentationFormat>On-screen Show (4:3)</PresentationFormat>
  <Paragraphs>372</Paragraphs>
  <Slides>84</Slides>
  <Notes>57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84</vt:i4>
      </vt:variant>
    </vt:vector>
  </HeadingPairs>
  <TitlesOfParts>
    <vt:vector size="87" baseType="lpstr">
      <vt:lpstr>3_Quadrant</vt:lpstr>
      <vt:lpstr>Bitmap Image</vt:lpstr>
      <vt:lpstr>Equation</vt:lpstr>
      <vt:lpstr>Slide 1</vt:lpstr>
      <vt:lpstr>The Production Function</vt:lpstr>
      <vt:lpstr>Thoughts on Inefficiency</vt:lpstr>
      <vt:lpstr>Applications</vt:lpstr>
      <vt:lpstr>Technical Efficiency</vt:lpstr>
      <vt:lpstr>Technical Inefficiency</vt:lpstr>
      <vt:lpstr>(Nonparametric) Data  Envelopment Analysis</vt:lpstr>
      <vt:lpstr>DEA is done using linear programming</vt:lpstr>
      <vt:lpstr>Regression Basis</vt:lpstr>
      <vt:lpstr>Maintaining the Theory</vt:lpstr>
      <vt:lpstr>Gamma Frontier</vt:lpstr>
      <vt:lpstr>Cost Frontier</vt:lpstr>
      <vt:lpstr>The Stochastic Frontier Model</vt:lpstr>
      <vt:lpstr>Stochastic Frontier Disturbances</vt:lpstr>
      <vt:lpstr>Half Normal Model (ALS)</vt:lpstr>
      <vt:lpstr>Estimating the Stochastic Frontier</vt:lpstr>
      <vt:lpstr>Other Possible Distributions</vt:lpstr>
      <vt:lpstr>Normal vs. Exponential Models</vt:lpstr>
      <vt:lpstr>Estimating Inefficiency</vt:lpstr>
      <vt:lpstr>Dual Cost Function</vt:lpstr>
      <vt:lpstr>Application: Electricity Data</vt:lpstr>
      <vt:lpstr>OLS – Cost Function</vt:lpstr>
      <vt:lpstr>ML – Cost Function</vt:lpstr>
      <vt:lpstr>Estimated Efficiencies</vt:lpstr>
      <vt:lpstr>Panel Data Applications</vt:lpstr>
      <vt:lpstr>Main Issues in Panel Data Modeling</vt:lpstr>
      <vt:lpstr>Familiar RE and FE Models</vt:lpstr>
      <vt:lpstr>Frontier Model for Panel Data</vt:lpstr>
      <vt:lpstr>Pitt and Lee RE Model</vt:lpstr>
      <vt:lpstr>Estimating Efficiency</vt:lpstr>
      <vt:lpstr>Schmidt and Sickles FE Model</vt:lpstr>
      <vt:lpstr>A Problem of Heterogeneity</vt:lpstr>
      <vt:lpstr>Time Invariant Heterogeneity</vt:lpstr>
      <vt:lpstr>A True RE Model (Greene, 2004)</vt:lpstr>
      <vt:lpstr>Kumbhakar et al.(2011) – True True RE</vt:lpstr>
      <vt:lpstr>Generalized True Random Effects Model</vt:lpstr>
      <vt:lpstr>Slide 37</vt:lpstr>
      <vt:lpstr>Slide 38</vt:lpstr>
      <vt:lpstr>Estimating Efficiency in the CSN Model</vt:lpstr>
      <vt:lpstr>Slide 40</vt:lpstr>
      <vt:lpstr>Slide 41</vt:lpstr>
      <vt:lpstr>Slide 42</vt:lpstr>
      <vt:lpstr>Slide 43</vt:lpstr>
      <vt:lpstr>Slide 44</vt:lpstr>
      <vt:lpstr>A True FE Model</vt:lpstr>
      <vt:lpstr>Schmidt et al. (2011) – Results on TFE</vt:lpstr>
      <vt:lpstr>Slide 47</vt:lpstr>
      <vt:lpstr>Health Care Systems</vt:lpstr>
      <vt:lpstr>Slide 49</vt:lpstr>
      <vt:lpstr>Slide 50</vt:lpstr>
      <vt:lpstr>WHO Was Interested in Broad  Goals of a Health System</vt:lpstr>
      <vt:lpstr>They Created a Measure – COMP = Composite Index</vt:lpstr>
      <vt:lpstr>Did They Rank Countries by COMP?   Yes, but that was not what produced the number 37 ranking!</vt:lpstr>
      <vt:lpstr>Slide 54</vt:lpstr>
      <vt:lpstr>The US Ranked 37th  in Efficiency!</vt:lpstr>
      <vt:lpstr>Slide 56</vt:lpstr>
      <vt:lpstr>World Health Organization</vt:lpstr>
      <vt:lpstr>WHO Results Based on FE Model</vt:lpstr>
      <vt:lpstr>SF Model with Country Heterogeneity</vt:lpstr>
      <vt:lpstr>Stochastic Frontier Results</vt:lpstr>
      <vt:lpstr>TECHNICAL EFFICIENCY ANALYSIS CORRECTING FOR BIASES FROM OBSERVED AND UNOBSERVED  VARIABLES:  AN APPLICATION TO A NATURAL RESOURCE MANAGEMENT PROJECT Empirical Economics: Volume 43, Issue 1 (2012), Pages 55-72</vt:lpstr>
      <vt:lpstr>The MARENA Program in Honduras</vt:lpstr>
      <vt:lpstr>Slide 63</vt:lpstr>
      <vt:lpstr>Slide 64</vt:lpstr>
      <vt:lpstr>Methods</vt:lpstr>
      <vt:lpstr>First Wave MARENA Study</vt:lpstr>
      <vt:lpstr>“Standard” Sample Selection Linear Model: 2 Step</vt:lpstr>
      <vt:lpstr>  MLE for Sample Selection: FIML and “2 Step”</vt:lpstr>
      <vt:lpstr>Stochastic Frontier Model: ML</vt:lpstr>
      <vt:lpstr>Simulated logL for the Standard SF Model</vt:lpstr>
      <vt:lpstr>A Sample Selected SF Model</vt:lpstr>
      <vt:lpstr>Likelihood For a Sample Selected SF Model</vt:lpstr>
      <vt:lpstr>Simulated Log Likelihood for a Selectivity Corrected Stochastic Frontier Model</vt:lpstr>
      <vt:lpstr>A 2 Step MSL Approach</vt:lpstr>
      <vt:lpstr>2nd Step of the MSL Approach</vt:lpstr>
      <vt:lpstr>JLMS Estimator of ui</vt:lpstr>
      <vt:lpstr>Variables Used in the  Analysis</vt:lpstr>
      <vt:lpstr>Findings from the First Wave</vt:lpstr>
      <vt:lpstr>Findings from the first Wave</vt:lpstr>
      <vt:lpstr>A Panel Data Model</vt:lpstr>
      <vt:lpstr>Simulated Log Likelihood  Using the Two Step Approach</vt:lpstr>
      <vt:lpstr>Slide 82</vt:lpstr>
      <vt:lpstr>Slide 83</vt:lpstr>
      <vt:lpstr>Slide 84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147</cp:revision>
  <dcterms:created xsi:type="dcterms:W3CDTF">2001-06-17T19:05:03Z</dcterms:created>
  <dcterms:modified xsi:type="dcterms:W3CDTF">2019-12-22T21:06:17Z</dcterms:modified>
</cp:coreProperties>
</file>