
<file path=[Content_Types].xml><?xml version="1.0" encoding="utf-8"?>
<Types xmlns="http://schemas.openxmlformats.org/package/2006/content-types">
  <Override PartName="/ppt/slides/slide47.xml" ContentType="application/vnd.openxmlformats-officedocument.presentationml.slide+xml"/>
  <Override PartName="/ppt/slides/slide58.xml" ContentType="application/vnd.openxmlformats-officedocument.presentationml.slide+xml"/>
  <Override PartName="/ppt/slides/slide94.xml" ContentType="application/vnd.openxmlformats-officedocument.presentationml.slide+xml"/>
  <Override PartName="/ppt/notesSlides/notesSlide2.xml" ContentType="application/vnd.openxmlformats-officedocument.presentationml.notesSlide+xml"/>
  <Override PartName="/ppt/slides/slide36.xml" ContentType="application/vnd.openxmlformats-officedocument.presentationml.slide+xml"/>
  <Override PartName="/ppt/slides/slide83.xml" ContentType="application/vnd.openxmlformats-officedocument.presentationml.slide+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slides/slide25.xml" ContentType="application/vnd.openxmlformats-officedocument.presentationml.slide+xml"/>
  <Override PartName="/ppt/slides/slide72.xml" ContentType="application/vnd.openxmlformats-officedocument.presentationml.slid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notesSlides/notesSlide63.xml" ContentType="application/vnd.openxmlformats-officedocument.presentationml.notesSlide+xml"/>
  <Override PartName="/ppt/tableStyles.xml" ContentType="application/vnd.openxmlformats-officedocument.presentationml.tableStyles+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slides/slide99.xml" ContentType="application/vnd.openxmlformats-officedocument.presentationml.slide+xml"/>
  <Override PartName="/ppt/notesSlides/notesSlide7.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slides/slide107.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s/slide95.xml" ContentType="application/vnd.openxmlformats-officedocument.presentationml.slide+xml"/>
  <Override PartName="/ppt/slides/slide103.xml" ContentType="application/vnd.openxmlformats-officedocument.presentationml.slide+xml"/>
  <Override PartName="/ppt/slides/slide114.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3.xml" ContentType="application/vnd.openxmlformats-officedocument.presentationml.notesSlide+xml"/>
  <Default Extension="bin" ContentType="application/vnd.openxmlformats-officedocument.oleObject"/>
  <Override PartName="/ppt/notesSlides/notesSlide68.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notesSlides/notesSlide39.xml" ContentType="application/vnd.openxmlformats-officedocument.presentationml.notesSlide+xml"/>
  <Override PartName="/ppt/notesSlides/notesSlide57.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slides/slide110.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46.xml" ContentType="application/vnd.openxmlformats-officedocument.presentationml.notesSlide+xml"/>
  <Override PartName="/ppt/notesSlides/notesSlide64.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slideLayouts/slideLayout14.xml" ContentType="application/vnd.openxmlformats-officedocument.presentationml.slideLayout+xml"/>
  <Override PartName="/ppt/notesSlides/notesSlide24.xml" ContentType="application/vnd.openxmlformats-officedocument.presentationml.notesSlide+xml"/>
  <Override PartName="/ppt/notesSlides/notesSlide35.xml" ContentType="application/vnd.openxmlformats-officedocument.presentationml.notesSlide+xml"/>
  <Override PartName="/ppt/notesSlides/notesSlide53.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42.xml" ContentType="application/vnd.openxmlformats-officedocument.presentationml.notesSlide+xml"/>
  <Override PartName="/ppt/notesSlides/notesSlide60.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slides/slide89.xml" ContentType="application/vnd.openxmlformats-officedocument.presentationml.slide+xml"/>
  <Override PartName="/ppt/slides/slide108.xml" ContentType="application/vnd.openxmlformats-officedocument.presentationml.slide+xml"/>
  <Override PartName="/ppt/slides/slide49.xml" ContentType="application/vnd.openxmlformats-officedocument.presentationml.slide+xml"/>
  <Override PartName="/ppt/slides/slide78.xml" ContentType="application/vnd.openxmlformats-officedocument.presentationml.slide+xml"/>
  <Override PartName="/ppt/slides/slide96.xml" ContentType="application/vnd.openxmlformats-officedocument.presentationml.slide+xml"/>
  <Override PartName="/ppt/slides/slide115.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s/slide104.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s/slide111.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notesSlides/notesSlide58.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Default Extension="wmf" ContentType="image/x-wmf"/>
  <Override PartName="/ppt/notesSlides/notesSlide18.xml" ContentType="application/vnd.openxmlformats-officedocument.presentationml.notesSlide+xml"/>
  <Override PartName="/ppt/notesSlides/notesSlide36.xml" ContentType="application/vnd.openxmlformats-officedocument.presentationml.notesSlide+xml"/>
  <Override PartName="/ppt/notesSlides/notesSlide65.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61.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50.xml" ContentType="application/vnd.openxmlformats-officedocument.presentationml.notesSlide+xml"/>
  <Override PartName="/ppt/slides/slide79.xml" ContentType="application/vnd.openxmlformats-officedocument.presentationml.slide+xml"/>
  <Override PartName="/ppt/slides/slide109.xml" ContentType="application/vnd.openxmlformats-officedocument.presentationml.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s/slide116.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05.xml" ContentType="application/vnd.openxmlformats-officedocument.presentationml.slide+xml"/>
  <Override PartName="/ppt/notesSlides/notesSlide1.xml" ContentType="application/vnd.openxmlformats-officedocument.presentationml.notesSlide+xml"/>
  <Override PartName="/ppt/notesSlides/notesSlide59.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notesSlides/notesSlide48.xml" ContentType="application/vnd.openxmlformats-officedocument.presentationml.notesSlide+xml"/>
  <Override PartName="/ppt/notesSlides/notesSlide66.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Default Extension="jpeg" ContentType="image/jpeg"/>
  <Override PartName="/ppt/notesSlides/notesSlide37.xml" ContentType="application/vnd.openxmlformats-officedocument.presentationml.notesSlide+xml"/>
  <Override PartName="/ppt/notesSlides/notesSlide55.xml" ContentType="application/vnd.openxmlformats-officedocument.presentationml.notesSlide+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notesSlides/notesSlide44.xml" ContentType="application/vnd.openxmlformats-officedocument.presentationml.notesSlide+xml"/>
  <Override PartName="/ppt/notesSlides/notesSlide62.xml" ContentType="application/vnd.openxmlformats-officedocument.presentationml.notes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51.xml" ContentType="application/vnd.openxmlformats-officedocument.presentationml.notesSlide+xml"/>
  <Override PartName="/ppt/notesSlides/notesSlide11.xml" ContentType="application/vnd.openxmlformats-officedocument.presentationml.notesSlide+xml"/>
  <Override PartName="/ppt/notesSlides/notesSlide40.xml" ContentType="application/vnd.openxmlformats-officedocument.presentationml.notesSlide+xml"/>
  <Override PartName="/ppt/slides/slide98.xml" ContentType="application/vnd.openxmlformats-officedocument.presentationml.slide+xml"/>
  <Override PartName="/ppt/notesSlides/notesSlide6.xml" ContentType="application/vnd.openxmlformats-officedocument.presentationml.notesSlide+xml"/>
  <Override PartName="/ppt/slides/slide8.xml" ContentType="application/vnd.openxmlformats-officedocument.presentationml.slide+xml"/>
  <Override PartName="/ppt/slides/slide69.xml" ContentType="application/vnd.openxmlformats-officedocument.presentationml.slide+xml"/>
  <Override PartName="/ppt/slides/slide87.xml" ContentType="application/vnd.openxmlformats-officedocument.presentationml.slide+xml"/>
  <Override PartName="/ppt/slides/slide106.xml" ContentType="application/vnd.openxmlformats-officedocument.presentationml.slide+xml"/>
  <Override PartName="/ppt/slides/slide29.xml" ContentType="application/vnd.openxmlformats-officedocument.presentationml.slide+xml"/>
  <Override PartName="/ppt/slides/slide76.xml" ContentType="application/vnd.openxmlformats-officedocument.presentationml.slide+xml"/>
  <Override PartName="/ppt/slides/slide113.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102.xml" ContentType="application/vnd.openxmlformats-officedocument.presentationml.slide+xml"/>
  <Override PartName="/ppt/slideLayouts/slideLayout6.xml" ContentType="application/vnd.openxmlformats-officedocument.presentationml.slideLayout+xml"/>
  <Override PartName="/ppt/notesSlides/notesSlide67.xml" ContentType="application/vnd.openxmlformats-officedocument.presentationml.notesSlide+xml"/>
  <Override PartName="/ppt/slides/slide43.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notesSlides/notesSlide45.xml" ContentType="application/vnd.openxmlformats-officedocument.presentationml.notesSlide+xml"/>
  <Override PartName="/ppt/notesSlides/notesSlide56.xml" ContentType="application/vnd.openxmlformats-officedocument.presentationml.notesSlide+xml"/>
  <Override PartName="/ppt/slides/slide32.xml" ContentType="application/vnd.openxmlformats-officedocument.presentationml.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notesSlides/notesSlide2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26" r:id="rId1"/>
  </p:sldMasterIdLst>
  <p:notesMasterIdLst>
    <p:notesMasterId r:id="rId118"/>
  </p:notesMasterIdLst>
  <p:handoutMasterIdLst>
    <p:handoutMasterId r:id="rId119"/>
  </p:handoutMasterIdLst>
  <p:sldIdLst>
    <p:sldId id="619" r:id="rId2"/>
    <p:sldId id="434" r:id="rId3"/>
    <p:sldId id="476" r:id="rId4"/>
    <p:sldId id="462" r:id="rId5"/>
    <p:sldId id="436" r:id="rId6"/>
    <p:sldId id="459" r:id="rId7"/>
    <p:sldId id="494" r:id="rId8"/>
    <p:sldId id="495" r:id="rId9"/>
    <p:sldId id="460" r:id="rId10"/>
    <p:sldId id="461" r:id="rId11"/>
    <p:sldId id="441" r:id="rId12"/>
    <p:sldId id="463" r:id="rId13"/>
    <p:sldId id="533" r:id="rId14"/>
    <p:sldId id="532" r:id="rId15"/>
    <p:sldId id="534" r:id="rId16"/>
    <p:sldId id="535" r:id="rId17"/>
    <p:sldId id="536" r:id="rId18"/>
    <p:sldId id="537" r:id="rId19"/>
    <p:sldId id="538" r:id="rId20"/>
    <p:sldId id="539" r:id="rId21"/>
    <p:sldId id="612" r:id="rId22"/>
    <p:sldId id="609" r:id="rId23"/>
    <p:sldId id="610" r:id="rId24"/>
    <p:sldId id="613" r:id="rId25"/>
    <p:sldId id="618" r:id="rId26"/>
    <p:sldId id="615" r:id="rId27"/>
    <p:sldId id="616" r:id="rId28"/>
    <p:sldId id="617" r:id="rId29"/>
    <p:sldId id="540" r:id="rId30"/>
    <p:sldId id="442" r:id="rId31"/>
    <p:sldId id="464" r:id="rId32"/>
    <p:sldId id="465" r:id="rId33"/>
    <p:sldId id="466" r:id="rId34"/>
    <p:sldId id="467" r:id="rId35"/>
    <p:sldId id="576" r:id="rId36"/>
    <p:sldId id="577" r:id="rId37"/>
    <p:sldId id="578" r:id="rId38"/>
    <p:sldId id="579" r:id="rId39"/>
    <p:sldId id="580" r:id="rId40"/>
    <p:sldId id="581" r:id="rId41"/>
    <p:sldId id="582" r:id="rId42"/>
    <p:sldId id="583" r:id="rId43"/>
    <p:sldId id="585" r:id="rId44"/>
    <p:sldId id="586" r:id="rId45"/>
    <p:sldId id="587" r:id="rId46"/>
    <p:sldId id="588" r:id="rId47"/>
    <p:sldId id="589" r:id="rId48"/>
    <p:sldId id="590" r:id="rId49"/>
    <p:sldId id="591" r:id="rId50"/>
    <p:sldId id="592" r:id="rId51"/>
    <p:sldId id="593" r:id="rId52"/>
    <p:sldId id="594" r:id="rId53"/>
    <p:sldId id="595" r:id="rId54"/>
    <p:sldId id="596" r:id="rId55"/>
    <p:sldId id="597" r:id="rId56"/>
    <p:sldId id="598" r:id="rId57"/>
    <p:sldId id="541" r:id="rId58"/>
    <p:sldId id="542" r:id="rId59"/>
    <p:sldId id="543" r:id="rId60"/>
    <p:sldId id="544" r:id="rId61"/>
    <p:sldId id="545" r:id="rId62"/>
    <p:sldId id="546" r:id="rId63"/>
    <p:sldId id="547" r:id="rId64"/>
    <p:sldId id="548" r:id="rId65"/>
    <p:sldId id="551" r:id="rId66"/>
    <p:sldId id="552" r:id="rId67"/>
    <p:sldId id="553" r:id="rId68"/>
    <p:sldId id="554" r:id="rId69"/>
    <p:sldId id="555" r:id="rId70"/>
    <p:sldId id="556" r:id="rId71"/>
    <p:sldId id="557" r:id="rId72"/>
    <p:sldId id="558" r:id="rId73"/>
    <p:sldId id="559" r:id="rId74"/>
    <p:sldId id="560" r:id="rId75"/>
    <p:sldId id="561" r:id="rId76"/>
    <p:sldId id="562" r:id="rId77"/>
    <p:sldId id="564" r:id="rId78"/>
    <p:sldId id="565" r:id="rId79"/>
    <p:sldId id="566" r:id="rId80"/>
    <p:sldId id="567" r:id="rId81"/>
    <p:sldId id="568" r:id="rId82"/>
    <p:sldId id="569" r:id="rId83"/>
    <p:sldId id="570" r:id="rId84"/>
    <p:sldId id="571" r:id="rId85"/>
    <p:sldId id="572" r:id="rId86"/>
    <p:sldId id="573" r:id="rId87"/>
    <p:sldId id="453" r:id="rId88"/>
    <p:sldId id="501" r:id="rId89"/>
    <p:sldId id="490" r:id="rId90"/>
    <p:sldId id="504" r:id="rId91"/>
    <p:sldId id="502" r:id="rId92"/>
    <p:sldId id="513" r:id="rId93"/>
    <p:sldId id="518" r:id="rId94"/>
    <p:sldId id="506" r:id="rId95"/>
    <p:sldId id="454" r:id="rId96"/>
    <p:sldId id="519" r:id="rId97"/>
    <p:sldId id="620" r:id="rId98"/>
    <p:sldId id="520" r:id="rId99"/>
    <p:sldId id="503" r:id="rId100"/>
    <p:sldId id="510" r:id="rId101"/>
    <p:sldId id="521" r:id="rId102"/>
    <p:sldId id="507" r:id="rId103"/>
    <p:sldId id="508" r:id="rId104"/>
    <p:sldId id="509" r:id="rId105"/>
    <p:sldId id="607" r:id="rId106"/>
    <p:sldId id="574" r:id="rId107"/>
    <p:sldId id="575" r:id="rId108"/>
    <p:sldId id="608" r:id="rId109"/>
    <p:sldId id="599" r:id="rId110"/>
    <p:sldId id="600" r:id="rId111"/>
    <p:sldId id="601" r:id="rId112"/>
    <p:sldId id="602" r:id="rId113"/>
    <p:sldId id="603" r:id="rId114"/>
    <p:sldId id="604" r:id="rId115"/>
    <p:sldId id="605" r:id="rId116"/>
    <p:sldId id="606" r:id="rId117"/>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Times New Roman" pitchFamily="18" charset="0"/>
        <a:ea typeface="+mn-ea"/>
        <a:cs typeface="Arial" charset="0"/>
      </a:defRPr>
    </a:lvl1pPr>
    <a:lvl2pPr marL="457200" algn="l" rtl="0" eaLnBrk="0" fontAlgn="base" hangingPunct="0">
      <a:spcBef>
        <a:spcPct val="0"/>
      </a:spcBef>
      <a:spcAft>
        <a:spcPct val="0"/>
      </a:spcAft>
      <a:defRPr kern="1200">
        <a:solidFill>
          <a:schemeClr val="tx1"/>
        </a:solidFill>
        <a:latin typeface="Times New Roman" pitchFamily="18" charset="0"/>
        <a:ea typeface="+mn-ea"/>
        <a:cs typeface="Arial" charset="0"/>
      </a:defRPr>
    </a:lvl2pPr>
    <a:lvl3pPr marL="914400" algn="l" rtl="0" eaLnBrk="0" fontAlgn="base" hangingPunct="0">
      <a:spcBef>
        <a:spcPct val="0"/>
      </a:spcBef>
      <a:spcAft>
        <a:spcPct val="0"/>
      </a:spcAft>
      <a:defRPr kern="1200">
        <a:solidFill>
          <a:schemeClr val="tx1"/>
        </a:solidFill>
        <a:latin typeface="Times New Roman" pitchFamily="18" charset="0"/>
        <a:ea typeface="+mn-ea"/>
        <a:cs typeface="Arial" charset="0"/>
      </a:defRPr>
    </a:lvl3pPr>
    <a:lvl4pPr marL="1371600" algn="l" rtl="0" eaLnBrk="0" fontAlgn="base" hangingPunct="0">
      <a:spcBef>
        <a:spcPct val="0"/>
      </a:spcBef>
      <a:spcAft>
        <a:spcPct val="0"/>
      </a:spcAft>
      <a:defRPr kern="1200">
        <a:solidFill>
          <a:schemeClr val="tx1"/>
        </a:solidFill>
        <a:latin typeface="Times New Roman" pitchFamily="18" charset="0"/>
        <a:ea typeface="+mn-ea"/>
        <a:cs typeface="Arial" charset="0"/>
      </a:defRPr>
    </a:lvl4pPr>
    <a:lvl5pPr marL="1828800" algn="l" rtl="0" eaLnBrk="0" fontAlgn="base" hangingPunct="0">
      <a:spcBef>
        <a:spcPct val="0"/>
      </a:spcBef>
      <a:spcAft>
        <a:spcPct val="0"/>
      </a:spcAft>
      <a:defRPr kern="1200">
        <a:solidFill>
          <a:schemeClr val="tx1"/>
        </a:solidFill>
        <a:latin typeface="Times New Roman" pitchFamily="18" charset="0"/>
        <a:ea typeface="+mn-ea"/>
        <a:cs typeface="Arial" charset="0"/>
      </a:defRPr>
    </a:lvl5pPr>
    <a:lvl6pPr marL="2286000" algn="l" defTabSz="914400" rtl="0" eaLnBrk="1" latinLnBrk="0" hangingPunct="1">
      <a:defRPr kern="1200">
        <a:solidFill>
          <a:schemeClr val="tx1"/>
        </a:solidFill>
        <a:latin typeface="Times New Roman" pitchFamily="18" charset="0"/>
        <a:ea typeface="+mn-ea"/>
        <a:cs typeface="Arial" charset="0"/>
      </a:defRPr>
    </a:lvl6pPr>
    <a:lvl7pPr marL="2743200" algn="l" defTabSz="914400" rtl="0" eaLnBrk="1" latinLnBrk="0" hangingPunct="1">
      <a:defRPr kern="1200">
        <a:solidFill>
          <a:schemeClr val="tx1"/>
        </a:solidFill>
        <a:latin typeface="Times New Roman" pitchFamily="18" charset="0"/>
        <a:ea typeface="+mn-ea"/>
        <a:cs typeface="Arial" charset="0"/>
      </a:defRPr>
    </a:lvl7pPr>
    <a:lvl8pPr marL="3200400" algn="l" defTabSz="914400" rtl="0" eaLnBrk="1" latinLnBrk="0" hangingPunct="1">
      <a:defRPr kern="1200">
        <a:solidFill>
          <a:schemeClr val="tx1"/>
        </a:solidFill>
        <a:latin typeface="Times New Roman" pitchFamily="18" charset="0"/>
        <a:ea typeface="+mn-ea"/>
        <a:cs typeface="Arial" charset="0"/>
      </a:defRPr>
    </a:lvl8pPr>
    <a:lvl9pPr marL="3657600" algn="l" defTabSz="914400" rtl="0" eaLnBrk="1" latinLnBrk="0" hangingPunct="1">
      <a:defRPr kern="1200">
        <a:solidFill>
          <a:schemeClr val="tx1"/>
        </a:solidFill>
        <a:latin typeface="Times New Roman" pitchFamily="18"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66FF"/>
    <a:srgbClr val="000000"/>
    <a:srgbClr val="FFFFFF"/>
    <a:srgbClr val="CCECFF"/>
    <a:srgbClr val="FF3300"/>
    <a:srgbClr val="0099FF"/>
    <a:srgbClr val="3399FF"/>
    <a:srgbClr val="003399"/>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6461" autoAdjust="0"/>
    <p:restoredTop sz="94636" autoAdjust="0"/>
  </p:normalViewPr>
  <p:slideViewPr>
    <p:cSldViewPr>
      <p:cViewPr>
        <p:scale>
          <a:sx n="75" d="100"/>
          <a:sy n="75" d="100"/>
        </p:scale>
        <p:origin x="-2011" y="-187"/>
      </p:cViewPr>
      <p:guideLst>
        <p:guide orient="horz" pos="4128"/>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00" d="100"/>
        <a:sy n="100" d="100"/>
      </p:scale>
      <p:origin x="0" y="-11184"/>
    </p:cViewPr>
  </p:sorterViewPr>
  <p:notesViewPr>
    <p:cSldViewPr>
      <p:cViewPr varScale="1">
        <p:scale>
          <a:sx n="111" d="100"/>
          <a:sy n="111" d="100"/>
        </p:scale>
        <p:origin x="2400" y="120"/>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slide" Target="slides/slide112.xml"/><Relationship Id="rId11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handoutMaster" Target="handoutMasters/handoutMaster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9.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0.w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12.wmf"/><Relationship Id="rId1" Type="http://schemas.openxmlformats.org/officeDocument/2006/relationships/image" Target="../media/image11.wmf"/></Relationships>
</file>

<file path=ppt/drawings/_rels/vmlDrawing4.vml.rels><?xml version="1.0" encoding="UTF-8" standalone="yes"?>
<Relationships xmlns="http://schemas.openxmlformats.org/package/2006/relationships"><Relationship Id="rId2" Type="http://schemas.openxmlformats.org/officeDocument/2006/relationships/image" Target="../media/image14.wmf"/><Relationship Id="rId1" Type="http://schemas.openxmlformats.org/officeDocument/2006/relationships/image" Target="../media/image13.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5.wmf"/></Relationships>
</file>

<file path=ppt/drawings/_rels/vmlDrawing6.vml.rels><?xml version="1.0" encoding="UTF-8" standalone="yes"?>
<Relationships xmlns="http://schemas.openxmlformats.org/package/2006/relationships"><Relationship Id="rId2" Type="http://schemas.openxmlformats.org/officeDocument/2006/relationships/image" Target="../media/image22.wmf"/><Relationship Id="rId1" Type="http://schemas.openxmlformats.org/officeDocument/2006/relationships/image" Target="../media/image21.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25.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26.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27.png"/></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28.w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29.w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30.w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31.w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32.wmf"/></Relationships>
</file>

<file path=ppt/drawings/_rels/vmlDrawing15.vml.rels><?xml version="1.0" encoding="UTF-8" standalone="yes"?>
<Relationships xmlns="http://schemas.openxmlformats.org/package/2006/relationships"><Relationship Id="rId2" Type="http://schemas.openxmlformats.org/officeDocument/2006/relationships/image" Target="../media/image37.wmf"/><Relationship Id="rId1" Type="http://schemas.openxmlformats.org/officeDocument/2006/relationships/image" Target="../media/image36.w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50.w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53.w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56.w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60.wmf"/></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66.wmf"/></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67.wmf"/></Relationships>
</file>

<file path=ppt/drawings/_rels/vmlDrawing22.vml.rels><?xml version="1.0" encoding="UTF-8" standalone="yes"?>
<Relationships xmlns="http://schemas.openxmlformats.org/package/2006/relationships"><Relationship Id="rId1" Type="http://schemas.openxmlformats.org/officeDocument/2006/relationships/image" Target="../media/image68.wmf"/></Relationships>
</file>

<file path=ppt/drawings/_rels/vmlDrawing23.vml.rels><?xml version="1.0" encoding="UTF-8" standalone="yes"?>
<Relationships xmlns="http://schemas.openxmlformats.org/package/2006/relationships"><Relationship Id="rId1" Type="http://schemas.openxmlformats.org/officeDocument/2006/relationships/image" Target="../media/image69.wmf"/></Relationships>
</file>

<file path=ppt/drawings/_rels/vmlDrawing24.vml.rels><?xml version="1.0" encoding="UTF-8" standalone="yes"?>
<Relationships xmlns="http://schemas.openxmlformats.org/package/2006/relationships"><Relationship Id="rId1" Type="http://schemas.openxmlformats.org/officeDocument/2006/relationships/image" Target="../media/image70.wmf"/></Relationships>
</file>

<file path=ppt/drawings/_rels/vmlDrawing25.vml.rels><?xml version="1.0" encoding="UTF-8" standalone="yes"?>
<Relationships xmlns="http://schemas.openxmlformats.org/package/2006/relationships"><Relationship Id="rId1" Type="http://schemas.openxmlformats.org/officeDocument/2006/relationships/image" Target="../media/image72.wmf"/></Relationships>
</file>

<file path=ppt/drawings/_rels/vmlDrawing26.vml.rels><?xml version="1.0" encoding="UTF-8" standalone="yes"?>
<Relationships xmlns="http://schemas.openxmlformats.org/package/2006/relationships"><Relationship Id="rId1" Type="http://schemas.openxmlformats.org/officeDocument/2006/relationships/image" Target="../media/image73.png"/></Relationships>
</file>

<file path=ppt/drawings/_rels/vmlDrawing27.vml.rels><?xml version="1.0" encoding="UTF-8" standalone="yes"?>
<Relationships xmlns="http://schemas.openxmlformats.org/package/2006/relationships"><Relationship Id="rId1" Type="http://schemas.openxmlformats.org/officeDocument/2006/relationships/image" Target="../media/image74.wmf"/></Relationships>
</file>

<file path=ppt/drawings/_rels/vmlDrawing28.vml.rels><?xml version="1.0" encoding="UTF-8" standalone="yes"?>
<Relationships xmlns="http://schemas.openxmlformats.org/package/2006/relationships"><Relationship Id="rId1" Type="http://schemas.openxmlformats.org/officeDocument/2006/relationships/image" Target="../media/image76.wmf"/></Relationships>
</file>

<file path=ppt/drawings/_rels/vmlDrawing29.vml.rels><?xml version="1.0" encoding="UTF-8" standalone="yes"?>
<Relationships xmlns="http://schemas.openxmlformats.org/package/2006/relationships"><Relationship Id="rId1" Type="http://schemas.openxmlformats.org/officeDocument/2006/relationships/image" Target="../media/image77.wmf"/></Relationships>
</file>

<file path=ppt/drawings/_rels/vmlDrawing30.vml.rels><?xml version="1.0" encoding="UTF-8" standalone="yes"?>
<Relationships xmlns="http://schemas.openxmlformats.org/package/2006/relationships"><Relationship Id="rId1" Type="http://schemas.openxmlformats.org/officeDocument/2006/relationships/image" Target="../media/image78.wmf"/></Relationships>
</file>

<file path=ppt/drawings/_rels/vmlDrawing31.vml.rels><?xml version="1.0" encoding="UTF-8" standalone="yes"?>
<Relationships xmlns="http://schemas.openxmlformats.org/package/2006/relationships"><Relationship Id="rId2" Type="http://schemas.openxmlformats.org/officeDocument/2006/relationships/image" Target="../media/image80.wmf"/><Relationship Id="rId1" Type="http://schemas.openxmlformats.org/officeDocument/2006/relationships/image" Target="../media/image79.wmf"/></Relationships>
</file>

<file path=ppt/drawings/_rels/vmlDrawing32.vml.rels><?xml version="1.0" encoding="UTF-8" standalone="yes"?>
<Relationships xmlns="http://schemas.openxmlformats.org/package/2006/relationships"><Relationship Id="rId1" Type="http://schemas.openxmlformats.org/officeDocument/2006/relationships/image" Target="../media/image81.wmf"/></Relationships>
</file>

<file path=ppt/drawings/_rels/vmlDrawing33.vml.rels><?xml version="1.0" encoding="UTF-8" standalone="yes"?>
<Relationships xmlns="http://schemas.openxmlformats.org/package/2006/relationships"><Relationship Id="rId1" Type="http://schemas.openxmlformats.org/officeDocument/2006/relationships/image" Target="../media/image82.wmf"/></Relationships>
</file>

<file path=ppt/drawings/_rels/vmlDrawing34.vml.rels><?xml version="1.0" encoding="UTF-8" standalone="yes"?>
<Relationships xmlns="http://schemas.openxmlformats.org/package/2006/relationships"><Relationship Id="rId1" Type="http://schemas.openxmlformats.org/officeDocument/2006/relationships/image" Target="../media/image83.wmf"/></Relationships>
</file>

<file path=ppt/drawings/_rels/vmlDrawing35.vml.rels><?xml version="1.0" encoding="UTF-8" standalone="yes"?>
<Relationships xmlns="http://schemas.openxmlformats.org/package/2006/relationships"><Relationship Id="rId1" Type="http://schemas.openxmlformats.org/officeDocument/2006/relationships/image" Target="../media/image84.wmf"/></Relationships>
</file>

<file path=ppt/drawings/_rels/vmlDrawing36.vml.rels><?xml version="1.0" encoding="UTF-8" standalone="yes"?>
<Relationships xmlns="http://schemas.openxmlformats.org/package/2006/relationships"><Relationship Id="rId1" Type="http://schemas.openxmlformats.org/officeDocument/2006/relationships/image" Target="../media/image85.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005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cs typeface="+mn-cs"/>
              </a:defRPr>
            </a:lvl1pPr>
          </a:lstStyle>
          <a:p>
            <a:pPr>
              <a:defRPr/>
            </a:pPr>
            <a:endParaRPr lang="en-US"/>
          </a:p>
        </p:txBody>
      </p:sp>
      <p:sp>
        <p:nvSpPr>
          <p:cNvPr id="130051"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cs typeface="+mn-cs"/>
              </a:defRPr>
            </a:lvl1pPr>
          </a:lstStyle>
          <a:p>
            <a:pPr>
              <a:defRPr/>
            </a:pPr>
            <a:endParaRPr lang="en-US"/>
          </a:p>
        </p:txBody>
      </p:sp>
      <p:sp>
        <p:nvSpPr>
          <p:cNvPr id="130052"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cs typeface="+mn-cs"/>
              </a:defRPr>
            </a:lvl1pPr>
          </a:lstStyle>
          <a:p>
            <a:pPr>
              <a:defRPr/>
            </a:pPr>
            <a:endParaRPr lang="en-US"/>
          </a:p>
        </p:txBody>
      </p:sp>
      <p:sp>
        <p:nvSpPr>
          <p:cNvPr id="130053"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vl1pPr>
          </a:lstStyle>
          <a:p>
            <a:fld id="{DCA728F4-7A62-49A0-89AE-E2669DCA0339}" type="slidenum">
              <a:rPr lang="en-US" altLang="en-US"/>
              <a:pPr/>
              <a:t>‹#›</a:t>
            </a:fld>
            <a:endParaRPr lang="en-US"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505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cs typeface="+mn-cs"/>
              </a:defRPr>
            </a:lvl1pPr>
          </a:lstStyle>
          <a:p>
            <a:pPr>
              <a:defRPr/>
            </a:pPr>
            <a:endParaRPr lang="en-US"/>
          </a:p>
        </p:txBody>
      </p:sp>
      <p:sp>
        <p:nvSpPr>
          <p:cNvPr id="45059"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cs typeface="+mn-cs"/>
              </a:defRPr>
            </a:lvl1pPr>
          </a:lstStyle>
          <a:p>
            <a:pPr>
              <a:defRPr/>
            </a:pPr>
            <a:endParaRPr lang="en-US"/>
          </a:p>
        </p:txBody>
      </p:sp>
      <p:sp>
        <p:nvSpPr>
          <p:cNvPr id="307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45061"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45062"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cs typeface="+mn-cs"/>
              </a:defRPr>
            </a:lvl1pPr>
          </a:lstStyle>
          <a:p>
            <a:pPr>
              <a:defRPr/>
            </a:pPr>
            <a:endParaRPr lang="en-US"/>
          </a:p>
        </p:txBody>
      </p:sp>
      <p:sp>
        <p:nvSpPr>
          <p:cNvPr id="45063"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vl1pPr>
          </a:lstStyle>
          <a:p>
            <a:fld id="{E124639A-41ED-4A17-BF21-0EA5067F4598}" type="slidenum">
              <a:rPr lang="en-US" altLang="en-US"/>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7"/>
          <p:cNvSpPr>
            <a:spLocks noGrp="1" noChangeArrowheads="1"/>
          </p:cNvSpPr>
          <p:nvPr>
            <p:ph type="sldNum" sz="quarter" idx="5"/>
          </p:nvPr>
        </p:nvSpPr>
        <p:spPr>
          <a:noFill/>
        </p:spPr>
        <p:txBody>
          <a:bodyPr/>
          <a:lstStyle/>
          <a:p>
            <a:fld id="{1CA2299C-D970-43D3-865B-2B432061CEB2}" type="slidenum">
              <a:rPr lang="en-US" altLang="en-US"/>
              <a:pPr/>
              <a:t>1</a:t>
            </a:fld>
            <a:endParaRPr lang="en-US" altLang="en-US"/>
          </a:p>
        </p:txBody>
      </p:sp>
      <p:sp>
        <p:nvSpPr>
          <p:cNvPr id="6147" name="Rectangle 2"/>
          <p:cNvSpPr>
            <a:spLocks noGrp="1" noRot="1" noChangeAspect="1" noChangeArrowheads="1" noTextEdit="1"/>
          </p:cNvSpPr>
          <p:nvPr>
            <p:ph type="sldImg"/>
          </p:nvPr>
        </p:nvSpPr>
        <p:spPr>
          <a:ln/>
        </p:spPr>
      </p:sp>
      <p:sp>
        <p:nvSpPr>
          <p:cNvPr id="6148"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p:spPr>
        <p:txBody>
          <a:bodyPr/>
          <a:lstStyle/>
          <a:p>
            <a:fld id="{E7C18875-F530-423F-B670-958C6AE1BACE}" type="slidenum">
              <a:rPr lang="en-US" altLang="en-US"/>
              <a:pPr/>
              <a:t>2</a:t>
            </a:fld>
            <a:endParaRPr lang="en-US" altLang="en-US"/>
          </a:p>
        </p:txBody>
      </p:sp>
      <p:sp>
        <p:nvSpPr>
          <p:cNvPr id="8195" name="Rectangle 2"/>
          <p:cNvSpPr>
            <a:spLocks noGrp="1" noRot="1" noChangeAspect="1" noChangeArrowheads="1" noTextEdit="1"/>
          </p:cNvSpPr>
          <p:nvPr>
            <p:ph type="sldImg"/>
          </p:nvPr>
        </p:nvSpPr>
        <p:spPr>
          <a:ln/>
        </p:spPr>
      </p:sp>
      <p:sp>
        <p:nvSpPr>
          <p:cNvPr id="8196"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a:spLocks noGrp="1" noChangeArrowheads="1"/>
          </p:cNvSpPr>
          <p:nvPr>
            <p:ph type="sldNum" sz="quarter" idx="5"/>
          </p:nvPr>
        </p:nvSpPr>
        <p:spPr>
          <a:noFill/>
        </p:spPr>
        <p:txBody>
          <a:bodyPr/>
          <a:lstStyle/>
          <a:p>
            <a:fld id="{08193A2C-FAEF-456C-BEAB-06D280A1B3EA}" type="slidenum">
              <a:rPr lang="en-US" altLang="en-US"/>
              <a:pPr/>
              <a:t>3</a:t>
            </a:fld>
            <a:endParaRPr lang="en-US" altLang="en-US"/>
          </a:p>
        </p:txBody>
      </p:sp>
      <p:sp>
        <p:nvSpPr>
          <p:cNvPr id="10243" name="Rectangle 2"/>
          <p:cNvSpPr>
            <a:spLocks noGrp="1" noRot="1" noChangeAspect="1" noChangeArrowheads="1" noTextEdit="1"/>
          </p:cNvSpPr>
          <p:nvPr>
            <p:ph type="sldImg"/>
          </p:nvPr>
        </p:nvSpPr>
        <p:spPr>
          <a:ln/>
        </p:spPr>
      </p:sp>
      <p:sp>
        <p:nvSpPr>
          <p:cNvPr id="10244"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7"/>
          <p:cNvSpPr>
            <a:spLocks noGrp="1" noChangeArrowheads="1"/>
          </p:cNvSpPr>
          <p:nvPr>
            <p:ph type="sldNum" sz="quarter" idx="5"/>
          </p:nvPr>
        </p:nvSpPr>
        <p:spPr>
          <a:noFill/>
        </p:spPr>
        <p:txBody>
          <a:bodyPr/>
          <a:lstStyle/>
          <a:p>
            <a:fld id="{02203436-2E9D-4C30-A33A-7718AD00571D}" type="slidenum">
              <a:rPr lang="en-US" altLang="en-US"/>
              <a:pPr/>
              <a:t>4</a:t>
            </a:fld>
            <a:endParaRPr lang="en-US" altLang="en-US"/>
          </a:p>
        </p:txBody>
      </p:sp>
      <p:sp>
        <p:nvSpPr>
          <p:cNvPr id="12291" name="Rectangle 2"/>
          <p:cNvSpPr>
            <a:spLocks noGrp="1" noRot="1" noChangeAspect="1" noChangeArrowheads="1" noTextEdit="1"/>
          </p:cNvSpPr>
          <p:nvPr>
            <p:ph type="sldImg"/>
          </p:nvPr>
        </p:nvSpPr>
        <p:spPr>
          <a:ln/>
        </p:spPr>
      </p:sp>
      <p:sp>
        <p:nvSpPr>
          <p:cNvPr id="12292"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p:cNvSpPr>
            <a:spLocks noGrp="1" noChangeArrowheads="1"/>
          </p:cNvSpPr>
          <p:nvPr>
            <p:ph type="sldNum" sz="quarter" idx="5"/>
          </p:nvPr>
        </p:nvSpPr>
        <p:spPr>
          <a:noFill/>
        </p:spPr>
        <p:txBody>
          <a:bodyPr/>
          <a:lstStyle/>
          <a:p>
            <a:fld id="{0FA9C68F-D65A-42F9-8BA2-456FA6329347}" type="slidenum">
              <a:rPr lang="en-US" altLang="en-US"/>
              <a:pPr/>
              <a:t>5</a:t>
            </a:fld>
            <a:endParaRPr lang="en-US" altLang="en-US"/>
          </a:p>
        </p:txBody>
      </p:sp>
      <p:sp>
        <p:nvSpPr>
          <p:cNvPr id="14339" name="Rectangle 2"/>
          <p:cNvSpPr>
            <a:spLocks noGrp="1" noRot="1" noChangeAspect="1" noChangeArrowheads="1" noTextEdit="1"/>
          </p:cNvSpPr>
          <p:nvPr>
            <p:ph type="sldImg"/>
          </p:nvPr>
        </p:nvSpPr>
        <p:spPr>
          <a:ln/>
        </p:spPr>
      </p:sp>
      <p:sp>
        <p:nvSpPr>
          <p:cNvPr id="14340"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p:spPr>
        <p:txBody>
          <a:bodyPr/>
          <a:lstStyle/>
          <a:p>
            <a:fld id="{15F14B03-8AF3-4D9E-ABC0-E23F140056D5}" type="slidenum">
              <a:rPr lang="en-US" altLang="en-US"/>
              <a:pPr/>
              <a:t>6</a:t>
            </a:fld>
            <a:endParaRPr lang="en-US" altLang="en-US"/>
          </a:p>
        </p:txBody>
      </p:sp>
      <p:sp>
        <p:nvSpPr>
          <p:cNvPr id="16387" name="Rectangle 2"/>
          <p:cNvSpPr>
            <a:spLocks noGrp="1" noRot="1" noChangeAspect="1" noChangeArrowheads="1" noTextEdit="1"/>
          </p:cNvSpPr>
          <p:nvPr>
            <p:ph type="sldImg"/>
          </p:nvPr>
        </p:nvSpPr>
        <p:spPr>
          <a:ln/>
        </p:spPr>
      </p:sp>
      <p:sp>
        <p:nvSpPr>
          <p:cNvPr id="16388"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p:cNvSpPr>
            <a:spLocks noGrp="1" noChangeArrowheads="1"/>
          </p:cNvSpPr>
          <p:nvPr>
            <p:ph type="sldNum" sz="quarter" idx="5"/>
          </p:nvPr>
        </p:nvSpPr>
        <p:spPr>
          <a:noFill/>
        </p:spPr>
        <p:txBody>
          <a:bodyPr/>
          <a:lstStyle/>
          <a:p>
            <a:fld id="{A1C93677-592E-46A1-8AF1-C6D35D75C6D7}" type="slidenum">
              <a:rPr lang="en-US" altLang="en-US"/>
              <a:pPr/>
              <a:t>7</a:t>
            </a:fld>
            <a:endParaRPr lang="en-US" altLang="en-US"/>
          </a:p>
        </p:txBody>
      </p:sp>
      <p:sp>
        <p:nvSpPr>
          <p:cNvPr id="18435" name="Rectangle 2"/>
          <p:cNvSpPr>
            <a:spLocks noGrp="1" noRot="1" noChangeAspect="1" noChangeArrowheads="1" noTextEdit="1"/>
          </p:cNvSpPr>
          <p:nvPr>
            <p:ph type="sldImg"/>
          </p:nvPr>
        </p:nvSpPr>
        <p:spPr>
          <a:ln/>
        </p:spPr>
      </p:sp>
      <p:sp>
        <p:nvSpPr>
          <p:cNvPr id="18436"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p:spPr>
        <p:txBody>
          <a:bodyPr/>
          <a:lstStyle/>
          <a:p>
            <a:fld id="{223AEE84-06D8-4E9C-AA1B-23E3FA2F558D}" type="slidenum">
              <a:rPr lang="en-US" altLang="en-US"/>
              <a:pPr/>
              <a:t>8</a:t>
            </a:fld>
            <a:endParaRPr lang="en-US" altLang="en-US"/>
          </a:p>
        </p:txBody>
      </p:sp>
      <p:sp>
        <p:nvSpPr>
          <p:cNvPr id="20483" name="Rectangle 2"/>
          <p:cNvSpPr>
            <a:spLocks noGrp="1" noRot="1" noChangeAspect="1" noChangeArrowheads="1" noTextEdit="1"/>
          </p:cNvSpPr>
          <p:nvPr>
            <p:ph type="sldImg"/>
          </p:nvPr>
        </p:nvSpPr>
        <p:spPr>
          <a:ln/>
        </p:spPr>
      </p:sp>
      <p:sp>
        <p:nvSpPr>
          <p:cNvPr id="20484"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p:spPr>
        <p:txBody>
          <a:bodyPr/>
          <a:lstStyle/>
          <a:p>
            <a:fld id="{E1B38FC2-C59B-43E8-9002-B17733A8AB6B}" type="slidenum">
              <a:rPr lang="en-US" altLang="en-US"/>
              <a:pPr/>
              <a:t>9</a:t>
            </a:fld>
            <a:endParaRPr lang="en-US" altLang="en-US"/>
          </a:p>
        </p:txBody>
      </p:sp>
      <p:sp>
        <p:nvSpPr>
          <p:cNvPr id="22531" name="Rectangle 2"/>
          <p:cNvSpPr>
            <a:spLocks noGrp="1" noRot="1" noChangeAspect="1" noChangeArrowheads="1" noTextEdit="1"/>
          </p:cNvSpPr>
          <p:nvPr>
            <p:ph type="sldImg"/>
          </p:nvPr>
        </p:nvSpPr>
        <p:spPr>
          <a:ln/>
        </p:spPr>
      </p:sp>
      <p:sp>
        <p:nvSpPr>
          <p:cNvPr id="22532"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p:spPr>
        <p:txBody>
          <a:bodyPr/>
          <a:lstStyle/>
          <a:p>
            <a:fld id="{58C5E818-2249-4DFC-8214-38F7F9EA3F7A}" type="slidenum">
              <a:rPr lang="en-US" altLang="en-US"/>
              <a:pPr/>
              <a:t>10</a:t>
            </a:fld>
            <a:endParaRPr lang="en-US" altLang="en-US"/>
          </a:p>
        </p:txBody>
      </p:sp>
      <p:sp>
        <p:nvSpPr>
          <p:cNvPr id="24579" name="Rectangle 2"/>
          <p:cNvSpPr>
            <a:spLocks noGrp="1" noRot="1" noChangeAspect="1" noChangeArrowheads="1" noTextEdit="1"/>
          </p:cNvSpPr>
          <p:nvPr>
            <p:ph type="sldImg"/>
          </p:nvPr>
        </p:nvSpPr>
        <p:spPr>
          <a:ln/>
        </p:spPr>
      </p:sp>
      <p:sp>
        <p:nvSpPr>
          <p:cNvPr id="24580"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p:spPr>
        <p:txBody>
          <a:bodyPr/>
          <a:lstStyle/>
          <a:p>
            <a:fld id="{39897E05-AC31-454B-AC67-8637DB042D74}" type="slidenum">
              <a:rPr lang="en-US" altLang="en-US"/>
              <a:pPr/>
              <a:t>11</a:t>
            </a:fld>
            <a:endParaRPr lang="en-US" altLang="en-US"/>
          </a:p>
        </p:txBody>
      </p:sp>
      <p:sp>
        <p:nvSpPr>
          <p:cNvPr id="26627" name="Rectangle 2"/>
          <p:cNvSpPr>
            <a:spLocks noGrp="1" noRot="1" noChangeAspect="1" noChangeArrowheads="1" noTextEdit="1"/>
          </p:cNvSpPr>
          <p:nvPr>
            <p:ph type="sldImg"/>
          </p:nvPr>
        </p:nvSpPr>
        <p:spPr>
          <a:ln/>
        </p:spPr>
      </p:sp>
      <p:sp>
        <p:nvSpPr>
          <p:cNvPr id="26628"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p:spPr>
        <p:txBody>
          <a:bodyPr/>
          <a:lstStyle/>
          <a:p>
            <a:fld id="{E071F7AF-35D5-45E9-8478-EDE22F13F983}" type="slidenum">
              <a:rPr lang="en-US" altLang="en-US"/>
              <a:pPr/>
              <a:t>12</a:t>
            </a:fld>
            <a:endParaRPr lang="en-US" altLang="en-US"/>
          </a:p>
        </p:txBody>
      </p:sp>
      <p:sp>
        <p:nvSpPr>
          <p:cNvPr id="28675" name="Rectangle 2"/>
          <p:cNvSpPr>
            <a:spLocks noGrp="1" noRot="1" noChangeAspect="1" noChangeArrowheads="1" noTextEdit="1"/>
          </p:cNvSpPr>
          <p:nvPr>
            <p:ph type="sldImg"/>
          </p:nvPr>
        </p:nvSpPr>
        <p:spPr>
          <a:ln/>
        </p:spPr>
      </p:sp>
      <p:sp>
        <p:nvSpPr>
          <p:cNvPr id="28676"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p:spPr>
        <p:txBody>
          <a:bodyPr/>
          <a:lstStyle/>
          <a:p>
            <a:fld id="{2896EF70-28A2-4265-9B49-D3A2954232DA}" type="slidenum">
              <a:rPr lang="en-US" altLang="en-US"/>
              <a:pPr/>
              <a:t>21</a:t>
            </a:fld>
            <a:endParaRPr lang="en-US" altLang="en-US"/>
          </a:p>
        </p:txBody>
      </p:sp>
      <p:sp>
        <p:nvSpPr>
          <p:cNvPr id="38915" name="Rectangle 2"/>
          <p:cNvSpPr>
            <a:spLocks noGrp="1" noRot="1" noChangeAspect="1" noChangeArrowheads="1" noTextEdit="1"/>
          </p:cNvSpPr>
          <p:nvPr>
            <p:ph type="sldImg"/>
          </p:nvPr>
        </p:nvSpPr>
        <p:spPr>
          <a:ln/>
        </p:spPr>
      </p:sp>
      <p:sp>
        <p:nvSpPr>
          <p:cNvPr id="38916"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p:spPr>
        <p:txBody>
          <a:bodyPr/>
          <a:lstStyle/>
          <a:p>
            <a:fld id="{0605AA2E-7CDA-4708-B788-7BA8D0AEE3F1}" type="slidenum">
              <a:rPr lang="en-US" altLang="en-US"/>
              <a:pPr/>
              <a:t>22</a:t>
            </a:fld>
            <a:endParaRPr lang="en-US" altLang="en-US"/>
          </a:p>
        </p:txBody>
      </p:sp>
      <p:sp>
        <p:nvSpPr>
          <p:cNvPr id="40963" name="Rectangle 2"/>
          <p:cNvSpPr>
            <a:spLocks noGrp="1" noRot="1" noChangeAspect="1" noChangeArrowheads="1" noTextEdit="1"/>
          </p:cNvSpPr>
          <p:nvPr>
            <p:ph type="sldImg"/>
          </p:nvPr>
        </p:nvSpPr>
        <p:spPr>
          <a:ln/>
        </p:spPr>
      </p:sp>
      <p:sp>
        <p:nvSpPr>
          <p:cNvPr id="40964"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p:spPr>
        <p:txBody>
          <a:bodyPr/>
          <a:lstStyle/>
          <a:p>
            <a:fld id="{302DDBE5-6559-42D0-8BDB-3FA5ADED0A7C}" type="slidenum">
              <a:rPr lang="en-US" altLang="en-US"/>
              <a:pPr/>
              <a:t>23</a:t>
            </a:fld>
            <a:endParaRPr lang="en-US" altLang="en-US"/>
          </a:p>
        </p:txBody>
      </p:sp>
      <p:sp>
        <p:nvSpPr>
          <p:cNvPr id="43011" name="Rectangle 2"/>
          <p:cNvSpPr>
            <a:spLocks noGrp="1" noRot="1" noChangeAspect="1" noChangeArrowheads="1" noTextEdit="1"/>
          </p:cNvSpPr>
          <p:nvPr>
            <p:ph type="sldImg"/>
          </p:nvPr>
        </p:nvSpPr>
        <p:spPr>
          <a:ln/>
        </p:spPr>
      </p:sp>
      <p:sp>
        <p:nvSpPr>
          <p:cNvPr id="43012"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p:spPr>
        <p:txBody>
          <a:bodyPr/>
          <a:lstStyle/>
          <a:p>
            <a:fld id="{A3987B27-EC8C-4CB8-AADD-041A276B3AE7}" type="slidenum">
              <a:rPr lang="en-US" altLang="en-US"/>
              <a:pPr/>
              <a:t>24</a:t>
            </a:fld>
            <a:endParaRPr lang="en-US" altLang="en-US"/>
          </a:p>
        </p:txBody>
      </p:sp>
      <p:sp>
        <p:nvSpPr>
          <p:cNvPr id="45059" name="Rectangle 2"/>
          <p:cNvSpPr>
            <a:spLocks noGrp="1" noRot="1" noChangeAspect="1" noChangeArrowheads="1" noTextEdit="1"/>
          </p:cNvSpPr>
          <p:nvPr>
            <p:ph type="sldImg"/>
          </p:nvPr>
        </p:nvSpPr>
        <p:spPr>
          <a:ln/>
        </p:spPr>
      </p:sp>
      <p:sp>
        <p:nvSpPr>
          <p:cNvPr id="45060"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p:spPr>
        <p:txBody>
          <a:bodyPr/>
          <a:lstStyle/>
          <a:p>
            <a:fld id="{98BBED1F-EE5F-4131-9E4B-82C07219BAC9}" type="slidenum">
              <a:rPr lang="en-US" altLang="en-US"/>
              <a:pPr/>
              <a:t>25</a:t>
            </a:fld>
            <a:endParaRPr lang="en-US" altLang="en-US"/>
          </a:p>
        </p:txBody>
      </p:sp>
      <p:sp>
        <p:nvSpPr>
          <p:cNvPr id="47107" name="Rectangle 2"/>
          <p:cNvSpPr>
            <a:spLocks noGrp="1" noRot="1" noChangeAspect="1" noChangeArrowheads="1" noTextEdit="1"/>
          </p:cNvSpPr>
          <p:nvPr>
            <p:ph type="sldImg"/>
          </p:nvPr>
        </p:nvSpPr>
        <p:spPr>
          <a:ln/>
        </p:spPr>
      </p:sp>
      <p:sp>
        <p:nvSpPr>
          <p:cNvPr id="47108"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p:spPr>
        <p:txBody>
          <a:bodyPr/>
          <a:lstStyle/>
          <a:p>
            <a:fld id="{ECEF92E5-2683-42FE-9C4A-EF03799197E6}" type="slidenum">
              <a:rPr lang="en-US" altLang="en-US"/>
              <a:pPr/>
              <a:t>26</a:t>
            </a:fld>
            <a:endParaRPr lang="en-US" altLang="en-US"/>
          </a:p>
        </p:txBody>
      </p:sp>
      <p:sp>
        <p:nvSpPr>
          <p:cNvPr id="49155" name="Rectangle 2"/>
          <p:cNvSpPr>
            <a:spLocks noGrp="1" noRot="1" noChangeAspect="1" noChangeArrowheads="1" noTextEdit="1"/>
          </p:cNvSpPr>
          <p:nvPr>
            <p:ph type="sldImg"/>
          </p:nvPr>
        </p:nvSpPr>
        <p:spPr>
          <a:ln/>
        </p:spPr>
      </p:sp>
      <p:sp>
        <p:nvSpPr>
          <p:cNvPr id="49156"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p:spPr>
        <p:txBody>
          <a:bodyPr/>
          <a:lstStyle/>
          <a:p>
            <a:fld id="{64BE7792-1CA6-4BDA-B90A-07571D2874AD}" type="slidenum">
              <a:rPr lang="en-US" altLang="en-US"/>
              <a:pPr/>
              <a:t>27</a:t>
            </a:fld>
            <a:endParaRPr lang="en-US" altLang="en-US"/>
          </a:p>
        </p:txBody>
      </p:sp>
      <p:sp>
        <p:nvSpPr>
          <p:cNvPr id="51203" name="Rectangle 2"/>
          <p:cNvSpPr>
            <a:spLocks noGrp="1" noRot="1" noChangeAspect="1" noChangeArrowheads="1" noTextEdit="1"/>
          </p:cNvSpPr>
          <p:nvPr>
            <p:ph type="sldImg"/>
          </p:nvPr>
        </p:nvSpPr>
        <p:spPr>
          <a:ln/>
        </p:spPr>
      </p:sp>
      <p:sp>
        <p:nvSpPr>
          <p:cNvPr id="51204"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p:spPr>
        <p:txBody>
          <a:bodyPr/>
          <a:lstStyle/>
          <a:p>
            <a:fld id="{DB93227C-02E0-4765-97BB-F9DA945A3DF5}" type="slidenum">
              <a:rPr lang="en-US" altLang="en-US"/>
              <a:pPr/>
              <a:t>28</a:t>
            </a:fld>
            <a:endParaRPr lang="en-US" altLang="en-US"/>
          </a:p>
        </p:txBody>
      </p:sp>
      <p:sp>
        <p:nvSpPr>
          <p:cNvPr id="53251" name="Rectangle 2"/>
          <p:cNvSpPr>
            <a:spLocks noGrp="1" noRot="1" noChangeAspect="1" noChangeArrowheads="1" noTextEdit="1"/>
          </p:cNvSpPr>
          <p:nvPr>
            <p:ph type="sldImg"/>
          </p:nvPr>
        </p:nvSpPr>
        <p:spPr>
          <a:ln/>
        </p:spPr>
      </p:sp>
      <p:sp>
        <p:nvSpPr>
          <p:cNvPr id="53252"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p:spPr>
        <p:txBody>
          <a:bodyPr/>
          <a:lstStyle/>
          <a:p>
            <a:fld id="{E55311DA-75AF-4C08-B500-F38DBFDA37E3}" type="slidenum">
              <a:rPr lang="en-US" altLang="en-US"/>
              <a:pPr/>
              <a:t>30</a:t>
            </a:fld>
            <a:endParaRPr lang="en-US" altLang="en-US"/>
          </a:p>
        </p:txBody>
      </p:sp>
      <p:sp>
        <p:nvSpPr>
          <p:cNvPr id="56323" name="Rectangle 2"/>
          <p:cNvSpPr>
            <a:spLocks noGrp="1" noRot="1" noChangeAspect="1" noChangeArrowheads="1" noTextEdit="1"/>
          </p:cNvSpPr>
          <p:nvPr>
            <p:ph type="sldImg"/>
          </p:nvPr>
        </p:nvSpPr>
        <p:spPr>
          <a:ln/>
        </p:spPr>
      </p:sp>
      <p:sp>
        <p:nvSpPr>
          <p:cNvPr id="56324"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p:spPr>
        <p:txBody>
          <a:bodyPr/>
          <a:lstStyle/>
          <a:p>
            <a:fld id="{ABC461D7-7715-4AFE-90A1-319035D7C3C5}" type="slidenum">
              <a:rPr lang="en-US" altLang="en-US"/>
              <a:pPr/>
              <a:t>31</a:t>
            </a:fld>
            <a:endParaRPr lang="en-US" altLang="en-US"/>
          </a:p>
        </p:txBody>
      </p:sp>
      <p:sp>
        <p:nvSpPr>
          <p:cNvPr id="58371" name="Rectangle 2"/>
          <p:cNvSpPr>
            <a:spLocks noGrp="1" noRot="1" noChangeAspect="1" noChangeArrowheads="1" noTextEdit="1"/>
          </p:cNvSpPr>
          <p:nvPr>
            <p:ph type="sldImg"/>
          </p:nvPr>
        </p:nvSpPr>
        <p:spPr>
          <a:ln/>
        </p:spPr>
      </p:sp>
      <p:sp>
        <p:nvSpPr>
          <p:cNvPr id="58372"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p:spPr>
        <p:txBody>
          <a:bodyPr/>
          <a:lstStyle/>
          <a:p>
            <a:fld id="{A0A279C7-0E6F-4D14-B1BA-6FA5B15348C2}" type="slidenum">
              <a:rPr lang="en-US" altLang="en-US"/>
              <a:pPr/>
              <a:t>32</a:t>
            </a:fld>
            <a:endParaRPr lang="en-US" altLang="en-US"/>
          </a:p>
        </p:txBody>
      </p:sp>
      <p:sp>
        <p:nvSpPr>
          <p:cNvPr id="60419" name="Rectangle 2"/>
          <p:cNvSpPr>
            <a:spLocks noGrp="1" noRot="1" noChangeAspect="1" noChangeArrowheads="1" noTextEdit="1"/>
          </p:cNvSpPr>
          <p:nvPr>
            <p:ph type="sldImg"/>
          </p:nvPr>
        </p:nvSpPr>
        <p:spPr>
          <a:ln/>
        </p:spPr>
      </p:sp>
      <p:sp>
        <p:nvSpPr>
          <p:cNvPr id="60420"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p:spPr>
        <p:txBody>
          <a:bodyPr/>
          <a:lstStyle/>
          <a:p>
            <a:fld id="{20766581-8869-4568-97CD-9507D57121D5}" type="slidenum">
              <a:rPr lang="en-US" altLang="en-US"/>
              <a:pPr/>
              <a:t>33</a:t>
            </a:fld>
            <a:endParaRPr lang="en-US" altLang="en-US"/>
          </a:p>
        </p:txBody>
      </p:sp>
      <p:sp>
        <p:nvSpPr>
          <p:cNvPr id="62467" name="Rectangle 2"/>
          <p:cNvSpPr>
            <a:spLocks noGrp="1" noRot="1" noChangeAspect="1" noChangeArrowheads="1" noTextEdit="1"/>
          </p:cNvSpPr>
          <p:nvPr>
            <p:ph type="sldImg"/>
          </p:nvPr>
        </p:nvSpPr>
        <p:spPr>
          <a:ln/>
        </p:spPr>
      </p:sp>
      <p:sp>
        <p:nvSpPr>
          <p:cNvPr id="62468"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p:spPr>
        <p:txBody>
          <a:bodyPr/>
          <a:lstStyle/>
          <a:p>
            <a:fld id="{F0E67C44-437B-4636-A111-99B54D0B676B}" type="slidenum">
              <a:rPr lang="en-US" altLang="en-US"/>
              <a:pPr/>
              <a:t>34</a:t>
            </a:fld>
            <a:endParaRPr lang="en-US" altLang="en-US"/>
          </a:p>
        </p:txBody>
      </p:sp>
      <p:sp>
        <p:nvSpPr>
          <p:cNvPr id="64515" name="Rectangle 2"/>
          <p:cNvSpPr>
            <a:spLocks noGrp="1" noRot="1" noChangeAspect="1" noChangeArrowheads="1" noTextEdit="1"/>
          </p:cNvSpPr>
          <p:nvPr>
            <p:ph type="sldImg"/>
          </p:nvPr>
        </p:nvSpPr>
        <p:spPr>
          <a:ln/>
        </p:spPr>
      </p:sp>
      <p:sp>
        <p:nvSpPr>
          <p:cNvPr id="64516"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Image Placeholder 1"/>
          <p:cNvSpPr>
            <a:spLocks noGrp="1" noRot="1" noChangeAspect="1" noTextEdit="1"/>
          </p:cNvSpPr>
          <p:nvPr>
            <p:ph type="sldImg"/>
          </p:nvPr>
        </p:nvSpPr>
        <p:spPr>
          <a:ln/>
        </p:spPr>
      </p:sp>
      <p:sp>
        <p:nvSpPr>
          <p:cNvPr id="68611" name="Notes Placeholder 2"/>
          <p:cNvSpPr>
            <a:spLocks noGrp="1"/>
          </p:cNvSpPr>
          <p:nvPr>
            <p:ph type="body" idx="1"/>
          </p:nvPr>
        </p:nvSpPr>
        <p:spPr>
          <a:noFill/>
          <a:ln/>
        </p:spPr>
        <p:txBody>
          <a:bodyPr/>
          <a:lstStyle/>
          <a:p>
            <a:pPr>
              <a:spcBef>
                <a:spcPct val="0"/>
              </a:spcBef>
            </a:pPr>
            <a:endParaRPr lang="en-US" altLang="en-US" smtClean="0"/>
          </a:p>
        </p:txBody>
      </p:sp>
      <p:sp>
        <p:nvSpPr>
          <p:cNvPr id="68612" name="Slide Number Placeholder 3"/>
          <p:cNvSpPr>
            <a:spLocks noGrp="1"/>
          </p:cNvSpPr>
          <p:nvPr>
            <p:ph type="sldNum" sz="quarter" idx="5"/>
          </p:nvPr>
        </p:nvSpPr>
        <p:spPr>
          <a:noFill/>
        </p:spPr>
        <p:txBody>
          <a:bodyPr/>
          <a:lstStyle/>
          <a:p>
            <a:fld id="{D3BADB6E-93FE-45B2-A44E-CC506C9B65AA}" type="slidenum">
              <a:rPr lang="en-US" altLang="en-US"/>
              <a:pPr/>
              <a:t>37</a:t>
            </a:fld>
            <a:endParaRPr lang="en-US"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p:cNvSpPr>
            <a:spLocks noGrp="1" noRot="1" noChangeAspect="1" noTextEdit="1"/>
          </p:cNvSpPr>
          <p:nvPr>
            <p:ph type="sldImg"/>
          </p:nvPr>
        </p:nvSpPr>
        <p:spPr>
          <a:ln/>
        </p:spPr>
      </p:sp>
      <p:sp>
        <p:nvSpPr>
          <p:cNvPr id="70659" name="Notes Placeholder 2"/>
          <p:cNvSpPr>
            <a:spLocks noGrp="1"/>
          </p:cNvSpPr>
          <p:nvPr>
            <p:ph type="body" idx="1"/>
          </p:nvPr>
        </p:nvSpPr>
        <p:spPr>
          <a:noFill/>
          <a:ln/>
        </p:spPr>
        <p:txBody>
          <a:bodyPr/>
          <a:lstStyle/>
          <a:p>
            <a:pPr>
              <a:spcBef>
                <a:spcPct val="0"/>
              </a:spcBef>
            </a:pPr>
            <a:endParaRPr lang="en-US" altLang="en-US" smtClean="0"/>
          </a:p>
        </p:txBody>
      </p:sp>
      <p:sp>
        <p:nvSpPr>
          <p:cNvPr id="70660" name="Slide Number Placeholder 3"/>
          <p:cNvSpPr>
            <a:spLocks noGrp="1"/>
          </p:cNvSpPr>
          <p:nvPr>
            <p:ph type="sldNum" sz="quarter" idx="5"/>
          </p:nvPr>
        </p:nvSpPr>
        <p:spPr>
          <a:noFill/>
        </p:spPr>
        <p:txBody>
          <a:bodyPr/>
          <a:lstStyle/>
          <a:p>
            <a:fld id="{11FE8605-B5CA-4BC6-AB7B-ED6BB905F2FB}" type="slidenum">
              <a:rPr lang="en-US" altLang="en-US"/>
              <a:pPr/>
              <a:t>38</a:t>
            </a:fld>
            <a:endParaRPr lang="en-US"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Slide Image Placeholder 1"/>
          <p:cNvSpPr>
            <a:spLocks noGrp="1" noRot="1" noChangeAspect="1" noTextEdit="1"/>
          </p:cNvSpPr>
          <p:nvPr>
            <p:ph type="sldImg"/>
          </p:nvPr>
        </p:nvSpPr>
        <p:spPr>
          <a:ln/>
        </p:spPr>
      </p:sp>
      <p:sp>
        <p:nvSpPr>
          <p:cNvPr id="73731" name="Notes Placeholder 2"/>
          <p:cNvSpPr>
            <a:spLocks noGrp="1"/>
          </p:cNvSpPr>
          <p:nvPr>
            <p:ph type="body" idx="1"/>
          </p:nvPr>
        </p:nvSpPr>
        <p:spPr>
          <a:noFill/>
          <a:ln/>
        </p:spPr>
        <p:txBody>
          <a:bodyPr/>
          <a:lstStyle/>
          <a:p>
            <a:pPr>
              <a:spcBef>
                <a:spcPct val="0"/>
              </a:spcBef>
            </a:pPr>
            <a:endParaRPr lang="en-US" altLang="en-US" smtClean="0"/>
          </a:p>
        </p:txBody>
      </p:sp>
      <p:sp>
        <p:nvSpPr>
          <p:cNvPr id="73732" name="Slide Number Placeholder 3"/>
          <p:cNvSpPr>
            <a:spLocks noGrp="1"/>
          </p:cNvSpPr>
          <p:nvPr>
            <p:ph type="sldNum" sz="quarter" idx="5"/>
          </p:nvPr>
        </p:nvSpPr>
        <p:spPr>
          <a:noFill/>
        </p:spPr>
        <p:txBody>
          <a:bodyPr/>
          <a:lstStyle/>
          <a:p>
            <a:fld id="{4580D94E-3310-4196-9170-8D44016E9044}" type="slidenum">
              <a:rPr lang="en-US" altLang="en-US"/>
              <a:pPr/>
              <a:t>40</a:t>
            </a:fld>
            <a:endParaRPr lang="en-US"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Slide Image Placeholder 1"/>
          <p:cNvSpPr>
            <a:spLocks noGrp="1" noRot="1" noChangeAspect="1" noTextEdit="1"/>
          </p:cNvSpPr>
          <p:nvPr>
            <p:ph type="sldImg"/>
          </p:nvPr>
        </p:nvSpPr>
        <p:spPr>
          <a:ln/>
        </p:spPr>
      </p:sp>
      <p:sp>
        <p:nvSpPr>
          <p:cNvPr id="75779" name="Notes Placeholder 2"/>
          <p:cNvSpPr>
            <a:spLocks noGrp="1"/>
          </p:cNvSpPr>
          <p:nvPr>
            <p:ph type="body" idx="1"/>
          </p:nvPr>
        </p:nvSpPr>
        <p:spPr>
          <a:noFill/>
          <a:ln/>
        </p:spPr>
        <p:txBody>
          <a:bodyPr/>
          <a:lstStyle/>
          <a:p>
            <a:pPr>
              <a:spcBef>
                <a:spcPct val="0"/>
              </a:spcBef>
            </a:pPr>
            <a:endParaRPr lang="en-US" altLang="en-US" smtClean="0"/>
          </a:p>
        </p:txBody>
      </p:sp>
      <p:sp>
        <p:nvSpPr>
          <p:cNvPr id="75780" name="Slide Number Placeholder 3"/>
          <p:cNvSpPr>
            <a:spLocks noGrp="1"/>
          </p:cNvSpPr>
          <p:nvPr>
            <p:ph type="sldNum" sz="quarter" idx="5"/>
          </p:nvPr>
        </p:nvSpPr>
        <p:spPr>
          <a:noFill/>
        </p:spPr>
        <p:txBody>
          <a:bodyPr/>
          <a:lstStyle/>
          <a:p>
            <a:fld id="{5E90229A-418A-4316-BBA5-A07DFD09B1FE}" type="slidenum">
              <a:rPr lang="en-US" altLang="en-US"/>
              <a:pPr/>
              <a:t>41</a:t>
            </a:fld>
            <a:endParaRPr lang="en-US"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Image Placeholder 1"/>
          <p:cNvSpPr>
            <a:spLocks noGrp="1" noRot="1" noChangeAspect="1" noTextEdit="1"/>
          </p:cNvSpPr>
          <p:nvPr>
            <p:ph type="sldImg"/>
          </p:nvPr>
        </p:nvSpPr>
        <p:spPr>
          <a:ln/>
        </p:spPr>
      </p:sp>
      <p:sp>
        <p:nvSpPr>
          <p:cNvPr id="77827" name="Notes Placeholder 2"/>
          <p:cNvSpPr>
            <a:spLocks noGrp="1"/>
          </p:cNvSpPr>
          <p:nvPr>
            <p:ph type="body" idx="1"/>
          </p:nvPr>
        </p:nvSpPr>
        <p:spPr>
          <a:noFill/>
          <a:ln/>
        </p:spPr>
        <p:txBody>
          <a:bodyPr/>
          <a:lstStyle/>
          <a:p>
            <a:pPr>
              <a:spcBef>
                <a:spcPct val="0"/>
              </a:spcBef>
            </a:pPr>
            <a:endParaRPr lang="en-US" altLang="en-US" smtClean="0"/>
          </a:p>
        </p:txBody>
      </p:sp>
      <p:sp>
        <p:nvSpPr>
          <p:cNvPr id="77828" name="Slide Number Placeholder 3"/>
          <p:cNvSpPr>
            <a:spLocks noGrp="1"/>
          </p:cNvSpPr>
          <p:nvPr>
            <p:ph type="sldNum" sz="quarter" idx="5"/>
          </p:nvPr>
        </p:nvSpPr>
        <p:spPr>
          <a:noFill/>
        </p:spPr>
        <p:txBody>
          <a:bodyPr/>
          <a:lstStyle/>
          <a:p>
            <a:fld id="{39AAFC07-9F74-4357-976A-B4DF50511DB2}" type="slidenum">
              <a:rPr lang="en-US" altLang="en-US"/>
              <a:pPr/>
              <a:t>42</a:t>
            </a:fld>
            <a:endParaRPr lang="en-US"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Slide Image Placeholder 1"/>
          <p:cNvSpPr>
            <a:spLocks noGrp="1" noRot="1" noChangeAspect="1" noTextEdit="1"/>
          </p:cNvSpPr>
          <p:nvPr>
            <p:ph type="sldImg"/>
          </p:nvPr>
        </p:nvSpPr>
        <p:spPr>
          <a:ln/>
        </p:spPr>
      </p:sp>
      <p:sp>
        <p:nvSpPr>
          <p:cNvPr id="79875" name="Notes Placeholder 2"/>
          <p:cNvSpPr>
            <a:spLocks noGrp="1"/>
          </p:cNvSpPr>
          <p:nvPr>
            <p:ph type="body" idx="1"/>
          </p:nvPr>
        </p:nvSpPr>
        <p:spPr>
          <a:noFill/>
          <a:ln/>
        </p:spPr>
        <p:txBody>
          <a:bodyPr/>
          <a:lstStyle/>
          <a:p>
            <a:pPr>
              <a:spcBef>
                <a:spcPct val="0"/>
              </a:spcBef>
            </a:pPr>
            <a:endParaRPr lang="en-US" altLang="en-US" smtClean="0"/>
          </a:p>
        </p:txBody>
      </p:sp>
      <p:sp>
        <p:nvSpPr>
          <p:cNvPr id="79876" name="Slide Number Placeholder 3"/>
          <p:cNvSpPr>
            <a:spLocks noGrp="1"/>
          </p:cNvSpPr>
          <p:nvPr>
            <p:ph type="sldNum" sz="quarter" idx="5"/>
          </p:nvPr>
        </p:nvSpPr>
        <p:spPr>
          <a:noFill/>
        </p:spPr>
        <p:txBody>
          <a:bodyPr/>
          <a:lstStyle/>
          <a:p>
            <a:fld id="{AE6403E3-EBB3-4CB0-8712-C679A88D90D0}" type="slidenum">
              <a:rPr lang="en-US" altLang="en-US"/>
              <a:pPr/>
              <a:t>43</a:t>
            </a:fld>
            <a:endParaRPr lang="en-US"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Slide Image Placeholder 1"/>
          <p:cNvSpPr>
            <a:spLocks noGrp="1" noRot="1" noChangeAspect="1" noTextEdit="1"/>
          </p:cNvSpPr>
          <p:nvPr>
            <p:ph type="sldImg"/>
          </p:nvPr>
        </p:nvSpPr>
        <p:spPr>
          <a:ln/>
        </p:spPr>
      </p:sp>
      <p:sp>
        <p:nvSpPr>
          <p:cNvPr id="81923" name="Notes Placeholder 2"/>
          <p:cNvSpPr>
            <a:spLocks noGrp="1"/>
          </p:cNvSpPr>
          <p:nvPr>
            <p:ph type="body" idx="1"/>
          </p:nvPr>
        </p:nvSpPr>
        <p:spPr>
          <a:noFill/>
          <a:ln/>
        </p:spPr>
        <p:txBody>
          <a:bodyPr/>
          <a:lstStyle/>
          <a:p>
            <a:pPr>
              <a:spcBef>
                <a:spcPct val="0"/>
              </a:spcBef>
            </a:pPr>
            <a:endParaRPr lang="en-US" altLang="en-US" smtClean="0"/>
          </a:p>
        </p:txBody>
      </p:sp>
      <p:sp>
        <p:nvSpPr>
          <p:cNvPr id="81924" name="Slide Number Placeholder 3"/>
          <p:cNvSpPr>
            <a:spLocks noGrp="1"/>
          </p:cNvSpPr>
          <p:nvPr>
            <p:ph type="sldNum" sz="quarter" idx="5"/>
          </p:nvPr>
        </p:nvSpPr>
        <p:spPr>
          <a:noFill/>
        </p:spPr>
        <p:txBody>
          <a:bodyPr/>
          <a:lstStyle/>
          <a:p>
            <a:fld id="{492B05E6-81B0-4E3E-BE5A-137B9A31528A}" type="slidenum">
              <a:rPr lang="en-US" altLang="en-US"/>
              <a:pPr/>
              <a:t>44</a:t>
            </a:fld>
            <a:endParaRPr lang="en-US"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Slide Image Placeholder 1"/>
          <p:cNvSpPr>
            <a:spLocks noGrp="1" noRot="1" noChangeAspect="1" noTextEdit="1"/>
          </p:cNvSpPr>
          <p:nvPr>
            <p:ph type="sldImg"/>
          </p:nvPr>
        </p:nvSpPr>
        <p:spPr>
          <a:ln/>
        </p:spPr>
      </p:sp>
      <p:sp>
        <p:nvSpPr>
          <p:cNvPr id="83971" name="Notes Placeholder 2"/>
          <p:cNvSpPr>
            <a:spLocks noGrp="1"/>
          </p:cNvSpPr>
          <p:nvPr>
            <p:ph type="body" idx="1"/>
          </p:nvPr>
        </p:nvSpPr>
        <p:spPr>
          <a:noFill/>
          <a:ln/>
        </p:spPr>
        <p:txBody>
          <a:bodyPr/>
          <a:lstStyle/>
          <a:p>
            <a:pPr>
              <a:spcBef>
                <a:spcPct val="0"/>
              </a:spcBef>
            </a:pPr>
            <a:endParaRPr lang="en-US" altLang="en-US" smtClean="0"/>
          </a:p>
        </p:txBody>
      </p:sp>
      <p:sp>
        <p:nvSpPr>
          <p:cNvPr id="83972" name="Slide Number Placeholder 3"/>
          <p:cNvSpPr>
            <a:spLocks noGrp="1"/>
          </p:cNvSpPr>
          <p:nvPr>
            <p:ph type="sldNum" sz="quarter" idx="5"/>
          </p:nvPr>
        </p:nvSpPr>
        <p:spPr>
          <a:noFill/>
        </p:spPr>
        <p:txBody>
          <a:bodyPr/>
          <a:lstStyle/>
          <a:p>
            <a:fld id="{89D7F2DC-6FB7-45C1-B91B-61D2C16D719D}" type="slidenum">
              <a:rPr lang="en-US" altLang="en-US"/>
              <a:pPr/>
              <a:t>45</a:t>
            </a:fld>
            <a:endParaRPr lang="en-US"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Rot="1" noChangeAspect="1" noTextEdit="1"/>
          </p:cNvSpPr>
          <p:nvPr>
            <p:ph type="sldImg"/>
          </p:nvPr>
        </p:nvSpPr>
        <p:spPr>
          <a:ln/>
        </p:spPr>
      </p:sp>
      <p:sp>
        <p:nvSpPr>
          <p:cNvPr id="89091" name="Rectangle 3"/>
          <p:cNvSpPr>
            <a:spLocks noGrp="1"/>
          </p:cNvSpPr>
          <p:nvPr>
            <p:ph type="body" idx="1"/>
          </p:nvPr>
        </p:nvSpPr>
        <p:spPr>
          <a:noFill/>
          <a:ln/>
        </p:spPr>
        <p:txBody>
          <a:bodyPr/>
          <a:lstStyle/>
          <a:p>
            <a:endParaRPr lang="en-US" altLang="en-US" smtClean="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Slide Image Placeholder 1"/>
          <p:cNvSpPr>
            <a:spLocks noGrp="1" noRot="1" noChangeAspect="1" noTextEdit="1"/>
          </p:cNvSpPr>
          <p:nvPr>
            <p:ph type="sldImg"/>
          </p:nvPr>
        </p:nvSpPr>
        <p:spPr>
          <a:ln/>
        </p:spPr>
      </p:sp>
      <p:sp>
        <p:nvSpPr>
          <p:cNvPr id="91139" name="Notes Placeholder 2"/>
          <p:cNvSpPr>
            <a:spLocks noGrp="1"/>
          </p:cNvSpPr>
          <p:nvPr>
            <p:ph type="body" idx="1"/>
          </p:nvPr>
        </p:nvSpPr>
        <p:spPr>
          <a:noFill/>
          <a:ln/>
        </p:spPr>
        <p:txBody>
          <a:bodyPr/>
          <a:lstStyle/>
          <a:p>
            <a:pPr>
              <a:spcBef>
                <a:spcPct val="0"/>
              </a:spcBef>
            </a:pPr>
            <a:endParaRPr lang="en-US" altLang="en-US" smtClean="0"/>
          </a:p>
        </p:txBody>
      </p:sp>
      <p:sp>
        <p:nvSpPr>
          <p:cNvPr id="91140" name="Slide Number Placeholder 3"/>
          <p:cNvSpPr>
            <a:spLocks noGrp="1"/>
          </p:cNvSpPr>
          <p:nvPr>
            <p:ph type="sldNum" sz="quarter" idx="5"/>
          </p:nvPr>
        </p:nvSpPr>
        <p:spPr>
          <a:noFill/>
        </p:spPr>
        <p:txBody>
          <a:bodyPr/>
          <a:lstStyle/>
          <a:p>
            <a:fld id="{86F99CAB-3ADD-4E78-9D55-A5B5E5DFE15B}" type="slidenum">
              <a:rPr lang="en-US" altLang="en-US"/>
              <a:pPr/>
              <a:t>50</a:t>
            </a:fld>
            <a:endParaRPr lang="en-US" alt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Slide Image Placeholder 1"/>
          <p:cNvSpPr>
            <a:spLocks noGrp="1" noRot="1" noChangeAspect="1" noTextEdit="1"/>
          </p:cNvSpPr>
          <p:nvPr>
            <p:ph type="sldImg"/>
          </p:nvPr>
        </p:nvSpPr>
        <p:spPr>
          <a:ln/>
        </p:spPr>
      </p:sp>
      <p:sp>
        <p:nvSpPr>
          <p:cNvPr id="93187" name="Notes Placeholder 2"/>
          <p:cNvSpPr>
            <a:spLocks noGrp="1"/>
          </p:cNvSpPr>
          <p:nvPr>
            <p:ph type="body" idx="1"/>
          </p:nvPr>
        </p:nvSpPr>
        <p:spPr>
          <a:noFill/>
          <a:ln/>
        </p:spPr>
        <p:txBody>
          <a:bodyPr/>
          <a:lstStyle/>
          <a:p>
            <a:pPr>
              <a:spcBef>
                <a:spcPct val="0"/>
              </a:spcBef>
            </a:pPr>
            <a:endParaRPr lang="en-US" altLang="en-US" smtClean="0"/>
          </a:p>
        </p:txBody>
      </p:sp>
      <p:sp>
        <p:nvSpPr>
          <p:cNvPr id="93188" name="Slide Number Placeholder 3"/>
          <p:cNvSpPr>
            <a:spLocks noGrp="1"/>
          </p:cNvSpPr>
          <p:nvPr>
            <p:ph type="sldNum" sz="quarter" idx="5"/>
          </p:nvPr>
        </p:nvSpPr>
        <p:spPr>
          <a:noFill/>
        </p:spPr>
        <p:txBody>
          <a:bodyPr/>
          <a:lstStyle/>
          <a:p>
            <a:fld id="{A729FE39-A1B0-48FD-B29F-0EB465204A5B}" type="slidenum">
              <a:rPr lang="en-US" altLang="en-US"/>
              <a:pPr/>
              <a:t>51</a:t>
            </a:fld>
            <a:endParaRPr lang="en-US" alt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Slide Image Placeholder 1"/>
          <p:cNvSpPr>
            <a:spLocks noGrp="1" noRot="1" noChangeAspect="1" noTextEdit="1"/>
          </p:cNvSpPr>
          <p:nvPr>
            <p:ph type="sldImg"/>
          </p:nvPr>
        </p:nvSpPr>
        <p:spPr>
          <a:ln/>
        </p:spPr>
      </p:sp>
      <p:sp>
        <p:nvSpPr>
          <p:cNvPr id="96259" name="Notes Placeholder 2"/>
          <p:cNvSpPr>
            <a:spLocks noGrp="1"/>
          </p:cNvSpPr>
          <p:nvPr>
            <p:ph type="body" idx="1"/>
          </p:nvPr>
        </p:nvSpPr>
        <p:spPr>
          <a:noFill/>
          <a:ln/>
        </p:spPr>
        <p:txBody>
          <a:bodyPr/>
          <a:lstStyle/>
          <a:p>
            <a:pPr>
              <a:spcBef>
                <a:spcPct val="0"/>
              </a:spcBef>
            </a:pPr>
            <a:endParaRPr lang="en-US" altLang="en-US" smtClean="0"/>
          </a:p>
        </p:txBody>
      </p:sp>
      <p:sp>
        <p:nvSpPr>
          <p:cNvPr id="96260" name="Slide Number Placeholder 3"/>
          <p:cNvSpPr>
            <a:spLocks noGrp="1"/>
          </p:cNvSpPr>
          <p:nvPr>
            <p:ph type="sldNum" sz="quarter" idx="5"/>
          </p:nvPr>
        </p:nvSpPr>
        <p:spPr>
          <a:noFill/>
        </p:spPr>
        <p:txBody>
          <a:bodyPr/>
          <a:lstStyle/>
          <a:p>
            <a:fld id="{01D682F9-CD9F-4476-A921-B93F8B51F3FF}" type="slidenum">
              <a:rPr lang="en-US" altLang="en-US"/>
              <a:pPr/>
              <a:t>53</a:t>
            </a:fld>
            <a:endParaRPr lang="en-US" alt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Slide Image Placeholder 1"/>
          <p:cNvSpPr>
            <a:spLocks noGrp="1" noRot="1" noChangeAspect="1" noTextEdit="1"/>
          </p:cNvSpPr>
          <p:nvPr>
            <p:ph type="sldImg"/>
          </p:nvPr>
        </p:nvSpPr>
        <p:spPr>
          <a:ln/>
        </p:spPr>
      </p:sp>
      <p:sp>
        <p:nvSpPr>
          <p:cNvPr id="98307" name="Notes Placeholder 2"/>
          <p:cNvSpPr>
            <a:spLocks noGrp="1"/>
          </p:cNvSpPr>
          <p:nvPr>
            <p:ph type="body" idx="1"/>
          </p:nvPr>
        </p:nvSpPr>
        <p:spPr>
          <a:noFill/>
          <a:ln/>
        </p:spPr>
        <p:txBody>
          <a:bodyPr/>
          <a:lstStyle/>
          <a:p>
            <a:pPr>
              <a:spcBef>
                <a:spcPct val="0"/>
              </a:spcBef>
            </a:pPr>
            <a:endParaRPr lang="en-US" altLang="en-US" smtClean="0"/>
          </a:p>
        </p:txBody>
      </p:sp>
      <p:sp>
        <p:nvSpPr>
          <p:cNvPr id="98308" name="Slide Number Placeholder 3"/>
          <p:cNvSpPr>
            <a:spLocks noGrp="1"/>
          </p:cNvSpPr>
          <p:nvPr>
            <p:ph type="sldNum" sz="quarter" idx="5"/>
          </p:nvPr>
        </p:nvSpPr>
        <p:spPr>
          <a:noFill/>
        </p:spPr>
        <p:txBody>
          <a:bodyPr/>
          <a:lstStyle/>
          <a:p>
            <a:fld id="{023547CB-9955-458D-8EA8-7FA321580914}" type="slidenum">
              <a:rPr lang="en-US" altLang="en-US"/>
              <a:pPr/>
              <a:t>54</a:t>
            </a:fld>
            <a:endParaRPr lang="en-US" alt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p:cNvSpPr>
            <a:spLocks noGrp="1" noRot="1" noChangeAspect="1" noTextEdit="1"/>
          </p:cNvSpPr>
          <p:nvPr>
            <p:ph type="sldImg"/>
          </p:nvPr>
        </p:nvSpPr>
        <p:spPr>
          <a:ln/>
        </p:spPr>
      </p:sp>
      <p:sp>
        <p:nvSpPr>
          <p:cNvPr id="100355" name="Rectangle 3"/>
          <p:cNvSpPr>
            <a:spLocks noGrp="1"/>
          </p:cNvSpPr>
          <p:nvPr>
            <p:ph type="body" idx="1"/>
          </p:nvPr>
        </p:nvSpPr>
        <p:spPr>
          <a:noFill/>
          <a:ln/>
        </p:spPr>
        <p:txBody>
          <a:bodyPr/>
          <a:lstStyle/>
          <a:p>
            <a:endParaRPr lang="en-US" altLang="en-US" smtClean="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p:cNvSpPr>
            <a:spLocks noGrp="1" noRot="1" noChangeAspect="1" noTextEdit="1"/>
          </p:cNvSpPr>
          <p:nvPr>
            <p:ph type="sldImg"/>
          </p:nvPr>
        </p:nvSpPr>
        <p:spPr>
          <a:ln/>
        </p:spPr>
      </p:sp>
      <p:sp>
        <p:nvSpPr>
          <p:cNvPr id="102403" name="Rectangle 3"/>
          <p:cNvSpPr>
            <a:spLocks noGrp="1"/>
          </p:cNvSpPr>
          <p:nvPr>
            <p:ph type="body" idx="1"/>
          </p:nvPr>
        </p:nvSpPr>
        <p:spPr>
          <a:noFill/>
          <a:ln/>
        </p:spPr>
        <p:txBody>
          <a:bodyPr/>
          <a:lstStyle/>
          <a:p>
            <a:endParaRPr lang="en-US" altLang="en-US" smtClean="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Rot="1" noChangeAspect="1" noTextEdit="1"/>
          </p:cNvSpPr>
          <p:nvPr>
            <p:ph type="sldImg"/>
          </p:nvPr>
        </p:nvSpPr>
        <p:spPr>
          <a:ln/>
        </p:spPr>
      </p:sp>
      <p:sp>
        <p:nvSpPr>
          <p:cNvPr id="104451" name="Rectangle 3"/>
          <p:cNvSpPr>
            <a:spLocks noGrp="1"/>
          </p:cNvSpPr>
          <p:nvPr>
            <p:ph type="body" idx="1"/>
          </p:nvPr>
        </p:nvSpPr>
        <p:spPr>
          <a:noFill/>
          <a:ln/>
        </p:spPr>
        <p:txBody>
          <a:bodyPr/>
          <a:lstStyle/>
          <a:p>
            <a:endParaRPr lang="en-US" altLang="en-US" smtClean="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a:spLocks noGrp="1" noChangeArrowheads="1"/>
          </p:cNvSpPr>
          <p:nvPr>
            <p:ph type="sldNum" sz="quarter" idx="5"/>
          </p:nvPr>
        </p:nvSpPr>
        <p:spPr>
          <a:noFill/>
        </p:spPr>
        <p:txBody>
          <a:bodyPr/>
          <a:lstStyle/>
          <a:p>
            <a:fld id="{DE1AB885-582E-4761-B7C1-E93BB99EE672}" type="slidenum">
              <a:rPr lang="en-US" altLang="en-US"/>
              <a:pPr/>
              <a:t>87</a:t>
            </a:fld>
            <a:endParaRPr lang="en-US" altLang="en-US"/>
          </a:p>
        </p:txBody>
      </p:sp>
      <p:sp>
        <p:nvSpPr>
          <p:cNvPr id="136195" name="Rectangle 2"/>
          <p:cNvSpPr>
            <a:spLocks noGrp="1" noRot="1" noChangeAspect="1" noChangeArrowheads="1" noTextEdit="1"/>
          </p:cNvSpPr>
          <p:nvPr>
            <p:ph type="sldImg"/>
          </p:nvPr>
        </p:nvSpPr>
        <p:spPr>
          <a:ln/>
        </p:spPr>
      </p:sp>
      <p:sp>
        <p:nvSpPr>
          <p:cNvPr id="136196"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p:spPr>
        <p:txBody>
          <a:bodyPr/>
          <a:lstStyle/>
          <a:p>
            <a:fld id="{543472AD-C892-4C1A-8E02-AA3BDCC3E255}" type="slidenum">
              <a:rPr lang="en-US" altLang="en-US"/>
              <a:pPr/>
              <a:t>88</a:t>
            </a:fld>
            <a:endParaRPr lang="en-US" altLang="en-US"/>
          </a:p>
        </p:txBody>
      </p:sp>
      <p:sp>
        <p:nvSpPr>
          <p:cNvPr id="138243" name="Rectangle 2"/>
          <p:cNvSpPr>
            <a:spLocks noGrp="1" noRot="1" noChangeAspect="1" noChangeArrowheads="1" noTextEdit="1"/>
          </p:cNvSpPr>
          <p:nvPr>
            <p:ph type="sldImg"/>
          </p:nvPr>
        </p:nvSpPr>
        <p:spPr>
          <a:ln/>
        </p:spPr>
      </p:sp>
      <p:sp>
        <p:nvSpPr>
          <p:cNvPr id="138244"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p:spPr>
        <p:txBody>
          <a:bodyPr/>
          <a:lstStyle/>
          <a:p>
            <a:fld id="{EFBAF082-4A4D-492F-94E7-0EC118AB896E}" type="slidenum">
              <a:rPr lang="en-US" altLang="en-US"/>
              <a:pPr/>
              <a:t>89</a:t>
            </a:fld>
            <a:endParaRPr lang="en-US" altLang="en-US"/>
          </a:p>
        </p:txBody>
      </p:sp>
      <p:sp>
        <p:nvSpPr>
          <p:cNvPr id="140291" name="Rectangle 2"/>
          <p:cNvSpPr>
            <a:spLocks noGrp="1" noRot="1" noChangeAspect="1" noChangeArrowheads="1" noTextEdit="1"/>
          </p:cNvSpPr>
          <p:nvPr>
            <p:ph type="sldImg"/>
          </p:nvPr>
        </p:nvSpPr>
        <p:spPr>
          <a:ln/>
        </p:spPr>
      </p:sp>
      <p:sp>
        <p:nvSpPr>
          <p:cNvPr id="140292"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p:spPr>
        <p:txBody>
          <a:bodyPr/>
          <a:lstStyle/>
          <a:p>
            <a:fld id="{ABA8E0F4-E0E7-4AF4-ABF1-2966EAB19960}" type="slidenum">
              <a:rPr lang="en-US" altLang="en-US"/>
              <a:pPr/>
              <a:t>90</a:t>
            </a:fld>
            <a:endParaRPr lang="en-US" altLang="en-US"/>
          </a:p>
        </p:txBody>
      </p:sp>
      <p:sp>
        <p:nvSpPr>
          <p:cNvPr id="142339" name="Rectangle 2"/>
          <p:cNvSpPr>
            <a:spLocks noGrp="1" noRot="1" noChangeAspect="1" noChangeArrowheads="1" noTextEdit="1"/>
          </p:cNvSpPr>
          <p:nvPr>
            <p:ph type="sldImg"/>
          </p:nvPr>
        </p:nvSpPr>
        <p:spPr>
          <a:ln/>
        </p:spPr>
      </p:sp>
      <p:sp>
        <p:nvSpPr>
          <p:cNvPr id="142340"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a:noFill/>
        </p:spPr>
        <p:txBody>
          <a:bodyPr/>
          <a:lstStyle/>
          <a:p>
            <a:fld id="{03BAD82A-CE89-425F-88D0-158B4EA265E6}" type="slidenum">
              <a:rPr lang="en-US" altLang="en-US"/>
              <a:pPr/>
              <a:t>91</a:t>
            </a:fld>
            <a:endParaRPr lang="en-US" altLang="en-US"/>
          </a:p>
        </p:txBody>
      </p:sp>
      <p:sp>
        <p:nvSpPr>
          <p:cNvPr id="144387" name="Rectangle 2"/>
          <p:cNvSpPr>
            <a:spLocks noGrp="1" noRot="1" noChangeAspect="1" noChangeArrowheads="1" noTextEdit="1"/>
          </p:cNvSpPr>
          <p:nvPr>
            <p:ph type="sldImg"/>
          </p:nvPr>
        </p:nvSpPr>
        <p:spPr>
          <a:ln/>
        </p:spPr>
      </p:sp>
      <p:sp>
        <p:nvSpPr>
          <p:cNvPr id="144388"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a:spLocks noGrp="1" noChangeArrowheads="1"/>
          </p:cNvSpPr>
          <p:nvPr>
            <p:ph type="sldNum" sz="quarter" idx="5"/>
          </p:nvPr>
        </p:nvSpPr>
        <p:spPr>
          <a:noFill/>
        </p:spPr>
        <p:txBody>
          <a:bodyPr/>
          <a:lstStyle/>
          <a:p>
            <a:fld id="{C3F1AFAA-90AF-49D2-8848-57909D034BEC}" type="slidenum">
              <a:rPr lang="en-US" altLang="en-US"/>
              <a:pPr/>
              <a:t>92</a:t>
            </a:fld>
            <a:endParaRPr lang="en-US" altLang="en-US"/>
          </a:p>
        </p:txBody>
      </p:sp>
      <p:sp>
        <p:nvSpPr>
          <p:cNvPr id="146435" name="Rectangle 2"/>
          <p:cNvSpPr>
            <a:spLocks noGrp="1" noRot="1" noChangeAspect="1" noChangeArrowheads="1" noTextEdit="1"/>
          </p:cNvSpPr>
          <p:nvPr>
            <p:ph type="sldImg"/>
          </p:nvPr>
        </p:nvSpPr>
        <p:spPr>
          <a:ln/>
        </p:spPr>
      </p:sp>
      <p:sp>
        <p:nvSpPr>
          <p:cNvPr id="146436"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a:noFill/>
        </p:spPr>
        <p:txBody>
          <a:bodyPr/>
          <a:lstStyle/>
          <a:p>
            <a:fld id="{DA05C3E6-F343-4175-8C8E-B63836B597C7}" type="slidenum">
              <a:rPr lang="en-US" altLang="en-US"/>
              <a:pPr/>
              <a:t>93</a:t>
            </a:fld>
            <a:endParaRPr lang="en-US" altLang="en-US"/>
          </a:p>
        </p:txBody>
      </p:sp>
      <p:sp>
        <p:nvSpPr>
          <p:cNvPr id="148483" name="Rectangle 2"/>
          <p:cNvSpPr>
            <a:spLocks noGrp="1" noRot="1" noChangeAspect="1" noChangeArrowheads="1" noTextEdit="1"/>
          </p:cNvSpPr>
          <p:nvPr>
            <p:ph type="sldImg"/>
          </p:nvPr>
        </p:nvSpPr>
        <p:spPr>
          <a:ln/>
        </p:spPr>
      </p:sp>
      <p:sp>
        <p:nvSpPr>
          <p:cNvPr id="148484"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p:spPr>
        <p:txBody>
          <a:bodyPr/>
          <a:lstStyle/>
          <a:p>
            <a:fld id="{71B4F51F-FAD4-4784-8E5C-9D0D3A406BB7}" type="slidenum">
              <a:rPr lang="en-US" altLang="en-US"/>
              <a:pPr/>
              <a:t>94</a:t>
            </a:fld>
            <a:endParaRPr lang="en-US" altLang="en-US"/>
          </a:p>
        </p:txBody>
      </p:sp>
      <p:sp>
        <p:nvSpPr>
          <p:cNvPr id="150531" name="Rectangle 2"/>
          <p:cNvSpPr>
            <a:spLocks noGrp="1" noRot="1" noChangeAspect="1" noChangeArrowheads="1" noTextEdit="1"/>
          </p:cNvSpPr>
          <p:nvPr>
            <p:ph type="sldImg"/>
          </p:nvPr>
        </p:nvSpPr>
        <p:spPr>
          <a:ln/>
        </p:spPr>
      </p:sp>
      <p:sp>
        <p:nvSpPr>
          <p:cNvPr id="150532"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p:spPr>
        <p:txBody>
          <a:bodyPr/>
          <a:lstStyle/>
          <a:p>
            <a:fld id="{DC4B15CC-5A52-49BE-A6AE-8E2EDF478BEE}" type="slidenum">
              <a:rPr lang="en-US" altLang="en-US"/>
              <a:pPr/>
              <a:t>95</a:t>
            </a:fld>
            <a:endParaRPr lang="en-US" altLang="en-US"/>
          </a:p>
        </p:txBody>
      </p:sp>
      <p:sp>
        <p:nvSpPr>
          <p:cNvPr id="152579" name="Rectangle 2"/>
          <p:cNvSpPr>
            <a:spLocks noGrp="1" noRot="1" noChangeAspect="1" noChangeArrowheads="1" noTextEdit="1"/>
          </p:cNvSpPr>
          <p:nvPr>
            <p:ph type="sldImg"/>
          </p:nvPr>
        </p:nvSpPr>
        <p:spPr>
          <a:ln/>
        </p:spPr>
      </p:sp>
      <p:sp>
        <p:nvSpPr>
          <p:cNvPr id="152580"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p:spPr>
        <p:txBody>
          <a:bodyPr/>
          <a:lstStyle/>
          <a:p>
            <a:fld id="{09915139-4510-4E03-917B-E72640A38F05}" type="slidenum">
              <a:rPr lang="en-US" altLang="en-US"/>
              <a:pPr/>
              <a:t>96</a:t>
            </a:fld>
            <a:endParaRPr lang="en-US" altLang="en-US"/>
          </a:p>
        </p:txBody>
      </p:sp>
      <p:sp>
        <p:nvSpPr>
          <p:cNvPr id="154627" name="Rectangle 2"/>
          <p:cNvSpPr>
            <a:spLocks noGrp="1" noRot="1" noChangeAspect="1" noChangeArrowheads="1" noTextEdit="1"/>
          </p:cNvSpPr>
          <p:nvPr>
            <p:ph type="sldImg"/>
          </p:nvPr>
        </p:nvSpPr>
        <p:spPr>
          <a:ln/>
        </p:spPr>
      </p:sp>
      <p:sp>
        <p:nvSpPr>
          <p:cNvPr id="154628"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p:spPr>
        <p:txBody>
          <a:bodyPr/>
          <a:lstStyle/>
          <a:p>
            <a:fld id="{FB4819A0-FE8A-4D45-9E4B-249BC886BE20}" type="slidenum">
              <a:rPr lang="en-US" altLang="en-US"/>
              <a:pPr/>
              <a:t>98</a:t>
            </a:fld>
            <a:endParaRPr lang="en-US" altLang="en-US"/>
          </a:p>
        </p:txBody>
      </p:sp>
      <p:sp>
        <p:nvSpPr>
          <p:cNvPr id="157699" name="Rectangle 2"/>
          <p:cNvSpPr>
            <a:spLocks noGrp="1" noRot="1" noChangeAspect="1" noChangeArrowheads="1" noTextEdit="1"/>
          </p:cNvSpPr>
          <p:nvPr>
            <p:ph type="sldImg"/>
          </p:nvPr>
        </p:nvSpPr>
        <p:spPr>
          <a:ln/>
        </p:spPr>
      </p:sp>
      <p:sp>
        <p:nvSpPr>
          <p:cNvPr id="157700"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p:spPr>
        <p:txBody>
          <a:bodyPr/>
          <a:lstStyle/>
          <a:p>
            <a:fld id="{7050A25D-37B8-459A-A38B-D49C01BA0067}" type="slidenum">
              <a:rPr lang="en-US" altLang="en-US"/>
              <a:pPr/>
              <a:t>99</a:t>
            </a:fld>
            <a:endParaRPr lang="en-US" altLang="en-US"/>
          </a:p>
        </p:txBody>
      </p:sp>
      <p:sp>
        <p:nvSpPr>
          <p:cNvPr id="159747" name="Rectangle 2"/>
          <p:cNvSpPr>
            <a:spLocks noGrp="1" noRot="1" noChangeAspect="1" noChangeArrowheads="1" noTextEdit="1"/>
          </p:cNvSpPr>
          <p:nvPr>
            <p:ph type="sldImg"/>
          </p:nvPr>
        </p:nvSpPr>
        <p:spPr>
          <a:ln/>
        </p:spPr>
      </p:sp>
      <p:sp>
        <p:nvSpPr>
          <p:cNvPr id="159748"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p:spPr>
        <p:txBody>
          <a:bodyPr/>
          <a:lstStyle/>
          <a:p>
            <a:fld id="{6C25C658-D934-4FA2-A6F6-4849EE0A2335}" type="slidenum">
              <a:rPr lang="en-US" altLang="en-US"/>
              <a:pPr/>
              <a:t>100</a:t>
            </a:fld>
            <a:endParaRPr lang="en-US" altLang="en-US"/>
          </a:p>
        </p:txBody>
      </p:sp>
      <p:sp>
        <p:nvSpPr>
          <p:cNvPr id="161795" name="Rectangle 2"/>
          <p:cNvSpPr>
            <a:spLocks noGrp="1" noRot="1" noChangeAspect="1" noChangeArrowheads="1" noTextEdit="1"/>
          </p:cNvSpPr>
          <p:nvPr>
            <p:ph type="sldImg"/>
          </p:nvPr>
        </p:nvSpPr>
        <p:spPr>
          <a:ln/>
        </p:spPr>
      </p:sp>
      <p:sp>
        <p:nvSpPr>
          <p:cNvPr id="161796"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p:spPr>
        <p:txBody>
          <a:bodyPr/>
          <a:lstStyle/>
          <a:p>
            <a:fld id="{91BE51FE-08C1-437E-A60B-E74609D0F087}" type="slidenum">
              <a:rPr lang="en-US" altLang="en-US"/>
              <a:pPr/>
              <a:t>101</a:t>
            </a:fld>
            <a:endParaRPr lang="en-US" altLang="en-US"/>
          </a:p>
        </p:txBody>
      </p:sp>
      <p:sp>
        <p:nvSpPr>
          <p:cNvPr id="163843" name="Rectangle 2"/>
          <p:cNvSpPr>
            <a:spLocks noGrp="1" noRot="1" noChangeAspect="1" noChangeArrowheads="1" noTextEdit="1"/>
          </p:cNvSpPr>
          <p:nvPr>
            <p:ph type="sldImg"/>
          </p:nvPr>
        </p:nvSpPr>
        <p:spPr>
          <a:ln/>
        </p:spPr>
      </p:sp>
      <p:sp>
        <p:nvSpPr>
          <p:cNvPr id="163844"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p:spPr>
        <p:txBody>
          <a:bodyPr/>
          <a:lstStyle/>
          <a:p>
            <a:fld id="{C8B7FACB-56A1-4B21-B496-D9BA4A11E528}" type="slidenum">
              <a:rPr lang="en-US" altLang="en-US"/>
              <a:pPr/>
              <a:t>102</a:t>
            </a:fld>
            <a:endParaRPr lang="en-US" altLang="en-US"/>
          </a:p>
        </p:txBody>
      </p:sp>
      <p:sp>
        <p:nvSpPr>
          <p:cNvPr id="165891" name="Rectangle 2"/>
          <p:cNvSpPr>
            <a:spLocks noGrp="1" noRot="1" noChangeAspect="1" noChangeArrowheads="1" noTextEdit="1"/>
          </p:cNvSpPr>
          <p:nvPr>
            <p:ph type="sldImg"/>
          </p:nvPr>
        </p:nvSpPr>
        <p:spPr>
          <a:ln/>
        </p:spPr>
      </p:sp>
      <p:sp>
        <p:nvSpPr>
          <p:cNvPr id="165892"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p:spPr>
        <p:txBody>
          <a:bodyPr/>
          <a:lstStyle/>
          <a:p>
            <a:fld id="{E0183942-D9FC-45F8-91BF-A9E3ABDB86C4}" type="slidenum">
              <a:rPr lang="en-US" altLang="en-US"/>
              <a:pPr/>
              <a:t>103</a:t>
            </a:fld>
            <a:endParaRPr lang="en-US" altLang="en-US"/>
          </a:p>
        </p:txBody>
      </p:sp>
      <p:sp>
        <p:nvSpPr>
          <p:cNvPr id="167939" name="Rectangle 2"/>
          <p:cNvSpPr>
            <a:spLocks noGrp="1" noRot="1" noChangeAspect="1" noChangeArrowheads="1" noTextEdit="1"/>
          </p:cNvSpPr>
          <p:nvPr>
            <p:ph type="sldImg"/>
          </p:nvPr>
        </p:nvSpPr>
        <p:spPr>
          <a:ln/>
        </p:spPr>
      </p:sp>
      <p:sp>
        <p:nvSpPr>
          <p:cNvPr id="167940"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p:spPr>
        <p:txBody>
          <a:bodyPr/>
          <a:lstStyle/>
          <a:p>
            <a:fld id="{626A57BB-82DD-4ABE-8B70-5FC445619518}" type="slidenum">
              <a:rPr lang="en-US" altLang="en-US"/>
              <a:pPr/>
              <a:t>104</a:t>
            </a:fld>
            <a:endParaRPr lang="en-US" altLang="en-US"/>
          </a:p>
        </p:txBody>
      </p:sp>
      <p:sp>
        <p:nvSpPr>
          <p:cNvPr id="169987" name="Rectangle 2"/>
          <p:cNvSpPr>
            <a:spLocks noGrp="1" noRot="1" noChangeAspect="1" noChangeArrowheads="1" noTextEdit="1"/>
          </p:cNvSpPr>
          <p:nvPr>
            <p:ph type="sldImg"/>
          </p:nvPr>
        </p:nvSpPr>
        <p:spPr>
          <a:ln/>
        </p:spPr>
      </p:sp>
      <p:sp>
        <p:nvSpPr>
          <p:cNvPr id="169988"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p:spPr>
        <p:txBody>
          <a:bodyPr/>
          <a:lstStyle/>
          <a:p>
            <a:fld id="{3AA3BF33-4D11-4EF5-A444-AC31F95C9DC6}" type="slidenum">
              <a:rPr lang="en-US" altLang="en-US"/>
              <a:pPr/>
              <a:t>106</a:t>
            </a:fld>
            <a:endParaRPr lang="en-US" altLang="en-US"/>
          </a:p>
        </p:txBody>
      </p:sp>
      <p:sp>
        <p:nvSpPr>
          <p:cNvPr id="173059" name="Rectangle 2"/>
          <p:cNvSpPr>
            <a:spLocks noGrp="1" noRot="1" noChangeAspect="1" noChangeArrowheads="1" noTextEdit="1"/>
          </p:cNvSpPr>
          <p:nvPr>
            <p:ph type="sldImg"/>
          </p:nvPr>
        </p:nvSpPr>
        <p:spPr>
          <a:ln/>
        </p:spPr>
      </p:sp>
      <p:sp>
        <p:nvSpPr>
          <p:cNvPr id="173060"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p:spPr>
        <p:txBody>
          <a:bodyPr/>
          <a:lstStyle/>
          <a:p>
            <a:fld id="{03211450-7D93-4401-93D2-C7375FB885E0}" type="slidenum">
              <a:rPr lang="en-US" altLang="en-US"/>
              <a:pPr/>
              <a:t>107</a:t>
            </a:fld>
            <a:endParaRPr lang="en-US" altLang="en-US"/>
          </a:p>
        </p:txBody>
      </p:sp>
      <p:sp>
        <p:nvSpPr>
          <p:cNvPr id="175107" name="Rectangle 2"/>
          <p:cNvSpPr>
            <a:spLocks noGrp="1" noRot="1" noChangeAspect="1" noChangeArrowheads="1" noTextEdit="1"/>
          </p:cNvSpPr>
          <p:nvPr>
            <p:ph type="sldImg"/>
          </p:nvPr>
        </p:nvSpPr>
        <p:spPr>
          <a:ln/>
        </p:spPr>
      </p:sp>
      <p:sp>
        <p:nvSpPr>
          <p:cNvPr id="175108"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p:spPr>
        <p:txBody>
          <a:bodyPr/>
          <a:lstStyle/>
          <a:p>
            <a:fld id="{8F0BC0A7-13F2-41AC-B9D9-09FA20D6FC06}" type="slidenum">
              <a:rPr lang="en-US" altLang="en-US"/>
              <a:pPr/>
              <a:t>109</a:t>
            </a:fld>
            <a:endParaRPr lang="en-US" altLang="en-US"/>
          </a:p>
        </p:txBody>
      </p:sp>
      <p:sp>
        <p:nvSpPr>
          <p:cNvPr id="178179" name="Rectangle 2"/>
          <p:cNvSpPr>
            <a:spLocks noGrp="1" noRot="1" noChangeAspect="1" noChangeArrowheads="1" noTextEdit="1"/>
          </p:cNvSpPr>
          <p:nvPr>
            <p:ph type="sldImg"/>
          </p:nvPr>
        </p:nvSpPr>
        <p:spPr>
          <a:ln/>
        </p:spPr>
      </p:sp>
      <p:sp>
        <p:nvSpPr>
          <p:cNvPr id="178180"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p:spPr>
        <p:txBody>
          <a:bodyPr/>
          <a:lstStyle/>
          <a:p>
            <a:fld id="{A88E8292-B84A-482E-8BA9-E7DDCCD64D35}" type="slidenum">
              <a:rPr lang="en-US" altLang="en-US"/>
              <a:pPr/>
              <a:t>110</a:t>
            </a:fld>
            <a:endParaRPr lang="en-US" altLang="en-US"/>
          </a:p>
        </p:txBody>
      </p:sp>
      <p:sp>
        <p:nvSpPr>
          <p:cNvPr id="180227" name="Rectangle 2"/>
          <p:cNvSpPr>
            <a:spLocks noGrp="1" noRot="1" noChangeAspect="1" noChangeArrowheads="1" noTextEdit="1"/>
          </p:cNvSpPr>
          <p:nvPr>
            <p:ph type="sldImg"/>
          </p:nvPr>
        </p:nvSpPr>
        <p:spPr>
          <a:ln/>
        </p:spPr>
      </p:sp>
      <p:sp>
        <p:nvSpPr>
          <p:cNvPr id="180228"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p:spPr>
        <p:txBody>
          <a:bodyPr/>
          <a:lstStyle/>
          <a:p>
            <a:fld id="{1FFB67AA-CE6D-412E-82FC-18663A612163}" type="slidenum">
              <a:rPr lang="en-US" altLang="en-US"/>
              <a:pPr/>
              <a:t>111</a:t>
            </a:fld>
            <a:endParaRPr lang="en-US" altLang="en-US"/>
          </a:p>
        </p:txBody>
      </p:sp>
      <p:sp>
        <p:nvSpPr>
          <p:cNvPr id="182275" name="Rectangle 2"/>
          <p:cNvSpPr>
            <a:spLocks noGrp="1" noRot="1" noChangeAspect="1" noChangeArrowheads="1" noTextEdit="1"/>
          </p:cNvSpPr>
          <p:nvPr>
            <p:ph type="sldImg"/>
          </p:nvPr>
        </p:nvSpPr>
        <p:spPr>
          <a:ln/>
        </p:spPr>
      </p:sp>
      <p:sp>
        <p:nvSpPr>
          <p:cNvPr id="182276"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p:spPr>
        <p:txBody>
          <a:bodyPr/>
          <a:lstStyle/>
          <a:p>
            <a:fld id="{3374E2B1-AB1E-424F-9D98-B414FF7105DC}" type="slidenum">
              <a:rPr lang="en-US" altLang="en-US"/>
              <a:pPr/>
              <a:t>112</a:t>
            </a:fld>
            <a:endParaRPr lang="en-US" altLang="en-US"/>
          </a:p>
        </p:txBody>
      </p:sp>
      <p:sp>
        <p:nvSpPr>
          <p:cNvPr id="184323" name="Rectangle 2"/>
          <p:cNvSpPr>
            <a:spLocks noGrp="1" noRot="1" noChangeAspect="1" noChangeArrowheads="1" noTextEdit="1"/>
          </p:cNvSpPr>
          <p:nvPr>
            <p:ph type="sldImg"/>
          </p:nvPr>
        </p:nvSpPr>
        <p:spPr>
          <a:ln/>
        </p:spPr>
      </p:sp>
      <p:sp>
        <p:nvSpPr>
          <p:cNvPr id="184324"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p:spPr>
        <p:txBody>
          <a:bodyPr/>
          <a:lstStyle/>
          <a:p>
            <a:fld id="{B520CE28-3A76-4722-B963-7D1CB9B499D9}" type="slidenum">
              <a:rPr lang="en-US" altLang="en-US"/>
              <a:pPr/>
              <a:t>113</a:t>
            </a:fld>
            <a:endParaRPr lang="en-US" altLang="en-US"/>
          </a:p>
        </p:txBody>
      </p:sp>
      <p:sp>
        <p:nvSpPr>
          <p:cNvPr id="186371" name="Rectangle 2"/>
          <p:cNvSpPr>
            <a:spLocks noGrp="1" noRot="1" noChangeAspect="1" noChangeArrowheads="1" noTextEdit="1"/>
          </p:cNvSpPr>
          <p:nvPr>
            <p:ph type="sldImg"/>
          </p:nvPr>
        </p:nvSpPr>
        <p:spPr>
          <a:ln/>
        </p:spPr>
      </p:sp>
      <p:sp>
        <p:nvSpPr>
          <p:cNvPr id="186372"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p:spPr>
        <p:txBody>
          <a:bodyPr/>
          <a:lstStyle/>
          <a:p>
            <a:fld id="{5F6976B5-AA25-435B-A06E-10BE42FB7A1B}" type="slidenum">
              <a:rPr lang="en-US" altLang="en-US"/>
              <a:pPr/>
              <a:t>114</a:t>
            </a:fld>
            <a:endParaRPr lang="en-US" altLang="en-US"/>
          </a:p>
        </p:txBody>
      </p:sp>
      <p:sp>
        <p:nvSpPr>
          <p:cNvPr id="188419" name="Rectangle 2"/>
          <p:cNvSpPr>
            <a:spLocks noGrp="1" noRot="1" noChangeAspect="1" noChangeArrowheads="1" noTextEdit="1"/>
          </p:cNvSpPr>
          <p:nvPr>
            <p:ph type="sldImg"/>
          </p:nvPr>
        </p:nvSpPr>
        <p:spPr>
          <a:ln/>
        </p:spPr>
      </p:sp>
      <p:sp>
        <p:nvSpPr>
          <p:cNvPr id="188420"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p:spPr>
        <p:txBody>
          <a:bodyPr/>
          <a:lstStyle/>
          <a:p>
            <a:fld id="{D9B66B2F-0DE7-4C7C-88FA-7536E9F38F13}" type="slidenum">
              <a:rPr lang="en-US" altLang="en-US"/>
              <a:pPr/>
              <a:t>115</a:t>
            </a:fld>
            <a:endParaRPr lang="en-US" altLang="en-US"/>
          </a:p>
        </p:txBody>
      </p:sp>
      <p:sp>
        <p:nvSpPr>
          <p:cNvPr id="190467" name="Rectangle 2"/>
          <p:cNvSpPr>
            <a:spLocks noGrp="1" noRot="1" noChangeAspect="1" noChangeArrowheads="1" noTextEdit="1"/>
          </p:cNvSpPr>
          <p:nvPr>
            <p:ph type="sldImg"/>
          </p:nvPr>
        </p:nvSpPr>
        <p:spPr>
          <a:ln/>
        </p:spPr>
      </p:sp>
      <p:sp>
        <p:nvSpPr>
          <p:cNvPr id="190468"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p:spPr>
        <p:txBody>
          <a:bodyPr/>
          <a:lstStyle/>
          <a:p>
            <a:fld id="{01239F50-D72F-4707-A835-100FC099069B}" type="slidenum">
              <a:rPr lang="en-US" altLang="en-US"/>
              <a:pPr/>
              <a:t>116</a:t>
            </a:fld>
            <a:endParaRPr lang="en-US" altLang="en-US"/>
          </a:p>
        </p:txBody>
      </p:sp>
      <p:sp>
        <p:nvSpPr>
          <p:cNvPr id="192515" name="Rectangle 2"/>
          <p:cNvSpPr>
            <a:spLocks noGrp="1" noRot="1" noChangeAspect="1" noChangeArrowheads="1" noTextEdit="1"/>
          </p:cNvSpPr>
          <p:nvPr>
            <p:ph type="sldImg"/>
          </p:nvPr>
        </p:nvSpPr>
        <p:spPr>
          <a:ln/>
        </p:spPr>
      </p:sp>
      <p:sp>
        <p:nvSpPr>
          <p:cNvPr id="192516"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2"/>
          <p:cNvSpPr>
            <a:spLocks noChangeArrowheads="1"/>
          </p:cNvSpPr>
          <p:nvPr/>
        </p:nvSpPr>
        <p:spPr bwMode="auto">
          <a:xfrm>
            <a:off x="381000" y="990600"/>
            <a:ext cx="76200" cy="5105400"/>
          </a:xfrm>
          <a:prstGeom prst="rect">
            <a:avLst/>
          </a:prstGeom>
          <a:solidFill>
            <a:srgbClr val="00CCFF"/>
          </a:solidFill>
          <a:ln>
            <a:noFill/>
          </a:ln>
          <a:extLst/>
        </p:spPr>
        <p:txBody>
          <a:bodyPr wrap="none" anchor="ct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eaLnBrk="1" hangingPunct="1">
              <a:defRPr/>
            </a:pPr>
            <a:endParaRPr lang="en-US" altLang="en-US" sz="2400" smtClean="0"/>
          </a:p>
        </p:txBody>
      </p:sp>
      <p:grpSp>
        <p:nvGrpSpPr>
          <p:cNvPr id="5" name="Group 8"/>
          <p:cNvGrpSpPr>
            <a:grpSpLocks/>
          </p:cNvGrpSpPr>
          <p:nvPr/>
        </p:nvGrpSpPr>
        <p:grpSpPr bwMode="auto">
          <a:xfrm>
            <a:off x="381000" y="304800"/>
            <a:ext cx="8391525" cy="5791200"/>
            <a:chOff x="240" y="192"/>
            <a:chExt cx="5286" cy="3648"/>
          </a:xfrm>
        </p:grpSpPr>
        <p:sp>
          <p:nvSpPr>
            <p:cNvPr id="6" name="Rectangle 9"/>
            <p:cNvSpPr>
              <a:spLocks noChangeArrowheads="1"/>
            </p:cNvSpPr>
            <p:nvPr/>
          </p:nvSpPr>
          <p:spPr bwMode="auto">
            <a:xfrm flipV="1">
              <a:off x="5236" y="192"/>
              <a:ext cx="288" cy="288"/>
            </a:xfrm>
            <a:prstGeom prst="rect">
              <a:avLst/>
            </a:prstGeom>
            <a:solidFill>
              <a:srgbClr val="99CC00"/>
            </a:solidFill>
            <a:ln w="12700">
              <a:solidFill>
                <a:schemeClr val="tx1"/>
              </a:solidFill>
              <a:miter lim="800000"/>
              <a:headEnd/>
              <a:tailEnd/>
            </a:ln>
          </p:spPr>
          <p:txBody>
            <a:bodyPr rot="10800000" wrap="none" anchor="ct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eaLnBrk="1" hangingPunct="1">
                <a:defRPr/>
              </a:pPr>
              <a:endParaRPr lang="en-US" altLang="en-US" sz="2400" smtClean="0"/>
            </a:p>
          </p:txBody>
        </p:sp>
        <p:sp>
          <p:nvSpPr>
            <p:cNvPr id="7" name="Rectangle 10"/>
            <p:cNvSpPr>
              <a:spLocks noChangeArrowheads="1"/>
            </p:cNvSpPr>
            <p:nvPr/>
          </p:nvSpPr>
          <p:spPr bwMode="auto">
            <a:xfrm flipV="1">
              <a:off x="240" y="192"/>
              <a:ext cx="5004" cy="288"/>
            </a:xfrm>
            <a:prstGeom prst="rect">
              <a:avLst/>
            </a:prstGeom>
            <a:solidFill>
              <a:srgbClr val="00CCFF"/>
            </a:solidFill>
            <a:ln w="12700">
              <a:solidFill>
                <a:schemeClr val="tx1"/>
              </a:solidFill>
              <a:miter lim="800000"/>
              <a:headEnd/>
              <a:tailEnd/>
            </a:ln>
          </p:spPr>
          <p:txBody>
            <a:bodyPr rot="10800000" wrap="none" anchor="ct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eaLnBrk="1" hangingPunct="1">
                <a:defRPr/>
              </a:pPr>
              <a:endParaRPr lang="en-US" altLang="en-US" sz="2400" smtClean="0"/>
            </a:p>
          </p:txBody>
        </p:sp>
        <p:sp>
          <p:nvSpPr>
            <p:cNvPr id="8" name="Rectangle 11"/>
            <p:cNvSpPr>
              <a:spLocks noChangeArrowheads="1"/>
            </p:cNvSpPr>
            <p:nvPr/>
          </p:nvSpPr>
          <p:spPr bwMode="auto">
            <a:xfrm flipV="1">
              <a:off x="240" y="480"/>
              <a:ext cx="5004" cy="144"/>
            </a:xfrm>
            <a:prstGeom prst="rect">
              <a:avLst/>
            </a:prstGeom>
            <a:solidFill>
              <a:srgbClr val="99CC00"/>
            </a:solidFill>
            <a:ln w="12700">
              <a:solidFill>
                <a:schemeClr val="tx1"/>
              </a:solidFill>
              <a:miter lim="800000"/>
              <a:headEnd/>
              <a:tailEnd/>
            </a:ln>
          </p:spPr>
          <p:txBody>
            <a:bodyPr rot="10800000" wrap="none" anchor="ct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eaLnBrk="1" hangingPunct="1">
                <a:defRPr/>
              </a:pPr>
              <a:endParaRPr lang="en-US" altLang="en-US" sz="2400" smtClean="0"/>
            </a:p>
          </p:txBody>
        </p:sp>
        <p:sp>
          <p:nvSpPr>
            <p:cNvPr id="9" name="Rectangle 12"/>
            <p:cNvSpPr>
              <a:spLocks noChangeArrowheads="1"/>
            </p:cNvSpPr>
            <p:nvPr/>
          </p:nvSpPr>
          <p:spPr bwMode="auto">
            <a:xfrm flipV="1">
              <a:off x="5242" y="480"/>
              <a:ext cx="282" cy="144"/>
            </a:xfrm>
            <a:prstGeom prst="rect">
              <a:avLst/>
            </a:prstGeom>
            <a:solidFill>
              <a:srgbClr val="00CCFF"/>
            </a:solidFill>
            <a:ln w="12700">
              <a:solidFill>
                <a:schemeClr val="tx1"/>
              </a:solidFill>
              <a:miter lim="800000"/>
              <a:headEnd/>
              <a:tailEnd/>
            </a:ln>
          </p:spPr>
          <p:txBody>
            <a:bodyPr rot="10800000" wrap="none" anchor="ct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eaLnBrk="1" hangingPunct="1">
                <a:defRPr/>
              </a:pPr>
              <a:endParaRPr lang="en-US" altLang="en-US" sz="2400" smtClean="0"/>
            </a:p>
          </p:txBody>
        </p:sp>
        <p:sp>
          <p:nvSpPr>
            <p:cNvPr id="10" name="Rectangle 14"/>
            <p:cNvSpPr>
              <a:spLocks noChangeArrowheads="1"/>
            </p:cNvSpPr>
            <p:nvPr/>
          </p:nvSpPr>
          <p:spPr bwMode="auto">
            <a:xfrm>
              <a:off x="240" y="192"/>
              <a:ext cx="5286" cy="3648"/>
            </a:xfrm>
            <a:prstGeom prst="rect">
              <a:avLst/>
            </a:prstGeom>
            <a:noFill/>
            <a:ln w="12700">
              <a:solidFill>
                <a:schemeClr val="tx1"/>
              </a:solidFill>
              <a:miter lim="800000"/>
              <a:headEnd/>
              <a:tailEnd/>
            </a:ln>
            <a:extLst/>
          </p:spPr>
          <p:txBody>
            <a:bodyPr wrap="none" anchor="ct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eaLnBrk="1" hangingPunct="1">
                <a:defRPr/>
              </a:pPr>
              <a:endParaRPr lang="en-US" altLang="en-US" sz="2400" smtClean="0"/>
            </a:p>
          </p:txBody>
        </p:sp>
      </p:grpSp>
      <p:sp>
        <p:nvSpPr>
          <p:cNvPr id="690179" name="Rectangle 3"/>
          <p:cNvSpPr>
            <a:spLocks noGrp="1" noChangeArrowheads="1"/>
          </p:cNvSpPr>
          <p:nvPr>
            <p:ph type="ctrTitle"/>
          </p:nvPr>
        </p:nvSpPr>
        <p:spPr>
          <a:xfrm>
            <a:off x="762000" y="1371600"/>
            <a:ext cx="7696200" cy="2057400"/>
          </a:xfrm>
        </p:spPr>
        <p:txBody>
          <a:bodyPr/>
          <a:lstStyle>
            <a:lvl1pPr>
              <a:defRPr sz="4000"/>
            </a:lvl1pPr>
          </a:lstStyle>
          <a:p>
            <a:r>
              <a:rPr lang="en-US"/>
              <a:t>Click to edit Master title style</a:t>
            </a:r>
          </a:p>
        </p:txBody>
      </p:sp>
      <p:sp>
        <p:nvSpPr>
          <p:cNvPr id="690180" name="Rectangle 4"/>
          <p:cNvSpPr>
            <a:spLocks noGrp="1" noChangeArrowheads="1"/>
          </p:cNvSpPr>
          <p:nvPr>
            <p:ph type="subTitle" idx="1"/>
          </p:nvPr>
        </p:nvSpPr>
        <p:spPr>
          <a:xfrm>
            <a:off x="762000" y="3765550"/>
            <a:ext cx="7696200" cy="2057400"/>
          </a:xfrm>
        </p:spPr>
        <p:txBody>
          <a:bodyPr/>
          <a:lstStyle>
            <a:lvl1pPr marL="0" indent="0">
              <a:buFont typeface="Wingdings" pitchFamily="2" charset="2"/>
              <a:buNone/>
              <a:defRPr sz="2400">
                <a:latin typeface="Arial" charset="0"/>
              </a:defRPr>
            </a:lvl1pPr>
          </a:lstStyle>
          <a:p>
            <a:r>
              <a:rPr lang="en-US"/>
              <a:t>Click to edit Master subtitle style</a:t>
            </a:r>
          </a:p>
        </p:txBody>
      </p:sp>
      <p:sp>
        <p:nvSpPr>
          <p:cNvPr id="11" name="Rectangle 5"/>
          <p:cNvSpPr>
            <a:spLocks noGrp="1" noChangeArrowheads="1"/>
          </p:cNvSpPr>
          <p:nvPr>
            <p:ph type="dt" sz="half" idx="10"/>
          </p:nvPr>
        </p:nvSpPr>
        <p:spPr>
          <a:xfrm>
            <a:off x="457200" y="6248400"/>
            <a:ext cx="2133600" cy="457200"/>
          </a:xfrm>
        </p:spPr>
        <p:txBody>
          <a:bodyPr/>
          <a:lstStyle>
            <a:lvl1pPr>
              <a:defRPr/>
            </a:lvl1pPr>
          </a:lstStyle>
          <a:p>
            <a:pPr>
              <a:defRPr/>
            </a:pPr>
            <a:endParaRPr lang="en-US"/>
          </a:p>
        </p:txBody>
      </p:sp>
      <p:sp>
        <p:nvSpPr>
          <p:cNvPr id="12" name="Rectangle 6"/>
          <p:cNvSpPr>
            <a:spLocks noGrp="1" noChangeArrowheads="1"/>
          </p:cNvSpPr>
          <p:nvPr>
            <p:ph type="ftr" sz="quarter" idx="11"/>
          </p:nvPr>
        </p:nvSpPr>
        <p:spPr/>
        <p:txBody>
          <a:bodyPr/>
          <a:lstStyle>
            <a:lvl1pPr>
              <a:defRPr/>
            </a:lvl1pPr>
          </a:lstStyle>
          <a:p>
            <a:pPr>
              <a:defRPr/>
            </a:pPr>
            <a:endParaRPr lang="en-US"/>
          </a:p>
        </p:txBody>
      </p:sp>
      <p:sp>
        <p:nvSpPr>
          <p:cNvPr id="13" name="Rectangle 7"/>
          <p:cNvSpPr>
            <a:spLocks noGrp="1" noChangeArrowheads="1"/>
          </p:cNvSpPr>
          <p:nvPr>
            <p:ph type="sldNum" sz="quarter" idx="12"/>
          </p:nvPr>
        </p:nvSpPr>
        <p:spPr>
          <a:xfrm>
            <a:off x="6553200" y="6248400"/>
            <a:ext cx="2133600" cy="457200"/>
          </a:xfrm>
        </p:spPr>
        <p:txBody>
          <a:bodyPr/>
          <a:lstStyle>
            <a:lvl1pPr>
              <a:defRPr b="1"/>
            </a:lvl1pPr>
          </a:lstStyle>
          <a:p>
            <a:fld id="{D9A215C5-050A-420E-976B-3146450FBF1F}" type="slidenum">
              <a:rPr lang="en-US" altLang="en-US"/>
              <a:pPr/>
              <a:t>‹#›</a:t>
            </a:fld>
            <a:endParaRPr lang="en-US"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A17C75E9-DF21-441B-B6EC-7E50CB513FDA}" type="slidenum">
              <a:rPr lang="en-US" altLang="en-US"/>
              <a:pPr/>
              <a:t>‹#›</a:t>
            </a:fld>
            <a:endParaRPr lang="en-US"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E35E4D92-6D8B-46E8-AD23-BD9868FFD30A}" type="slidenum">
              <a:rPr lang="en-US" altLang="en-US"/>
              <a:pPr/>
              <a:t>‹#›</a:t>
            </a:fld>
            <a:endParaRPr lang="en-US"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828800"/>
            <a:ext cx="4038600" cy="43021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828800"/>
            <a:ext cx="4038600" cy="43021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F10CEEEA-5CEA-4275-BE11-1B3FEBEAACA9}" type="slidenum">
              <a:rPr lang="en-US" altLang="en-US"/>
              <a:pPr/>
              <a:t>‹#›</a:t>
            </a:fld>
            <a:endParaRPr lang="en-US"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fld id="{FC6B1451-83EB-4AFE-AAD2-4290C0B7B9CD}" type="slidenum">
              <a:rPr lang="en-US" altLang="en-US"/>
              <a:pPr/>
              <a:t>‹#›</a:t>
            </a:fld>
            <a:endParaRPr lang="en-US"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fld id="{913FEBDB-80A0-4A46-B266-417B545F84D8}" type="slidenum">
              <a:rPr lang="en-US" altLang="en-US"/>
              <a:pPr/>
              <a:t>‹#›</a:t>
            </a:fld>
            <a:endParaRPr lang="en-US"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fld id="{2BE5CC73-69F4-4A91-9322-458CD74D64FA}" type="slidenum">
              <a:rPr lang="en-US" altLang="en-US"/>
              <a:pPr/>
              <a:t>‹#›</a:t>
            </a:fld>
            <a:endParaRPr lang="en-US"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7E8FA7AB-B5B9-4D5A-9245-69F443F6759B}" type="slidenum">
              <a:rPr lang="en-US" altLang="en-US"/>
              <a:pPr/>
              <a:t>‹#›</a:t>
            </a:fld>
            <a:endParaRPr lang="en-US"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95ADB40E-766B-4A6B-AC22-DCC2B97ECC10}" type="slidenum">
              <a:rPr lang="en-US" altLang="en-US"/>
              <a:pPr/>
              <a:t>‹#›</a:t>
            </a:fld>
            <a:endParaRPr lang="en-US"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BF0926F4-2C78-4A40-ACBF-A2BCB41F8470}" type="slidenum">
              <a:rPr lang="en-US" altLang="en-US"/>
              <a:pPr/>
              <a:t>‹#›</a:t>
            </a:fld>
            <a:endParaRPr lang="en-US"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533400"/>
            <a:ext cx="2057400" cy="5597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533400"/>
            <a:ext cx="6019800" cy="5597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3761C944-78BC-489B-97C3-2C24E78191B4}" type="slidenum">
              <a:rPr lang="en-US" altLang="en-US"/>
              <a:pPr/>
              <a:t>‹#›</a:t>
            </a:fld>
            <a:endParaRPr lang="en-US"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457200" y="533400"/>
            <a:ext cx="8229600" cy="1143000"/>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457200" y="1828800"/>
            <a:ext cx="4038600" cy="20748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828800"/>
            <a:ext cx="4038600" cy="20748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57200" y="4056063"/>
            <a:ext cx="4038600" cy="20748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8200" y="4056063"/>
            <a:ext cx="4038600" cy="20748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fld id="{3734115F-3285-4179-9346-6A4DC57BF043}" type="slidenum">
              <a:rPr lang="en-US" altLang="en-US"/>
              <a:pPr/>
              <a:t>‹#›</a:t>
            </a:fld>
            <a:endParaRPr lang="en-US" alt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828800"/>
            <a:ext cx="4038600" cy="43021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828800"/>
            <a:ext cx="4038600" cy="43021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241181D7-57B8-4BA0-8E71-69CCDA87604F}" type="slidenum">
              <a:rPr lang="en-US" altLang="en-US"/>
              <a:pPr/>
              <a:t>‹#›</a:t>
            </a:fld>
            <a:endParaRPr lang="en-US" alt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828800"/>
            <a:ext cx="4038600" cy="43021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828800"/>
            <a:ext cx="4038600" cy="20748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4056063"/>
            <a:ext cx="4038600" cy="20748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
          <p:cNvSpPr>
            <a:spLocks noGrp="1" noChangeArrowheads="1"/>
          </p:cNvSpPr>
          <p:nvPr>
            <p:ph type="dt" sz="half" idx="10"/>
          </p:nvPr>
        </p:nvSpPr>
        <p:spPr>
          <a:ln/>
        </p:spPr>
        <p:txBody>
          <a:bodyPr/>
          <a:lstStyle>
            <a:lvl1pPr>
              <a:defRPr/>
            </a:lvl1pPr>
          </a:lstStyle>
          <a:p>
            <a:pPr>
              <a:defRPr/>
            </a:pPr>
            <a:endParaRPr lang="en-US"/>
          </a:p>
        </p:txBody>
      </p:sp>
      <p:sp>
        <p:nvSpPr>
          <p:cNvPr id="7" name="Rectangle 5"/>
          <p:cNvSpPr>
            <a:spLocks noGrp="1" noChangeArrowheads="1"/>
          </p:cNvSpPr>
          <p:nvPr>
            <p:ph type="ftr" sz="quarter" idx="11"/>
          </p:nvPr>
        </p:nvSpPr>
        <p:spPr>
          <a:ln/>
        </p:spPr>
        <p:txBody>
          <a:bodyPr/>
          <a:lstStyle>
            <a:lvl1pPr>
              <a:defRPr/>
            </a:lvl1pPr>
          </a:lstStyle>
          <a:p>
            <a:pPr>
              <a:defRPr/>
            </a:pPr>
            <a:endParaRPr lang="en-US"/>
          </a:p>
        </p:txBody>
      </p:sp>
      <p:sp>
        <p:nvSpPr>
          <p:cNvPr id="8" name="Rectangle 6"/>
          <p:cNvSpPr>
            <a:spLocks noGrp="1" noChangeArrowheads="1"/>
          </p:cNvSpPr>
          <p:nvPr>
            <p:ph type="sldNum" sz="quarter" idx="12"/>
          </p:nvPr>
        </p:nvSpPr>
        <p:spPr>
          <a:ln/>
        </p:spPr>
        <p:txBody>
          <a:bodyPr/>
          <a:lstStyle>
            <a:lvl1pPr>
              <a:defRPr/>
            </a:lvl1pPr>
          </a:lstStyle>
          <a:p>
            <a:fld id="{55731453-D876-45A7-BFD8-7973184784DA}" type="slidenum">
              <a:rPr lang="en-US" altLang="en-US"/>
              <a:pPr/>
              <a:t>‹#›</a:t>
            </a:fld>
            <a:endParaRPr lang="en-US"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533400"/>
            <a:ext cx="8229600" cy="11430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457200" y="1828800"/>
            <a:ext cx="8229600" cy="43021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689156" name="Rectangle 4"/>
          <p:cNvSpPr>
            <a:spLocks noGrp="1" noChangeArrowheads="1"/>
          </p:cNvSpPr>
          <p:nvPr>
            <p:ph type="dt" sz="half" idx="2"/>
          </p:nvPr>
        </p:nvSpPr>
        <p:spPr bwMode="auto">
          <a:xfrm>
            <a:off x="457200" y="6248400"/>
            <a:ext cx="16764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000">
                <a:latin typeface="Arial" charset="0"/>
                <a:cs typeface="Arial" charset="0"/>
              </a:defRPr>
            </a:lvl1pPr>
          </a:lstStyle>
          <a:p>
            <a:pPr>
              <a:defRPr/>
            </a:pPr>
            <a:endParaRPr lang="en-US"/>
          </a:p>
        </p:txBody>
      </p:sp>
      <p:sp>
        <p:nvSpPr>
          <p:cNvPr id="689157"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000">
                <a:latin typeface="Arial" charset="0"/>
                <a:cs typeface="Arial" charset="0"/>
              </a:defRPr>
            </a:lvl1pPr>
          </a:lstStyle>
          <a:p>
            <a:pPr>
              <a:defRPr/>
            </a:pPr>
            <a:endParaRPr lang="en-US"/>
          </a:p>
        </p:txBody>
      </p:sp>
      <p:sp>
        <p:nvSpPr>
          <p:cNvPr id="689158" name="Rectangle 6"/>
          <p:cNvSpPr>
            <a:spLocks noGrp="1" noChangeArrowheads="1"/>
          </p:cNvSpPr>
          <p:nvPr>
            <p:ph type="sldNum" sz="quarter" idx="4"/>
          </p:nvPr>
        </p:nvSpPr>
        <p:spPr bwMode="auto">
          <a:xfrm>
            <a:off x="6781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000">
                <a:latin typeface="Arial" charset="0"/>
              </a:defRPr>
            </a:lvl1pPr>
          </a:lstStyle>
          <a:p>
            <a:fld id="{632F466A-22F8-43ED-9609-E0B0A141F2BE}" type="slidenum">
              <a:rPr lang="en-US" altLang="en-US"/>
              <a:pPr/>
              <a:t>‹#›</a:t>
            </a:fld>
            <a:endParaRPr lang="en-US" altLang="en-US"/>
          </a:p>
        </p:txBody>
      </p:sp>
      <p:grpSp>
        <p:nvGrpSpPr>
          <p:cNvPr id="1031" name="Group 7"/>
          <p:cNvGrpSpPr>
            <a:grpSpLocks/>
          </p:cNvGrpSpPr>
          <p:nvPr/>
        </p:nvGrpSpPr>
        <p:grpSpPr bwMode="auto">
          <a:xfrm>
            <a:off x="279400" y="152400"/>
            <a:ext cx="8686800" cy="544513"/>
            <a:chOff x="176" y="96"/>
            <a:chExt cx="5472" cy="343"/>
          </a:xfrm>
        </p:grpSpPr>
        <p:sp>
          <p:nvSpPr>
            <p:cNvPr id="1033" name="Rectangle 9"/>
            <p:cNvSpPr>
              <a:spLocks noChangeArrowheads="1"/>
            </p:cNvSpPr>
            <p:nvPr/>
          </p:nvSpPr>
          <p:spPr bwMode="auto">
            <a:xfrm>
              <a:off x="5504" y="96"/>
              <a:ext cx="144" cy="144"/>
            </a:xfrm>
            <a:prstGeom prst="rect">
              <a:avLst/>
            </a:prstGeom>
            <a:solidFill>
              <a:srgbClr val="7030A0"/>
            </a:solidFill>
            <a:ln w="12700">
              <a:solidFill>
                <a:schemeClr val="tx1"/>
              </a:solidFill>
              <a:miter lim="800000"/>
              <a:headEnd/>
              <a:tailEnd/>
            </a:ln>
          </p:spPr>
          <p:txBody>
            <a:bodyPr wrap="none" anchor="ct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eaLnBrk="1" hangingPunct="1">
                <a:defRPr/>
              </a:pPr>
              <a:endParaRPr lang="en-US" altLang="en-US" sz="2400" smtClean="0"/>
            </a:p>
          </p:txBody>
        </p:sp>
        <p:sp>
          <p:nvSpPr>
            <p:cNvPr id="1034" name="Rectangle 10"/>
            <p:cNvSpPr>
              <a:spLocks noChangeArrowheads="1"/>
            </p:cNvSpPr>
            <p:nvPr/>
          </p:nvSpPr>
          <p:spPr bwMode="auto">
            <a:xfrm>
              <a:off x="176" y="96"/>
              <a:ext cx="5326" cy="144"/>
            </a:xfrm>
            <a:prstGeom prst="rect">
              <a:avLst/>
            </a:prstGeom>
            <a:solidFill>
              <a:srgbClr val="00CCFF"/>
            </a:solidFill>
            <a:ln w="12700">
              <a:solidFill>
                <a:schemeClr val="tx1"/>
              </a:solidFill>
              <a:miter lim="800000"/>
              <a:headEnd/>
              <a:tailEnd/>
            </a:ln>
          </p:spPr>
          <p:txBody>
            <a:bodyPr wrap="none" anchor="ct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eaLnBrk="1" hangingPunct="1">
                <a:defRPr/>
              </a:pPr>
              <a:endParaRPr lang="en-US" altLang="en-US" sz="2400" smtClean="0"/>
            </a:p>
          </p:txBody>
        </p:sp>
        <p:sp>
          <p:nvSpPr>
            <p:cNvPr id="1035" name="Rectangle 11"/>
            <p:cNvSpPr>
              <a:spLocks noChangeArrowheads="1"/>
            </p:cNvSpPr>
            <p:nvPr/>
          </p:nvSpPr>
          <p:spPr bwMode="auto">
            <a:xfrm>
              <a:off x="176" y="240"/>
              <a:ext cx="5326" cy="199"/>
            </a:xfrm>
            <a:prstGeom prst="rect">
              <a:avLst/>
            </a:prstGeom>
            <a:solidFill>
              <a:srgbClr val="7030A0"/>
            </a:solidFill>
            <a:ln w="12700">
              <a:solidFill>
                <a:schemeClr val="tx1"/>
              </a:solidFill>
              <a:miter lim="800000"/>
              <a:headEnd/>
              <a:tailEnd/>
            </a:ln>
          </p:spPr>
          <p:txBody>
            <a:bodyPr wrap="none" anchor="ct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eaLnBrk="1" hangingPunct="1">
                <a:defRPr/>
              </a:pPr>
              <a:endParaRPr lang="en-US" altLang="en-US" sz="2400" smtClean="0"/>
            </a:p>
          </p:txBody>
        </p:sp>
        <p:sp>
          <p:nvSpPr>
            <p:cNvPr id="1036" name="Rectangle 12"/>
            <p:cNvSpPr>
              <a:spLocks noChangeArrowheads="1"/>
            </p:cNvSpPr>
            <p:nvPr/>
          </p:nvSpPr>
          <p:spPr bwMode="auto">
            <a:xfrm>
              <a:off x="5504" y="241"/>
              <a:ext cx="144" cy="198"/>
            </a:xfrm>
            <a:prstGeom prst="rect">
              <a:avLst/>
            </a:prstGeom>
            <a:solidFill>
              <a:srgbClr val="00CCFF"/>
            </a:solidFill>
            <a:ln w="12700">
              <a:solidFill>
                <a:schemeClr val="tx1"/>
              </a:solidFill>
              <a:miter lim="800000"/>
              <a:headEnd/>
              <a:tailEnd/>
            </a:ln>
          </p:spPr>
          <p:txBody>
            <a:bodyPr wrap="none" anchor="ct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eaLnBrk="1" hangingPunct="1">
                <a:defRPr/>
              </a:pPr>
              <a:endParaRPr lang="en-US" altLang="en-US" sz="2400" smtClean="0"/>
            </a:p>
          </p:txBody>
        </p:sp>
      </p:grpSp>
      <p:sp>
        <p:nvSpPr>
          <p:cNvPr id="1032" name="Rectangle 12"/>
          <p:cNvSpPr>
            <a:spLocks noChangeArrowheads="1"/>
          </p:cNvSpPr>
          <p:nvPr userDrawn="1"/>
        </p:nvSpPr>
        <p:spPr bwMode="auto">
          <a:xfrm>
            <a:off x="4953000" y="381000"/>
            <a:ext cx="3860800" cy="307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pPr algn="r"/>
            <a:r>
              <a:rPr lang="en-US" altLang="en-US" sz="1400" b="1">
                <a:solidFill>
                  <a:schemeClr val="bg1"/>
                </a:solidFill>
                <a:latin typeface="Arial" charset="0"/>
              </a:rPr>
              <a:t>Part 23: Parameter Heterogeneity [</a:t>
            </a:r>
            <a:fld id="{C078D24D-DF26-44EC-93A0-5870B8137283}" type="slidenum">
              <a:rPr lang="en-US" altLang="en-US" sz="1400" b="1">
                <a:solidFill>
                  <a:schemeClr val="bg1"/>
                </a:solidFill>
                <a:latin typeface="Arial" charset="0"/>
              </a:rPr>
              <a:pPr algn="r"/>
              <a:t>‹#›</a:t>
            </a:fld>
            <a:r>
              <a:rPr lang="en-US" altLang="en-US" sz="1400" b="1">
                <a:solidFill>
                  <a:schemeClr val="bg1"/>
                </a:solidFill>
                <a:latin typeface="Arial" charset="0"/>
              </a:rPr>
              <a:t>/</a:t>
            </a:r>
            <a:r>
              <a:rPr lang="en-US" altLang="en-US" sz="1400" b="1" smtClean="0">
                <a:solidFill>
                  <a:schemeClr val="bg1"/>
                </a:solidFill>
                <a:latin typeface="Arial" charset="0"/>
              </a:rPr>
              <a:t>104]</a:t>
            </a:r>
            <a:endParaRPr lang="en-US" altLang="en-US" sz="1400" b="1">
              <a:solidFill>
                <a:schemeClr val="bg1"/>
              </a:solidFill>
              <a:latin typeface="Arial" charset="0"/>
            </a:endParaRPr>
          </a:p>
        </p:txBody>
      </p:sp>
    </p:spTree>
  </p:cSld>
  <p:clrMap bg1="lt1" tx1="dk1" bg2="lt2" tx2="dk2" accent1="accent1" accent2="accent2" accent3="accent3" accent4="accent4" accent5="accent5" accent6="accent6" hlink="hlink" folHlink="folHlink"/>
  <p:sldLayoutIdLst>
    <p:sldLayoutId id="2147483985" r:id="rId1"/>
    <p:sldLayoutId id="2147483972" r:id="rId2"/>
    <p:sldLayoutId id="2147483973" r:id="rId3"/>
    <p:sldLayoutId id="2147483974" r:id="rId4"/>
    <p:sldLayoutId id="2147483975" r:id="rId5"/>
    <p:sldLayoutId id="2147483976" r:id="rId6"/>
    <p:sldLayoutId id="2147483977" r:id="rId7"/>
    <p:sldLayoutId id="2147483978" r:id="rId8"/>
    <p:sldLayoutId id="2147483979" r:id="rId9"/>
    <p:sldLayoutId id="2147483980" r:id="rId10"/>
    <p:sldLayoutId id="2147483981" r:id="rId11"/>
    <p:sldLayoutId id="2147483982" r:id="rId12"/>
    <p:sldLayoutId id="2147483983" r:id="rId13"/>
    <p:sldLayoutId id="2147483984" r:id="rId14"/>
  </p:sldLayoutIdLst>
  <p:timing>
    <p:tnLst>
      <p:par>
        <p:cTn id="1" dur="indefinite" restart="never" nodeType="tmRoot"/>
      </p:par>
    </p:tnLst>
  </p:timing>
  <p:txStyles>
    <p:titleStyle>
      <a:lvl1pPr algn="ctr" rtl="0" eaLnBrk="0" fontAlgn="base" hangingPunct="0">
        <a:spcBef>
          <a:spcPct val="0"/>
        </a:spcBef>
        <a:spcAft>
          <a:spcPct val="0"/>
        </a:spcAft>
        <a:defRPr sz="3200">
          <a:solidFill>
            <a:schemeClr val="tx2"/>
          </a:solidFill>
          <a:latin typeface="+mj-lt"/>
          <a:ea typeface="+mj-ea"/>
          <a:cs typeface="+mj-cs"/>
        </a:defRPr>
      </a:lvl1pPr>
      <a:lvl2pPr algn="ctr" rtl="0" eaLnBrk="0" fontAlgn="base" hangingPunct="0">
        <a:spcBef>
          <a:spcPct val="0"/>
        </a:spcBef>
        <a:spcAft>
          <a:spcPct val="0"/>
        </a:spcAft>
        <a:defRPr sz="3200">
          <a:solidFill>
            <a:schemeClr val="tx2"/>
          </a:solidFill>
          <a:latin typeface="Arial Black" pitchFamily="34" charset="0"/>
        </a:defRPr>
      </a:lvl2pPr>
      <a:lvl3pPr algn="ctr" rtl="0" eaLnBrk="0" fontAlgn="base" hangingPunct="0">
        <a:spcBef>
          <a:spcPct val="0"/>
        </a:spcBef>
        <a:spcAft>
          <a:spcPct val="0"/>
        </a:spcAft>
        <a:defRPr sz="3200">
          <a:solidFill>
            <a:schemeClr val="tx2"/>
          </a:solidFill>
          <a:latin typeface="Arial Black" pitchFamily="34" charset="0"/>
        </a:defRPr>
      </a:lvl3pPr>
      <a:lvl4pPr algn="ctr" rtl="0" eaLnBrk="0" fontAlgn="base" hangingPunct="0">
        <a:spcBef>
          <a:spcPct val="0"/>
        </a:spcBef>
        <a:spcAft>
          <a:spcPct val="0"/>
        </a:spcAft>
        <a:defRPr sz="3200">
          <a:solidFill>
            <a:schemeClr val="tx2"/>
          </a:solidFill>
          <a:latin typeface="Arial Black" pitchFamily="34" charset="0"/>
        </a:defRPr>
      </a:lvl4pPr>
      <a:lvl5pPr algn="ctr" rtl="0" eaLnBrk="0" fontAlgn="base" hangingPunct="0">
        <a:spcBef>
          <a:spcPct val="0"/>
        </a:spcBef>
        <a:spcAft>
          <a:spcPct val="0"/>
        </a:spcAft>
        <a:defRPr sz="3200">
          <a:solidFill>
            <a:schemeClr val="tx2"/>
          </a:solidFill>
          <a:latin typeface="Arial Black" pitchFamily="34" charset="0"/>
        </a:defRPr>
      </a:lvl5pPr>
      <a:lvl6pPr marL="457200" algn="ctr" rtl="0" fontAlgn="base">
        <a:spcBef>
          <a:spcPct val="0"/>
        </a:spcBef>
        <a:spcAft>
          <a:spcPct val="0"/>
        </a:spcAft>
        <a:defRPr sz="3200">
          <a:solidFill>
            <a:schemeClr val="tx2"/>
          </a:solidFill>
          <a:latin typeface="Arial Black" pitchFamily="34" charset="0"/>
        </a:defRPr>
      </a:lvl6pPr>
      <a:lvl7pPr marL="914400" algn="ctr" rtl="0" fontAlgn="base">
        <a:spcBef>
          <a:spcPct val="0"/>
        </a:spcBef>
        <a:spcAft>
          <a:spcPct val="0"/>
        </a:spcAft>
        <a:defRPr sz="3200">
          <a:solidFill>
            <a:schemeClr val="tx2"/>
          </a:solidFill>
          <a:latin typeface="Arial Black" pitchFamily="34" charset="0"/>
        </a:defRPr>
      </a:lvl7pPr>
      <a:lvl8pPr marL="1371600" algn="ctr" rtl="0" fontAlgn="base">
        <a:spcBef>
          <a:spcPct val="0"/>
        </a:spcBef>
        <a:spcAft>
          <a:spcPct val="0"/>
        </a:spcAft>
        <a:defRPr sz="3200">
          <a:solidFill>
            <a:schemeClr val="tx2"/>
          </a:solidFill>
          <a:latin typeface="Arial Black" pitchFamily="34" charset="0"/>
        </a:defRPr>
      </a:lvl8pPr>
      <a:lvl9pPr marL="1828800" algn="ctr" rtl="0" fontAlgn="base">
        <a:spcBef>
          <a:spcPct val="0"/>
        </a:spcBef>
        <a:spcAft>
          <a:spcPct val="0"/>
        </a:spcAft>
        <a:defRPr sz="3200">
          <a:solidFill>
            <a:schemeClr val="tx2"/>
          </a:solidFill>
          <a:latin typeface="Arial Black" pitchFamily="34" charset="0"/>
        </a:defRPr>
      </a:lvl9pPr>
    </p:titleStyle>
    <p:bodyStyle>
      <a:lvl1pPr marL="469900" indent="-469900" algn="l" rtl="0" eaLnBrk="0" fontAlgn="base" hangingPunct="0">
        <a:spcBef>
          <a:spcPct val="20000"/>
        </a:spcBef>
        <a:spcAft>
          <a:spcPct val="0"/>
        </a:spcAft>
        <a:buClr>
          <a:schemeClr val="bg2"/>
        </a:buClr>
        <a:buSzPct val="70000"/>
        <a:buFont typeface="Wingdings" pitchFamily="2" charset="2"/>
        <a:buChar char="o"/>
        <a:defRPr sz="2800">
          <a:solidFill>
            <a:schemeClr val="tx1"/>
          </a:solidFill>
          <a:latin typeface="+mn-lt"/>
          <a:ea typeface="+mn-ea"/>
          <a:cs typeface="+mn-cs"/>
        </a:defRPr>
      </a:lvl1pPr>
      <a:lvl2pPr marL="908050" indent="-436563" algn="l" rtl="0" eaLnBrk="0" fontAlgn="base" hangingPunct="0">
        <a:spcBef>
          <a:spcPct val="20000"/>
        </a:spcBef>
        <a:spcAft>
          <a:spcPct val="0"/>
        </a:spcAft>
        <a:buClr>
          <a:schemeClr val="accent2"/>
        </a:buClr>
        <a:buSzPct val="75000"/>
        <a:buFont typeface="Wingdings" pitchFamily="2" charset="2"/>
        <a:buChar char="n"/>
        <a:defRPr sz="2400">
          <a:solidFill>
            <a:schemeClr val="tx1"/>
          </a:solidFill>
          <a:latin typeface="+mn-lt"/>
        </a:defRPr>
      </a:lvl2pPr>
      <a:lvl3pPr marL="1377950" indent="-468313" algn="l" rtl="0" eaLnBrk="0" fontAlgn="base" hangingPunct="0">
        <a:spcBef>
          <a:spcPct val="20000"/>
        </a:spcBef>
        <a:spcAft>
          <a:spcPct val="0"/>
        </a:spcAft>
        <a:buClr>
          <a:schemeClr val="bg2"/>
        </a:buClr>
        <a:buSzPct val="65000"/>
        <a:buFont typeface="Wingdings" pitchFamily="2" charset="2"/>
        <a:buChar char="o"/>
        <a:defRPr sz="2000">
          <a:solidFill>
            <a:schemeClr val="tx1"/>
          </a:solidFill>
          <a:latin typeface="+mn-lt"/>
        </a:defRPr>
      </a:lvl3pPr>
      <a:lvl4pPr marL="1827213" indent="-438150" algn="l" rtl="0" eaLnBrk="0" fontAlgn="base" hangingPunct="0">
        <a:spcBef>
          <a:spcPct val="20000"/>
        </a:spcBef>
        <a:spcAft>
          <a:spcPct val="0"/>
        </a:spcAft>
        <a:buClr>
          <a:schemeClr val="accent2"/>
        </a:buClr>
        <a:buSzPct val="75000"/>
        <a:buFont typeface="Wingdings" pitchFamily="2" charset="2"/>
        <a:buChar char="n"/>
        <a:defRPr sz="1600">
          <a:solidFill>
            <a:schemeClr val="tx1"/>
          </a:solidFill>
          <a:latin typeface="+mn-lt"/>
        </a:defRPr>
      </a:lvl4pPr>
      <a:lvl5pPr marL="2297113" indent="-468313" algn="l" rtl="0" eaLnBrk="0" fontAlgn="base" hangingPunct="0">
        <a:spcBef>
          <a:spcPct val="20000"/>
        </a:spcBef>
        <a:spcAft>
          <a:spcPct val="0"/>
        </a:spcAft>
        <a:buClr>
          <a:schemeClr val="accent1"/>
        </a:buClr>
        <a:buSzPct val="50000"/>
        <a:buFont typeface="Wingdings" pitchFamily="2" charset="2"/>
        <a:buChar char="o"/>
        <a:defRPr sz="1400">
          <a:solidFill>
            <a:schemeClr val="tx1"/>
          </a:solidFill>
          <a:latin typeface="+mn-lt"/>
        </a:defRPr>
      </a:lvl5pPr>
      <a:lvl6pPr marL="2754313" indent="-468313" algn="l" rtl="0" fontAlgn="base">
        <a:spcBef>
          <a:spcPct val="20000"/>
        </a:spcBef>
        <a:spcAft>
          <a:spcPct val="0"/>
        </a:spcAft>
        <a:buClr>
          <a:schemeClr val="accent1"/>
        </a:buClr>
        <a:buSzPct val="50000"/>
        <a:buFont typeface="Wingdings" pitchFamily="2" charset="2"/>
        <a:buChar char="o"/>
        <a:defRPr sz="1400">
          <a:solidFill>
            <a:schemeClr val="tx1"/>
          </a:solidFill>
          <a:latin typeface="+mn-lt"/>
        </a:defRPr>
      </a:lvl6pPr>
      <a:lvl7pPr marL="3211513" indent="-468313" algn="l" rtl="0" fontAlgn="base">
        <a:spcBef>
          <a:spcPct val="20000"/>
        </a:spcBef>
        <a:spcAft>
          <a:spcPct val="0"/>
        </a:spcAft>
        <a:buClr>
          <a:schemeClr val="accent1"/>
        </a:buClr>
        <a:buSzPct val="50000"/>
        <a:buFont typeface="Wingdings" pitchFamily="2" charset="2"/>
        <a:buChar char="o"/>
        <a:defRPr sz="1400">
          <a:solidFill>
            <a:schemeClr val="tx1"/>
          </a:solidFill>
          <a:latin typeface="+mn-lt"/>
        </a:defRPr>
      </a:lvl7pPr>
      <a:lvl8pPr marL="3668713" indent="-468313" algn="l" rtl="0" fontAlgn="base">
        <a:spcBef>
          <a:spcPct val="20000"/>
        </a:spcBef>
        <a:spcAft>
          <a:spcPct val="0"/>
        </a:spcAft>
        <a:buClr>
          <a:schemeClr val="accent1"/>
        </a:buClr>
        <a:buSzPct val="50000"/>
        <a:buFont typeface="Wingdings" pitchFamily="2" charset="2"/>
        <a:buChar char="o"/>
        <a:defRPr sz="1400">
          <a:solidFill>
            <a:schemeClr val="tx1"/>
          </a:solidFill>
          <a:latin typeface="+mn-lt"/>
        </a:defRPr>
      </a:lvl8pPr>
      <a:lvl9pPr marL="4125913" indent="-468313" algn="l" rtl="0" fontAlgn="base">
        <a:spcBef>
          <a:spcPct val="20000"/>
        </a:spcBef>
        <a:spcAft>
          <a:spcPct val="0"/>
        </a:spcAft>
        <a:buClr>
          <a:schemeClr val="accent1"/>
        </a:buClr>
        <a:buSzPct val="50000"/>
        <a:buFont typeface="Wingdings" pitchFamily="2" charset="2"/>
        <a:buChar char="o"/>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jpe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4.png"/><Relationship Id="rId5" Type="http://schemas.openxmlformats.org/officeDocument/2006/relationships/image" Target="../media/image3.jpeg"/><Relationship Id="rId10" Type="http://schemas.openxmlformats.org/officeDocument/2006/relationships/image" Target="../media/image8.png"/><Relationship Id="rId4" Type="http://schemas.openxmlformats.org/officeDocument/2006/relationships/image" Target="../media/image2.jpeg"/><Relationship Id="rId9" Type="http://schemas.openxmlformats.org/officeDocument/2006/relationships/image" Target="../media/image7.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6.xml"/><Relationship Id="rId1" Type="http://schemas.openxmlformats.org/officeDocument/2006/relationships/vmlDrawing" Target="../drawings/vmlDrawing1.vml"/><Relationship Id="rId4" Type="http://schemas.openxmlformats.org/officeDocument/2006/relationships/oleObject" Target="../embeddings/oleObject1.bin"/></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6.xml"/><Relationship Id="rId1" Type="http://schemas.openxmlformats.org/officeDocument/2006/relationships/vmlDrawing" Target="../drawings/vmlDrawing2.vml"/><Relationship Id="rId4" Type="http://schemas.openxmlformats.org/officeDocument/2006/relationships/oleObject" Target="../embeddings/oleObject2.bin"/></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6.xml"/><Relationship Id="rId1" Type="http://schemas.openxmlformats.org/officeDocument/2006/relationships/vmlDrawing" Target="../drawings/vmlDrawing3.vml"/><Relationship Id="rId5" Type="http://schemas.openxmlformats.org/officeDocument/2006/relationships/oleObject" Target="../embeddings/oleObject4.bin"/><Relationship Id="rId4" Type="http://schemas.openxmlformats.org/officeDocument/2006/relationships/oleObject" Target="../embeddings/oleObject3.bin"/></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6.xml"/><Relationship Id="rId1" Type="http://schemas.openxmlformats.org/officeDocument/2006/relationships/vmlDrawing" Target="../drawings/vmlDrawing4.vml"/><Relationship Id="rId5" Type="http://schemas.openxmlformats.org/officeDocument/2006/relationships/oleObject" Target="../embeddings/oleObject6.bin"/><Relationship Id="rId4" Type="http://schemas.openxmlformats.org/officeDocument/2006/relationships/oleObject" Target="../embeddings/oleObject5.bin"/></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6.xml"/><Relationship Id="rId1" Type="http://schemas.openxmlformats.org/officeDocument/2006/relationships/vmlDrawing" Target="../drawings/vmlDrawing5.vml"/><Relationship Id="rId4" Type="http://schemas.openxmlformats.org/officeDocument/2006/relationships/oleObject" Target="../embeddings/oleObject7.bin"/></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Layout" Target="../slideLayouts/slideLayout7.xml"/><Relationship Id="rId1" Type="http://schemas.openxmlformats.org/officeDocument/2006/relationships/vmlDrawing" Target="../drawings/vmlDrawing6.vml"/><Relationship Id="rId4" Type="http://schemas.openxmlformats.org/officeDocument/2006/relationships/oleObject" Target="../embeddings/oleObject9.bin"/></Relationships>
</file>

<file path=ppt/slides/_rels/slide1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hyperlink" Target="http://www.statisticalinnovations.com/"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3.xml"/><Relationship Id="rId1" Type="http://schemas.openxmlformats.org/officeDocument/2006/relationships/vmlDrawing" Target="../drawings/vmlDrawing7.vml"/><Relationship Id="rId4" Type="http://schemas.openxmlformats.org/officeDocument/2006/relationships/oleObject" Target="../embeddings/oleObject10.bin"/></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vmlDrawing" Target="../drawings/vmlDrawing8.vml"/><Relationship Id="rId4" Type="http://schemas.openxmlformats.org/officeDocument/2006/relationships/oleObject" Target="../embeddings/oleObject11.bin"/></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vmlDrawing" Target="../drawings/vmlDrawing9.vml"/><Relationship Id="rId4" Type="http://schemas.openxmlformats.org/officeDocument/2006/relationships/oleObject" Target="../embeddings/oleObject12.bin"/></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6.xml"/><Relationship Id="rId1" Type="http://schemas.openxmlformats.org/officeDocument/2006/relationships/vmlDrawing" Target="../drawings/vmlDrawing10.vml"/><Relationship Id="rId4" Type="http://schemas.openxmlformats.org/officeDocument/2006/relationships/oleObject" Target="../embeddings/oleObject13.bin"/></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6.xml"/><Relationship Id="rId1" Type="http://schemas.openxmlformats.org/officeDocument/2006/relationships/vmlDrawing" Target="../drawings/vmlDrawing11.vml"/><Relationship Id="rId4" Type="http://schemas.openxmlformats.org/officeDocument/2006/relationships/oleObject" Target="../embeddings/oleObject14.bin"/></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6.xml"/><Relationship Id="rId1" Type="http://schemas.openxmlformats.org/officeDocument/2006/relationships/vmlDrawing" Target="../drawings/vmlDrawing12.vml"/><Relationship Id="rId4" Type="http://schemas.openxmlformats.org/officeDocument/2006/relationships/oleObject" Target="../embeddings/oleObject15.bin"/></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6.xml"/><Relationship Id="rId1" Type="http://schemas.openxmlformats.org/officeDocument/2006/relationships/vmlDrawing" Target="../drawings/vmlDrawing13.vml"/><Relationship Id="rId4" Type="http://schemas.openxmlformats.org/officeDocument/2006/relationships/oleObject" Target="../embeddings/oleObject16.bin"/></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6.xml"/><Relationship Id="rId1" Type="http://schemas.openxmlformats.org/officeDocument/2006/relationships/vmlDrawing" Target="../drawings/vmlDrawing14.vml"/><Relationship Id="rId4" Type="http://schemas.openxmlformats.org/officeDocument/2006/relationships/oleObject" Target="../embeddings/oleObject17.bin"/></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7.xml"/><Relationship Id="rId4" Type="http://schemas.openxmlformats.org/officeDocument/2006/relationships/image" Target="../media/image35.png"/></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oleObject" Target="../embeddings/oleObject18.bin"/><Relationship Id="rId2" Type="http://schemas.openxmlformats.org/officeDocument/2006/relationships/slideLayout" Target="../slideLayouts/slideLayout2.xml"/><Relationship Id="rId1" Type="http://schemas.openxmlformats.org/officeDocument/2006/relationships/vmlDrawing" Target="../drawings/vmlDrawing15.vml"/><Relationship Id="rId4" Type="http://schemas.openxmlformats.org/officeDocument/2006/relationships/oleObject" Target="../embeddings/oleObject19.bin"/></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image" Target="../media/image43.png"/></Relationships>
</file>

<file path=ppt/slides/_rels/slide5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39.xml"/><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40.xml"/><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41.xml"/><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6.xml"/></Relationships>
</file>

<file path=ppt/slides/_rels/slide66.xml.rels><?xml version="1.0" encoding="UTF-8" standalone="yes"?>
<Relationships xmlns="http://schemas.openxmlformats.org/package/2006/relationships"><Relationship Id="rId3" Type="http://schemas.openxmlformats.org/officeDocument/2006/relationships/oleObject" Target="../embeddings/oleObject20.bin"/><Relationship Id="rId2" Type="http://schemas.openxmlformats.org/officeDocument/2006/relationships/slideLayout" Target="../slideLayouts/slideLayout6.xml"/><Relationship Id="rId1" Type="http://schemas.openxmlformats.org/officeDocument/2006/relationships/vmlDrawing" Target="../drawings/vmlDrawing16.vml"/></Relationships>
</file>

<file path=ppt/slides/_rels/slide67.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51.pn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oleObject" Target="../embeddings/oleObject21.bin"/><Relationship Id="rId2" Type="http://schemas.openxmlformats.org/officeDocument/2006/relationships/slideLayout" Target="../slideLayouts/slideLayout2.xml"/><Relationship Id="rId1" Type="http://schemas.openxmlformats.org/officeDocument/2006/relationships/vmlDrawing" Target="../drawings/vmlDrawing17.vml"/><Relationship Id="rId4" Type="http://schemas.openxmlformats.org/officeDocument/2006/relationships/image" Target="../media/image49.png"/></Relationships>
</file>

<file path=ppt/slides/_rels/slide70.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slideLayout" Target="../slideLayouts/slideLayout7.xml"/><Relationship Id="rId1" Type="http://schemas.openxmlformats.org/officeDocument/2006/relationships/vmlDrawing" Target="../drawings/vmlDrawing18.vml"/><Relationship Id="rId4" Type="http://schemas.openxmlformats.org/officeDocument/2006/relationships/oleObject" Target="../embeddings/oleObject22.bin"/></Relationships>
</file>

<file path=ppt/slides/_rels/slide73.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6.xml"/></Relationships>
</file>

<file path=ppt/slides/_rels/slide75.xml.rels><?xml version="1.0" encoding="UTF-8" standalone="yes"?>
<Relationships xmlns="http://schemas.openxmlformats.org/package/2006/relationships"><Relationship Id="rId3" Type="http://schemas.openxmlformats.org/officeDocument/2006/relationships/oleObject" Target="../embeddings/oleObject23.bin"/><Relationship Id="rId2" Type="http://schemas.openxmlformats.org/officeDocument/2006/relationships/slideLayout" Target="../slideLayouts/slideLayout6.xml"/><Relationship Id="rId1" Type="http://schemas.openxmlformats.org/officeDocument/2006/relationships/vmlDrawing" Target="../drawings/vmlDrawing19.vml"/></Relationships>
</file>

<file path=ppt/slides/_rels/slide76.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6.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6.xml"/><Relationship Id="rId1" Type="http://schemas.openxmlformats.org/officeDocument/2006/relationships/vmlDrawing" Target="../drawings/vmlDrawing20.vml"/><Relationship Id="rId4" Type="http://schemas.openxmlformats.org/officeDocument/2006/relationships/oleObject" Target="../embeddings/oleObject24.bin"/></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notesSlide" Target="../notesSlides/notesSlide44.xml"/><Relationship Id="rId2" Type="http://schemas.openxmlformats.org/officeDocument/2006/relationships/slideLayout" Target="../slideLayouts/slideLayout6.xml"/><Relationship Id="rId1" Type="http://schemas.openxmlformats.org/officeDocument/2006/relationships/vmlDrawing" Target="../drawings/vmlDrawing21.vml"/><Relationship Id="rId4" Type="http://schemas.openxmlformats.org/officeDocument/2006/relationships/oleObject" Target="../embeddings/oleObject25.bin"/></Relationships>
</file>

<file path=ppt/slides/_rels/slide90.xml.rels><?xml version="1.0" encoding="UTF-8" standalone="yes"?>
<Relationships xmlns="http://schemas.openxmlformats.org/package/2006/relationships"><Relationship Id="rId3" Type="http://schemas.openxmlformats.org/officeDocument/2006/relationships/notesSlide" Target="../notesSlides/notesSlide45.xml"/><Relationship Id="rId2" Type="http://schemas.openxmlformats.org/officeDocument/2006/relationships/slideLayout" Target="../slideLayouts/slideLayout6.xml"/><Relationship Id="rId1" Type="http://schemas.openxmlformats.org/officeDocument/2006/relationships/vmlDrawing" Target="../drawings/vmlDrawing22.vml"/><Relationship Id="rId4" Type="http://schemas.openxmlformats.org/officeDocument/2006/relationships/oleObject" Target="../embeddings/oleObject26.bin"/></Relationships>
</file>

<file path=ppt/slides/_rels/slide91.xml.rels><?xml version="1.0" encoding="UTF-8" standalone="yes"?>
<Relationships xmlns="http://schemas.openxmlformats.org/package/2006/relationships"><Relationship Id="rId3" Type="http://schemas.openxmlformats.org/officeDocument/2006/relationships/notesSlide" Target="../notesSlides/notesSlide46.xml"/><Relationship Id="rId2" Type="http://schemas.openxmlformats.org/officeDocument/2006/relationships/slideLayout" Target="../slideLayouts/slideLayout6.xml"/><Relationship Id="rId1" Type="http://schemas.openxmlformats.org/officeDocument/2006/relationships/vmlDrawing" Target="../drawings/vmlDrawing23.vml"/><Relationship Id="rId4" Type="http://schemas.openxmlformats.org/officeDocument/2006/relationships/oleObject" Target="../embeddings/oleObject27.bin"/></Relationships>
</file>

<file path=ppt/slides/_rels/slide92.xml.rels><?xml version="1.0" encoding="UTF-8" standalone="yes"?>
<Relationships xmlns="http://schemas.openxmlformats.org/package/2006/relationships"><Relationship Id="rId3" Type="http://schemas.openxmlformats.org/officeDocument/2006/relationships/notesSlide" Target="../notesSlides/notesSlide47.xml"/><Relationship Id="rId2" Type="http://schemas.openxmlformats.org/officeDocument/2006/relationships/slideLayout" Target="../slideLayouts/slideLayout6.xml"/><Relationship Id="rId1" Type="http://schemas.openxmlformats.org/officeDocument/2006/relationships/vmlDrawing" Target="../drawings/vmlDrawing24.vml"/><Relationship Id="rId4" Type="http://schemas.openxmlformats.org/officeDocument/2006/relationships/oleObject" Target="../embeddings/oleObject28.bin"/></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6.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6.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6.xml"/></Relationships>
</file>

<file path=ppt/slides/_rels/slide96.xml.rels><?xml version="1.0" encoding="UTF-8" standalone="yes"?>
<Relationships xmlns="http://schemas.openxmlformats.org/package/2006/relationships"><Relationship Id="rId3" Type="http://schemas.openxmlformats.org/officeDocument/2006/relationships/hyperlink" Target="http://www.statisticalinnovations.com/" TargetMode="External"/><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notesSlide" Target="../notesSlides/notesSlide52.xml"/><Relationship Id="rId2" Type="http://schemas.openxmlformats.org/officeDocument/2006/relationships/slideLayout" Target="../slideLayouts/slideLayout6.xml"/><Relationship Id="rId1" Type="http://schemas.openxmlformats.org/officeDocument/2006/relationships/vmlDrawing" Target="../drawings/vmlDrawing25.vml"/><Relationship Id="rId4" Type="http://schemas.openxmlformats.org/officeDocument/2006/relationships/oleObject" Target="../embeddings/oleObject29.bin"/></Relationships>
</file>

<file path=ppt/slides/_rels/slide99.xml.rels><?xml version="1.0" encoding="UTF-8" standalone="yes"?>
<Relationships xmlns="http://schemas.openxmlformats.org/package/2006/relationships"><Relationship Id="rId3" Type="http://schemas.openxmlformats.org/officeDocument/2006/relationships/notesSlide" Target="../notesSlides/notesSlide53.xml"/><Relationship Id="rId2" Type="http://schemas.openxmlformats.org/officeDocument/2006/relationships/slideLayout" Target="../slideLayouts/slideLayout2.xml"/><Relationship Id="rId1" Type="http://schemas.openxmlformats.org/officeDocument/2006/relationships/vmlDrawing" Target="../drawings/vmlDrawing26.vml"/><Relationship Id="rId4" Type="http://schemas.openxmlformats.org/officeDocument/2006/relationships/oleObject" Target="../embeddings/oleObject30.bin"/></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6.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6.xml"/></Relationships>
</file>

<file path=ppt/slides/_rels/slide102.xml.rels><?xml version="1.0" encoding="UTF-8" standalone="yes"?>
<Relationships xmlns="http://schemas.openxmlformats.org/package/2006/relationships"><Relationship Id="rId3" Type="http://schemas.openxmlformats.org/officeDocument/2006/relationships/notesSlide" Target="../notesSlides/notesSlide56.xml"/><Relationship Id="rId2" Type="http://schemas.openxmlformats.org/officeDocument/2006/relationships/slideLayout" Target="../slideLayouts/slideLayout6.xml"/><Relationship Id="rId1" Type="http://schemas.openxmlformats.org/officeDocument/2006/relationships/vmlDrawing" Target="../drawings/vmlDrawing27.vml"/><Relationship Id="rId4" Type="http://schemas.openxmlformats.org/officeDocument/2006/relationships/oleObject" Target="../embeddings/oleObject31.bin"/></Relationships>
</file>

<file path=ppt/slides/_rels/slide103.xml.rels><?xml version="1.0" encoding="UTF-8" standalone="yes"?>
<Relationships xmlns="http://schemas.openxmlformats.org/package/2006/relationships"><Relationship Id="rId3" Type="http://schemas.openxmlformats.org/officeDocument/2006/relationships/image" Target="../media/image75.wmf"/><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6.xml.rels><?xml version="1.0" encoding="UTF-8" standalone="yes"?>
<Relationships xmlns="http://schemas.openxmlformats.org/package/2006/relationships"><Relationship Id="rId3" Type="http://schemas.openxmlformats.org/officeDocument/2006/relationships/notesSlide" Target="../notesSlides/notesSlide59.xml"/><Relationship Id="rId2" Type="http://schemas.openxmlformats.org/officeDocument/2006/relationships/slideLayout" Target="../slideLayouts/slideLayout6.xml"/><Relationship Id="rId1" Type="http://schemas.openxmlformats.org/officeDocument/2006/relationships/vmlDrawing" Target="../drawings/vmlDrawing28.vml"/><Relationship Id="rId4" Type="http://schemas.openxmlformats.org/officeDocument/2006/relationships/oleObject" Target="../embeddings/oleObject32.bin"/></Relationships>
</file>

<file path=ppt/slides/_rels/slide107.xml.rels><?xml version="1.0" encoding="UTF-8" standalone="yes"?>
<Relationships xmlns="http://schemas.openxmlformats.org/package/2006/relationships"><Relationship Id="rId3" Type="http://schemas.openxmlformats.org/officeDocument/2006/relationships/notesSlide" Target="../notesSlides/notesSlide60.xml"/><Relationship Id="rId2" Type="http://schemas.openxmlformats.org/officeDocument/2006/relationships/slideLayout" Target="../slideLayouts/slideLayout6.xml"/><Relationship Id="rId1" Type="http://schemas.openxmlformats.org/officeDocument/2006/relationships/vmlDrawing" Target="../drawings/vmlDrawing29.vml"/><Relationship Id="rId4" Type="http://schemas.openxmlformats.org/officeDocument/2006/relationships/oleObject" Target="../embeddings/oleObject33.bin"/></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9.xml.rels><?xml version="1.0" encoding="UTF-8" standalone="yes"?>
<Relationships xmlns="http://schemas.openxmlformats.org/package/2006/relationships"><Relationship Id="rId3" Type="http://schemas.openxmlformats.org/officeDocument/2006/relationships/notesSlide" Target="../notesSlides/notesSlide61.xml"/><Relationship Id="rId2" Type="http://schemas.openxmlformats.org/officeDocument/2006/relationships/slideLayout" Target="../slideLayouts/slideLayout6.xml"/><Relationship Id="rId1" Type="http://schemas.openxmlformats.org/officeDocument/2006/relationships/vmlDrawing" Target="../drawings/vmlDrawing30.vml"/><Relationship Id="rId4" Type="http://schemas.openxmlformats.org/officeDocument/2006/relationships/oleObject" Target="../embeddings/oleObject34.bin"/></Relationships>
</file>

<file path=ppt/slides/_rels/slide110.xml.rels><?xml version="1.0" encoding="UTF-8" standalone="yes"?>
<Relationships xmlns="http://schemas.openxmlformats.org/package/2006/relationships"><Relationship Id="rId3" Type="http://schemas.openxmlformats.org/officeDocument/2006/relationships/notesSlide" Target="../notesSlides/notesSlide62.xml"/><Relationship Id="rId2" Type="http://schemas.openxmlformats.org/officeDocument/2006/relationships/slideLayout" Target="../slideLayouts/slideLayout6.xml"/><Relationship Id="rId1" Type="http://schemas.openxmlformats.org/officeDocument/2006/relationships/vmlDrawing" Target="../drawings/vmlDrawing31.vml"/><Relationship Id="rId5" Type="http://schemas.openxmlformats.org/officeDocument/2006/relationships/oleObject" Target="../embeddings/oleObject36.bin"/><Relationship Id="rId4" Type="http://schemas.openxmlformats.org/officeDocument/2006/relationships/oleObject" Target="../embeddings/oleObject35.bin"/></Relationships>
</file>

<file path=ppt/slides/_rels/slide111.xml.rels><?xml version="1.0" encoding="UTF-8" standalone="yes"?>
<Relationships xmlns="http://schemas.openxmlformats.org/package/2006/relationships"><Relationship Id="rId3" Type="http://schemas.openxmlformats.org/officeDocument/2006/relationships/notesSlide" Target="../notesSlides/notesSlide63.xml"/><Relationship Id="rId2" Type="http://schemas.openxmlformats.org/officeDocument/2006/relationships/slideLayout" Target="../slideLayouts/slideLayout6.xml"/><Relationship Id="rId1" Type="http://schemas.openxmlformats.org/officeDocument/2006/relationships/vmlDrawing" Target="../drawings/vmlDrawing32.vml"/><Relationship Id="rId4" Type="http://schemas.openxmlformats.org/officeDocument/2006/relationships/oleObject" Target="../embeddings/oleObject37.bin"/></Relationships>
</file>

<file path=ppt/slides/_rels/slide112.xml.rels><?xml version="1.0" encoding="UTF-8" standalone="yes"?>
<Relationships xmlns="http://schemas.openxmlformats.org/package/2006/relationships"><Relationship Id="rId3" Type="http://schemas.openxmlformats.org/officeDocument/2006/relationships/notesSlide" Target="../notesSlides/notesSlide64.xml"/><Relationship Id="rId2" Type="http://schemas.openxmlformats.org/officeDocument/2006/relationships/slideLayout" Target="../slideLayouts/slideLayout6.xml"/><Relationship Id="rId1" Type="http://schemas.openxmlformats.org/officeDocument/2006/relationships/vmlDrawing" Target="../drawings/vmlDrawing33.vml"/><Relationship Id="rId4" Type="http://schemas.openxmlformats.org/officeDocument/2006/relationships/oleObject" Target="../embeddings/oleObject38.bin"/></Relationships>
</file>

<file path=ppt/slides/_rels/slide113.xml.rels><?xml version="1.0" encoding="UTF-8" standalone="yes"?>
<Relationships xmlns="http://schemas.openxmlformats.org/package/2006/relationships"><Relationship Id="rId3" Type="http://schemas.openxmlformats.org/officeDocument/2006/relationships/notesSlide" Target="../notesSlides/notesSlide65.xml"/><Relationship Id="rId2" Type="http://schemas.openxmlformats.org/officeDocument/2006/relationships/slideLayout" Target="../slideLayouts/slideLayout6.xml"/><Relationship Id="rId1" Type="http://schemas.openxmlformats.org/officeDocument/2006/relationships/vmlDrawing" Target="../drawings/vmlDrawing34.vml"/><Relationship Id="rId4" Type="http://schemas.openxmlformats.org/officeDocument/2006/relationships/oleObject" Target="../embeddings/oleObject39.bin"/></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6.xml"/></Relationships>
</file>

<file path=ppt/slides/_rels/slide115.xml.rels><?xml version="1.0" encoding="UTF-8" standalone="yes"?>
<Relationships xmlns="http://schemas.openxmlformats.org/package/2006/relationships"><Relationship Id="rId3" Type="http://schemas.openxmlformats.org/officeDocument/2006/relationships/notesSlide" Target="../notesSlides/notesSlide67.xml"/><Relationship Id="rId2" Type="http://schemas.openxmlformats.org/officeDocument/2006/relationships/slideLayout" Target="../slideLayouts/slideLayout6.xml"/><Relationship Id="rId1" Type="http://schemas.openxmlformats.org/officeDocument/2006/relationships/vmlDrawing" Target="../drawings/vmlDrawing35.vml"/><Relationship Id="rId4" Type="http://schemas.openxmlformats.org/officeDocument/2006/relationships/oleObject" Target="../embeddings/oleObject40.bin"/></Relationships>
</file>

<file path=ppt/slides/_rels/slide116.xml.rels><?xml version="1.0" encoding="UTF-8" standalone="yes"?>
<Relationships xmlns="http://schemas.openxmlformats.org/package/2006/relationships"><Relationship Id="rId3" Type="http://schemas.openxmlformats.org/officeDocument/2006/relationships/notesSlide" Target="../notesSlides/notesSlide68.xml"/><Relationship Id="rId2" Type="http://schemas.openxmlformats.org/officeDocument/2006/relationships/slideLayout" Target="../slideLayouts/slideLayout6.xml"/><Relationship Id="rId1" Type="http://schemas.openxmlformats.org/officeDocument/2006/relationships/vmlDrawing" Target="../drawings/vmlDrawing36.vml"/><Relationship Id="rId4" Type="http://schemas.openxmlformats.org/officeDocument/2006/relationships/oleObject" Target="../embeddings/oleObject41.bin"/></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sz="quarter"/>
          </p:nvPr>
        </p:nvSpPr>
        <p:spPr>
          <a:xfrm>
            <a:off x="457200" y="533400"/>
            <a:ext cx="8229600" cy="838200"/>
          </a:xfrm>
        </p:spPr>
        <p:txBody>
          <a:bodyPr/>
          <a:lstStyle/>
          <a:p>
            <a:pPr eaLnBrk="1" hangingPunct="1"/>
            <a:r>
              <a:rPr lang="en-US" altLang="en-US" smtClean="0">
                <a:solidFill>
                  <a:srgbClr val="003399"/>
                </a:solidFill>
              </a:rPr>
              <a:t>Econometric Analysis of Panel Data</a:t>
            </a:r>
          </a:p>
        </p:txBody>
      </p:sp>
      <p:pic>
        <p:nvPicPr>
          <p:cNvPr id="5124" name="Picture 22" descr="Cameron-Trivedi"/>
          <p:cNvPicPr>
            <a:picLocks noGrp="1" noChangeAspect="1" noChangeArrowheads="1"/>
          </p:cNvPicPr>
          <p:nvPr>
            <p:ph sz="quarter" idx="2"/>
          </p:nvPr>
        </p:nvPicPr>
        <p:blipFill>
          <a:blip r:embed="rId3" cstate="print"/>
          <a:srcRect/>
          <a:stretch>
            <a:fillRect/>
          </a:stretch>
        </p:blipFill>
        <p:spPr>
          <a:xfrm>
            <a:off x="3886200" y="3962400"/>
            <a:ext cx="1511300" cy="2286000"/>
          </a:xfrm>
          <a:noFill/>
        </p:spPr>
      </p:pic>
      <p:sp>
        <p:nvSpPr>
          <p:cNvPr id="5125" name="Rectangle 3"/>
          <p:cNvSpPr>
            <a:spLocks noGrp="1" noChangeArrowheads="1"/>
          </p:cNvSpPr>
          <p:nvPr>
            <p:ph sz="quarter" idx="3"/>
          </p:nvPr>
        </p:nvSpPr>
        <p:spPr>
          <a:xfrm>
            <a:off x="1981200" y="2133600"/>
            <a:ext cx="3200400" cy="1143000"/>
          </a:xfrm>
        </p:spPr>
        <p:txBody>
          <a:bodyPr/>
          <a:lstStyle/>
          <a:p>
            <a:pPr marL="0" indent="0" eaLnBrk="1" hangingPunct="1">
              <a:buFont typeface="Wingdings" pitchFamily="2" charset="2"/>
              <a:buNone/>
            </a:pPr>
            <a:r>
              <a:rPr lang="en-US" altLang="en-US" sz="2000" smtClean="0">
                <a:latin typeface="Arial" charset="0"/>
              </a:rPr>
              <a:t>William Greene</a:t>
            </a:r>
          </a:p>
          <a:p>
            <a:pPr marL="0" indent="0" eaLnBrk="1" hangingPunct="1">
              <a:buFont typeface="Wingdings" pitchFamily="2" charset="2"/>
              <a:buNone/>
            </a:pPr>
            <a:r>
              <a:rPr lang="en-US" altLang="en-US" sz="2000" smtClean="0">
                <a:latin typeface="Arial" charset="0"/>
              </a:rPr>
              <a:t>Department of Economics</a:t>
            </a:r>
          </a:p>
          <a:p>
            <a:pPr marL="0" indent="0" eaLnBrk="1" hangingPunct="1">
              <a:buFont typeface="Wingdings" pitchFamily="2" charset="2"/>
              <a:buNone/>
            </a:pPr>
            <a:r>
              <a:rPr lang="en-US" altLang="en-US" sz="2000" smtClean="0">
                <a:latin typeface="Arial" charset="0"/>
              </a:rPr>
              <a:t>University of South Florida</a:t>
            </a:r>
          </a:p>
        </p:txBody>
      </p:sp>
      <p:pic>
        <p:nvPicPr>
          <p:cNvPr id="5126" name="Picture 8"/>
          <p:cNvPicPr>
            <a:picLocks noChangeAspect="1" noChangeArrowheads="1"/>
          </p:cNvPicPr>
          <p:nvPr/>
        </p:nvPicPr>
        <p:blipFill>
          <a:blip r:embed="rId4" cstate="print"/>
          <a:srcRect/>
          <a:stretch>
            <a:fillRect/>
          </a:stretch>
        </p:blipFill>
        <p:spPr bwMode="auto">
          <a:xfrm>
            <a:off x="457200" y="3962400"/>
            <a:ext cx="1503363" cy="2286000"/>
          </a:xfrm>
          <a:prstGeom prst="rect">
            <a:avLst/>
          </a:prstGeom>
          <a:noFill/>
          <a:ln w="19050">
            <a:noFill/>
            <a:miter lim="800000"/>
            <a:headEnd/>
            <a:tailEnd/>
          </a:ln>
        </p:spPr>
      </p:pic>
      <p:pic>
        <p:nvPicPr>
          <p:cNvPr id="5127" name="Picture 9"/>
          <p:cNvPicPr>
            <a:picLocks noChangeAspect="1" noChangeArrowheads="1"/>
          </p:cNvPicPr>
          <p:nvPr/>
        </p:nvPicPr>
        <p:blipFill>
          <a:blip r:embed="rId5" cstate="print"/>
          <a:srcRect/>
          <a:stretch>
            <a:fillRect/>
          </a:stretch>
        </p:blipFill>
        <p:spPr bwMode="auto">
          <a:xfrm>
            <a:off x="5257800" y="1728788"/>
            <a:ext cx="1666875" cy="1928812"/>
          </a:xfrm>
          <a:prstGeom prst="rect">
            <a:avLst/>
          </a:prstGeom>
          <a:noFill/>
          <a:ln w="19050">
            <a:noFill/>
            <a:miter lim="800000"/>
            <a:headEnd/>
            <a:tailEnd/>
          </a:ln>
        </p:spPr>
      </p:pic>
      <p:pic>
        <p:nvPicPr>
          <p:cNvPr id="5128" name="Picture 10"/>
          <p:cNvPicPr>
            <a:picLocks noChangeAspect="1" noChangeArrowheads="1"/>
          </p:cNvPicPr>
          <p:nvPr/>
        </p:nvPicPr>
        <p:blipFill>
          <a:blip r:embed="rId6" cstate="print"/>
          <a:srcRect/>
          <a:stretch>
            <a:fillRect/>
          </a:stretch>
        </p:blipFill>
        <p:spPr bwMode="auto">
          <a:xfrm>
            <a:off x="7162800" y="3962400"/>
            <a:ext cx="1462088" cy="2228850"/>
          </a:xfrm>
          <a:prstGeom prst="rect">
            <a:avLst/>
          </a:prstGeom>
          <a:noFill/>
          <a:ln w="19050">
            <a:noFill/>
            <a:miter lim="800000"/>
            <a:headEnd/>
            <a:tailEnd/>
          </a:ln>
        </p:spPr>
      </p:pic>
      <p:pic>
        <p:nvPicPr>
          <p:cNvPr id="5129" name="Picture 10"/>
          <p:cNvPicPr>
            <a:picLocks noChangeAspect="1"/>
          </p:cNvPicPr>
          <p:nvPr/>
        </p:nvPicPr>
        <p:blipFill>
          <a:blip r:embed="rId7" cstate="print"/>
          <a:srcRect/>
          <a:stretch>
            <a:fillRect/>
          </a:stretch>
        </p:blipFill>
        <p:spPr bwMode="auto">
          <a:xfrm>
            <a:off x="2108200" y="3984625"/>
            <a:ext cx="1604963" cy="2278063"/>
          </a:xfrm>
          <a:prstGeom prst="rect">
            <a:avLst/>
          </a:prstGeom>
          <a:noFill/>
          <a:ln w="9525">
            <a:noFill/>
            <a:miter lim="800000"/>
            <a:headEnd/>
            <a:tailEnd/>
          </a:ln>
        </p:spPr>
      </p:pic>
      <p:pic>
        <p:nvPicPr>
          <p:cNvPr id="5130" name="Picture 11"/>
          <p:cNvPicPr>
            <a:picLocks noChangeAspect="1" noChangeArrowheads="1"/>
          </p:cNvPicPr>
          <p:nvPr/>
        </p:nvPicPr>
        <p:blipFill>
          <a:blip r:embed="rId8" cstate="print"/>
          <a:srcRect/>
          <a:stretch>
            <a:fillRect/>
          </a:stretch>
        </p:blipFill>
        <p:spPr bwMode="auto">
          <a:xfrm>
            <a:off x="5486400" y="3962400"/>
            <a:ext cx="1549400" cy="2319338"/>
          </a:xfrm>
          <a:prstGeom prst="rect">
            <a:avLst/>
          </a:prstGeom>
          <a:noFill/>
          <a:ln w="19050">
            <a:noFill/>
            <a:miter lim="800000"/>
            <a:headEnd/>
            <a:tailEnd/>
          </a:ln>
        </p:spPr>
      </p:pic>
      <p:pic>
        <p:nvPicPr>
          <p:cNvPr id="5131" name="Picture 12"/>
          <p:cNvPicPr>
            <a:picLocks noChangeAspect="1" noChangeArrowheads="1"/>
          </p:cNvPicPr>
          <p:nvPr/>
        </p:nvPicPr>
        <p:blipFill>
          <a:blip r:embed="rId9" cstate="print"/>
          <a:srcRect/>
          <a:stretch>
            <a:fillRect/>
          </a:stretch>
        </p:blipFill>
        <p:spPr bwMode="auto">
          <a:xfrm>
            <a:off x="7162800" y="1676400"/>
            <a:ext cx="1477963" cy="2100263"/>
          </a:xfrm>
          <a:prstGeom prst="rect">
            <a:avLst/>
          </a:prstGeom>
          <a:noFill/>
          <a:ln w="19050">
            <a:noFill/>
            <a:miter lim="800000"/>
            <a:headEnd/>
            <a:tailEnd/>
          </a:ln>
        </p:spPr>
      </p:pic>
      <p:pic>
        <p:nvPicPr>
          <p:cNvPr id="13" name="Picture 2"/>
          <p:cNvPicPr>
            <a:picLocks noGrp="1" noChangeAspect="1" noChangeArrowheads="1"/>
          </p:cNvPicPr>
          <p:nvPr>
            <p:ph sz="quarter" idx="1"/>
          </p:nvPr>
        </p:nvPicPr>
        <p:blipFill>
          <a:blip r:embed="rId10" cstate="print"/>
          <a:srcRect/>
          <a:stretch>
            <a:fillRect/>
          </a:stretch>
        </p:blipFill>
        <p:spPr bwMode="auto">
          <a:xfrm>
            <a:off x="439948" y="1905000"/>
            <a:ext cx="1523999" cy="19224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ctrTitle"/>
          </p:nvPr>
        </p:nvSpPr>
        <p:spPr>
          <a:xfrm>
            <a:off x="762000" y="1371600"/>
            <a:ext cx="7696200" cy="1677988"/>
          </a:xfrm>
        </p:spPr>
        <p:txBody>
          <a:bodyPr/>
          <a:lstStyle/>
          <a:p>
            <a:pPr eaLnBrk="1" hangingPunct="1"/>
            <a:r>
              <a:rPr lang="en-US" altLang="en-US" sz="2800" smtClean="0">
                <a:solidFill>
                  <a:srgbClr val="003399"/>
                </a:solidFill>
              </a:rPr>
              <a:t>Econometric Analysis of Panel Data</a:t>
            </a:r>
          </a:p>
        </p:txBody>
      </p:sp>
      <p:sp>
        <p:nvSpPr>
          <p:cNvPr id="7171" name="Rectangle 3"/>
          <p:cNvSpPr>
            <a:spLocks noGrp="1" noChangeArrowheads="1"/>
          </p:cNvSpPr>
          <p:nvPr>
            <p:ph type="subTitle" idx="1"/>
          </p:nvPr>
        </p:nvSpPr>
        <p:spPr>
          <a:xfrm>
            <a:off x="914400" y="3429000"/>
            <a:ext cx="7543800" cy="1371600"/>
          </a:xfrm>
        </p:spPr>
        <p:txBody>
          <a:bodyPr/>
          <a:lstStyle/>
          <a:p>
            <a:pPr algn="ctr" eaLnBrk="1" hangingPunct="1"/>
            <a:r>
              <a:rPr lang="en-US" altLang="en-US" sz="3200" b="1" smtClean="0"/>
              <a:t>23. Individual Heterogeneity </a:t>
            </a:r>
          </a:p>
          <a:p>
            <a:pPr algn="ctr" eaLnBrk="1" hangingPunct="1"/>
            <a:r>
              <a:rPr lang="en-US" altLang="en-US" sz="3200" b="1" smtClean="0"/>
              <a:t>and Random Parameter Variation</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pPr eaLnBrk="1" hangingPunct="1"/>
            <a:r>
              <a:rPr lang="en-US" altLang="en-US" smtClean="0"/>
              <a:t>Heterogeneity</a:t>
            </a:r>
          </a:p>
        </p:txBody>
      </p:sp>
      <p:sp>
        <p:nvSpPr>
          <p:cNvPr id="9219" name="Rectangle 3"/>
          <p:cNvSpPr>
            <a:spLocks noGrp="1" noChangeArrowheads="1"/>
          </p:cNvSpPr>
          <p:nvPr>
            <p:ph idx="1"/>
          </p:nvPr>
        </p:nvSpPr>
        <p:spPr/>
        <p:txBody>
          <a:bodyPr/>
          <a:lstStyle/>
          <a:p>
            <a:pPr eaLnBrk="1" hangingPunct="1"/>
            <a:r>
              <a:rPr lang="en-US" altLang="en-US" sz="4000" smtClean="0"/>
              <a:t>O</a:t>
            </a:r>
            <a:r>
              <a:rPr lang="en-US" altLang="en-US" smtClean="0"/>
              <a:t>bservational: Observable differences across individuals (e.g., choice makers)</a:t>
            </a:r>
          </a:p>
          <a:p>
            <a:pPr eaLnBrk="1" hangingPunct="1"/>
            <a:endParaRPr lang="en-US" altLang="en-US" sz="800" smtClean="0"/>
          </a:p>
          <a:p>
            <a:pPr eaLnBrk="1" hangingPunct="1"/>
            <a:r>
              <a:rPr lang="en-US" altLang="en-US" sz="4000" smtClean="0"/>
              <a:t>C</a:t>
            </a:r>
            <a:r>
              <a:rPr lang="en-US" altLang="en-US" smtClean="0"/>
              <a:t>hoice strategy:  How consumers make decisions – the underlying behavior</a:t>
            </a:r>
          </a:p>
          <a:p>
            <a:pPr eaLnBrk="1" hangingPunct="1"/>
            <a:endParaRPr lang="en-US" altLang="en-US" sz="800" smtClean="0"/>
          </a:p>
          <a:p>
            <a:pPr eaLnBrk="1" hangingPunct="1"/>
            <a:r>
              <a:rPr lang="en-US" altLang="en-US" sz="4000" smtClean="0"/>
              <a:t>S</a:t>
            </a:r>
            <a:r>
              <a:rPr lang="en-US" altLang="en-US" smtClean="0"/>
              <a:t>tructural: Differences in model frameworks</a:t>
            </a:r>
          </a:p>
          <a:p>
            <a:pPr eaLnBrk="1" hangingPunct="1"/>
            <a:endParaRPr lang="en-US" altLang="en-US" sz="800" smtClean="0"/>
          </a:p>
          <a:p>
            <a:pPr eaLnBrk="1" hangingPunct="1"/>
            <a:r>
              <a:rPr lang="en-US" altLang="en-US" sz="4000" smtClean="0"/>
              <a:t>P</a:t>
            </a:r>
            <a:r>
              <a:rPr lang="en-US" altLang="en-US" smtClean="0"/>
              <a:t>references: Differences in model ‘parameters’</a:t>
            </a:r>
          </a:p>
          <a:p>
            <a:pPr eaLnBrk="1" hangingPunct="1"/>
            <a:endParaRPr lang="en-US" altLang="en-US" sz="800" smtClean="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pPr eaLnBrk="1" hangingPunct="1"/>
            <a:r>
              <a:rPr lang="en-US" altLang="en-US" smtClean="0"/>
              <a:t>Parameter Heterogeneity</a:t>
            </a:r>
          </a:p>
        </p:txBody>
      </p:sp>
      <p:graphicFrame>
        <p:nvGraphicFramePr>
          <p:cNvPr id="11267" name="Object 3"/>
          <p:cNvGraphicFramePr>
            <a:graphicFrameLocks noChangeAspect="1"/>
          </p:cNvGraphicFramePr>
          <p:nvPr/>
        </p:nvGraphicFramePr>
        <p:xfrm>
          <a:off x="1524000" y="2133600"/>
          <a:ext cx="6172200" cy="3578225"/>
        </p:xfrm>
        <a:graphic>
          <a:graphicData uri="http://schemas.openxmlformats.org/presentationml/2006/ole">
            <p:oleObj spid="_x0000_s11267" name="Equation" r:id="rId4" imgW="3987800" imgH="2311400" progId="Equation.DSMT4">
              <p:embed/>
            </p:oleObj>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pPr eaLnBrk="1" hangingPunct="1"/>
            <a:r>
              <a:rPr lang="en-US" altLang="en-US" smtClean="0"/>
              <a:t>Distinguish Bayes and Classical</a:t>
            </a:r>
          </a:p>
        </p:txBody>
      </p:sp>
      <p:sp>
        <p:nvSpPr>
          <p:cNvPr id="13315" name="Rectangle 3"/>
          <p:cNvSpPr>
            <a:spLocks noGrp="1" noChangeArrowheads="1"/>
          </p:cNvSpPr>
          <p:nvPr>
            <p:ph idx="1"/>
          </p:nvPr>
        </p:nvSpPr>
        <p:spPr/>
        <p:txBody>
          <a:bodyPr/>
          <a:lstStyle/>
          <a:p>
            <a:pPr eaLnBrk="1" hangingPunct="1"/>
            <a:r>
              <a:rPr lang="en-US" altLang="en-US" sz="2400" smtClean="0"/>
              <a:t>Both depart from the heterogeneous ‘model,’ f(y</a:t>
            </a:r>
            <a:r>
              <a:rPr lang="en-US" altLang="en-US" sz="2400" baseline="-25000" smtClean="0"/>
              <a:t>it</a:t>
            </a:r>
            <a:r>
              <a:rPr lang="en-US" altLang="en-US" sz="2400" smtClean="0"/>
              <a:t>|</a:t>
            </a:r>
            <a:r>
              <a:rPr lang="en-US" altLang="en-US" sz="2400" b="1" smtClean="0"/>
              <a:t>x</a:t>
            </a:r>
            <a:r>
              <a:rPr lang="en-US" altLang="en-US" sz="2400" baseline="-25000" smtClean="0"/>
              <a:t>it</a:t>
            </a:r>
            <a:r>
              <a:rPr lang="en-US" altLang="en-US" sz="2400" smtClean="0"/>
              <a:t>)=g(y</a:t>
            </a:r>
            <a:r>
              <a:rPr lang="en-US" altLang="en-US" sz="2400" baseline="-25000" smtClean="0"/>
              <a:t>it</a:t>
            </a:r>
            <a:r>
              <a:rPr lang="en-US" altLang="en-US" sz="2400" smtClean="0"/>
              <a:t>,</a:t>
            </a:r>
            <a:r>
              <a:rPr lang="en-US" altLang="en-US" sz="2400" b="1" smtClean="0"/>
              <a:t>x</a:t>
            </a:r>
            <a:r>
              <a:rPr lang="en-US" altLang="en-US" sz="2400" baseline="-25000" smtClean="0"/>
              <a:t>it</a:t>
            </a:r>
            <a:r>
              <a:rPr lang="en-US" altLang="en-US" sz="2400" smtClean="0"/>
              <a:t>,</a:t>
            </a:r>
            <a:r>
              <a:rPr lang="el-GR" altLang="en-US" sz="2400" b="1" smtClean="0"/>
              <a:t>β</a:t>
            </a:r>
            <a:r>
              <a:rPr lang="en-US" altLang="en-US" sz="2400" baseline="-25000" smtClean="0"/>
              <a:t>i</a:t>
            </a:r>
            <a:r>
              <a:rPr lang="en-US" altLang="en-US" sz="2400" smtClean="0"/>
              <a:t>)</a:t>
            </a:r>
          </a:p>
          <a:p>
            <a:pPr eaLnBrk="1" hangingPunct="1"/>
            <a:r>
              <a:rPr lang="en-US" altLang="en-US" sz="2400" smtClean="0"/>
              <a:t>What do we mean by ‘randomness’</a:t>
            </a:r>
          </a:p>
          <a:p>
            <a:pPr lvl="1" eaLnBrk="1" hangingPunct="1"/>
            <a:r>
              <a:rPr lang="en-US" altLang="en-US" sz="2000" smtClean="0"/>
              <a:t>With respect to the information of the analyst (Bayesian)</a:t>
            </a:r>
          </a:p>
          <a:p>
            <a:pPr lvl="1" eaLnBrk="1" hangingPunct="1"/>
            <a:r>
              <a:rPr lang="en-US" altLang="en-US" sz="2000" smtClean="0"/>
              <a:t>With respect to some stochastic process governing ‘nature’ (Classical)</a:t>
            </a:r>
          </a:p>
          <a:p>
            <a:pPr eaLnBrk="1" hangingPunct="1"/>
            <a:r>
              <a:rPr lang="en-US" altLang="en-US" sz="2400" smtClean="0"/>
              <a:t>Bayesian: No difference between ‘fixed’ and ‘random’</a:t>
            </a:r>
          </a:p>
          <a:p>
            <a:pPr eaLnBrk="1" hangingPunct="1"/>
            <a:r>
              <a:rPr lang="en-US" altLang="en-US" sz="2400" smtClean="0"/>
              <a:t>Classical: Full specification of joint distributions for observed random variables; piecemeal definitions of  ‘random’ parameters.  Usually a form of ‘random effects’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ctrTitle"/>
          </p:nvPr>
        </p:nvSpPr>
        <p:spPr/>
        <p:txBody>
          <a:bodyPr/>
          <a:lstStyle/>
          <a:p>
            <a:pPr eaLnBrk="1" hangingPunct="1"/>
            <a:r>
              <a:rPr lang="en-US" altLang="en-US" sz="2800" smtClean="0"/>
              <a:t>Fixed Management and Technical Efficiency in a Random Coefficients Model</a:t>
            </a:r>
          </a:p>
        </p:txBody>
      </p:sp>
      <p:sp>
        <p:nvSpPr>
          <p:cNvPr id="15363" name="Rectangle 3"/>
          <p:cNvSpPr>
            <a:spLocks noGrp="1" noChangeArrowheads="1"/>
          </p:cNvSpPr>
          <p:nvPr>
            <p:ph type="subTitle" idx="1"/>
          </p:nvPr>
        </p:nvSpPr>
        <p:spPr>
          <a:xfrm>
            <a:off x="1066800" y="4040188"/>
            <a:ext cx="7315200" cy="1446212"/>
          </a:xfrm>
        </p:spPr>
        <p:txBody>
          <a:bodyPr/>
          <a:lstStyle/>
          <a:p>
            <a:pPr eaLnBrk="1" hangingPunct="1"/>
            <a:r>
              <a:rPr lang="en-US" altLang="en-US" sz="1800" b="1" smtClean="0"/>
              <a:t>Antonio Alvarez, University of Oviedo</a:t>
            </a:r>
          </a:p>
          <a:p>
            <a:pPr eaLnBrk="1" hangingPunct="1"/>
            <a:r>
              <a:rPr lang="en-US" altLang="en-US" sz="1800" b="1" smtClean="0"/>
              <a:t>Carlos Arias, University of Leon</a:t>
            </a:r>
          </a:p>
          <a:p>
            <a:pPr eaLnBrk="1" hangingPunct="1"/>
            <a:r>
              <a:rPr lang="en-US" altLang="en-US" sz="1800" b="1" smtClean="0"/>
              <a:t>William Greene, Stern School of Business, New York University</a:t>
            </a:r>
          </a:p>
          <a:p>
            <a:pPr eaLnBrk="1" hangingPunct="1"/>
            <a:endParaRPr lang="en-US" altLang="en-US" sz="1800" b="1" smtClean="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pPr eaLnBrk="1" hangingPunct="1"/>
            <a:r>
              <a:rPr lang="en-US" altLang="en-US" smtClean="0"/>
              <a:t>The Production Function Model</a:t>
            </a:r>
          </a:p>
        </p:txBody>
      </p:sp>
      <p:sp>
        <p:nvSpPr>
          <p:cNvPr id="17411" name="Rectangle 3"/>
          <p:cNvSpPr>
            <a:spLocks noChangeArrowheads="1"/>
          </p:cNvSpPr>
          <p:nvPr/>
        </p:nvSpPr>
        <p:spPr bwMode="auto">
          <a:xfrm>
            <a:off x="0" y="3257550"/>
            <a:ext cx="9144000" cy="0"/>
          </a:xfrm>
          <a:prstGeom prst="rect">
            <a:avLst/>
          </a:prstGeom>
          <a:noFill/>
          <a:ln w="9525">
            <a:noFill/>
            <a:miter lim="800000"/>
            <a:headEnd/>
            <a:tailEnd/>
          </a:ln>
        </p:spPr>
        <p:txBody>
          <a:bodyPr wrap="none" anchor="ctr">
            <a:spAutoFit/>
          </a:bodyPr>
          <a:lstStyle/>
          <a:p>
            <a:endParaRPr lang="en-US" altLang="en-US"/>
          </a:p>
        </p:txBody>
      </p:sp>
      <p:graphicFrame>
        <p:nvGraphicFramePr>
          <p:cNvPr id="17412" name="Object 4"/>
          <p:cNvGraphicFramePr>
            <a:graphicFrameLocks noChangeAspect="1"/>
          </p:cNvGraphicFramePr>
          <p:nvPr/>
        </p:nvGraphicFramePr>
        <p:xfrm>
          <a:off x="1447800" y="3944938"/>
          <a:ext cx="6553200" cy="1693862"/>
        </p:xfrm>
        <a:graphic>
          <a:graphicData uri="http://schemas.openxmlformats.org/presentationml/2006/ole">
            <p:oleObj spid="_x0000_s17412" name="Equation" r:id="rId4" imgW="2603500" imgH="673100" progId="Equation.DSMT4">
              <p:embed/>
            </p:oleObj>
          </a:graphicData>
        </a:graphic>
      </p:graphicFrame>
      <p:sp>
        <p:nvSpPr>
          <p:cNvPr id="17413" name="Text Box 5"/>
          <p:cNvSpPr txBox="1">
            <a:spLocks noChangeArrowheads="1"/>
          </p:cNvSpPr>
          <p:nvPr/>
        </p:nvSpPr>
        <p:spPr bwMode="auto">
          <a:xfrm>
            <a:off x="1828800" y="1905000"/>
            <a:ext cx="5791200" cy="1768475"/>
          </a:xfrm>
          <a:prstGeom prst="rect">
            <a:avLst/>
          </a:prstGeom>
          <a:noFill/>
          <a:ln w="9525">
            <a:noFill/>
            <a:miter lim="800000"/>
            <a:headEnd/>
            <a:tailEnd/>
          </a:ln>
        </p:spPr>
        <p:txBody>
          <a:bodyPr>
            <a:spAutoFit/>
          </a:bodyPr>
          <a:lstStyle/>
          <a:p>
            <a:pPr eaLnBrk="1" hangingPunct="1">
              <a:spcBef>
                <a:spcPct val="50000"/>
              </a:spcBef>
            </a:pPr>
            <a:r>
              <a:rPr lang="en-US" altLang="en-US" sz="2000" b="1">
                <a:latin typeface="Arial" charset="0"/>
              </a:rPr>
              <a:t>Definition:  Maximal output, given the inputs</a:t>
            </a:r>
          </a:p>
          <a:p>
            <a:pPr eaLnBrk="1" hangingPunct="1">
              <a:spcBef>
                <a:spcPct val="50000"/>
              </a:spcBef>
            </a:pPr>
            <a:r>
              <a:rPr lang="en-US" altLang="en-US" sz="2000" b="1">
                <a:latin typeface="Arial" charset="0"/>
              </a:rPr>
              <a:t>Inputs: Variable factors, Quasi-fixed (land)</a:t>
            </a:r>
          </a:p>
          <a:p>
            <a:pPr eaLnBrk="1" hangingPunct="1">
              <a:spcBef>
                <a:spcPct val="50000"/>
              </a:spcBef>
            </a:pPr>
            <a:r>
              <a:rPr lang="en-US" altLang="en-US" sz="2000" b="1">
                <a:latin typeface="Arial" charset="0"/>
              </a:rPr>
              <a:t>Form: Log-quadratic - translog</a:t>
            </a:r>
          </a:p>
          <a:p>
            <a:pPr eaLnBrk="1" hangingPunct="1">
              <a:spcBef>
                <a:spcPct val="50000"/>
              </a:spcBef>
            </a:pPr>
            <a:r>
              <a:rPr lang="en-US" altLang="en-US" sz="2000" b="1">
                <a:latin typeface="Arial" charset="0"/>
              </a:rPr>
              <a:t>Latent Management as an unobservable input</a:t>
            </a:r>
          </a:p>
        </p:txBody>
      </p:sp>
      <p:sp>
        <p:nvSpPr>
          <p:cNvPr id="17414" name="Rectangle 6"/>
          <p:cNvSpPr>
            <a:spLocks noChangeArrowheads="1"/>
          </p:cNvSpPr>
          <p:nvPr/>
        </p:nvSpPr>
        <p:spPr bwMode="auto">
          <a:xfrm>
            <a:off x="1295400" y="3886200"/>
            <a:ext cx="7010400" cy="1828800"/>
          </a:xfrm>
          <a:prstGeom prst="rect">
            <a:avLst/>
          </a:prstGeom>
          <a:noFill/>
          <a:ln w="9525">
            <a:solidFill>
              <a:schemeClr val="tx1"/>
            </a:solidFill>
            <a:miter lim="800000"/>
            <a:headEnd/>
            <a:tailEnd/>
          </a:ln>
        </p:spPr>
        <p:txBody>
          <a:bodyPr wrap="none" anchor="ctr"/>
          <a:lstStyle/>
          <a:p>
            <a:endParaRPr lang="en-US" alt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en-US" altLang="en-US" sz="2600" smtClean="0"/>
              <a:t>Application to Spanish Dairy Farms</a:t>
            </a:r>
          </a:p>
        </p:txBody>
      </p:sp>
      <p:sp>
        <p:nvSpPr>
          <p:cNvPr id="19459" name="Rectangle 3"/>
          <p:cNvSpPr>
            <a:spLocks noChangeArrowheads="1"/>
          </p:cNvSpPr>
          <p:nvPr/>
        </p:nvSpPr>
        <p:spPr bwMode="auto">
          <a:xfrm>
            <a:off x="0" y="2074863"/>
            <a:ext cx="9144000" cy="0"/>
          </a:xfrm>
          <a:prstGeom prst="rect">
            <a:avLst/>
          </a:prstGeom>
          <a:noFill/>
          <a:ln w="9525">
            <a:noFill/>
            <a:miter lim="800000"/>
            <a:headEnd/>
            <a:tailEnd/>
          </a:ln>
        </p:spPr>
        <p:txBody>
          <a:bodyPr wrap="none" anchor="ctr">
            <a:spAutoFit/>
          </a:bodyPr>
          <a:lstStyle/>
          <a:p>
            <a:pPr eaLnBrk="1" hangingPunct="1">
              <a:tabLst>
                <a:tab pos="360363" algn="l"/>
              </a:tabLst>
            </a:pPr>
            <a:endParaRPr lang="en-US" altLang="en-US">
              <a:latin typeface="Arial" charset="0"/>
            </a:endParaRPr>
          </a:p>
        </p:txBody>
      </p:sp>
      <p:graphicFrame>
        <p:nvGraphicFramePr>
          <p:cNvPr id="874500" name="Group 4"/>
          <p:cNvGraphicFramePr>
            <a:graphicFrameLocks noGrp="1"/>
          </p:cNvGraphicFramePr>
          <p:nvPr/>
        </p:nvGraphicFramePr>
        <p:xfrm>
          <a:off x="762000" y="2514600"/>
          <a:ext cx="7543800" cy="3706814"/>
        </p:xfrm>
        <a:graphic>
          <a:graphicData uri="http://schemas.openxmlformats.org/drawingml/2006/table">
            <a:tbl>
              <a:tblPr/>
              <a:tblGrid>
                <a:gridCol w="762000">
                  <a:extLst>
                    <a:ext uri="{9D8B030D-6E8A-4147-A177-3AD203B41FA5}">
                      <a16:colId xmlns="" xmlns:a16="http://schemas.microsoft.com/office/drawing/2014/main" val="20000"/>
                    </a:ext>
                  </a:extLst>
                </a:gridCol>
                <a:gridCol w="2438400">
                  <a:extLst>
                    <a:ext uri="{9D8B030D-6E8A-4147-A177-3AD203B41FA5}">
                      <a16:colId xmlns="" xmlns:a16="http://schemas.microsoft.com/office/drawing/2014/main" val="20001"/>
                    </a:ext>
                  </a:extLst>
                </a:gridCol>
                <a:gridCol w="1012825">
                  <a:extLst>
                    <a:ext uri="{9D8B030D-6E8A-4147-A177-3AD203B41FA5}">
                      <a16:colId xmlns="" xmlns:a16="http://schemas.microsoft.com/office/drawing/2014/main" val="20002"/>
                    </a:ext>
                  </a:extLst>
                </a:gridCol>
                <a:gridCol w="1044575">
                  <a:extLst>
                    <a:ext uri="{9D8B030D-6E8A-4147-A177-3AD203B41FA5}">
                      <a16:colId xmlns="" xmlns:a16="http://schemas.microsoft.com/office/drawing/2014/main" val="20003"/>
                    </a:ext>
                  </a:extLst>
                </a:gridCol>
                <a:gridCol w="1081088">
                  <a:extLst>
                    <a:ext uri="{9D8B030D-6E8A-4147-A177-3AD203B41FA5}">
                      <a16:colId xmlns="" xmlns:a16="http://schemas.microsoft.com/office/drawing/2014/main" val="20004"/>
                    </a:ext>
                  </a:extLst>
                </a:gridCol>
                <a:gridCol w="1204912">
                  <a:extLst>
                    <a:ext uri="{9D8B030D-6E8A-4147-A177-3AD203B41FA5}">
                      <a16:colId xmlns="" xmlns:a16="http://schemas.microsoft.com/office/drawing/2014/main" val="20005"/>
                    </a:ext>
                  </a:extLst>
                </a:gridCol>
              </a:tblGrid>
              <a:tr h="603250">
                <a:tc>
                  <a:txBody>
                    <a:bodyPr/>
                    <a:lstStyle/>
                    <a:p>
                      <a:pPr marL="0" marR="0" lvl="0" indent="0" algn="just" defTabSz="914400" rtl="0" eaLnBrk="1" fontAlgn="base" latinLnBrk="0" hangingPunct="1">
                        <a:lnSpc>
                          <a:spcPct val="100000"/>
                        </a:lnSpc>
                        <a:spcBef>
                          <a:spcPct val="0"/>
                        </a:spcBef>
                        <a:spcAft>
                          <a:spcPct val="0"/>
                        </a:spcAft>
                        <a:buClrTx/>
                        <a:buSzTx/>
                        <a:buFontTx/>
                        <a:buNone/>
                        <a:tabLst>
                          <a:tab pos="360363" algn="l"/>
                        </a:tabLst>
                      </a:pPr>
                      <a:r>
                        <a:rPr kumimoji="0" lang="en-US" sz="1300" b="1" i="0" u="none" strike="noStrike" cap="none" normalizeH="0" baseline="0" smtClean="0">
                          <a:ln>
                            <a:noFill/>
                          </a:ln>
                          <a:solidFill>
                            <a:schemeClr val="tx1"/>
                          </a:solidFill>
                          <a:effectLst/>
                          <a:latin typeface="Tahoma" pitchFamily="34" charset="0"/>
                          <a:cs typeface="Times New Roman" pitchFamily="18" charset="0"/>
                        </a:rPr>
                        <a:t>Input</a:t>
                      </a:r>
                      <a:endParaRPr kumimoji="0" lang="en-US" sz="1300" b="1" i="0" u="none" strike="noStrike" cap="none" normalizeH="0" baseline="0" smtClean="0">
                        <a:ln>
                          <a:noFill/>
                        </a:ln>
                        <a:solidFill>
                          <a:schemeClr val="tx1"/>
                        </a:solidFill>
                        <a:effectLst/>
                        <a:latin typeface="Tahoma" pitchFamily="34"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tab pos="360363" algn="l"/>
                        </a:tabLst>
                      </a:pPr>
                      <a:r>
                        <a:rPr kumimoji="0" lang="en-US" sz="1300" b="1" i="0" u="none" strike="noStrike" cap="none" normalizeH="0" baseline="0" smtClean="0">
                          <a:ln>
                            <a:noFill/>
                          </a:ln>
                          <a:solidFill>
                            <a:schemeClr val="tx1"/>
                          </a:solidFill>
                          <a:effectLst/>
                          <a:latin typeface="Tahoma" pitchFamily="34" charset="0"/>
                          <a:cs typeface="Times New Roman" pitchFamily="18" charset="0"/>
                        </a:rPr>
                        <a:t>Units</a:t>
                      </a:r>
                      <a:endParaRPr kumimoji="0" lang="en-US" sz="1300" b="1" i="0" u="none" strike="noStrike" cap="none" normalizeH="0" baseline="0" smtClean="0">
                        <a:ln>
                          <a:noFill/>
                        </a:ln>
                        <a:solidFill>
                          <a:schemeClr val="tx1"/>
                        </a:solidFill>
                        <a:effectLst/>
                        <a:latin typeface="Tahoma" pitchFamily="34"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tab pos="360363" algn="l"/>
                        </a:tabLst>
                      </a:pPr>
                      <a:r>
                        <a:rPr kumimoji="0" lang="en-US" sz="1300" b="1" i="0" u="none" strike="noStrike" cap="none" normalizeH="0" baseline="0" smtClean="0">
                          <a:ln>
                            <a:noFill/>
                          </a:ln>
                          <a:solidFill>
                            <a:schemeClr val="tx1"/>
                          </a:solidFill>
                          <a:effectLst/>
                          <a:latin typeface="Tahoma" pitchFamily="34" charset="0"/>
                          <a:cs typeface="Times New Roman" pitchFamily="18" charset="0"/>
                        </a:rPr>
                        <a:t>Mean</a:t>
                      </a:r>
                      <a:endParaRPr kumimoji="0" lang="en-US" sz="1300" b="1" i="0" u="none" strike="noStrike" cap="none" normalizeH="0" baseline="0" smtClean="0">
                        <a:ln>
                          <a:noFill/>
                        </a:ln>
                        <a:solidFill>
                          <a:schemeClr val="tx1"/>
                        </a:solidFill>
                        <a:effectLst/>
                        <a:latin typeface="Tahoma" pitchFamily="34"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tab pos="360363" algn="l"/>
                        </a:tabLst>
                      </a:pPr>
                      <a:r>
                        <a:rPr kumimoji="0" lang="en-US" sz="1300" b="1" i="0" u="none" strike="noStrike" cap="none" normalizeH="0" baseline="0" smtClean="0">
                          <a:ln>
                            <a:noFill/>
                          </a:ln>
                          <a:solidFill>
                            <a:schemeClr val="tx1"/>
                          </a:solidFill>
                          <a:effectLst/>
                          <a:latin typeface="Tahoma" pitchFamily="34" charset="0"/>
                          <a:cs typeface="Times New Roman" pitchFamily="18" charset="0"/>
                        </a:rPr>
                        <a:t>Std. Dev.</a:t>
                      </a:r>
                      <a:endParaRPr kumimoji="0" lang="en-US" sz="1300" b="1" i="0" u="none" strike="noStrike" cap="none" normalizeH="0" baseline="0" smtClean="0">
                        <a:ln>
                          <a:noFill/>
                        </a:ln>
                        <a:solidFill>
                          <a:schemeClr val="tx1"/>
                        </a:solidFill>
                        <a:effectLst/>
                        <a:latin typeface="Tahoma" pitchFamily="34"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tab pos="360363" algn="l"/>
                        </a:tabLst>
                      </a:pPr>
                      <a:r>
                        <a:rPr kumimoji="0" lang="en-US" sz="1300" b="1" i="0" u="none" strike="noStrike" cap="none" normalizeH="0" baseline="0" smtClean="0">
                          <a:ln>
                            <a:noFill/>
                          </a:ln>
                          <a:solidFill>
                            <a:schemeClr val="tx1"/>
                          </a:solidFill>
                          <a:effectLst/>
                          <a:latin typeface="Tahoma" pitchFamily="34" charset="0"/>
                          <a:cs typeface="Times New Roman" pitchFamily="18" charset="0"/>
                        </a:rPr>
                        <a:t>Minimum</a:t>
                      </a:r>
                      <a:endParaRPr kumimoji="0" lang="en-US" sz="1300" b="1" i="0" u="none" strike="noStrike" cap="none" normalizeH="0" baseline="0" smtClean="0">
                        <a:ln>
                          <a:noFill/>
                        </a:ln>
                        <a:solidFill>
                          <a:schemeClr val="tx1"/>
                        </a:solidFill>
                        <a:effectLst/>
                        <a:latin typeface="Tahoma" pitchFamily="34"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tab pos="360363" algn="l"/>
                        </a:tabLst>
                      </a:pPr>
                      <a:r>
                        <a:rPr kumimoji="0" lang="en-US" sz="1300" b="1" i="0" u="none" strike="noStrike" cap="none" normalizeH="0" baseline="0" smtClean="0">
                          <a:ln>
                            <a:noFill/>
                          </a:ln>
                          <a:solidFill>
                            <a:schemeClr val="tx1"/>
                          </a:solidFill>
                          <a:effectLst/>
                          <a:latin typeface="Tahoma" pitchFamily="34" charset="0"/>
                          <a:cs typeface="Times New Roman" pitchFamily="18" charset="0"/>
                        </a:rPr>
                        <a:t>Maximum</a:t>
                      </a:r>
                      <a:endParaRPr kumimoji="0" lang="en-US" sz="1300" b="1" i="0" u="none" strike="noStrike" cap="none" normalizeH="0" baseline="0" smtClean="0">
                        <a:ln>
                          <a:noFill/>
                        </a:ln>
                        <a:solidFill>
                          <a:schemeClr val="tx1"/>
                        </a:solidFill>
                        <a:effectLst/>
                        <a:latin typeface="Tahoma" pitchFamily="34"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0"/>
                  </a:ext>
                </a:extLst>
              </a:tr>
              <a:tr h="565150">
                <a:tc>
                  <a:txBody>
                    <a:bodyPr/>
                    <a:lstStyle/>
                    <a:p>
                      <a:pPr marL="0" marR="0" lvl="0" indent="0" algn="just" defTabSz="914400" rtl="0" eaLnBrk="1" fontAlgn="base" latinLnBrk="0" hangingPunct="1">
                        <a:lnSpc>
                          <a:spcPct val="100000"/>
                        </a:lnSpc>
                        <a:spcBef>
                          <a:spcPct val="0"/>
                        </a:spcBef>
                        <a:spcAft>
                          <a:spcPct val="0"/>
                        </a:spcAft>
                        <a:buClrTx/>
                        <a:buSzTx/>
                        <a:buFontTx/>
                        <a:buNone/>
                        <a:tabLst>
                          <a:tab pos="360363" algn="l"/>
                        </a:tabLst>
                      </a:pPr>
                      <a:r>
                        <a:rPr kumimoji="0" lang="en-US" sz="1300" b="1" i="0" u="none" strike="noStrike" cap="none" normalizeH="0" baseline="0" smtClean="0">
                          <a:ln>
                            <a:noFill/>
                          </a:ln>
                          <a:solidFill>
                            <a:schemeClr val="tx1"/>
                          </a:solidFill>
                          <a:effectLst/>
                          <a:latin typeface="Tahoma" pitchFamily="34" charset="0"/>
                          <a:cs typeface="Times New Roman" pitchFamily="18" charset="0"/>
                        </a:rPr>
                        <a:t>Milk</a:t>
                      </a:r>
                      <a:endParaRPr kumimoji="0" lang="en-US" sz="1300" b="1" i="0" u="none" strike="noStrike" cap="none" normalizeH="0" baseline="0" smtClean="0">
                        <a:ln>
                          <a:noFill/>
                        </a:ln>
                        <a:solidFill>
                          <a:schemeClr val="tx1"/>
                        </a:solidFill>
                        <a:effectLst/>
                        <a:latin typeface="Tahoma" pitchFamily="34"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tab pos="360363" algn="l"/>
                        </a:tabLst>
                      </a:pPr>
                      <a:r>
                        <a:rPr kumimoji="0" lang="en-US" sz="1300" b="1" i="0" u="none" strike="noStrike" cap="none" normalizeH="0" baseline="0" smtClean="0">
                          <a:ln>
                            <a:noFill/>
                          </a:ln>
                          <a:solidFill>
                            <a:schemeClr val="tx1"/>
                          </a:solidFill>
                          <a:effectLst/>
                          <a:latin typeface="Tahoma" pitchFamily="34" charset="0"/>
                          <a:cs typeface="Times New Roman" pitchFamily="18" charset="0"/>
                        </a:rPr>
                        <a:t>Milk production (liters)</a:t>
                      </a:r>
                      <a:endParaRPr kumimoji="0" lang="en-US" sz="1300" b="1" i="0" u="none" strike="noStrike" cap="none" normalizeH="0" baseline="0" smtClean="0">
                        <a:ln>
                          <a:noFill/>
                        </a:ln>
                        <a:solidFill>
                          <a:schemeClr val="tx1"/>
                        </a:solidFill>
                        <a:effectLst/>
                        <a:latin typeface="Tahoma" pitchFamily="34"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tab pos="360363" algn="l"/>
                        </a:tabLst>
                      </a:pPr>
                      <a:r>
                        <a:rPr kumimoji="0" lang="en-US" sz="1300" b="1" i="0" u="none" strike="noStrike" cap="none" normalizeH="0" baseline="0" smtClean="0">
                          <a:ln>
                            <a:noFill/>
                          </a:ln>
                          <a:solidFill>
                            <a:schemeClr val="tx1"/>
                          </a:solidFill>
                          <a:effectLst/>
                          <a:latin typeface="Courier New" pitchFamily="49" charset="0"/>
                          <a:ea typeface="Times New Roman" pitchFamily="18" charset="0"/>
                          <a:cs typeface="Courier New" pitchFamily="49" charset="0"/>
                        </a:rPr>
                        <a:t>131,108</a:t>
                      </a:r>
                      <a:endParaRPr kumimoji="0" lang="en-US" sz="1300" b="1" i="0" u="none" strike="noStrike" cap="none" normalizeH="0" baseline="0" smtClean="0">
                        <a:ln>
                          <a:noFill/>
                        </a:ln>
                        <a:solidFill>
                          <a:schemeClr val="tx1"/>
                        </a:solidFill>
                        <a:effectLst/>
                        <a:latin typeface="Tahoma" pitchFamily="34" charset="0"/>
                        <a:ea typeface="Times New Roman" pitchFamily="18" charset="0"/>
                        <a:cs typeface="Courier New" pitchFamily="49"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tab pos="360363" algn="l"/>
                        </a:tabLst>
                      </a:pPr>
                      <a:r>
                        <a:rPr kumimoji="0" lang="en-US" sz="1300" b="1" i="0" u="none" strike="noStrike" cap="none" normalizeH="0" baseline="0" smtClean="0">
                          <a:ln>
                            <a:noFill/>
                          </a:ln>
                          <a:solidFill>
                            <a:schemeClr val="tx1"/>
                          </a:solidFill>
                          <a:effectLst/>
                          <a:latin typeface="Courier New" pitchFamily="49" charset="0"/>
                          <a:ea typeface="Times New Roman" pitchFamily="18" charset="0"/>
                          <a:cs typeface="Courier New" pitchFamily="49" charset="0"/>
                        </a:rPr>
                        <a:t> 92,539</a:t>
                      </a:r>
                      <a:endParaRPr kumimoji="0" lang="en-US" sz="1300" b="1" i="0" u="none" strike="noStrike" cap="none" normalizeH="0" baseline="0" smtClean="0">
                        <a:ln>
                          <a:noFill/>
                        </a:ln>
                        <a:solidFill>
                          <a:schemeClr val="tx1"/>
                        </a:solidFill>
                        <a:effectLst/>
                        <a:latin typeface="Tahoma" pitchFamily="34" charset="0"/>
                        <a:ea typeface="Times New Roman" pitchFamily="18" charset="0"/>
                        <a:cs typeface="Courier New" pitchFamily="49"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tab pos="360363" algn="l"/>
                        </a:tabLst>
                      </a:pPr>
                      <a:r>
                        <a:rPr kumimoji="0" lang="en-US" sz="1300" b="1" i="0" u="none" strike="noStrike" cap="none" normalizeH="0" baseline="0" smtClean="0">
                          <a:ln>
                            <a:noFill/>
                          </a:ln>
                          <a:solidFill>
                            <a:schemeClr val="tx1"/>
                          </a:solidFill>
                          <a:effectLst/>
                          <a:latin typeface="Courier New" pitchFamily="49" charset="0"/>
                          <a:ea typeface="Times New Roman" pitchFamily="18" charset="0"/>
                          <a:cs typeface="Courier New" pitchFamily="49" charset="0"/>
                        </a:rPr>
                        <a:t> 14,110</a:t>
                      </a:r>
                      <a:endParaRPr kumimoji="0" lang="en-US" sz="1300" b="1" i="0" u="none" strike="noStrike" cap="none" normalizeH="0" baseline="0" smtClean="0">
                        <a:ln>
                          <a:noFill/>
                        </a:ln>
                        <a:solidFill>
                          <a:schemeClr val="tx1"/>
                        </a:solidFill>
                        <a:effectLst/>
                        <a:latin typeface="Tahoma" pitchFamily="34" charset="0"/>
                        <a:ea typeface="Times New Roman" pitchFamily="18" charset="0"/>
                        <a:cs typeface="Courier New" pitchFamily="49"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tab pos="360363" algn="l"/>
                        </a:tabLst>
                      </a:pPr>
                      <a:r>
                        <a:rPr kumimoji="0" lang="en-US" sz="1300" b="1" i="0" u="none" strike="noStrike" cap="none" normalizeH="0" baseline="0" smtClean="0">
                          <a:ln>
                            <a:noFill/>
                          </a:ln>
                          <a:solidFill>
                            <a:schemeClr val="tx1"/>
                          </a:solidFill>
                          <a:effectLst/>
                          <a:latin typeface="Courier New" pitchFamily="49" charset="0"/>
                          <a:ea typeface="Times New Roman" pitchFamily="18" charset="0"/>
                          <a:cs typeface="Courier New" pitchFamily="49" charset="0"/>
                        </a:rPr>
                        <a:t>727,281</a:t>
                      </a:r>
                      <a:endParaRPr kumimoji="0" lang="en-US" sz="1300" b="1" i="0" u="none" strike="noStrike" cap="none" normalizeH="0" baseline="0" smtClean="0">
                        <a:ln>
                          <a:noFill/>
                        </a:ln>
                        <a:solidFill>
                          <a:schemeClr val="tx1"/>
                        </a:solidFill>
                        <a:effectLst/>
                        <a:latin typeface="Tahoma" pitchFamily="34" charset="0"/>
                        <a:ea typeface="Times New Roman" pitchFamily="18" charset="0"/>
                        <a:cs typeface="Courier New" pitchFamily="49"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1"/>
                  </a:ext>
                </a:extLst>
              </a:tr>
              <a:tr h="601663">
                <a:tc>
                  <a:txBody>
                    <a:bodyPr/>
                    <a:lstStyle/>
                    <a:p>
                      <a:pPr marL="0" marR="0" lvl="0" indent="0" algn="just" defTabSz="914400" rtl="0" eaLnBrk="1" fontAlgn="base" latinLnBrk="0" hangingPunct="1">
                        <a:lnSpc>
                          <a:spcPct val="100000"/>
                        </a:lnSpc>
                        <a:spcBef>
                          <a:spcPct val="0"/>
                        </a:spcBef>
                        <a:spcAft>
                          <a:spcPct val="0"/>
                        </a:spcAft>
                        <a:buClrTx/>
                        <a:buSzTx/>
                        <a:buFontTx/>
                        <a:buNone/>
                        <a:tabLst>
                          <a:tab pos="360363" algn="l"/>
                        </a:tabLst>
                      </a:pPr>
                      <a:r>
                        <a:rPr kumimoji="0" lang="en-US" sz="1300" b="1" i="0" u="none" strike="noStrike" cap="none" normalizeH="0" baseline="0" smtClean="0">
                          <a:ln>
                            <a:noFill/>
                          </a:ln>
                          <a:solidFill>
                            <a:schemeClr val="tx1"/>
                          </a:solidFill>
                          <a:effectLst/>
                          <a:latin typeface="Tahoma" pitchFamily="34" charset="0"/>
                          <a:cs typeface="Times New Roman" pitchFamily="18" charset="0"/>
                        </a:rPr>
                        <a:t>Cows</a:t>
                      </a:r>
                      <a:endParaRPr kumimoji="0" lang="en-US" sz="1300" b="1" i="0" u="none" strike="noStrike" cap="none" normalizeH="0" baseline="0" smtClean="0">
                        <a:ln>
                          <a:noFill/>
                        </a:ln>
                        <a:solidFill>
                          <a:schemeClr val="tx1"/>
                        </a:solidFill>
                        <a:effectLst/>
                        <a:latin typeface="Tahoma" pitchFamily="34"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tab pos="360363" algn="l"/>
                        </a:tabLst>
                      </a:pPr>
                      <a:r>
                        <a:rPr kumimoji="0" lang="en-US" sz="1300" b="1" i="0" u="none" strike="noStrike" cap="none" normalizeH="0" baseline="0" smtClean="0">
                          <a:ln>
                            <a:noFill/>
                          </a:ln>
                          <a:solidFill>
                            <a:schemeClr val="tx1"/>
                          </a:solidFill>
                          <a:effectLst/>
                          <a:latin typeface="Tahoma" pitchFamily="34" charset="0"/>
                          <a:cs typeface="Times New Roman" pitchFamily="18" charset="0"/>
                        </a:rPr>
                        <a:t># of milking cows</a:t>
                      </a:r>
                      <a:endParaRPr kumimoji="0" lang="en-US" sz="1300" b="1" i="0" u="none" strike="noStrike" cap="none" normalizeH="0" baseline="0" smtClean="0">
                        <a:ln>
                          <a:noFill/>
                        </a:ln>
                        <a:solidFill>
                          <a:schemeClr val="tx1"/>
                        </a:solidFill>
                        <a:effectLst/>
                        <a:latin typeface="Tahoma" pitchFamily="34"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tab pos="360363" algn="l"/>
                        </a:tabLst>
                      </a:pPr>
                      <a:r>
                        <a:rPr kumimoji="0" lang="en-US" sz="1300" b="1" i="0" u="none" strike="noStrike" cap="none" normalizeH="0" baseline="0" smtClean="0">
                          <a:ln>
                            <a:noFill/>
                          </a:ln>
                          <a:solidFill>
                            <a:schemeClr val="tx1"/>
                          </a:solidFill>
                          <a:effectLst/>
                          <a:latin typeface="Courier New" pitchFamily="49" charset="0"/>
                          <a:ea typeface="Times New Roman" pitchFamily="18" charset="0"/>
                          <a:cs typeface="Courier New" pitchFamily="49" charset="0"/>
                        </a:rPr>
                        <a:t>  2.12</a:t>
                      </a:r>
                      <a:endParaRPr kumimoji="0" lang="en-US" sz="1300" b="1" i="0" u="none" strike="noStrike" cap="none" normalizeH="0" baseline="0" smtClean="0">
                        <a:ln>
                          <a:noFill/>
                        </a:ln>
                        <a:solidFill>
                          <a:schemeClr val="tx1"/>
                        </a:solidFill>
                        <a:effectLst/>
                        <a:latin typeface="Tahoma" pitchFamily="34" charset="0"/>
                        <a:ea typeface="Times New Roman" pitchFamily="18" charset="0"/>
                        <a:cs typeface="Courier New" pitchFamily="49"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tab pos="360363" algn="l"/>
                        </a:tabLst>
                      </a:pPr>
                      <a:r>
                        <a:rPr kumimoji="0" lang="en-US" sz="1300" b="1" i="0" u="none" strike="noStrike" cap="none" normalizeH="0" baseline="0" smtClean="0">
                          <a:ln>
                            <a:noFill/>
                          </a:ln>
                          <a:solidFill>
                            <a:schemeClr val="tx1"/>
                          </a:solidFill>
                          <a:effectLst/>
                          <a:latin typeface="Courier New" pitchFamily="49" charset="0"/>
                          <a:ea typeface="Times New Roman" pitchFamily="18" charset="0"/>
                          <a:cs typeface="Courier New" pitchFamily="49" charset="0"/>
                        </a:rPr>
                        <a:t> 11.27</a:t>
                      </a:r>
                      <a:endParaRPr kumimoji="0" lang="en-US" sz="1300" b="1" i="0" u="none" strike="noStrike" cap="none" normalizeH="0" baseline="0" smtClean="0">
                        <a:ln>
                          <a:noFill/>
                        </a:ln>
                        <a:solidFill>
                          <a:schemeClr val="tx1"/>
                        </a:solidFill>
                        <a:effectLst/>
                        <a:latin typeface="Tahoma" pitchFamily="34" charset="0"/>
                        <a:ea typeface="Times New Roman" pitchFamily="18" charset="0"/>
                        <a:cs typeface="Courier New" pitchFamily="49"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tab pos="360363" algn="l"/>
                        </a:tabLst>
                      </a:pPr>
                      <a:r>
                        <a:rPr kumimoji="0" lang="en-US" sz="1300" b="1" i="0" u="none" strike="noStrike" cap="none" normalizeH="0" baseline="0" smtClean="0">
                          <a:ln>
                            <a:noFill/>
                          </a:ln>
                          <a:solidFill>
                            <a:schemeClr val="tx1"/>
                          </a:solidFill>
                          <a:effectLst/>
                          <a:latin typeface="Courier New" pitchFamily="49" charset="0"/>
                          <a:ea typeface="Times New Roman" pitchFamily="18" charset="0"/>
                          <a:cs typeface="Courier New" pitchFamily="49" charset="0"/>
                        </a:rPr>
                        <a:t>  4.5</a:t>
                      </a:r>
                      <a:endParaRPr kumimoji="0" lang="en-US" sz="1300" b="1" i="0" u="none" strike="noStrike" cap="none" normalizeH="0" baseline="0" smtClean="0">
                        <a:ln>
                          <a:noFill/>
                        </a:ln>
                        <a:solidFill>
                          <a:schemeClr val="tx1"/>
                        </a:solidFill>
                        <a:effectLst/>
                        <a:latin typeface="Tahoma" pitchFamily="34" charset="0"/>
                        <a:ea typeface="Times New Roman" pitchFamily="18" charset="0"/>
                        <a:cs typeface="Courier New" pitchFamily="49"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tab pos="360363" algn="l"/>
                        </a:tabLst>
                      </a:pPr>
                      <a:r>
                        <a:rPr kumimoji="0" lang="en-US" sz="1300" b="1" i="0" u="none" strike="noStrike" cap="none" normalizeH="0" baseline="0" smtClean="0">
                          <a:ln>
                            <a:noFill/>
                          </a:ln>
                          <a:solidFill>
                            <a:schemeClr val="tx1"/>
                          </a:solidFill>
                          <a:effectLst/>
                          <a:latin typeface="Courier New" pitchFamily="49" charset="0"/>
                          <a:ea typeface="Times New Roman" pitchFamily="18" charset="0"/>
                          <a:cs typeface="Courier New" pitchFamily="49" charset="0"/>
                        </a:rPr>
                        <a:t>  82.3</a:t>
                      </a:r>
                      <a:endParaRPr kumimoji="0" lang="en-US" sz="1300" b="1" i="0" u="none" strike="noStrike" cap="none" normalizeH="0" baseline="0" smtClean="0">
                        <a:ln>
                          <a:noFill/>
                        </a:ln>
                        <a:solidFill>
                          <a:schemeClr val="tx1"/>
                        </a:solidFill>
                        <a:effectLst/>
                        <a:latin typeface="Tahoma" pitchFamily="34" charset="0"/>
                        <a:ea typeface="Times New Roman" pitchFamily="18" charset="0"/>
                        <a:cs typeface="Courier New" pitchFamily="49"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2"/>
                  </a:ext>
                </a:extLst>
              </a:tr>
              <a:tr h="603250">
                <a:tc>
                  <a:txBody>
                    <a:bodyPr/>
                    <a:lstStyle/>
                    <a:p>
                      <a:pPr marL="0" marR="0" lvl="0" indent="0" algn="just" defTabSz="914400" rtl="0" eaLnBrk="1" fontAlgn="base" latinLnBrk="0" hangingPunct="1">
                        <a:lnSpc>
                          <a:spcPct val="100000"/>
                        </a:lnSpc>
                        <a:spcBef>
                          <a:spcPct val="0"/>
                        </a:spcBef>
                        <a:spcAft>
                          <a:spcPct val="0"/>
                        </a:spcAft>
                        <a:buClrTx/>
                        <a:buSzTx/>
                        <a:buFontTx/>
                        <a:buNone/>
                        <a:tabLst>
                          <a:tab pos="360363" algn="l"/>
                        </a:tabLst>
                      </a:pPr>
                      <a:r>
                        <a:rPr kumimoji="0" lang="en-US" sz="1300" b="1" i="0" u="none" strike="noStrike" cap="none" normalizeH="0" baseline="0" smtClean="0">
                          <a:ln>
                            <a:noFill/>
                          </a:ln>
                          <a:solidFill>
                            <a:schemeClr val="tx1"/>
                          </a:solidFill>
                          <a:effectLst/>
                          <a:latin typeface="Tahoma" pitchFamily="34" charset="0"/>
                          <a:cs typeface="Times New Roman" pitchFamily="18" charset="0"/>
                        </a:rPr>
                        <a:t>Labor</a:t>
                      </a:r>
                      <a:endParaRPr kumimoji="0" lang="en-US" sz="1300" b="1" i="0" u="none" strike="noStrike" cap="none" normalizeH="0" baseline="0" smtClean="0">
                        <a:ln>
                          <a:noFill/>
                        </a:ln>
                        <a:solidFill>
                          <a:schemeClr val="tx1"/>
                        </a:solidFill>
                        <a:effectLst/>
                        <a:latin typeface="Tahoma" pitchFamily="34"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tab pos="360363" algn="l"/>
                        </a:tabLst>
                      </a:pPr>
                      <a:r>
                        <a:rPr kumimoji="0" lang="en-US" sz="1300" b="1" i="0" u="none" strike="noStrike" cap="none" normalizeH="0" baseline="0" smtClean="0">
                          <a:ln>
                            <a:noFill/>
                          </a:ln>
                          <a:solidFill>
                            <a:schemeClr val="tx1"/>
                          </a:solidFill>
                          <a:effectLst/>
                          <a:latin typeface="Tahoma" pitchFamily="34" charset="0"/>
                          <a:cs typeface="Times New Roman" pitchFamily="18" charset="0"/>
                        </a:rPr>
                        <a:t># man-equivalent units</a:t>
                      </a:r>
                      <a:endParaRPr kumimoji="0" lang="en-US" sz="1300" b="1" i="0" u="none" strike="noStrike" cap="none" normalizeH="0" baseline="0" smtClean="0">
                        <a:ln>
                          <a:noFill/>
                        </a:ln>
                        <a:solidFill>
                          <a:schemeClr val="tx1"/>
                        </a:solidFill>
                        <a:effectLst/>
                        <a:latin typeface="Tahoma" pitchFamily="34"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tab pos="360363" algn="l"/>
                        </a:tabLst>
                      </a:pPr>
                      <a:r>
                        <a:rPr kumimoji="0" lang="en-US" sz="1300" b="1" i="0" u="none" strike="noStrike" cap="none" normalizeH="0" baseline="0" smtClean="0">
                          <a:ln>
                            <a:noFill/>
                          </a:ln>
                          <a:solidFill>
                            <a:schemeClr val="tx1"/>
                          </a:solidFill>
                          <a:effectLst/>
                          <a:latin typeface="Courier New" pitchFamily="49" charset="0"/>
                          <a:ea typeface="Times New Roman" pitchFamily="18" charset="0"/>
                          <a:cs typeface="Courier New" pitchFamily="49" charset="0"/>
                        </a:rPr>
                        <a:t>  1.67</a:t>
                      </a:r>
                      <a:endParaRPr kumimoji="0" lang="en-US" sz="1300" b="1" i="0" u="none" strike="noStrike" cap="none" normalizeH="0" baseline="0" smtClean="0">
                        <a:ln>
                          <a:noFill/>
                        </a:ln>
                        <a:solidFill>
                          <a:schemeClr val="tx1"/>
                        </a:solidFill>
                        <a:effectLst/>
                        <a:latin typeface="Tahoma" pitchFamily="34" charset="0"/>
                        <a:ea typeface="Times New Roman" pitchFamily="18" charset="0"/>
                        <a:cs typeface="Courier New" pitchFamily="49"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tab pos="360363" algn="l"/>
                        </a:tabLst>
                      </a:pPr>
                      <a:r>
                        <a:rPr kumimoji="0" lang="en-US" sz="1300" b="1" i="0" u="none" strike="noStrike" cap="none" normalizeH="0" baseline="0" smtClean="0">
                          <a:ln>
                            <a:noFill/>
                          </a:ln>
                          <a:solidFill>
                            <a:schemeClr val="tx1"/>
                          </a:solidFill>
                          <a:effectLst/>
                          <a:latin typeface="Courier New" pitchFamily="49" charset="0"/>
                          <a:ea typeface="Times New Roman" pitchFamily="18" charset="0"/>
                          <a:cs typeface="Courier New" pitchFamily="49" charset="0"/>
                        </a:rPr>
                        <a:t>  0.55</a:t>
                      </a:r>
                      <a:endParaRPr kumimoji="0" lang="en-US" sz="1300" b="1" i="0" u="none" strike="noStrike" cap="none" normalizeH="0" baseline="0" smtClean="0">
                        <a:ln>
                          <a:noFill/>
                        </a:ln>
                        <a:solidFill>
                          <a:schemeClr val="tx1"/>
                        </a:solidFill>
                        <a:effectLst/>
                        <a:latin typeface="Tahoma" pitchFamily="34" charset="0"/>
                        <a:ea typeface="Times New Roman" pitchFamily="18" charset="0"/>
                        <a:cs typeface="Courier New" pitchFamily="49"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tab pos="360363" algn="l"/>
                        </a:tabLst>
                      </a:pPr>
                      <a:r>
                        <a:rPr kumimoji="0" lang="en-US" sz="1300" b="1" i="0" u="none" strike="noStrike" cap="none" normalizeH="0" baseline="0" smtClean="0">
                          <a:ln>
                            <a:noFill/>
                          </a:ln>
                          <a:solidFill>
                            <a:schemeClr val="tx1"/>
                          </a:solidFill>
                          <a:effectLst/>
                          <a:latin typeface="Courier New" pitchFamily="49" charset="0"/>
                          <a:ea typeface="Times New Roman" pitchFamily="18" charset="0"/>
                          <a:cs typeface="Courier New" pitchFamily="49" charset="0"/>
                        </a:rPr>
                        <a:t>  1.0</a:t>
                      </a:r>
                      <a:endParaRPr kumimoji="0" lang="en-US" sz="1300" b="1" i="0" u="none" strike="noStrike" cap="none" normalizeH="0" baseline="0" smtClean="0">
                        <a:ln>
                          <a:noFill/>
                        </a:ln>
                        <a:solidFill>
                          <a:schemeClr val="tx1"/>
                        </a:solidFill>
                        <a:effectLst/>
                        <a:latin typeface="Tahoma" pitchFamily="34" charset="0"/>
                        <a:ea typeface="Times New Roman" pitchFamily="18" charset="0"/>
                        <a:cs typeface="Courier New" pitchFamily="49"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tab pos="360363" algn="l"/>
                        </a:tabLst>
                      </a:pPr>
                      <a:r>
                        <a:rPr kumimoji="0" lang="en-US" sz="1300" b="1" i="0" u="none" strike="noStrike" cap="none" normalizeH="0" baseline="0" smtClean="0">
                          <a:ln>
                            <a:noFill/>
                          </a:ln>
                          <a:solidFill>
                            <a:schemeClr val="tx1"/>
                          </a:solidFill>
                          <a:effectLst/>
                          <a:latin typeface="Courier New" pitchFamily="49" charset="0"/>
                          <a:ea typeface="Times New Roman" pitchFamily="18" charset="0"/>
                          <a:cs typeface="Courier New" pitchFamily="49" charset="0"/>
                        </a:rPr>
                        <a:t>   4.0</a:t>
                      </a:r>
                      <a:endParaRPr kumimoji="0" lang="en-US" sz="1300" b="1" i="0" u="none" strike="noStrike" cap="none" normalizeH="0" baseline="0" smtClean="0">
                        <a:ln>
                          <a:noFill/>
                        </a:ln>
                        <a:solidFill>
                          <a:schemeClr val="tx1"/>
                        </a:solidFill>
                        <a:effectLst/>
                        <a:latin typeface="Tahoma" pitchFamily="34" charset="0"/>
                        <a:ea typeface="Times New Roman" pitchFamily="18" charset="0"/>
                        <a:cs typeface="Courier New" pitchFamily="49"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3"/>
                  </a:ext>
                </a:extLst>
              </a:tr>
              <a:tr h="604838">
                <a:tc>
                  <a:txBody>
                    <a:bodyPr/>
                    <a:lstStyle/>
                    <a:p>
                      <a:pPr marL="0" marR="0" lvl="0" indent="0" algn="just" defTabSz="914400" rtl="0" eaLnBrk="1" fontAlgn="base" latinLnBrk="0" hangingPunct="1">
                        <a:lnSpc>
                          <a:spcPct val="100000"/>
                        </a:lnSpc>
                        <a:spcBef>
                          <a:spcPct val="0"/>
                        </a:spcBef>
                        <a:spcAft>
                          <a:spcPct val="0"/>
                        </a:spcAft>
                        <a:buClrTx/>
                        <a:buSzTx/>
                        <a:buFontTx/>
                        <a:buNone/>
                        <a:tabLst>
                          <a:tab pos="360363" algn="l"/>
                        </a:tabLst>
                      </a:pPr>
                      <a:r>
                        <a:rPr kumimoji="0" lang="en-US" sz="1300" b="1" i="0" u="none" strike="noStrike" cap="none" normalizeH="0" baseline="0" smtClean="0">
                          <a:ln>
                            <a:noFill/>
                          </a:ln>
                          <a:solidFill>
                            <a:schemeClr val="tx1"/>
                          </a:solidFill>
                          <a:effectLst/>
                          <a:latin typeface="Tahoma" pitchFamily="34" charset="0"/>
                          <a:cs typeface="Times New Roman" pitchFamily="18" charset="0"/>
                        </a:rPr>
                        <a:t>Land</a:t>
                      </a:r>
                      <a:endParaRPr kumimoji="0" lang="en-US" sz="1300" b="1" i="0" u="none" strike="noStrike" cap="none" normalizeH="0" baseline="0" smtClean="0">
                        <a:ln>
                          <a:noFill/>
                        </a:ln>
                        <a:solidFill>
                          <a:schemeClr val="tx1"/>
                        </a:solidFill>
                        <a:effectLst/>
                        <a:latin typeface="Tahoma" pitchFamily="34"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tab pos="360363" algn="l"/>
                        </a:tabLst>
                      </a:pPr>
                      <a:r>
                        <a:rPr kumimoji="0" lang="en-US" sz="1300" b="1" i="0" u="none" strike="noStrike" cap="none" normalizeH="0" baseline="0" smtClean="0">
                          <a:ln>
                            <a:noFill/>
                          </a:ln>
                          <a:solidFill>
                            <a:schemeClr val="tx1"/>
                          </a:solidFill>
                          <a:effectLst/>
                          <a:latin typeface="Tahoma" pitchFamily="34" charset="0"/>
                          <a:cs typeface="Times New Roman" pitchFamily="18" charset="0"/>
                        </a:rPr>
                        <a:t>Hectares of land devoted to pasture and crops.</a:t>
                      </a:r>
                      <a:endParaRPr kumimoji="0" lang="en-US" sz="1300" b="1" i="0" u="none" strike="noStrike" cap="none" normalizeH="0" baseline="0" smtClean="0">
                        <a:ln>
                          <a:noFill/>
                        </a:ln>
                        <a:solidFill>
                          <a:schemeClr val="tx1"/>
                        </a:solidFill>
                        <a:effectLst/>
                        <a:latin typeface="Tahoma" pitchFamily="34"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tab pos="360363" algn="l"/>
                        </a:tabLst>
                      </a:pPr>
                      <a:r>
                        <a:rPr kumimoji="0" lang="en-US" sz="1300" b="1" i="0" u="none" strike="noStrike" cap="none" normalizeH="0" baseline="0" smtClean="0">
                          <a:ln>
                            <a:noFill/>
                          </a:ln>
                          <a:solidFill>
                            <a:schemeClr val="tx1"/>
                          </a:solidFill>
                          <a:effectLst/>
                          <a:latin typeface="Courier New" pitchFamily="49" charset="0"/>
                          <a:ea typeface="Times New Roman" pitchFamily="18" charset="0"/>
                          <a:cs typeface="Courier New" pitchFamily="49" charset="0"/>
                        </a:rPr>
                        <a:t>  12.99</a:t>
                      </a:r>
                      <a:endParaRPr kumimoji="0" lang="en-US" sz="1300" b="1" i="0" u="none" strike="noStrike" cap="none" normalizeH="0" baseline="0" smtClean="0">
                        <a:ln>
                          <a:noFill/>
                        </a:ln>
                        <a:solidFill>
                          <a:schemeClr val="tx1"/>
                        </a:solidFill>
                        <a:effectLst/>
                        <a:latin typeface="Tahoma" pitchFamily="34" charset="0"/>
                        <a:ea typeface="Times New Roman" pitchFamily="18" charset="0"/>
                        <a:cs typeface="Courier New" pitchFamily="49"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tab pos="360363" algn="l"/>
                        </a:tabLst>
                      </a:pPr>
                      <a:r>
                        <a:rPr kumimoji="0" lang="en-US" sz="1300" b="1" i="0" u="none" strike="noStrike" cap="none" normalizeH="0" baseline="0" smtClean="0">
                          <a:ln>
                            <a:noFill/>
                          </a:ln>
                          <a:solidFill>
                            <a:schemeClr val="tx1"/>
                          </a:solidFill>
                          <a:effectLst/>
                          <a:latin typeface="Courier New" pitchFamily="49" charset="0"/>
                          <a:ea typeface="Times New Roman" pitchFamily="18" charset="0"/>
                          <a:cs typeface="Courier New" pitchFamily="49" charset="0"/>
                        </a:rPr>
                        <a:t>  6.17</a:t>
                      </a:r>
                      <a:endParaRPr kumimoji="0" lang="en-US" sz="1300" b="1" i="0" u="none" strike="noStrike" cap="none" normalizeH="0" baseline="0" smtClean="0">
                        <a:ln>
                          <a:noFill/>
                        </a:ln>
                        <a:solidFill>
                          <a:schemeClr val="tx1"/>
                        </a:solidFill>
                        <a:effectLst/>
                        <a:latin typeface="Tahoma" pitchFamily="34" charset="0"/>
                        <a:ea typeface="Times New Roman" pitchFamily="18" charset="0"/>
                        <a:cs typeface="Courier New" pitchFamily="49"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tab pos="360363" algn="l"/>
                        </a:tabLst>
                      </a:pPr>
                      <a:r>
                        <a:rPr kumimoji="0" lang="en-US" sz="1300" b="1" i="0" u="none" strike="noStrike" cap="none" normalizeH="0" baseline="0" smtClean="0">
                          <a:ln>
                            <a:noFill/>
                          </a:ln>
                          <a:solidFill>
                            <a:schemeClr val="tx1"/>
                          </a:solidFill>
                          <a:effectLst/>
                          <a:latin typeface="Courier New" pitchFamily="49" charset="0"/>
                          <a:ea typeface="Times New Roman" pitchFamily="18" charset="0"/>
                          <a:cs typeface="Courier New" pitchFamily="49" charset="0"/>
                        </a:rPr>
                        <a:t>  2.0</a:t>
                      </a:r>
                      <a:endParaRPr kumimoji="0" lang="en-US" sz="1300" b="1" i="0" u="none" strike="noStrike" cap="none" normalizeH="0" baseline="0" smtClean="0">
                        <a:ln>
                          <a:noFill/>
                        </a:ln>
                        <a:solidFill>
                          <a:schemeClr val="tx1"/>
                        </a:solidFill>
                        <a:effectLst/>
                        <a:latin typeface="Tahoma" pitchFamily="34" charset="0"/>
                        <a:ea typeface="Times New Roman" pitchFamily="18" charset="0"/>
                        <a:cs typeface="Courier New" pitchFamily="49"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tab pos="360363" algn="l"/>
                        </a:tabLst>
                      </a:pPr>
                      <a:r>
                        <a:rPr kumimoji="0" lang="en-US" sz="1300" b="1" i="0" u="none" strike="noStrike" cap="none" normalizeH="0" baseline="0" smtClean="0">
                          <a:ln>
                            <a:noFill/>
                          </a:ln>
                          <a:solidFill>
                            <a:schemeClr val="tx1"/>
                          </a:solidFill>
                          <a:effectLst/>
                          <a:latin typeface="Courier New" pitchFamily="49" charset="0"/>
                          <a:ea typeface="Times New Roman" pitchFamily="18" charset="0"/>
                          <a:cs typeface="Courier New" pitchFamily="49" charset="0"/>
                        </a:rPr>
                        <a:t>  45.1</a:t>
                      </a:r>
                      <a:endParaRPr kumimoji="0" lang="en-US" sz="1300" b="1" i="0" u="none" strike="noStrike" cap="none" normalizeH="0" baseline="0" smtClean="0">
                        <a:ln>
                          <a:noFill/>
                        </a:ln>
                        <a:solidFill>
                          <a:schemeClr val="tx1"/>
                        </a:solidFill>
                        <a:effectLst/>
                        <a:latin typeface="Tahoma" pitchFamily="34" charset="0"/>
                        <a:ea typeface="Times New Roman" pitchFamily="18" charset="0"/>
                        <a:cs typeface="Courier New" pitchFamily="49"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4"/>
                  </a:ext>
                </a:extLst>
              </a:tr>
              <a:tr h="728663">
                <a:tc>
                  <a:txBody>
                    <a:bodyPr/>
                    <a:lstStyle/>
                    <a:p>
                      <a:pPr marL="0" marR="0" lvl="0" indent="0" algn="just" defTabSz="914400" rtl="0" eaLnBrk="1" fontAlgn="base" latinLnBrk="0" hangingPunct="1">
                        <a:lnSpc>
                          <a:spcPct val="100000"/>
                        </a:lnSpc>
                        <a:spcBef>
                          <a:spcPct val="0"/>
                        </a:spcBef>
                        <a:spcAft>
                          <a:spcPct val="0"/>
                        </a:spcAft>
                        <a:buClrTx/>
                        <a:buSzTx/>
                        <a:buFontTx/>
                        <a:buNone/>
                        <a:tabLst>
                          <a:tab pos="360363" algn="l"/>
                        </a:tabLst>
                      </a:pPr>
                      <a:r>
                        <a:rPr kumimoji="0" lang="en-US" sz="1300" b="1" i="0" u="none" strike="noStrike" cap="none" normalizeH="0" baseline="0" smtClean="0">
                          <a:ln>
                            <a:noFill/>
                          </a:ln>
                          <a:solidFill>
                            <a:schemeClr val="tx1"/>
                          </a:solidFill>
                          <a:effectLst/>
                          <a:latin typeface="Tahoma" pitchFamily="34" charset="0"/>
                          <a:cs typeface="Times New Roman" pitchFamily="18" charset="0"/>
                        </a:rPr>
                        <a:t>Feed</a:t>
                      </a:r>
                      <a:endParaRPr kumimoji="0" lang="en-US" sz="1300" b="1" i="0" u="none" strike="noStrike" cap="none" normalizeH="0" baseline="0" smtClean="0">
                        <a:ln>
                          <a:noFill/>
                        </a:ln>
                        <a:solidFill>
                          <a:schemeClr val="tx1"/>
                        </a:solidFill>
                        <a:effectLst/>
                        <a:latin typeface="Tahoma" pitchFamily="34"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tab pos="360363" algn="l"/>
                        </a:tabLst>
                      </a:pPr>
                      <a:r>
                        <a:rPr kumimoji="0" lang="en-US" sz="1300" b="1" i="0" u="none" strike="noStrike" cap="none" normalizeH="0" baseline="0" smtClean="0">
                          <a:ln>
                            <a:noFill/>
                          </a:ln>
                          <a:solidFill>
                            <a:schemeClr val="tx1"/>
                          </a:solidFill>
                          <a:effectLst/>
                          <a:latin typeface="Tahoma" pitchFamily="34" charset="0"/>
                          <a:cs typeface="Times New Roman" pitchFamily="18" charset="0"/>
                        </a:rPr>
                        <a:t>Total amount of feedstuffs fed to dairy cows (tons)</a:t>
                      </a:r>
                      <a:endParaRPr kumimoji="0" lang="en-US" sz="1300" b="1" i="0" u="none" strike="noStrike" cap="none" normalizeH="0" baseline="0" smtClean="0">
                        <a:ln>
                          <a:noFill/>
                        </a:ln>
                        <a:solidFill>
                          <a:schemeClr val="tx1"/>
                        </a:solidFill>
                        <a:effectLst/>
                        <a:latin typeface="Tahoma" pitchFamily="34"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tab pos="360363" algn="l"/>
                        </a:tabLst>
                      </a:pPr>
                      <a:r>
                        <a:rPr kumimoji="0" lang="en-US" sz="1300" b="1" i="0" u="none" strike="noStrike" cap="none" normalizeH="0" baseline="0" smtClean="0">
                          <a:ln>
                            <a:noFill/>
                          </a:ln>
                          <a:solidFill>
                            <a:schemeClr val="tx1"/>
                          </a:solidFill>
                          <a:effectLst/>
                          <a:latin typeface="Courier New" pitchFamily="49" charset="0"/>
                          <a:ea typeface="Times New Roman" pitchFamily="18" charset="0"/>
                          <a:cs typeface="Courier New" pitchFamily="49" charset="0"/>
                        </a:rPr>
                        <a:t> 57,941</a:t>
                      </a:r>
                      <a:endParaRPr kumimoji="0" lang="en-US" sz="1300" b="1" i="0" u="none" strike="noStrike" cap="none" normalizeH="0" baseline="0" smtClean="0">
                        <a:ln>
                          <a:noFill/>
                        </a:ln>
                        <a:solidFill>
                          <a:schemeClr val="tx1"/>
                        </a:solidFill>
                        <a:effectLst/>
                        <a:latin typeface="Tahoma" pitchFamily="34" charset="0"/>
                        <a:ea typeface="Times New Roman" pitchFamily="18" charset="0"/>
                        <a:cs typeface="Courier New" pitchFamily="49"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tab pos="360363" algn="l"/>
                        </a:tabLst>
                      </a:pPr>
                      <a:r>
                        <a:rPr kumimoji="0" lang="en-US" sz="1300" b="1" i="0" u="none" strike="noStrike" cap="none" normalizeH="0" baseline="0" smtClean="0">
                          <a:ln>
                            <a:noFill/>
                          </a:ln>
                          <a:solidFill>
                            <a:schemeClr val="tx1"/>
                          </a:solidFill>
                          <a:effectLst/>
                          <a:latin typeface="Courier New" pitchFamily="49" charset="0"/>
                          <a:ea typeface="Times New Roman" pitchFamily="18" charset="0"/>
                          <a:cs typeface="Courier New" pitchFamily="49" charset="0"/>
                        </a:rPr>
                        <a:t>47,981</a:t>
                      </a:r>
                      <a:endParaRPr kumimoji="0" lang="en-US" sz="1300" b="1" i="0" u="none" strike="noStrike" cap="none" normalizeH="0" baseline="0" smtClean="0">
                        <a:ln>
                          <a:noFill/>
                        </a:ln>
                        <a:solidFill>
                          <a:schemeClr val="tx1"/>
                        </a:solidFill>
                        <a:effectLst/>
                        <a:latin typeface="Tahoma" pitchFamily="34" charset="0"/>
                        <a:ea typeface="Times New Roman" pitchFamily="18" charset="0"/>
                        <a:cs typeface="Courier New" pitchFamily="49"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tab pos="360363" algn="l"/>
                        </a:tabLst>
                      </a:pPr>
                      <a:r>
                        <a:rPr kumimoji="0" lang="en-US" sz="1300" b="1" i="0" u="none" strike="noStrike" cap="none" normalizeH="0" baseline="0" smtClean="0">
                          <a:ln>
                            <a:noFill/>
                          </a:ln>
                          <a:solidFill>
                            <a:schemeClr val="tx1"/>
                          </a:solidFill>
                          <a:effectLst/>
                          <a:latin typeface="Courier New" pitchFamily="49" charset="0"/>
                          <a:ea typeface="Times New Roman" pitchFamily="18" charset="0"/>
                          <a:cs typeface="Courier New" pitchFamily="49" charset="0"/>
                        </a:rPr>
                        <a:t>3,924.14</a:t>
                      </a:r>
                      <a:endParaRPr kumimoji="0" lang="en-US" sz="1300" b="1" i="0" u="none" strike="noStrike" cap="none" normalizeH="0" baseline="0" smtClean="0">
                        <a:ln>
                          <a:noFill/>
                        </a:ln>
                        <a:solidFill>
                          <a:schemeClr val="tx1"/>
                        </a:solidFill>
                        <a:effectLst/>
                        <a:latin typeface="Tahoma" pitchFamily="34" charset="0"/>
                        <a:ea typeface="Times New Roman" pitchFamily="18" charset="0"/>
                        <a:cs typeface="Courier New" pitchFamily="49"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tab pos="360363" algn="l"/>
                        </a:tabLst>
                      </a:pPr>
                      <a:r>
                        <a:rPr kumimoji="0" lang="en-US" sz="1300" b="1" i="0" u="none" strike="noStrike" cap="none" normalizeH="0" baseline="0" smtClean="0">
                          <a:ln>
                            <a:noFill/>
                          </a:ln>
                          <a:solidFill>
                            <a:schemeClr val="tx1"/>
                          </a:solidFill>
                          <a:effectLst/>
                          <a:latin typeface="Courier New" pitchFamily="49" charset="0"/>
                          <a:ea typeface="Times New Roman" pitchFamily="18" charset="0"/>
                          <a:cs typeface="Courier New" pitchFamily="49" charset="0"/>
                        </a:rPr>
                        <a:t> 376,732</a:t>
                      </a:r>
                      <a:endParaRPr kumimoji="0" lang="en-US" sz="1300" b="1" i="0" u="none" strike="noStrike" cap="none" normalizeH="0" baseline="0" smtClean="0">
                        <a:ln>
                          <a:noFill/>
                        </a:ln>
                        <a:solidFill>
                          <a:schemeClr val="tx1"/>
                        </a:solidFill>
                        <a:effectLst/>
                        <a:latin typeface="Tahoma" pitchFamily="34" charset="0"/>
                        <a:ea typeface="Times New Roman" pitchFamily="18" charset="0"/>
                        <a:cs typeface="Courier New" pitchFamily="49"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5"/>
                  </a:ext>
                </a:extLst>
              </a:tr>
            </a:tbl>
          </a:graphicData>
        </a:graphic>
      </p:graphicFrame>
      <p:sp>
        <p:nvSpPr>
          <p:cNvPr id="19511" name="Rectangle 55"/>
          <p:cNvSpPr>
            <a:spLocks noChangeArrowheads="1"/>
          </p:cNvSpPr>
          <p:nvPr/>
        </p:nvSpPr>
        <p:spPr bwMode="auto">
          <a:xfrm>
            <a:off x="0" y="4781550"/>
            <a:ext cx="9144000" cy="0"/>
          </a:xfrm>
          <a:prstGeom prst="rect">
            <a:avLst/>
          </a:prstGeom>
          <a:noFill/>
          <a:ln w="9525">
            <a:noFill/>
            <a:miter lim="800000"/>
            <a:headEnd/>
            <a:tailEnd/>
          </a:ln>
        </p:spPr>
        <p:txBody>
          <a:bodyPr wrap="none" anchor="ctr">
            <a:spAutoFit/>
          </a:bodyPr>
          <a:lstStyle/>
          <a:p>
            <a:pPr eaLnBrk="1" hangingPunct="1"/>
            <a:endParaRPr lang="en-US" altLang="en-US">
              <a:latin typeface="Arial" charset="0"/>
            </a:endParaRPr>
          </a:p>
        </p:txBody>
      </p:sp>
      <p:sp>
        <p:nvSpPr>
          <p:cNvPr id="19512" name="Text Box 56"/>
          <p:cNvSpPr txBox="1">
            <a:spLocks noChangeArrowheads="1"/>
          </p:cNvSpPr>
          <p:nvPr/>
        </p:nvSpPr>
        <p:spPr bwMode="auto">
          <a:xfrm>
            <a:off x="762000" y="1981200"/>
            <a:ext cx="7239000" cy="366713"/>
          </a:xfrm>
          <a:prstGeom prst="rect">
            <a:avLst/>
          </a:prstGeom>
          <a:noFill/>
          <a:ln w="9525">
            <a:noFill/>
            <a:miter lim="800000"/>
            <a:headEnd/>
            <a:tailEnd/>
          </a:ln>
        </p:spPr>
        <p:txBody>
          <a:bodyPr>
            <a:spAutoFit/>
          </a:bodyPr>
          <a:lstStyle/>
          <a:p>
            <a:pPr eaLnBrk="1" hangingPunct="1">
              <a:spcBef>
                <a:spcPct val="50000"/>
              </a:spcBef>
            </a:pPr>
            <a:r>
              <a:rPr lang="en-US" altLang="en-US" b="1">
                <a:latin typeface="Arial" charset="0"/>
              </a:rPr>
              <a:t>N = 247 farms, T = 6 years (1993-1998)</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pPr eaLnBrk="1" hangingPunct="1"/>
            <a:r>
              <a:rPr lang="en-US" altLang="en-US" smtClean="0"/>
              <a:t>Translog Production Model</a:t>
            </a:r>
          </a:p>
        </p:txBody>
      </p:sp>
      <p:sp>
        <p:nvSpPr>
          <p:cNvPr id="21507" name="Rectangle 3"/>
          <p:cNvSpPr>
            <a:spLocks noChangeArrowheads="1"/>
          </p:cNvSpPr>
          <p:nvPr/>
        </p:nvSpPr>
        <p:spPr bwMode="auto">
          <a:xfrm>
            <a:off x="0" y="2890838"/>
            <a:ext cx="9144000" cy="0"/>
          </a:xfrm>
          <a:prstGeom prst="rect">
            <a:avLst/>
          </a:prstGeom>
          <a:noFill/>
          <a:ln w="9525">
            <a:noFill/>
            <a:miter lim="800000"/>
            <a:headEnd/>
            <a:tailEnd/>
          </a:ln>
        </p:spPr>
        <p:txBody>
          <a:bodyPr wrap="none" anchor="ctr">
            <a:spAutoFit/>
          </a:bodyPr>
          <a:lstStyle/>
          <a:p>
            <a:endParaRPr lang="en-US" altLang="en-US"/>
          </a:p>
        </p:txBody>
      </p:sp>
      <p:graphicFrame>
        <p:nvGraphicFramePr>
          <p:cNvPr id="21508" name="Object 4"/>
          <p:cNvGraphicFramePr>
            <a:graphicFrameLocks noChangeAspect="1"/>
          </p:cNvGraphicFramePr>
          <p:nvPr/>
        </p:nvGraphicFramePr>
        <p:xfrm>
          <a:off x="722313" y="1949450"/>
          <a:ext cx="6135687" cy="2393950"/>
        </p:xfrm>
        <a:graphic>
          <a:graphicData uri="http://schemas.openxmlformats.org/presentationml/2006/ole">
            <p:oleObj spid="_x0000_s21508" name="Equation" r:id="rId4" imgW="3340100" imgH="1308100" progId="Equation.DSMT4">
              <p:embed/>
            </p:oleObj>
          </a:graphicData>
        </a:graphic>
      </p:graphicFrame>
      <p:sp>
        <p:nvSpPr>
          <p:cNvPr id="21509" name="Rectangle 5"/>
          <p:cNvSpPr>
            <a:spLocks noChangeArrowheads="1"/>
          </p:cNvSpPr>
          <p:nvPr/>
        </p:nvSpPr>
        <p:spPr bwMode="auto">
          <a:xfrm>
            <a:off x="0" y="3138488"/>
            <a:ext cx="9144000" cy="0"/>
          </a:xfrm>
          <a:prstGeom prst="rect">
            <a:avLst/>
          </a:prstGeom>
          <a:noFill/>
          <a:ln w="9525">
            <a:noFill/>
            <a:miter lim="800000"/>
            <a:headEnd/>
            <a:tailEnd/>
          </a:ln>
        </p:spPr>
        <p:txBody>
          <a:bodyPr wrap="none" anchor="ctr">
            <a:spAutoFit/>
          </a:bodyPr>
          <a:lstStyle/>
          <a:p>
            <a:endParaRPr lang="en-US" altLang="en-US"/>
          </a:p>
        </p:txBody>
      </p:sp>
      <p:graphicFrame>
        <p:nvGraphicFramePr>
          <p:cNvPr id="21510" name="Object 6"/>
          <p:cNvGraphicFramePr>
            <a:graphicFrameLocks noChangeAspect="1"/>
          </p:cNvGraphicFramePr>
          <p:nvPr/>
        </p:nvGraphicFramePr>
        <p:xfrm>
          <a:off x="762000" y="4460875"/>
          <a:ext cx="7729538" cy="1177925"/>
        </p:xfrm>
        <a:graphic>
          <a:graphicData uri="http://schemas.openxmlformats.org/presentationml/2006/ole">
            <p:oleObj spid="_x0000_s21510" name="Equation" r:id="rId5" imgW="3810000" imgH="584200" progId="Equation.DSMT4">
              <p:embed/>
            </p:oleObj>
          </a:graphicData>
        </a:graphic>
      </p:graphicFrame>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pPr eaLnBrk="1" hangingPunct="1"/>
            <a:r>
              <a:rPr lang="en-US" altLang="en-US" smtClean="0"/>
              <a:t>Random Coefficients Model</a:t>
            </a:r>
          </a:p>
        </p:txBody>
      </p:sp>
      <p:sp>
        <p:nvSpPr>
          <p:cNvPr id="23555" name="Rectangle 3"/>
          <p:cNvSpPr>
            <a:spLocks noChangeArrowheads="1"/>
          </p:cNvSpPr>
          <p:nvPr/>
        </p:nvSpPr>
        <p:spPr bwMode="auto">
          <a:xfrm>
            <a:off x="0" y="3138488"/>
            <a:ext cx="9144000" cy="0"/>
          </a:xfrm>
          <a:prstGeom prst="rect">
            <a:avLst/>
          </a:prstGeom>
          <a:noFill/>
          <a:ln w="9525">
            <a:noFill/>
            <a:miter lim="800000"/>
            <a:headEnd/>
            <a:tailEnd/>
          </a:ln>
        </p:spPr>
        <p:txBody>
          <a:bodyPr wrap="none" anchor="ctr">
            <a:spAutoFit/>
          </a:bodyPr>
          <a:lstStyle/>
          <a:p>
            <a:endParaRPr lang="en-US" altLang="en-US"/>
          </a:p>
        </p:txBody>
      </p:sp>
      <p:graphicFrame>
        <p:nvGraphicFramePr>
          <p:cNvPr id="23556" name="Object 4"/>
          <p:cNvGraphicFramePr>
            <a:graphicFrameLocks noChangeAspect="1"/>
          </p:cNvGraphicFramePr>
          <p:nvPr/>
        </p:nvGraphicFramePr>
        <p:xfrm>
          <a:off x="855663" y="2227263"/>
          <a:ext cx="7526337" cy="1811337"/>
        </p:xfrm>
        <a:graphic>
          <a:graphicData uri="http://schemas.openxmlformats.org/presentationml/2006/ole">
            <p:oleObj spid="_x0000_s23556" name="Equation" r:id="rId4" imgW="3721100" imgH="901700" progId="Equation.DSMT4">
              <p:embed/>
            </p:oleObj>
          </a:graphicData>
        </a:graphic>
      </p:graphicFrame>
      <p:graphicFrame>
        <p:nvGraphicFramePr>
          <p:cNvPr id="23557" name="Object 5"/>
          <p:cNvGraphicFramePr>
            <a:graphicFrameLocks noChangeAspect="1"/>
          </p:cNvGraphicFramePr>
          <p:nvPr/>
        </p:nvGraphicFramePr>
        <p:xfrm>
          <a:off x="762000" y="4114800"/>
          <a:ext cx="3124200" cy="1031875"/>
        </p:xfrm>
        <a:graphic>
          <a:graphicData uri="http://schemas.openxmlformats.org/presentationml/2006/ole">
            <p:oleObj spid="_x0000_s23557" name="Equation" r:id="rId5" imgW="1307532" imgH="431613" progId="Equation.DSMT4">
              <p:embed/>
            </p:oleObj>
          </a:graphicData>
        </a:graphic>
      </p:graphicFrame>
      <p:sp>
        <p:nvSpPr>
          <p:cNvPr id="23558" name="Text Box 6"/>
          <p:cNvSpPr txBox="1">
            <a:spLocks noChangeArrowheads="1"/>
          </p:cNvSpPr>
          <p:nvPr/>
        </p:nvSpPr>
        <p:spPr bwMode="auto">
          <a:xfrm>
            <a:off x="685800" y="5257800"/>
            <a:ext cx="7620000" cy="1320800"/>
          </a:xfrm>
          <a:prstGeom prst="rect">
            <a:avLst/>
          </a:prstGeom>
          <a:noFill/>
          <a:ln w="9525">
            <a:solidFill>
              <a:schemeClr val="tx1"/>
            </a:solidFill>
            <a:miter lim="800000"/>
            <a:headEnd/>
            <a:tailEnd/>
          </a:ln>
        </p:spPr>
        <p:txBody>
          <a:bodyPr>
            <a:spAutoFit/>
          </a:bodyPr>
          <a:lstStyle/>
          <a:p>
            <a:pPr marL="457200" indent="-457200" eaLnBrk="1" hangingPunct="1">
              <a:spcBef>
                <a:spcPct val="50000"/>
              </a:spcBef>
            </a:pPr>
            <a:r>
              <a:rPr lang="en-US" altLang="en-US" sz="2000" b="1">
                <a:latin typeface="Arial" charset="0"/>
              </a:rPr>
              <a:t>[Chamberlain/Mundlak:]</a:t>
            </a:r>
          </a:p>
          <a:p>
            <a:pPr marL="457200" indent="-457200" eaLnBrk="1" hangingPunct="1">
              <a:spcBef>
                <a:spcPct val="50000"/>
              </a:spcBef>
              <a:buFontTx/>
              <a:buAutoNum type="arabicParenBoth"/>
            </a:pPr>
            <a:r>
              <a:rPr lang="en-US" altLang="en-US" sz="2000" b="1">
                <a:latin typeface="Arial" charset="0"/>
              </a:rPr>
              <a:t>Same random effect appears in each random parameter</a:t>
            </a:r>
          </a:p>
          <a:p>
            <a:pPr marL="457200" indent="-457200" eaLnBrk="1" hangingPunct="1">
              <a:spcBef>
                <a:spcPct val="50000"/>
              </a:spcBef>
              <a:buFontTx/>
              <a:buAutoNum type="arabicParenBoth"/>
            </a:pPr>
            <a:r>
              <a:rPr lang="en-US" altLang="en-US" sz="2000" b="1">
                <a:latin typeface="Arial" charset="0"/>
              </a:rPr>
              <a:t>Only the first order terms are random</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pPr eaLnBrk="1" hangingPunct="1"/>
            <a:r>
              <a:rPr lang="en-US" altLang="en-US" smtClean="0"/>
              <a:t>Discrete vs. Continuous Variation</a:t>
            </a:r>
          </a:p>
        </p:txBody>
      </p:sp>
      <p:sp>
        <p:nvSpPr>
          <p:cNvPr id="25603" name="Rectangle 3"/>
          <p:cNvSpPr>
            <a:spLocks noGrp="1" noChangeArrowheads="1"/>
          </p:cNvSpPr>
          <p:nvPr>
            <p:ph idx="1"/>
          </p:nvPr>
        </p:nvSpPr>
        <p:spPr/>
        <p:txBody>
          <a:bodyPr/>
          <a:lstStyle/>
          <a:p>
            <a:pPr eaLnBrk="1" hangingPunct="1">
              <a:lnSpc>
                <a:spcPct val="90000"/>
              </a:lnSpc>
            </a:pPr>
            <a:r>
              <a:rPr lang="en-US" altLang="en-US" sz="2000" smtClean="0"/>
              <a:t>Classical context:  Description of how parameters are distributed across individuals</a:t>
            </a:r>
          </a:p>
          <a:p>
            <a:pPr eaLnBrk="1" hangingPunct="1">
              <a:lnSpc>
                <a:spcPct val="90000"/>
              </a:lnSpc>
            </a:pPr>
            <a:r>
              <a:rPr lang="en-US" altLang="en-US" sz="2000" smtClean="0"/>
              <a:t>Variation</a:t>
            </a:r>
          </a:p>
          <a:p>
            <a:pPr lvl="1" eaLnBrk="1" hangingPunct="1">
              <a:lnSpc>
                <a:spcPct val="90000"/>
              </a:lnSpc>
            </a:pPr>
            <a:r>
              <a:rPr lang="en-US" altLang="en-US" sz="1800" smtClean="0"/>
              <a:t>Discrete: Finite number of different parameter vectors distributed across individuals</a:t>
            </a:r>
          </a:p>
          <a:p>
            <a:pPr lvl="2" eaLnBrk="1" hangingPunct="1">
              <a:lnSpc>
                <a:spcPct val="90000"/>
              </a:lnSpc>
            </a:pPr>
            <a:r>
              <a:rPr lang="en-US" altLang="en-US" sz="1600" smtClean="0"/>
              <a:t>Mixture is unknown as well as the parameters: Implies randomness from the point of the analyst. (Bayesian?)</a:t>
            </a:r>
          </a:p>
          <a:p>
            <a:pPr lvl="2" eaLnBrk="1" hangingPunct="1">
              <a:lnSpc>
                <a:spcPct val="90000"/>
              </a:lnSpc>
            </a:pPr>
            <a:r>
              <a:rPr lang="en-US" altLang="en-US" sz="1600" smtClean="0"/>
              <a:t>Might also be viewed as discrete approximation to a continuous distribution</a:t>
            </a:r>
          </a:p>
          <a:p>
            <a:pPr lvl="1" eaLnBrk="1" hangingPunct="1">
              <a:lnSpc>
                <a:spcPct val="90000"/>
              </a:lnSpc>
            </a:pPr>
            <a:r>
              <a:rPr lang="en-US" altLang="en-US" sz="1800" smtClean="0"/>
              <a:t>Continuous: There exists a stochastic process governing the distribution of parameters, drawn from a continuous pool of candidates.</a:t>
            </a:r>
          </a:p>
          <a:p>
            <a:pPr eaLnBrk="1" hangingPunct="1">
              <a:lnSpc>
                <a:spcPct val="90000"/>
              </a:lnSpc>
            </a:pPr>
            <a:r>
              <a:rPr lang="en-US" altLang="en-US" sz="2000" smtClean="0"/>
              <a:t>Background common assumption: An over-reaching stochastic  process that assigns parameters to individuals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pPr eaLnBrk="1" hangingPunct="1"/>
            <a:r>
              <a:rPr lang="en-US" altLang="en-US" smtClean="0"/>
              <a:t>Discrete Parameter Variation</a:t>
            </a:r>
          </a:p>
        </p:txBody>
      </p:sp>
      <p:graphicFrame>
        <p:nvGraphicFramePr>
          <p:cNvPr id="27651" name="Object 3"/>
          <p:cNvGraphicFramePr>
            <a:graphicFrameLocks noChangeAspect="1"/>
          </p:cNvGraphicFramePr>
          <p:nvPr/>
        </p:nvGraphicFramePr>
        <p:xfrm>
          <a:off x="1119188" y="2178050"/>
          <a:ext cx="7197725" cy="3384550"/>
        </p:xfrm>
        <a:graphic>
          <a:graphicData uri="http://schemas.openxmlformats.org/presentationml/2006/ole">
            <p:oleObj spid="_x0000_s27651" name="Equation" r:id="rId4" imgW="4051300" imgH="1905000" progId="Equation.DSMT4">
              <p:embed/>
            </p:oleObj>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a:xfrm>
            <a:off x="495300" y="762000"/>
            <a:ext cx="8229600" cy="792163"/>
          </a:xfrm>
        </p:spPr>
        <p:txBody>
          <a:bodyPr/>
          <a:lstStyle/>
          <a:p>
            <a:r>
              <a:rPr lang="en-US" altLang="en-US" smtClean="0"/>
              <a:t>Latent Classes</a:t>
            </a:r>
          </a:p>
        </p:txBody>
      </p:sp>
      <p:sp>
        <p:nvSpPr>
          <p:cNvPr id="29699" name="Content Placeholder 2"/>
          <p:cNvSpPr>
            <a:spLocks noGrp="1"/>
          </p:cNvSpPr>
          <p:nvPr>
            <p:ph idx="1"/>
          </p:nvPr>
        </p:nvSpPr>
        <p:spPr>
          <a:xfrm>
            <a:off x="533400" y="1600200"/>
            <a:ext cx="8458200" cy="4525963"/>
          </a:xfrm>
        </p:spPr>
        <p:txBody>
          <a:bodyPr/>
          <a:lstStyle/>
          <a:p>
            <a:r>
              <a:rPr lang="en-US" altLang="en-US" smtClean="0"/>
              <a:t>A population contains a mixture of individuals of different types (classes)</a:t>
            </a:r>
          </a:p>
          <a:p>
            <a:r>
              <a:rPr lang="en-US" altLang="en-US" smtClean="0"/>
              <a:t>Common form of the data generating mechanism within the classes</a:t>
            </a:r>
          </a:p>
          <a:p>
            <a:r>
              <a:rPr lang="en-US" altLang="en-US" smtClean="0"/>
              <a:t>Observed outcome y is governed by the </a:t>
            </a:r>
            <a:r>
              <a:rPr lang="en-US" altLang="en-US" b="1" smtClean="0">
                <a:solidFill>
                  <a:srgbClr val="FF0000"/>
                </a:solidFill>
              </a:rPr>
              <a:t>common process </a:t>
            </a:r>
            <a:r>
              <a:rPr lang="en-US" altLang="en-US" smtClean="0"/>
              <a:t>F(</a:t>
            </a:r>
            <a:r>
              <a:rPr lang="en-US" altLang="en-US" smtClean="0">
                <a:sym typeface="Symbol" pitchFamily="18" charset="2"/>
              </a:rPr>
              <a:t>y|</a:t>
            </a:r>
            <a:r>
              <a:rPr lang="en-US" altLang="en-US" b="1" smtClean="0">
                <a:sym typeface="Symbol" pitchFamily="18" charset="2"/>
              </a:rPr>
              <a:t>x</a:t>
            </a:r>
            <a:r>
              <a:rPr lang="en-US" altLang="en-US" smtClean="0">
                <a:sym typeface="Symbol" pitchFamily="18" charset="2"/>
              </a:rPr>
              <a:t>,</a:t>
            </a:r>
            <a:r>
              <a:rPr lang="en-US" altLang="en-US" b="1" smtClean="0">
                <a:sym typeface="Symbol" pitchFamily="18" charset="2"/>
              </a:rPr>
              <a:t></a:t>
            </a:r>
            <a:r>
              <a:rPr lang="en-US" altLang="en-US" baseline="-25000" smtClean="0">
                <a:sym typeface="Symbol" pitchFamily="18" charset="2"/>
              </a:rPr>
              <a:t>j</a:t>
            </a:r>
            <a:r>
              <a:rPr lang="en-US" altLang="en-US" b="1" smtClean="0">
                <a:sym typeface="Symbol" pitchFamily="18" charset="2"/>
              </a:rPr>
              <a:t> </a:t>
            </a:r>
            <a:r>
              <a:rPr lang="en-US" altLang="en-US" smtClean="0">
                <a:sym typeface="Symbol" pitchFamily="18" charset="2"/>
              </a:rPr>
              <a:t>)</a:t>
            </a:r>
            <a:endParaRPr lang="en-US" altLang="en-US" smtClean="0"/>
          </a:p>
          <a:p>
            <a:r>
              <a:rPr lang="en-US" altLang="en-US" smtClean="0"/>
              <a:t>Classes are distinguished by the parameters, </a:t>
            </a:r>
            <a:r>
              <a:rPr lang="en-US" altLang="en-US" b="1" smtClean="0">
                <a:sym typeface="Symbol" pitchFamily="18" charset="2"/>
              </a:rPr>
              <a:t></a:t>
            </a:r>
            <a:r>
              <a:rPr lang="en-US" altLang="en-US" baseline="-25000" smtClean="0">
                <a:sym typeface="Symbol" pitchFamily="18" charset="2"/>
              </a:rPr>
              <a:t>j</a:t>
            </a:r>
            <a:r>
              <a:rPr lang="en-US" altLang="en-US" smtClean="0"/>
              <a:t>.</a:t>
            </a:r>
          </a:p>
        </p:txBody>
      </p:sp>
      <p:sp>
        <p:nvSpPr>
          <p:cNvPr id="4" name="Rectangle 3"/>
          <p:cNvSpPr/>
          <p:nvPr/>
        </p:nvSpPr>
        <p:spPr>
          <a:xfrm>
            <a:off x="457200" y="3505200"/>
            <a:ext cx="8153400" cy="1600200"/>
          </a:xfrm>
          <a:prstGeom prst="rect">
            <a:avLst/>
          </a:prstGeom>
          <a:solidFill>
            <a:srgbClr val="FF0000">
              <a:alpha val="20000"/>
            </a:srgb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p:cNvPicPr>
            <a:picLocks noChangeAspect="1" noChangeArrowheads="1"/>
          </p:cNvPicPr>
          <p:nvPr/>
        </p:nvPicPr>
        <p:blipFill>
          <a:blip r:embed="rId2" cstate="print"/>
          <a:srcRect/>
          <a:stretch>
            <a:fillRect/>
          </a:stretch>
        </p:blipFill>
        <p:spPr bwMode="auto">
          <a:xfrm>
            <a:off x="671513" y="1066800"/>
            <a:ext cx="8128000" cy="4191000"/>
          </a:xfrm>
          <a:prstGeom prst="rect">
            <a:avLst/>
          </a:prstGeom>
          <a:noFill/>
          <a:ln w="9525">
            <a:noFill/>
            <a:miter lim="800000"/>
            <a:headEnd/>
            <a:tailEnd/>
          </a:ln>
        </p:spPr>
      </p:pic>
      <p:sp>
        <p:nvSpPr>
          <p:cNvPr id="4" name="Rectangle 3"/>
          <p:cNvSpPr/>
          <p:nvPr/>
        </p:nvSpPr>
        <p:spPr>
          <a:xfrm>
            <a:off x="762000" y="4495800"/>
            <a:ext cx="8077200" cy="838200"/>
          </a:xfrm>
          <a:prstGeom prst="rect">
            <a:avLst/>
          </a:prstGeom>
          <a:solidFill>
            <a:srgbClr val="4F81BD">
              <a:alpha val="18824"/>
            </a:srgb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p:cNvPicPr>
            <a:picLocks noChangeAspect="1" noChangeArrowheads="1"/>
          </p:cNvPicPr>
          <p:nvPr/>
        </p:nvPicPr>
        <p:blipFill>
          <a:blip r:embed="rId2" cstate="print"/>
          <a:srcRect/>
          <a:stretch>
            <a:fillRect/>
          </a:stretch>
        </p:blipFill>
        <p:spPr bwMode="auto">
          <a:xfrm>
            <a:off x="1600200" y="990600"/>
            <a:ext cx="6430963" cy="53260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p:cNvPicPr>
            <a:picLocks noChangeAspect="1" noChangeArrowheads="1"/>
          </p:cNvPicPr>
          <p:nvPr/>
        </p:nvPicPr>
        <p:blipFill>
          <a:blip r:embed="rId2" cstate="print"/>
          <a:srcRect/>
          <a:stretch>
            <a:fillRect/>
          </a:stretch>
        </p:blipFill>
        <p:spPr bwMode="auto">
          <a:xfrm>
            <a:off x="533400" y="1143000"/>
            <a:ext cx="8362950" cy="5334000"/>
          </a:xfrm>
          <a:prstGeom prst="rect">
            <a:avLst/>
          </a:prstGeom>
          <a:noFill/>
          <a:ln w="9525">
            <a:noFill/>
            <a:miter lim="800000"/>
            <a:headEnd/>
            <a:tailEnd/>
          </a:ln>
        </p:spPr>
      </p:pic>
      <p:cxnSp>
        <p:nvCxnSpPr>
          <p:cNvPr id="4" name="Straight Arrow Connector 3"/>
          <p:cNvCxnSpPr/>
          <p:nvPr/>
        </p:nvCxnSpPr>
        <p:spPr>
          <a:xfrm rot="5400000">
            <a:off x="2057400" y="914400"/>
            <a:ext cx="762000" cy="762000"/>
          </a:xfrm>
          <a:prstGeom prst="straightConnector1">
            <a:avLst/>
          </a:prstGeom>
          <a:ln w="571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5" name="Straight Arrow Connector 4"/>
          <p:cNvCxnSpPr/>
          <p:nvPr/>
        </p:nvCxnSpPr>
        <p:spPr>
          <a:xfrm rot="5400000">
            <a:off x="3886200" y="914400"/>
            <a:ext cx="762000" cy="762000"/>
          </a:xfrm>
          <a:prstGeom prst="straightConnector1">
            <a:avLst/>
          </a:prstGeom>
          <a:ln w="5715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p:cNvPicPr>
            <a:picLocks noChangeAspect="1" noChangeArrowheads="1"/>
          </p:cNvPicPr>
          <p:nvPr/>
        </p:nvPicPr>
        <p:blipFill>
          <a:blip r:embed="rId2" cstate="print"/>
          <a:srcRect/>
          <a:stretch>
            <a:fillRect/>
          </a:stretch>
        </p:blipFill>
        <p:spPr bwMode="auto">
          <a:xfrm>
            <a:off x="2590800" y="1676400"/>
            <a:ext cx="6019800" cy="3557588"/>
          </a:xfrm>
          <a:prstGeom prst="rect">
            <a:avLst/>
          </a:prstGeom>
          <a:noFill/>
          <a:ln w="9525">
            <a:noFill/>
            <a:miter lim="800000"/>
            <a:headEnd/>
            <a:tailEnd/>
          </a:ln>
        </p:spPr>
      </p:pic>
      <p:sp>
        <p:nvSpPr>
          <p:cNvPr id="6" name="TextBox 5"/>
          <p:cNvSpPr txBox="1"/>
          <p:nvPr/>
        </p:nvSpPr>
        <p:spPr>
          <a:xfrm>
            <a:off x="2971800" y="5334000"/>
            <a:ext cx="5257800" cy="646331"/>
          </a:xfrm>
          <a:prstGeom prst="rect">
            <a:avLst/>
          </a:prstGeom>
          <a:noFill/>
        </p:spPr>
        <p:txBody>
          <a:bodyPr>
            <a:spAutoFit/>
          </a:bodyPr>
          <a:lstStyle/>
          <a:p>
            <a:pPr>
              <a:defRPr/>
            </a:pPr>
            <a:r>
              <a:rPr lang="en-US">
                <a:ln w="12700">
                  <a:solidFill>
                    <a:schemeClr val="tx1"/>
                  </a:solidFill>
                </a:ln>
              </a:rPr>
              <a:t>Density?  Note significant mass below zero.  Not a gamma or lognormal or any other familiar density.</a:t>
            </a:r>
          </a:p>
        </p:txBody>
      </p:sp>
      <p:sp>
        <p:nvSpPr>
          <p:cNvPr id="33796" name="TextBox 7"/>
          <p:cNvSpPr txBox="1">
            <a:spLocks noChangeArrowheads="1"/>
          </p:cNvSpPr>
          <p:nvPr/>
        </p:nvSpPr>
        <p:spPr bwMode="auto">
          <a:xfrm>
            <a:off x="2362200" y="914400"/>
            <a:ext cx="6477000" cy="584200"/>
          </a:xfrm>
          <a:prstGeom prst="rect">
            <a:avLst/>
          </a:prstGeom>
          <a:noFill/>
          <a:ln w="9525">
            <a:noFill/>
            <a:miter lim="800000"/>
            <a:headEnd/>
            <a:tailEnd/>
          </a:ln>
        </p:spPr>
        <p:txBody>
          <a:bodyPr>
            <a:spAutoFit/>
          </a:bodyPr>
          <a:lstStyle/>
          <a:p>
            <a:r>
              <a:rPr lang="en-US" altLang="en-US" sz="3200" b="1">
                <a:latin typeface="Arial" charset="0"/>
              </a:rPr>
              <a:t>How Finite Mixture Models Work</a:t>
            </a:r>
          </a:p>
        </p:txBody>
      </p:sp>
      <p:pic>
        <p:nvPicPr>
          <p:cNvPr id="33797" name="Picture 1"/>
          <p:cNvPicPr>
            <a:picLocks noChangeAspect="1" noChangeArrowheads="1"/>
          </p:cNvPicPr>
          <p:nvPr/>
        </p:nvPicPr>
        <p:blipFill>
          <a:blip r:embed="rId3" cstate="print"/>
          <a:srcRect/>
          <a:stretch>
            <a:fillRect/>
          </a:stretch>
        </p:blipFill>
        <p:spPr bwMode="auto">
          <a:xfrm>
            <a:off x="838200" y="838200"/>
            <a:ext cx="1057275" cy="5867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4818" name="Object 2"/>
          <p:cNvGraphicFramePr>
            <a:graphicFrameLocks noChangeAspect="1"/>
          </p:cNvGraphicFramePr>
          <p:nvPr/>
        </p:nvGraphicFramePr>
        <p:xfrm>
          <a:off x="533400" y="5429250"/>
          <a:ext cx="8509000" cy="803275"/>
        </p:xfrm>
        <a:graphic>
          <a:graphicData uri="http://schemas.openxmlformats.org/presentationml/2006/ole">
            <p:oleObj spid="_x0000_s34818" name="Equation" r:id="rId3" imgW="4572000" imgH="431800" progId="Equation.DSMT4">
              <p:embed/>
            </p:oleObj>
          </a:graphicData>
        </a:graphic>
      </p:graphicFrame>
      <p:sp>
        <p:nvSpPr>
          <p:cNvPr id="34819" name="TextBox 3"/>
          <p:cNvSpPr txBox="1">
            <a:spLocks noChangeArrowheads="1"/>
          </p:cNvSpPr>
          <p:nvPr/>
        </p:nvSpPr>
        <p:spPr bwMode="auto">
          <a:xfrm>
            <a:off x="609600" y="685800"/>
            <a:ext cx="8305800" cy="461963"/>
          </a:xfrm>
          <a:prstGeom prst="rect">
            <a:avLst/>
          </a:prstGeom>
          <a:noFill/>
          <a:ln w="9525">
            <a:noFill/>
            <a:miter lim="800000"/>
            <a:headEnd/>
            <a:tailEnd/>
          </a:ln>
        </p:spPr>
        <p:txBody>
          <a:bodyPr>
            <a:spAutoFit/>
          </a:bodyPr>
          <a:lstStyle/>
          <a:p>
            <a:r>
              <a:rPr lang="en-US" altLang="en-US" sz="2400" b="1">
                <a:latin typeface="Arial" charset="0"/>
              </a:rPr>
              <a:t>Find the ‘Best’ Fitting Mixture of Two Normal Densities</a:t>
            </a:r>
          </a:p>
        </p:txBody>
      </p:sp>
      <p:graphicFrame>
        <p:nvGraphicFramePr>
          <p:cNvPr id="34820" name="Object 3"/>
          <p:cNvGraphicFramePr>
            <a:graphicFrameLocks noChangeAspect="1"/>
          </p:cNvGraphicFramePr>
          <p:nvPr/>
        </p:nvGraphicFramePr>
        <p:xfrm>
          <a:off x="1295400" y="1447800"/>
          <a:ext cx="6710363" cy="3624263"/>
        </p:xfrm>
        <a:graphic>
          <a:graphicData uri="http://schemas.openxmlformats.org/presentationml/2006/ole">
            <p:oleObj spid="_x0000_s34820" name="Equation" r:id="rId4" imgW="3479800" imgH="1879600" progId="Equation.DSMT4">
              <p:embed/>
            </p:oleObj>
          </a:graphicData>
        </a:graphic>
      </p:graphicFrame>
      <p:sp>
        <p:nvSpPr>
          <p:cNvPr id="5" name="Down Arrow 4"/>
          <p:cNvSpPr/>
          <p:nvPr/>
        </p:nvSpPr>
        <p:spPr>
          <a:xfrm>
            <a:off x="5105400" y="1219200"/>
            <a:ext cx="228600" cy="457200"/>
          </a:xfrm>
          <a:prstGeom prst="downArrow">
            <a:avLst/>
          </a:prstGeom>
          <a:solidFill>
            <a:srgbClr val="FF0000">
              <a:alpha val="21176"/>
            </a:srgb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7" name="Right Arrow 6"/>
          <p:cNvSpPr/>
          <p:nvPr/>
        </p:nvSpPr>
        <p:spPr>
          <a:xfrm>
            <a:off x="685800" y="4781550"/>
            <a:ext cx="457200" cy="228600"/>
          </a:xfrm>
          <a:prstGeom prst="rightArrow">
            <a:avLst/>
          </a:prstGeom>
          <a:solidFill>
            <a:srgbClr val="FF0000">
              <a:alpha val="23137"/>
            </a:srgb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8" name="Rectangle 7"/>
          <p:cNvSpPr/>
          <p:nvPr/>
        </p:nvSpPr>
        <p:spPr>
          <a:xfrm>
            <a:off x="1752600" y="3810000"/>
            <a:ext cx="1447800" cy="838200"/>
          </a:xfrm>
          <a:prstGeom prst="rect">
            <a:avLst/>
          </a:prstGeom>
          <a:solidFill>
            <a:srgbClr val="FF0000">
              <a:alpha val="21961"/>
            </a:srgb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9" name="Rectangle 8"/>
          <p:cNvSpPr/>
          <p:nvPr/>
        </p:nvSpPr>
        <p:spPr>
          <a:xfrm>
            <a:off x="4876800" y="3810000"/>
            <a:ext cx="1447800" cy="838200"/>
          </a:xfrm>
          <a:prstGeom prst="rect">
            <a:avLst/>
          </a:prstGeom>
          <a:solidFill>
            <a:srgbClr val="FF0000">
              <a:alpha val="21961"/>
            </a:srgb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0" name="Right Arrow 9"/>
          <p:cNvSpPr/>
          <p:nvPr/>
        </p:nvSpPr>
        <p:spPr>
          <a:xfrm>
            <a:off x="4724400" y="4800600"/>
            <a:ext cx="457200" cy="228600"/>
          </a:xfrm>
          <a:prstGeom prst="rightArrow">
            <a:avLst/>
          </a:prstGeom>
          <a:solidFill>
            <a:srgbClr val="FF0000">
              <a:alpha val="23137"/>
            </a:srgb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p:cNvPicPr>
            <a:picLocks noChangeAspect="1" noChangeArrowheads="1"/>
          </p:cNvPicPr>
          <p:nvPr/>
        </p:nvPicPr>
        <p:blipFill>
          <a:blip r:embed="rId2" cstate="print"/>
          <a:srcRect/>
          <a:stretch>
            <a:fillRect/>
          </a:stretch>
        </p:blipFill>
        <p:spPr bwMode="auto">
          <a:xfrm>
            <a:off x="914400" y="1066800"/>
            <a:ext cx="7848600" cy="3910013"/>
          </a:xfrm>
          <a:prstGeom prst="rect">
            <a:avLst/>
          </a:prstGeom>
          <a:noFill/>
          <a:ln w="9525">
            <a:noFill/>
            <a:miter lim="800000"/>
            <a:headEnd/>
            <a:tailEnd/>
          </a:ln>
        </p:spPr>
      </p:pic>
      <p:sp>
        <p:nvSpPr>
          <p:cNvPr id="35843" name="TextBox 2"/>
          <p:cNvSpPr txBox="1">
            <a:spLocks noChangeArrowheads="1"/>
          </p:cNvSpPr>
          <p:nvPr/>
        </p:nvSpPr>
        <p:spPr bwMode="auto">
          <a:xfrm>
            <a:off x="1219200" y="4953000"/>
            <a:ext cx="6858000" cy="584200"/>
          </a:xfrm>
          <a:prstGeom prst="rect">
            <a:avLst/>
          </a:prstGeom>
          <a:noFill/>
          <a:ln w="9525">
            <a:noFill/>
            <a:miter lim="800000"/>
            <a:headEnd/>
            <a:tailEnd/>
          </a:ln>
        </p:spPr>
        <p:txBody>
          <a:bodyPr>
            <a:spAutoFit/>
          </a:bodyPr>
          <a:lstStyle/>
          <a:p>
            <a:r>
              <a:rPr lang="en-US" altLang="en-US" sz="3200" b="1">
                <a:latin typeface="Arial" charset="0"/>
              </a:rPr>
              <a:t>Mixing probabilities .715 and .285</a:t>
            </a:r>
          </a:p>
        </p:txBody>
      </p:sp>
      <p:cxnSp>
        <p:nvCxnSpPr>
          <p:cNvPr id="5" name="Straight Arrow Connector 4"/>
          <p:cNvCxnSpPr/>
          <p:nvPr/>
        </p:nvCxnSpPr>
        <p:spPr>
          <a:xfrm rot="16200000" flipV="1">
            <a:off x="3695700" y="3467100"/>
            <a:ext cx="1676400" cy="14478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rot="10800000">
            <a:off x="4876800" y="3733800"/>
            <a:ext cx="2057400" cy="12954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3"/>
          <p:cNvPicPr>
            <a:picLocks noChangeAspect="1" noChangeArrowheads="1"/>
          </p:cNvPicPr>
          <p:nvPr/>
        </p:nvPicPr>
        <p:blipFill>
          <a:blip r:embed="rId2" cstate="print"/>
          <a:srcRect/>
          <a:stretch>
            <a:fillRect/>
          </a:stretch>
        </p:blipFill>
        <p:spPr bwMode="auto">
          <a:xfrm>
            <a:off x="76200" y="76200"/>
            <a:ext cx="8980488" cy="6553200"/>
          </a:xfrm>
          <a:prstGeom prst="rect">
            <a:avLst/>
          </a:prstGeom>
          <a:noFill/>
          <a:ln w="9525">
            <a:noFill/>
            <a:miter lim="800000"/>
            <a:headEnd/>
            <a:tailEnd/>
          </a:ln>
        </p:spPr>
      </p:pic>
      <p:sp>
        <p:nvSpPr>
          <p:cNvPr id="36867" name="TextBox 3"/>
          <p:cNvSpPr txBox="1">
            <a:spLocks noChangeArrowheads="1"/>
          </p:cNvSpPr>
          <p:nvPr/>
        </p:nvSpPr>
        <p:spPr bwMode="auto">
          <a:xfrm>
            <a:off x="5010150" y="1495425"/>
            <a:ext cx="2171700" cy="381000"/>
          </a:xfrm>
          <a:prstGeom prst="rect">
            <a:avLst/>
          </a:prstGeom>
          <a:solidFill>
            <a:srgbClr val="FFFFFF"/>
          </a:solidFill>
          <a:ln w="9525">
            <a:noFill/>
            <a:miter lim="800000"/>
            <a:headEnd/>
            <a:tailEnd/>
          </a:ln>
        </p:spPr>
        <p:txBody>
          <a:bodyPr>
            <a:spAutoFit/>
          </a:bodyPr>
          <a:lstStyle/>
          <a:p>
            <a:pPr algn="ctr"/>
            <a:r>
              <a:rPr lang="en-US" altLang="en-US" b="1">
                <a:solidFill>
                  <a:srgbClr val="FF0000"/>
                </a:solidFill>
              </a:rPr>
              <a:t>Approximation</a:t>
            </a:r>
          </a:p>
        </p:txBody>
      </p:sp>
      <p:sp>
        <p:nvSpPr>
          <p:cNvPr id="36868" name="TextBox 4"/>
          <p:cNvSpPr txBox="1">
            <a:spLocks noChangeArrowheads="1"/>
          </p:cNvSpPr>
          <p:nvPr/>
        </p:nvSpPr>
        <p:spPr bwMode="auto">
          <a:xfrm>
            <a:off x="5105400" y="4440238"/>
            <a:ext cx="1981200" cy="369887"/>
          </a:xfrm>
          <a:prstGeom prst="rect">
            <a:avLst/>
          </a:prstGeom>
          <a:solidFill>
            <a:srgbClr val="FFFFFF"/>
          </a:solidFill>
          <a:ln w="9525">
            <a:noFill/>
            <a:miter lim="800000"/>
            <a:headEnd/>
            <a:tailEnd/>
          </a:ln>
        </p:spPr>
        <p:txBody>
          <a:bodyPr>
            <a:spAutoFit/>
          </a:bodyPr>
          <a:lstStyle/>
          <a:p>
            <a:r>
              <a:rPr lang="en-US" altLang="en-US" b="1">
                <a:solidFill>
                  <a:srgbClr val="FF0000"/>
                </a:solidFill>
              </a:rPr>
              <a:t>Actual Distribution</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lstStyle/>
          <a:p>
            <a:pPr eaLnBrk="1" hangingPunct="1"/>
            <a:r>
              <a:rPr lang="en-US" altLang="en-US" smtClean="0"/>
              <a:t>Application Shoe Brand Choice</a:t>
            </a:r>
          </a:p>
        </p:txBody>
      </p:sp>
      <p:sp>
        <p:nvSpPr>
          <p:cNvPr id="37891" name="Rectangle 3"/>
          <p:cNvSpPr>
            <a:spLocks noGrp="1" noChangeArrowheads="1"/>
          </p:cNvSpPr>
          <p:nvPr>
            <p:ph idx="1"/>
          </p:nvPr>
        </p:nvSpPr>
        <p:spPr>
          <a:xfrm>
            <a:off x="457200" y="1828800"/>
            <a:ext cx="8229600" cy="4800600"/>
          </a:xfrm>
        </p:spPr>
        <p:txBody>
          <a:bodyPr/>
          <a:lstStyle/>
          <a:p>
            <a:pPr eaLnBrk="1" hangingPunct="1"/>
            <a:r>
              <a:rPr lang="en-US" altLang="en-US" smtClean="0"/>
              <a:t>S</a:t>
            </a:r>
            <a:r>
              <a:rPr lang="en-US" altLang="en-US" sz="2000" smtClean="0"/>
              <a:t>imulated Data: Stated Choice, 400 respondents, 8 choice situations</a:t>
            </a:r>
          </a:p>
          <a:p>
            <a:pPr eaLnBrk="1" hangingPunct="1"/>
            <a:r>
              <a:rPr lang="en-US" altLang="en-US" smtClean="0"/>
              <a:t>3</a:t>
            </a:r>
            <a:r>
              <a:rPr lang="en-US" altLang="en-US" sz="2000" smtClean="0"/>
              <a:t> choice/attributes + NONE</a:t>
            </a:r>
          </a:p>
          <a:p>
            <a:pPr lvl="1" eaLnBrk="1" hangingPunct="1"/>
            <a:r>
              <a:rPr lang="en-US" altLang="en-US" sz="1600" smtClean="0"/>
              <a:t>Fashion = High=1 / Low=0</a:t>
            </a:r>
          </a:p>
          <a:p>
            <a:pPr lvl="1" eaLnBrk="1" hangingPunct="1"/>
            <a:r>
              <a:rPr lang="en-US" altLang="en-US" sz="1600" smtClean="0"/>
              <a:t>Quality  = High=1 / Low=0</a:t>
            </a:r>
          </a:p>
          <a:p>
            <a:pPr lvl="1" eaLnBrk="1" hangingPunct="1"/>
            <a:r>
              <a:rPr lang="en-US" altLang="en-US" sz="1600" smtClean="0"/>
              <a:t>Price     = 25/50/75,100,125 coded 1,2,3,4,5 then divided by 25.</a:t>
            </a:r>
          </a:p>
          <a:p>
            <a:pPr eaLnBrk="1" hangingPunct="1"/>
            <a:r>
              <a:rPr lang="en-US" altLang="en-US" smtClean="0"/>
              <a:t>H</a:t>
            </a:r>
            <a:r>
              <a:rPr lang="en-US" altLang="en-US" sz="2000" smtClean="0"/>
              <a:t>eterogeneity: Sex, Age (&lt;25, 25-39, 40+) categorical</a:t>
            </a:r>
          </a:p>
          <a:p>
            <a:pPr eaLnBrk="1" hangingPunct="1"/>
            <a:r>
              <a:rPr lang="en-US" altLang="en-US" smtClean="0"/>
              <a:t>U</a:t>
            </a:r>
            <a:r>
              <a:rPr lang="en-US" altLang="en-US" sz="2000" smtClean="0"/>
              <a:t>nderlying data generated by a 3 class latent class process (100, 200, 100 in classes)</a:t>
            </a:r>
          </a:p>
          <a:p>
            <a:pPr eaLnBrk="1" hangingPunct="1"/>
            <a:r>
              <a:rPr lang="en-US" altLang="en-US" smtClean="0"/>
              <a:t>T</a:t>
            </a:r>
            <a:r>
              <a:rPr lang="en-US" altLang="en-US" sz="2000" smtClean="0"/>
              <a:t>hanks to </a:t>
            </a:r>
            <a:r>
              <a:rPr lang="en-US" altLang="en-US" sz="2000" smtClean="0">
                <a:hlinkClick r:id="rId3"/>
              </a:rPr>
              <a:t>www.statisticalinnovations.com</a:t>
            </a:r>
            <a:r>
              <a:rPr lang="en-US" altLang="en-US" sz="2000" smtClean="0"/>
              <a:t> (Latent Gold)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lstStyle/>
          <a:p>
            <a:pPr eaLnBrk="1" hangingPunct="1"/>
            <a:r>
              <a:rPr lang="en-US" altLang="en-US" smtClean="0"/>
              <a:t>A Random Utility Model</a:t>
            </a:r>
          </a:p>
        </p:txBody>
      </p:sp>
      <p:sp>
        <p:nvSpPr>
          <p:cNvPr id="39939" name="Rectangle 3"/>
          <p:cNvSpPr>
            <a:spLocks noChangeArrowheads="1"/>
          </p:cNvSpPr>
          <p:nvPr/>
        </p:nvSpPr>
        <p:spPr bwMode="auto">
          <a:xfrm>
            <a:off x="1066800" y="1828800"/>
            <a:ext cx="7772400" cy="4708525"/>
          </a:xfrm>
          <a:prstGeom prst="rect">
            <a:avLst/>
          </a:prstGeom>
          <a:noFill/>
          <a:ln w="19050">
            <a:noFill/>
            <a:miter lim="800000"/>
            <a:headEnd/>
            <a:tailEnd/>
          </a:ln>
        </p:spPr>
        <p:txBody>
          <a:bodyPr>
            <a:spAutoFit/>
          </a:bodyPr>
          <a:lstStyle/>
          <a:p>
            <a:r>
              <a:rPr lang="en-US" altLang="en-US" sz="2400">
                <a:latin typeface="Arial" charset="0"/>
              </a:rPr>
              <a:t>Random Utility Model for Discrete Choice </a:t>
            </a:r>
          </a:p>
          <a:p>
            <a:r>
              <a:rPr lang="en-US" altLang="en-US" sz="2400">
                <a:latin typeface="Arial" charset="0"/>
              </a:rPr>
              <a:t>Among J alternatives at time t by person i.</a:t>
            </a:r>
          </a:p>
          <a:p>
            <a:r>
              <a:rPr lang="en-US" altLang="en-US" sz="2400">
                <a:latin typeface="Arial" charset="0"/>
              </a:rPr>
              <a:t>U</a:t>
            </a:r>
            <a:r>
              <a:rPr lang="en-US" altLang="en-US" sz="1600">
                <a:latin typeface="Arial" charset="0"/>
              </a:rPr>
              <a:t>itj</a:t>
            </a:r>
            <a:r>
              <a:rPr lang="en-US" altLang="en-US">
                <a:latin typeface="Arial" charset="0"/>
              </a:rPr>
              <a:t>  	 =  </a:t>
            </a:r>
            <a:r>
              <a:rPr lang="en-US" altLang="en-US" sz="2400" b="1">
                <a:latin typeface="Arial" charset="0"/>
                <a:sym typeface="Symbol" pitchFamily="18" charset="2"/>
              </a:rPr>
              <a:t></a:t>
            </a:r>
            <a:r>
              <a:rPr lang="en-US" altLang="en-US" sz="1600">
                <a:latin typeface="Arial" charset="0"/>
                <a:sym typeface="Symbol" pitchFamily="18" charset="2"/>
              </a:rPr>
              <a:t>j</a:t>
            </a:r>
            <a:r>
              <a:rPr lang="en-US" altLang="en-US">
                <a:latin typeface="Arial" charset="0"/>
                <a:sym typeface="Symbol" pitchFamily="18" charset="2"/>
              </a:rPr>
              <a:t>  +  </a:t>
            </a:r>
            <a:r>
              <a:rPr lang="en-US" altLang="en-US" sz="2400" b="1">
                <a:latin typeface="Arial" charset="0"/>
                <a:sym typeface="Symbol" pitchFamily="18" charset="2"/>
              </a:rPr>
              <a:t></a:t>
            </a:r>
            <a:r>
              <a:rPr lang="en-US" altLang="en-US" sz="2400">
                <a:latin typeface="Arial" charset="0"/>
                <a:sym typeface="Symbol" pitchFamily="18" charset="2"/>
              </a:rPr>
              <a:t>′</a:t>
            </a:r>
            <a:r>
              <a:rPr lang="en-US" altLang="en-US" sz="2000">
                <a:latin typeface="Arial" charset="0"/>
                <a:sym typeface="Symbol" pitchFamily="18" charset="2"/>
              </a:rPr>
              <a:t>x</a:t>
            </a:r>
            <a:r>
              <a:rPr lang="en-US" altLang="en-US" sz="1600">
                <a:latin typeface="Arial" charset="0"/>
                <a:sym typeface="Symbol" pitchFamily="18" charset="2"/>
              </a:rPr>
              <a:t>itj</a:t>
            </a:r>
            <a:r>
              <a:rPr lang="en-US" altLang="en-US">
                <a:latin typeface="Arial" charset="0"/>
                <a:sym typeface="Symbol" pitchFamily="18" charset="2"/>
              </a:rPr>
              <a:t>   +  </a:t>
            </a:r>
            <a:r>
              <a:rPr lang="en-US" altLang="en-US" sz="3200">
                <a:latin typeface="Arial" charset="0"/>
                <a:sym typeface="Symbol" pitchFamily="18" charset="2"/>
              </a:rPr>
              <a:t></a:t>
            </a:r>
            <a:r>
              <a:rPr lang="en-US" altLang="en-US" sz="1600">
                <a:latin typeface="Arial" charset="0"/>
                <a:sym typeface="Symbol" pitchFamily="18" charset="2"/>
              </a:rPr>
              <a:t>ijt</a:t>
            </a:r>
          </a:p>
          <a:p>
            <a:endParaRPr lang="en-US" altLang="en-US" sz="800">
              <a:latin typeface="Arial" charset="0"/>
              <a:sym typeface="Symbol" pitchFamily="18" charset="2"/>
            </a:endParaRPr>
          </a:p>
          <a:p>
            <a:r>
              <a:rPr lang="en-US" altLang="en-US" sz="2400" b="1">
                <a:latin typeface="Arial" charset="0"/>
                <a:sym typeface="Symbol" pitchFamily="18" charset="2"/>
              </a:rPr>
              <a:t></a:t>
            </a:r>
            <a:r>
              <a:rPr lang="en-US" altLang="en-US" sz="1600">
                <a:latin typeface="Arial" charset="0"/>
                <a:sym typeface="Symbol" pitchFamily="18" charset="2"/>
              </a:rPr>
              <a:t>j</a:t>
            </a:r>
            <a:r>
              <a:rPr lang="en-US" altLang="en-US">
                <a:latin typeface="Arial" charset="0"/>
              </a:rPr>
              <a:t> 	=  Choice specific constant</a:t>
            </a:r>
          </a:p>
          <a:p>
            <a:endParaRPr lang="en-US" altLang="en-US" sz="800">
              <a:latin typeface="Arial" charset="0"/>
            </a:endParaRPr>
          </a:p>
          <a:p>
            <a:r>
              <a:rPr lang="en-US" altLang="en-US" sz="2000">
                <a:latin typeface="Arial" charset="0"/>
                <a:sym typeface="Symbol" pitchFamily="18" charset="2"/>
              </a:rPr>
              <a:t>x</a:t>
            </a:r>
            <a:r>
              <a:rPr lang="en-US" altLang="en-US" sz="1600">
                <a:latin typeface="Arial" charset="0"/>
                <a:sym typeface="Symbol" pitchFamily="18" charset="2"/>
              </a:rPr>
              <a:t>itj</a:t>
            </a:r>
            <a:r>
              <a:rPr lang="en-US" altLang="en-US">
                <a:latin typeface="Arial" charset="0"/>
              </a:rPr>
              <a:t> 	=  </a:t>
            </a:r>
            <a:r>
              <a:rPr lang="en-US" altLang="en-US" b="1" i="1">
                <a:latin typeface="Arial" charset="0"/>
              </a:rPr>
              <a:t>Attributes</a:t>
            </a:r>
            <a:r>
              <a:rPr lang="en-US" altLang="en-US">
                <a:latin typeface="Arial" charset="0"/>
              </a:rPr>
              <a:t> of choice presented to person</a:t>
            </a:r>
          </a:p>
          <a:p>
            <a:r>
              <a:rPr lang="en-US" altLang="en-US">
                <a:latin typeface="Arial" charset="0"/>
              </a:rPr>
              <a:t>                (</a:t>
            </a:r>
            <a:r>
              <a:rPr lang="en-US" altLang="en-US" u="sng">
                <a:latin typeface="Arial" charset="0"/>
              </a:rPr>
              <a:t>Information processing strategy</a:t>
            </a:r>
            <a:r>
              <a:rPr lang="en-US" altLang="en-US">
                <a:latin typeface="Arial" charset="0"/>
              </a:rPr>
              <a:t>. Not all</a:t>
            </a:r>
          </a:p>
          <a:p>
            <a:r>
              <a:rPr lang="en-US" altLang="en-US">
                <a:latin typeface="Arial" charset="0"/>
              </a:rPr>
              <a:t>                attributes will be evaluated. E.g., lexicographic</a:t>
            </a:r>
            <a:r>
              <a:rPr lang="en-US" altLang="en-US">
                <a:latin typeface="Arial" charset="0"/>
                <a:sym typeface="Symbol" pitchFamily="18" charset="2"/>
              </a:rPr>
              <a:t> </a:t>
            </a:r>
          </a:p>
          <a:p>
            <a:r>
              <a:rPr lang="en-US" altLang="en-US">
                <a:latin typeface="Arial" charset="0"/>
                <a:sym typeface="Symbol" pitchFamily="18" charset="2"/>
              </a:rPr>
              <a:t>                utility functions over certain attributes.)</a:t>
            </a:r>
          </a:p>
          <a:p>
            <a:endParaRPr lang="en-US" altLang="en-US" sz="800">
              <a:latin typeface="Arial" charset="0"/>
              <a:sym typeface="Symbol" pitchFamily="18" charset="2"/>
            </a:endParaRPr>
          </a:p>
          <a:p>
            <a:r>
              <a:rPr lang="en-US" altLang="en-US" sz="2400" b="1">
                <a:latin typeface="Arial" charset="0"/>
                <a:sym typeface="Symbol" pitchFamily="18" charset="2"/>
              </a:rPr>
              <a:t></a:t>
            </a:r>
            <a:r>
              <a:rPr lang="en-US" altLang="en-US">
                <a:latin typeface="Arial" charset="0"/>
                <a:sym typeface="Symbol" pitchFamily="18" charset="2"/>
              </a:rPr>
              <a:t> 	</a:t>
            </a:r>
            <a:r>
              <a:rPr lang="en-US" altLang="en-US">
                <a:latin typeface="Arial" charset="0"/>
              </a:rPr>
              <a:t>=   ‘Taste weights,’ ‘Part worths,’ marginal utilities</a:t>
            </a:r>
          </a:p>
          <a:p>
            <a:endParaRPr lang="en-US" altLang="en-US" sz="1000">
              <a:latin typeface="Arial" charset="0"/>
            </a:endParaRPr>
          </a:p>
          <a:p>
            <a:r>
              <a:rPr lang="en-US" altLang="en-US" sz="3200">
                <a:latin typeface="Arial" charset="0"/>
                <a:sym typeface="Symbol" pitchFamily="18" charset="2"/>
              </a:rPr>
              <a:t></a:t>
            </a:r>
            <a:r>
              <a:rPr lang="en-US" altLang="en-US" sz="1600">
                <a:latin typeface="Arial" charset="0"/>
                <a:sym typeface="Symbol" pitchFamily="18" charset="2"/>
              </a:rPr>
              <a:t>ijt</a:t>
            </a:r>
            <a:r>
              <a:rPr lang="en-US" altLang="en-US">
                <a:latin typeface="Arial" charset="0"/>
              </a:rPr>
              <a:t> 	=  Unobserved </a:t>
            </a:r>
            <a:r>
              <a:rPr lang="en-US" altLang="en-US" b="1" i="1" u="sng">
                <a:latin typeface="Arial" charset="0"/>
              </a:rPr>
              <a:t>random</a:t>
            </a:r>
            <a:r>
              <a:rPr lang="en-US" altLang="en-US">
                <a:latin typeface="Arial" charset="0"/>
              </a:rPr>
              <a:t> component of utility</a:t>
            </a:r>
          </a:p>
          <a:p>
            <a:r>
              <a:rPr lang="en-US" altLang="en-US">
                <a:latin typeface="Arial" charset="0"/>
              </a:rPr>
              <a:t>                Mean=E[</a:t>
            </a:r>
            <a:r>
              <a:rPr lang="en-US" altLang="en-US" sz="3200">
                <a:latin typeface="Arial" charset="0"/>
                <a:sym typeface="Symbol" pitchFamily="18" charset="2"/>
              </a:rPr>
              <a:t></a:t>
            </a:r>
            <a:r>
              <a:rPr lang="en-US" altLang="en-US">
                <a:latin typeface="Arial" charset="0"/>
                <a:sym typeface="Symbol" pitchFamily="18" charset="2"/>
              </a:rPr>
              <a:t>ijt</a:t>
            </a:r>
            <a:r>
              <a:rPr lang="en-US" altLang="en-US">
                <a:latin typeface="Arial" charset="0"/>
              </a:rPr>
              <a:t>] = 0; Variance=Var[</a:t>
            </a:r>
            <a:r>
              <a:rPr lang="en-US" altLang="en-US" sz="3200">
                <a:latin typeface="Arial" charset="0"/>
                <a:sym typeface="Symbol" pitchFamily="18" charset="2"/>
              </a:rPr>
              <a:t></a:t>
            </a:r>
            <a:r>
              <a:rPr lang="en-US" altLang="en-US">
                <a:latin typeface="Arial" charset="0"/>
                <a:sym typeface="Symbol" pitchFamily="18" charset="2"/>
              </a:rPr>
              <a:t>ijt</a:t>
            </a:r>
            <a:r>
              <a:rPr lang="en-US" altLang="en-US">
                <a:latin typeface="Arial" charset="0"/>
              </a:rPr>
              <a:t>] = </a:t>
            </a:r>
            <a:r>
              <a:rPr lang="en-US" altLang="en-US" sz="2800">
                <a:latin typeface="Arial" charset="0"/>
                <a:sym typeface="Symbol" pitchFamily="18" charset="2"/>
              </a:rPr>
              <a:t></a:t>
            </a:r>
            <a:r>
              <a:rPr lang="en-US" altLang="en-US" sz="2800" baseline="30000">
                <a:latin typeface="Arial" charset="0"/>
                <a:sym typeface="Symbol" pitchFamily="18" charset="2"/>
              </a:rPr>
              <a:t>2</a:t>
            </a:r>
            <a:endParaRPr lang="en-US" altLang="en-US" sz="2800">
              <a:latin typeface="Arial" charset="0"/>
              <a:sym typeface="Symbol" pitchFamily="18" charset="2"/>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lstStyle/>
          <a:p>
            <a:pPr eaLnBrk="1" hangingPunct="1"/>
            <a:r>
              <a:rPr lang="en-US" altLang="en-US" smtClean="0"/>
              <a:t>The Multinomial Logit Model</a:t>
            </a:r>
          </a:p>
        </p:txBody>
      </p:sp>
      <p:sp>
        <p:nvSpPr>
          <p:cNvPr id="41987" name="Rectangle 3"/>
          <p:cNvSpPr>
            <a:spLocks noGrp="1" noChangeArrowheads="1"/>
          </p:cNvSpPr>
          <p:nvPr>
            <p:ph type="body" sz="half" idx="1"/>
          </p:nvPr>
        </p:nvSpPr>
        <p:spPr>
          <a:xfrm>
            <a:off x="457200" y="1905000"/>
            <a:ext cx="8229600" cy="2286000"/>
          </a:xfrm>
        </p:spPr>
        <p:txBody>
          <a:bodyPr/>
          <a:lstStyle/>
          <a:p>
            <a:pPr eaLnBrk="1" hangingPunct="1">
              <a:buFont typeface="Wingdings" pitchFamily="2" charset="2"/>
              <a:buNone/>
            </a:pPr>
            <a:r>
              <a:rPr lang="en-US" altLang="en-US" sz="2400" smtClean="0"/>
              <a:t>   Independent type 1 extreme value (Gumbel):</a:t>
            </a:r>
          </a:p>
          <a:p>
            <a:pPr lvl="1" eaLnBrk="1" hangingPunct="1"/>
            <a:r>
              <a:rPr lang="en-US" altLang="en-US" sz="2000" smtClean="0"/>
              <a:t>F(</a:t>
            </a:r>
            <a:r>
              <a:rPr lang="en-US" altLang="en-US" sz="2800" smtClean="0">
                <a:sym typeface="Symbol" pitchFamily="18" charset="2"/>
              </a:rPr>
              <a:t></a:t>
            </a:r>
            <a:r>
              <a:rPr lang="en-US" altLang="en-US" sz="1600" smtClean="0">
                <a:sym typeface="Symbol" pitchFamily="18" charset="2"/>
              </a:rPr>
              <a:t>itj</a:t>
            </a:r>
            <a:r>
              <a:rPr lang="en-US" altLang="en-US" sz="2000" smtClean="0">
                <a:sym typeface="Symbol" pitchFamily="18" charset="2"/>
              </a:rPr>
              <a:t>)  =  1 – Exp(-Exp(</a:t>
            </a:r>
            <a:r>
              <a:rPr lang="en-US" altLang="en-US" sz="2800" smtClean="0">
                <a:sym typeface="Symbol" pitchFamily="18" charset="2"/>
              </a:rPr>
              <a:t></a:t>
            </a:r>
            <a:r>
              <a:rPr lang="en-US" altLang="en-US" sz="1600" smtClean="0">
                <a:sym typeface="Symbol" pitchFamily="18" charset="2"/>
              </a:rPr>
              <a:t>itj</a:t>
            </a:r>
            <a:r>
              <a:rPr lang="en-US" altLang="en-US" sz="2000" smtClean="0">
                <a:sym typeface="Symbol" pitchFamily="18" charset="2"/>
              </a:rPr>
              <a:t>)) </a:t>
            </a:r>
          </a:p>
          <a:p>
            <a:pPr lvl="1" eaLnBrk="1" hangingPunct="1"/>
            <a:r>
              <a:rPr lang="en-US" altLang="en-US" sz="2000" b="1" u="sng" smtClean="0">
                <a:sym typeface="Symbol" pitchFamily="18" charset="2"/>
              </a:rPr>
              <a:t>Independence</a:t>
            </a:r>
            <a:r>
              <a:rPr lang="en-US" altLang="en-US" sz="2000" smtClean="0">
                <a:sym typeface="Symbol" pitchFamily="18" charset="2"/>
              </a:rPr>
              <a:t> across utility functions</a:t>
            </a:r>
          </a:p>
          <a:p>
            <a:pPr lvl="1" eaLnBrk="1" hangingPunct="1"/>
            <a:r>
              <a:rPr lang="en-US" altLang="en-US" sz="2000" b="1" u="sng" smtClean="0">
                <a:sym typeface="Symbol" pitchFamily="18" charset="2"/>
              </a:rPr>
              <a:t>Identical variances</a:t>
            </a:r>
            <a:r>
              <a:rPr lang="en-US" altLang="en-US" sz="2000" smtClean="0">
                <a:sym typeface="Symbol" pitchFamily="18" charset="2"/>
              </a:rPr>
              <a:t>, </a:t>
            </a:r>
            <a:r>
              <a:rPr lang="en-US" altLang="en-US" sz="2000" baseline="30000" smtClean="0">
                <a:sym typeface="Symbol" pitchFamily="18" charset="2"/>
              </a:rPr>
              <a:t>2</a:t>
            </a:r>
            <a:r>
              <a:rPr lang="en-US" altLang="en-US" sz="2000" smtClean="0">
                <a:sym typeface="Symbol" pitchFamily="18" charset="2"/>
              </a:rPr>
              <a:t> = </a:t>
            </a:r>
            <a:r>
              <a:rPr lang="el-GR" altLang="en-US" sz="2000" smtClean="0">
                <a:sym typeface="Symbol" pitchFamily="18" charset="2"/>
              </a:rPr>
              <a:t>π</a:t>
            </a:r>
            <a:r>
              <a:rPr lang="en-US" altLang="en-US" sz="2000" baseline="30000" smtClean="0">
                <a:sym typeface="Symbol" pitchFamily="18" charset="2"/>
              </a:rPr>
              <a:t>2</a:t>
            </a:r>
            <a:r>
              <a:rPr lang="en-US" altLang="en-US" sz="2000" smtClean="0">
                <a:sym typeface="Symbol" pitchFamily="18" charset="2"/>
              </a:rPr>
              <a:t>/6</a:t>
            </a:r>
            <a:endParaRPr lang="el-GR" altLang="en-US" sz="2000" smtClean="0">
              <a:sym typeface="Symbol" pitchFamily="18" charset="2"/>
            </a:endParaRPr>
          </a:p>
          <a:p>
            <a:pPr lvl="1" eaLnBrk="1" hangingPunct="1"/>
            <a:r>
              <a:rPr lang="en-US" altLang="en-US" sz="2000" b="1" u="sng" smtClean="0">
                <a:sym typeface="Symbol" pitchFamily="18" charset="2"/>
              </a:rPr>
              <a:t>Same taste parameters</a:t>
            </a:r>
            <a:r>
              <a:rPr lang="en-US" altLang="en-US" sz="2000" smtClean="0">
                <a:sym typeface="Symbol" pitchFamily="18" charset="2"/>
              </a:rPr>
              <a:t> for all individuals</a:t>
            </a:r>
            <a:endParaRPr lang="en-US" altLang="en-US" sz="2000" smtClean="0"/>
          </a:p>
        </p:txBody>
      </p:sp>
      <p:graphicFrame>
        <p:nvGraphicFramePr>
          <p:cNvPr id="41988" name="Object 4"/>
          <p:cNvGraphicFramePr>
            <a:graphicFrameLocks noGrp="1" noChangeAspect="1"/>
          </p:cNvGraphicFramePr>
          <p:nvPr>
            <p:ph sz="half" idx="2"/>
          </p:nvPr>
        </p:nvGraphicFramePr>
        <p:xfrm>
          <a:off x="923925" y="4197350"/>
          <a:ext cx="7153275" cy="1182688"/>
        </p:xfrm>
        <a:graphic>
          <a:graphicData uri="http://schemas.openxmlformats.org/presentationml/2006/ole">
            <p:oleObj spid="_x0000_s41988" name="Equation" r:id="rId4" imgW="3149600" imgH="520700" progId="Equation.DSMT4">
              <p:embed/>
            </p:oleObj>
          </a:graphicData>
        </a:graphic>
      </p:graphicFrame>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a:lstStyle/>
          <a:p>
            <a:pPr eaLnBrk="1" hangingPunct="1"/>
            <a:r>
              <a:rPr lang="en-US" altLang="en-US" smtClean="0"/>
              <a:t>Estimated MNL</a:t>
            </a:r>
          </a:p>
        </p:txBody>
      </p:sp>
      <p:sp>
        <p:nvSpPr>
          <p:cNvPr id="44035" name="Text Box 4"/>
          <p:cNvSpPr txBox="1">
            <a:spLocks noChangeArrowheads="1"/>
          </p:cNvSpPr>
          <p:nvPr/>
        </p:nvSpPr>
        <p:spPr bwMode="auto">
          <a:xfrm>
            <a:off x="533400" y="1905000"/>
            <a:ext cx="8382000" cy="3540125"/>
          </a:xfrm>
          <a:prstGeom prst="rect">
            <a:avLst/>
          </a:prstGeom>
          <a:noFill/>
          <a:ln w="19050">
            <a:noFill/>
            <a:miter lim="800000"/>
            <a:headEnd/>
            <a:tailEnd/>
          </a:ln>
        </p:spPr>
        <p:txBody>
          <a:bodyPr>
            <a:spAutoFit/>
          </a:bodyPr>
          <a:lstStyle/>
          <a:p>
            <a:r>
              <a:rPr lang="en-US" altLang="en-US" sz="1600" b="1">
                <a:latin typeface="Courier New" pitchFamily="49" charset="0"/>
              </a:rPr>
              <a:t>+---------------------------------------------+</a:t>
            </a:r>
          </a:p>
          <a:p>
            <a:r>
              <a:rPr lang="en-US" altLang="en-US" sz="1600" b="1">
                <a:latin typeface="Courier New" pitchFamily="49" charset="0"/>
              </a:rPr>
              <a:t>| Discrete choice (multinomial logit) model   |</a:t>
            </a:r>
          </a:p>
          <a:p>
            <a:r>
              <a:rPr lang="en-US" altLang="en-US" sz="1600" b="1">
                <a:latin typeface="Courier New" pitchFamily="49" charset="0"/>
              </a:rPr>
              <a:t>| Log likelihood function       -4158.503     |</a:t>
            </a:r>
          </a:p>
          <a:p>
            <a:r>
              <a:rPr lang="en-US" altLang="en-US" sz="1600" b="1">
                <a:latin typeface="Courier New" pitchFamily="49" charset="0"/>
              </a:rPr>
              <a:t>| Akaike IC= 8325.006  Bayes IC= 8349.289     |</a:t>
            </a:r>
          </a:p>
          <a:p>
            <a:r>
              <a:rPr lang="en-US" altLang="en-US" sz="1600" b="1">
                <a:latin typeface="Courier New" pitchFamily="49" charset="0"/>
              </a:rPr>
              <a:t>| R2=1-LogL/LogL*  Log-L fncn  R-sqrd  RsqAdj |</a:t>
            </a:r>
          </a:p>
          <a:p>
            <a:r>
              <a:rPr lang="en-US" altLang="en-US" sz="1600" b="1">
                <a:latin typeface="Courier New" pitchFamily="49" charset="0"/>
              </a:rPr>
              <a:t>| Constants only   -4391.1804  .05299  .05259 |</a:t>
            </a:r>
          </a:p>
          <a:p>
            <a:r>
              <a:rPr lang="en-US" altLang="en-US" sz="1600" b="1">
                <a:latin typeface="Courier New" pitchFamily="49" charset="0"/>
              </a:rPr>
              <a:t>+---------------------------------------------+</a:t>
            </a:r>
          </a:p>
          <a:p>
            <a:r>
              <a:rPr lang="en-US" altLang="en-US" sz="1600" b="1">
                <a:latin typeface="Courier New" pitchFamily="49" charset="0"/>
              </a:rPr>
              <a:t>+---------+--------------+----------------+--------+---------+</a:t>
            </a:r>
          </a:p>
          <a:p>
            <a:r>
              <a:rPr lang="en-US" altLang="en-US" sz="1600" b="1">
                <a:latin typeface="Courier New" pitchFamily="49" charset="0"/>
              </a:rPr>
              <a:t>|Variable | Coefficient  | Standard Error |b/St.Er.|P[|Z|&gt;z] |</a:t>
            </a:r>
          </a:p>
          <a:p>
            <a:r>
              <a:rPr lang="en-US" altLang="en-US" sz="1600" b="1">
                <a:latin typeface="Courier New" pitchFamily="49" charset="0"/>
              </a:rPr>
              <a:t>+---------+--------------+----------------+--------+---------+</a:t>
            </a:r>
          </a:p>
          <a:p>
            <a:r>
              <a:rPr lang="en-US" altLang="en-US" sz="1600" b="1">
                <a:latin typeface="Courier New" pitchFamily="49" charset="0"/>
              </a:rPr>
              <a:t> BF            1.47890473      .06776814    21.823   .0000</a:t>
            </a:r>
          </a:p>
          <a:p>
            <a:r>
              <a:rPr lang="en-US" altLang="en-US" sz="1600" b="1">
                <a:latin typeface="Courier New" pitchFamily="49" charset="0"/>
              </a:rPr>
              <a:t> BQ            1.01372755      .06444532    15.730   .0000</a:t>
            </a:r>
          </a:p>
          <a:p>
            <a:r>
              <a:rPr lang="en-US" altLang="en-US" sz="1600" b="1">
                <a:latin typeface="Courier New" pitchFamily="49" charset="0"/>
              </a:rPr>
              <a:t> BP           -11.8023376      .80406103   -14.678   .0000</a:t>
            </a:r>
          </a:p>
          <a:p>
            <a:r>
              <a:rPr lang="en-US" altLang="en-US" sz="1600" b="1">
                <a:latin typeface="Courier New" pitchFamily="49" charset="0"/>
              </a:rPr>
              <a:t> BN             .03679254      .07176387      .513   .6082</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p:txBody>
          <a:bodyPr/>
          <a:lstStyle/>
          <a:p>
            <a:pPr eaLnBrk="1" hangingPunct="1"/>
            <a:r>
              <a:rPr lang="en-US" altLang="en-US" sz="2800" smtClean="0"/>
              <a:t>Latent Classes and Random Parameters</a:t>
            </a:r>
          </a:p>
        </p:txBody>
      </p:sp>
      <p:graphicFrame>
        <p:nvGraphicFramePr>
          <p:cNvPr id="46083" name="Object 3"/>
          <p:cNvGraphicFramePr>
            <a:graphicFrameLocks noGrp="1" noChangeAspect="1"/>
          </p:cNvGraphicFramePr>
          <p:nvPr>
            <p:ph idx="1"/>
          </p:nvPr>
        </p:nvGraphicFramePr>
        <p:xfrm>
          <a:off x="1219200" y="1798638"/>
          <a:ext cx="6605588" cy="4297362"/>
        </p:xfrm>
        <a:graphic>
          <a:graphicData uri="http://schemas.openxmlformats.org/presentationml/2006/ole">
            <p:oleObj spid="_x0000_s46083" name="Equation" r:id="rId4" imgW="4686300" imgH="3048000" progId="Equation.DSMT4">
              <p:embed/>
            </p:oleObj>
          </a:graphicData>
        </a:graphic>
      </p:graphicFrame>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a:xfrm>
            <a:off x="5638800" y="2819400"/>
            <a:ext cx="3276600" cy="1143000"/>
          </a:xfrm>
        </p:spPr>
        <p:txBody>
          <a:bodyPr/>
          <a:lstStyle/>
          <a:p>
            <a:pPr eaLnBrk="1" hangingPunct="1"/>
            <a:r>
              <a:rPr lang="en-US" altLang="en-US" smtClean="0"/>
              <a:t>Estimated Latent Class Model</a:t>
            </a:r>
          </a:p>
        </p:txBody>
      </p:sp>
      <p:sp>
        <p:nvSpPr>
          <p:cNvPr id="51203" name="Text Box 4"/>
          <p:cNvSpPr txBox="1">
            <a:spLocks noChangeArrowheads="1"/>
          </p:cNvSpPr>
          <p:nvPr/>
        </p:nvSpPr>
        <p:spPr bwMode="auto">
          <a:xfrm>
            <a:off x="304800" y="635000"/>
            <a:ext cx="5105400" cy="6070600"/>
          </a:xfrm>
          <a:prstGeom prst="rect">
            <a:avLst/>
          </a:prstGeom>
          <a:noFill/>
          <a:ln w="19050">
            <a:noFill/>
            <a:miter lim="800000"/>
            <a:headEnd/>
            <a:tailEnd/>
          </a:ln>
        </p:spPr>
        <p:txBody>
          <a:bodyPr>
            <a:spAutoFit/>
          </a:bodyPr>
          <a:lstStyle/>
          <a:p>
            <a:pPr>
              <a:defRPr/>
            </a:pPr>
            <a:r>
              <a:rPr lang="en-US" altLang="en-US" sz="1050" b="1">
                <a:latin typeface="Courier New" pitchFamily="49" charset="0"/>
              </a:rPr>
              <a:t>+---------------------------------------------+</a:t>
            </a:r>
          </a:p>
          <a:p>
            <a:pPr>
              <a:defRPr/>
            </a:pPr>
            <a:r>
              <a:rPr lang="en-US" altLang="en-US" sz="1050" b="1">
                <a:latin typeface="Courier New" pitchFamily="49" charset="0"/>
              </a:rPr>
              <a:t>| Latent Class Logit Model                    |</a:t>
            </a:r>
          </a:p>
          <a:p>
            <a:pPr>
              <a:defRPr/>
            </a:pPr>
            <a:r>
              <a:rPr lang="en-US" altLang="en-US" sz="1050" b="1">
                <a:latin typeface="Courier New" pitchFamily="49" charset="0"/>
              </a:rPr>
              <a:t>| Log likelihood function       -3649.132     |</a:t>
            </a:r>
          </a:p>
          <a:p>
            <a:pPr>
              <a:defRPr/>
            </a:pPr>
            <a:r>
              <a:rPr lang="en-US" altLang="en-US" sz="1050" b="1">
                <a:latin typeface="Courier New" pitchFamily="49" charset="0"/>
              </a:rPr>
              <a:t>+---------------------------------------------+</a:t>
            </a:r>
          </a:p>
          <a:p>
            <a:pPr>
              <a:defRPr/>
            </a:pPr>
            <a:r>
              <a:rPr lang="en-US" altLang="en-US" sz="1050" b="1">
                <a:latin typeface="Courier New" pitchFamily="49" charset="0"/>
              </a:rPr>
              <a:t>+---------+--------------+----------------+--------+---------+</a:t>
            </a:r>
          </a:p>
          <a:p>
            <a:pPr>
              <a:defRPr/>
            </a:pPr>
            <a:r>
              <a:rPr lang="en-US" altLang="en-US" sz="1050" b="1">
                <a:latin typeface="Courier New" pitchFamily="49" charset="0"/>
              </a:rPr>
              <a:t>|Variable | Coefficient  | Standard Error |b/St.Er.|P[|Z|&gt;z] |</a:t>
            </a:r>
          </a:p>
          <a:p>
            <a:pPr>
              <a:defRPr/>
            </a:pPr>
            <a:r>
              <a:rPr lang="en-US" altLang="en-US" sz="1050" b="1">
                <a:latin typeface="Courier New" pitchFamily="49" charset="0"/>
              </a:rPr>
              <a:t>+---------+--------------+----------------+--------+---------+</a:t>
            </a:r>
          </a:p>
          <a:p>
            <a:pPr>
              <a:defRPr/>
            </a:pPr>
            <a:r>
              <a:rPr lang="en-US" altLang="en-US" sz="1050" b="1">
                <a:latin typeface="Courier New" pitchFamily="49" charset="0"/>
              </a:rPr>
              <a:t>          Utility parameters in latent class --&gt;&gt; 1</a:t>
            </a:r>
          </a:p>
          <a:p>
            <a:pPr>
              <a:defRPr/>
            </a:pPr>
            <a:r>
              <a:rPr lang="en-US" altLang="en-US" sz="1050" b="1">
                <a:latin typeface="Courier New" pitchFamily="49" charset="0"/>
              </a:rPr>
              <a:t> BF|1          3.02569837      .14335927    21.106   .0000</a:t>
            </a:r>
          </a:p>
          <a:p>
            <a:pPr>
              <a:defRPr/>
            </a:pPr>
            <a:r>
              <a:rPr lang="en-US" altLang="en-US" sz="1050" b="1">
                <a:latin typeface="Courier New" pitchFamily="49" charset="0"/>
              </a:rPr>
              <a:t> BQ|1          -.08781664      .12271563     -.716   .4742</a:t>
            </a:r>
          </a:p>
          <a:p>
            <a:pPr>
              <a:defRPr/>
            </a:pPr>
            <a:r>
              <a:rPr lang="en-US" altLang="en-US" sz="1050" b="1">
                <a:latin typeface="Courier New" pitchFamily="49" charset="0"/>
              </a:rPr>
              <a:t> BP|1         -9.69638056     1.40807055    -6.886   .0000</a:t>
            </a:r>
          </a:p>
          <a:p>
            <a:pPr>
              <a:defRPr/>
            </a:pPr>
            <a:r>
              <a:rPr lang="en-US" altLang="en-US" sz="1050" b="1">
                <a:latin typeface="Courier New" pitchFamily="49" charset="0"/>
              </a:rPr>
              <a:t> BN|1          1.28998874      .14533927     8.876   .0000</a:t>
            </a:r>
          </a:p>
          <a:p>
            <a:pPr>
              <a:defRPr/>
            </a:pPr>
            <a:r>
              <a:rPr lang="en-US" altLang="en-US" sz="1050" b="1">
                <a:latin typeface="Courier New" pitchFamily="49" charset="0"/>
              </a:rPr>
              <a:t>          Utility parameters in latent class --&gt;&gt; 2</a:t>
            </a:r>
          </a:p>
          <a:p>
            <a:pPr>
              <a:defRPr/>
            </a:pPr>
            <a:r>
              <a:rPr lang="en-US" altLang="en-US" sz="1050" b="1">
                <a:latin typeface="Courier New" pitchFamily="49" charset="0"/>
              </a:rPr>
              <a:t> BF|2          1.19721944      .10652336    11.239   .0000</a:t>
            </a:r>
          </a:p>
          <a:p>
            <a:pPr>
              <a:defRPr/>
            </a:pPr>
            <a:r>
              <a:rPr lang="en-US" altLang="en-US" sz="1050" b="1">
                <a:latin typeface="Courier New" pitchFamily="49" charset="0"/>
              </a:rPr>
              <a:t> BQ|2          1.11574955      .09712630    11.488   .0000</a:t>
            </a:r>
          </a:p>
          <a:p>
            <a:pPr>
              <a:defRPr/>
            </a:pPr>
            <a:r>
              <a:rPr lang="en-US" altLang="en-US" sz="1050" b="1">
                <a:latin typeface="Courier New" pitchFamily="49" charset="0"/>
              </a:rPr>
              <a:t> BP|2         -13.9345351     1.22424326   -11.382   .0000</a:t>
            </a:r>
          </a:p>
          <a:p>
            <a:pPr>
              <a:defRPr/>
            </a:pPr>
            <a:r>
              <a:rPr lang="en-US" altLang="en-US" sz="1050" b="1">
                <a:latin typeface="Courier New" pitchFamily="49" charset="0"/>
              </a:rPr>
              <a:t> BN|2          -.43137842      .10789864    -3.998   .0001</a:t>
            </a:r>
          </a:p>
          <a:p>
            <a:pPr>
              <a:defRPr/>
            </a:pPr>
            <a:r>
              <a:rPr lang="en-US" altLang="en-US" sz="1050" b="1">
                <a:latin typeface="Courier New" pitchFamily="49" charset="0"/>
              </a:rPr>
              <a:t>          Utility parameters in latent class --&gt;&gt; 3</a:t>
            </a:r>
          </a:p>
          <a:p>
            <a:pPr>
              <a:defRPr/>
            </a:pPr>
            <a:r>
              <a:rPr lang="en-US" altLang="en-US" sz="1050" b="1">
                <a:latin typeface="Courier New" pitchFamily="49" charset="0"/>
              </a:rPr>
              <a:t> BF|3          -.17167791      .10507720    -1.634   .1023</a:t>
            </a:r>
          </a:p>
          <a:p>
            <a:pPr>
              <a:defRPr/>
            </a:pPr>
            <a:r>
              <a:rPr lang="en-US" altLang="en-US" sz="1050" b="1">
                <a:latin typeface="Courier New" pitchFamily="49" charset="0"/>
              </a:rPr>
              <a:t> BQ|3          2.71880759      .11598720    23.441   .0000</a:t>
            </a:r>
          </a:p>
          <a:p>
            <a:pPr>
              <a:defRPr/>
            </a:pPr>
            <a:r>
              <a:rPr lang="en-US" altLang="en-US" sz="1050" b="1">
                <a:latin typeface="Courier New" pitchFamily="49" charset="0"/>
              </a:rPr>
              <a:t> BP|3         -8.96483046     1.31314897    -6.827   .0000</a:t>
            </a:r>
          </a:p>
          <a:p>
            <a:pPr>
              <a:defRPr/>
            </a:pPr>
            <a:r>
              <a:rPr lang="en-US" altLang="en-US" sz="1050" b="1">
                <a:latin typeface="Courier New" pitchFamily="49" charset="0"/>
              </a:rPr>
              <a:t> BN|3           .18639318      .12553591     1.485   .1376</a:t>
            </a:r>
          </a:p>
          <a:p>
            <a:pPr>
              <a:defRPr/>
            </a:pPr>
            <a:r>
              <a:rPr lang="en-US" altLang="en-US" sz="1050" b="1">
                <a:latin typeface="Courier New" pitchFamily="49" charset="0"/>
              </a:rPr>
              <a:t>          This is THETA(1) in class probability model.</a:t>
            </a:r>
          </a:p>
          <a:p>
            <a:pPr>
              <a:defRPr/>
            </a:pPr>
            <a:r>
              <a:rPr lang="en-US" altLang="en-US" sz="1050" b="1">
                <a:latin typeface="Courier New" pitchFamily="49" charset="0"/>
              </a:rPr>
              <a:t> Constant      -.90344530      .34993290    -2.582   .0098</a:t>
            </a:r>
          </a:p>
          <a:p>
            <a:pPr>
              <a:defRPr/>
            </a:pPr>
            <a:r>
              <a:rPr lang="en-US" altLang="en-US" sz="1050" b="1">
                <a:latin typeface="Courier New" pitchFamily="49" charset="0"/>
              </a:rPr>
              <a:t> _MALE|1        .64182630      .34107555     1.882   .0599</a:t>
            </a:r>
          </a:p>
          <a:p>
            <a:pPr>
              <a:defRPr/>
            </a:pPr>
            <a:r>
              <a:rPr lang="en-US" altLang="en-US" sz="1050" b="1">
                <a:latin typeface="Courier New" pitchFamily="49" charset="0"/>
              </a:rPr>
              <a:t> _AGE25|1      2.13320852      .31898707     6.687   .0000</a:t>
            </a:r>
          </a:p>
          <a:p>
            <a:pPr>
              <a:defRPr/>
            </a:pPr>
            <a:r>
              <a:rPr lang="en-US" altLang="en-US" sz="1050" b="1">
                <a:latin typeface="Courier New" pitchFamily="49" charset="0"/>
              </a:rPr>
              <a:t> _AGE39|1       .72630019      .42693187     1.701   .0889</a:t>
            </a:r>
          </a:p>
          <a:p>
            <a:pPr>
              <a:defRPr/>
            </a:pPr>
            <a:r>
              <a:rPr lang="en-US" altLang="en-US" sz="1050" b="1">
                <a:latin typeface="Courier New" pitchFamily="49" charset="0"/>
              </a:rPr>
              <a:t>          This is THETA(2) in class probability model.</a:t>
            </a:r>
          </a:p>
          <a:p>
            <a:pPr>
              <a:defRPr/>
            </a:pPr>
            <a:r>
              <a:rPr lang="en-US" altLang="en-US" sz="1050" b="1">
                <a:latin typeface="Courier New" pitchFamily="49" charset="0"/>
              </a:rPr>
              <a:t> Constant       .37636493      .33156623     1.135   .2563</a:t>
            </a:r>
          </a:p>
          <a:p>
            <a:pPr>
              <a:defRPr/>
            </a:pPr>
            <a:r>
              <a:rPr lang="en-US" altLang="en-US" sz="1050" b="1">
                <a:latin typeface="Courier New" pitchFamily="49" charset="0"/>
              </a:rPr>
              <a:t> _MALE|2      -2.76536019      .68144724    -4.058   .0000</a:t>
            </a:r>
          </a:p>
          <a:p>
            <a:pPr>
              <a:defRPr/>
            </a:pPr>
            <a:r>
              <a:rPr lang="en-US" altLang="en-US" sz="1050" b="1">
                <a:latin typeface="Courier New" pitchFamily="49" charset="0"/>
              </a:rPr>
              <a:t> _AGE25|2      -.11945858      .54363073     -.220   .8261</a:t>
            </a:r>
          </a:p>
          <a:p>
            <a:pPr>
              <a:defRPr/>
            </a:pPr>
            <a:r>
              <a:rPr lang="en-US" altLang="en-US" sz="1050" b="1">
                <a:latin typeface="Courier New" pitchFamily="49" charset="0"/>
              </a:rPr>
              <a:t> _AGE39|2      1.97656718      .70318717     2.811   .0049</a:t>
            </a:r>
          </a:p>
          <a:p>
            <a:pPr>
              <a:defRPr/>
            </a:pPr>
            <a:r>
              <a:rPr lang="en-US" altLang="en-US" sz="1050" b="1">
                <a:latin typeface="Courier New" pitchFamily="49" charset="0"/>
              </a:rPr>
              <a:t>          This is THETA(3) in class probability model.</a:t>
            </a:r>
          </a:p>
          <a:p>
            <a:pPr>
              <a:defRPr/>
            </a:pPr>
            <a:r>
              <a:rPr lang="en-US" altLang="en-US" sz="1050" b="1">
                <a:latin typeface="Courier New" pitchFamily="49" charset="0"/>
              </a:rPr>
              <a:t> Constant         .000000   ......(Fixed Parameter).......</a:t>
            </a:r>
          </a:p>
          <a:p>
            <a:pPr>
              <a:defRPr/>
            </a:pPr>
            <a:r>
              <a:rPr lang="en-US" altLang="en-US" sz="1050" b="1">
                <a:latin typeface="Courier New" pitchFamily="49" charset="0"/>
              </a:rPr>
              <a:t> _MALE|3          .000000   ......(Fixed Parameter).......</a:t>
            </a:r>
          </a:p>
          <a:p>
            <a:pPr>
              <a:defRPr/>
            </a:pPr>
            <a:r>
              <a:rPr lang="en-US" altLang="en-US" sz="1050" b="1">
                <a:latin typeface="Courier New" pitchFamily="49" charset="0"/>
              </a:rPr>
              <a:t> _AGE25|3         .000000   ......(Fixed Parameter).......</a:t>
            </a:r>
          </a:p>
          <a:p>
            <a:pPr>
              <a:defRPr/>
            </a:pPr>
            <a:r>
              <a:rPr lang="en-US" altLang="en-US" sz="1050" b="1">
                <a:latin typeface="Courier New" pitchFamily="49" charset="0"/>
              </a:rPr>
              <a:t> _AGE39|3         .000000   ......(Fixed Parameter).......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p:txBody>
          <a:bodyPr/>
          <a:lstStyle/>
          <a:p>
            <a:pPr eaLnBrk="1" hangingPunct="1"/>
            <a:r>
              <a:rPr lang="en-US" altLang="en-US" smtClean="0"/>
              <a:t>Latent Class Elasticities</a:t>
            </a:r>
          </a:p>
        </p:txBody>
      </p:sp>
      <p:sp>
        <p:nvSpPr>
          <p:cNvPr id="50179" name="Text Box 4"/>
          <p:cNvSpPr txBox="1">
            <a:spLocks noChangeArrowheads="1"/>
          </p:cNvSpPr>
          <p:nvPr/>
        </p:nvSpPr>
        <p:spPr bwMode="auto">
          <a:xfrm>
            <a:off x="457200" y="1981200"/>
            <a:ext cx="8382000" cy="4133850"/>
          </a:xfrm>
          <a:prstGeom prst="rect">
            <a:avLst/>
          </a:prstGeom>
          <a:noFill/>
          <a:ln w="19050">
            <a:noFill/>
            <a:miter lim="800000"/>
            <a:headEnd/>
            <a:tailEnd/>
          </a:ln>
        </p:spPr>
        <p:txBody>
          <a:bodyPr>
            <a:spAutoFit/>
          </a:bodyPr>
          <a:lstStyle/>
          <a:p>
            <a:r>
              <a:rPr lang="en-US" altLang="en-US" sz="1400" b="1">
                <a:latin typeface="Courier New" pitchFamily="49" charset="0"/>
              </a:rPr>
              <a:t>      +-----------------------------------------------------------------+</a:t>
            </a:r>
          </a:p>
          <a:p>
            <a:r>
              <a:rPr lang="en-US" altLang="en-US" sz="1400" b="1">
                <a:latin typeface="Courier New" pitchFamily="49" charset="0"/>
              </a:rPr>
              <a:t>      | Elasticity             Averaged over observations.              |</a:t>
            </a:r>
          </a:p>
          <a:p>
            <a:r>
              <a:rPr lang="en-US" altLang="en-US" sz="1400" b="1">
                <a:latin typeface="Courier New" pitchFamily="49" charset="0"/>
              </a:rPr>
              <a:t>      | Effects on probabilities of all choices in the model:           |</a:t>
            </a:r>
          </a:p>
          <a:p>
            <a:r>
              <a:rPr lang="en-US" altLang="en-US" sz="1400" b="1">
                <a:latin typeface="Courier New" pitchFamily="49" charset="0"/>
              </a:rPr>
              <a:t>      | Attribute is PRICE    in choice B1              MNL        LCM  |</a:t>
            </a:r>
          </a:p>
          <a:p>
            <a:r>
              <a:rPr lang="en-US" altLang="en-US" sz="1400" b="1">
                <a:latin typeface="Courier New" pitchFamily="49" charset="0"/>
              </a:rPr>
              <a:t>      | *     Choice=B1         .000   .000    .000   -.889      -.801  |</a:t>
            </a:r>
          </a:p>
          <a:p>
            <a:r>
              <a:rPr lang="en-US" altLang="en-US" sz="1400" b="1">
                <a:latin typeface="Courier New" pitchFamily="49" charset="0"/>
              </a:rPr>
              <a:t>      |       Choice=B2         .000   .000    .000    .291       .273  |</a:t>
            </a:r>
          </a:p>
          <a:p>
            <a:r>
              <a:rPr lang="en-US" altLang="en-US" sz="1400" b="1">
                <a:latin typeface="Courier New" pitchFamily="49" charset="0"/>
              </a:rPr>
              <a:t>      |       Choice=B3         .000   .000    .000    .291       .248  |</a:t>
            </a:r>
          </a:p>
          <a:p>
            <a:r>
              <a:rPr lang="en-US" altLang="en-US" sz="1400" b="1">
                <a:latin typeface="Courier New" pitchFamily="49" charset="0"/>
              </a:rPr>
              <a:t>      |       Choice=NONE       .000   .000    .000    .291       .219  |</a:t>
            </a:r>
          </a:p>
          <a:p>
            <a:r>
              <a:rPr lang="en-US" altLang="en-US" sz="1400" b="1">
                <a:latin typeface="Courier New" pitchFamily="49" charset="0"/>
              </a:rPr>
              <a:t>      | Attribute is PRICE    in choice B2                              |</a:t>
            </a:r>
          </a:p>
          <a:p>
            <a:r>
              <a:rPr lang="en-US" altLang="en-US" sz="1400" b="1">
                <a:latin typeface="Courier New" pitchFamily="49" charset="0"/>
              </a:rPr>
              <a:t>      |       Choice=B1         .000   .000    .000    .313       .311  |</a:t>
            </a:r>
          </a:p>
          <a:p>
            <a:r>
              <a:rPr lang="en-US" altLang="en-US" sz="1400" b="1">
                <a:latin typeface="Courier New" pitchFamily="49" charset="0"/>
              </a:rPr>
              <a:t>      | *     Choice=B2         .000   .000    .000  -1.222     -1.248  |</a:t>
            </a:r>
          </a:p>
          <a:p>
            <a:r>
              <a:rPr lang="en-US" altLang="en-US" sz="1400" b="1">
                <a:latin typeface="Courier New" pitchFamily="49" charset="0"/>
              </a:rPr>
              <a:t>      |       Choice=B3         .000   .000    .000    .313       .284  |</a:t>
            </a:r>
          </a:p>
          <a:p>
            <a:r>
              <a:rPr lang="en-US" altLang="en-US" sz="1400" b="1">
                <a:latin typeface="Courier New" pitchFamily="49" charset="0"/>
              </a:rPr>
              <a:t>      |       Choice=NONE       .000   .000    .000    .313       .268  |</a:t>
            </a:r>
          </a:p>
          <a:p>
            <a:r>
              <a:rPr lang="en-US" altLang="en-US" sz="1400" b="1">
                <a:latin typeface="Courier New" pitchFamily="49" charset="0"/>
              </a:rPr>
              <a:t>      | Attribute is PRICE    in choice B3                              |</a:t>
            </a:r>
          </a:p>
          <a:p>
            <a:r>
              <a:rPr lang="en-US" altLang="en-US" sz="1400" b="1">
                <a:latin typeface="Courier New" pitchFamily="49" charset="0"/>
              </a:rPr>
              <a:t>      |       Choice=B1         .000   .000    .000    .366       .314  |</a:t>
            </a:r>
          </a:p>
          <a:p>
            <a:r>
              <a:rPr lang="en-US" altLang="en-US" sz="1400" b="1">
                <a:latin typeface="Courier New" pitchFamily="49" charset="0"/>
              </a:rPr>
              <a:t>      |       Choice=B2         .000   .000    .000    .366       .344  |</a:t>
            </a:r>
          </a:p>
          <a:p>
            <a:r>
              <a:rPr lang="en-US" altLang="en-US" sz="1400" b="1">
                <a:latin typeface="Courier New" pitchFamily="49" charset="0"/>
              </a:rPr>
              <a:t>      | *     Choice=B3         .000   .000    .000   -.755      -.674  |</a:t>
            </a:r>
          </a:p>
          <a:p>
            <a:r>
              <a:rPr lang="en-US" altLang="en-US" sz="1400" b="1">
                <a:latin typeface="Courier New" pitchFamily="49" charset="0"/>
              </a:rPr>
              <a:t>      |       Choice=NONE       .000   .000    .000    .366       .302  |</a:t>
            </a:r>
          </a:p>
          <a:p>
            <a:r>
              <a:rPr lang="en-US" altLang="en-US" sz="1400" b="1">
                <a:latin typeface="Courier New" pitchFamily="49" charset="0"/>
              </a:rPr>
              <a:t>      +-----------------------------------------------------------------+</a:t>
            </a:r>
          </a:p>
        </p:txBody>
      </p:sp>
      <p:sp>
        <p:nvSpPr>
          <p:cNvPr id="50180" name="Rectangle 5"/>
          <p:cNvSpPr>
            <a:spLocks noChangeArrowheads="1"/>
          </p:cNvSpPr>
          <p:nvPr/>
        </p:nvSpPr>
        <p:spPr bwMode="auto">
          <a:xfrm>
            <a:off x="6096000" y="2667000"/>
            <a:ext cx="1981200" cy="3200400"/>
          </a:xfrm>
          <a:prstGeom prst="rect">
            <a:avLst/>
          </a:prstGeom>
          <a:noFill/>
          <a:ln w="38100">
            <a:solidFill>
              <a:srgbClr val="FF3300"/>
            </a:solidFill>
            <a:miter lim="800000"/>
            <a:headEnd/>
            <a:tailEnd/>
          </a:ln>
        </p:spPr>
        <p:txBody>
          <a:bodyPr wrap="none" anchor="ctr"/>
          <a:lstStyle/>
          <a:p>
            <a:endParaRPr lang="en-US" alt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p:txBody>
          <a:bodyPr/>
          <a:lstStyle/>
          <a:p>
            <a:pPr eaLnBrk="1" hangingPunct="1"/>
            <a:r>
              <a:rPr lang="en-US" altLang="en-US" smtClean="0"/>
              <a:t>Individual Specific Means</a:t>
            </a:r>
          </a:p>
        </p:txBody>
      </p:sp>
      <p:graphicFrame>
        <p:nvGraphicFramePr>
          <p:cNvPr id="52227" name="Object 4"/>
          <p:cNvGraphicFramePr>
            <a:graphicFrameLocks noGrp="1" noChangeAspect="1"/>
          </p:cNvGraphicFramePr>
          <p:nvPr>
            <p:ph idx="1"/>
          </p:nvPr>
        </p:nvGraphicFramePr>
        <p:xfrm>
          <a:off x="2719388" y="1828800"/>
          <a:ext cx="3705225" cy="4302125"/>
        </p:xfrm>
        <a:graphic>
          <a:graphicData uri="http://schemas.openxmlformats.org/presentationml/2006/ole">
            <p:oleObj spid="_x0000_s52227" name="Bitmap Image" r:id="rId4" imgW="3905795" imgH="4533333" progId="PBrush">
              <p:embed/>
            </p:oleObj>
          </a:graphicData>
        </a:graphic>
      </p:graphicFrame>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itle 1"/>
          <p:cNvSpPr>
            <a:spLocks noGrp="1"/>
          </p:cNvSpPr>
          <p:nvPr>
            <p:ph type="title"/>
          </p:nvPr>
        </p:nvSpPr>
        <p:spPr>
          <a:xfrm>
            <a:off x="457200" y="457200"/>
            <a:ext cx="8229600" cy="944563"/>
          </a:xfrm>
        </p:spPr>
        <p:txBody>
          <a:bodyPr/>
          <a:lstStyle/>
          <a:p>
            <a:r>
              <a:rPr lang="en-US" altLang="en-US" smtClean="0">
                <a:solidFill>
                  <a:srgbClr val="0070C0"/>
                </a:solidFill>
              </a:rPr>
              <a:t>A Practical Distinction</a:t>
            </a:r>
          </a:p>
        </p:txBody>
      </p:sp>
      <p:sp>
        <p:nvSpPr>
          <p:cNvPr id="3" name="Content Placeholder 2"/>
          <p:cNvSpPr>
            <a:spLocks noGrp="1"/>
          </p:cNvSpPr>
          <p:nvPr>
            <p:ph idx="1"/>
          </p:nvPr>
        </p:nvSpPr>
        <p:spPr/>
        <p:txBody>
          <a:bodyPr>
            <a:normAutofit fontScale="77500" lnSpcReduction="20000"/>
          </a:bodyPr>
          <a:lstStyle/>
          <a:p>
            <a:pPr>
              <a:defRPr/>
            </a:pPr>
            <a:r>
              <a:rPr lang="en-US" b="1" smtClean="0">
                <a:solidFill>
                  <a:srgbClr val="0070C0"/>
                </a:solidFill>
              </a:rPr>
              <a:t>Finite Mixture (Discrete Mixture):  </a:t>
            </a:r>
          </a:p>
          <a:p>
            <a:pPr lvl="1">
              <a:defRPr/>
            </a:pPr>
            <a:r>
              <a:rPr lang="en-US" smtClean="0"/>
              <a:t>Functional form strategy</a:t>
            </a:r>
          </a:p>
          <a:p>
            <a:pPr lvl="1">
              <a:defRPr/>
            </a:pPr>
            <a:r>
              <a:rPr lang="en-US" smtClean="0"/>
              <a:t>Component densities have no meaning </a:t>
            </a:r>
          </a:p>
          <a:p>
            <a:pPr lvl="1">
              <a:defRPr/>
            </a:pPr>
            <a:r>
              <a:rPr lang="en-US" smtClean="0"/>
              <a:t>Mixing probabilities have no meaning</a:t>
            </a:r>
          </a:p>
          <a:p>
            <a:pPr lvl="1">
              <a:defRPr/>
            </a:pPr>
            <a:r>
              <a:rPr lang="en-US" smtClean="0"/>
              <a:t>There is no question of “class membership”</a:t>
            </a:r>
          </a:p>
          <a:p>
            <a:pPr lvl="1">
              <a:defRPr/>
            </a:pPr>
            <a:r>
              <a:rPr lang="en-US" smtClean="0"/>
              <a:t>The number of classes is uninteresting – enough to get a good fit</a:t>
            </a:r>
          </a:p>
          <a:p>
            <a:pPr>
              <a:defRPr/>
            </a:pPr>
            <a:r>
              <a:rPr lang="en-US" b="1" smtClean="0">
                <a:solidFill>
                  <a:srgbClr val="0070C0"/>
                </a:solidFill>
              </a:rPr>
              <a:t>Latent Class:</a:t>
            </a:r>
          </a:p>
          <a:p>
            <a:pPr lvl="1">
              <a:defRPr/>
            </a:pPr>
            <a:r>
              <a:rPr lang="en-US" smtClean="0"/>
              <a:t>Mixture of subpopulations</a:t>
            </a:r>
          </a:p>
          <a:p>
            <a:pPr lvl="1">
              <a:defRPr/>
            </a:pPr>
            <a:r>
              <a:rPr lang="en-US" smtClean="0"/>
              <a:t>Component densities are believed to be definable “groups”  </a:t>
            </a:r>
            <a:br>
              <a:rPr lang="en-US" smtClean="0"/>
            </a:br>
            <a:r>
              <a:rPr lang="en-US" smtClean="0"/>
              <a:t>(</a:t>
            </a:r>
            <a:r>
              <a:rPr lang="en-US" b="1" smtClean="0">
                <a:solidFill>
                  <a:srgbClr val="FF0000"/>
                </a:solidFill>
              </a:rPr>
              <a:t>Low Users </a:t>
            </a:r>
            <a:r>
              <a:rPr lang="en-US" smtClean="0"/>
              <a:t>and </a:t>
            </a:r>
            <a:r>
              <a:rPr lang="en-US" b="1" smtClean="0">
                <a:solidFill>
                  <a:srgbClr val="FF0000"/>
                </a:solidFill>
              </a:rPr>
              <a:t>High Users </a:t>
            </a:r>
            <a:r>
              <a:rPr lang="en-US" smtClean="0"/>
              <a:t>in Bago d’Uva and Jones application)</a:t>
            </a:r>
          </a:p>
          <a:p>
            <a:pPr lvl="1">
              <a:defRPr/>
            </a:pPr>
            <a:r>
              <a:rPr lang="en-US" smtClean="0"/>
              <a:t>The classification problem is interesting – who is in which class?</a:t>
            </a:r>
          </a:p>
          <a:p>
            <a:pPr lvl="1">
              <a:defRPr/>
            </a:pPr>
            <a:r>
              <a:rPr lang="en-US" smtClean="0"/>
              <a:t>Posterior probabilities, P(class|y,</a:t>
            </a:r>
            <a:r>
              <a:rPr lang="en-US" b="1" smtClean="0"/>
              <a:t>x</a:t>
            </a:r>
            <a:r>
              <a:rPr lang="en-US" smtClean="0"/>
              <a:t>) have meaning</a:t>
            </a:r>
          </a:p>
          <a:p>
            <a:pPr lvl="1">
              <a:defRPr/>
            </a:pPr>
            <a:r>
              <a:rPr lang="en-US" smtClean="0"/>
              <a:t>Question of the number of classes has content in the context of the analysis</a:t>
            </a:r>
            <a:endParaRPr lang="en-US"/>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p:txBody>
          <a:bodyPr/>
          <a:lstStyle/>
          <a:p>
            <a:pPr eaLnBrk="1" hangingPunct="1"/>
            <a:r>
              <a:rPr lang="en-US" altLang="en-US" smtClean="0"/>
              <a:t>The Latent Class Model</a:t>
            </a:r>
          </a:p>
        </p:txBody>
      </p:sp>
      <p:graphicFrame>
        <p:nvGraphicFramePr>
          <p:cNvPr id="55299" name="Object 4"/>
          <p:cNvGraphicFramePr>
            <a:graphicFrameLocks noChangeAspect="1"/>
          </p:cNvGraphicFramePr>
          <p:nvPr/>
        </p:nvGraphicFramePr>
        <p:xfrm>
          <a:off x="604838" y="2286000"/>
          <a:ext cx="7934325" cy="3670300"/>
        </p:xfrm>
        <a:graphic>
          <a:graphicData uri="http://schemas.openxmlformats.org/presentationml/2006/ole">
            <p:oleObj spid="_x0000_s55299" name="Equation" r:id="rId4" imgW="4254500" imgH="1968500" progId="Equation.DSMT4">
              <p:embed/>
            </p:oleObj>
          </a:graphicData>
        </a:graphic>
      </p:graphicFrame>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p:txBody>
          <a:bodyPr/>
          <a:lstStyle/>
          <a:p>
            <a:pPr eaLnBrk="1" hangingPunct="1"/>
            <a:r>
              <a:rPr lang="en-US" altLang="en-US" smtClean="0"/>
              <a:t>Estimating an LC Model</a:t>
            </a:r>
          </a:p>
        </p:txBody>
      </p:sp>
      <p:graphicFrame>
        <p:nvGraphicFramePr>
          <p:cNvPr id="57347" name="Object 3"/>
          <p:cNvGraphicFramePr>
            <a:graphicFrameLocks noChangeAspect="1"/>
          </p:cNvGraphicFramePr>
          <p:nvPr/>
        </p:nvGraphicFramePr>
        <p:xfrm>
          <a:off x="1828800" y="1981200"/>
          <a:ext cx="6249988" cy="3946525"/>
        </p:xfrm>
        <a:graphic>
          <a:graphicData uri="http://schemas.openxmlformats.org/presentationml/2006/ole">
            <p:oleObj spid="_x0000_s57347" name="Equation" r:id="rId4" imgW="4152900" imgH="2616200" progId="Equation.DSMT4">
              <p:embed/>
            </p:oleObj>
          </a:graphicData>
        </a:graphic>
      </p:graphicFrame>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a:xfrm>
            <a:off x="228600" y="304800"/>
            <a:ext cx="8229600" cy="1143000"/>
          </a:xfrm>
        </p:spPr>
        <p:txBody>
          <a:bodyPr/>
          <a:lstStyle/>
          <a:p>
            <a:pPr eaLnBrk="1" hangingPunct="1"/>
            <a:r>
              <a:rPr lang="en-US" altLang="en-US" smtClean="0"/>
              <a:t>Estimating Which Class</a:t>
            </a:r>
          </a:p>
        </p:txBody>
      </p:sp>
      <p:graphicFrame>
        <p:nvGraphicFramePr>
          <p:cNvPr id="59395" name="Object 3"/>
          <p:cNvGraphicFramePr>
            <a:graphicFrameLocks noChangeAspect="1"/>
          </p:cNvGraphicFramePr>
          <p:nvPr/>
        </p:nvGraphicFramePr>
        <p:xfrm>
          <a:off x="1524000" y="1574800"/>
          <a:ext cx="6265863" cy="4781550"/>
        </p:xfrm>
        <a:graphic>
          <a:graphicData uri="http://schemas.openxmlformats.org/presentationml/2006/ole">
            <p:oleObj spid="_x0000_s59395" name="Equation" r:id="rId4" imgW="5092700" imgH="3886200" progId="Equation.DSMT4">
              <p:embed/>
            </p:oleObj>
          </a:graphicData>
        </a:graphic>
      </p:graphicFrame>
      <p:sp>
        <p:nvSpPr>
          <p:cNvPr id="59396" name="Line 4"/>
          <p:cNvSpPr>
            <a:spLocks noChangeShapeType="1"/>
          </p:cNvSpPr>
          <p:nvPr/>
        </p:nvSpPr>
        <p:spPr bwMode="auto">
          <a:xfrm flipH="1" flipV="1">
            <a:off x="5791200" y="2133600"/>
            <a:ext cx="2895600" cy="1600200"/>
          </a:xfrm>
          <a:prstGeom prst="line">
            <a:avLst/>
          </a:prstGeom>
          <a:noFill/>
          <a:ln w="57150">
            <a:solidFill>
              <a:srgbClr val="FF3300"/>
            </a:solidFill>
            <a:round/>
            <a:headEnd/>
            <a:tailEnd type="triangle" w="med" len="med"/>
          </a:ln>
        </p:spPr>
        <p:txBody>
          <a:bodyPr wrap="none"/>
          <a:lstStyle/>
          <a:p>
            <a:endParaRPr lang="en-US"/>
          </a:p>
        </p:txBody>
      </p:sp>
      <p:sp>
        <p:nvSpPr>
          <p:cNvPr id="59397" name="Line 5"/>
          <p:cNvSpPr>
            <a:spLocks noChangeShapeType="1"/>
          </p:cNvSpPr>
          <p:nvPr/>
        </p:nvSpPr>
        <p:spPr bwMode="auto">
          <a:xfrm flipH="1">
            <a:off x="7239000" y="3724275"/>
            <a:ext cx="1447800" cy="1600200"/>
          </a:xfrm>
          <a:prstGeom prst="line">
            <a:avLst/>
          </a:prstGeom>
          <a:noFill/>
          <a:ln w="57150">
            <a:solidFill>
              <a:srgbClr val="FF3300"/>
            </a:solidFill>
            <a:round/>
            <a:headEnd/>
            <a:tailEnd type="triangle" w="med" len="med"/>
          </a:ln>
        </p:spPr>
        <p:txBody>
          <a:bodyPr wrap="none"/>
          <a:lstStyle/>
          <a:p>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lstStyle/>
          <a:p>
            <a:pPr eaLnBrk="1" hangingPunct="1"/>
            <a:r>
              <a:rPr lang="en-US" altLang="en-US" smtClean="0"/>
              <a:t>‘Estimating’ </a:t>
            </a:r>
            <a:r>
              <a:rPr lang="el-GR" altLang="en-US" smtClean="0"/>
              <a:t>β</a:t>
            </a:r>
            <a:r>
              <a:rPr lang="en-US" altLang="en-US" baseline="-25000" smtClean="0"/>
              <a:t>i</a:t>
            </a:r>
            <a:endParaRPr lang="el-GR" altLang="en-US" smtClean="0"/>
          </a:p>
        </p:txBody>
      </p:sp>
      <p:graphicFrame>
        <p:nvGraphicFramePr>
          <p:cNvPr id="61443" name="Object 3"/>
          <p:cNvGraphicFramePr>
            <a:graphicFrameLocks noChangeAspect="1"/>
          </p:cNvGraphicFramePr>
          <p:nvPr/>
        </p:nvGraphicFramePr>
        <p:xfrm>
          <a:off x="838200" y="2049463"/>
          <a:ext cx="7391400" cy="2390775"/>
        </p:xfrm>
        <a:graphic>
          <a:graphicData uri="http://schemas.openxmlformats.org/presentationml/2006/ole">
            <p:oleObj spid="_x0000_s61443" name="Equation" r:id="rId4" imgW="4318000" imgH="1397000" progId="Equation.DSMT4">
              <p:embed/>
            </p:oleObj>
          </a:graphicData>
        </a:graphic>
      </p:graphicFrame>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p:txBody>
          <a:bodyPr/>
          <a:lstStyle/>
          <a:p>
            <a:pPr eaLnBrk="1" hangingPunct="1"/>
            <a:r>
              <a:rPr lang="en-US" altLang="en-US" smtClean="0"/>
              <a:t>How Many Classes?</a:t>
            </a:r>
          </a:p>
        </p:txBody>
      </p:sp>
      <p:graphicFrame>
        <p:nvGraphicFramePr>
          <p:cNvPr id="63491" name="Object 3"/>
          <p:cNvGraphicFramePr>
            <a:graphicFrameLocks noChangeAspect="1"/>
          </p:cNvGraphicFramePr>
          <p:nvPr/>
        </p:nvGraphicFramePr>
        <p:xfrm>
          <a:off x="1143000" y="2695575"/>
          <a:ext cx="6477000" cy="2335213"/>
        </p:xfrm>
        <a:graphic>
          <a:graphicData uri="http://schemas.openxmlformats.org/presentationml/2006/ole">
            <p:oleObj spid="_x0000_s63491" name="Equation" r:id="rId4" imgW="3733800" imgH="1346200" progId="Equation.DSMT4">
              <p:embed/>
            </p:oleObj>
          </a:graphicData>
        </a:graphic>
      </p:graphicFrame>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Title 2"/>
          <p:cNvSpPr>
            <a:spLocks noGrp="1"/>
          </p:cNvSpPr>
          <p:nvPr>
            <p:ph type="title"/>
          </p:nvPr>
        </p:nvSpPr>
        <p:spPr>
          <a:xfrm>
            <a:off x="457200" y="990600"/>
            <a:ext cx="8229600" cy="1143000"/>
          </a:xfrm>
        </p:spPr>
        <p:txBody>
          <a:bodyPr/>
          <a:lstStyle/>
          <a:p>
            <a:r>
              <a:rPr lang="en-US" altLang="en-US" smtClean="0"/>
              <a:t>Modeling Obesity with a </a:t>
            </a:r>
            <a:br>
              <a:rPr lang="en-US" altLang="en-US" smtClean="0"/>
            </a:br>
            <a:r>
              <a:rPr lang="en-US" altLang="en-US" smtClean="0"/>
              <a:t>Latent Class Model</a:t>
            </a:r>
          </a:p>
        </p:txBody>
      </p:sp>
      <p:sp>
        <p:nvSpPr>
          <p:cNvPr id="4" name="Content Placeholder 3"/>
          <p:cNvSpPr>
            <a:spLocks noGrp="1"/>
          </p:cNvSpPr>
          <p:nvPr>
            <p:ph idx="1"/>
          </p:nvPr>
        </p:nvSpPr>
        <p:spPr>
          <a:xfrm>
            <a:off x="609600" y="2514600"/>
            <a:ext cx="8077200" cy="3352800"/>
          </a:xfrm>
        </p:spPr>
        <p:txBody>
          <a:bodyPr>
            <a:normAutofit fontScale="92500" lnSpcReduction="10000"/>
          </a:bodyPr>
          <a:lstStyle/>
          <a:p>
            <a:pPr>
              <a:buFont typeface="Wingdings" pitchFamily="2" charset="2"/>
              <a:buNone/>
              <a:defRPr/>
            </a:pPr>
            <a:r>
              <a:rPr lang="en-US" smtClean="0"/>
              <a:t>Mark Harris</a:t>
            </a:r>
            <a:br>
              <a:rPr lang="en-US" smtClean="0"/>
            </a:br>
            <a:r>
              <a:rPr lang="en-US" smtClean="0"/>
              <a:t>Department of Economics, Curtin University</a:t>
            </a:r>
          </a:p>
          <a:p>
            <a:pPr>
              <a:buFont typeface="Wingdings" pitchFamily="2" charset="2"/>
              <a:buNone/>
              <a:defRPr/>
            </a:pPr>
            <a:r>
              <a:rPr lang="en-US" smtClean="0"/>
              <a:t>Bruce Hollingsworth</a:t>
            </a:r>
            <a:br>
              <a:rPr lang="en-US" smtClean="0"/>
            </a:br>
            <a:r>
              <a:rPr lang="en-US" smtClean="0"/>
              <a:t>Department of Economics, Lancaster University</a:t>
            </a:r>
          </a:p>
          <a:p>
            <a:pPr>
              <a:buFont typeface="Wingdings" pitchFamily="2" charset="2"/>
              <a:buNone/>
              <a:defRPr/>
            </a:pPr>
            <a:r>
              <a:rPr lang="en-US" smtClean="0"/>
              <a:t>Pushkar Maitra</a:t>
            </a:r>
            <a:br>
              <a:rPr lang="en-US" smtClean="0"/>
            </a:br>
            <a:r>
              <a:rPr lang="en-US" smtClean="0"/>
              <a:t>Department of Economics, Monash University</a:t>
            </a:r>
          </a:p>
          <a:p>
            <a:pPr>
              <a:buFont typeface="Wingdings" pitchFamily="2" charset="2"/>
              <a:buNone/>
              <a:defRPr/>
            </a:pPr>
            <a:r>
              <a:rPr lang="en-US" smtClean="0"/>
              <a:t>William Greene</a:t>
            </a:r>
            <a:br>
              <a:rPr lang="en-US" smtClean="0"/>
            </a:br>
            <a:r>
              <a:rPr lang="en-US" smtClean="0"/>
              <a:t>Stern School of Business, New York University</a:t>
            </a:r>
          </a:p>
        </p:txBody>
      </p:sp>
      <p:sp>
        <p:nvSpPr>
          <p:cNvPr id="2" name="Rectangle 1"/>
          <p:cNvSpPr/>
          <p:nvPr/>
        </p:nvSpPr>
        <p:spPr>
          <a:xfrm>
            <a:off x="1752600" y="838200"/>
            <a:ext cx="5791200" cy="1447800"/>
          </a:xfrm>
          <a:prstGeom prst="rect">
            <a:avLst/>
          </a:prstGeom>
          <a:solidFill>
            <a:srgbClr val="7030A0">
              <a:alpha val="18824"/>
            </a:srgb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Picture 2"/>
          <p:cNvPicPr>
            <a:picLocks noChangeAspect="1" noChangeArrowheads="1"/>
          </p:cNvPicPr>
          <p:nvPr/>
        </p:nvPicPr>
        <p:blipFill>
          <a:blip r:embed="rId2" cstate="print"/>
          <a:srcRect/>
          <a:stretch>
            <a:fillRect/>
          </a:stretch>
        </p:blipFill>
        <p:spPr bwMode="auto">
          <a:xfrm>
            <a:off x="1447800" y="1676400"/>
            <a:ext cx="6781800" cy="3733800"/>
          </a:xfrm>
          <a:prstGeom prst="rect">
            <a:avLst/>
          </a:prstGeom>
          <a:noFill/>
          <a:ln w="9525">
            <a:noFill/>
            <a:miter lim="800000"/>
            <a:headEnd/>
            <a:tailEnd/>
          </a:ln>
        </p:spPr>
      </p:pic>
      <p:pic>
        <p:nvPicPr>
          <p:cNvPr id="66563" name="Picture 3"/>
          <p:cNvPicPr>
            <a:picLocks noChangeAspect="1" noChangeArrowheads="1"/>
          </p:cNvPicPr>
          <p:nvPr/>
        </p:nvPicPr>
        <p:blipFill>
          <a:blip r:embed="rId3" cstate="print"/>
          <a:srcRect/>
          <a:stretch>
            <a:fillRect/>
          </a:stretch>
        </p:blipFill>
        <p:spPr bwMode="auto">
          <a:xfrm>
            <a:off x="2514600" y="5562600"/>
            <a:ext cx="4657725" cy="533400"/>
          </a:xfrm>
          <a:prstGeom prst="rect">
            <a:avLst/>
          </a:prstGeom>
          <a:noFill/>
          <a:ln w="9525">
            <a:noFill/>
            <a:miter lim="800000"/>
            <a:headEnd/>
            <a:tailEnd/>
          </a:ln>
        </p:spPr>
      </p:pic>
      <p:pic>
        <p:nvPicPr>
          <p:cNvPr id="66564" name="Picture 4"/>
          <p:cNvPicPr>
            <a:picLocks noChangeAspect="1" noChangeArrowheads="1"/>
          </p:cNvPicPr>
          <p:nvPr/>
        </p:nvPicPr>
        <p:blipFill>
          <a:blip r:embed="rId4" cstate="print"/>
          <a:srcRect/>
          <a:stretch>
            <a:fillRect/>
          </a:stretch>
        </p:blipFill>
        <p:spPr bwMode="auto">
          <a:xfrm>
            <a:off x="2667000" y="838200"/>
            <a:ext cx="4111625" cy="638175"/>
          </a:xfrm>
          <a:prstGeom prst="rect">
            <a:avLst/>
          </a:prstGeom>
          <a:noFill/>
          <a:ln w="9525">
            <a:noFill/>
            <a:miter lim="800000"/>
            <a:headEnd/>
            <a:tailEnd/>
          </a:ln>
        </p:spPr>
      </p:pic>
      <p:sp>
        <p:nvSpPr>
          <p:cNvPr id="66565" name="TextBox 6"/>
          <p:cNvSpPr txBox="1">
            <a:spLocks noChangeArrowheads="1"/>
          </p:cNvSpPr>
          <p:nvPr/>
        </p:nvSpPr>
        <p:spPr bwMode="auto">
          <a:xfrm>
            <a:off x="1066800" y="6248400"/>
            <a:ext cx="7620000" cy="369888"/>
          </a:xfrm>
          <a:prstGeom prst="rect">
            <a:avLst/>
          </a:prstGeom>
          <a:noFill/>
          <a:ln w="9525">
            <a:noFill/>
            <a:miter lim="800000"/>
            <a:headEnd/>
            <a:tailEnd/>
          </a:ln>
        </p:spPr>
        <p:txBody>
          <a:bodyPr>
            <a:spAutoFit/>
          </a:bodyPr>
          <a:lstStyle/>
          <a:p>
            <a:r>
              <a:rPr lang="en-US" altLang="en-US"/>
              <a:t>300 Million People Worldwide.  International Obesity Task Force: www.iotf.org</a:t>
            </a: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Title 1"/>
          <p:cNvSpPr>
            <a:spLocks noGrp="1"/>
          </p:cNvSpPr>
          <p:nvPr>
            <p:ph type="title"/>
          </p:nvPr>
        </p:nvSpPr>
        <p:spPr>
          <a:xfrm>
            <a:off x="457200" y="381000"/>
            <a:ext cx="8229600" cy="1143000"/>
          </a:xfrm>
        </p:spPr>
        <p:txBody>
          <a:bodyPr/>
          <a:lstStyle/>
          <a:p>
            <a:r>
              <a:rPr lang="en-US" altLang="en-US" smtClean="0"/>
              <a:t>Costs of Obesity</a:t>
            </a:r>
          </a:p>
        </p:txBody>
      </p:sp>
      <p:sp>
        <p:nvSpPr>
          <p:cNvPr id="3" name="Content Placeholder 2"/>
          <p:cNvSpPr>
            <a:spLocks noGrp="1"/>
          </p:cNvSpPr>
          <p:nvPr>
            <p:ph idx="1"/>
          </p:nvPr>
        </p:nvSpPr>
        <p:spPr>
          <a:xfrm>
            <a:off x="1143000" y="1676400"/>
            <a:ext cx="7772400" cy="3886200"/>
          </a:xfrm>
        </p:spPr>
        <p:txBody>
          <a:bodyPr>
            <a:normAutofit lnSpcReduction="10000"/>
          </a:bodyPr>
          <a:lstStyle/>
          <a:p>
            <a:pPr>
              <a:lnSpc>
                <a:spcPct val="80000"/>
              </a:lnSpc>
              <a:defRPr/>
            </a:pPr>
            <a:r>
              <a:rPr lang="en-US" sz="2500" smtClean="0"/>
              <a:t>In the US more people are obese than smoke or use illegal drugs</a:t>
            </a:r>
          </a:p>
          <a:p>
            <a:pPr>
              <a:lnSpc>
                <a:spcPct val="80000"/>
              </a:lnSpc>
              <a:defRPr/>
            </a:pPr>
            <a:r>
              <a:rPr lang="en-US" sz="2500" smtClean="0"/>
              <a:t>Obesity is a major risk factor for non-communicable diseases like heart problems and cancer</a:t>
            </a:r>
          </a:p>
          <a:p>
            <a:pPr>
              <a:lnSpc>
                <a:spcPct val="80000"/>
              </a:lnSpc>
              <a:defRPr/>
            </a:pPr>
            <a:r>
              <a:rPr lang="en-US" sz="2500" smtClean="0"/>
              <a:t>Obesity is also associated with:</a:t>
            </a:r>
          </a:p>
          <a:p>
            <a:pPr lvl="1">
              <a:lnSpc>
                <a:spcPct val="80000"/>
              </a:lnSpc>
              <a:defRPr/>
            </a:pPr>
            <a:r>
              <a:rPr lang="en-US" sz="2200" smtClean="0"/>
              <a:t>lower wages and productivity, and absenteeism</a:t>
            </a:r>
          </a:p>
          <a:p>
            <a:pPr lvl="1">
              <a:lnSpc>
                <a:spcPct val="80000"/>
              </a:lnSpc>
              <a:defRPr/>
            </a:pPr>
            <a:r>
              <a:rPr lang="en-US" sz="2200" smtClean="0"/>
              <a:t>low self-esteem </a:t>
            </a:r>
          </a:p>
          <a:p>
            <a:pPr>
              <a:lnSpc>
                <a:spcPct val="80000"/>
              </a:lnSpc>
              <a:defRPr/>
            </a:pPr>
            <a:r>
              <a:rPr lang="en-US" sz="2500" smtClean="0"/>
              <a:t>An economic problem. It is costly to society:</a:t>
            </a:r>
          </a:p>
          <a:p>
            <a:pPr lvl="1">
              <a:lnSpc>
                <a:spcPct val="80000"/>
              </a:lnSpc>
              <a:defRPr/>
            </a:pPr>
            <a:r>
              <a:rPr lang="en-US" sz="2200" smtClean="0"/>
              <a:t>USA costs are around 4-8% of all annual health care expenditure - </a:t>
            </a:r>
            <a:r>
              <a:rPr lang="da-DK" sz="2200" smtClean="0"/>
              <a:t>US $100 </a:t>
            </a:r>
            <a:r>
              <a:rPr lang="en-US" sz="2200" smtClean="0"/>
              <a:t>billion </a:t>
            </a:r>
          </a:p>
          <a:p>
            <a:pPr lvl="1">
              <a:lnSpc>
                <a:spcPct val="80000"/>
              </a:lnSpc>
              <a:defRPr/>
            </a:pPr>
            <a:r>
              <a:rPr lang="en-US" sz="2200" smtClean="0"/>
              <a:t>Canada, 5%; France, 1.5-2.5%; and New Zealand 2.5%</a:t>
            </a: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Title 1"/>
          <p:cNvSpPr>
            <a:spLocks noGrp="1"/>
          </p:cNvSpPr>
          <p:nvPr>
            <p:ph type="title"/>
          </p:nvPr>
        </p:nvSpPr>
        <p:spPr>
          <a:xfrm>
            <a:off x="457200" y="457200"/>
            <a:ext cx="8229600" cy="1143000"/>
          </a:xfrm>
        </p:spPr>
        <p:txBody>
          <a:bodyPr/>
          <a:lstStyle/>
          <a:p>
            <a:r>
              <a:rPr lang="en-US" altLang="en-US" smtClean="0"/>
              <a:t>Measuring Obesity</a:t>
            </a:r>
          </a:p>
        </p:txBody>
      </p:sp>
      <p:sp>
        <p:nvSpPr>
          <p:cNvPr id="69635" name="Content Placeholder 2"/>
          <p:cNvSpPr>
            <a:spLocks noGrp="1"/>
          </p:cNvSpPr>
          <p:nvPr>
            <p:ph idx="1"/>
          </p:nvPr>
        </p:nvSpPr>
        <p:spPr>
          <a:xfrm>
            <a:off x="990600" y="1905000"/>
            <a:ext cx="7315200" cy="3352800"/>
          </a:xfrm>
        </p:spPr>
        <p:txBody>
          <a:bodyPr/>
          <a:lstStyle/>
          <a:p>
            <a:pPr>
              <a:lnSpc>
                <a:spcPct val="80000"/>
              </a:lnSpc>
            </a:pPr>
            <a:r>
              <a:rPr lang="en-US" altLang="en-US" sz="2400" smtClean="0"/>
              <a:t>An individual’s weight given their height should lie within a certain range</a:t>
            </a:r>
          </a:p>
          <a:p>
            <a:pPr lvl="1">
              <a:lnSpc>
                <a:spcPct val="80000"/>
              </a:lnSpc>
            </a:pPr>
            <a:r>
              <a:rPr lang="en-US" altLang="en-US" smtClean="0"/>
              <a:t>Body Mass Index (BMI)</a:t>
            </a:r>
          </a:p>
          <a:p>
            <a:pPr lvl="1">
              <a:lnSpc>
                <a:spcPct val="80000"/>
              </a:lnSpc>
            </a:pPr>
            <a:r>
              <a:rPr lang="en-US" altLang="en-US" smtClean="0"/>
              <a:t>Weight (Kg)/height(Meters)</a:t>
            </a:r>
            <a:r>
              <a:rPr lang="en-US" altLang="en-US" baseline="30000" smtClean="0"/>
              <a:t>2</a:t>
            </a:r>
            <a:endParaRPr lang="en-US" altLang="en-US" smtClean="0"/>
          </a:p>
          <a:p>
            <a:pPr>
              <a:lnSpc>
                <a:spcPct val="80000"/>
              </a:lnSpc>
            </a:pPr>
            <a:r>
              <a:rPr lang="en-US" altLang="en-US" sz="2400" smtClean="0"/>
              <a:t>World Health Organization guidelines: </a:t>
            </a:r>
          </a:p>
          <a:p>
            <a:pPr lvl="1">
              <a:lnSpc>
                <a:spcPct val="80000"/>
              </a:lnSpc>
            </a:pPr>
            <a:r>
              <a:rPr lang="en-US" altLang="en-US" smtClean="0"/>
              <a:t>Underweight	           BMI &lt; 18.5</a:t>
            </a:r>
          </a:p>
          <a:p>
            <a:pPr lvl="1">
              <a:lnSpc>
                <a:spcPct val="80000"/>
              </a:lnSpc>
            </a:pPr>
            <a:r>
              <a:rPr lang="en-US" altLang="en-US" smtClean="0"/>
              <a:t>Normal	18.5 &lt; BMI </a:t>
            </a:r>
            <a:r>
              <a:rPr lang="en-US" altLang="en-US" u="sng" smtClean="0"/>
              <a:t>&lt;</a:t>
            </a:r>
            <a:r>
              <a:rPr lang="en-US" altLang="en-US" smtClean="0"/>
              <a:t> 25</a:t>
            </a:r>
          </a:p>
          <a:p>
            <a:pPr lvl="1">
              <a:lnSpc>
                <a:spcPct val="80000"/>
              </a:lnSpc>
            </a:pPr>
            <a:r>
              <a:rPr lang="en-US" altLang="en-US" smtClean="0"/>
              <a:t>Overweight	25    &lt; BMI </a:t>
            </a:r>
            <a:r>
              <a:rPr lang="en-US" altLang="en-US" u="sng" smtClean="0"/>
              <a:t>&lt;</a:t>
            </a:r>
            <a:r>
              <a:rPr lang="en-US" altLang="en-US" smtClean="0"/>
              <a:t> 30</a:t>
            </a:r>
          </a:p>
          <a:p>
            <a:pPr lvl="1">
              <a:lnSpc>
                <a:spcPct val="80000"/>
              </a:lnSpc>
            </a:pPr>
            <a:r>
              <a:rPr lang="en-US" altLang="en-US" smtClean="0"/>
              <a:t>Obese		           BMI &gt; 30</a:t>
            </a:r>
          </a:p>
          <a:p>
            <a:pPr lvl="1">
              <a:lnSpc>
                <a:spcPct val="80000"/>
              </a:lnSpc>
            </a:pPr>
            <a:r>
              <a:rPr lang="en-US" altLang="en-US" smtClean="0"/>
              <a:t>Morbidly Obese        BMI &gt; 40</a:t>
            </a:r>
          </a:p>
        </p:txBody>
      </p:sp>
      <p:sp>
        <p:nvSpPr>
          <p:cNvPr id="4" name="Rectangle 3"/>
          <p:cNvSpPr/>
          <p:nvPr/>
        </p:nvSpPr>
        <p:spPr>
          <a:xfrm>
            <a:off x="1524000" y="4038600"/>
            <a:ext cx="4800600" cy="1066800"/>
          </a:xfrm>
          <a:prstGeom prst="rect">
            <a:avLst/>
          </a:prstGeom>
          <a:solidFill>
            <a:srgbClr val="FF0000">
              <a:alpha val="10980"/>
            </a:srgb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Picture 2"/>
          <p:cNvPicPr>
            <a:picLocks noChangeAspect="1" noChangeArrowheads="1"/>
          </p:cNvPicPr>
          <p:nvPr/>
        </p:nvPicPr>
        <p:blipFill>
          <a:blip r:embed="rId2" cstate="print"/>
          <a:srcRect/>
          <a:stretch>
            <a:fillRect/>
          </a:stretch>
        </p:blipFill>
        <p:spPr bwMode="auto">
          <a:xfrm>
            <a:off x="533400" y="1828800"/>
            <a:ext cx="8126413" cy="4191000"/>
          </a:xfrm>
          <a:prstGeom prst="rect">
            <a:avLst/>
          </a:prstGeom>
          <a:noFill/>
          <a:ln w="9525">
            <a:noFill/>
            <a:miter lim="800000"/>
            <a:headEnd/>
            <a:tailEnd/>
          </a:ln>
        </p:spPr>
      </p:pic>
      <p:sp>
        <p:nvSpPr>
          <p:cNvPr id="71683" name="TextBox 4"/>
          <p:cNvSpPr txBox="1">
            <a:spLocks noChangeArrowheads="1"/>
          </p:cNvSpPr>
          <p:nvPr/>
        </p:nvSpPr>
        <p:spPr bwMode="auto">
          <a:xfrm>
            <a:off x="609600" y="1066800"/>
            <a:ext cx="8077200" cy="400050"/>
          </a:xfrm>
          <a:prstGeom prst="rect">
            <a:avLst/>
          </a:prstGeom>
          <a:noFill/>
          <a:ln w="9525">
            <a:noFill/>
            <a:miter lim="800000"/>
            <a:headEnd/>
            <a:tailEnd/>
          </a:ln>
        </p:spPr>
        <p:txBody>
          <a:bodyPr>
            <a:spAutoFit/>
          </a:bodyPr>
          <a:lstStyle/>
          <a:p>
            <a:r>
              <a:rPr lang="en-US" altLang="en-US" sz="2000" b="1">
                <a:latin typeface="Arial" charset="0"/>
              </a:rPr>
              <a:t>Two Latent Classes: Approximately Half of European Individuals</a:t>
            </a:r>
          </a:p>
        </p:txBody>
      </p:sp>
      <p:sp>
        <p:nvSpPr>
          <p:cNvPr id="4" name="Rectangle 3"/>
          <p:cNvSpPr/>
          <p:nvPr/>
        </p:nvSpPr>
        <p:spPr>
          <a:xfrm>
            <a:off x="533400" y="5257800"/>
            <a:ext cx="8153400" cy="762000"/>
          </a:xfrm>
          <a:prstGeom prst="rect">
            <a:avLst/>
          </a:prstGeom>
          <a:solidFill>
            <a:srgbClr val="FF0000">
              <a:alpha val="20000"/>
            </a:srgb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Title 2"/>
          <p:cNvSpPr>
            <a:spLocks noGrp="1"/>
          </p:cNvSpPr>
          <p:nvPr>
            <p:ph type="title"/>
          </p:nvPr>
        </p:nvSpPr>
        <p:spPr>
          <a:xfrm>
            <a:off x="381000" y="609600"/>
            <a:ext cx="8229600" cy="1143000"/>
          </a:xfrm>
        </p:spPr>
        <p:txBody>
          <a:bodyPr/>
          <a:lstStyle/>
          <a:p>
            <a:r>
              <a:rPr lang="en-US" altLang="en-US" smtClean="0"/>
              <a:t>Modeling BMI Outcomes</a:t>
            </a:r>
          </a:p>
        </p:txBody>
      </p:sp>
      <p:sp>
        <p:nvSpPr>
          <p:cNvPr id="4" name="Content Placeholder 3"/>
          <p:cNvSpPr>
            <a:spLocks noGrp="1"/>
          </p:cNvSpPr>
          <p:nvPr>
            <p:ph idx="1"/>
          </p:nvPr>
        </p:nvSpPr>
        <p:spPr>
          <a:xfrm>
            <a:off x="457200" y="1905000"/>
            <a:ext cx="8458200" cy="3581400"/>
          </a:xfrm>
        </p:spPr>
        <p:txBody>
          <a:bodyPr>
            <a:normAutofit lnSpcReduction="10000"/>
          </a:bodyPr>
          <a:lstStyle/>
          <a:p>
            <a:pPr>
              <a:lnSpc>
                <a:spcPct val="80000"/>
              </a:lnSpc>
              <a:defRPr/>
            </a:pPr>
            <a:r>
              <a:rPr lang="en-US" sz="2200" smtClean="0"/>
              <a:t>Grossman-type health production function </a:t>
            </a:r>
            <a:br>
              <a:rPr lang="en-US" sz="2200" smtClean="0"/>
            </a:br>
            <a:r>
              <a:rPr lang="en-US" sz="2200" smtClean="0"/>
              <a:t>Health Outcomes = f(inputs)</a:t>
            </a:r>
          </a:p>
          <a:p>
            <a:pPr>
              <a:lnSpc>
                <a:spcPct val="80000"/>
              </a:lnSpc>
              <a:defRPr/>
            </a:pPr>
            <a:r>
              <a:rPr lang="en-US" sz="2200" smtClean="0"/>
              <a:t>Existing literature assumes BMI is an ordinal, not cardinal, representation of individuals.</a:t>
            </a:r>
          </a:p>
          <a:p>
            <a:pPr lvl="1">
              <a:lnSpc>
                <a:spcPct val="80000"/>
              </a:lnSpc>
              <a:defRPr/>
            </a:pPr>
            <a:r>
              <a:rPr lang="en-US" sz="2000" smtClean="0"/>
              <a:t>Weight-related health status</a:t>
            </a:r>
          </a:p>
          <a:p>
            <a:pPr lvl="1">
              <a:lnSpc>
                <a:spcPct val="80000"/>
              </a:lnSpc>
              <a:defRPr/>
            </a:pPr>
            <a:r>
              <a:rPr lang="en-US" sz="2000" smtClean="0"/>
              <a:t>Do not assume a one-to-one relationship between BMI levels and (weight-related) health status levels</a:t>
            </a:r>
          </a:p>
          <a:p>
            <a:pPr>
              <a:lnSpc>
                <a:spcPct val="80000"/>
              </a:lnSpc>
              <a:defRPr/>
            </a:pPr>
            <a:r>
              <a:rPr lang="en-US" sz="2200" smtClean="0"/>
              <a:t>Translate BMI values into an ordinal scale using WHO guidelines</a:t>
            </a:r>
          </a:p>
          <a:p>
            <a:pPr>
              <a:lnSpc>
                <a:spcPct val="80000"/>
              </a:lnSpc>
              <a:defRPr/>
            </a:pPr>
            <a:r>
              <a:rPr lang="en-US" sz="2200" smtClean="0"/>
              <a:t>Preserves underlying ordinal nature of the BMI index but recognizes that individuals within a so-defined weight range are of an (approximately) equivalent (weight-related) health status level</a:t>
            </a: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Title 1"/>
          <p:cNvSpPr>
            <a:spLocks noGrp="1"/>
          </p:cNvSpPr>
          <p:nvPr>
            <p:ph type="title"/>
          </p:nvPr>
        </p:nvSpPr>
        <p:spPr>
          <a:xfrm>
            <a:off x="685800" y="914400"/>
            <a:ext cx="8229600" cy="1143000"/>
          </a:xfrm>
        </p:spPr>
        <p:txBody>
          <a:bodyPr/>
          <a:lstStyle/>
          <a:p>
            <a:r>
              <a:rPr lang="en-US" altLang="en-US" smtClean="0"/>
              <a:t>Conversion to a Discrete Measure</a:t>
            </a:r>
          </a:p>
        </p:txBody>
      </p:sp>
      <p:sp>
        <p:nvSpPr>
          <p:cNvPr id="74755" name="Content Placeholder 2"/>
          <p:cNvSpPr>
            <a:spLocks noGrp="1"/>
          </p:cNvSpPr>
          <p:nvPr>
            <p:ph idx="1"/>
          </p:nvPr>
        </p:nvSpPr>
        <p:spPr>
          <a:xfrm>
            <a:off x="990600" y="2286000"/>
            <a:ext cx="7391400" cy="2971800"/>
          </a:xfrm>
        </p:spPr>
        <p:txBody>
          <a:bodyPr/>
          <a:lstStyle/>
          <a:p>
            <a:pPr>
              <a:lnSpc>
                <a:spcPct val="80000"/>
              </a:lnSpc>
            </a:pPr>
            <a:r>
              <a:rPr lang="en-US" altLang="en-US" sz="3000" smtClean="0"/>
              <a:t>Measurement issues:  Tendency to under-report BMI</a:t>
            </a:r>
          </a:p>
          <a:p>
            <a:pPr lvl="1">
              <a:lnSpc>
                <a:spcPct val="80000"/>
              </a:lnSpc>
            </a:pPr>
            <a:r>
              <a:rPr lang="en-US" altLang="en-US" sz="2600" smtClean="0"/>
              <a:t>women tend to under-estimate/report weight; </a:t>
            </a:r>
          </a:p>
          <a:p>
            <a:pPr lvl="1">
              <a:lnSpc>
                <a:spcPct val="80000"/>
              </a:lnSpc>
            </a:pPr>
            <a:r>
              <a:rPr lang="en-US" altLang="en-US" sz="2600" smtClean="0"/>
              <a:t>men over-report height. </a:t>
            </a:r>
          </a:p>
          <a:p>
            <a:pPr>
              <a:lnSpc>
                <a:spcPct val="80000"/>
              </a:lnSpc>
            </a:pPr>
            <a:r>
              <a:rPr lang="en-US" altLang="en-US" sz="3000" smtClean="0"/>
              <a:t>Using bands should alleviate this</a:t>
            </a:r>
          </a:p>
          <a:p>
            <a:pPr>
              <a:lnSpc>
                <a:spcPct val="80000"/>
              </a:lnSpc>
            </a:pPr>
            <a:r>
              <a:rPr lang="en-US" altLang="en-US" sz="3000" smtClean="0"/>
              <a:t>Allows focus on discrete ‘at risk’ groups</a:t>
            </a: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Title 1"/>
          <p:cNvSpPr>
            <a:spLocks noGrp="1"/>
          </p:cNvSpPr>
          <p:nvPr>
            <p:ph type="title"/>
          </p:nvPr>
        </p:nvSpPr>
        <p:spPr>
          <a:xfrm>
            <a:off x="457200" y="838200"/>
            <a:ext cx="8229600" cy="792163"/>
          </a:xfrm>
        </p:spPr>
        <p:txBody>
          <a:bodyPr/>
          <a:lstStyle/>
          <a:p>
            <a:r>
              <a:rPr lang="en-US" altLang="en-US" smtClean="0">
                <a:latin typeface="Arial" pitchFamily="34" charset="0"/>
                <a:cs typeface="Arial" pitchFamily="34" charset="0"/>
              </a:rPr>
              <a:t>A Censored Regression Model for BMI</a:t>
            </a:r>
          </a:p>
        </p:txBody>
      </p:sp>
      <p:sp>
        <p:nvSpPr>
          <p:cNvPr id="3" name="Content Placeholder 2"/>
          <p:cNvSpPr>
            <a:spLocks noGrp="1"/>
          </p:cNvSpPr>
          <p:nvPr>
            <p:ph idx="1"/>
          </p:nvPr>
        </p:nvSpPr>
        <p:spPr>
          <a:xfrm>
            <a:off x="609600" y="1905000"/>
            <a:ext cx="8229600" cy="4114800"/>
          </a:xfrm>
        </p:spPr>
        <p:txBody>
          <a:bodyPr>
            <a:normAutofit fontScale="92500" lnSpcReduction="10000"/>
          </a:bodyPr>
          <a:lstStyle/>
          <a:p>
            <a:pPr>
              <a:lnSpc>
                <a:spcPct val="80000"/>
              </a:lnSpc>
              <a:spcBef>
                <a:spcPts val="0"/>
              </a:spcBef>
              <a:spcAft>
                <a:spcPts val="0"/>
              </a:spcAft>
              <a:buFont typeface="Arial" charset="0"/>
              <a:buNone/>
              <a:defRPr/>
            </a:pPr>
            <a:r>
              <a:rPr lang="en-US" sz="2400" b="1" u="sng" smtClean="0">
                <a:solidFill>
                  <a:srgbClr val="FF0000"/>
                </a:solidFill>
                <a:latin typeface="Arial" pitchFamily="34" charset="0"/>
                <a:cs typeface="Arial" pitchFamily="34" charset="0"/>
              </a:rPr>
              <a:t>Simple Regression Approach Based on Actual BMI:</a:t>
            </a:r>
          </a:p>
          <a:p>
            <a:pPr>
              <a:lnSpc>
                <a:spcPct val="80000"/>
              </a:lnSpc>
              <a:spcBef>
                <a:spcPts val="0"/>
              </a:spcBef>
              <a:spcAft>
                <a:spcPts val="0"/>
              </a:spcAft>
              <a:buFont typeface="Arial" charset="0"/>
              <a:buNone/>
              <a:defRPr/>
            </a:pPr>
            <a:endParaRPr lang="en-US" sz="2400" smtClean="0">
              <a:latin typeface="Arial" pitchFamily="34" charset="0"/>
              <a:cs typeface="Arial" pitchFamily="34" charset="0"/>
            </a:endParaRPr>
          </a:p>
          <a:p>
            <a:pPr>
              <a:lnSpc>
                <a:spcPct val="80000"/>
              </a:lnSpc>
              <a:spcBef>
                <a:spcPts val="0"/>
              </a:spcBef>
              <a:spcAft>
                <a:spcPts val="0"/>
              </a:spcAft>
              <a:buFont typeface="Arial" charset="0"/>
              <a:buNone/>
              <a:defRPr/>
            </a:pPr>
            <a:r>
              <a:rPr lang="en-US" sz="2400" smtClean="0">
                <a:latin typeface="Arial" pitchFamily="34" charset="0"/>
                <a:cs typeface="Arial" pitchFamily="34" charset="0"/>
              </a:rPr>
              <a:t>	</a:t>
            </a:r>
            <a:r>
              <a:rPr lang="en-US" sz="2400" i="1" smtClean="0">
                <a:latin typeface="Arial" pitchFamily="34" charset="0"/>
                <a:cs typeface="Arial" pitchFamily="34" charset="0"/>
              </a:rPr>
              <a:t>BMI</a:t>
            </a:r>
            <a:r>
              <a:rPr lang="en-US" sz="2400" smtClean="0">
                <a:latin typeface="Arial" pitchFamily="34" charset="0"/>
                <a:cs typeface="Arial" pitchFamily="34" charset="0"/>
              </a:rPr>
              <a:t>*  =  </a:t>
            </a:r>
            <a:r>
              <a:rPr lang="en-US" sz="2400" b="1" smtClean="0">
                <a:latin typeface="Arial" pitchFamily="34" charset="0"/>
                <a:cs typeface="Arial" pitchFamily="34" charset="0"/>
                <a:sym typeface="Symbol" pitchFamily="18" charset="2"/>
              </a:rPr>
              <a:t></a:t>
            </a:r>
            <a:r>
              <a:rPr lang="en-US" sz="2400" b="1" smtClean="0">
                <a:latin typeface="Arial" pitchFamily="34" charset="0"/>
                <a:cs typeface="Arial" pitchFamily="34" charset="0"/>
              </a:rPr>
              <a:t>′x</a:t>
            </a:r>
            <a:r>
              <a:rPr lang="en-US" sz="2400" smtClean="0">
                <a:latin typeface="Arial" pitchFamily="34" charset="0"/>
                <a:cs typeface="Arial" pitchFamily="34" charset="0"/>
              </a:rPr>
              <a:t>  +  </a:t>
            </a:r>
            <a:r>
              <a:rPr lang="en-US" sz="2400" smtClean="0">
                <a:latin typeface="Arial" pitchFamily="34" charset="0"/>
                <a:cs typeface="Arial" pitchFamily="34" charset="0"/>
                <a:sym typeface="Symbol" pitchFamily="18" charset="2"/>
              </a:rPr>
              <a:t></a:t>
            </a:r>
            <a:r>
              <a:rPr lang="en-US" sz="2400" smtClean="0">
                <a:latin typeface="Arial" pitchFamily="34" charset="0"/>
                <a:cs typeface="Arial" pitchFamily="34" charset="0"/>
              </a:rPr>
              <a:t>,  </a:t>
            </a:r>
            <a:r>
              <a:rPr lang="en-US" sz="2400" smtClean="0">
                <a:latin typeface="Arial" pitchFamily="34" charset="0"/>
                <a:cs typeface="Arial" pitchFamily="34" charset="0"/>
                <a:sym typeface="Symbol" pitchFamily="18" charset="2"/>
              </a:rPr>
              <a:t></a:t>
            </a:r>
            <a:r>
              <a:rPr lang="en-US" sz="2400" smtClean="0">
                <a:latin typeface="Arial" pitchFamily="34" charset="0"/>
                <a:cs typeface="Arial" pitchFamily="34" charset="0"/>
              </a:rPr>
              <a:t>  ~  N[0,</a:t>
            </a:r>
            <a:r>
              <a:rPr lang="en-US" sz="2400" smtClean="0">
                <a:latin typeface="Arial" pitchFamily="34" charset="0"/>
                <a:cs typeface="Arial" pitchFamily="34" charset="0"/>
                <a:sym typeface="Symbol" pitchFamily="18" charset="2"/>
              </a:rPr>
              <a:t></a:t>
            </a:r>
            <a:r>
              <a:rPr lang="en-US" sz="2400" baseline="30000" smtClean="0">
                <a:latin typeface="Arial" pitchFamily="34" charset="0"/>
                <a:cs typeface="Arial" pitchFamily="34" charset="0"/>
              </a:rPr>
              <a:t>2</a:t>
            </a:r>
            <a:r>
              <a:rPr lang="en-US" sz="2400" smtClean="0">
                <a:latin typeface="Arial" pitchFamily="34" charset="0"/>
                <a:cs typeface="Arial" pitchFamily="34" charset="0"/>
              </a:rPr>
              <a:t>]</a:t>
            </a:r>
            <a:r>
              <a:rPr lang="en-US" sz="2400" smtClean="0"/>
              <a:t> ,</a:t>
            </a:r>
            <a:r>
              <a:rPr lang="el-GR" sz="2400" smtClean="0"/>
              <a:t> σ</a:t>
            </a:r>
            <a:r>
              <a:rPr lang="en-US" sz="2400" baseline="30000" smtClean="0"/>
              <a:t>2</a:t>
            </a:r>
            <a:r>
              <a:rPr lang="en-US" sz="2400" smtClean="0"/>
              <a:t> = 1</a:t>
            </a:r>
          </a:p>
          <a:p>
            <a:pPr>
              <a:lnSpc>
                <a:spcPct val="80000"/>
              </a:lnSpc>
              <a:spcBef>
                <a:spcPts val="0"/>
              </a:spcBef>
              <a:spcAft>
                <a:spcPts val="0"/>
              </a:spcAft>
              <a:buFont typeface="Arial" charset="0"/>
              <a:buNone/>
              <a:defRPr/>
            </a:pPr>
            <a:endParaRPr lang="en-US" sz="2400" smtClean="0"/>
          </a:p>
          <a:p>
            <a:pPr>
              <a:lnSpc>
                <a:spcPct val="80000"/>
              </a:lnSpc>
              <a:spcBef>
                <a:spcPts val="0"/>
              </a:spcBef>
              <a:spcAft>
                <a:spcPts val="0"/>
              </a:spcAft>
              <a:buFont typeface="Arial" charset="0"/>
              <a:buNone/>
              <a:defRPr/>
            </a:pPr>
            <a:r>
              <a:rPr lang="en-US" sz="2400" smtClean="0">
                <a:latin typeface="Arial" pitchFamily="34" charset="0"/>
                <a:cs typeface="Arial" pitchFamily="34" charset="0"/>
              </a:rPr>
              <a:t>	True BMI = weight proxy is unobserved</a:t>
            </a:r>
          </a:p>
          <a:p>
            <a:pPr>
              <a:lnSpc>
                <a:spcPct val="80000"/>
              </a:lnSpc>
              <a:spcBef>
                <a:spcPts val="0"/>
              </a:spcBef>
              <a:spcAft>
                <a:spcPts val="0"/>
              </a:spcAft>
              <a:buFont typeface="Arial" charset="0"/>
              <a:buNone/>
              <a:defRPr/>
            </a:pPr>
            <a:endParaRPr lang="en-US" sz="2400" b="1" u="sng" smtClean="0">
              <a:solidFill>
                <a:srgbClr val="FF0000"/>
              </a:solidFill>
              <a:latin typeface="Arial" pitchFamily="34" charset="0"/>
              <a:cs typeface="Arial" pitchFamily="34" charset="0"/>
            </a:endParaRPr>
          </a:p>
          <a:p>
            <a:pPr>
              <a:lnSpc>
                <a:spcPct val="80000"/>
              </a:lnSpc>
              <a:spcBef>
                <a:spcPts val="0"/>
              </a:spcBef>
              <a:spcAft>
                <a:spcPts val="0"/>
              </a:spcAft>
              <a:buFont typeface="Arial" charset="0"/>
              <a:buNone/>
              <a:defRPr/>
            </a:pPr>
            <a:r>
              <a:rPr lang="en-US" sz="2400" b="1" u="sng" smtClean="0">
                <a:solidFill>
                  <a:srgbClr val="FF0000"/>
                </a:solidFill>
                <a:latin typeface="Arial" pitchFamily="34" charset="0"/>
                <a:cs typeface="Arial" pitchFamily="34" charset="0"/>
              </a:rPr>
              <a:t>Interval Censored Regression Approach</a:t>
            </a:r>
          </a:p>
          <a:p>
            <a:pPr>
              <a:lnSpc>
                <a:spcPct val="80000"/>
              </a:lnSpc>
              <a:spcBef>
                <a:spcPts val="0"/>
              </a:spcBef>
              <a:spcAft>
                <a:spcPts val="0"/>
              </a:spcAft>
              <a:buFont typeface="Arial" charset="0"/>
              <a:buNone/>
              <a:defRPr/>
            </a:pPr>
            <a:endParaRPr lang="en-US" sz="2400" smtClean="0">
              <a:latin typeface="Arial" pitchFamily="34" charset="0"/>
              <a:cs typeface="Arial" pitchFamily="34" charset="0"/>
            </a:endParaRPr>
          </a:p>
          <a:p>
            <a:pPr>
              <a:lnSpc>
                <a:spcPct val="80000"/>
              </a:lnSpc>
              <a:spcBef>
                <a:spcPts val="0"/>
              </a:spcBef>
              <a:spcAft>
                <a:spcPts val="0"/>
              </a:spcAft>
              <a:buFont typeface="Arial" charset="0"/>
              <a:buNone/>
              <a:defRPr/>
            </a:pPr>
            <a:r>
              <a:rPr lang="en-US" sz="2400" smtClean="0">
                <a:latin typeface="Arial" pitchFamily="34" charset="0"/>
                <a:cs typeface="Arial" pitchFamily="34" charset="0"/>
              </a:rPr>
              <a:t>	</a:t>
            </a:r>
            <a:r>
              <a:rPr lang="en-US" sz="2400" i="1" smtClean="0">
                <a:latin typeface="Arial" pitchFamily="34" charset="0"/>
                <a:cs typeface="Arial" pitchFamily="34" charset="0"/>
              </a:rPr>
              <a:t>WT</a:t>
            </a:r>
            <a:r>
              <a:rPr lang="en-US" sz="2400" smtClean="0">
                <a:latin typeface="Arial" pitchFamily="34" charset="0"/>
                <a:cs typeface="Arial" pitchFamily="34" charset="0"/>
              </a:rPr>
              <a:t>    =  	0  if             </a:t>
            </a:r>
            <a:r>
              <a:rPr lang="en-US" sz="2400" i="1" smtClean="0">
                <a:latin typeface="Arial" pitchFamily="34" charset="0"/>
                <a:cs typeface="Arial" pitchFamily="34" charset="0"/>
              </a:rPr>
              <a:t>BMI</a:t>
            </a:r>
            <a:r>
              <a:rPr lang="en-US" sz="2400" smtClean="0">
                <a:latin typeface="Arial" pitchFamily="34" charset="0"/>
                <a:cs typeface="Arial" pitchFamily="34" charset="0"/>
              </a:rPr>
              <a:t>*  </a:t>
            </a:r>
            <a:r>
              <a:rPr lang="en-US" sz="2400" u="sng" smtClean="0">
                <a:latin typeface="Arial" pitchFamily="34" charset="0"/>
                <a:cs typeface="Arial" pitchFamily="34" charset="0"/>
              </a:rPr>
              <a:t>&lt;</a:t>
            </a:r>
            <a:r>
              <a:rPr lang="en-US" sz="2400" smtClean="0">
                <a:latin typeface="Arial" pitchFamily="34" charset="0"/>
                <a:cs typeface="Arial" pitchFamily="34" charset="0"/>
              </a:rPr>
              <a:t>  </a:t>
            </a:r>
            <a:r>
              <a:rPr lang="en-US" sz="2400" b="1" smtClean="0">
                <a:solidFill>
                  <a:srgbClr val="0070C0"/>
                </a:solidFill>
                <a:latin typeface="Arial" pitchFamily="34" charset="0"/>
                <a:cs typeface="Arial" pitchFamily="34" charset="0"/>
              </a:rPr>
              <a:t>25   	</a:t>
            </a:r>
            <a:r>
              <a:rPr lang="en-US" sz="2400" smtClean="0">
                <a:latin typeface="Arial" pitchFamily="34" charset="0"/>
                <a:cs typeface="Arial" pitchFamily="34" charset="0"/>
              </a:rPr>
              <a:t>Normal</a:t>
            </a:r>
          </a:p>
          <a:p>
            <a:pPr>
              <a:lnSpc>
                <a:spcPct val="80000"/>
              </a:lnSpc>
              <a:spcBef>
                <a:spcPts val="0"/>
              </a:spcBef>
              <a:spcAft>
                <a:spcPts val="0"/>
              </a:spcAft>
              <a:buFont typeface="Arial" charset="0"/>
              <a:buNone/>
              <a:defRPr/>
            </a:pPr>
            <a:r>
              <a:rPr lang="en-US" sz="2400" smtClean="0">
                <a:latin typeface="Arial" pitchFamily="34" charset="0"/>
                <a:cs typeface="Arial" pitchFamily="34" charset="0"/>
              </a:rPr>
              <a:t>  	 		1  if  </a:t>
            </a:r>
            <a:r>
              <a:rPr lang="en-US" sz="2400" b="1" smtClean="0">
                <a:solidFill>
                  <a:srgbClr val="0070C0"/>
                </a:solidFill>
                <a:latin typeface="Arial" pitchFamily="34" charset="0"/>
                <a:cs typeface="Arial" pitchFamily="34" charset="0"/>
              </a:rPr>
              <a:t>25</a:t>
            </a:r>
            <a:r>
              <a:rPr lang="en-US" sz="2400" smtClean="0">
                <a:latin typeface="Arial" pitchFamily="34" charset="0"/>
                <a:cs typeface="Arial" pitchFamily="34" charset="0"/>
              </a:rPr>
              <a:t>  &lt;   </a:t>
            </a:r>
            <a:r>
              <a:rPr lang="en-US" sz="2400" i="1" smtClean="0">
                <a:latin typeface="Arial" pitchFamily="34" charset="0"/>
                <a:cs typeface="Arial" pitchFamily="34" charset="0"/>
              </a:rPr>
              <a:t>BMI</a:t>
            </a:r>
            <a:r>
              <a:rPr lang="en-US" sz="2400" smtClean="0">
                <a:latin typeface="Arial" pitchFamily="34" charset="0"/>
                <a:cs typeface="Arial" pitchFamily="34" charset="0"/>
              </a:rPr>
              <a:t>*  </a:t>
            </a:r>
            <a:r>
              <a:rPr lang="en-US" sz="2400" u="sng" smtClean="0">
                <a:latin typeface="Arial" pitchFamily="34" charset="0"/>
                <a:cs typeface="Arial" pitchFamily="34" charset="0"/>
              </a:rPr>
              <a:t>&lt;</a:t>
            </a:r>
            <a:r>
              <a:rPr lang="en-US" sz="2400" smtClean="0">
                <a:latin typeface="Arial" pitchFamily="34" charset="0"/>
                <a:cs typeface="Arial" pitchFamily="34" charset="0"/>
              </a:rPr>
              <a:t>  </a:t>
            </a:r>
            <a:r>
              <a:rPr lang="en-US" sz="2400" b="1" smtClean="0">
                <a:solidFill>
                  <a:srgbClr val="0070C0"/>
                </a:solidFill>
                <a:latin typeface="Arial" pitchFamily="34" charset="0"/>
                <a:cs typeface="Arial" pitchFamily="34" charset="0"/>
              </a:rPr>
              <a:t>30   	</a:t>
            </a:r>
            <a:r>
              <a:rPr lang="en-US" sz="2400" smtClean="0">
                <a:latin typeface="Arial" pitchFamily="34" charset="0"/>
                <a:cs typeface="Arial" pitchFamily="34" charset="0"/>
              </a:rPr>
              <a:t>Overweight		  	2  if             </a:t>
            </a:r>
            <a:r>
              <a:rPr lang="en-US" sz="2400" i="1" smtClean="0">
                <a:latin typeface="Arial" pitchFamily="34" charset="0"/>
                <a:cs typeface="Arial" pitchFamily="34" charset="0"/>
              </a:rPr>
              <a:t>BMI</a:t>
            </a:r>
            <a:r>
              <a:rPr lang="en-US" sz="2400" smtClean="0">
                <a:latin typeface="Arial" pitchFamily="34" charset="0"/>
                <a:cs typeface="Arial" pitchFamily="34" charset="0"/>
              </a:rPr>
              <a:t>*  &gt;  </a:t>
            </a:r>
            <a:r>
              <a:rPr lang="en-US" sz="2400" b="1" smtClean="0">
                <a:solidFill>
                  <a:srgbClr val="0070C0"/>
                </a:solidFill>
                <a:latin typeface="Arial" pitchFamily="34" charset="0"/>
                <a:cs typeface="Arial" pitchFamily="34" charset="0"/>
              </a:rPr>
              <a:t>30	</a:t>
            </a:r>
            <a:r>
              <a:rPr lang="en-US" sz="2400" smtClean="0">
                <a:latin typeface="Arial" pitchFamily="34" charset="0"/>
                <a:cs typeface="Arial" pitchFamily="34" charset="0"/>
              </a:rPr>
              <a:t>Obese 	</a:t>
            </a:r>
          </a:p>
          <a:p>
            <a:pPr>
              <a:lnSpc>
                <a:spcPct val="80000"/>
              </a:lnSpc>
              <a:buFont typeface="Arial" charset="0"/>
              <a:buNone/>
              <a:defRPr/>
            </a:pPr>
            <a:endParaRPr lang="en-US" sz="2400" smtClean="0">
              <a:latin typeface="Arial" pitchFamily="34" charset="0"/>
              <a:cs typeface="Arial" pitchFamily="34" charset="0"/>
              <a:sym typeface="Symbol"/>
            </a:endParaRPr>
          </a:p>
          <a:p>
            <a:pPr>
              <a:lnSpc>
                <a:spcPct val="80000"/>
              </a:lnSpc>
              <a:buFont typeface="Arial" charset="0"/>
              <a:buNone/>
              <a:defRPr/>
            </a:pPr>
            <a:r>
              <a:rPr lang="en-US" sz="2400" smtClean="0">
                <a:latin typeface="Arial" pitchFamily="34" charset="0"/>
                <a:cs typeface="Arial" pitchFamily="34" charset="0"/>
                <a:sym typeface="Symbol"/>
              </a:rPr>
              <a:t>  </a:t>
            </a:r>
            <a:r>
              <a:rPr lang="en-US" sz="2400" smtClean="0">
                <a:latin typeface="Arial" pitchFamily="34" charset="0"/>
                <a:cs typeface="Arial" pitchFamily="34" charset="0"/>
              </a:rPr>
              <a:t>Inadequate accommodation of heterogeneity</a:t>
            </a:r>
          </a:p>
          <a:p>
            <a:pPr>
              <a:lnSpc>
                <a:spcPct val="80000"/>
              </a:lnSpc>
              <a:buFont typeface="Arial" charset="0"/>
              <a:buNone/>
              <a:defRPr/>
            </a:pPr>
            <a:r>
              <a:rPr lang="en-US" sz="2400">
                <a:latin typeface="Arial" pitchFamily="34" charset="0"/>
                <a:cs typeface="Arial" pitchFamily="34" charset="0"/>
                <a:sym typeface="Symbol"/>
              </a:rPr>
              <a:t> </a:t>
            </a:r>
            <a:r>
              <a:rPr lang="en-US" sz="2400" smtClean="0">
                <a:latin typeface="Arial" pitchFamily="34" charset="0"/>
                <a:cs typeface="Arial" pitchFamily="34" charset="0"/>
                <a:sym typeface="Symbol"/>
              </a:rPr>
              <a:t> </a:t>
            </a:r>
            <a:r>
              <a:rPr lang="en-US" sz="2400" smtClean="0">
                <a:latin typeface="Arial" pitchFamily="34" charset="0"/>
                <a:cs typeface="Arial" pitchFamily="34" charset="0"/>
              </a:rPr>
              <a:t>Inflexible reliance on WHO classification</a:t>
            </a:r>
          </a:p>
          <a:p>
            <a:pPr>
              <a:lnSpc>
                <a:spcPct val="80000"/>
              </a:lnSpc>
              <a:buFont typeface="Arial" charset="0"/>
              <a:buNone/>
              <a:defRPr/>
            </a:pPr>
            <a:r>
              <a:rPr lang="en-US" sz="2400">
                <a:latin typeface="Arial" pitchFamily="34" charset="0"/>
                <a:cs typeface="Arial" pitchFamily="34" charset="0"/>
                <a:sym typeface="Symbol"/>
              </a:rPr>
              <a:t> </a:t>
            </a:r>
            <a:r>
              <a:rPr lang="en-US" sz="2400" smtClean="0">
                <a:latin typeface="Arial" pitchFamily="34" charset="0"/>
                <a:cs typeface="Arial" pitchFamily="34" charset="0"/>
                <a:sym typeface="Symbol"/>
              </a:rPr>
              <a:t> </a:t>
            </a:r>
            <a:r>
              <a:rPr lang="en-US" sz="2400" smtClean="0">
                <a:latin typeface="Arial" pitchFamily="34" charset="0"/>
                <a:cs typeface="Arial" pitchFamily="34" charset="0"/>
              </a:rPr>
              <a:t>Rigid measurement by the guidelines</a:t>
            </a: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Title 2"/>
          <p:cNvSpPr>
            <a:spLocks noGrp="1"/>
          </p:cNvSpPr>
          <p:nvPr>
            <p:ph type="title"/>
          </p:nvPr>
        </p:nvSpPr>
        <p:spPr>
          <a:xfrm>
            <a:off x="533400" y="762000"/>
            <a:ext cx="8229600" cy="1143000"/>
          </a:xfrm>
        </p:spPr>
        <p:txBody>
          <a:bodyPr/>
          <a:lstStyle/>
          <a:p>
            <a:r>
              <a:rPr lang="en-US" altLang="en-US" smtClean="0"/>
              <a:t>Heterogeneity in the BMI Ranges</a:t>
            </a:r>
          </a:p>
        </p:txBody>
      </p:sp>
      <p:sp>
        <p:nvSpPr>
          <p:cNvPr id="78851" name="Content Placeholder 3"/>
          <p:cNvSpPr>
            <a:spLocks noGrp="1"/>
          </p:cNvSpPr>
          <p:nvPr>
            <p:ph idx="1"/>
          </p:nvPr>
        </p:nvSpPr>
        <p:spPr>
          <a:xfrm>
            <a:off x="457200" y="2362200"/>
            <a:ext cx="8229600" cy="3200400"/>
          </a:xfrm>
        </p:spPr>
        <p:txBody>
          <a:bodyPr/>
          <a:lstStyle/>
          <a:p>
            <a:pPr>
              <a:lnSpc>
                <a:spcPct val="80000"/>
              </a:lnSpc>
            </a:pPr>
            <a:r>
              <a:rPr lang="en-US" altLang="en-US" sz="2000" smtClean="0"/>
              <a:t>Boundaries are set by the WHO narrowly defined for all individuals</a:t>
            </a:r>
          </a:p>
          <a:p>
            <a:pPr>
              <a:lnSpc>
                <a:spcPct val="80000"/>
              </a:lnSpc>
              <a:buFont typeface="Wingdings" pitchFamily="2" charset="2"/>
              <a:buNone/>
            </a:pPr>
            <a:endParaRPr lang="en-US" altLang="en-US" sz="2000" smtClean="0"/>
          </a:p>
          <a:p>
            <a:pPr>
              <a:lnSpc>
                <a:spcPct val="80000"/>
              </a:lnSpc>
            </a:pPr>
            <a:r>
              <a:rPr lang="en-US" altLang="en-US" sz="2000" smtClean="0"/>
              <a:t>Strictly defined WHO definitions may consequently push individuals into inappropriate categories</a:t>
            </a:r>
          </a:p>
          <a:p>
            <a:pPr>
              <a:lnSpc>
                <a:spcPct val="80000"/>
              </a:lnSpc>
              <a:buFont typeface="Wingdings" pitchFamily="2" charset="2"/>
              <a:buNone/>
            </a:pPr>
            <a:endParaRPr lang="en-US" altLang="en-US" sz="2000" smtClean="0"/>
          </a:p>
          <a:p>
            <a:pPr>
              <a:lnSpc>
                <a:spcPct val="80000"/>
              </a:lnSpc>
            </a:pPr>
            <a:r>
              <a:rPr lang="en-US" altLang="en-US" sz="2000" smtClean="0"/>
              <a:t>We allow flexibility at the margins of these intervals</a:t>
            </a:r>
          </a:p>
          <a:p>
            <a:pPr>
              <a:lnSpc>
                <a:spcPct val="80000"/>
              </a:lnSpc>
              <a:buFont typeface="Wingdings" pitchFamily="2" charset="2"/>
              <a:buNone/>
            </a:pPr>
            <a:endParaRPr lang="en-US" altLang="en-US" sz="2000" smtClean="0"/>
          </a:p>
          <a:p>
            <a:pPr>
              <a:lnSpc>
                <a:spcPct val="80000"/>
              </a:lnSpc>
            </a:pPr>
            <a:r>
              <a:rPr lang="en-US" altLang="en-US" sz="2000" smtClean="0"/>
              <a:t>Following Pudney and Shields (2000) therefore we consider </a:t>
            </a:r>
            <a:r>
              <a:rPr lang="en-US" altLang="en-US" sz="2000" b="1" smtClean="0">
                <a:solidFill>
                  <a:srgbClr val="FF0000"/>
                </a:solidFill>
              </a:rPr>
              <a:t>Generalised Ordered Choice</a:t>
            </a:r>
            <a:r>
              <a:rPr lang="en-US" altLang="en-US" sz="2000" smtClean="0"/>
              <a:t> models - boundary parameters are now functions of observed personal characteristics</a:t>
            </a:r>
            <a:endParaRPr lang="en-US" altLang="en-US" sz="2000" b="1" smtClean="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Title 1"/>
          <p:cNvSpPr>
            <a:spLocks noGrp="1"/>
          </p:cNvSpPr>
          <p:nvPr>
            <p:ph type="title"/>
          </p:nvPr>
        </p:nvSpPr>
        <p:spPr>
          <a:xfrm>
            <a:off x="304800" y="1143000"/>
            <a:ext cx="8229600" cy="944563"/>
          </a:xfrm>
        </p:spPr>
        <p:txBody>
          <a:bodyPr/>
          <a:lstStyle/>
          <a:p>
            <a:r>
              <a:rPr lang="en-US" altLang="en-US" smtClean="0">
                <a:latin typeface="Arial" pitchFamily="34" charset="0"/>
                <a:cs typeface="Arial" pitchFamily="34" charset="0"/>
              </a:rPr>
              <a:t>Generalized Ordered Probit Approach</a:t>
            </a:r>
          </a:p>
        </p:txBody>
      </p:sp>
      <p:sp>
        <p:nvSpPr>
          <p:cNvPr id="80899" name="Content Placeholder 2"/>
          <p:cNvSpPr>
            <a:spLocks noGrp="1"/>
          </p:cNvSpPr>
          <p:nvPr>
            <p:ph idx="1"/>
          </p:nvPr>
        </p:nvSpPr>
        <p:spPr>
          <a:xfrm>
            <a:off x="533400" y="2286000"/>
            <a:ext cx="8153400" cy="3382963"/>
          </a:xfrm>
        </p:spPr>
        <p:txBody>
          <a:bodyPr/>
          <a:lstStyle/>
          <a:p>
            <a:pPr>
              <a:buFont typeface="Arial" charset="0"/>
              <a:buNone/>
            </a:pPr>
            <a:r>
              <a:rPr lang="en-US" altLang="en-US" b="1" smtClean="0"/>
              <a:t>A Latent Regression</a:t>
            </a:r>
            <a:r>
              <a:rPr lang="en-US" altLang="en-US" smtClean="0"/>
              <a:t> Model for </a:t>
            </a:r>
            <a:r>
              <a:rPr lang="en-US" altLang="en-US" b="1" smtClean="0">
                <a:solidFill>
                  <a:srgbClr val="0070C0"/>
                </a:solidFill>
              </a:rPr>
              <a:t>True BMI</a:t>
            </a:r>
            <a:endParaRPr lang="en-US" altLang="en-US" smtClean="0"/>
          </a:p>
          <a:p>
            <a:pPr>
              <a:buFont typeface="Arial" charset="0"/>
              <a:buNone/>
            </a:pPr>
            <a:r>
              <a:rPr lang="en-US" altLang="en-US" smtClean="0"/>
              <a:t>BMI</a:t>
            </a:r>
            <a:r>
              <a:rPr lang="en-US" altLang="en-US" baseline="-25000" smtClean="0"/>
              <a:t>i</a:t>
            </a:r>
            <a:r>
              <a:rPr lang="en-US" altLang="en-US" smtClean="0"/>
              <a:t>*   =   </a:t>
            </a:r>
            <a:r>
              <a:rPr lang="en-US" altLang="en-US" b="1" smtClean="0">
                <a:sym typeface="Symbol" pitchFamily="18" charset="2"/>
              </a:rPr>
              <a:t></a:t>
            </a:r>
            <a:r>
              <a:rPr lang="en-US" altLang="en-US" b="1" smtClean="0"/>
              <a:t>′</a:t>
            </a:r>
            <a:r>
              <a:rPr lang="en-US" altLang="en-US" b="1" smtClean="0">
                <a:solidFill>
                  <a:srgbClr val="FF0000"/>
                </a:solidFill>
              </a:rPr>
              <a:t>x</a:t>
            </a:r>
            <a:r>
              <a:rPr lang="en-US" altLang="en-US" b="1" baseline="-25000" smtClean="0"/>
              <a:t>i</a:t>
            </a:r>
            <a:r>
              <a:rPr lang="en-US" altLang="en-US" smtClean="0"/>
              <a:t>  +  </a:t>
            </a:r>
            <a:r>
              <a:rPr lang="en-US" altLang="en-US" smtClean="0">
                <a:sym typeface="Symbol" pitchFamily="18" charset="2"/>
              </a:rPr>
              <a:t></a:t>
            </a:r>
            <a:r>
              <a:rPr lang="en-US" altLang="en-US" baseline="-25000" smtClean="0">
                <a:sym typeface="Symbol" pitchFamily="18" charset="2"/>
              </a:rPr>
              <a:t>i</a:t>
            </a:r>
            <a:r>
              <a:rPr lang="en-US" altLang="en-US" smtClean="0">
                <a:sym typeface="Symbol" pitchFamily="18" charset="2"/>
              </a:rPr>
              <a:t> </a:t>
            </a:r>
            <a:r>
              <a:rPr lang="en-US" altLang="en-US" smtClean="0"/>
              <a:t>, </a:t>
            </a:r>
            <a:r>
              <a:rPr lang="en-US" altLang="en-US" smtClean="0">
                <a:sym typeface="Symbol" pitchFamily="18" charset="2"/>
              </a:rPr>
              <a:t></a:t>
            </a:r>
            <a:r>
              <a:rPr lang="en-US" altLang="en-US" baseline="-25000" smtClean="0">
                <a:sym typeface="Symbol" pitchFamily="18" charset="2"/>
              </a:rPr>
              <a:t>i</a:t>
            </a:r>
            <a:r>
              <a:rPr lang="en-US" altLang="en-US" smtClean="0"/>
              <a:t>  ~  N[0,</a:t>
            </a:r>
            <a:r>
              <a:rPr lang="el-GR" altLang="en-US" smtClean="0"/>
              <a:t>σ</a:t>
            </a:r>
            <a:r>
              <a:rPr lang="en-US" altLang="en-US" baseline="30000" smtClean="0"/>
              <a:t>2</a:t>
            </a:r>
            <a:r>
              <a:rPr lang="en-US" altLang="en-US" smtClean="0"/>
              <a:t>],</a:t>
            </a:r>
            <a:r>
              <a:rPr lang="el-GR" altLang="en-US" smtClean="0"/>
              <a:t> σ</a:t>
            </a:r>
            <a:r>
              <a:rPr lang="en-US" altLang="en-US" baseline="30000" smtClean="0"/>
              <a:t>2</a:t>
            </a:r>
            <a:r>
              <a:rPr lang="en-US" altLang="en-US" smtClean="0"/>
              <a:t> = 1</a:t>
            </a:r>
          </a:p>
          <a:p>
            <a:pPr>
              <a:buFont typeface="Arial" charset="0"/>
              <a:buNone/>
            </a:pPr>
            <a:r>
              <a:rPr lang="en-US" altLang="en-US" b="1" smtClean="0"/>
              <a:t>Observation Mechanism</a:t>
            </a:r>
            <a:r>
              <a:rPr lang="en-US" altLang="en-US" smtClean="0"/>
              <a:t> for </a:t>
            </a:r>
            <a:r>
              <a:rPr lang="en-US" altLang="en-US" b="1" smtClean="0">
                <a:solidFill>
                  <a:srgbClr val="0070C0"/>
                </a:solidFill>
              </a:rPr>
              <a:t>Weight Type</a:t>
            </a:r>
          </a:p>
          <a:p>
            <a:pPr>
              <a:buFont typeface="Arial" charset="0"/>
              <a:buNone/>
            </a:pPr>
            <a:r>
              <a:rPr lang="en-US" altLang="en-US" i="1" smtClean="0"/>
              <a:t>WT</a:t>
            </a:r>
            <a:r>
              <a:rPr lang="en-US" altLang="en-US" baseline="-25000" smtClean="0"/>
              <a:t>i</a:t>
            </a:r>
            <a:r>
              <a:rPr lang="en-US" altLang="en-US" smtClean="0"/>
              <a:t>   = 0  if </a:t>
            </a:r>
            <a:r>
              <a:rPr lang="en-US" altLang="en-US" i="1" smtClean="0"/>
              <a:t>              </a:t>
            </a:r>
            <a:r>
              <a:rPr lang="en-US" altLang="en-US" smtClean="0"/>
              <a:t>BMI</a:t>
            </a:r>
            <a:r>
              <a:rPr lang="en-US" altLang="en-US" baseline="-25000" smtClean="0"/>
              <a:t>i</a:t>
            </a:r>
            <a:r>
              <a:rPr lang="en-US" altLang="en-US" smtClean="0"/>
              <a:t>*  </a:t>
            </a:r>
            <a:r>
              <a:rPr lang="en-US" altLang="en-US" u="sng" smtClean="0"/>
              <a:t>&lt;</a:t>
            </a:r>
            <a:r>
              <a:rPr lang="en-US" altLang="en-US" smtClean="0"/>
              <a:t>  0	      Normal</a:t>
            </a:r>
          </a:p>
          <a:p>
            <a:pPr>
              <a:buFont typeface="Arial" charset="0"/>
              <a:buNone/>
            </a:pPr>
            <a:r>
              <a:rPr lang="en-US" altLang="en-US" smtClean="0"/>
              <a:t>  	    </a:t>
            </a:r>
            <a:r>
              <a:rPr lang="en-US" altLang="en-US" baseline="-25000" smtClean="0"/>
              <a:t>   </a:t>
            </a:r>
            <a:r>
              <a:rPr lang="en-US" altLang="en-US" smtClean="0"/>
              <a:t> 1  if    0     &lt;  BMI</a:t>
            </a:r>
            <a:r>
              <a:rPr lang="en-US" altLang="en-US" baseline="-25000" smtClean="0"/>
              <a:t>i</a:t>
            </a:r>
            <a:r>
              <a:rPr lang="en-US" altLang="en-US" smtClean="0"/>
              <a:t>* </a:t>
            </a:r>
            <a:r>
              <a:rPr lang="en-US" altLang="en-US" u="sng" smtClean="0"/>
              <a:t>&lt;</a:t>
            </a:r>
            <a:r>
              <a:rPr lang="en-US" altLang="en-US" smtClean="0"/>
              <a:t>  </a:t>
            </a:r>
            <a:r>
              <a:rPr lang="en-US" altLang="en-US" b="1" smtClean="0">
                <a:solidFill>
                  <a:srgbClr val="0070C0"/>
                </a:solidFill>
                <a:sym typeface="Symbol" pitchFamily="18" charset="2"/>
              </a:rPr>
              <a:t></a:t>
            </a:r>
            <a:r>
              <a:rPr lang="en-US" altLang="en-US" b="1" baseline="-25000" smtClean="0">
                <a:solidFill>
                  <a:srgbClr val="0070C0"/>
                </a:solidFill>
                <a:sym typeface="Symbol" pitchFamily="18" charset="2"/>
              </a:rPr>
              <a:t>i</a:t>
            </a:r>
            <a:r>
              <a:rPr lang="en-US" altLang="en-US" smtClean="0">
                <a:sym typeface="Symbol" pitchFamily="18" charset="2"/>
              </a:rPr>
              <a:t>(</a:t>
            </a:r>
            <a:r>
              <a:rPr lang="en-US" altLang="en-US" b="1" smtClean="0">
                <a:solidFill>
                  <a:srgbClr val="FF0000"/>
                </a:solidFill>
                <a:sym typeface="Symbol" pitchFamily="18" charset="2"/>
              </a:rPr>
              <a:t>w</a:t>
            </a:r>
            <a:r>
              <a:rPr lang="en-US" altLang="en-US" baseline="-25000" smtClean="0">
                <a:sym typeface="Symbol" pitchFamily="18" charset="2"/>
              </a:rPr>
              <a:t>i</a:t>
            </a:r>
            <a:r>
              <a:rPr lang="en-US" altLang="en-US" smtClean="0">
                <a:sym typeface="Symbol" pitchFamily="18" charset="2"/>
              </a:rPr>
              <a:t>)  Overweight</a:t>
            </a:r>
            <a:endParaRPr lang="en-US" altLang="en-US" smtClean="0"/>
          </a:p>
          <a:p>
            <a:pPr>
              <a:buFont typeface="Arial" charset="0"/>
              <a:buNone/>
            </a:pPr>
            <a:r>
              <a:rPr lang="en-US" altLang="en-US" smtClean="0"/>
              <a:t>	   </a:t>
            </a:r>
            <a:r>
              <a:rPr lang="en-US" altLang="en-US" baseline="-25000" smtClean="0"/>
              <a:t> </a:t>
            </a:r>
            <a:r>
              <a:rPr lang="en-US" altLang="en-US" smtClean="0"/>
              <a:t>   2  if  </a:t>
            </a:r>
            <a:r>
              <a:rPr lang="en-US" altLang="en-US" b="1" smtClean="0">
                <a:solidFill>
                  <a:srgbClr val="0070C0"/>
                </a:solidFill>
                <a:sym typeface="Symbol" pitchFamily="18" charset="2"/>
              </a:rPr>
              <a:t></a:t>
            </a:r>
            <a:r>
              <a:rPr lang="en-US" altLang="en-US" smtClean="0"/>
              <a:t>(</a:t>
            </a:r>
            <a:r>
              <a:rPr lang="en-US" altLang="en-US" b="1" smtClean="0">
                <a:solidFill>
                  <a:srgbClr val="FF0000"/>
                </a:solidFill>
              </a:rPr>
              <a:t>w</a:t>
            </a:r>
            <a:r>
              <a:rPr lang="en-US" altLang="en-US" baseline="-25000" smtClean="0"/>
              <a:t>i</a:t>
            </a:r>
            <a:r>
              <a:rPr lang="en-US" altLang="en-US" smtClean="0"/>
              <a:t>) &lt;  BMI</a:t>
            </a:r>
            <a:r>
              <a:rPr lang="en-US" altLang="en-US" baseline="-25000" smtClean="0"/>
              <a:t>i</a:t>
            </a:r>
            <a:r>
              <a:rPr lang="en-US" altLang="en-US" smtClean="0"/>
              <a:t>*     </a:t>
            </a:r>
            <a:r>
              <a:rPr lang="en-US" altLang="en-US" smtClean="0">
                <a:sym typeface="Symbol" pitchFamily="18" charset="2"/>
              </a:rPr>
              <a:t>	      Obese</a:t>
            </a:r>
          </a:p>
          <a:p>
            <a:pPr>
              <a:buFont typeface="Arial" charset="0"/>
              <a:buNone/>
            </a:pPr>
            <a:r>
              <a:rPr lang="en-US" altLang="en-US" smtClean="0">
                <a:sym typeface="Symbol" pitchFamily="18" charset="2"/>
              </a:rPr>
              <a:t> </a:t>
            </a:r>
            <a:endParaRPr lang="en-US" altLang="en-US" smtClean="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Title 1"/>
          <p:cNvSpPr>
            <a:spLocks noGrp="1"/>
          </p:cNvSpPr>
          <p:nvPr>
            <p:ph type="title"/>
          </p:nvPr>
        </p:nvSpPr>
        <p:spPr>
          <a:xfrm>
            <a:off x="457200" y="533400"/>
            <a:ext cx="8229600" cy="868363"/>
          </a:xfrm>
        </p:spPr>
        <p:txBody>
          <a:bodyPr/>
          <a:lstStyle/>
          <a:p>
            <a:r>
              <a:rPr lang="en-US" altLang="en-US" smtClean="0"/>
              <a:t>Latent Class Modeling</a:t>
            </a:r>
          </a:p>
        </p:txBody>
      </p:sp>
      <p:sp>
        <p:nvSpPr>
          <p:cNvPr id="82947" name="Content Placeholder 2"/>
          <p:cNvSpPr>
            <a:spLocks noGrp="1"/>
          </p:cNvSpPr>
          <p:nvPr>
            <p:ph idx="1"/>
          </p:nvPr>
        </p:nvSpPr>
        <p:spPr>
          <a:xfrm>
            <a:off x="457200" y="1600200"/>
            <a:ext cx="8229600" cy="4038600"/>
          </a:xfrm>
        </p:spPr>
        <p:txBody>
          <a:bodyPr/>
          <a:lstStyle/>
          <a:p>
            <a:pPr>
              <a:lnSpc>
                <a:spcPct val="80000"/>
              </a:lnSpc>
            </a:pPr>
            <a:r>
              <a:rPr lang="en-US" altLang="en-US" sz="2400" smtClean="0"/>
              <a:t>Several ‘types’ or ‘classes.  Obesity be due to </a:t>
            </a:r>
            <a:r>
              <a:rPr lang="en-US" altLang="en-US" sz="2400" b="1" smtClean="0">
                <a:solidFill>
                  <a:srgbClr val="FF0000"/>
                </a:solidFill>
              </a:rPr>
              <a:t>genetic</a:t>
            </a:r>
            <a:r>
              <a:rPr lang="en-US" altLang="en-US" sz="2400" smtClean="0"/>
              <a:t> reasons (the FTO gene) or </a:t>
            </a:r>
            <a:r>
              <a:rPr lang="en-US" altLang="en-US" sz="2400" b="1" smtClean="0">
                <a:solidFill>
                  <a:srgbClr val="FF0000"/>
                </a:solidFill>
              </a:rPr>
              <a:t>lifestyle</a:t>
            </a:r>
            <a:r>
              <a:rPr lang="en-US" altLang="en-US" sz="2400" smtClean="0"/>
              <a:t> factors</a:t>
            </a:r>
          </a:p>
          <a:p>
            <a:pPr>
              <a:lnSpc>
                <a:spcPct val="80000"/>
              </a:lnSpc>
            </a:pPr>
            <a:endParaRPr lang="en-US" altLang="en-US" sz="2400" smtClean="0"/>
          </a:p>
          <a:p>
            <a:pPr>
              <a:lnSpc>
                <a:spcPct val="80000"/>
              </a:lnSpc>
            </a:pPr>
            <a:r>
              <a:rPr lang="en-US" altLang="en-US" sz="2400" smtClean="0"/>
              <a:t>Distinct sets of individuals may have differing reactions to various policy tools and/or characteristics</a:t>
            </a:r>
          </a:p>
          <a:p>
            <a:pPr>
              <a:lnSpc>
                <a:spcPct val="80000"/>
              </a:lnSpc>
              <a:buFont typeface="Wingdings" pitchFamily="2" charset="2"/>
              <a:buNone/>
            </a:pPr>
            <a:endParaRPr lang="en-US" altLang="en-US" sz="2400" smtClean="0"/>
          </a:p>
          <a:p>
            <a:pPr>
              <a:lnSpc>
                <a:spcPct val="80000"/>
              </a:lnSpc>
            </a:pPr>
            <a:r>
              <a:rPr lang="en-US" altLang="en-US" sz="2400" smtClean="0"/>
              <a:t>The observer does not know from the data which class an individual is in.</a:t>
            </a:r>
          </a:p>
          <a:p>
            <a:pPr>
              <a:lnSpc>
                <a:spcPct val="80000"/>
              </a:lnSpc>
              <a:buFont typeface="Wingdings" pitchFamily="2" charset="2"/>
              <a:buNone/>
            </a:pPr>
            <a:endParaRPr lang="en-US" altLang="en-US" sz="2400" smtClean="0"/>
          </a:p>
          <a:p>
            <a:pPr>
              <a:lnSpc>
                <a:spcPct val="80000"/>
              </a:lnSpc>
            </a:pPr>
            <a:r>
              <a:rPr lang="en-US" altLang="en-US" sz="2400" smtClean="0"/>
              <a:t>Suggests a latent class approach for health outcomes</a:t>
            </a:r>
            <a:br>
              <a:rPr lang="en-US" altLang="en-US" sz="2400" smtClean="0"/>
            </a:br>
            <a:r>
              <a:rPr lang="en-US" altLang="en-US" sz="2400" smtClean="0"/>
              <a:t>(Deb and Trivedi, 2002, and Bago  d’Uva, 2005)</a:t>
            </a: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p:cNvSpPr>
          <p:nvPr>
            <p:ph type="title"/>
          </p:nvPr>
        </p:nvSpPr>
        <p:spPr>
          <a:xfrm>
            <a:off x="457200" y="457200"/>
            <a:ext cx="8229600" cy="1143000"/>
          </a:xfrm>
        </p:spPr>
        <p:txBody>
          <a:bodyPr/>
          <a:lstStyle/>
          <a:p>
            <a:r>
              <a:rPr lang="en-US" altLang="en-US" smtClean="0"/>
              <a:t>Latent Class Application</a:t>
            </a:r>
          </a:p>
        </p:txBody>
      </p:sp>
      <p:sp>
        <p:nvSpPr>
          <p:cNvPr id="84995" name="Rectangle 3"/>
          <p:cNvSpPr>
            <a:spLocks noGrp="1"/>
          </p:cNvSpPr>
          <p:nvPr>
            <p:ph idx="1"/>
          </p:nvPr>
        </p:nvSpPr>
        <p:spPr>
          <a:xfrm>
            <a:off x="609600" y="1828800"/>
            <a:ext cx="8229600" cy="4114800"/>
          </a:xfrm>
        </p:spPr>
        <p:txBody>
          <a:bodyPr/>
          <a:lstStyle/>
          <a:p>
            <a:pPr>
              <a:lnSpc>
                <a:spcPct val="80000"/>
              </a:lnSpc>
            </a:pPr>
            <a:r>
              <a:rPr lang="en-US" altLang="en-US" smtClean="0"/>
              <a:t>Two class model (considering FTO gene):</a:t>
            </a:r>
          </a:p>
          <a:p>
            <a:pPr lvl="1">
              <a:lnSpc>
                <a:spcPct val="80000"/>
              </a:lnSpc>
            </a:pPr>
            <a:r>
              <a:rPr lang="en-US" altLang="en-US" smtClean="0"/>
              <a:t>More classes make class interpretations much more difficult</a:t>
            </a:r>
          </a:p>
          <a:p>
            <a:pPr lvl="1">
              <a:lnSpc>
                <a:spcPct val="80000"/>
              </a:lnSpc>
            </a:pPr>
            <a:r>
              <a:rPr lang="en-US" altLang="en-US" smtClean="0"/>
              <a:t>Parametric models proliferate parameters</a:t>
            </a:r>
          </a:p>
          <a:p>
            <a:pPr lvl="1">
              <a:lnSpc>
                <a:spcPct val="80000"/>
              </a:lnSpc>
            </a:pPr>
            <a:endParaRPr lang="en-US" altLang="en-US" smtClean="0"/>
          </a:p>
          <a:p>
            <a:pPr>
              <a:lnSpc>
                <a:spcPct val="80000"/>
              </a:lnSpc>
            </a:pPr>
            <a:r>
              <a:rPr lang="en-US" altLang="en-US" smtClean="0"/>
              <a:t>Endogenous class membership: Two classes allow us to correlate the equations driving class membership and observed weight outcomes via unobservables.</a:t>
            </a: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Title 1"/>
          <p:cNvSpPr>
            <a:spLocks noGrp="1"/>
          </p:cNvSpPr>
          <p:nvPr>
            <p:ph type="title"/>
          </p:nvPr>
        </p:nvSpPr>
        <p:spPr>
          <a:xfrm>
            <a:off x="533400" y="685800"/>
            <a:ext cx="8229600" cy="1143000"/>
          </a:xfrm>
        </p:spPr>
        <p:txBody>
          <a:bodyPr/>
          <a:lstStyle/>
          <a:p>
            <a:r>
              <a:rPr lang="en-US" altLang="en-US" smtClean="0"/>
              <a:t>Heterogeneous Class Probabilities</a:t>
            </a:r>
          </a:p>
        </p:txBody>
      </p:sp>
      <p:sp>
        <p:nvSpPr>
          <p:cNvPr id="86019" name="Content Placeholder 2"/>
          <p:cNvSpPr>
            <a:spLocks noGrp="1"/>
          </p:cNvSpPr>
          <p:nvPr>
            <p:ph idx="1"/>
          </p:nvPr>
        </p:nvSpPr>
        <p:spPr>
          <a:xfrm>
            <a:off x="685800" y="1981200"/>
            <a:ext cx="8229600" cy="3962400"/>
          </a:xfrm>
        </p:spPr>
        <p:txBody>
          <a:bodyPr/>
          <a:lstStyle/>
          <a:p>
            <a:r>
              <a:rPr lang="en-US" altLang="en-US" smtClean="0">
                <a:sym typeface="Symbol" pitchFamily="18" charset="2"/>
              </a:rPr>
              <a:t></a:t>
            </a:r>
            <a:r>
              <a:rPr lang="en-US" altLang="en-US" baseline="-25000" smtClean="0">
                <a:sym typeface="Symbol" pitchFamily="18" charset="2"/>
              </a:rPr>
              <a:t>j</a:t>
            </a:r>
            <a:r>
              <a:rPr lang="en-US" altLang="en-US" smtClean="0">
                <a:sym typeface="Symbol" pitchFamily="18" charset="2"/>
              </a:rPr>
              <a:t> =  Prob(class=j) = governor of a detached</a:t>
            </a:r>
            <a:br>
              <a:rPr lang="en-US" altLang="en-US" smtClean="0">
                <a:sym typeface="Symbol" pitchFamily="18" charset="2"/>
              </a:rPr>
            </a:br>
            <a:r>
              <a:rPr lang="en-US" altLang="en-US" smtClean="0">
                <a:sym typeface="Symbol" pitchFamily="18" charset="2"/>
              </a:rPr>
              <a:t>         natural process.  Homogeneous.</a:t>
            </a:r>
          </a:p>
          <a:p>
            <a:r>
              <a:rPr lang="en-US" altLang="en-US" smtClean="0">
                <a:sym typeface="Symbol" pitchFamily="18" charset="2"/>
              </a:rPr>
              <a:t></a:t>
            </a:r>
            <a:r>
              <a:rPr lang="en-US" altLang="en-US" baseline="-25000" smtClean="0">
                <a:sym typeface="Symbol" pitchFamily="18" charset="2"/>
              </a:rPr>
              <a:t>ij</a:t>
            </a:r>
            <a:r>
              <a:rPr lang="en-US" altLang="en-US" smtClean="0">
                <a:sym typeface="Symbol" pitchFamily="18" charset="2"/>
              </a:rPr>
              <a:t> =  Prob(class=j|</a:t>
            </a:r>
            <a:r>
              <a:rPr lang="en-US" altLang="en-US" b="1" smtClean="0">
                <a:sym typeface="Symbol" pitchFamily="18" charset="2"/>
              </a:rPr>
              <a:t>z</a:t>
            </a:r>
            <a:r>
              <a:rPr lang="en-US" altLang="en-US" baseline="-25000" smtClean="0">
                <a:sym typeface="Symbol" pitchFamily="18" charset="2"/>
              </a:rPr>
              <a:t>i</a:t>
            </a:r>
            <a:r>
              <a:rPr lang="en-US" altLang="en-US" smtClean="0">
                <a:sym typeface="Symbol" pitchFamily="18" charset="2"/>
              </a:rPr>
              <a:t>,individual i)</a:t>
            </a:r>
            <a:br>
              <a:rPr lang="en-US" altLang="en-US" smtClean="0">
                <a:sym typeface="Symbol" pitchFamily="18" charset="2"/>
              </a:rPr>
            </a:br>
            <a:r>
              <a:rPr lang="en-US" altLang="en-US" smtClean="0">
                <a:sym typeface="Symbol" pitchFamily="18" charset="2"/>
              </a:rPr>
              <a:t>Now possibly a behavioral aspect of the process, no longer “detached” or “natural”</a:t>
            </a:r>
          </a:p>
          <a:p>
            <a:r>
              <a:rPr lang="en-US" altLang="en-US" smtClean="0"/>
              <a:t>Nagin and Land 1993, “Criminal Careers…</a:t>
            </a:r>
          </a:p>
        </p:txBody>
      </p:sp>
      <p:sp>
        <p:nvSpPr>
          <p:cNvPr id="4" name="Rectangle 3"/>
          <p:cNvSpPr/>
          <p:nvPr/>
        </p:nvSpPr>
        <p:spPr>
          <a:xfrm>
            <a:off x="990600" y="2971800"/>
            <a:ext cx="5638800" cy="457200"/>
          </a:xfrm>
          <a:prstGeom prst="rect">
            <a:avLst/>
          </a:prstGeom>
          <a:solidFill>
            <a:srgbClr val="FF0000">
              <a:alpha val="18824"/>
            </a:srgb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Title 1"/>
          <p:cNvSpPr>
            <a:spLocks noGrp="1"/>
          </p:cNvSpPr>
          <p:nvPr>
            <p:ph type="title"/>
          </p:nvPr>
        </p:nvSpPr>
        <p:spPr/>
        <p:txBody>
          <a:bodyPr/>
          <a:lstStyle/>
          <a:p>
            <a:r>
              <a:rPr lang="en-US" altLang="en-US" smtClean="0"/>
              <a:t>Endogeneity of Class Membership</a:t>
            </a:r>
          </a:p>
        </p:txBody>
      </p:sp>
      <p:sp>
        <p:nvSpPr>
          <p:cNvPr id="87043" name="Content Placeholder 2"/>
          <p:cNvSpPr>
            <a:spLocks noGrp="1"/>
          </p:cNvSpPr>
          <p:nvPr>
            <p:ph idx="1"/>
          </p:nvPr>
        </p:nvSpPr>
        <p:spPr/>
        <p:txBody>
          <a:bodyPr/>
          <a:lstStyle/>
          <a:p>
            <a:pPr>
              <a:buFont typeface="Arial" charset="0"/>
              <a:buNone/>
            </a:pPr>
            <a:endParaRPr lang="en-US" altLang="en-US" smtClean="0">
              <a:sym typeface="Symbol" pitchFamily="18" charset="2"/>
            </a:endParaRPr>
          </a:p>
          <a:p>
            <a:pPr>
              <a:buFont typeface="Arial" charset="0"/>
              <a:buNone/>
            </a:pPr>
            <a:r>
              <a:rPr lang="en-US" altLang="en-US" smtClean="0">
                <a:sym typeface="Symbol" pitchFamily="18" charset="2"/>
              </a:rPr>
              <a:t/>
            </a:r>
            <a:br>
              <a:rPr lang="en-US" altLang="en-US" smtClean="0">
                <a:sym typeface="Symbol" pitchFamily="18" charset="2"/>
              </a:rPr>
            </a:br>
            <a:endParaRPr lang="en-US" altLang="en-US" smtClean="0"/>
          </a:p>
        </p:txBody>
      </p:sp>
      <p:graphicFrame>
        <p:nvGraphicFramePr>
          <p:cNvPr id="87044" name="Object 2"/>
          <p:cNvGraphicFramePr>
            <a:graphicFrameLocks noChangeAspect="1"/>
          </p:cNvGraphicFramePr>
          <p:nvPr/>
        </p:nvGraphicFramePr>
        <p:xfrm>
          <a:off x="6146800" y="3352800"/>
          <a:ext cx="914400" cy="198438"/>
        </p:xfrm>
        <a:graphic>
          <a:graphicData uri="http://schemas.openxmlformats.org/presentationml/2006/ole">
            <p:oleObj spid="_x0000_s87044" name="Equation" r:id="rId3" imgW="435285" imgH="677109" progId="Equation.DSMT4">
              <p:embed/>
            </p:oleObj>
          </a:graphicData>
        </a:graphic>
      </p:graphicFrame>
      <p:graphicFrame>
        <p:nvGraphicFramePr>
          <p:cNvPr id="87045" name="Object 3"/>
          <p:cNvGraphicFramePr>
            <a:graphicFrameLocks noChangeAspect="1"/>
          </p:cNvGraphicFramePr>
          <p:nvPr/>
        </p:nvGraphicFramePr>
        <p:xfrm>
          <a:off x="771525" y="1676400"/>
          <a:ext cx="8121650" cy="4038600"/>
        </p:xfrm>
        <a:graphic>
          <a:graphicData uri="http://schemas.openxmlformats.org/presentationml/2006/ole">
            <p:oleObj spid="_x0000_s87045" name="Equation" r:id="rId4" imgW="4648200" imgH="2311400" progId="Equation.DSMT4">
              <p:embed/>
            </p:oleObj>
          </a:graphicData>
        </a:graphic>
      </p:graphicFrame>
      <p:sp>
        <p:nvSpPr>
          <p:cNvPr id="6" name="Rectangle 5"/>
          <p:cNvSpPr/>
          <p:nvPr/>
        </p:nvSpPr>
        <p:spPr>
          <a:xfrm>
            <a:off x="4648200" y="3352800"/>
            <a:ext cx="533400" cy="381000"/>
          </a:xfrm>
          <a:prstGeom prst="rect">
            <a:avLst/>
          </a:prstGeom>
          <a:solidFill>
            <a:srgbClr val="FFC000">
              <a:alpha val="20000"/>
            </a:srgb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7" name="Rectangle 6"/>
          <p:cNvSpPr/>
          <p:nvPr/>
        </p:nvSpPr>
        <p:spPr>
          <a:xfrm>
            <a:off x="4191000" y="3784600"/>
            <a:ext cx="533400" cy="381000"/>
          </a:xfrm>
          <a:prstGeom prst="rect">
            <a:avLst/>
          </a:prstGeom>
          <a:solidFill>
            <a:srgbClr val="FFC000">
              <a:alpha val="20000"/>
            </a:srgb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9" name="Rectangle 8"/>
          <p:cNvSpPr/>
          <p:nvPr/>
        </p:nvSpPr>
        <p:spPr>
          <a:xfrm>
            <a:off x="4514850" y="1701800"/>
            <a:ext cx="419100" cy="1143000"/>
          </a:xfrm>
          <a:prstGeom prst="rect">
            <a:avLst/>
          </a:prstGeom>
          <a:solidFill>
            <a:srgbClr val="FFC000">
              <a:alpha val="20000"/>
            </a:srgb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p:cNvSpPr>
          <p:nvPr>
            <p:ph type="title"/>
          </p:nvPr>
        </p:nvSpPr>
        <p:spPr>
          <a:xfrm>
            <a:off x="457200" y="304800"/>
            <a:ext cx="8229600" cy="1143000"/>
          </a:xfrm>
        </p:spPr>
        <p:txBody>
          <a:bodyPr/>
          <a:lstStyle/>
          <a:p>
            <a:r>
              <a:rPr lang="en-US" altLang="en-US" smtClean="0"/>
              <a:t>Model Components</a:t>
            </a:r>
          </a:p>
        </p:txBody>
      </p:sp>
      <p:sp>
        <p:nvSpPr>
          <p:cNvPr id="88067" name="Rectangle 3"/>
          <p:cNvSpPr>
            <a:spLocks noGrp="1"/>
          </p:cNvSpPr>
          <p:nvPr>
            <p:ph idx="1"/>
          </p:nvPr>
        </p:nvSpPr>
        <p:spPr>
          <a:xfrm>
            <a:off x="609600" y="1828800"/>
            <a:ext cx="8229600" cy="4302125"/>
          </a:xfrm>
        </p:spPr>
        <p:txBody>
          <a:bodyPr/>
          <a:lstStyle/>
          <a:p>
            <a:pPr>
              <a:lnSpc>
                <a:spcPct val="90000"/>
              </a:lnSpc>
            </a:pPr>
            <a:r>
              <a:rPr lang="en-US" altLang="en-US" sz="2400" b="1" smtClean="0">
                <a:solidFill>
                  <a:srgbClr val="FF0000"/>
                </a:solidFill>
              </a:rPr>
              <a:t>x</a:t>
            </a:r>
            <a:r>
              <a:rPr lang="en-US" altLang="en-US" sz="2400" smtClean="0"/>
              <a:t>: determines observed weight levels within classes</a:t>
            </a:r>
          </a:p>
          <a:p>
            <a:pPr>
              <a:lnSpc>
                <a:spcPct val="90000"/>
              </a:lnSpc>
              <a:buFont typeface="Arial" charset="0"/>
              <a:buNone/>
            </a:pPr>
            <a:r>
              <a:rPr lang="en-US" altLang="en-US" sz="2400" smtClean="0"/>
              <a:t>     For observed weight levels we use lifestyle factors such as </a:t>
            </a:r>
            <a:r>
              <a:rPr lang="en-US" altLang="en-US" sz="2400" b="1" smtClean="0">
                <a:solidFill>
                  <a:srgbClr val="0066FF"/>
                </a:solidFill>
              </a:rPr>
              <a:t>marital status and exercise levels</a:t>
            </a:r>
          </a:p>
          <a:p>
            <a:pPr>
              <a:lnSpc>
                <a:spcPct val="90000"/>
              </a:lnSpc>
            </a:pPr>
            <a:r>
              <a:rPr lang="en-US" altLang="en-US" sz="2400" b="1" smtClean="0">
                <a:solidFill>
                  <a:srgbClr val="FF0000"/>
                </a:solidFill>
              </a:rPr>
              <a:t>z</a:t>
            </a:r>
            <a:r>
              <a:rPr lang="en-US" altLang="en-US" sz="2400" smtClean="0"/>
              <a:t>: determines latent classes</a:t>
            </a:r>
          </a:p>
          <a:p>
            <a:pPr>
              <a:lnSpc>
                <a:spcPct val="90000"/>
              </a:lnSpc>
              <a:buFont typeface="Arial" charset="0"/>
              <a:buNone/>
            </a:pPr>
            <a:r>
              <a:rPr lang="en-US" altLang="en-US" sz="2400" smtClean="0"/>
              <a:t>     For latent class determination we use genetic proxies such as </a:t>
            </a:r>
            <a:r>
              <a:rPr lang="en-US" altLang="en-US" sz="2400" b="1" smtClean="0">
                <a:solidFill>
                  <a:srgbClr val="0066FF"/>
                </a:solidFill>
              </a:rPr>
              <a:t>age, gender and ethnicity</a:t>
            </a:r>
            <a:r>
              <a:rPr lang="en-US" altLang="en-US" sz="2400" smtClean="0"/>
              <a:t>: the things we can’t change</a:t>
            </a:r>
          </a:p>
          <a:p>
            <a:pPr>
              <a:lnSpc>
                <a:spcPct val="90000"/>
              </a:lnSpc>
            </a:pPr>
            <a:r>
              <a:rPr lang="en-US" altLang="en-US" sz="2400" b="1" smtClean="0">
                <a:solidFill>
                  <a:srgbClr val="FF0000"/>
                </a:solidFill>
              </a:rPr>
              <a:t>w</a:t>
            </a:r>
            <a:r>
              <a:rPr lang="en-US" altLang="en-US" sz="2400" smtClean="0"/>
              <a:t>: determines position of boundary parameters within classes</a:t>
            </a:r>
          </a:p>
          <a:p>
            <a:pPr>
              <a:lnSpc>
                <a:spcPct val="90000"/>
              </a:lnSpc>
              <a:buFont typeface="Arial" charset="0"/>
              <a:buNone/>
            </a:pPr>
            <a:r>
              <a:rPr lang="en-US" altLang="en-US" sz="2400" smtClean="0"/>
              <a:t>     For the boundary parameters we have: </a:t>
            </a:r>
            <a:r>
              <a:rPr lang="en-US" altLang="en-US" sz="2400" b="1" smtClean="0">
                <a:solidFill>
                  <a:srgbClr val="0066FF"/>
                </a:solidFill>
              </a:rPr>
              <a:t>weight-training intensity and age</a:t>
            </a:r>
            <a:r>
              <a:rPr lang="en-US" altLang="en-US" sz="2400" smtClean="0">
                <a:solidFill>
                  <a:srgbClr val="0066FF"/>
                </a:solidFill>
              </a:rPr>
              <a:t> </a:t>
            </a:r>
            <a:r>
              <a:rPr lang="en-US" altLang="en-US" sz="2400" smtClean="0"/>
              <a:t>(BMI inappropriate for the aged?) </a:t>
            </a:r>
            <a:r>
              <a:rPr lang="en-US" altLang="en-US" sz="2400" b="1" smtClean="0">
                <a:solidFill>
                  <a:srgbClr val="0066FF"/>
                </a:solidFill>
              </a:rPr>
              <a:t>pregnancy</a:t>
            </a:r>
            <a:r>
              <a:rPr lang="en-US" altLang="en-US" sz="2400" smtClean="0"/>
              <a:t> (small numbers and length of term unknown)</a:t>
            </a: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Title 1"/>
          <p:cNvSpPr>
            <a:spLocks noGrp="1"/>
          </p:cNvSpPr>
          <p:nvPr>
            <p:ph type="title"/>
          </p:nvPr>
        </p:nvSpPr>
        <p:spPr>
          <a:xfrm>
            <a:off x="304800" y="609600"/>
            <a:ext cx="8229600" cy="1143000"/>
          </a:xfrm>
        </p:spPr>
        <p:txBody>
          <a:bodyPr/>
          <a:lstStyle/>
          <a:p>
            <a:r>
              <a:rPr lang="en-US" altLang="en-US" smtClean="0"/>
              <a:t>Data</a:t>
            </a:r>
          </a:p>
        </p:txBody>
      </p:sp>
      <p:sp>
        <p:nvSpPr>
          <p:cNvPr id="90115" name="Content Placeholder 2"/>
          <p:cNvSpPr>
            <a:spLocks noGrp="1"/>
          </p:cNvSpPr>
          <p:nvPr>
            <p:ph idx="1"/>
          </p:nvPr>
        </p:nvSpPr>
        <p:spPr>
          <a:xfrm>
            <a:off x="1143000" y="1905000"/>
            <a:ext cx="7391400" cy="3124200"/>
          </a:xfrm>
        </p:spPr>
        <p:txBody>
          <a:bodyPr/>
          <a:lstStyle/>
          <a:p>
            <a:pPr>
              <a:lnSpc>
                <a:spcPct val="80000"/>
              </a:lnSpc>
            </a:pPr>
            <a:r>
              <a:rPr lang="en-US" altLang="en-US" sz="3000" smtClean="0"/>
              <a:t>US National Health Interview Survey (2005); conducted by the National Center for Health Statistics</a:t>
            </a:r>
          </a:p>
          <a:p>
            <a:pPr>
              <a:lnSpc>
                <a:spcPct val="80000"/>
              </a:lnSpc>
            </a:pPr>
            <a:r>
              <a:rPr lang="en-US" altLang="en-US" sz="3000" smtClean="0"/>
              <a:t>Information on self-reported height and weight levels, BMI levels</a:t>
            </a:r>
          </a:p>
          <a:p>
            <a:pPr>
              <a:lnSpc>
                <a:spcPct val="80000"/>
              </a:lnSpc>
            </a:pPr>
            <a:r>
              <a:rPr lang="en-US" altLang="en-US" sz="3000" smtClean="0"/>
              <a:t>Demographic information</a:t>
            </a:r>
          </a:p>
          <a:p>
            <a:pPr>
              <a:lnSpc>
                <a:spcPct val="80000"/>
              </a:lnSpc>
            </a:pPr>
            <a:r>
              <a:rPr lang="en-US" altLang="en-US" sz="3000" smtClean="0"/>
              <a:t>Split sample (30,000+) by gender</a:t>
            </a: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Title 1"/>
          <p:cNvSpPr>
            <a:spLocks noGrp="1"/>
          </p:cNvSpPr>
          <p:nvPr>
            <p:ph type="title"/>
          </p:nvPr>
        </p:nvSpPr>
        <p:spPr>
          <a:xfrm>
            <a:off x="457200" y="152400"/>
            <a:ext cx="8229600" cy="1143000"/>
          </a:xfrm>
        </p:spPr>
        <p:txBody>
          <a:bodyPr/>
          <a:lstStyle/>
          <a:p>
            <a:r>
              <a:rPr lang="en-US" altLang="en-US" sz="2800" smtClean="0"/>
              <a:t>Outcome Probabilities</a:t>
            </a:r>
          </a:p>
        </p:txBody>
      </p:sp>
      <p:sp>
        <p:nvSpPr>
          <p:cNvPr id="3" name="Content Placeholder 2"/>
          <p:cNvSpPr>
            <a:spLocks noGrp="1"/>
          </p:cNvSpPr>
          <p:nvPr>
            <p:ph idx="1"/>
          </p:nvPr>
        </p:nvSpPr>
        <p:spPr>
          <a:xfrm>
            <a:off x="609600" y="1295400"/>
            <a:ext cx="8229600" cy="1143000"/>
          </a:xfrm>
        </p:spPr>
        <p:txBody>
          <a:bodyPr>
            <a:normAutofit fontScale="92500"/>
          </a:bodyPr>
          <a:lstStyle/>
          <a:p>
            <a:pPr>
              <a:lnSpc>
                <a:spcPct val="80000"/>
              </a:lnSpc>
              <a:defRPr/>
            </a:pPr>
            <a:r>
              <a:rPr lang="en-US" sz="1800" smtClean="0"/>
              <a:t>Class 0 dominated by normal and overweight probabilities ‘normal weight’ class</a:t>
            </a:r>
          </a:p>
          <a:p>
            <a:pPr>
              <a:lnSpc>
                <a:spcPct val="80000"/>
              </a:lnSpc>
              <a:defRPr/>
            </a:pPr>
            <a:r>
              <a:rPr lang="en-US" sz="1800" smtClean="0"/>
              <a:t>Class 1 dominated by probabilities at top end of the scale ‘non-normal weight’</a:t>
            </a:r>
          </a:p>
          <a:p>
            <a:pPr>
              <a:lnSpc>
                <a:spcPct val="80000"/>
              </a:lnSpc>
              <a:defRPr/>
            </a:pPr>
            <a:r>
              <a:rPr lang="en-US" sz="1800" smtClean="0"/>
              <a:t>Unobservables for weight class membership, negatively correlated with those determining weight levels:</a:t>
            </a:r>
          </a:p>
        </p:txBody>
      </p:sp>
      <p:pic>
        <p:nvPicPr>
          <p:cNvPr id="92164" name="Picture 2"/>
          <p:cNvPicPr>
            <a:picLocks noChangeAspect="1" noChangeArrowheads="1"/>
          </p:cNvPicPr>
          <p:nvPr/>
        </p:nvPicPr>
        <p:blipFill>
          <a:blip r:embed="rId3" cstate="print"/>
          <a:srcRect/>
          <a:stretch>
            <a:fillRect/>
          </a:stretch>
        </p:blipFill>
        <p:spPr bwMode="auto">
          <a:xfrm>
            <a:off x="1752600" y="2438400"/>
            <a:ext cx="5638800" cy="406558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Picture 5"/>
          <p:cNvPicPr>
            <a:picLocks noChangeAspect="1" noChangeArrowheads="1"/>
          </p:cNvPicPr>
          <p:nvPr/>
        </p:nvPicPr>
        <p:blipFill>
          <a:blip r:embed="rId2" cstate="print"/>
          <a:srcRect/>
          <a:stretch>
            <a:fillRect/>
          </a:stretch>
        </p:blipFill>
        <p:spPr bwMode="auto">
          <a:xfrm>
            <a:off x="533400" y="1066800"/>
            <a:ext cx="4419600" cy="2476500"/>
          </a:xfrm>
          <a:prstGeom prst="rect">
            <a:avLst/>
          </a:prstGeom>
          <a:noFill/>
          <a:ln w="9525">
            <a:noFill/>
            <a:miter lim="800000"/>
            <a:headEnd/>
            <a:tailEnd/>
          </a:ln>
        </p:spPr>
      </p:pic>
      <p:pic>
        <p:nvPicPr>
          <p:cNvPr id="94211" name="Picture 6"/>
          <p:cNvPicPr>
            <a:picLocks noChangeAspect="1" noChangeArrowheads="1"/>
          </p:cNvPicPr>
          <p:nvPr/>
        </p:nvPicPr>
        <p:blipFill>
          <a:blip r:embed="rId3" cstate="print"/>
          <a:srcRect/>
          <a:stretch>
            <a:fillRect/>
          </a:stretch>
        </p:blipFill>
        <p:spPr bwMode="auto">
          <a:xfrm>
            <a:off x="4267200" y="3962400"/>
            <a:ext cx="4491038" cy="2411413"/>
          </a:xfrm>
          <a:prstGeom prst="rect">
            <a:avLst/>
          </a:prstGeom>
          <a:noFill/>
          <a:ln w="9525">
            <a:noFill/>
            <a:miter lim="800000"/>
            <a:headEnd/>
            <a:tailEnd/>
          </a:ln>
        </p:spPr>
      </p:pic>
      <p:cxnSp>
        <p:nvCxnSpPr>
          <p:cNvPr id="15" name="Straight Connector 14"/>
          <p:cNvCxnSpPr/>
          <p:nvPr/>
        </p:nvCxnSpPr>
        <p:spPr>
          <a:xfrm flipV="1">
            <a:off x="2244725" y="1887538"/>
            <a:ext cx="0" cy="1524000"/>
          </a:xfrm>
          <a:prstGeom prst="line">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flipV="1">
            <a:off x="5783263" y="5299075"/>
            <a:ext cx="0" cy="91440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94214" name="TextBox 17"/>
          <p:cNvSpPr txBox="1">
            <a:spLocks noChangeArrowheads="1"/>
          </p:cNvSpPr>
          <p:nvPr/>
        </p:nvSpPr>
        <p:spPr bwMode="auto">
          <a:xfrm>
            <a:off x="533400" y="3429000"/>
            <a:ext cx="4419600" cy="369888"/>
          </a:xfrm>
          <a:prstGeom prst="rect">
            <a:avLst/>
          </a:prstGeom>
          <a:noFill/>
          <a:ln w="9525">
            <a:noFill/>
            <a:miter lim="800000"/>
            <a:headEnd/>
            <a:tailEnd/>
          </a:ln>
        </p:spPr>
        <p:txBody>
          <a:bodyPr>
            <a:spAutoFit/>
          </a:bodyPr>
          <a:lstStyle/>
          <a:p>
            <a:r>
              <a:rPr lang="en-US" altLang="en-US"/>
              <a:t>              Normal     Overweight    Obese</a:t>
            </a:r>
          </a:p>
        </p:txBody>
      </p:sp>
      <p:sp>
        <p:nvSpPr>
          <p:cNvPr id="94215" name="TextBox 24"/>
          <p:cNvSpPr txBox="1">
            <a:spLocks noChangeArrowheads="1"/>
          </p:cNvSpPr>
          <p:nvPr/>
        </p:nvSpPr>
        <p:spPr bwMode="auto">
          <a:xfrm>
            <a:off x="4191000" y="6335713"/>
            <a:ext cx="4419600" cy="369887"/>
          </a:xfrm>
          <a:prstGeom prst="rect">
            <a:avLst/>
          </a:prstGeom>
          <a:noFill/>
          <a:ln w="9525">
            <a:noFill/>
            <a:miter lim="800000"/>
            <a:headEnd/>
            <a:tailEnd/>
          </a:ln>
        </p:spPr>
        <p:txBody>
          <a:bodyPr>
            <a:spAutoFit/>
          </a:bodyPr>
          <a:lstStyle/>
          <a:p>
            <a:r>
              <a:rPr lang="en-US" altLang="en-US"/>
              <a:t>          Normal     Overweight      Obese</a:t>
            </a:r>
          </a:p>
        </p:txBody>
      </p:sp>
      <p:sp>
        <p:nvSpPr>
          <p:cNvPr id="94216" name="TextBox 1"/>
          <p:cNvSpPr txBox="1">
            <a:spLocks noChangeArrowheads="1"/>
          </p:cNvSpPr>
          <p:nvPr/>
        </p:nvSpPr>
        <p:spPr bwMode="auto">
          <a:xfrm>
            <a:off x="1524000" y="3962400"/>
            <a:ext cx="1828800" cy="708025"/>
          </a:xfrm>
          <a:prstGeom prst="rect">
            <a:avLst/>
          </a:prstGeom>
          <a:noFill/>
          <a:ln w="9525">
            <a:noFill/>
            <a:miter lim="800000"/>
            <a:headEnd/>
            <a:tailEnd/>
          </a:ln>
        </p:spPr>
        <p:txBody>
          <a:bodyPr>
            <a:spAutoFit/>
          </a:bodyPr>
          <a:lstStyle/>
          <a:p>
            <a:r>
              <a:rPr lang="en-US" altLang="en-US" sz="4000"/>
              <a:t>Class 0</a:t>
            </a:r>
          </a:p>
        </p:txBody>
      </p:sp>
      <p:sp>
        <p:nvSpPr>
          <p:cNvPr id="94217" name="TextBox 8"/>
          <p:cNvSpPr txBox="1">
            <a:spLocks noChangeArrowheads="1"/>
          </p:cNvSpPr>
          <p:nvPr/>
        </p:nvSpPr>
        <p:spPr bwMode="auto">
          <a:xfrm>
            <a:off x="5599113" y="3121025"/>
            <a:ext cx="1828800" cy="706438"/>
          </a:xfrm>
          <a:prstGeom prst="rect">
            <a:avLst/>
          </a:prstGeom>
          <a:noFill/>
          <a:ln w="9525">
            <a:noFill/>
            <a:miter lim="800000"/>
            <a:headEnd/>
            <a:tailEnd/>
          </a:ln>
        </p:spPr>
        <p:txBody>
          <a:bodyPr>
            <a:spAutoFit/>
          </a:bodyPr>
          <a:lstStyle/>
          <a:p>
            <a:r>
              <a:rPr lang="en-US" altLang="en-US" sz="4000"/>
              <a:t>Class 1</a:t>
            </a: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Title 1"/>
          <p:cNvSpPr>
            <a:spLocks noGrp="1"/>
          </p:cNvSpPr>
          <p:nvPr>
            <p:ph type="title"/>
          </p:nvPr>
        </p:nvSpPr>
        <p:spPr>
          <a:xfrm>
            <a:off x="457200" y="457200"/>
            <a:ext cx="8229600" cy="1143000"/>
          </a:xfrm>
        </p:spPr>
        <p:txBody>
          <a:bodyPr/>
          <a:lstStyle/>
          <a:p>
            <a:r>
              <a:rPr lang="en-US" altLang="en-US" smtClean="0"/>
              <a:t>Classification (Latent Probit) Model</a:t>
            </a:r>
          </a:p>
        </p:txBody>
      </p:sp>
      <p:pic>
        <p:nvPicPr>
          <p:cNvPr id="95235" name="Picture 5"/>
          <p:cNvPicPr>
            <a:picLocks noChangeAspect="1" noChangeArrowheads="1"/>
          </p:cNvPicPr>
          <p:nvPr/>
        </p:nvPicPr>
        <p:blipFill>
          <a:blip r:embed="rId3" cstate="print"/>
          <a:srcRect/>
          <a:stretch>
            <a:fillRect/>
          </a:stretch>
        </p:blipFill>
        <p:spPr bwMode="auto">
          <a:xfrm>
            <a:off x="762000" y="1828800"/>
            <a:ext cx="7543800" cy="3702050"/>
          </a:xfrm>
          <a:prstGeom prst="rect">
            <a:avLst/>
          </a:prstGeom>
          <a:noFill/>
          <a:ln w="9525">
            <a:noFill/>
            <a:miter lim="800000"/>
            <a:headEnd/>
            <a:tailEnd/>
          </a:ln>
        </p:spPr>
      </p:pic>
      <p:sp>
        <p:nvSpPr>
          <p:cNvPr id="4" name="Rectangle 3"/>
          <p:cNvSpPr/>
          <p:nvPr/>
        </p:nvSpPr>
        <p:spPr>
          <a:xfrm>
            <a:off x="812800" y="2379663"/>
            <a:ext cx="4140200" cy="3106737"/>
          </a:xfrm>
          <a:prstGeom prst="rect">
            <a:avLst/>
          </a:prstGeom>
          <a:solidFill>
            <a:srgbClr val="4F81BD">
              <a:alpha val="1803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ectangle 4"/>
          <p:cNvSpPr/>
          <p:nvPr/>
        </p:nvSpPr>
        <p:spPr>
          <a:xfrm>
            <a:off x="819150" y="1854200"/>
            <a:ext cx="7410450" cy="525463"/>
          </a:xfrm>
          <a:prstGeom prst="rect">
            <a:avLst/>
          </a:prstGeom>
          <a:solidFill>
            <a:srgbClr val="4F81BD">
              <a:alpha val="1803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Title 1"/>
          <p:cNvSpPr>
            <a:spLocks noGrp="1"/>
          </p:cNvSpPr>
          <p:nvPr>
            <p:ph type="title"/>
          </p:nvPr>
        </p:nvSpPr>
        <p:spPr>
          <a:xfrm>
            <a:off x="457200" y="152400"/>
            <a:ext cx="8229600" cy="1143000"/>
          </a:xfrm>
        </p:spPr>
        <p:txBody>
          <a:bodyPr/>
          <a:lstStyle/>
          <a:p>
            <a:r>
              <a:rPr lang="en-US" altLang="en-US" smtClean="0"/>
              <a:t>BMI Ordered Choice Model</a:t>
            </a:r>
          </a:p>
        </p:txBody>
      </p:sp>
      <p:sp>
        <p:nvSpPr>
          <p:cNvPr id="97283" name="Content Placeholder 2"/>
          <p:cNvSpPr>
            <a:spLocks noGrp="1"/>
          </p:cNvSpPr>
          <p:nvPr>
            <p:ph idx="1"/>
          </p:nvPr>
        </p:nvSpPr>
        <p:spPr>
          <a:xfrm>
            <a:off x="762000" y="1447800"/>
            <a:ext cx="7848600" cy="1981200"/>
          </a:xfrm>
        </p:spPr>
        <p:txBody>
          <a:bodyPr/>
          <a:lstStyle/>
          <a:p>
            <a:pPr>
              <a:lnSpc>
                <a:spcPct val="80000"/>
              </a:lnSpc>
            </a:pPr>
            <a:r>
              <a:rPr lang="en-US" altLang="en-US" sz="1800" smtClean="0"/>
              <a:t>Conditional on class membership, lifestyle factors</a:t>
            </a:r>
          </a:p>
          <a:p>
            <a:pPr>
              <a:lnSpc>
                <a:spcPct val="80000"/>
              </a:lnSpc>
            </a:pPr>
            <a:r>
              <a:rPr lang="en-US" altLang="en-US" sz="1800" smtClean="0"/>
              <a:t>Marriage comfort factor only for normal class women</a:t>
            </a:r>
          </a:p>
          <a:p>
            <a:pPr>
              <a:lnSpc>
                <a:spcPct val="80000"/>
              </a:lnSpc>
            </a:pPr>
            <a:r>
              <a:rPr lang="en-US" altLang="en-US" sz="1800" smtClean="0"/>
              <a:t>Both classes associated with income, education</a:t>
            </a:r>
          </a:p>
          <a:p>
            <a:pPr>
              <a:lnSpc>
                <a:spcPct val="80000"/>
              </a:lnSpc>
            </a:pPr>
            <a:r>
              <a:rPr lang="en-US" altLang="en-US" sz="1800" smtClean="0"/>
              <a:t>Exercise effects similar in magnitude</a:t>
            </a:r>
          </a:p>
          <a:p>
            <a:pPr>
              <a:lnSpc>
                <a:spcPct val="80000"/>
              </a:lnSpc>
            </a:pPr>
            <a:r>
              <a:rPr lang="en-US" altLang="en-US" sz="1800" smtClean="0"/>
              <a:t>Exercise intensity only important for ‘non-normal’ class:</a:t>
            </a:r>
          </a:p>
          <a:p>
            <a:pPr>
              <a:lnSpc>
                <a:spcPct val="80000"/>
              </a:lnSpc>
            </a:pPr>
            <a:r>
              <a:rPr lang="en-US" altLang="en-US" sz="1800" smtClean="0"/>
              <a:t>Home ownership only important for .non-normal.class, and negative: result of differing socieconomic status distributions across classes?</a:t>
            </a:r>
          </a:p>
        </p:txBody>
      </p:sp>
      <p:pic>
        <p:nvPicPr>
          <p:cNvPr id="97284" name="Picture 5"/>
          <p:cNvPicPr>
            <a:picLocks noChangeAspect="1" noChangeArrowheads="1"/>
          </p:cNvPicPr>
          <p:nvPr/>
        </p:nvPicPr>
        <p:blipFill>
          <a:blip r:embed="rId3" cstate="print"/>
          <a:srcRect/>
          <a:stretch>
            <a:fillRect/>
          </a:stretch>
        </p:blipFill>
        <p:spPr bwMode="auto">
          <a:xfrm>
            <a:off x="685800" y="3581400"/>
            <a:ext cx="3886200" cy="2090738"/>
          </a:xfrm>
          <a:prstGeom prst="rect">
            <a:avLst/>
          </a:prstGeom>
          <a:noFill/>
          <a:ln w="9525">
            <a:noFill/>
            <a:miter lim="800000"/>
            <a:headEnd/>
            <a:tailEnd/>
          </a:ln>
        </p:spPr>
      </p:pic>
      <p:pic>
        <p:nvPicPr>
          <p:cNvPr id="97285" name="Picture 5"/>
          <p:cNvPicPr>
            <a:picLocks noChangeAspect="1" noChangeArrowheads="1"/>
          </p:cNvPicPr>
          <p:nvPr/>
        </p:nvPicPr>
        <p:blipFill>
          <a:blip r:embed="rId4" cstate="print"/>
          <a:srcRect/>
          <a:stretch>
            <a:fillRect/>
          </a:stretch>
        </p:blipFill>
        <p:spPr bwMode="auto">
          <a:xfrm>
            <a:off x="4724400" y="3587750"/>
            <a:ext cx="3883025" cy="2084388"/>
          </a:xfrm>
          <a:prstGeom prst="rect">
            <a:avLst/>
          </a:prstGeom>
          <a:noFill/>
          <a:ln w="9525">
            <a:noFill/>
            <a:miter lim="800000"/>
            <a:headEnd/>
            <a:tailEnd/>
          </a:ln>
        </p:spPr>
      </p:pic>
      <p:sp>
        <p:nvSpPr>
          <p:cNvPr id="2" name="Rectangle 1"/>
          <p:cNvSpPr/>
          <p:nvPr/>
        </p:nvSpPr>
        <p:spPr>
          <a:xfrm>
            <a:off x="703263" y="3614738"/>
            <a:ext cx="7904162" cy="220662"/>
          </a:xfrm>
          <a:prstGeom prst="rect">
            <a:avLst/>
          </a:prstGeom>
          <a:solidFill>
            <a:srgbClr val="4F81BD">
              <a:alpha val="1803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7" name="Rectangle 6"/>
          <p:cNvSpPr/>
          <p:nvPr/>
        </p:nvSpPr>
        <p:spPr>
          <a:xfrm>
            <a:off x="693738" y="3835400"/>
            <a:ext cx="1668462" cy="1836738"/>
          </a:xfrm>
          <a:prstGeom prst="rect">
            <a:avLst/>
          </a:prstGeom>
          <a:solidFill>
            <a:srgbClr val="4F81BD">
              <a:alpha val="1803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8" name="Rectangle 7"/>
          <p:cNvSpPr/>
          <p:nvPr/>
        </p:nvSpPr>
        <p:spPr>
          <a:xfrm>
            <a:off x="4808538" y="3852863"/>
            <a:ext cx="1668462" cy="1819275"/>
          </a:xfrm>
          <a:prstGeom prst="rect">
            <a:avLst/>
          </a:prstGeom>
          <a:solidFill>
            <a:srgbClr val="4F81BD">
              <a:alpha val="1803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4"/>
          <p:cNvSpPr>
            <a:spLocks noGrp="1"/>
          </p:cNvSpPr>
          <p:nvPr>
            <p:ph type="title"/>
          </p:nvPr>
        </p:nvSpPr>
        <p:spPr>
          <a:xfrm>
            <a:off x="457200" y="228600"/>
            <a:ext cx="8229600" cy="1143000"/>
          </a:xfrm>
        </p:spPr>
        <p:txBody>
          <a:bodyPr/>
          <a:lstStyle/>
          <a:p>
            <a:r>
              <a:rPr lang="en-US" altLang="en-US" smtClean="0"/>
              <a:t>Effects of Aging on Weight Class</a:t>
            </a:r>
          </a:p>
        </p:txBody>
      </p:sp>
      <p:pic>
        <p:nvPicPr>
          <p:cNvPr id="99331" name="Picture 5"/>
          <p:cNvPicPr>
            <a:picLocks noChangeAspect="1" noChangeArrowheads="1"/>
          </p:cNvPicPr>
          <p:nvPr/>
        </p:nvPicPr>
        <p:blipFill>
          <a:blip r:embed="rId3" cstate="print"/>
          <a:srcRect/>
          <a:stretch>
            <a:fillRect/>
          </a:stretch>
        </p:blipFill>
        <p:spPr bwMode="auto">
          <a:xfrm>
            <a:off x="381000" y="1371600"/>
            <a:ext cx="8382000" cy="53213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p:cNvSpPr>
            <a:spLocks noGrp="1"/>
          </p:cNvSpPr>
          <p:nvPr>
            <p:ph type="title"/>
          </p:nvPr>
        </p:nvSpPr>
        <p:spPr>
          <a:xfrm>
            <a:off x="457200" y="274638"/>
            <a:ext cx="8229600" cy="944562"/>
          </a:xfrm>
        </p:spPr>
        <p:txBody>
          <a:bodyPr/>
          <a:lstStyle/>
          <a:p>
            <a:r>
              <a:rPr lang="en-US" altLang="en-US" smtClean="0"/>
              <a:t>Effect of Education on Probabilities</a:t>
            </a:r>
          </a:p>
        </p:txBody>
      </p:sp>
      <p:pic>
        <p:nvPicPr>
          <p:cNvPr id="101379" name="Picture 4"/>
          <p:cNvPicPr>
            <a:picLocks noChangeAspect="1" noChangeArrowheads="1"/>
          </p:cNvPicPr>
          <p:nvPr/>
        </p:nvPicPr>
        <p:blipFill>
          <a:blip r:embed="rId3" cstate="print"/>
          <a:srcRect/>
          <a:stretch>
            <a:fillRect/>
          </a:stretch>
        </p:blipFill>
        <p:spPr bwMode="auto">
          <a:xfrm>
            <a:off x="228600" y="1143000"/>
            <a:ext cx="8763000" cy="5638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4"/>
          <p:cNvSpPr>
            <a:spLocks noGrp="1"/>
          </p:cNvSpPr>
          <p:nvPr>
            <p:ph type="title"/>
          </p:nvPr>
        </p:nvSpPr>
        <p:spPr>
          <a:xfrm>
            <a:off x="457200" y="76200"/>
            <a:ext cx="8229600" cy="1143000"/>
          </a:xfrm>
        </p:spPr>
        <p:txBody>
          <a:bodyPr/>
          <a:lstStyle/>
          <a:p>
            <a:r>
              <a:rPr lang="en-US" altLang="en-US" smtClean="0"/>
              <a:t>Effect of Income on Probabilities</a:t>
            </a:r>
          </a:p>
        </p:txBody>
      </p:sp>
      <p:pic>
        <p:nvPicPr>
          <p:cNvPr id="103427" name="Picture 5"/>
          <p:cNvPicPr>
            <a:picLocks noChangeAspect="1" noChangeArrowheads="1"/>
          </p:cNvPicPr>
          <p:nvPr/>
        </p:nvPicPr>
        <p:blipFill>
          <a:blip r:embed="rId3" cstate="print"/>
          <a:srcRect/>
          <a:stretch>
            <a:fillRect/>
          </a:stretch>
        </p:blipFill>
        <p:spPr bwMode="auto">
          <a:xfrm>
            <a:off x="457200" y="1219200"/>
            <a:ext cx="8423275" cy="54419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TextBox 3"/>
          <p:cNvSpPr txBox="1">
            <a:spLocks noChangeArrowheads="1"/>
          </p:cNvSpPr>
          <p:nvPr/>
        </p:nvSpPr>
        <p:spPr bwMode="auto">
          <a:xfrm>
            <a:off x="685800" y="1981200"/>
            <a:ext cx="7772400" cy="2462213"/>
          </a:xfrm>
          <a:prstGeom prst="rect">
            <a:avLst/>
          </a:prstGeom>
          <a:noFill/>
          <a:ln w="9525">
            <a:noFill/>
            <a:miter lim="800000"/>
            <a:headEnd/>
            <a:tailEnd/>
          </a:ln>
        </p:spPr>
        <p:txBody>
          <a:bodyPr>
            <a:spAutoFit/>
          </a:bodyPr>
          <a:lstStyle/>
          <a:p>
            <a:pPr algn="ctr"/>
            <a:r>
              <a:rPr lang="en-US" altLang="en-US" sz="2800" b="1">
                <a:latin typeface="Arial" charset="0"/>
              </a:rPr>
              <a:t>Inflated Responses in Self-Assessed Health</a:t>
            </a:r>
          </a:p>
          <a:p>
            <a:pPr algn="ctr"/>
            <a:endParaRPr lang="en-US" altLang="en-US" b="1">
              <a:latin typeface="Arial" charset="0"/>
            </a:endParaRPr>
          </a:p>
          <a:p>
            <a:pPr algn="ctr"/>
            <a:r>
              <a:rPr lang="en-US" altLang="en-US" b="1">
                <a:latin typeface="Arial" charset="0"/>
              </a:rPr>
              <a:t>Mark Harris</a:t>
            </a:r>
          </a:p>
          <a:p>
            <a:pPr algn="ctr"/>
            <a:r>
              <a:rPr lang="en-US" altLang="en-US" b="1">
                <a:latin typeface="Arial" charset="0"/>
              </a:rPr>
              <a:t>Department of Economics, Curtin University</a:t>
            </a:r>
          </a:p>
          <a:p>
            <a:pPr algn="ctr"/>
            <a:r>
              <a:rPr lang="en-US" altLang="en-US" b="1">
                <a:latin typeface="Arial" charset="0"/>
              </a:rPr>
              <a:t>Bruce Hollingsworth</a:t>
            </a:r>
          </a:p>
          <a:p>
            <a:pPr algn="ctr"/>
            <a:r>
              <a:rPr lang="en-US" altLang="en-US" b="1">
                <a:latin typeface="Arial" charset="0"/>
              </a:rPr>
              <a:t>Department of Economics, Lancaster University</a:t>
            </a:r>
          </a:p>
          <a:p>
            <a:pPr algn="ctr"/>
            <a:r>
              <a:rPr lang="en-US" altLang="en-US" b="1">
                <a:latin typeface="Arial" charset="0"/>
              </a:rPr>
              <a:t>William Greene</a:t>
            </a:r>
          </a:p>
          <a:p>
            <a:pPr algn="ctr"/>
            <a:r>
              <a:rPr lang="en-US" altLang="en-US" b="1">
                <a:latin typeface="Arial" charset="0"/>
              </a:rPr>
              <a:t>Stern School of Business, New York University</a:t>
            </a:r>
          </a:p>
        </p:txBody>
      </p:sp>
      <p:sp>
        <p:nvSpPr>
          <p:cNvPr id="3" name="Rectangle 2"/>
          <p:cNvSpPr/>
          <p:nvPr/>
        </p:nvSpPr>
        <p:spPr>
          <a:xfrm>
            <a:off x="723900" y="1905000"/>
            <a:ext cx="7810500" cy="609600"/>
          </a:xfrm>
          <a:prstGeom prst="rect">
            <a:avLst/>
          </a:prstGeom>
          <a:solidFill>
            <a:srgbClr val="7030A0">
              <a:alpha val="18824"/>
            </a:srgb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Title 1"/>
          <p:cNvSpPr>
            <a:spLocks noGrp="1"/>
          </p:cNvSpPr>
          <p:nvPr>
            <p:ph type="title"/>
          </p:nvPr>
        </p:nvSpPr>
        <p:spPr>
          <a:xfrm>
            <a:off x="457200" y="685800"/>
            <a:ext cx="8229600" cy="1143000"/>
          </a:xfrm>
        </p:spPr>
        <p:txBody>
          <a:bodyPr/>
          <a:lstStyle/>
          <a:p>
            <a:r>
              <a:rPr lang="en-US" altLang="en-US" smtClean="0"/>
              <a:t>Introduction</a:t>
            </a:r>
          </a:p>
        </p:txBody>
      </p:sp>
      <p:sp>
        <p:nvSpPr>
          <p:cNvPr id="106499" name="Content Placeholder 2"/>
          <p:cNvSpPr>
            <a:spLocks noGrp="1"/>
          </p:cNvSpPr>
          <p:nvPr>
            <p:ph idx="1"/>
          </p:nvPr>
        </p:nvSpPr>
        <p:spPr>
          <a:xfrm>
            <a:off x="533400" y="2057400"/>
            <a:ext cx="8229600" cy="3200400"/>
          </a:xfrm>
        </p:spPr>
        <p:txBody>
          <a:bodyPr/>
          <a:lstStyle/>
          <a:p>
            <a:r>
              <a:rPr lang="en-AU" altLang="en-US" sz="2400" smtClean="0"/>
              <a:t>Health sector an important part of developed countries’ economies: E.g., Australia 9% of GDP</a:t>
            </a:r>
          </a:p>
          <a:p>
            <a:r>
              <a:rPr lang="en-AU" altLang="en-US" sz="2400" smtClean="0"/>
              <a:t>To see if these resources are being effectively utilized, we need to fully understand the determinants of individuals’ health levels</a:t>
            </a:r>
          </a:p>
          <a:p>
            <a:r>
              <a:rPr lang="en-AU" altLang="en-US" sz="2400" smtClean="0"/>
              <a:t>To this end much policy, and even more academic research, is based on measures of self-assessed health (SAH) from survey data</a:t>
            </a: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Title 1"/>
          <p:cNvSpPr>
            <a:spLocks noGrp="1"/>
          </p:cNvSpPr>
          <p:nvPr>
            <p:ph type="title"/>
          </p:nvPr>
        </p:nvSpPr>
        <p:spPr>
          <a:xfrm>
            <a:off x="457200" y="457200"/>
            <a:ext cx="8229600" cy="1143000"/>
          </a:xfrm>
        </p:spPr>
        <p:txBody>
          <a:bodyPr/>
          <a:lstStyle/>
          <a:p>
            <a:r>
              <a:rPr lang="en-US" altLang="en-US" smtClean="0"/>
              <a:t>SAH vs. Objective Health Measures</a:t>
            </a:r>
          </a:p>
        </p:txBody>
      </p:sp>
      <p:sp>
        <p:nvSpPr>
          <p:cNvPr id="3" name="Content Placeholder 2"/>
          <p:cNvSpPr>
            <a:spLocks noGrp="1"/>
          </p:cNvSpPr>
          <p:nvPr>
            <p:ph idx="1"/>
          </p:nvPr>
        </p:nvSpPr>
        <p:spPr>
          <a:xfrm>
            <a:off x="228600" y="1752600"/>
            <a:ext cx="8686800" cy="4038600"/>
          </a:xfrm>
        </p:spPr>
        <p:txBody>
          <a:bodyPr>
            <a:normAutofit/>
          </a:bodyPr>
          <a:lstStyle/>
          <a:p>
            <a:pPr>
              <a:buFont typeface="Wingdings" pitchFamily="2" charset="2"/>
              <a:buNone/>
              <a:defRPr/>
            </a:pPr>
            <a:r>
              <a:rPr lang="en-AU" sz="2000" dirty="0" err="1" smtClean="0"/>
              <a:t>Favorable</a:t>
            </a:r>
            <a:r>
              <a:rPr lang="en-AU" sz="2000" dirty="0" smtClean="0"/>
              <a:t> </a:t>
            </a:r>
            <a:r>
              <a:rPr lang="en-AU" sz="2000" dirty="0" err="1" smtClean="0"/>
              <a:t>SAH</a:t>
            </a:r>
            <a:r>
              <a:rPr lang="en-AU" sz="2000" dirty="0" smtClean="0"/>
              <a:t> categories seem artificially high.</a:t>
            </a:r>
          </a:p>
          <a:p>
            <a:pPr marL="0" indent="0">
              <a:buFont typeface="Wingdings" pitchFamily="2" charset="2"/>
              <a:buNone/>
              <a:defRPr/>
            </a:pPr>
            <a:r>
              <a:rPr lang="en-GB" sz="2000" dirty="0" smtClean="0">
                <a:sym typeface="Symbol"/>
              </a:rPr>
              <a:t>  </a:t>
            </a:r>
            <a:r>
              <a:rPr lang="en-GB" sz="2000" dirty="0" smtClean="0"/>
              <a:t>60% of Australians are either overweight or obese (Dunstan </a:t>
            </a:r>
            <a:r>
              <a:rPr lang="en-GB" sz="2000" i="1" dirty="0" smtClean="0"/>
              <a:t>et. al</a:t>
            </a:r>
            <a:r>
              <a:rPr lang="en-GB" sz="2000" dirty="0" smtClean="0"/>
              <a:t>, 2001)</a:t>
            </a:r>
          </a:p>
          <a:p>
            <a:pPr marL="0" indent="0">
              <a:buFont typeface="Wingdings" pitchFamily="2" charset="2"/>
              <a:buNone/>
              <a:defRPr/>
            </a:pPr>
            <a:r>
              <a:rPr lang="en-GB" sz="2000" dirty="0">
                <a:sym typeface="Symbol"/>
              </a:rPr>
              <a:t> </a:t>
            </a:r>
            <a:r>
              <a:rPr lang="en-GB" sz="2000" dirty="0" smtClean="0">
                <a:sym typeface="Symbol"/>
              </a:rPr>
              <a:t> </a:t>
            </a:r>
            <a:r>
              <a:rPr lang="en-US" sz="2000" dirty="0" smtClean="0"/>
              <a:t>1 in 4 Australians has either diabetes or a condition of impaired glucose</a:t>
            </a:r>
            <a:br>
              <a:rPr lang="en-US" sz="2000" dirty="0" smtClean="0"/>
            </a:br>
            <a:r>
              <a:rPr lang="en-US" sz="2000" dirty="0" smtClean="0"/>
              <a:t>    metabolism</a:t>
            </a:r>
          </a:p>
          <a:p>
            <a:pPr marL="0" indent="0">
              <a:buFont typeface="Wingdings" pitchFamily="2" charset="2"/>
              <a:buNone/>
              <a:defRPr/>
            </a:pPr>
            <a:r>
              <a:rPr lang="en-GB" sz="2000" dirty="0">
                <a:sym typeface="Symbol"/>
              </a:rPr>
              <a:t> </a:t>
            </a:r>
            <a:r>
              <a:rPr lang="en-GB" sz="2000" dirty="0" smtClean="0">
                <a:sym typeface="Symbol"/>
              </a:rPr>
              <a:t> </a:t>
            </a:r>
            <a:r>
              <a:rPr lang="en-US" sz="2000" dirty="0" smtClean="0"/>
              <a:t>Over 50% of the population has elevated cholesterol</a:t>
            </a:r>
          </a:p>
          <a:p>
            <a:pPr marL="0" indent="0">
              <a:buFont typeface="Wingdings" pitchFamily="2" charset="2"/>
              <a:buNone/>
              <a:defRPr/>
            </a:pPr>
            <a:r>
              <a:rPr lang="en-GB" sz="2000" dirty="0">
                <a:sym typeface="Symbol"/>
              </a:rPr>
              <a:t> </a:t>
            </a:r>
            <a:r>
              <a:rPr lang="en-GB" sz="2000" dirty="0" smtClean="0">
                <a:sym typeface="Symbol"/>
              </a:rPr>
              <a:t> </a:t>
            </a:r>
            <a:r>
              <a:rPr lang="en-US" sz="2000" dirty="0" smtClean="0"/>
              <a:t>Over 50% has at least 1 of the “deadly quartet” of health conditions</a:t>
            </a:r>
            <a:br>
              <a:rPr lang="en-US" sz="2000" dirty="0" smtClean="0"/>
            </a:br>
            <a:r>
              <a:rPr lang="en-US" sz="2000" dirty="0" smtClean="0"/>
              <a:t>   (diabetes, obesity, high blood pressure, high </a:t>
            </a:r>
            <a:r>
              <a:rPr lang="en-US" sz="2000" dirty="0" err="1" smtClean="0"/>
              <a:t>cholestrol</a:t>
            </a:r>
            <a:r>
              <a:rPr lang="en-US" sz="2000" dirty="0" smtClean="0"/>
              <a:t>)</a:t>
            </a:r>
          </a:p>
          <a:p>
            <a:pPr marL="0" indent="0">
              <a:buFont typeface="Wingdings" pitchFamily="2" charset="2"/>
              <a:buNone/>
              <a:defRPr/>
            </a:pPr>
            <a:r>
              <a:rPr lang="en-GB" sz="2000" dirty="0">
                <a:sym typeface="Symbol"/>
              </a:rPr>
              <a:t> </a:t>
            </a:r>
            <a:r>
              <a:rPr lang="en-GB" sz="2000" dirty="0" smtClean="0"/>
              <a:t>Nearly </a:t>
            </a:r>
            <a:r>
              <a:rPr lang="en-GB" sz="2000" dirty="0"/>
              <a:t>4 out of 5 Australians have 1 or more long term health </a:t>
            </a:r>
            <a:r>
              <a:rPr lang="en-GB" sz="2000" dirty="0" smtClean="0"/>
              <a:t>conditions</a:t>
            </a:r>
            <a:br>
              <a:rPr lang="en-GB" sz="2000" dirty="0" smtClean="0"/>
            </a:br>
            <a:r>
              <a:rPr lang="en-GB" sz="2000" dirty="0" smtClean="0"/>
              <a:t>   </a:t>
            </a:r>
            <a:r>
              <a:rPr lang="en-GB" sz="2000" dirty="0"/>
              <a:t>(National Health Survey, Australian Bureau of Statistics 2006)</a:t>
            </a:r>
            <a:endParaRPr lang="en-US" sz="2000" dirty="0"/>
          </a:p>
          <a:p>
            <a:pPr marL="0" indent="0">
              <a:buFont typeface="Wingdings" pitchFamily="2" charset="2"/>
              <a:buNone/>
              <a:defRPr/>
            </a:pPr>
            <a:r>
              <a:rPr lang="en-GB" sz="2000" dirty="0">
                <a:sym typeface="Symbol"/>
              </a:rPr>
              <a:t> </a:t>
            </a:r>
            <a:r>
              <a:rPr lang="en-US" sz="2000" dirty="0" smtClean="0"/>
              <a:t>Australia </a:t>
            </a:r>
            <a:r>
              <a:rPr lang="en-US" sz="2000" dirty="0"/>
              <a:t>ranked #1 in terms of obesity </a:t>
            </a:r>
            <a:r>
              <a:rPr lang="en-US" sz="2000" dirty="0" smtClean="0"/>
              <a:t>rates</a:t>
            </a:r>
          </a:p>
          <a:p>
            <a:pPr marL="0" indent="0">
              <a:buFont typeface="Wingdings" pitchFamily="2" charset="2"/>
              <a:buNone/>
              <a:defRPr/>
            </a:pPr>
            <a:r>
              <a:rPr lang="en-US" sz="2000" dirty="0" smtClean="0"/>
              <a:t>Similar results appear for other countries</a:t>
            </a:r>
            <a:endParaRPr lang="en-US" sz="2000" dirty="0"/>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Title 1"/>
          <p:cNvSpPr>
            <a:spLocks noGrp="1"/>
          </p:cNvSpPr>
          <p:nvPr>
            <p:ph type="title"/>
          </p:nvPr>
        </p:nvSpPr>
        <p:spPr>
          <a:xfrm>
            <a:off x="381000" y="533400"/>
            <a:ext cx="8229600" cy="1143000"/>
          </a:xfrm>
        </p:spPr>
        <p:txBody>
          <a:bodyPr/>
          <a:lstStyle/>
          <a:p>
            <a:r>
              <a:rPr lang="en-US" altLang="en-US" smtClean="0"/>
              <a:t>SAH vs. Objective Health</a:t>
            </a:r>
          </a:p>
        </p:txBody>
      </p:sp>
      <p:sp>
        <p:nvSpPr>
          <p:cNvPr id="108547" name="Content Placeholder 2"/>
          <p:cNvSpPr>
            <a:spLocks noGrp="1"/>
          </p:cNvSpPr>
          <p:nvPr>
            <p:ph idx="1"/>
          </p:nvPr>
        </p:nvSpPr>
        <p:spPr>
          <a:xfrm>
            <a:off x="838200" y="2286000"/>
            <a:ext cx="7391400" cy="3048000"/>
          </a:xfrm>
        </p:spPr>
        <p:txBody>
          <a:bodyPr/>
          <a:lstStyle/>
          <a:p>
            <a:pPr marL="612775" indent="-514350">
              <a:buFont typeface="Wingdings" pitchFamily="2" charset="2"/>
              <a:buNone/>
            </a:pPr>
            <a:r>
              <a:rPr lang="en-US" altLang="en-US" smtClean="0"/>
              <a:t>1.  Are these SAH outcomes are “over-inflated”</a:t>
            </a:r>
          </a:p>
          <a:p>
            <a:pPr marL="612775" indent="-514350">
              <a:buFontTx/>
              <a:buAutoNum type="arabicPeriod"/>
            </a:pPr>
            <a:endParaRPr lang="en-US" altLang="en-US" smtClean="0"/>
          </a:p>
          <a:p>
            <a:pPr marL="612775" indent="-514350">
              <a:buFont typeface="Wingdings" pitchFamily="2" charset="2"/>
              <a:buNone/>
            </a:pPr>
            <a:r>
              <a:rPr lang="en-US" altLang="en-US" smtClean="0"/>
              <a:t>2.  And if so, why, and what kinds of people are doing the over-inflating/mis-reporting?</a:t>
            </a:r>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Title 1"/>
          <p:cNvSpPr>
            <a:spLocks noGrp="1"/>
          </p:cNvSpPr>
          <p:nvPr>
            <p:ph type="title"/>
          </p:nvPr>
        </p:nvSpPr>
        <p:spPr>
          <a:xfrm>
            <a:off x="1752600" y="1066800"/>
            <a:ext cx="5791200" cy="1143000"/>
          </a:xfrm>
        </p:spPr>
        <p:txBody>
          <a:bodyPr/>
          <a:lstStyle/>
          <a:p>
            <a:r>
              <a:rPr lang="en-US" altLang="en-US" smtClean="0"/>
              <a:t>HILDA Data</a:t>
            </a:r>
          </a:p>
        </p:txBody>
      </p:sp>
      <p:sp>
        <p:nvSpPr>
          <p:cNvPr id="109571" name="Content Placeholder 2"/>
          <p:cNvSpPr>
            <a:spLocks noGrp="1"/>
          </p:cNvSpPr>
          <p:nvPr>
            <p:ph idx="1"/>
          </p:nvPr>
        </p:nvSpPr>
        <p:spPr>
          <a:xfrm>
            <a:off x="457200" y="2590800"/>
            <a:ext cx="8229600" cy="2514600"/>
          </a:xfrm>
        </p:spPr>
        <p:txBody>
          <a:bodyPr/>
          <a:lstStyle/>
          <a:p>
            <a:pPr marL="612775" indent="-514350">
              <a:buFont typeface="Wingdings" pitchFamily="2" charset="2"/>
              <a:buNone/>
            </a:pPr>
            <a:r>
              <a:rPr lang="en-AU" altLang="en-US" sz="2400" smtClean="0"/>
              <a:t>       The Household, Income and Labour Dynamics in Australia (HILDA) dataset:</a:t>
            </a:r>
          </a:p>
          <a:p>
            <a:pPr marL="1077913" lvl="1" indent="-514350">
              <a:buFont typeface="Wingdings" pitchFamily="2" charset="2"/>
              <a:buNone/>
            </a:pPr>
            <a:r>
              <a:rPr lang="en-AU" altLang="en-US" sz="2200" smtClean="0"/>
              <a:t>1.  a longitudinal survey of households in Australia</a:t>
            </a:r>
          </a:p>
          <a:p>
            <a:pPr marL="1077913" lvl="1" indent="-514350">
              <a:buFont typeface="Wingdings" pitchFamily="2" charset="2"/>
              <a:buNone/>
            </a:pPr>
            <a:r>
              <a:rPr lang="en-AU" altLang="en-US" sz="2200" smtClean="0"/>
              <a:t>2.  well tried and tested dataset</a:t>
            </a:r>
          </a:p>
          <a:p>
            <a:pPr marL="1077913" lvl="1" indent="-514350">
              <a:buFont typeface="Wingdings" pitchFamily="2" charset="2"/>
              <a:buNone/>
            </a:pPr>
            <a:r>
              <a:rPr lang="en-AU" altLang="en-US" sz="2200" smtClean="0"/>
              <a:t>3.  contains a host of information on SAH and other health</a:t>
            </a:r>
            <a:br>
              <a:rPr lang="en-AU" altLang="en-US" sz="2200" smtClean="0"/>
            </a:br>
            <a:r>
              <a:rPr lang="en-AU" altLang="en-US" sz="2200" smtClean="0"/>
              <a:t>measures, as well as numerous demographic variables</a:t>
            </a:r>
            <a:endParaRPr lang="en-GB" altLang="en-US" smtClean="0"/>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Title 1"/>
          <p:cNvSpPr>
            <a:spLocks noGrp="1"/>
          </p:cNvSpPr>
          <p:nvPr>
            <p:ph type="title"/>
          </p:nvPr>
        </p:nvSpPr>
        <p:spPr>
          <a:xfrm>
            <a:off x="457200" y="685800"/>
            <a:ext cx="8229600" cy="1143000"/>
          </a:xfrm>
        </p:spPr>
        <p:txBody>
          <a:bodyPr/>
          <a:lstStyle/>
          <a:p>
            <a:r>
              <a:rPr lang="en-US" altLang="en-US" smtClean="0"/>
              <a:t>Self Assessed Health</a:t>
            </a:r>
          </a:p>
        </p:txBody>
      </p:sp>
      <p:sp>
        <p:nvSpPr>
          <p:cNvPr id="110595" name="Content Placeholder 2"/>
          <p:cNvSpPr>
            <a:spLocks noGrp="1"/>
          </p:cNvSpPr>
          <p:nvPr>
            <p:ph idx="1"/>
          </p:nvPr>
        </p:nvSpPr>
        <p:spPr>
          <a:xfrm>
            <a:off x="609600" y="1981200"/>
            <a:ext cx="8229600" cy="3048000"/>
          </a:xfrm>
        </p:spPr>
        <p:txBody>
          <a:bodyPr/>
          <a:lstStyle/>
          <a:p>
            <a:r>
              <a:rPr lang="en-AU" altLang="en-US" sz="2400" i="1" smtClean="0"/>
              <a:t>“</a:t>
            </a:r>
            <a:r>
              <a:rPr lang="en-AU" altLang="en-US" sz="2400" smtClean="0"/>
              <a:t>In general, would you say your health is: Excellent, Very  good, Good, Fair or Poor?</a:t>
            </a:r>
            <a:r>
              <a:rPr lang="en-AU" altLang="en-US" sz="2400" i="1" smtClean="0"/>
              <a:t>"</a:t>
            </a:r>
          </a:p>
          <a:p>
            <a:r>
              <a:rPr lang="en-AU" altLang="en-US" sz="2400" smtClean="0"/>
              <a:t>Responses 1,2,3,4,5  (we will be using 0,1,2,3,4)</a:t>
            </a:r>
          </a:p>
          <a:p>
            <a:r>
              <a:rPr lang="en-AU" altLang="en-US" sz="2400" smtClean="0"/>
              <a:t>Typically ¾ of responses are “good” or “very good” health; </a:t>
            </a:r>
            <a:r>
              <a:rPr lang="en-AU" altLang="en-US" sz="2200" smtClean="0"/>
              <a:t>in our data (HILDA) we get 72%</a:t>
            </a:r>
          </a:p>
          <a:p>
            <a:r>
              <a:rPr lang="en-AU" altLang="en-US" sz="2400" smtClean="0"/>
              <a:t>Similar numbers for most developed countries</a:t>
            </a:r>
          </a:p>
          <a:p>
            <a:r>
              <a:rPr lang="en-AU" altLang="en-US" sz="2400" i="1" smtClean="0"/>
              <a:t>Does this truly represent the health of the nation?</a:t>
            </a:r>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Picture 2"/>
          <p:cNvPicPr>
            <a:picLocks noChangeAspect="1" noChangeArrowheads="1"/>
          </p:cNvPicPr>
          <p:nvPr/>
        </p:nvPicPr>
        <p:blipFill>
          <a:blip r:embed="rId2" cstate="print"/>
          <a:srcRect/>
          <a:stretch>
            <a:fillRect/>
          </a:stretch>
        </p:blipFill>
        <p:spPr bwMode="auto">
          <a:xfrm>
            <a:off x="500063" y="723900"/>
            <a:ext cx="8143875" cy="5410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Title 1"/>
          <p:cNvSpPr>
            <a:spLocks noGrp="1"/>
          </p:cNvSpPr>
          <p:nvPr>
            <p:ph type="title"/>
          </p:nvPr>
        </p:nvSpPr>
        <p:spPr>
          <a:xfrm>
            <a:off x="457200" y="609600"/>
            <a:ext cx="8229600" cy="1143000"/>
          </a:xfrm>
        </p:spPr>
        <p:txBody>
          <a:bodyPr/>
          <a:lstStyle/>
          <a:p>
            <a:r>
              <a:rPr lang="en-US" altLang="en-US" smtClean="0">
                <a:solidFill>
                  <a:srgbClr val="0070C0"/>
                </a:solidFill>
              </a:rPr>
              <a:t>A Two Class Latent Class Model</a:t>
            </a:r>
          </a:p>
        </p:txBody>
      </p:sp>
      <p:pic>
        <p:nvPicPr>
          <p:cNvPr id="112643" name="Picture 2"/>
          <p:cNvPicPr>
            <a:picLocks noChangeAspect="1" noChangeArrowheads="1"/>
          </p:cNvPicPr>
          <p:nvPr/>
        </p:nvPicPr>
        <p:blipFill>
          <a:blip r:embed="rId2" cstate="print"/>
          <a:srcRect/>
          <a:stretch>
            <a:fillRect/>
          </a:stretch>
        </p:blipFill>
        <p:spPr bwMode="auto">
          <a:xfrm>
            <a:off x="688975" y="2667000"/>
            <a:ext cx="3519488" cy="2667000"/>
          </a:xfrm>
          <a:prstGeom prst="rect">
            <a:avLst/>
          </a:prstGeom>
          <a:noFill/>
          <a:ln w="9525">
            <a:noFill/>
            <a:miter lim="800000"/>
            <a:headEnd/>
            <a:tailEnd/>
          </a:ln>
        </p:spPr>
      </p:pic>
      <p:pic>
        <p:nvPicPr>
          <p:cNvPr id="112644" name="Picture 3"/>
          <p:cNvPicPr>
            <a:picLocks noChangeAspect="1" noChangeArrowheads="1"/>
          </p:cNvPicPr>
          <p:nvPr/>
        </p:nvPicPr>
        <p:blipFill>
          <a:blip r:embed="rId3" cstate="print"/>
          <a:srcRect/>
          <a:stretch>
            <a:fillRect/>
          </a:stretch>
        </p:blipFill>
        <p:spPr bwMode="auto">
          <a:xfrm>
            <a:off x="4267200" y="2667000"/>
            <a:ext cx="4168775" cy="2641600"/>
          </a:xfrm>
          <a:prstGeom prst="rect">
            <a:avLst/>
          </a:prstGeom>
          <a:noFill/>
          <a:ln w="9525">
            <a:noFill/>
            <a:miter lim="800000"/>
            <a:headEnd/>
            <a:tailEnd/>
          </a:ln>
        </p:spPr>
      </p:pic>
      <p:cxnSp>
        <p:nvCxnSpPr>
          <p:cNvPr id="112645" name="Straight Connector 6"/>
          <p:cNvCxnSpPr>
            <a:cxnSpLocks noChangeShapeType="1"/>
          </p:cNvCxnSpPr>
          <p:nvPr/>
        </p:nvCxnSpPr>
        <p:spPr bwMode="auto">
          <a:xfrm flipV="1">
            <a:off x="6451600" y="3225800"/>
            <a:ext cx="838200" cy="1295400"/>
          </a:xfrm>
          <a:prstGeom prst="line">
            <a:avLst/>
          </a:prstGeom>
          <a:noFill/>
          <a:ln w="9525" algn="ctr">
            <a:solidFill>
              <a:srgbClr val="FFFF00"/>
            </a:solidFill>
            <a:round/>
            <a:headEnd/>
            <a:tailEnd/>
          </a:ln>
        </p:spPr>
      </p:cxnSp>
      <p:cxnSp>
        <p:nvCxnSpPr>
          <p:cNvPr id="112646" name="Straight Connector 8"/>
          <p:cNvCxnSpPr>
            <a:cxnSpLocks noChangeShapeType="1"/>
          </p:cNvCxnSpPr>
          <p:nvPr/>
        </p:nvCxnSpPr>
        <p:spPr bwMode="auto">
          <a:xfrm flipV="1">
            <a:off x="6477000" y="3817938"/>
            <a:ext cx="838200" cy="685800"/>
          </a:xfrm>
          <a:prstGeom prst="line">
            <a:avLst/>
          </a:prstGeom>
          <a:noFill/>
          <a:ln w="9525" algn="ctr">
            <a:solidFill>
              <a:srgbClr val="FFFF00"/>
            </a:solidFill>
            <a:round/>
            <a:headEnd/>
            <a:tailEnd/>
          </a:ln>
        </p:spPr>
      </p:cxnSp>
      <p:sp>
        <p:nvSpPr>
          <p:cNvPr id="112647" name="TextBox 9"/>
          <p:cNvSpPr txBox="1">
            <a:spLocks noChangeArrowheads="1"/>
          </p:cNvSpPr>
          <p:nvPr/>
        </p:nvSpPr>
        <p:spPr bwMode="auto">
          <a:xfrm>
            <a:off x="1447800" y="2209800"/>
            <a:ext cx="1905000" cy="461963"/>
          </a:xfrm>
          <a:prstGeom prst="rect">
            <a:avLst/>
          </a:prstGeom>
          <a:noFill/>
          <a:ln w="9525">
            <a:noFill/>
            <a:miter lim="800000"/>
            <a:headEnd/>
            <a:tailEnd/>
          </a:ln>
        </p:spPr>
        <p:txBody>
          <a:bodyPr>
            <a:spAutoFit/>
          </a:bodyPr>
          <a:lstStyle/>
          <a:p>
            <a:r>
              <a:rPr lang="en-US" altLang="en-US" sz="2400"/>
              <a:t>True Reporter</a:t>
            </a:r>
          </a:p>
        </p:txBody>
      </p:sp>
      <p:sp>
        <p:nvSpPr>
          <p:cNvPr id="112648" name="TextBox 10"/>
          <p:cNvSpPr txBox="1">
            <a:spLocks noChangeArrowheads="1"/>
          </p:cNvSpPr>
          <p:nvPr/>
        </p:nvSpPr>
        <p:spPr bwMode="auto">
          <a:xfrm>
            <a:off x="5334000" y="2209800"/>
            <a:ext cx="1981200" cy="461963"/>
          </a:xfrm>
          <a:prstGeom prst="rect">
            <a:avLst/>
          </a:prstGeom>
          <a:noFill/>
          <a:ln w="9525">
            <a:noFill/>
            <a:miter lim="800000"/>
            <a:headEnd/>
            <a:tailEnd/>
          </a:ln>
        </p:spPr>
        <p:txBody>
          <a:bodyPr>
            <a:spAutoFit/>
          </a:bodyPr>
          <a:lstStyle/>
          <a:p>
            <a:r>
              <a:rPr lang="en-US" altLang="en-US" sz="2400"/>
              <a:t>Misreporter</a:t>
            </a:r>
          </a:p>
        </p:txBody>
      </p:sp>
    </p:spTree>
  </p:cSld>
  <p:clrMapOvr>
    <a:masterClrMapping/>
  </p:clrMapOvr>
  <p:transition/>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Title 1"/>
          <p:cNvSpPr>
            <a:spLocks noGrp="1"/>
          </p:cNvSpPr>
          <p:nvPr>
            <p:ph type="title"/>
          </p:nvPr>
        </p:nvSpPr>
        <p:spPr>
          <a:xfrm>
            <a:off x="381000" y="990600"/>
            <a:ext cx="8229600" cy="1143000"/>
          </a:xfrm>
        </p:spPr>
        <p:txBody>
          <a:bodyPr/>
          <a:lstStyle/>
          <a:p>
            <a:r>
              <a:rPr lang="en-US" altLang="en-US" smtClean="0"/>
              <a:t>Reporter Type Model</a:t>
            </a:r>
          </a:p>
        </p:txBody>
      </p:sp>
      <p:graphicFrame>
        <p:nvGraphicFramePr>
          <p:cNvPr id="113667" name="Object 2"/>
          <p:cNvGraphicFramePr>
            <a:graphicFrameLocks noChangeAspect="1"/>
          </p:cNvGraphicFramePr>
          <p:nvPr/>
        </p:nvGraphicFramePr>
        <p:xfrm>
          <a:off x="2073275" y="2362200"/>
          <a:ext cx="5035550" cy="2209800"/>
        </p:xfrm>
        <a:graphic>
          <a:graphicData uri="http://schemas.openxmlformats.org/presentationml/2006/ole">
            <p:oleObj spid="_x0000_s113667" name="Equation" r:id="rId3" imgW="1968500" imgH="863600" progId="Equation.DSMT4">
              <p:embed/>
            </p:oleObj>
          </a:graphicData>
        </a:graphic>
      </p:graphicFrame>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0" name="Picture 2"/>
          <p:cNvPicPr>
            <a:picLocks noChangeAspect="1" noChangeArrowheads="1"/>
          </p:cNvPicPr>
          <p:nvPr/>
        </p:nvPicPr>
        <p:blipFill>
          <a:blip r:embed="rId2" cstate="print"/>
          <a:srcRect/>
          <a:stretch>
            <a:fillRect/>
          </a:stretch>
        </p:blipFill>
        <p:spPr bwMode="auto">
          <a:xfrm>
            <a:off x="1498600" y="914400"/>
            <a:ext cx="6572250" cy="2892425"/>
          </a:xfrm>
          <a:prstGeom prst="rect">
            <a:avLst/>
          </a:prstGeom>
          <a:noFill/>
          <a:ln w="9525">
            <a:noFill/>
            <a:miter lim="800000"/>
            <a:headEnd/>
            <a:tailEnd/>
          </a:ln>
        </p:spPr>
      </p:pic>
      <p:pic>
        <p:nvPicPr>
          <p:cNvPr id="114691" name="Picture 2"/>
          <p:cNvPicPr>
            <a:picLocks noChangeAspect="1" noChangeArrowheads="1"/>
          </p:cNvPicPr>
          <p:nvPr/>
        </p:nvPicPr>
        <p:blipFill>
          <a:blip r:embed="rId3" cstate="print"/>
          <a:srcRect/>
          <a:stretch>
            <a:fillRect/>
          </a:stretch>
        </p:blipFill>
        <p:spPr bwMode="auto">
          <a:xfrm>
            <a:off x="3124200" y="4038600"/>
            <a:ext cx="3016250" cy="2286000"/>
          </a:xfrm>
          <a:prstGeom prst="rect">
            <a:avLst/>
          </a:prstGeom>
          <a:noFill/>
          <a:ln w="9525">
            <a:noFill/>
            <a:miter lim="800000"/>
            <a:headEnd/>
            <a:tailEnd/>
          </a:ln>
        </p:spPr>
      </p:pic>
      <p:sp>
        <p:nvSpPr>
          <p:cNvPr id="114692" name="TextBox 4"/>
          <p:cNvSpPr txBox="1">
            <a:spLocks noChangeArrowheads="1"/>
          </p:cNvSpPr>
          <p:nvPr/>
        </p:nvSpPr>
        <p:spPr bwMode="auto">
          <a:xfrm>
            <a:off x="6216650" y="4167188"/>
            <a:ext cx="641350" cy="2092325"/>
          </a:xfrm>
          <a:prstGeom prst="rect">
            <a:avLst/>
          </a:prstGeom>
          <a:noFill/>
          <a:ln w="9525">
            <a:noFill/>
            <a:miter lim="800000"/>
            <a:headEnd/>
            <a:tailEnd/>
          </a:ln>
        </p:spPr>
        <p:txBody>
          <a:bodyPr>
            <a:spAutoFit/>
          </a:bodyPr>
          <a:lstStyle/>
          <a:p>
            <a:r>
              <a:rPr lang="en-US" altLang="en-US"/>
              <a:t>Y=4</a:t>
            </a:r>
          </a:p>
          <a:p>
            <a:endParaRPr lang="en-US" altLang="en-US" sz="1000"/>
          </a:p>
          <a:p>
            <a:r>
              <a:rPr lang="en-US" altLang="en-US"/>
              <a:t>Y=3</a:t>
            </a:r>
          </a:p>
          <a:p>
            <a:endParaRPr lang="en-US" altLang="en-US" sz="1000"/>
          </a:p>
          <a:p>
            <a:r>
              <a:rPr lang="en-US" altLang="en-US"/>
              <a:t>Y=2</a:t>
            </a:r>
          </a:p>
          <a:p>
            <a:endParaRPr lang="en-US" altLang="en-US" sz="1000"/>
          </a:p>
          <a:p>
            <a:r>
              <a:rPr lang="en-US" altLang="en-US"/>
              <a:t>Y=1</a:t>
            </a:r>
          </a:p>
          <a:p>
            <a:endParaRPr lang="en-US" altLang="en-US" sz="1000"/>
          </a:p>
          <a:p>
            <a:r>
              <a:rPr lang="en-US" altLang="en-US"/>
              <a:t>Y=0</a:t>
            </a:r>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Picture 2"/>
          <p:cNvPicPr>
            <a:picLocks noChangeAspect="1" noChangeArrowheads="1"/>
          </p:cNvPicPr>
          <p:nvPr/>
        </p:nvPicPr>
        <p:blipFill>
          <a:blip r:embed="rId2" cstate="print"/>
          <a:srcRect/>
          <a:stretch>
            <a:fillRect/>
          </a:stretch>
        </p:blipFill>
        <p:spPr bwMode="auto">
          <a:xfrm>
            <a:off x="614363" y="838200"/>
            <a:ext cx="7915275" cy="4629150"/>
          </a:xfrm>
          <a:prstGeom prst="rect">
            <a:avLst/>
          </a:prstGeom>
          <a:noFill/>
          <a:ln w="9525">
            <a:noFill/>
            <a:miter lim="800000"/>
            <a:headEnd/>
            <a:tailEnd/>
          </a:ln>
        </p:spPr>
      </p:pic>
      <p:sp>
        <p:nvSpPr>
          <p:cNvPr id="115715" name="TextBox 1"/>
          <p:cNvSpPr txBox="1">
            <a:spLocks noChangeArrowheads="1"/>
          </p:cNvSpPr>
          <p:nvPr/>
        </p:nvSpPr>
        <p:spPr bwMode="auto">
          <a:xfrm>
            <a:off x="2209800" y="5611813"/>
            <a:ext cx="4495800" cy="461962"/>
          </a:xfrm>
          <a:prstGeom prst="rect">
            <a:avLst/>
          </a:prstGeom>
          <a:noFill/>
          <a:ln w="9525">
            <a:noFill/>
            <a:miter lim="800000"/>
            <a:headEnd/>
            <a:tailEnd/>
          </a:ln>
        </p:spPr>
        <p:txBody>
          <a:bodyPr>
            <a:spAutoFit/>
          </a:bodyPr>
          <a:lstStyle/>
          <a:p>
            <a:r>
              <a:rPr lang="en-US" altLang="en-US" sz="2400"/>
              <a:t>Pr(true,y) = Pr(true) * Pr(y | true)</a:t>
            </a:r>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Content Placeholder 4"/>
          <p:cNvSpPr>
            <a:spLocks noGrp="1"/>
          </p:cNvSpPr>
          <p:nvPr>
            <p:ph idx="1"/>
          </p:nvPr>
        </p:nvSpPr>
        <p:spPr>
          <a:xfrm>
            <a:off x="457200" y="1143000"/>
            <a:ext cx="8458200" cy="1600200"/>
          </a:xfrm>
        </p:spPr>
        <p:txBody>
          <a:bodyPr/>
          <a:lstStyle/>
          <a:p>
            <a:r>
              <a:rPr lang="en-US" altLang="en-US" smtClean="0"/>
              <a:t>Mis-reporters choose either good or very good</a:t>
            </a:r>
          </a:p>
          <a:p>
            <a:r>
              <a:rPr lang="en-US" altLang="en-US" smtClean="0"/>
              <a:t>The response is determined by a probit model</a:t>
            </a:r>
          </a:p>
        </p:txBody>
      </p:sp>
      <p:graphicFrame>
        <p:nvGraphicFramePr>
          <p:cNvPr id="116739" name="Object 2"/>
          <p:cNvGraphicFramePr>
            <a:graphicFrameLocks noChangeAspect="1"/>
          </p:cNvGraphicFramePr>
          <p:nvPr/>
        </p:nvGraphicFramePr>
        <p:xfrm>
          <a:off x="2663825" y="2514600"/>
          <a:ext cx="3810000" cy="914400"/>
        </p:xfrm>
        <a:graphic>
          <a:graphicData uri="http://schemas.openxmlformats.org/presentationml/2006/ole">
            <p:oleObj spid="_x0000_s116739" name="Equation" r:id="rId3" imgW="952087" imgH="228501" progId="Equation.DSMT4">
              <p:embed/>
            </p:oleObj>
          </a:graphicData>
        </a:graphic>
      </p:graphicFrame>
      <p:pic>
        <p:nvPicPr>
          <p:cNvPr id="116740" name="Picture 3"/>
          <p:cNvPicPr>
            <a:picLocks noChangeAspect="1" noChangeArrowheads="1"/>
          </p:cNvPicPr>
          <p:nvPr/>
        </p:nvPicPr>
        <p:blipFill>
          <a:blip r:embed="rId4" cstate="print"/>
          <a:srcRect/>
          <a:stretch>
            <a:fillRect/>
          </a:stretch>
        </p:blipFill>
        <p:spPr bwMode="auto">
          <a:xfrm>
            <a:off x="2667000" y="3733800"/>
            <a:ext cx="4168775" cy="2641600"/>
          </a:xfrm>
          <a:prstGeom prst="rect">
            <a:avLst/>
          </a:prstGeom>
          <a:noFill/>
          <a:ln w="9525">
            <a:noFill/>
            <a:miter lim="800000"/>
            <a:headEnd/>
            <a:tailEnd/>
          </a:ln>
        </p:spPr>
      </p:pic>
      <p:cxnSp>
        <p:nvCxnSpPr>
          <p:cNvPr id="116741" name="Straight Connector 6"/>
          <p:cNvCxnSpPr>
            <a:cxnSpLocks noChangeShapeType="1"/>
          </p:cNvCxnSpPr>
          <p:nvPr/>
        </p:nvCxnSpPr>
        <p:spPr bwMode="auto">
          <a:xfrm flipV="1">
            <a:off x="4851400" y="4302125"/>
            <a:ext cx="838200" cy="1295400"/>
          </a:xfrm>
          <a:prstGeom prst="line">
            <a:avLst/>
          </a:prstGeom>
          <a:noFill/>
          <a:ln w="9525" algn="ctr">
            <a:solidFill>
              <a:srgbClr val="FFFF00"/>
            </a:solidFill>
            <a:round/>
            <a:headEnd/>
            <a:tailEnd/>
          </a:ln>
        </p:spPr>
      </p:cxnSp>
      <p:cxnSp>
        <p:nvCxnSpPr>
          <p:cNvPr id="116742" name="Straight Connector 8"/>
          <p:cNvCxnSpPr>
            <a:cxnSpLocks noChangeShapeType="1"/>
          </p:cNvCxnSpPr>
          <p:nvPr/>
        </p:nvCxnSpPr>
        <p:spPr bwMode="auto">
          <a:xfrm flipV="1">
            <a:off x="4870450" y="4911725"/>
            <a:ext cx="838200" cy="685800"/>
          </a:xfrm>
          <a:prstGeom prst="line">
            <a:avLst/>
          </a:prstGeom>
          <a:noFill/>
          <a:ln w="9525" algn="ctr">
            <a:solidFill>
              <a:srgbClr val="FFFF00"/>
            </a:solidFill>
            <a:round/>
            <a:headEnd/>
            <a:tailEnd/>
          </a:ln>
        </p:spPr>
      </p:cxnSp>
      <p:sp>
        <p:nvSpPr>
          <p:cNvPr id="116743" name="TextBox 9"/>
          <p:cNvSpPr txBox="1">
            <a:spLocks noChangeArrowheads="1"/>
          </p:cNvSpPr>
          <p:nvPr/>
        </p:nvSpPr>
        <p:spPr bwMode="auto">
          <a:xfrm>
            <a:off x="6978650" y="3924300"/>
            <a:ext cx="641350" cy="800100"/>
          </a:xfrm>
          <a:prstGeom prst="rect">
            <a:avLst/>
          </a:prstGeom>
          <a:noFill/>
          <a:ln w="9525">
            <a:noFill/>
            <a:miter lim="800000"/>
            <a:headEnd/>
            <a:tailEnd/>
          </a:ln>
        </p:spPr>
        <p:txBody>
          <a:bodyPr>
            <a:spAutoFit/>
          </a:bodyPr>
          <a:lstStyle/>
          <a:p>
            <a:r>
              <a:rPr lang="en-US" altLang="en-US"/>
              <a:t>Y=3</a:t>
            </a:r>
          </a:p>
          <a:p>
            <a:endParaRPr lang="en-US" altLang="en-US" sz="1000"/>
          </a:p>
          <a:p>
            <a:r>
              <a:rPr lang="en-US" altLang="en-US"/>
              <a:t>Y=2</a:t>
            </a:r>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Picture 2"/>
          <p:cNvPicPr>
            <a:picLocks noChangeAspect="1" noChangeArrowheads="1"/>
          </p:cNvPicPr>
          <p:nvPr/>
        </p:nvPicPr>
        <p:blipFill>
          <a:blip r:embed="rId2" cstate="print"/>
          <a:srcRect/>
          <a:stretch>
            <a:fillRect/>
          </a:stretch>
        </p:blipFill>
        <p:spPr bwMode="auto">
          <a:xfrm>
            <a:off x="595313" y="1371600"/>
            <a:ext cx="7953375" cy="46291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8786" name="Content Placeholder 2"/>
          <p:cNvSpPr>
            <a:spLocks noGrp="1"/>
          </p:cNvSpPr>
          <p:nvPr>
            <p:ph idx="1"/>
          </p:nvPr>
        </p:nvSpPr>
        <p:spPr>
          <a:xfrm>
            <a:off x="381000" y="1500188"/>
            <a:ext cx="7607300" cy="4213225"/>
          </a:xfrm>
        </p:spPr>
        <p:txBody>
          <a:bodyPr/>
          <a:lstStyle/>
          <a:p>
            <a:pPr marL="612775" indent="-514350" eaLnBrk="1" hangingPunct="1">
              <a:buFont typeface="Wingdings" pitchFamily="2" charset="2"/>
              <a:buNone/>
            </a:pPr>
            <a:endParaRPr lang="en-GB" altLang="en-US" sz="2400" smtClean="0"/>
          </a:p>
          <a:p>
            <a:pPr marL="612775" indent="-514350" eaLnBrk="1" hangingPunct="1"/>
            <a:endParaRPr lang="en-GB" altLang="en-US" sz="2400" smtClean="0"/>
          </a:p>
          <a:p>
            <a:pPr marL="612775" indent="-514350" eaLnBrk="1" hangingPunct="1"/>
            <a:endParaRPr lang="en-GB" altLang="en-US" sz="2400" smtClean="0"/>
          </a:p>
          <a:p>
            <a:pPr marL="612775" indent="-514350" eaLnBrk="1" hangingPunct="1"/>
            <a:endParaRPr lang="en-GB" altLang="en-US" sz="2400" smtClean="0"/>
          </a:p>
          <a:p>
            <a:pPr marL="612775" indent="-514350" eaLnBrk="1" hangingPunct="1"/>
            <a:endParaRPr lang="en-GB" altLang="en-US" sz="2400" smtClean="0"/>
          </a:p>
          <a:p>
            <a:pPr marL="612775" indent="-514350" eaLnBrk="1" hangingPunct="1"/>
            <a:endParaRPr lang="en-GB" altLang="en-US" sz="2400" smtClean="0"/>
          </a:p>
          <a:p>
            <a:pPr marL="612775" indent="-514350" eaLnBrk="1" hangingPunct="1"/>
            <a:endParaRPr lang="en-GB" altLang="en-US" sz="2400" smtClean="0"/>
          </a:p>
          <a:p>
            <a:pPr marL="612775" indent="-514350" eaLnBrk="1" hangingPunct="1"/>
            <a:endParaRPr lang="en-GB" altLang="en-US" sz="2400" smtClean="0"/>
          </a:p>
        </p:txBody>
      </p:sp>
      <p:pic>
        <p:nvPicPr>
          <p:cNvPr id="118787" name="Picture 2"/>
          <p:cNvPicPr>
            <a:picLocks noChangeAspect="1" noChangeArrowheads="1"/>
          </p:cNvPicPr>
          <p:nvPr/>
        </p:nvPicPr>
        <p:blipFill>
          <a:blip r:embed="rId2" cstate="print"/>
          <a:srcRect/>
          <a:stretch>
            <a:fillRect/>
          </a:stretch>
        </p:blipFill>
        <p:spPr bwMode="auto">
          <a:xfrm>
            <a:off x="571500" y="1704975"/>
            <a:ext cx="8343900" cy="4467225"/>
          </a:xfrm>
          <a:prstGeom prst="rect">
            <a:avLst/>
          </a:prstGeom>
          <a:noFill/>
          <a:ln w="9525">
            <a:noFill/>
            <a:miter lim="800000"/>
            <a:headEnd/>
            <a:tailEnd/>
          </a:ln>
        </p:spPr>
      </p:pic>
      <p:sp>
        <p:nvSpPr>
          <p:cNvPr id="118788" name="TextBox 1"/>
          <p:cNvSpPr txBox="1">
            <a:spLocks noChangeArrowheads="1"/>
          </p:cNvSpPr>
          <p:nvPr/>
        </p:nvSpPr>
        <p:spPr bwMode="auto">
          <a:xfrm>
            <a:off x="1752600" y="977900"/>
            <a:ext cx="6172200" cy="585788"/>
          </a:xfrm>
          <a:prstGeom prst="rect">
            <a:avLst/>
          </a:prstGeom>
          <a:noFill/>
          <a:ln w="9525">
            <a:noFill/>
            <a:miter lim="800000"/>
            <a:headEnd/>
            <a:tailEnd/>
          </a:ln>
        </p:spPr>
        <p:txBody>
          <a:bodyPr>
            <a:spAutoFit/>
          </a:bodyPr>
          <a:lstStyle/>
          <a:p>
            <a:r>
              <a:rPr lang="en-US" altLang="en-US" sz="3200" b="1"/>
              <a:t>Observed Mixture of Two Classes</a:t>
            </a:r>
          </a:p>
        </p:txBody>
      </p:sp>
    </p:spTree>
  </p:cSld>
  <p:clrMapOvr>
    <a:masterClrMapping/>
  </p:clrMapOvr>
  <p:transition/>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Picture 2"/>
          <p:cNvPicPr>
            <a:picLocks noChangeAspect="1" noChangeArrowheads="1"/>
          </p:cNvPicPr>
          <p:nvPr/>
        </p:nvPicPr>
        <p:blipFill>
          <a:blip r:embed="rId3" cstate="print"/>
          <a:srcRect/>
          <a:stretch>
            <a:fillRect/>
          </a:stretch>
        </p:blipFill>
        <p:spPr bwMode="auto">
          <a:xfrm>
            <a:off x="438150" y="838200"/>
            <a:ext cx="8401050" cy="4019550"/>
          </a:xfrm>
          <a:prstGeom prst="rect">
            <a:avLst/>
          </a:prstGeom>
          <a:noFill/>
          <a:ln w="9525">
            <a:noFill/>
            <a:miter lim="800000"/>
            <a:headEnd/>
            <a:tailEnd/>
          </a:ln>
        </p:spPr>
      </p:pic>
      <p:graphicFrame>
        <p:nvGraphicFramePr>
          <p:cNvPr id="119811" name="Object 2"/>
          <p:cNvGraphicFramePr>
            <a:graphicFrameLocks noChangeAspect="1"/>
          </p:cNvGraphicFramePr>
          <p:nvPr/>
        </p:nvGraphicFramePr>
        <p:xfrm>
          <a:off x="800100" y="5334000"/>
          <a:ext cx="7429500" cy="381000"/>
        </p:xfrm>
        <a:graphic>
          <a:graphicData uri="http://schemas.openxmlformats.org/presentationml/2006/ole">
            <p:oleObj spid="_x0000_s119811" name="Equation" r:id="rId4" imgW="3962400" imgH="203200" progId="Equation.DSMT4">
              <p:embed/>
            </p:oleObj>
          </a:graphicData>
        </a:graphic>
      </p:graphicFrame>
      <p:cxnSp>
        <p:nvCxnSpPr>
          <p:cNvPr id="4" name="Straight Arrow Connector 3"/>
          <p:cNvCxnSpPr/>
          <p:nvPr/>
        </p:nvCxnSpPr>
        <p:spPr>
          <a:xfrm flipV="1">
            <a:off x="2209800" y="4648200"/>
            <a:ext cx="0" cy="68580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flipV="1">
            <a:off x="3581400" y="4648200"/>
            <a:ext cx="0" cy="68580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flipV="1">
            <a:off x="5029200" y="4114800"/>
            <a:ext cx="1676400" cy="121920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flipV="1">
            <a:off x="7162800" y="4038600"/>
            <a:ext cx="762000" cy="129540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834" name="Picture 2"/>
          <p:cNvPicPr>
            <a:picLocks noChangeAspect="1" noChangeArrowheads="1"/>
          </p:cNvPicPr>
          <p:nvPr/>
        </p:nvPicPr>
        <p:blipFill>
          <a:blip r:embed="rId2" cstate="print"/>
          <a:srcRect/>
          <a:stretch>
            <a:fillRect/>
          </a:stretch>
        </p:blipFill>
        <p:spPr bwMode="auto">
          <a:xfrm>
            <a:off x="685800" y="1295400"/>
            <a:ext cx="8210550" cy="451008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Title 1"/>
          <p:cNvSpPr>
            <a:spLocks noGrp="1"/>
          </p:cNvSpPr>
          <p:nvPr>
            <p:ph type="title"/>
          </p:nvPr>
        </p:nvSpPr>
        <p:spPr>
          <a:xfrm>
            <a:off x="457200" y="533400"/>
            <a:ext cx="8229600" cy="762000"/>
          </a:xfrm>
        </p:spPr>
        <p:txBody>
          <a:bodyPr/>
          <a:lstStyle/>
          <a:p>
            <a:r>
              <a:rPr lang="en-US" altLang="en-US" smtClean="0"/>
              <a:t>Who are the Misreporters?</a:t>
            </a:r>
          </a:p>
        </p:txBody>
      </p:sp>
      <p:pic>
        <p:nvPicPr>
          <p:cNvPr id="121859" name="Picture 2"/>
          <p:cNvPicPr>
            <a:picLocks noChangeAspect="1" noChangeArrowheads="1"/>
          </p:cNvPicPr>
          <p:nvPr/>
        </p:nvPicPr>
        <p:blipFill>
          <a:blip r:embed="rId2" cstate="print"/>
          <a:srcRect/>
          <a:stretch>
            <a:fillRect/>
          </a:stretch>
        </p:blipFill>
        <p:spPr bwMode="auto">
          <a:xfrm>
            <a:off x="381000" y="1524000"/>
            <a:ext cx="8153400" cy="48291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Title 1"/>
          <p:cNvSpPr>
            <a:spLocks noGrp="1"/>
          </p:cNvSpPr>
          <p:nvPr>
            <p:ph type="title"/>
          </p:nvPr>
        </p:nvSpPr>
        <p:spPr>
          <a:xfrm>
            <a:off x="533400" y="609600"/>
            <a:ext cx="8229600" cy="1143000"/>
          </a:xfrm>
        </p:spPr>
        <p:txBody>
          <a:bodyPr/>
          <a:lstStyle/>
          <a:p>
            <a:r>
              <a:rPr lang="en-US" altLang="en-US" smtClean="0"/>
              <a:t>Priors and Posteriors</a:t>
            </a:r>
          </a:p>
        </p:txBody>
      </p:sp>
      <p:graphicFrame>
        <p:nvGraphicFramePr>
          <p:cNvPr id="122883" name="Object 2"/>
          <p:cNvGraphicFramePr>
            <a:graphicFrameLocks noChangeAspect="1"/>
          </p:cNvGraphicFramePr>
          <p:nvPr/>
        </p:nvGraphicFramePr>
        <p:xfrm>
          <a:off x="914400" y="1981200"/>
          <a:ext cx="7705725" cy="3505200"/>
        </p:xfrm>
        <a:graphic>
          <a:graphicData uri="http://schemas.openxmlformats.org/presentationml/2006/ole">
            <p:oleObj spid="_x0000_s122883" name="Equation" r:id="rId3" imgW="3937000" imgH="1790700" progId="Equation.DSMT4">
              <p:embed/>
            </p:oleObj>
          </a:graphicData>
        </a:graphic>
      </p:graphicFrame>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Title 1"/>
          <p:cNvSpPr>
            <a:spLocks noGrp="1"/>
          </p:cNvSpPr>
          <p:nvPr>
            <p:ph type="title"/>
          </p:nvPr>
        </p:nvSpPr>
        <p:spPr/>
        <p:txBody>
          <a:bodyPr/>
          <a:lstStyle/>
          <a:p>
            <a:r>
              <a:rPr lang="en-US" altLang="en-US" smtClean="0"/>
              <a:t>General Results</a:t>
            </a:r>
          </a:p>
        </p:txBody>
      </p:sp>
      <p:pic>
        <p:nvPicPr>
          <p:cNvPr id="123907" name="Picture 4"/>
          <p:cNvPicPr>
            <a:picLocks noChangeAspect="1" noChangeArrowheads="1"/>
          </p:cNvPicPr>
          <p:nvPr/>
        </p:nvPicPr>
        <p:blipFill>
          <a:blip r:embed="rId2" cstate="print"/>
          <a:srcRect/>
          <a:stretch>
            <a:fillRect/>
          </a:stretch>
        </p:blipFill>
        <p:spPr bwMode="auto">
          <a:xfrm>
            <a:off x="609600" y="1752600"/>
            <a:ext cx="7962900" cy="4514850"/>
          </a:xfrm>
          <a:prstGeom prst="rect">
            <a:avLst/>
          </a:prstGeom>
          <a:noFill/>
          <a:ln w="19050">
            <a:noFill/>
            <a:miter lim="800000"/>
            <a:headEnd/>
            <a:tailEnd/>
          </a:ln>
        </p:spPr>
      </p:pic>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4930" name="Picture 2"/>
          <p:cNvPicPr>
            <a:picLocks noChangeAspect="1" noChangeArrowheads="1"/>
          </p:cNvPicPr>
          <p:nvPr/>
        </p:nvPicPr>
        <p:blipFill>
          <a:blip r:embed="rId2" cstate="print"/>
          <a:srcRect/>
          <a:stretch>
            <a:fillRect/>
          </a:stretch>
        </p:blipFill>
        <p:spPr bwMode="auto">
          <a:xfrm>
            <a:off x="381000" y="1371600"/>
            <a:ext cx="8632825" cy="3733800"/>
          </a:xfrm>
          <a:prstGeom prst="rect">
            <a:avLst/>
          </a:prstGeom>
          <a:noFill/>
          <a:ln w="9525">
            <a:noFill/>
            <a:miter lim="800000"/>
            <a:headEnd/>
            <a:tailEnd/>
          </a:ln>
        </p:spPr>
      </p:pic>
      <p:sp>
        <p:nvSpPr>
          <p:cNvPr id="3" name="Rectangle 2"/>
          <p:cNvSpPr/>
          <p:nvPr/>
        </p:nvSpPr>
        <p:spPr>
          <a:xfrm>
            <a:off x="609600" y="1371600"/>
            <a:ext cx="7772400" cy="1219200"/>
          </a:xfrm>
          <a:prstGeom prst="rect">
            <a:avLst/>
          </a:prstGeom>
          <a:solidFill>
            <a:srgbClr val="7030A0">
              <a:alpha val="18824"/>
            </a:srgb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Title 1"/>
          <p:cNvSpPr>
            <a:spLocks noGrp="1"/>
          </p:cNvSpPr>
          <p:nvPr>
            <p:ph type="title"/>
          </p:nvPr>
        </p:nvSpPr>
        <p:spPr>
          <a:xfrm>
            <a:off x="457200" y="685800"/>
            <a:ext cx="8229600" cy="731838"/>
          </a:xfrm>
        </p:spPr>
        <p:txBody>
          <a:bodyPr/>
          <a:lstStyle/>
          <a:p>
            <a:r>
              <a:rPr lang="en-US" altLang="en-US" smtClean="0"/>
              <a:t>Latent Class Efficiency Studies</a:t>
            </a:r>
          </a:p>
        </p:txBody>
      </p:sp>
      <p:sp>
        <p:nvSpPr>
          <p:cNvPr id="125955" name="Content Placeholder 2"/>
          <p:cNvSpPr>
            <a:spLocks noGrp="1"/>
          </p:cNvSpPr>
          <p:nvPr>
            <p:ph idx="1"/>
          </p:nvPr>
        </p:nvSpPr>
        <p:spPr/>
        <p:txBody>
          <a:bodyPr/>
          <a:lstStyle/>
          <a:p>
            <a:r>
              <a:rPr lang="en-US" altLang="en-US" smtClean="0"/>
              <a:t>Battese and Coelli – growing in weather “regimes” for Indonesian rice farmers</a:t>
            </a:r>
          </a:p>
          <a:p>
            <a:endParaRPr lang="en-US" altLang="en-US" smtClean="0"/>
          </a:p>
          <a:p>
            <a:r>
              <a:rPr lang="en-US" altLang="en-US" smtClean="0"/>
              <a:t>Kumbhakar and Orea – cost structures for U.S. Banks</a:t>
            </a:r>
          </a:p>
          <a:p>
            <a:endParaRPr lang="en-US" altLang="en-US" smtClean="0"/>
          </a:p>
          <a:p>
            <a:r>
              <a:rPr lang="en-US" altLang="en-US" smtClean="0"/>
              <a:t>Greene (Health Economics, 2005) – revisits WHO Year 2000 World Health Report</a:t>
            </a:r>
          </a:p>
        </p:txBody>
      </p:sp>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Title 1"/>
          <p:cNvSpPr>
            <a:spLocks noGrp="1"/>
          </p:cNvSpPr>
          <p:nvPr>
            <p:ph type="title"/>
          </p:nvPr>
        </p:nvSpPr>
        <p:spPr>
          <a:xfrm>
            <a:off x="609600" y="914400"/>
            <a:ext cx="8229600" cy="1143000"/>
          </a:xfrm>
        </p:spPr>
        <p:txBody>
          <a:bodyPr/>
          <a:lstStyle/>
          <a:p>
            <a:r>
              <a:rPr lang="en-US" altLang="en-US" smtClean="0"/>
              <a:t>Studying Economic Efficiency </a:t>
            </a:r>
            <a:br>
              <a:rPr lang="en-US" altLang="en-US" smtClean="0"/>
            </a:br>
            <a:r>
              <a:rPr lang="en-US" altLang="en-US" smtClean="0"/>
              <a:t>in Health Care</a:t>
            </a:r>
          </a:p>
        </p:txBody>
      </p:sp>
      <p:sp>
        <p:nvSpPr>
          <p:cNvPr id="126979" name="Content Placeholder 2"/>
          <p:cNvSpPr>
            <a:spLocks noGrp="1"/>
          </p:cNvSpPr>
          <p:nvPr>
            <p:ph idx="1"/>
          </p:nvPr>
        </p:nvSpPr>
        <p:spPr>
          <a:xfrm>
            <a:off x="1524000" y="2514600"/>
            <a:ext cx="7162800" cy="3200400"/>
          </a:xfrm>
        </p:spPr>
        <p:txBody>
          <a:bodyPr/>
          <a:lstStyle/>
          <a:p>
            <a:r>
              <a:rPr lang="en-US" altLang="en-US" smtClean="0"/>
              <a:t>Hospital and Nursing Home</a:t>
            </a:r>
          </a:p>
          <a:p>
            <a:pPr lvl="1"/>
            <a:r>
              <a:rPr lang="en-US" altLang="en-US" smtClean="0"/>
              <a:t>Cost efficiency</a:t>
            </a:r>
          </a:p>
          <a:p>
            <a:pPr lvl="1"/>
            <a:r>
              <a:rPr lang="en-US" altLang="en-US" smtClean="0"/>
              <a:t>Role of quality (not studied today)</a:t>
            </a:r>
          </a:p>
          <a:p>
            <a:r>
              <a:rPr lang="en-US" altLang="en-US" smtClean="0"/>
              <a:t>Agency for Health Reseach and Quality (AHRQ)  </a:t>
            </a:r>
          </a:p>
        </p:txBody>
      </p:sp>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Title 1"/>
          <p:cNvSpPr>
            <a:spLocks noGrp="1"/>
          </p:cNvSpPr>
          <p:nvPr>
            <p:ph type="title"/>
          </p:nvPr>
        </p:nvSpPr>
        <p:spPr>
          <a:xfrm>
            <a:off x="457200" y="609600"/>
            <a:ext cx="8229600" cy="808038"/>
          </a:xfrm>
        </p:spPr>
        <p:txBody>
          <a:bodyPr/>
          <a:lstStyle/>
          <a:p>
            <a:r>
              <a:rPr lang="en-US" altLang="en-US" smtClean="0"/>
              <a:t>Stochastic Frontier Analysis</a:t>
            </a:r>
          </a:p>
        </p:txBody>
      </p:sp>
      <p:sp>
        <p:nvSpPr>
          <p:cNvPr id="3" name="Content Placeholder 2"/>
          <p:cNvSpPr>
            <a:spLocks noGrp="1"/>
          </p:cNvSpPr>
          <p:nvPr>
            <p:ph idx="1"/>
          </p:nvPr>
        </p:nvSpPr>
        <p:spPr/>
        <p:txBody>
          <a:bodyPr>
            <a:normAutofit lnSpcReduction="10000"/>
          </a:bodyPr>
          <a:lstStyle/>
          <a:p>
            <a:pPr>
              <a:defRPr/>
            </a:pPr>
            <a:r>
              <a:rPr lang="en-US" smtClean="0"/>
              <a:t>logC = f(output, input prices, environment) + v + u</a:t>
            </a:r>
            <a:endParaRPr lang="en-US"/>
          </a:p>
          <a:p>
            <a:pPr>
              <a:defRPr/>
            </a:pPr>
            <a:r>
              <a:rPr lang="el-GR" smtClean="0"/>
              <a:t>ε</a:t>
            </a:r>
            <a:r>
              <a:rPr lang="en-US" smtClean="0"/>
              <a:t>  =  v + u</a:t>
            </a:r>
          </a:p>
          <a:p>
            <a:pPr lvl="1">
              <a:defRPr/>
            </a:pPr>
            <a:r>
              <a:rPr lang="en-US" smtClean="0"/>
              <a:t>v = noise – the usual “disturbance”</a:t>
            </a:r>
          </a:p>
          <a:p>
            <a:pPr lvl="1">
              <a:defRPr/>
            </a:pPr>
            <a:r>
              <a:rPr lang="en-US" smtClean="0"/>
              <a:t>u = inefficiency</a:t>
            </a:r>
          </a:p>
          <a:p>
            <a:pPr>
              <a:defRPr/>
            </a:pPr>
            <a:r>
              <a:rPr lang="en-US" smtClean="0"/>
              <a:t>Frontier efficiency analysis</a:t>
            </a:r>
            <a:endParaRPr lang="en-US"/>
          </a:p>
          <a:p>
            <a:pPr lvl="1">
              <a:defRPr/>
            </a:pPr>
            <a:r>
              <a:rPr lang="en-US" smtClean="0"/>
              <a:t>Estimate parameters of model</a:t>
            </a:r>
          </a:p>
          <a:p>
            <a:pPr lvl="1">
              <a:defRPr/>
            </a:pPr>
            <a:r>
              <a:rPr lang="en-US" smtClean="0"/>
              <a:t>Estimate u (to the extent we are able – we use E[u|</a:t>
            </a:r>
            <a:r>
              <a:rPr lang="el-GR" smtClean="0"/>
              <a:t>ε</a:t>
            </a:r>
            <a:r>
              <a:rPr lang="en-US" smtClean="0"/>
              <a:t>])</a:t>
            </a:r>
            <a:endParaRPr lang="en-US"/>
          </a:p>
          <a:p>
            <a:pPr lvl="1">
              <a:defRPr/>
            </a:pPr>
            <a:r>
              <a:rPr lang="en-US" smtClean="0"/>
              <a:t>Evaluate and compare observed firms in the sample</a:t>
            </a:r>
          </a:p>
        </p:txBody>
      </p:sp>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Title 1"/>
          <p:cNvSpPr>
            <a:spLocks noGrp="1"/>
          </p:cNvSpPr>
          <p:nvPr>
            <p:ph type="title"/>
          </p:nvPr>
        </p:nvSpPr>
        <p:spPr>
          <a:xfrm>
            <a:off x="457200" y="990600"/>
            <a:ext cx="8229600" cy="1143000"/>
          </a:xfrm>
        </p:spPr>
        <p:txBody>
          <a:bodyPr/>
          <a:lstStyle/>
          <a:p>
            <a:r>
              <a:rPr lang="en-US" altLang="en-US" smtClean="0"/>
              <a:t>Nursing Home Costs</a:t>
            </a:r>
          </a:p>
        </p:txBody>
      </p:sp>
      <p:sp>
        <p:nvSpPr>
          <p:cNvPr id="129027" name="Content Placeholder 2"/>
          <p:cNvSpPr>
            <a:spLocks noGrp="1"/>
          </p:cNvSpPr>
          <p:nvPr>
            <p:ph idx="1"/>
          </p:nvPr>
        </p:nvSpPr>
        <p:spPr>
          <a:xfrm>
            <a:off x="609600" y="2667000"/>
            <a:ext cx="8153400" cy="2286000"/>
          </a:xfrm>
        </p:spPr>
        <p:txBody>
          <a:bodyPr/>
          <a:lstStyle/>
          <a:p>
            <a:r>
              <a:rPr lang="en-US" altLang="en-US" smtClean="0"/>
              <a:t>44 Swiss nursing homes, 13 years</a:t>
            </a:r>
          </a:p>
          <a:p>
            <a:r>
              <a:rPr lang="en-US" altLang="en-US" smtClean="0"/>
              <a:t>Cost, Pk, Pl, output, two environmental variables</a:t>
            </a:r>
          </a:p>
          <a:p>
            <a:r>
              <a:rPr lang="en-US" altLang="en-US" smtClean="0"/>
              <a:t>Estimate cost function</a:t>
            </a:r>
          </a:p>
          <a:p>
            <a:r>
              <a:rPr lang="en-US" altLang="en-US" smtClean="0"/>
              <a:t>Estimate inefficiency</a:t>
            </a:r>
          </a:p>
        </p:txBody>
      </p:sp>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Title 3"/>
          <p:cNvSpPr>
            <a:spLocks noGrp="1"/>
          </p:cNvSpPr>
          <p:nvPr>
            <p:ph type="title"/>
          </p:nvPr>
        </p:nvSpPr>
        <p:spPr>
          <a:xfrm>
            <a:off x="457200" y="762000"/>
            <a:ext cx="8229600" cy="609600"/>
          </a:xfrm>
        </p:spPr>
        <p:txBody>
          <a:bodyPr/>
          <a:lstStyle/>
          <a:p>
            <a:r>
              <a:rPr lang="en-US" altLang="en-US" smtClean="0"/>
              <a:t>Estimated Cost Efficiency</a:t>
            </a:r>
          </a:p>
        </p:txBody>
      </p:sp>
      <p:pic>
        <p:nvPicPr>
          <p:cNvPr id="130051" name="Picture 2"/>
          <p:cNvPicPr>
            <a:picLocks noChangeAspect="1" noChangeArrowheads="1"/>
          </p:cNvPicPr>
          <p:nvPr/>
        </p:nvPicPr>
        <p:blipFill>
          <a:blip r:embed="rId2" cstate="print"/>
          <a:srcRect/>
          <a:stretch>
            <a:fillRect/>
          </a:stretch>
        </p:blipFill>
        <p:spPr bwMode="auto">
          <a:xfrm>
            <a:off x="609600" y="1447800"/>
            <a:ext cx="7705725" cy="50482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Title 1"/>
          <p:cNvSpPr>
            <a:spLocks noGrp="1"/>
          </p:cNvSpPr>
          <p:nvPr>
            <p:ph type="title"/>
          </p:nvPr>
        </p:nvSpPr>
        <p:spPr/>
        <p:txBody>
          <a:bodyPr/>
          <a:lstStyle/>
          <a:p>
            <a:r>
              <a:rPr lang="en-US" altLang="en-US" smtClean="0"/>
              <a:t>Inefficiency?</a:t>
            </a:r>
          </a:p>
        </p:txBody>
      </p:sp>
      <p:sp>
        <p:nvSpPr>
          <p:cNvPr id="131075" name="Content Placeholder 2"/>
          <p:cNvSpPr>
            <a:spLocks noGrp="1"/>
          </p:cNvSpPr>
          <p:nvPr>
            <p:ph idx="1"/>
          </p:nvPr>
        </p:nvSpPr>
        <p:spPr/>
        <p:txBody>
          <a:bodyPr/>
          <a:lstStyle/>
          <a:p>
            <a:r>
              <a:rPr lang="en-US" altLang="en-US" smtClean="0"/>
              <a:t>Not all agree with the presence (or identifiability) of “inefficiency” in market outcomes data.</a:t>
            </a:r>
          </a:p>
          <a:p>
            <a:r>
              <a:rPr lang="en-US" altLang="en-US" smtClean="0"/>
              <a:t>Variation around the common production structure may all be nonsystematic and not controlled by management</a:t>
            </a:r>
          </a:p>
          <a:p>
            <a:r>
              <a:rPr lang="en-US" altLang="en-US" smtClean="0"/>
              <a:t>Implication, no inefficiency: u = 0.</a:t>
            </a:r>
          </a:p>
          <a:p>
            <a:pPr>
              <a:buFont typeface="Wingdings" pitchFamily="2" charset="2"/>
              <a:buNone/>
            </a:pPr>
            <a:endParaRPr lang="en-US" altLang="en-US" smtClean="0"/>
          </a:p>
        </p:txBody>
      </p:sp>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Title 1"/>
          <p:cNvSpPr>
            <a:spLocks noGrp="1"/>
          </p:cNvSpPr>
          <p:nvPr>
            <p:ph type="title"/>
          </p:nvPr>
        </p:nvSpPr>
        <p:spPr/>
        <p:txBody>
          <a:bodyPr/>
          <a:lstStyle/>
          <a:p>
            <a:r>
              <a:rPr lang="en-US" altLang="en-US" smtClean="0"/>
              <a:t>A Two Class Model</a:t>
            </a:r>
          </a:p>
        </p:txBody>
      </p:sp>
      <p:sp>
        <p:nvSpPr>
          <p:cNvPr id="132099" name="Content Placeholder 2"/>
          <p:cNvSpPr>
            <a:spLocks noGrp="1"/>
          </p:cNvSpPr>
          <p:nvPr>
            <p:ph idx="1"/>
          </p:nvPr>
        </p:nvSpPr>
        <p:spPr>
          <a:xfrm>
            <a:off x="228600" y="1828800"/>
            <a:ext cx="8686800" cy="4302125"/>
          </a:xfrm>
        </p:spPr>
        <p:txBody>
          <a:bodyPr/>
          <a:lstStyle/>
          <a:p>
            <a:r>
              <a:rPr lang="en-US" altLang="en-US" smtClean="0"/>
              <a:t>Class 1:  With Inefficiency</a:t>
            </a:r>
          </a:p>
          <a:p>
            <a:pPr lvl="1"/>
            <a:r>
              <a:rPr lang="en-US" altLang="en-US" smtClean="0"/>
              <a:t>logC = f(output, input prices, environment) + </a:t>
            </a:r>
            <a:r>
              <a:rPr lang="en-US" altLang="en-US" smtClean="0">
                <a:sym typeface="Symbol" pitchFamily="18" charset="2"/>
              </a:rPr>
              <a:t></a:t>
            </a:r>
            <a:r>
              <a:rPr lang="en-US" altLang="en-US" baseline="-25000" smtClean="0">
                <a:sym typeface="Symbol" pitchFamily="18" charset="2"/>
              </a:rPr>
              <a:t>v</a:t>
            </a:r>
            <a:r>
              <a:rPr lang="en-US" altLang="en-US" smtClean="0"/>
              <a:t>v + </a:t>
            </a:r>
            <a:r>
              <a:rPr lang="en-US" altLang="en-US" smtClean="0">
                <a:sym typeface="Symbol" pitchFamily="18" charset="2"/>
              </a:rPr>
              <a:t></a:t>
            </a:r>
            <a:r>
              <a:rPr lang="en-US" altLang="en-US" baseline="-25000" smtClean="0">
                <a:sym typeface="Symbol" pitchFamily="18" charset="2"/>
              </a:rPr>
              <a:t>u</a:t>
            </a:r>
            <a:r>
              <a:rPr lang="en-US" altLang="en-US" smtClean="0"/>
              <a:t>u</a:t>
            </a:r>
          </a:p>
          <a:p>
            <a:r>
              <a:rPr lang="en-US" altLang="en-US" smtClean="0"/>
              <a:t>Class 2: Without Inefficiency</a:t>
            </a:r>
            <a:endParaRPr lang="en-US" altLang="en-US" smtClean="0">
              <a:sym typeface="Symbol" pitchFamily="18" charset="2"/>
            </a:endParaRPr>
          </a:p>
          <a:p>
            <a:pPr lvl="1"/>
            <a:r>
              <a:rPr lang="en-US" altLang="en-US" smtClean="0"/>
              <a:t>logC = f(output, input prices, environment) + </a:t>
            </a:r>
            <a:r>
              <a:rPr lang="en-US" altLang="en-US" smtClean="0">
                <a:sym typeface="Symbol" pitchFamily="18" charset="2"/>
              </a:rPr>
              <a:t></a:t>
            </a:r>
            <a:r>
              <a:rPr lang="en-US" altLang="en-US" baseline="-25000" smtClean="0">
                <a:sym typeface="Symbol" pitchFamily="18" charset="2"/>
              </a:rPr>
              <a:t>v</a:t>
            </a:r>
            <a:r>
              <a:rPr lang="en-US" altLang="en-US" smtClean="0"/>
              <a:t>v </a:t>
            </a:r>
          </a:p>
          <a:p>
            <a:pPr lvl="1"/>
            <a:r>
              <a:rPr lang="en-US" altLang="en-US" smtClean="0">
                <a:sym typeface="Symbol" pitchFamily="18" charset="2"/>
              </a:rPr>
              <a:t></a:t>
            </a:r>
            <a:r>
              <a:rPr lang="en-US" altLang="en-US" baseline="-25000" smtClean="0">
                <a:sym typeface="Symbol" pitchFamily="18" charset="2"/>
              </a:rPr>
              <a:t>u</a:t>
            </a:r>
            <a:r>
              <a:rPr lang="en-US" altLang="en-US" smtClean="0">
                <a:sym typeface="Symbol" pitchFamily="18" charset="2"/>
              </a:rPr>
              <a:t>  =  0</a:t>
            </a:r>
            <a:endParaRPr lang="en-US" altLang="en-US" smtClean="0"/>
          </a:p>
          <a:p>
            <a:r>
              <a:rPr lang="en-US" altLang="en-US" smtClean="0">
                <a:sym typeface="Symbol" pitchFamily="18" charset="2"/>
              </a:rPr>
              <a:t>Implement with a single zero restriction in a constrained (same cost function) two class model</a:t>
            </a:r>
          </a:p>
          <a:p>
            <a:r>
              <a:rPr lang="en-US" altLang="en-US" smtClean="0">
                <a:sym typeface="Symbol" pitchFamily="18" charset="2"/>
              </a:rPr>
              <a:t>Parameterization:  </a:t>
            </a:r>
            <a:r>
              <a:rPr lang="el-GR" altLang="en-US" smtClean="0">
                <a:sym typeface="Symbol" pitchFamily="18" charset="2"/>
              </a:rPr>
              <a:t>λ</a:t>
            </a:r>
            <a:r>
              <a:rPr lang="en-US" altLang="en-US" smtClean="0">
                <a:sym typeface="Symbol" pitchFamily="18" charset="2"/>
              </a:rPr>
              <a:t>  = </a:t>
            </a:r>
            <a:r>
              <a:rPr lang="en-US" altLang="en-US" baseline="-25000" smtClean="0">
                <a:sym typeface="Symbol" pitchFamily="18" charset="2"/>
              </a:rPr>
              <a:t>u</a:t>
            </a:r>
            <a:r>
              <a:rPr lang="en-US" altLang="en-US" smtClean="0">
                <a:sym typeface="Symbol" pitchFamily="18" charset="2"/>
              </a:rPr>
              <a:t> /</a:t>
            </a:r>
            <a:r>
              <a:rPr lang="en-US" altLang="en-US" baseline="-25000" smtClean="0">
                <a:sym typeface="Symbol" pitchFamily="18" charset="2"/>
              </a:rPr>
              <a:t>v</a:t>
            </a:r>
            <a:r>
              <a:rPr lang="en-US" altLang="en-US" smtClean="0">
                <a:sym typeface="Symbol" pitchFamily="18" charset="2"/>
              </a:rPr>
              <a:t>  = 0 in class 2.</a:t>
            </a:r>
            <a:endParaRPr lang="en-US" altLang="en-US" smtClean="0"/>
          </a:p>
        </p:txBody>
      </p:sp>
      <p:sp>
        <p:nvSpPr>
          <p:cNvPr id="5" name="Rectangle 4"/>
          <p:cNvSpPr/>
          <p:nvPr/>
        </p:nvSpPr>
        <p:spPr>
          <a:xfrm>
            <a:off x="7315200" y="2362200"/>
            <a:ext cx="1600200" cy="1447800"/>
          </a:xfrm>
          <a:prstGeom prst="rect">
            <a:avLst/>
          </a:prstGeom>
          <a:solidFill>
            <a:srgbClr val="FF0000">
              <a:alpha val="12941"/>
            </a:srgb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22" name="Picture 2"/>
          <p:cNvPicPr>
            <a:picLocks noChangeAspect="1" noChangeArrowheads="1"/>
          </p:cNvPicPr>
          <p:nvPr/>
        </p:nvPicPr>
        <p:blipFill>
          <a:blip r:embed="rId2" cstate="print"/>
          <a:srcRect/>
          <a:stretch>
            <a:fillRect/>
          </a:stretch>
        </p:blipFill>
        <p:spPr bwMode="auto">
          <a:xfrm>
            <a:off x="1676400" y="765175"/>
            <a:ext cx="6353175" cy="5845175"/>
          </a:xfrm>
          <a:prstGeom prst="rect">
            <a:avLst/>
          </a:prstGeom>
          <a:noFill/>
          <a:ln w="9525">
            <a:noFill/>
            <a:miter lim="800000"/>
            <a:headEnd/>
            <a:tailEnd/>
          </a:ln>
        </p:spPr>
      </p:pic>
      <p:sp>
        <p:nvSpPr>
          <p:cNvPr id="133123" name="TextBox 2"/>
          <p:cNvSpPr txBox="1">
            <a:spLocks noChangeArrowheads="1"/>
          </p:cNvSpPr>
          <p:nvPr/>
        </p:nvSpPr>
        <p:spPr bwMode="auto">
          <a:xfrm>
            <a:off x="5029200" y="1000125"/>
            <a:ext cx="2895600" cy="523875"/>
          </a:xfrm>
          <a:prstGeom prst="rect">
            <a:avLst/>
          </a:prstGeom>
          <a:noFill/>
          <a:ln w="12700">
            <a:solidFill>
              <a:schemeClr val="tx1"/>
            </a:solidFill>
            <a:miter lim="800000"/>
            <a:headEnd/>
            <a:tailEnd/>
          </a:ln>
        </p:spPr>
        <p:txBody>
          <a:bodyPr>
            <a:spAutoFit/>
          </a:bodyPr>
          <a:lstStyle/>
          <a:p>
            <a:r>
              <a:rPr lang="en-US" altLang="en-US" sz="1400" b="1">
                <a:solidFill>
                  <a:srgbClr val="FF0000"/>
                </a:solidFill>
              </a:rPr>
              <a:t>LogL= 464 with a common frontier model, 527 with two classes</a:t>
            </a:r>
          </a:p>
        </p:txBody>
      </p:sp>
      <p:cxnSp>
        <p:nvCxnSpPr>
          <p:cNvPr id="5" name="Straight Arrow Connector 4"/>
          <p:cNvCxnSpPr/>
          <p:nvPr/>
        </p:nvCxnSpPr>
        <p:spPr>
          <a:xfrm>
            <a:off x="1066800" y="4330700"/>
            <a:ext cx="685800" cy="1588"/>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6" name="Rectangle 5"/>
          <p:cNvSpPr/>
          <p:nvPr/>
        </p:nvSpPr>
        <p:spPr>
          <a:xfrm>
            <a:off x="2667000" y="4495800"/>
            <a:ext cx="990600" cy="304800"/>
          </a:xfrm>
          <a:prstGeom prst="rect">
            <a:avLst/>
          </a:prstGeom>
          <a:solidFill>
            <a:srgbClr val="FF6600">
              <a:alpha val="1607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4146" name="Picture 4"/>
          <p:cNvPicPr>
            <a:picLocks noChangeAspect="1" noChangeArrowheads="1"/>
          </p:cNvPicPr>
          <p:nvPr/>
        </p:nvPicPr>
        <p:blipFill>
          <a:blip r:embed="rId2" cstate="print"/>
          <a:srcRect/>
          <a:stretch>
            <a:fillRect/>
          </a:stretch>
        </p:blipFill>
        <p:spPr bwMode="auto">
          <a:xfrm>
            <a:off x="381000" y="1066800"/>
            <a:ext cx="8448675" cy="3657600"/>
          </a:xfrm>
          <a:prstGeom prst="rect">
            <a:avLst/>
          </a:prstGeom>
          <a:noFill/>
          <a:ln w="19050">
            <a:noFill/>
            <a:miter lim="800000"/>
            <a:headEnd/>
            <a:tailEnd/>
          </a:ln>
        </p:spPr>
      </p:pic>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2"/>
          <p:cNvSpPr>
            <a:spLocks noGrp="1" noChangeArrowheads="1"/>
          </p:cNvSpPr>
          <p:nvPr>
            <p:ph type="title"/>
          </p:nvPr>
        </p:nvSpPr>
        <p:spPr/>
        <p:txBody>
          <a:bodyPr/>
          <a:lstStyle/>
          <a:p>
            <a:pPr eaLnBrk="1" hangingPunct="1"/>
            <a:r>
              <a:rPr lang="en-US" altLang="en-US" smtClean="0"/>
              <a:t>Random Parameters (Mixed) Models</a:t>
            </a:r>
          </a:p>
        </p:txBody>
      </p:sp>
      <p:graphicFrame>
        <p:nvGraphicFramePr>
          <p:cNvPr id="135171" name="Object 4"/>
          <p:cNvGraphicFramePr>
            <a:graphicFrameLocks noChangeAspect="1"/>
          </p:cNvGraphicFramePr>
          <p:nvPr/>
        </p:nvGraphicFramePr>
        <p:xfrm>
          <a:off x="990600" y="2098675"/>
          <a:ext cx="7467600" cy="4149725"/>
        </p:xfrm>
        <a:graphic>
          <a:graphicData uri="http://schemas.openxmlformats.org/presentationml/2006/ole">
            <p:oleObj spid="_x0000_s135171" name="Equation" r:id="rId4" imgW="4343400" imgH="2413000" progId="Equation.DSMT4">
              <p:embed/>
            </p:oleObj>
          </a:graphicData>
        </a:graphic>
      </p:graphicFrame>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2"/>
          <p:cNvSpPr>
            <a:spLocks noGrp="1" noChangeArrowheads="1"/>
          </p:cNvSpPr>
          <p:nvPr>
            <p:ph type="title"/>
          </p:nvPr>
        </p:nvSpPr>
        <p:spPr>
          <a:xfrm>
            <a:off x="533400" y="228600"/>
            <a:ext cx="8229600" cy="1143000"/>
          </a:xfrm>
        </p:spPr>
        <p:txBody>
          <a:bodyPr/>
          <a:lstStyle/>
          <a:p>
            <a:pPr eaLnBrk="1" hangingPunct="1"/>
            <a:r>
              <a:rPr lang="en-US" altLang="en-US" smtClean="0"/>
              <a:t>Mixed Model Estimation</a:t>
            </a:r>
          </a:p>
        </p:txBody>
      </p:sp>
      <p:sp>
        <p:nvSpPr>
          <p:cNvPr id="137219" name="Rectangle 3"/>
          <p:cNvSpPr>
            <a:spLocks noGrp="1" noChangeArrowheads="1"/>
          </p:cNvSpPr>
          <p:nvPr>
            <p:ph idx="1"/>
          </p:nvPr>
        </p:nvSpPr>
        <p:spPr>
          <a:xfrm>
            <a:off x="685800" y="1514475"/>
            <a:ext cx="8229600" cy="4302125"/>
          </a:xfrm>
        </p:spPr>
        <p:txBody>
          <a:bodyPr/>
          <a:lstStyle/>
          <a:p>
            <a:pPr eaLnBrk="1" hangingPunct="1">
              <a:lnSpc>
                <a:spcPct val="80000"/>
              </a:lnSpc>
            </a:pPr>
            <a:r>
              <a:rPr lang="en-US" altLang="en-US" sz="1600" smtClean="0"/>
              <a:t>WinBUGS:  </a:t>
            </a:r>
          </a:p>
          <a:p>
            <a:pPr lvl="1" eaLnBrk="1" hangingPunct="1">
              <a:lnSpc>
                <a:spcPct val="80000"/>
              </a:lnSpc>
            </a:pPr>
            <a:r>
              <a:rPr lang="en-US" altLang="en-US" sz="1400" smtClean="0"/>
              <a:t>MCMC </a:t>
            </a:r>
          </a:p>
          <a:p>
            <a:pPr lvl="1" eaLnBrk="1" hangingPunct="1">
              <a:lnSpc>
                <a:spcPct val="80000"/>
              </a:lnSpc>
            </a:pPr>
            <a:r>
              <a:rPr lang="en-US" altLang="en-US" sz="1400" smtClean="0"/>
              <a:t>User specifies the model – constructs the Gibbs Sampler/Metropolis Hastings</a:t>
            </a:r>
          </a:p>
          <a:p>
            <a:pPr eaLnBrk="1" hangingPunct="1">
              <a:lnSpc>
                <a:spcPct val="80000"/>
              </a:lnSpc>
            </a:pPr>
            <a:r>
              <a:rPr lang="en-US" altLang="en-US" sz="1600" smtClean="0"/>
              <a:t>SAS: Proc Mixed. </a:t>
            </a:r>
          </a:p>
          <a:p>
            <a:pPr lvl="1" eaLnBrk="1" hangingPunct="1">
              <a:lnSpc>
                <a:spcPct val="80000"/>
              </a:lnSpc>
            </a:pPr>
            <a:r>
              <a:rPr lang="en-US" altLang="en-US" sz="1400" smtClean="0"/>
              <a:t>Classical</a:t>
            </a:r>
          </a:p>
          <a:p>
            <a:pPr lvl="1" eaLnBrk="1" hangingPunct="1">
              <a:lnSpc>
                <a:spcPct val="80000"/>
              </a:lnSpc>
            </a:pPr>
            <a:r>
              <a:rPr lang="en-US" altLang="en-US" sz="1400" smtClean="0"/>
              <a:t>Uses primarily a kind of GLS/GMM (method of moments algorithm for loglinear models)</a:t>
            </a:r>
          </a:p>
          <a:p>
            <a:pPr eaLnBrk="1" hangingPunct="1">
              <a:lnSpc>
                <a:spcPct val="80000"/>
              </a:lnSpc>
            </a:pPr>
            <a:r>
              <a:rPr lang="en-US" altLang="en-US" sz="1600" smtClean="0"/>
              <a:t>MLWin</a:t>
            </a:r>
          </a:p>
          <a:p>
            <a:pPr lvl="1" eaLnBrk="1" hangingPunct="1">
              <a:lnSpc>
                <a:spcPct val="80000"/>
              </a:lnSpc>
            </a:pPr>
            <a:r>
              <a:rPr lang="en-US" altLang="en-US" sz="1400" smtClean="0"/>
              <a:t>Hierarchical models – mostly linear</a:t>
            </a:r>
          </a:p>
          <a:p>
            <a:pPr eaLnBrk="1" hangingPunct="1">
              <a:lnSpc>
                <a:spcPct val="80000"/>
              </a:lnSpc>
            </a:pPr>
            <a:r>
              <a:rPr lang="en-US" altLang="en-US" sz="1600" smtClean="0"/>
              <a:t>Stata: Classical</a:t>
            </a:r>
          </a:p>
          <a:p>
            <a:pPr lvl="1" eaLnBrk="1" hangingPunct="1">
              <a:lnSpc>
                <a:spcPct val="80000"/>
              </a:lnSpc>
            </a:pPr>
            <a:r>
              <a:rPr lang="en-US" altLang="en-US" sz="1400" smtClean="0"/>
              <a:t>Mixing done by quadrature. (Very slow for 2 or more dimensions)</a:t>
            </a:r>
          </a:p>
          <a:p>
            <a:pPr lvl="1" eaLnBrk="1" hangingPunct="1">
              <a:lnSpc>
                <a:spcPct val="80000"/>
              </a:lnSpc>
            </a:pPr>
            <a:r>
              <a:rPr lang="en-US" altLang="en-US" sz="1400" smtClean="0"/>
              <a:t>Several loglinear models – GLAMM</a:t>
            </a:r>
          </a:p>
          <a:p>
            <a:pPr lvl="1" eaLnBrk="1" hangingPunct="1">
              <a:lnSpc>
                <a:spcPct val="80000"/>
              </a:lnSpc>
            </a:pPr>
            <a:r>
              <a:rPr lang="en-US" altLang="en-US" sz="1400" smtClean="0"/>
              <a:t>Several user written routines</a:t>
            </a:r>
          </a:p>
          <a:p>
            <a:pPr eaLnBrk="1" hangingPunct="1">
              <a:lnSpc>
                <a:spcPct val="80000"/>
              </a:lnSpc>
            </a:pPr>
            <a:r>
              <a:rPr lang="en-US" altLang="en-US" sz="1600" smtClean="0"/>
              <a:t>LIMDEP/NLOGIT</a:t>
            </a:r>
          </a:p>
          <a:p>
            <a:pPr lvl="1" eaLnBrk="1" hangingPunct="1">
              <a:lnSpc>
                <a:spcPct val="80000"/>
              </a:lnSpc>
            </a:pPr>
            <a:r>
              <a:rPr lang="en-US" altLang="en-US" sz="1400" smtClean="0"/>
              <a:t>Classical</a:t>
            </a:r>
          </a:p>
          <a:p>
            <a:pPr lvl="1" eaLnBrk="1" hangingPunct="1">
              <a:lnSpc>
                <a:spcPct val="80000"/>
              </a:lnSpc>
            </a:pPr>
            <a:r>
              <a:rPr lang="en-US" altLang="en-US" sz="1400" smtClean="0"/>
              <a:t>Mixing done by Monte Carlo integration – maximum simulated likelihood</a:t>
            </a:r>
          </a:p>
          <a:p>
            <a:pPr lvl="1" eaLnBrk="1" hangingPunct="1">
              <a:lnSpc>
                <a:spcPct val="80000"/>
              </a:lnSpc>
            </a:pPr>
            <a:r>
              <a:rPr lang="en-US" altLang="en-US" sz="1400" smtClean="0"/>
              <a:t>Numerous linear, nonlinear, loglinear models</a:t>
            </a:r>
          </a:p>
          <a:p>
            <a:pPr eaLnBrk="1" hangingPunct="1">
              <a:lnSpc>
                <a:spcPct val="80000"/>
              </a:lnSpc>
            </a:pPr>
            <a:r>
              <a:rPr lang="en-US" altLang="en-US" sz="1600" smtClean="0"/>
              <a:t>Ken Train’s Gauss Code; Arne Hole R Code</a:t>
            </a:r>
          </a:p>
          <a:p>
            <a:pPr lvl="1" eaLnBrk="1" hangingPunct="1">
              <a:lnSpc>
                <a:spcPct val="80000"/>
              </a:lnSpc>
            </a:pPr>
            <a:r>
              <a:rPr lang="en-US" altLang="en-US" sz="1400" smtClean="0"/>
              <a:t>Monte Carlo integration</a:t>
            </a:r>
          </a:p>
          <a:p>
            <a:pPr lvl="1" eaLnBrk="1" hangingPunct="1">
              <a:lnSpc>
                <a:spcPct val="80000"/>
              </a:lnSpc>
            </a:pPr>
            <a:r>
              <a:rPr lang="en-US" altLang="en-US" sz="1400" smtClean="0"/>
              <a:t>Used by many researchers</a:t>
            </a:r>
          </a:p>
          <a:p>
            <a:pPr lvl="1" eaLnBrk="1" hangingPunct="1">
              <a:lnSpc>
                <a:spcPct val="80000"/>
              </a:lnSpc>
            </a:pPr>
            <a:r>
              <a:rPr lang="en-US" altLang="en-US" sz="1400" smtClean="0"/>
              <a:t>Mixed Logit (mixed multinomial logit) model only (but free!)</a:t>
            </a:r>
          </a:p>
        </p:txBody>
      </p:sp>
      <p:sp>
        <p:nvSpPr>
          <p:cNvPr id="137220" name="Text Box 4"/>
          <p:cNvSpPr txBox="1">
            <a:spLocks noChangeArrowheads="1"/>
          </p:cNvSpPr>
          <p:nvPr/>
        </p:nvSpPr>
        <p:spPr bwMode="auto">
          <a:xfrm>
            <a:off x="568325" y="6019800"/>
            <a:ext cx="8229600" cy="641350"/>
          </a:xfrm>
          <a:prstGeom prst="rect">
            <a:avLst/>
          </a:prstGeom>
          <a:noFill/>
          <a:ln w="19050">
            <a:noFill/>
            <a:miter lim="800000"/>
            <a:headEnd/>
            <a:tailEnd/>
          </a:ln>
        </p:spPr>
        <p:txBody>
          <a:bodyPr>
            <a:spAutoFit/>
          </a:bodyPr>
          <a:lstStyle/>
          <a:p>
            <a:pPr>
              <a:spcBef>
                <a:spcPct val="50000"/>
              </a:spcBef>
            </a:pPr>
            <a:r>
              <a:rPr lang="en-US" altLang="en-US">
                <a:latin typeface="Tahoma" pitchFamily="34" charset="0"/>
              </a:rPr>
              <a:t>Programs differ on the models fitted, the algorithms, the paradigm, and the extensions provided to the simplest RPM, </a:t>
            </a:r>
            <a:r>
              <a:rPr lang="en-US" altLang="en-US" b="1">
                <a:latin typeface="Tahoma" pitchFamily="34" charset="0"/>
                <a:sym typeface="Symbol" pitchFamily="18" charset="2"/>
              </a:rPr>
              <a:t></a:t>
            </a:r>
            <a:r>
              <a:rPr lang="en-US" altLang="en-US" b="1" baseline="-25000">
                <a:latin typeface="Tahoma" pitchFamily="34" charset="0"/>
                <a:sym typeface="Symbol" pitchFamily="18" charset="2"/>
              </a:rPr>
              <a:t>i</a:t>
            </a:r>
            <a:r>
              <a:rPr lang="en-US" altLang="en-US">
                <a:latin typeface="Tahoma" pitchFamily="34" charset="0"/>
                <a:sym typeface="Symbol" pitchFamily="18" charset="2"/>
              </a:rPr>
              <a:t> = </a:t>
            </a:r>
            <a:r>
              <a:rPr lang="en-US" altLang="en-US" b="1">
                <a:latin typeface="Tahoma" pitchFamily="34" charset="0"/>
                <a:sym typeface="Symbol" pitchFamily="18" charset="2"/>
              </a:rPr>
              <a:t>+w</a:t>
            </a:r>
            <a:r>
              <a:rPr lang="en-US" altLang="en-US" b="1" baseline="-25000">
                <a:latin typeface="Tahoma" pitchFamily="34" charset="0"/>
                <a:sym typeface="Symbol" pitchFamily="18" charset="2"/>
              </a:rPr>
              <a:t>i</a:t>
            </a:r>
            <a:r>
              <a:rPr lang="en-US" altLang="en-US">
                <a:latin typeface="Tahoma" pitchFamily="34" charset="0"/>
                <a:sym typeface="Symbol" pitchFamily="18" charset="2"/>
              </a:rPr>
              <a:t>.</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2"/>
          <p:cNvSpPr>
            <a:spLocks noGrp="1" noChangeArrowheads="1"/>
          </p:cNvSpPr>
          <p:nvPr>
            <p:ph type="title"/>
          </p:nvPr>
        </p:nvSpPr>
        <p:spPr/>
        <p:txBody>
          <a:bodyPr/>
          <a:lstStyle/>
          <a:p>
            <a:pPr eaLnBrk="1" hangingPunct="1"/>
            <a:r>
              <a:rPr lang="en-US" altLang="en-US" smtClean="0"/>
              <a:t>Modeling Parameter Heterogeneity</a:t>
            </a:r>
          </a:p>
        </p:txBody>
      </p:sp>
      <p:graphicFrame>
        <p:nvGraphicFramePr>
          <p:cNvPr id="139267" name="Object 3"/>
          <p:cNvGraphicFramePr>
            <a:graphicFrameLocks noChangeAspect="1"/>
          </p:cNvGraphicFramePr>
          <p:nvPr/>
        </p:nvGraphicFramePr>
        <p:xfrm>
          <a:off x="1089025" y="2057400"/>
          <a:ext cx="7602538" cy="4038600"/>
        </p:xfrm>
        <a:graphic>
          <a:graphicData uri="http://schemas.openxmlformats.org/presentationml/2006/ole">
            <p:oleObj spid="_x0000_s139267" name="Equation" r:id="rId4" imgW="4495800" imgH="2387600" progId="Equation.DSMT4">
              <p:embed/>
            </p:oleObj>
          </a:graphicData>
        </a:graphic>
      </p:graphicFrame>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2"/>
          <p:cNvSpPr>
            <a:spLocks noGrp="1" noChangeArrowheads="1"/>
          </p:cNvSpPr>
          <p:nvPr>
            <p:ph type="title"/>
          </p:nvPr>
        </p:nvSpPr>
        <p:spPr/>
        <p:txBody>
          <a:bodyPr/>
          <a:lstStyle/>
          <a:p>
            <a:pPr eaLnBrk="1" hangingPunct="1"/>
            <a:r>
              <a:rPr lang="en-US" altLang="en-US" smtClean="0"/>
              <a:t>A Mixed Probit Model</a:t>
            </a:r>
          </a:p>
        </p:txBody>
      </p:sp>
      <p:graphicFrame>
        <p:nvGraphicFramePr>
          <p:cNvPr id="141315" name="Object 4"/>
          <p:cNvGraphicFramePr>
            <a:graphicFrameLocks noChangeAspect="1"/>
          </p:cNvGraphicFramePr>
          <p:nvPr/>
        </p:nvGraphicFramePr>
        <p:xfrm>
          <a:off x="609600" y="2368550"/>
          <a:ext cx="7937500" cy="3346450"/>
        </p:xfrm>
        <a:graphic>
          <a:graphicData uri="http://schemas.openxmlformats.org/presentationml/2006/ole">
            <p:oleObj spid="_x0000_s141315" name="Equation" r:id="rId4" imgW="4216400" imgH="1778000" progId="Equation.DSMT4">
              <p:embed/>
            </p:oleObj>
          </a:graphicData>
        </a:graphic>
      </p:graphicFrame>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2"/>
          <p:cNvSpPr>
            <a:spLocks noGrp="1" noChangeArrowheads="1"/>
          </p:cNvSpPr>
          <p:nvPr>
            <p:ph type="title"/>
          </p:nvPr>
        </p:nvSpPr>
        <p:spPr/>
        <p:txBody>
          <a:bodyPr/>
          <a:lstStyle/>
          <a:p>
            <a:pPr eaLnBrk="1" hangingPunct="1"/>
            <a:r>
              <a:rPr lang="en-US" altLang="en-US" smtClean="0"/>
              <a:t>Maximum Simulated Likelihood</a:t>
            </a:r>
          </a:p>
        </p:txBody>
      </p:sp>
      <p:graphicFrame>
        <p:nvGraphicFramePr>
          <p:cNvPr id="143363" name="Object 4"/>
          <p:cNvGraphicFramePr>
            <a:graphicFrameLocks noChangeAspect="1"/>
          </p:cNvGraphicFramePr>
          <p:nvPr/>
        </p:nvGraphicFramePr>
        <p:xfrm>
          <a:off x="1447800" y="2362200"/>
          <a:ext cx="6477000" cy="2457450"/>
        </p:xfrm>
        <a:graphic>
          <a:graphicData uri="http://schemas.openxmlformats.org/presentationml/2006/ole">
            <p:oleObj spid="_x0000_s143363" name="Equation" r:id="rId4" imgW="3314700" imgH="1257300" progId="Equation.DSMT4">
              <p:embed/>
            </p:oleObj>
          </a:graphicData>
        </a:graphic>
      </p:graphicFrame>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2"/>
          <p:cNvSpPr>
            <a:spLocks noGrp="1" noChangeArrowheads="1"/>
          </p:cNvSpPr>
          <p:nvPr>
            <p:ph type="title"/>
          </p:nvPr>
        </p:nvSpPr>
        <p:spPr>
          <a:xfrm>
            <a:off x="381000" y="990600"/>
            <a:ext cx="8229600" cy="1143000"/>
          </a:xfrm>
        </p:spPr>
        <p:txBody>
          <a:bodyPr/>
          <a:lstStyle/>
          <a:p>
            <a:pPr eaLnBrk="1" hangingPunct="1"/>
            <a:r>
              <a:rPr lang="en-US" altLang="en-US" smtClean="0"/>
              <a:t>Simulated Log Likelihood for a Mixed Probit Model</a:t>
            </a:r>
          </a:p>
        </p:txBody>
      </p:sp>
      <p:graphicFrame>
        <p:nvGraphicFramePr>
          <p:cNvPr id="145411" name="Object 3"/>
          <p:cNvGraphicFramePr>
            <a:graphicFrameLocks noChangeAspect="1"/>
          </p:cNvGraphicFramePr>
          <p:nvPr/>
        </p:nvGraphicFramePr>
        <p:xfrm>
          <a:off x="685800" y="2338388"/>
          <a:ext cx="7507288" cy="3681412"/>
        </p:xfrm>
        <a:graphic>
          <a:graphicData uri="http://schemas.openxmlformats.org/presentationml/2006/ole">
            <p:oleObj spid="_x0000_s145411" name="Equation" r:id="rId4" imgW="3987800" imgH="1955800" progId="Equation.DSMT4">
              <p:embed/>
            </p:oleObj>
          </a:graphicData>
        </a:graphic>
      </p:graphicFrame>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2"/>
          <p:cNvSpPr>
            <a:spLocks noGrp="1" noChangeArrowheads="1"/>
          </p:cNvSpPr>
          <p:nvPr>
            <p:ph type="title"/>
          </p:nvPr>
        </p:nvSpPr>
        <p:spPr/>
        <p:txBody>
          <a:bodyPr/>
          <a:lstStyle/>
          <a:p>
            <a:pPr eaLnBrk="1" hangingPunct="1"/>
            <a:r>
              <a:rPr lang="en-US" altLang="en-US" smtClean="0"/>
              <a:t>Application – Doctor Visits</a:t>
            </a:r>
          </a:p>
        </p:txBody>
      </p:sp>
      <p:sp>
        <p:nvSpPr>
          <p:cNvPr id="147459" name="Text Box 3"/>
          <p:cNvSpPr txBox="1">
            <a:spLocks noChangeArrowheads="1"/>
          </p:cNvSpPr>
          <p:nvPr/>
        </p:nvSpPr>
        <p:spPr bwMode="auto">
          <a:xfrm>
            <a:off x="457200" y="1981200"/>
            <a:ext cx="8382000" cy="4648200"/>
          </a:xfrm>
          <a:prstGeom prst="rect">
            <a:avLst/>
          </a:prstGeom>
          <a:noFill/>
          <a:ln w="19050">
            <a:noFill/>
            <a:miter lim="800000"/>
            <a:headEnd/>
            <a:tailEnd/>
          </a:ln>
        </p:spPr>
        <p:txBody>
          <a:bodyPr>
            <a:spAutoFit/>
          </a:bodyPr>
          <a:lstStyle/>
          <a:p>
            <a:pPr>
              <a:spcBef>
                <a:spcPct val="50000"/>
              </a:spcBef>
            </a:pPr>
            <a:r>
              <a:rPr lang="en-US" altLang="en-US" sz="1600" b="1">
                <a:solidFill>
                  <a:srgbClr val="FF3300"/>
                </a:solidFill>
              </a:rPr>
              <a:t>German Health Care Usage Data</a:t>
            </a:r>
            <a:r>
              <a:rPr lang="en-US" altLang="en-US" sz="1400" b="1"/>
              <a:t>, 7,293 Individuals, Varying Numbers of Periods</a:t>
            </a:r>
            <a:r>
              <a:rPr lang="en-US" altLang="en-US" sz="1400"/>
              <a:t/>
            </a:r>
            <a:br>
              <a:rPr lang="en-US" altLang="en-US" sz="1400"/>
            </a:br>
            <a:r>
              <a:rPr lang="en-US" altLang="en-US" sz="1400" b="1"/>
              <a:t>Variables in the file are</a:t>
            </a:r>
            <a:r>
              <a:rPr lang="en-US" altLang="en-US" sz="1400"/>
              <a:t/>
            </a:r>
            <a:br>
              <a:rPr lang="en-US" altLang="en-US" sz="1400"/>
            </a:br>
            <a:r>
              <a:rPr lang="en-US" altLang="en-US" sz="1400"/>
              <a:t>Data downloaded from Journal of Applied Econometrics Archive. This is an unbalanced panel with 7,293 individuals. They can be used for regression, count models, binary choice, ordered choice, and bivariate binary choice.  This is a large data set.  There are altogether 27,326 observations.  The number of observations ranges from 1 to 7.  (Frequencies are: 1=1525, 2=2158, 3=825, 4=926, 5=1051, 6=1000, 7=987).  Note, the variable NUMOBS below tells how many observations there are for each person.  This variable is repeated in each row of the data for the person.</a:t>
            </a:r>
          </a:p>
          <a:p>
            <a:r>
              <a:rPr lang="en-US" altLang="en-US" sz="1400"/>
              <a:t>                    </a:t>
            </a:r>
            <a:r>
              <a:rPr lang="en-US" altLang="en-US" sz="1400" b="1">
                <a:solidFill>
                  <a:srgbClr val="FF3300"/>
                </a:solidFill>
              </a:rPr>
              <a:t>DOCTOR = 1(Number of doctor visits &gt; 0)</a:t>
            </a:r>
            <a:br>
              <a:rPr lang="en-US" altLang="en-US" sz="1400" b="1">
                <a:solidFill>
                  <a:srgbClr val="FF3300"/>
                </a:solidFill>
              </a:rPr>
            </a:br>
            <a:r>
              <a:rPr lang="en-US" altLang="en-US" sz="1400" b="1">
                <a:solidFill>
                  <a:srgbClr val="FF3300"/>
                </a:solidFill>
              </a:rPr>
              <a:t>                    HSAT =  health satisfaction, coded 0 (low) - 10 (high)  </a:t>
            </a:r>
          </a:p>
          <a:p>
            <a:r>
              <a:rPr lang="en-US" altLang="en-US" sz="1400" b="1">
                <a:solidFill>
                  <a:srgbClr val="FF3300"/>
                </a:solidFill>
              </a:rPr>
              <a:t>                    DOCVIS =  number of doctor visits in last three months</a:t>
            </a:r>
            <a:br>
              <a:rPr lang="en-US" altLang="en-US" sz="1400" b="1">
                <a:solidFill>
                  <a:srgbClr val="FF3300"/>
                </a:solidFill>
              </a:rPr>
            </a:br>
            <a:r>
              <a:rPr lang="en-US" altLang="en-US" sz="1400" b="1">
                <a:solidFill>
                  <a:srgbClr val="FF3300"/>
                </a:solidFill>
              </a:rPr>
              <a:t>                    HOSPVIS =  number of hospital visits in last calendar year</a:t>
            </a:r>
            <a:br>
              <a:rPr lang="en-US" altLang="en-US" sz="1400" b="1">
                <a:solidFill>
                  <a:srgbClr val="FF3300"/>
                </a:solidFill>
              </a:rPr>
            </a:br>
            <a:r>
              <a:rPr lang="en-US" altLang="en-US" sz="1400" b="1">
                <a:solidFill>
                  <a:srgbClr val="FF3300"/>
                </a:solidFill>
              </a:rPr>
              <a:t>                    PUBLIC =  insured in public health insurance = 1; otherwise = 0</a:t>
            </a:r>
            <a:br>
              <a:rPr lang="en-US" altLang="en-US" sz="1400" b="1">
                <a:solidFill>
                  <a:srgbClr val="FF3300"/>
                </a:solidFill>
              </a:rPr>
            </a:br>
            <a:r>
              <a:rPr lang="en-US" altLang="en-US" sz="1400" b="1">
                <a:solidFill>
                  <a:srgbClr val="FF3300"/>
                </a:solidFill>
              </a:rPr>
              <a:t>                   ADDON =  insured by add-on insurance = 1; otherswise = 0</a:t>
            </a:r>
          </a:p>
          <a:p>
            <a:r>
              <a:rPr lang="en-US" altLang="en-US" sz="1400"/>
              <a:t>                   HHNINC =  household nominal monthly net income in German marks / 10000.</a:t>
            </a:r>
          </a:p>
          <a:p>
            <a:r>
              <a:rPr lang="en-US" altLang="en-US" sz="1400"/>
              <a:t>                     (4 observations with income=0 were dropped)</a:t>
            </a:r>
            <a:br>
              <a:rPr lang="en-US" altLang="en-US" sz="1400"/>
            </a:br>
            <a:r>
              <a:rPr lang="en-US" altLang="en-US" sz="1400"/>
              <a:t>                   HHKIDS = children under age 16 in the household = 1; otherwise = 0</a:t>
            </a:r>
            <a:br>
              <a:rPr lang="en-US" altLang="en-US" sz="1400"/>
            </a:br>
            <a:r>
              <a:rPr lang="en-US" altLang="en-US" sz="1400"/>
              <a:t>                   EDUC =  years of schooling </a:t>
            </a:r>
          </a:p>
          <a:p>
            <a:r>
              <a:rPr lang="en-US" altLang="en-US" sz="1400"/>
              <a:t>                   AGE = age in years</a:t>
            </a:r>
          </a:p>
          <a:p>
            <a:r>
              <a:rPr lang="en-US" altLang="en-US" sz="1400"/>
              <a:t>                   MARRIED = marital status</a:t>
            </a:r>
          </a:p>
          <a:p>
            <a:r>
              <a:rPr lang="en-US" altLang="en-US" sz="1400"/>
              <a:t>                   EDUC = years of education</a:t>
            </a:r>
          </a:p>
        </p:txBody>
      </p:sp>
      <p:sp>
        <p:nvSpPr>
          <p:cNvPr id="147460" name="Line 4"/>
          <p:cNvSpPr>
            <a:spLocks noChangeShapeType="1"/>
          </p:cNvSpPr>
          <p:nvPr/>
        </p:nvSpPr>
        <p:spPr bwMode="auto">
          <a:xfrm>
            <a:off x="533400" y="3886200"/>
            <a:ext cx="762000" cy="0"/>
          </a:xfrm>
          <a:prstGeom prst="line">
            <a:avLst/>
          </a:prstGeom>
          <a:noFill/>
          <a:ln w="57150">
            <a:solidFill>
              <a:srgbClr val="FF3300"/>
            </a:solidFill>
            <a:round/>
            <a:headEnd/>
            <a:tailEnd type="triangle" w="med" len="med"/>
          </a:ln>
        </p:spPr>
        <p:txBody>
          <a:bodyPr wrap="none"/>
          <a:lstStyle/>
          <a:p>
            <a:endParaRPr lang="en-US"/>
          </a:p>
        </p:txBody>
      </p:sp>
      <p:sp>
        <p:nvSpPr>
          <p:cNvPr id="147461" name="Line 5"/>
          <p:cNvSpPr>
            <a:spLocks noChangeShapeType="1"/>
          </p:cNvSpPr>
          <p:nvPr/>
        </p:nvSpPr>
        <p:spPr bwMode="auto">
          <a:xfrm>
            <a:off x="533400" y="5105400"/>
            <a:ext cx="762000" cy="0"/>
          </a:xfrm>
          <a:prstGeom prst="line">
            <a:avLst/>
          </a:prstGeom>
          <a:noFill/>
          <a:ln w="57150">
            <a:solidFill>
              <a:srgbClr val="FF3300"/>
            </a:solidFill>
            <a:round/>
            <a:headEnd/>
            <a:tailEnd type="triangle" w="med" len="med"/>
          </a:ln>
        </p:spPr>
        <p:txBody>
          <a:bodyPr wrap="none"/>
          <a:lstStyle/>
          <a:p>
            <a:endParaRPr lang="en-US"/>
          </a:p>
        </p:txBody>
      </p:sp>
      <p:sp>
        <p:nvSpPr>
          <p:cNvPr id="147462" name="Line 6"/>
          <p:cNvSpPr>
            <a:spLocks noChangeShapeType="1"/>
          </p:cNvSpPr>
          <p:nvPr/>
        </p:nvSpPr>
        <p:spPr bwMode="auto">
          <a:xfrm>
            <a:off x="533400" y="5791200"/>
            <a:ext cx="762000" cy="0"/>
          </a:xfrm>
          <a:prstGeom prst="line">
            <a:avLst/>
          </a:prstGeom>
          <a:noFill/>
          <a:ln w="57150">
            <a:solidFill>
              <a:srgbClr val="FF3300"/>
            </a:solidFill>
            <a:round/>
            <a:headEnd/>
            <a:tailEnd type="triangle" w="med" len="med"/>
          </a:ln>
        </p:spPr>
        <p:txBody>
          <a:bodyPr wrap="none"/>
          <a:lstStyle/>
          <a:p>
            <a:endParaRPr lang="en-US"/>
          </a:p>
        </p:txBody>
      </p:sp>
      <p:sp>
        <p:nvSpPr>
          <p:cNvPr id="147463" name="Line 7"/>
          <p:cNvSpPr>
            <a:spLocks noChangeShapeType="1"/>
          </p:cNvSpPr>
          <p:nvPr/>
        </p:nvSpPr>
        <p:spPr bwMode="auto">
          <a:xfrm>
            <a:off x="533400" y="6197600"/>
            <a:ext cx="762000" cy="0"/>
          </a:xfrm>
          <a:prstGeom prst="line">
            <a:avLst/>
          </a:prstGeom>
          <a:noFill/>
          <a:ln w="57150">
            <a:solidFill>
              <a:srgbClr val="FF3300"/>
            </a:solidFill>
            <a:round/>
            <a:headEnd/>
            <a:tailEnd type="triangle" w="med" len="med"/>
          </a:ln>
        </p:spPr>
        <p:txBody>
          <a:bodyPr wrap="none"/>
          <a:lstStyle/>
          <a:p>
            <a:endParaRPr lang="en-US"/>
          </a:p>
        </p:txBody>
      </p:sp>
      <p:sp>
        <p:nvSpPr>
          <p:cNvPr id="147464" name="Line 8"/>
          <p:cNvSpPr>
            <a:spLocks noChangeShapeType="1"/>
          </p:cNvSpPr>
          <p:nvPr/>
        </p:nvSpPr>
        <p:spPr bwMode="auto">
          <a:xfrm>
            <a:off x="533400" y="6400800"/>
            <a:ext cx="762000" cy="0"/>
          </a:xfrm>
          <a:prstGeom prst="line">
            <a:avLst/>
          </a:prstGeom>
          <a:noFill/>
          <a:ln w="57150">
            <a:solidFill>
              <a:srgbClr val="FF3300"/>
            </a:solidFill>
            <a:round/>
            <a:headEnd/>
            <a:tailEnd type="triangle" w="med" len="med"/>
          </a:ln>
        </p:spPr>
        <p:txBody>
          <a:bodyPr wrap="none"/>
          <a:lstStyle/>
          <a:p>
            <a:endParaRPr lang="en-US"/>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2"/>
          <p:cNvSpPr>
            <a:spLocks noGrp="1" noChangeArrowheads="1"/>
          </p:cNvSpPr>
          <p:nvPr>
            <p:ph type="title"/>
          </p:nvPr>
        </p:nvSpPr>
        <p:spPr/>
        <p:txBody>
          <a:bodyPr/>
          <a:lstStyle/>
          <a:p>
            <a:pPr eaLnBrk="1" hangingPunct="1"/>
            <a:r>
              <a:rPr lang="en-US" altLang="en-US" smtClean="0"/>
              <a:t>Estimates of a Mixed Probit Model</a:t>
            </a:r>
          </a:p>
        </p:txBody>
      </p:sp>
      <p:sp>
        <p:nvSpPr>
          <p:cNvPr id="149507" name="Text Box 4"/>
          <p:cNvSpPr txBox="1">
            <a:spLocks noChangeArrowheads="1"/>
          </p:cNvSpPr>
          <p:nvPr/>
        </p:nvSpPr>
        <p:spPr bwMode="auto">
          <a:xfrm>
            <a:off x="457200" y="1981200"/>
            <a:ext cx="8382000" cy="4108450"/>
          </a:xfrm>
          <a:prstGeom prst="rect">
            <a:avLst/>
          </a:prstGeom>
          <a:noFill/>
          <a:ln w="19050">
            <a:noFill/>
            <a:miter lim="800000"/>
            <a:headEnd/>
            <a:tailEnd/>
          </a:ln>
        </p:spPr>
        <p:txBody>
          <a:bodyPr>
            <a:spAutoFit/>
          </a:bodyPr>
          <a:lstStyle/>
          <a:p>
            <a:r>
              <a:rPr lang="en-US" altLang="en-US" sz="1200" b="1">
                <a:latin typeface="Courier New" pitchFamily="49" charset="0"/>
              </a:rPr>
              <a:t>+---------------------------------------------+</a:t>
            </a:r>
          </a:p>
          <a:p>
            <a:r>
              <a:rPr lang="en-US" altLang="en-US" sz="1200" b="1">
                <a:latin typeface="Courier New" pitchFamily="49" charset="0"/>
              </a:rPr>
              <a:t>| Random Coefficients  Probit   Model         |</a:t>
            </a:r>
          </a:p>
          <a:p>
            <a:r>
              <a:rPr lang="en-US" altLang="en-US" sz="1200" b="1">
                <a:latin typeface="Courier New" pitchFamily="49" charset="0"/>
              </a:rPr>
              <a:t>| Dependent variable               DOCTOR     |</a:t>
            </a:r>
          </a:p>
          <a:p>
            <a:r>
              <a:rPr lang="en-US" altLang="en-US" sz="1200" b="1">
                <a:latin typeface="Courier New" pitchFamily="49" charset="0"/>
              </a:rPr>
              <a:t>| Log likelihood function       -16483.96     |</a:t>
            </a:r>
          </a:p>
          <a:p>
            <a:r>
              <a:rPr lang="en-US" altLang="en-US" sz="1200" b="1">
                <a:latin typeface="Courier New" pitchFamily="49" charset="0"/>
              </a:rPr>
              <a:t>| Restricted log likelihood     -17700.96     |</a:t>
            </a:r>
          </a:p>
          <a:p>
            <a:r>
              <a:rPr lang="en-US" altLang="en-US" sz="1200" b="1">
                <a:latin typeface="Courier New" pitchFamily="49" charset="0"/>
              </a:rPr>
              <a:t>| Unbalanced panel has    7293 individuals.   |</a:t>
            </a:r>
          </a:p>
          <a:p>
            <a:r>
              <a:rPr lang="en-US" altLang="en-US" sz="1200" b="1">
                <a:latin typeface="Courier New" pitchFamily="49" charset="0"/>
              </a:rPr>
              <a:t>+---------------------------------------------+</a:t>
            </a:r>
          </a:p>
          <a:p>
            <a:r>
              <a:rPr lang="en-US" altLang="en-US" sz="1200" b="1">
                <a:latin typeface="Courier New" pitchFamily="49" charset="0"/>
              </a:rPr>
              <a:t>+---------+--------------+----------------+--------+---------+----------+</a:t>
            </a:r>
          </a:p>
          <a:p>
            <a:r>
              <a:rPr lang="en-US" altLang="en-US" sz="1200" b="1">
                <a:latin typeface="Courier New" pitchFamily="49" charset="0"/>
              </a:rPr>
              <a:t>|Variable | Coefficient  | Standard Error |b/St.Er.|P[|Z|&gt;z] | Mean of X|</a:t>
            </a:r>
          </a:p>
          <a:p>
            <a:r>
              <a:rPr lang="en-US" altLang="en-US" sz="1200" b="1">
                <a:latin typeface="Courier New" pitchFamily="49" charset="0"/>
              </a:rPr>
              <a:t>+---------+--------------+----------------+--------+---------+----------+</a:t>
            </a:r>
          </a:p>
          <a:p>
            <a:r>
              <a:rPr lang="en-US" altLang="en-US" sz="1200" b="1">
                <a:latin typeface="Courier New" pitchFamily="49" charset="0"/>
              </a:rPr>
              <a:t>          Means for random parameters</a:t>
            </a:r>
          </a:p>
          <a:p>
            <a:r>
              <a:rPr lang="en-US" altLang="en-US" sz="1200" b="1">
                <a:latin typeface="Courier New" pitchFamily="49" charset="0"/>
              </a:rPr>
              <a:t> Constant      -.09594899      .04049528    -2.369   .0178</a:t>
            </a:r>
          </a:p>
          <a:p>
            <a:r>
              <a:rPr lang="en-US" altLang="en-US" sz="1200" b="1">
                <a:latin typeface="Courier New" pitchFamily="49" charset="0"/>
              </a:rPr>
              <a:t> AGE            .02102471      .00053836    39.053   .0000    43.5256898</a:t>
            </a:r>
          </a:p>
          <a:p>
            <a:r>
              <a:rPr lang="en-US" altLang="en-US" sz="1200" b="1">
                <a:latin typeface="Courier New" pitchFamily="49" charset="0"/>
              </a:rPr>
              <a:t> HHNINC        -.03119127      .03383027     -.922   .3565     .35208362</a:t>
            </a:r>
          </a:p>
          <a:p>
            <a:r>
              <a:rPr lang="en-US" altLang="en-US" sz="1200" b="1">
                <a:latin typeface="Courier New" pitchFamily="49" charset="0"/>
              </a:rPr>
              <a:t> EDUC          -.02996487      .00265133   -11.302   .0000    11.3206310</a:t>
            </a:r>
          </a:p>
          <a:p>
            <a:r>
              <a:rPr lang="en-US" altLang="en-US" sz="1200" b="1">
                <a:latin typeface="Courier New" pitchFamily="49" charset="0"/>
              </a:rPr>
              <a:t> MARRIED       -.03664476      .01399541    -2.618   .0088     .75861817</a:t>
            </a:r>
          </a:p>
          <a:p>
            <a:r>
              <a:rPr lang="en-US" altLang="en-US" sz="1200" b="1">
                <a:latin typeface="Courier New" pitchFamily="49" charset="0"/>
              </a:rPr>
              <a:t>+---------+--------------+----------------+--------+---------+----------+</a:t>
            </a:r>
          </a:p>
          <a:p>
            <a:r>
              <a:rPr lang="en-US" altLang="en-US" sz="1200" b="1">
                <a:latin typeface="Courier New" pitchFamily="49" charset="0"/>
              </a:rPr>
              <a:t> Constant       .02642358      .05397131      .490   .6244</a:t>
            </a:r>
          </a:p>
          <a:p>
            <a:r>
              <a:rPr lang="en-US" altLang="en-US" sz="1200" b="1">
                <a:latin typeface="Courier New" pitchFamily="49" charset="0"/>
              </a:rPr>
              <a:t> AGE            .01538640      .00071823    21.423   .0000    43.5256898</a:t>
            </a:r>
          </a:p>
          <a:p>
            <a:r>
              <a:rPr lang="en-US" altLang="en-US" sz="1200" b="1">
                <a:latin typeface="Courier New" pitchFamily="49" charset="0"/>
              </a:rPr>
              <a:t> HHNINC        -.09775927      .04626475    -2.113   .0346     .35208362</a:t>
            </a:r>
          </a:p>
          <a:p>
            <a:r>
              <a:rPr lang="en-US" altLang="en-US" sz="1200" b="1">
                <a:latin typeface="Courier New" pitchFamily="49" charset="0"/>
              </a:rPr>
              <a:t> EDUC          -.02811308      .00350079    -8.031   .0000    11.3206310</a:t>
            </a:r>
          </a:p>
          <a:p>
            <a:r>
              <a:rPr lang="en-US" altLang="en-US" sz="1200" b="1">
                <a:latin typeface="Courier New" pitchFamily="49" charset="0"/>
              </a:rPr>
              <a:t> MARRIED       -.00930667      .01887548     -.493   .6220     .75861817</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2"/>
          <p:cNvSpPr>
            <a:spLocks noGrp="1" noChangeArrowheads="1"/>
          </p:cNvSpPr>
          <p:nvPr>
            <p:ph type="title"/>
          </p:nvPr>
        </p:nvSpPr>
        <p:spPr/>
        <p:txBody>
          <a:bodyPr/>
          <a:lstStyle/>
          <a:p>
            <a:pPr eaLnBrk="1" hangingPunct="1"/>
            <a:r>
              <a:rPr lang="en-US" altLang="en-US" smtClean="0"/>
              <a:t>Random Parameters Probit</a:t>
            </a:r>
          </a:p>
        </p:txBody>
      </p:sp>
      <p:sp>
        <p:nvSpPr>
          <p:cNvPr id="151555" name="Text Box 4"/>
          <p:cNvSpPr txBox="1">
            <a:spLocks noChangeArrowheads="1"/>
          </p:cNvSpPr>
          <p:nvPr/>
        </p:nvSpPr>
        <p:spPr bwMode="auto">
          <a:xfrm>
            <a:off x="457200" y="1981200"/>
            <a:ext cx="8382000" cy="4760913"/>
          </a:xfrm>
          <a:prstGeom prst="rect">
            <a:avLst/>
          </a:prstGeom>
          <a:noFill/>
          <a:ln w="19050">
            <a:noFill/>
            <a:miter lim="800000"/>
            <a:headEnd/>
            <a:tailEnd/>
          </a:ln>
        </p:spPr>
        <p:txBody>
          <a:bodyPr>
            <a:spAutoFit/>
          </a:bodyPr>
          <a:lstStyle/>
          <a:p>
            <a:r>
              <a:rPr lang="en-US" altLang="en-US" b="1">
                <a:latin typeface="Courier New" pitchFamily="49" charset="0"/>
              </a:rPr>
              <a:t> Diagonal elements of Cholesky matrix</a:t>
            </a:r>
          </a:p>
          <a:p>
            <a:r>
              <a:rPr lang="en-US" altLang="en-US" b="1">
                <a:latin typeface="Courier New" pitchFamily="49" charset="0"/>
              </a:rPr>
              <a:t> Constant       .55259608      .05381892    10.268   .0000</a:t>
            </a:r>
          </a:p>
          <a:p>
            <a:r>
              <a:rPr lang="en-US" altLang="en-US" b="1">
                <a:latin typeface="Courier New" pitchFamily="49" charset="0"/>
              </a:rPr>
              <a:t> AGE          .279052D-04      .00041019      .068   .9458</a:t>
            </a:r>
          </a:p>
          <a:p>
            <a:r>
              <a:rPr lang="en-US" altLang="en-US" b="1">
                <a:latin typeface="Courier New" pitchFamily="49" charset="0"/>
              </a:rPr>
              <a:t> HHNINC         .03545309      .04094725      .866   .3866</a:t>
            </a:r>
          </a:p>
          <a:p>
            <a:r>
              <a:rPr lang="en-US" altLang="en-US" b="1">
                <a:latin typeface="Courier New" pitchFamily="49" charset="0"/>
              </a:rPr>
              <a:t> EDUC           .00994387      .00093271    10.661   .0000</a:t>
            </a:r>
          </a:p>
          <a:p>
            <a:r>
              <a:rPr lang="en-US" altLang="en-US" b="1">
                <a:latin typeface="Courier New" pitchFamily="49" charset="0"/>
              </a:rPr>
              <a:t> MARRIED        .01013553      .00643526     1.575   .1153</a:t>
            </a:r>
          </a:p>
          <a:p>
            <a:r>
              <a:rPr lang="en-US" altLang="en-US" b="1">
                <a:latin typeface="Courier New" pitchFamily="49" charset="0"/>
              </a:rPr>
              <a:t>          Below diagonal elements of Cholesky matrix</a:t>
            </a:r>
          </a:p>
          <a:p>
            <a:r>
              <a:rPr lang="en-US" altLang="en-US" b="1">
                <a:latin typeface="Courier New" pitchFamily="49" charset="0"/>
              </a:rPr>
              <a:t> lAGE_ONE       .00668600      .00071466     9.355   .0000</a:t>
            </a:r>
          </a:p>
          <a:p>
            <a:r>
              <a:rPr lang="en-US" altLang="en-US" b="1">
                <a:latin typeface="Courier New" pitchFamily="49" charset="0"/>
              </a:rPr>
              <a:t> lHHN_ONE      -.23713634      .04341767    -5.462   .0000</a:t>
            </a:r>
          </a:p>
          <a:p>
            <a:r>
              <a:rPr lang="en-US" altLang="en-US" b="1">
                <a:latin typeface="Courier New" pitchFamily="49" charset="0"/>
              </a:rPr>
              <a:t> lHHN_AGE       .09364751      .03357731     2.789   .0053</a:t>
            </a:r>
          </a:p>
          <a:p>
            <a:r>
              <a:rPr lang="en-US" altLang="en-US" b="1">
                <a:latin typeface="Courier New" pitchFamily="49" charset="0"/>
              </a:rPr>
              <a:t> lEDU_ONE       .01461359      .00355382     4.112   .0000</a:t>
            </a:r>
          </a:p>
          <a:p>
            <a:r>
              <a:rPr lang="en-US" altLang="en-US" b="1">
                <a:latin typeface="Courier New" pitchFamily="49" charset="0"/>
              </a:rPr>
              <a:t> lEDU_AGE      -.00189900      .00167248    -1.135   .2562</a:t>
            </a:r>
          </a:p>
          <a:p>
            <a:r>
              <a:rPr lang="en-US" altLang="en-US" b="1">
                <a:latin typeface="Courier New" pitchFamily="49" charset="0"/>
              </a:rPr>
              <a:t> lEDU_HHN       .00991594      .00154877     6.402   .0000</a:t>
            </a:r>
          </a:p>
          <a:p>
            <a:r>
              <a:rPr lang="en-US" altLang="en-US" b="1">
                <a:latin typeface="Courier New" pitchFamily="49" charset="0"/>
              </a:rPr>
              <a:t> lMAR_ONE      -.04871097      .01854192    -2.627   .0086</a:t>
            </a:r>
          </a:p>
          <a:p>
            <a:r>
              <a:rPr lang="en-US" altLang="en-US" b="1">
                <a:latin typeface="Courier New" pitchFamily="49" charset="0"/>
              </a:rPr>
              <a:t> lMAR_AGE      -.02059540      .01362752    -1.511   .1307</a:t>
            </a:r>
          </a:p>
          <a:p>
            <a:r>
              <a:rPr lang="en-US" altLang="en-US" b="1">
                <a:latin typeface="Courier New" pitchFamily="49" charset="0"/>
              </a:rPr>
              <a:t> lMAR_HHN      -.12276339      .01546791    -7.937   .0000</a:t>
            </a:r>
          </a:p>
          <a:p>
            <a:r>
              <a:rPr lang="en-US" altLang="en-US" b="1">
                <a:latin typeface="Courier New" pitchFamily="49" charset="0"/>
              </a:rPr>
              <a:t> lMAR_EDU       .09557751      .01233448     7.749   .0000</a:t>
            </a:r>
            <a:endParaRPr lang="en-US" altLang="en-US" b="1"/>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2"/>
          <p:cNvSpPr>
            <a:spLocks noGrp="1" noChangeArrowheads="1"/>
          </p:cNvSpPr>
          <p:nvPr>
            <p:ph type="title"/>
          </p:nvPr>
        </p:nvSpPr>
        <p:spPr/>
        <p:txBody>
          <a:bodyPr/>
          <a:lstStyle/>
          <a:p>
            <a:pPr eaLnBrk="1" hangingPunct="1"/>
            <a:r>
              <a:rPr lang="en-US" altLang="en-US" smtClean="0"/>
              <a:t>Application Shoe Brand Choice</a:t>
            </a:r>
          </a:p>
        </p:txBody>
      </p:sp>
      <p:sp>
        <p:nvSpPr>
          <p:cNvPr id="153603" name="Rectangle 3"/>
          <p:cNvSpPr>
            <a:spLocks noGrp="1" noChangeArrowheads="1"/>
          </p:cNvSpPr>
          <p:nvPr>
            <p:ph idx="1"/>
          </p:nvPr>
        </p:nvSpPr>
        <p:spPr>
          <a:xfrm>
            <a:off x="457200" y="1828800"/>
            <a:ext cx="8229600" cy="4800600"/>
          </a:xfrm>
        </p:spPr>
        <p:txBody>
          <a:bodyPr/>
          <a:lstStyle/>
          <a:p>
            <a:pPr eaLnBrk="1" hangingPunct="1"/>
            <a:r>
              <a:rPr lang="en-US" altLang="en-US" smtClean="0"/>
              <a:t>S</a:t>
            </a:r>
            <a:r>
              <a:rPr lang="en-US" altLang="en-US" sz="2000" smtClean="0"/>
              <a:t>imulated Data: Stated Choice, 400 respondents, 8 choice situations</a:t>
            </a:r>
          </a:p>
          <a:p>
            <a:pPr eaLnBrk="1" hangingPunct="1"/>
            <a:r>
              <a:rPr lang="en-US" altLang="en-US" smtClean="0"/>
              <a:t>3</a:t>
            </a:r>
            <a:r>
              <a:rPr lang="en-US" altLang="en-US" sz="2000" smtClean="0"/>
              <a:t> choice/attributes + NONE</a:t>
            </a:r>
          </a:p>
          <a:p>
            <a:pPr lvl="1" eaLnBrk="1" hangingPunct="1"/>
            <a:r>
              <a:rPr lang="en-US" altLang="en-US" sz="1600" smtClean="0"/>
              <a:t>Fashion = High=1 / Low=0</a:t>
            </a:r>
          </a:p>
          <a:p>
            <a:pPr lvl="1" eaLnBrk="1" hangingPunct="1"/>
            <a:r>
              <a:rPr lang="en-US" altLang="en-US" sz="1600" smtClean="0"/>
              <a:t>Quality  = High=1 / Low=0</a:t>
            </a:r>
          </a:p>
          <a:p>
            <a:pPr lvl="1" eaLnBrk="1" hangingPunct="1"/>
            <a:r>
              <a:rPr lang="en-US" altLang="en-US" sz="1600" smtClean="0"/>
              <a:t>Price     = 25/50/75,100,125 coded 1,2,3,4,5 then divided by 25.</a:t>
            </a:r>
          </a:p>
          <a:p>
            <a:pPr eaLnBrk="1" hangingPunct="1"/>
            <a:r>
              <a:rPr lang="en-US" altLang="en-US" smtClean="0"/>
              <a:t>H</a:t>
            </a:r>
            <a:r>
              <a:rPr lang="en-US" altLang="en-US" sz="2000" smtClean="0"/>
              <a:t>eterogeneity: Sex, Age (&lt;25, 25-39, 40+) categorical</a:t>
            </a:r>
          </a:p>
          <a:p>
            <a:pPr eaLnBrk="1" hangingPunct="1"/>
            <a:r>
              <a:rPr lang="en-US" altLang="en-US" smtClean="0"/>
              <a:t>U</a:t>
            </a:r>
            <a:r>
              <a:rPr lang="en-US" altLang="en-US" sz="2000" smtClean="0"/>
              <a:t>nderlying data generated by a 3 class latent class process (100, 200, 100 in classes)</a:t>
            </a:r>
          </a:p>
          <a:p>
            <a:pPr eaLnBrk="1" hangingPunct="1"/>
            <a:r>
              <a:rPr lang="en-US" altLang="en-US" smtClean="0"/>
              <a:t>T</a:t>
            </a:r>
            <a:r>
              <a:rPr lang="en-US" altLang="en-US" sz="2000" smtClean="0"/>
              <a:t>hanks to </a:t>
            </a:r>
            <a:r>
              <a:rPr lang="en-US" altLang="en-US" sz="2000" smtClean="0">
                <a:hlinkClick r:id="rId3"/>
              </a:rPr>
              <a:t>www.statisticalinnovations.com</a:t>
            </a:r>
            <a:r>
              <a:rPr lang="en-US" altLang="en-US" sz="2000" smtClean="0"/>
              <a:t> (Latent Gold and Jordan Louviere)</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5650" name="Picture 2"/>
          <p:cNvPicPr>
            <a:picLocks noChangeAspect="1" noChangeArrowheads="1"/>
          </p:cNvPicPr>
          <p:nvPr/>
        </p:nvPicPr>
        <p:blipFill>
          <a:blip r:embed="rId2" cstate="print"/>
          <a:srcRect/>
          <a:stretch>
            <a:fillRect/>
          </a:stretch>
        </p:blipFill>
        <p:spPr bwMode="auto">
          <a:xfrm>
            <a:off x="838200" y="1447800"/>
            <a:ext cx="7343775" cy="5264150"/>
          </a:xfrm>
          <a:prstGeom prst="rect">
            <a:avLst/>
          </a:prstGeom>
          <a:noFill/>
          <a:ln w="9525">
            <a:noFill/>
            <a:miter lim="800000"/>
            <a:headEnd/>
            <a:tailEnd/>
          </a:ln>
        </p:spPr>
      </p:pic>
      <p:sp>
        <p:nvSpPr>
          <p:cNvPr id="155651" name="TextBox 2"/>
          <p:cNvSpPr txBox="1">
            <a:spLocks noChangeArrowheads="1"/>
          </p:cNvSpPr>
          <p:nvPr/>
        </p:nvSpPr>
        <p:spPr bwMode="auto">
          <a:xfrm>
            <a:off x="914400" y="990600"/>
            <a:ext cx="7620000" cy="381000"/>
          </a:xfrm>
          <a:prstGeom prst="rect">
            <a:avLst/>
          </a:prstGeom>
          <a:noFill/>
          <a:ln w="9525">
            <a:noFill/>
            <a:miter lim="800000"/>
            <a:headEnd/>
            <a:tailEnd/>
          </a:ln>
        </p:spPr>
        <p:txBody>
          <a:bodyPr>
            <a:spAutoFit/>
          </a:bodyPr>
          <a:lstStyle/>
          <a:p>
            <a:r>
              <a:rPr lang="en-US" altLang="en-US" b="1">
                <a:latin typeface="Arial" charset="0"/>
              </a:rPr>
              <a:t>Stated Choice Experiment: Unlabeled Alternatives, One Observation</a:t>
            </a:r>
          </a:p>
        </p:txBody>
      </p:sp>
      <p:sp>
        <p:nvSpPr>
          <p:cNvPr id="155652" name="TextBox 3"/>
          <p:cNvSpPr txBox="1">
            <a:spLocks noChangeArrowheads="1"/>
          </p:cNvSpPr>
          <p:nvPr/>
        </p:nvSpPr>
        <p:spPr bwMode="auto">
          <a:xfrm>
            <a:off x="8229600" y="1676400"/>
            <a:ext cx="533400" cy="4832350"/>
          </a:xfrm>
          <a:prstGeom prst="rect">
            <a:avLst/>
          </a:prstGeom>
          <a:noFill/>
          <a:ln w="6350">
            <a:solidFill>
              <a:schemeClr val="tx1"/>
            </a:solidFill>
            <a:miter lim="800000"/>
            <a:headEnd/>
            <a:tailEnd/>
          </a:ln>
        </p:spPr>
        <p:txBody>
          <a:bodyPr>
            <a:spAutoFit/>
          </a:bodyPr>
          <a:lstStyle/>
          <a:p>
            <a:r>
              <a:rPr lang="en-US" altLang="en-US" sz="1400" b="1">
                <a:latin typeface="Arial" charset="0"/>
              </a:rPr>
              <a:t>t=1</a:t>
            </a:r>
          </a:p>
          <a:p>
            <a:endParaRPr lang="en-US" altLang="en-US" sz="1400" b="1">
              <a:latin typeface="Arial" charset="0"/>
            </a:endParaRPr>
          </a:p>
          <a:p>
            <a:endParaRPr lang="en-US" altLang="en-US" sz="1400" b="1">
              <a:latin typeface="Arial" charset="0"/>
            </a:endParaRPr>
          </a:p>
          <a:p>
            <a:r>
              <a:rPr lang="en-US" altLang="en-US" sz="1400" b="1">
                <a:latin typeface="Arial" charset="0"/>
              </a:rPr>
              <a:t>t=2</a:t>
            </a:r>
          </a:p>
          <a:p>
            <a:endParaRPr lang="en-US" altLang="en-US" sz="1400" b="1">
              <a:latin typeface="Arial" charset="0"/>
            </a:endParaRPr>
          </a:p>
          <a:p>
            <a:endParaRPr lang="en-US" altLang="en-US" sz="1400" b="1">
              <a:latin typeface="Arial" charset="0"/>
            </a:endParaRPr>
          </a:p>
          <a:p>
            <a:r>
              <a:rPr lang="en-US" altLang="en-US" sz="1400" b="1">
                <a:latin typeface="Arial" charset="0"/>
              </a:rPr>
              <a:t>t=3</a:t>
            </a:r>
          </a:p>
          <a:p>
            <a:endParaRPr lang="en-US" altLang="en-US" sz="1400" b="1">
              <a:latin typeface="Arial" charset="0"/>
            </a:endParaRPr>
          </a:p>
          <a:p>
            <a:endParaRPr lang="en-US" altLang="en-US" sz="1400" b="1">
              <a:latin typeface="Arial" charset="0"/>
            </a:endParaRPr>
          </a:p>
          <a:p>
            <a:r>
              <a:rPr lang="en-US" altLang="en-US" sz="1400" b="1">
                <a:latin typeface="Arial" charset="0"/>
              </a:rPr>
              <a:t>t=4</a:t>
            </a:r>
          </a:p>
          <a:p>
            <a:endParaRPr lang="en-US" altLang="en-US" sz="1400" b="1">
              <a:latin typeface="Arial" charset="0"/>
            </a:endParaRPr>
          </a:p>
          <a:p>
            <a:endParaRPr lang="en-US" altLang="en-US" sz="1400" b="1">
              <a:latin typeface="Arial" charset="0"/>
            </a:endParaRPr>
          </a:p>
          <a:p>
            <a:r>
              <a:rPr lang="en-US" altLang="en-US" sz="1400" b="1">
                <a:latin typeface="Arial" charset="0"/>
              </a:rPr>
              <a:t>t=5</a:t>
            </a:r>
          </a:p>
          <a:p>
            <a:endParaRPr lang="en-US" altLang="en-US" sz="1400" b="1">
              <a:latin typeface="Arial" charset="0"/>
            </a:endParaRPr>
          </a:p>
          <a:p>
            <a:endParaRPr lang="en-US" altLang="en-US" sz="1400" b="1">
              <a:latin typeface="Arial" charset="0"/>
            </a:endParaRPr>
          </a:p>
          <a:p>
            <a:r>
              <a:rPr lang="en-US" altLang="en-US" sz="1400" b="1">
                <a:latin typeface="Arial" charset="0"/>
              </a:rPr>
              <a:t>t=6</a:t>
            </a:r>
          </a:p>
          <a:p>
            <a:endParaRPr lang="en-US" altLang="en-US" sz="1400" b="1">
              <a:latin typeface="Arial" charset="0"/>
            </a:endParaRPr>
          </a:p>
          <a:p>
            <a:endParaRPr lang="en-US" altLang="en-US" sz="1400" b="1">
              <a:latin typeface="Arial" charset="0"/>
            </a:endParaRPr>
          </a:p>
          <a:p>
            <a:r>
              <a:rPr lang="en-US" altLang="en-US" sz="1400" b="1">
                <a:latin typeface="Arial" charset="0"/>
              </a:rPr>
              <a:t>t=7</a:t>
            </a:r>
          </a:p>
          <a:p>
            <a:endParaRPr lang="en-US" altLang="en-US" sz="1400" b="1">
              <a:latin typeface="Arial" charset="0"/>
            </a:endParaRPr>
          </a:p>
          <a:p>
            <a:endParaRPr lang="en-US" altLang="en-US" sz="1400" b="1">
              <a:latin typeface="Arial" charset="0"/>
            </a:endParaRPr>
          </a:p>
          <a:p>
            <a:r>
              <a:rPr lang="en-US" altLang="en-US" sz="1400" b="1">
                <a:latin typeface="Arial" charset="0"/>
              </a:rPr>
              <a:t>t=8</a:t>
            </a:r>
          </a:p>
        </p:txBody>
      </p:sp>
    </p:spTree>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2"/>
          <p:cNvSpPr>
            <a:spLocks noGrp="1" noChangeArrowheads="1"/>
          </p:cNvSpPr>
          <p:nvPr>
            <p:ph type="title"/>
          </p:nvPr>
        </p:nvSpPr>
        <p:spPr>
          <a:xfrm>
            <a:off x="457200" y="1066800"/>
            <a:ext cx="8229600" cy="1143000"/>
          </a:xfrm>
        </p:spPr>
        <p:txBody>
          <a:bodyPr/>
          <a:lstStyle/>
          <a:p>
            <a:pPr eaLnBrk="1" hangingPunct="1"/>
            <a:r>
              <a:rPr lang="en-US" altLang="en-US" sz="2400" smtClean="0"/>
              <a:t>A Discrete (4 Brand) Choice Model with Heterogeneous and Heteroscedastic Random Parameters</a:t>
            </a:r>
          </a:p>
        </p:txBody>
      </p:sp>
      <p:graphicFrame>
        <p:nvGraphicFramePr>
          <p:cNvPr id="156675" name="Object 3"/>
          <p:cNvGraphicFramePr>
            <a:graphicFrameLocks noChangeAspect="1"/>
          </p:cNvGraphicFramePr>
          <p:nvPr/>
        </p:nvGraphicFramePr>
        <p:xfrm>
          <a:off x="563563" y="2659063"/>
          <a:ext cx="8199437" cy="2638425"/>
        </p:xfrm>
        <a:graphic>
          <a:graphicData uri="http://schemas.openxmlformats.org/presentationml/2006/ole">
            <p:oleObj spid="_x0000_s156675" name="Equation" r:id="rId4" imgW="4737100" imgH="1524000" progId="Equation.DSMT4">
              <p:embed/>
            </p:oleObj>
          </a:graphicData>
        </a:graphic>
      </p:graphicFrame>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2"/>
          <p:cNvSpPr>
            <a:spLocks noGrp="1" noChangeArrowheads="1"/>
          </p:cNvSpPr>
          <p:nvPr>
            <p:ph type="title"/>
          </p:nvPr>
        </p:nvSpPr>
        <p:spPr/>
        <p:txBody>
          <a:bodyPr/>
          <a:lstStyle/>
          <a:p>
            <a:pPr eaLnBrk="1" hangingPunct="1"/>
            <a:r>
              <a:rPr lang="en-US" altLang="en-US" sz="2800" smtClean="0"/>
              <a:t>Multinomial Logit Model Estimates</a:t>
            </a:r>
          </a:p>
        </p:txBody>
      </p:sp>
      <p:graphicFrame>
        <p:nvGraphicFramePr>
          <p:cNvPr id="158723" name="Object 3"/>
          <p:cNvGraphicFramePr>
            <a:graphicFrameLocks noGrp="1" noChangeAspect="1"/>
          </p:cNvGraphicFramePr>
          <p:nvPr>
            <p:ph idx="1"/>
          </p:nvPr>
        </p:nvGraphicFramePr>
        <p:xfrm>
          <a:off x="457200" y="2390775"/>
          <a:ext cx="8304213" cy="3095625"/>
        </p:xfrm>
        <a:graphic>
          <a:graphicData uri="http://schemas.openxmlformats.org/presentationml/2006/ole">
            <p:oleObj spid="_x0000_s158723" name="Bitmap Image" r:id="rId4" imgW="4753639" imgH="1771429" progId="PBrush">
              <p:embed/>
            </p:oleObj>
          </a:graphicData>
        </a:graphic>
      </p:graphicFrame>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2"/>
          <p:cNvSpPr>
            <a:spLocks noGrp="1" noChangeArrowheads="1"/>
          </p:cNvSpPr>
          <p:nvPr>
            <p:ph type="title"/>
          </p:nvPr>
        </p:nvSpPr>
        <p:spPr/>
        <p:txBody>
          <a:bodyPr/>
          <a:lstStyle/>
          <a:p>
            <a:pPr eaLnBrk="1" hangingPunct="1"/>
            <a:r>
              <a:rPr lang="en-US" altLang="en-US" smtClean="0"/>
              <a:t>Mixed Logit Estimates</a:t>
            </a:r>
          </a:p>
        </p:txBody>
      </p:sp>
      <p:sp>
        <p:nvSpPr>
          <p:cNvPr id="160771" name="Text Box 4"/>
          <p:cNvSpPr txBox="1">
            <a:spLocks noChangeArrowheads="1"/>
          </p:cNvSpPr>
          <p:nvPr/>
        </p:nvSpPr>
        <p:spPr bwMode="auto">
          <a:xfrm>
            <a:off x="1752600" y="1828800"/>
            <a:ext cx="6705600" cy="4656138"/>
          </a:xfrm>
          <a:prstGeom prst="rect">
            <a:avLst/>
          </a:prstGeom>
          <a:noFill/>
          <a:ln w="19050">
            <a:noFill/>
            <a:miter lim="800000"/>
            <a:headEnd/>
            <a:tailEnd/>
          </a:ln>
        </p:spPr>
        <p:txBody>
          <a:bodyPr>
            <a:spAutoFit/>
          </a:bodyPr>
          <a:lstStyle/>
          <a:p>
            <a:r>
              <a:rPr lang="en-US" altLang="en-US" sz="1200" b="1">
                <a:latin typeface="Courier New" pitchFamily="49" charset="0"/>
              </a:rPr>
              <a:t>+---------------------------------------------+</a:t>
            </a:r>
          </a:p>
          <a:p>
            <a:r>
              <a:rPr lang="en-US" altLang="en-US" sz="1200" b="1">
                <a:latin typeface="Courier New" pitchFamily="49" charset="0"/>
              </a:rPr>
              <a:t>| Random Parameters Logit Model               |</a:t>
            </a:r>
          </a:p>
          <a:p>
            <a:r>
              <a:rPr lang="en-US" altLang="en-US" sz="1200" b="1">
                <a:latin typeface="Courier New" pitchFamily="49" charset="0"/>
              </a:rPr>
              <a:t>| Log likelihood function       -3911.945     |</a:t>
            </a:r>
          </a:p>
          <a:p>
            <a:r>
              <a:rPr lang="en-US" altLang="en-US" sz="1200" b="1">
                <a:latin typeface="Courier New" pitchFamily="49" charset="0"/>
              </a:rPr>
              <a:t>| At start values  -4158.5029  .05929  .05811 |</a:t>
            </a:r>
          </a:p>
          <a:p>
            <a:r>
              <a:rPr lang="en-US" altLang="en-US" sz="1200" b="1">
                <a:latin typeface="Courier New" pitchFamily="49" charset="0"/>
              </a:rPr>
              <a:t>+---------------------------------------------+</a:t>
            </a:r>
          </a:p>
          <a:p>
            <a:r>
              <a:rPr lang="en-US" altLang="en-US" sz="1200" b="1">
                <a:latin typeface="Courier New" pitchFamily="49" charset="0"/>
              </a:rPr>
              <a:t>+---------+--------------+----------------+--------+---------+</a:t>
            </a:r>
          </a:p>
          <a:p>
            <a:r>
              <a:rPr lang="en-US" altLang="en-US" sz="1200" b="1">
                <a:latin typeface="Courier New" pitchFamily="49" charset="0"/>
              </a:rPr>
              <a:t>|Variable | Coefficient  | Standard Error |b/St.Er.|P[|Z|&gt;z] |</a:t>
            </a:r>
          </a:p>
          <a:p>
            <a:r>
              <a:rPr lang="en-US" altLang="en-US" sz="1200" b="1">
                <a:latin typeface="Courier New" pitchFamily="49" charset="0"/>
              </a:rPr>
              <a:t>+---------+--------------+----------------+--------+---------+</a:t>
            </a:r>
          </a:p>
          <a:p>
            <a:r>
              <a:rPr lang="en-US" altLang="en-US" sz="1200" b="1">
                <a:latin typeface="Courier New" pitchFamily="49" charset="0"/>
              </a:rPr>
              <a:t>          Random parameters in utility functions</a:t>
            </a:r>
          </a:p>
          <a:p>
            <a:r>
              <a:rPr lang="en-US" altLang="en-US" sz="1200" b="1">
                <a:latin typeface="Courier New" pitchFamily="49" charset="0"/>
              </a:rPr>
              <a:t> BF            1.46523951      .12626655    11.604   .0000</a:t>
            </a:r>
          </a:p>
          <a:p>
            <a:r>
              <a:rPr lang="en-US" altLang="en-US" sz="1200" b="1">
                <a:latin typeface="Courier New" pitchFamily="49" charset="0"/>
              </a:rPr>
              <a:t> BQ            1.14369857      .16954024     6.746   .0000</a:t>
            </a:r>
          </a:p>
          <a:p>
            <a:r>
              <a:rPr lang="en-US" altLang="en-US" sz="1200" b="1">
                <a:latin typeface="Courier New" pitchFamily="49" charset="0"/>
              </a:rPr>
              <a:t>          Nonrandom parameters in utility functions</a:t>
            </a:r>
          </a:p>
          <a:p>
            <a:r>
              <a:rPr lang="en-US" altLang="en-US" sz="1200" b="1">
                <a:latin typeface="Courier New" pitchFamily="49" charset="0"/>
              </a:rPr>
              <a:t> BP           -12.1098155      .91584476   -13.223   .0000</a:t>
            </a:r>
          </a:p>
          <a:p>
            <a:r>
              <a:rPr lang="en-US" altLang="en-US" sz="1200" b="1">
                <a:latin typeface="Courier New" pitchFamily="49" charset="0"/>
              </a:rPr>
              <a:t> BN             .17706909      .07784730     2.275   .0229</a:t>
            </a:r>
          </a:p>
          <a:p>
            <a:r>
              <a:rPr lang="en-US" altLang="en-US" sz="1200" b="1">
                <a:latin typeface="Courier New" pitchFamily="49" charset="0"/>
              </a:rPr>
              <a:t>          Heterogeneity in mean, Parameter:Variable</a:t>
            </a:r>
          </a:p>
          <a:p>
            <a:r>
              <a:rPr lang="en-US" altLang="en-US" sz="1200" b="1">
                <a:latin typeface="Courier New" pitchFamily="49" charset="0"/>
              </a:rPr>
              <a:t> BF:MAL         .28052695      .14266576     1.966   .0493</a:t>
            </a:r>
          </a:p>
          <a:p>
            <a:r>
              <a:rPr lang="en-US" altLang="en-US" sz="1200" b="1">
                <a:latin typeface="Courier New" pitchFamily="49" charset="0"/>
              </a:rPr>
              <a:t> BQ:MAL        -.42310284      .20387789    -2.075   .0380</a:t>
            </a:r>
          </a:p>
          <a:p>
            <a:r>
              <a:rPr lang="en-US" altLang="en-US" sz="1200" b="1">
                <a:latin typeface="Courier New" pitchFamily="49" charset="0"/>
              </a:rPr>
              <a:t>          Derived standard deviations of parameter distributions</a:t>
            </a:r>
          </a:p>
          <a:p>
            <a:r>
              <a:rPr lang="en-US" altLang="en-US" sz="1200" b="1">
                <a:latin typeface="Courier New" pitchFamily="49" charset="0"/>
              </a:rPr>
              <a:t> NsBF          1.16430284      .13731611     8.479   .0000</a:t>
            </a:r>
          </a:p>
          <a:p>
            <a:r>
              <a:rPr lang="en-US" altLang="en-US" sz="1200" b="1">
                <a:latin typeface="Courier New" pitchFamily="49" charset="0"/>
              </a:rPr>
              <a:t> NsBQ          1.81872569      .18108194    10.044   .0000</a:t>
            </a:r>
          </a:p>
          <a:p>
            <a:r>
              <a:rPr lang="en-US" altLang="en-US" sz="1200" b="1">
                <a:latin typeface="Courier New" pitchFamily="49" charset="0"/>
              </a:rPr>
              <a:t>          Heteroscedasticity in random parameters</a:t>
            </a:r>
          </a:p>
          <a:p>
            <a:r>
              <a:rPr lang="en-US" altLang="en-US" sz="1200" b="1">
                <a:latin typeface="Courier New" pitchFamily="49" charset="0"/>
              </a:rPr>
              <a:t> sBF|AG        -.32466344      .16986949    -1.911   .0560</a:t>
            </a:r>
          </a:p>
          <a:p>
            <a:r>
              <a:rPr lang="en-US" altLang="en-US" sz="1200" b="1">
                <a:latin typeface="Courier New" pitchFamily="49" charset="0"/>
              </a:rPr>
              <a:t> sBF0|AG       -.51032609      .23975740    -2.129   .0333</a:t>
            </a:r>
          </a:p>
          <a:p>
            <a:r>
              <a:rPr lang="en-US" altLang="en-US" sz="1200" b="1">
                <a:latin typeface="Courier New" pitchFamily="49" charset="0"/>
              </a:rPr>
              <a:t> sBQ|AG        -.37953350      .13798031    -2.751   .0059</a:t>
            </a:r>
          </a:p>
          <a:p>
            <a:r>
              <a:rPr lang="en-US" altLang="en-US" sz="1200" b="1">
                <a:latin typeface="Courier New" pitchFamily="49" charset="0"/>
              </a:rPr>
              <a:t> sBQ0|AG       -.41636803      .17143046    -2.429   .0151</a:t>
            </a: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2"/>
          <p:cNvSpPr>
            <a:spLocks noGrp="1" noChangeArrowheads="1"/>
          </p:cNvSpPr>
          <p:nvPr>
            <p:ph type="title"/>
          </p:nvPr>
        </p:nvSpPr>
        <p:spPr/>
        <p:txBody>
          <a:bodyPr/>
          <a:lstStyle/>
          <a:p>
            <a:pPr eaLnBrk="1" hangingPunct="1"/>
            <a:r>
              <a:rPr lang="en-US" altLang="en-US" smtClean="0"/>
              <a:t>Estimated Elasticities</a:t>
            </a:r>
          </a:p>
        </p:txBody>
      </p:sp>
      <p:sp>
        <p:nvSpPr>
          <p:cNvPr id="162819" name="Text Box 3"/>
          <p:cNvSpPr txBox="1">
            <a:spLocks noChangeArrowheads="1"/>
          </p:cNvSpPr>
          <p:nvPr/>
        </p:nvSpPr>
        <p:spPr bwMode="auto">
          <a:xfrm>
            <a:off x="457200" y="1981200"/>
            <a:ext cx="8382000" cy="4133850"/>
          </a:xfrm>
          <a:prstGeom prst="rect">
            <a:avLst/>
          </a:prstGeom>
          <a:noFill/>
          <a:ln w="19050">
            <a:noFill/>
            <a:miter lim="800000"/>
            <a:headEnd/>
            <a:tailEnd/>
          </a:ln>
        </p:spPr>
        <p:txBody>
          <a:bodyPr>
            <a:spAutoFit/>
          </a:bodyPr>
          <a:lstStyle/>
          <a:p>
            <a:r>
              <a:rPr lang="en-US" altLang="en-US" sz="1400" b="1">
                <a:latin typeface="Courier New" pitchFamily="49" charset="0"/>
              </a:rPr>
              <a:t>      +--------------------------------------------------------------+</a:t>
            </a:r>
          </a:p>
          <a:p>
            <a:r>
              <a:rPr lang="en-US" altLang="en-US" sz="1400" b="1">
                <a:latin typeface="Courier New" pitchFamily="49" charset="0"/>
              </a:rPr>
              <a:t>      | Elasticity             Averaged over observations.           |</a:t>
            </a:r>
          </a:p>
          <a:p>
            <a:r>
              <a:rPr lang="en-US" altLang="en-US" sz="1400" b="1">
                <a:latin typeface="Courier New" pitchFamily="49" charset="0"/>
              </a:rPr>
              <a:t>      | Effects on probabilities of all choices in the model:        |</a:t>
            </a:r>
          </a:p>
          <a:p>
            <a:r>
              <a:rPr lang="en-US" altLang="en-US" sz="1400" b="1">
                <a:latin typeface="Courier New" pitchFamily="49" charset="0"/>
              </a:rPr>
              <a:t>      | Attribute is PRICE    in choice B1      RPL     MNL     LCM  |</a:t>
            </a:r>
          </a:p>
          <a:p>
            <a:r>
              <a:rPr lang="en-US" altLang="en-US" sz="1400" b="1">
                <a:latin typeface="Courier New" pitchFamily="49" charset="0"/>
              </a:rPr>
              <a:t>      | *     Choice=B1         .000   .000   -.818   -.889   -.801  |</a:t>
            </a:r>
          </a:p>
          <a:p>
            <a:r>
              <a:rPr lang="en-US" altLang="en-US" sz="1400" b="1">
                <a:latin typeface="Courier New" pitchFamily="49" charset="0"/>
              </a:rPr>
              <a:t>      |       Choice=B2         .000   .000    .240    .291    .273  |</a:t>
            </a:r>
          </a:p>
          <a:p>
            <a:r>
              <a:rPr lang="en-US" altLang="en-US" sz="1400" b="1">
                <a:latin typeface="Courier New" pitchFamily="49" charset="0"/>
              </a:rPr>
              <a:t>      |       Choice=B3         .000   .000    .244    .291    .248  |</a:t>
            </a:r>
          </a:p>
          <a:p>
            <a:r>
              <a:rPr lang="en-US" altLang="en-US" sz="1400" b="1">
                <a:latin typeface="Courier New" pitchFamily="49" charset="0"/>
              </a:rPr>
              <a:t>      |       Choice=NONE       .000   .000    .241    .291    .219  |</a:t>
            </a:r>
          </a:p>
          <a:p>
            <a:r>
              <a:rPr lang="en-US" altLang="en-US" sz="1400" b="1">
                <a:latin typeface="Courier New" pitchFamily="49" charset="0"/>
              </a:rPr>
              <a:t>      | Attribute is PRICE    in choice B2                           |</a:t>
            </a:r>
          </a:p>
          <a:p>
            <a:r>
              <a:rPr lang="en-US" altLang="en-US" sz="1400" b="1">
                <a:latin typeface="Courier New" pitchFamily="49" charset="0"/>
              </a:rPr>
              <a:t>      |       Choice=B1         .000   .000    .291    .313    .311  |</a:t>
            </a:r>
          </a:p>
          <a:p>
            <a:r>
              <a:rPr lang="en-US" altLang="en-US" sz="1400" b="1">
                <a:latin typeface="Courier New" pitchFamily="49" charset="0"/>
              </a:rPr>
              <a:t>      | *     Choice=B2         .000   .000  -1.100  -1.222  -1.248  |</a:t>
            </a:r>
          </a:p>
          <a:p>
            <a:r>
              <a:rPr lang="en-US" altLang="en-US" sz="1400" b="1">
                <a:latin typeface="Courier New" pitchFamily="49" charset="0"/>
              </a:rPr>
              <a:t>      |       Choice=B3         .000   .000    .270    .313    .284  |</a:t>
            </a:r>
          </a:p>
          <a:p>
            <a:r>
              <a:rPr lang="en-US" altLang="en-US" sz="1400" b="1">
                <a:latin typeface="Courier New" pitchFamily="49" charset="0"/>
              </a:rPr>
              <a:t>      |       Choice=NONE       .000   .000    .276    .313    .268  |</a:t>
            </a:r>
          </a:p>
          <a:p>
            <a:r>
              <a:rPr lang="en-US" altLang="en-US" sz="1400" b="1">
                <a:latin typeface="Courier New" pitchFamily="49" charset="0"/>
              </a:rPr>
              <a:t>      | Attribute is PRICE    in choice B3                           |</a:t>
            </a:r>
          </a:p>
          <a:p>
            <a:r>
              <a:rPr lang="en-US" altLang="en-US" sz="1400" b="1">
                <a:latin typeface="Courier New" pitchFamily="49" charset="0"/>
              </a:rPr>
              <a:t>      |       Choice=B1         .000   .000    .287    .366    .314  |</a:t>
            </a:r>
          </a:p>
          <a:p>
            <a:r>
              <a:rPr lang="en-US" altLang="en-US" sz="1400" b="1">
                <a:latin typeface="Courier New" pitchFamily="49" charset="0"/>
              </a:rPr>
              <a:t>      |       Choice=B2         .000   .000    .326    .366    .344  |</a:t>
            </a:r>
          </a:p>
          <a:p>
            <a:r>
              <a:rPr lang="en-US" altLang="en-US" sz="1400" b="1">
                <a:latin typeface="Courier New" pitchFamily="49" charset="0"/>
              </a:rPr>
              <a:t>      | *     Choice=B3         .000   .000   -.647   -.755   -.674  |</a:t>
            </a:r>
          </a:p>
          <a:p>
            <a:r>
              <a:rPr lang="en-US" altLang="en-US" sz="1400" b="1">
                <a:latin typeface="Courier New" pitchFamily="49" charset="0"/>
              </a:rPr>
              <a:t>      |       Choice=NONE       .000   .000    .311    .366    .302  |</a:t>
            </a:r>
          </a:p>
          <a:p>
            <a:r>
              <a:rPr lang="en-US" altLang="en-US" sz="1400" b="1">
                <a:latin typeface="Courier New" pitchFamily="49" charset="0"/>
              </a:rPr>
              <a:t>      +--------------------------------------------------------------+</a:t>
            </a:r>
          </a:p>
        </p:txBody>
      </p:sp>
      <p:sp>
        <p:nvSpPr>
          <p:cNvPr id="162820" name="Rectangle 4"/>
          <p:cNvSpPr>
            <a:spLocks noChangeArrowheads="1"/>
          </p:cNvSpPr>
          <p:nvPr/>
        </p:nvSpPr>
        <p:spPr bwMode="auto">
          <a:xfrm>
            <a:off x="5257800" y="2667000"/>
            <a:ext cx="2438400" cy="3200400"/>
          </a:xfrm>
          <a:prstGeom prst="rect">
            <a:avLst/>
          </a:prstGeom>
          <a:noFill/>
          <a:ln w="38100">
            <a:solidFill>
              <a:srgbClr val="FF3300"/>
            </a:solidFill>
            <a:miter lim="800000"/>
            <a:headEnd/>
            <a:tailEnd/>
          </a:ln>
        </p:spPr>
        <p:txBody>
          <a:bodyPr wrap="none" anchor="ctr"/>
          <a:lstStyle/>
          <a:p>
            <a:endParaRPr lang="en-US" altLang="en-US"/>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2"/>
          <p:cNvSpPr>
            <a:spLocks noGrp="1" noChangeArrowheads="1"/>
          </p:cNvSpPr>
          <p:nvPr>
            <p:ph type="title"/>
          </p:nvPr>
        </p:nvSpPr>
        <p:spPr/>
        <p:txBody>
          <a:bodyPr/>
          <a:lstStyle/>
          <a:p>
            <a:pPr eaLnBrk="1" hangingPunct="1"/>
            <a:r>
              <a:rPr lang="en-US" altLang="en-US" smtClean="0"/>
              <a:t>Conditional Estimators</a:t>
            </a:r>
          </a:p>
        </p:txBody>
      </p:sp>
      <p:graphicFrame>
        <p:nvGraphicFramePr>
          <p:cNvPr id="164867" name="Object 3"/>
          <p:cNvGraphicFramePr>
            <a:graphicFrameLocks noChangeAspect="1"/>
          </p:cNvGraphicFramePr>
          <p:nvPr/>
        </p:nvGraphicFramePr>
        <p:xfrm>
          <a:off x="936625" y="1828800"/>
          <a:ext cx="7513638" cy="4560888"/>
        </p:xfrm>
        <a:graphic>
          <a:graphicData uri="http://schemas.openxmlformats.org/presentationml/2006/ole">
            <p:oleObj spid="_x0000_s164867" name="Equation" r:id="rId4" imgW="4813300" imgH="2921000" progId="Equation.DSMT4">
              <p:embed/>
            </p:oleObj>
          </a:graphicData>
        </a:graphic>
      </p:graphicFrame>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2"/>
          <p:cNvSpPr>
            <a:spLocks noGrp="1" noChangeArrowheads="1"/>
          </p:cNvSpPr>
          <p:nvPr>
            <p:ph type="title"/>
          </p:nvPr>
        </p:nvSpPr>
        <p:spPr>
          <a:xfrm>
            <a:off x="457200" y="533400"/>
            <a:ext cx="8229600" cy="838200"/>
          </a:xfrm>
        </p:spPr>
        <p:txBody>
          <a:bodyPr/>
          <a:lstStyle/>
          <a:p>
            <a:pPr eaLnBrk="1" hangingPunct="1"/>
            <a:r>
              <a:rPr lang="en-US" altLang="en-US" smtClean="0"/>
              <a:t>Individual E[</a:t>
            </a:r>
            <a:r>
              <a:rPr lang="en-US" altLang="en-US" smtClean="0">
                <a:sym typeface="Symbol" pitchFamily="18" charset="2"/>
              </a:rPr>
              <a:t></a:t>
            </a:r>
            <a:r>
              <a:rPr lang="en-US" altLang="en-US" baseline="-25000" smtClean="0">
                <a:sym typeface="Symbol" pitchFamily="18" charset="2"/>
              </a:rPr>
              <a:t>i</a:t>
            </a:r>
            <a:r>
              <a:rPr lang="en-US" altLang="en-US" smtClean="0"/>
              <a:t>|data</a:t>
            </a:r>
            <a:r>
              <a:rPr lang="en-US" altLang="en-US" baseline="-25000" smtClean="0"/>
              <a:t>i</a:t>
            </a:r>
            <a:r>
              <a:rPr lang="en-US" altLang="en-US" smtClean="0"/>
              <a:t>] Estimates</a:t>
            </a:r>
          </a:p>
        </p:txBody>
      </p:sp>
      <p:pic>
        <p:nvPicPr>
          <p:cNvPr id="166915" name="Picture 3"/>
          <p:cNvPicPr>
            <a:picLocks noGrp="1" noChangeAspect="1" noChangeArrowheads="1"/>
          </p:cNvPicPr>
          <p:nvPr>
            <p:ph idx="1"/>
          </p:nvPr>
        </p:nvPicPr>
        <p:blipFill>
          <a:blip r:embed="rId3" cstate="print">
            <a:grayscl/>
          </a:blip>
          <a:srcRect/>
          <a:stretch>
            <a:fillRect/>
          </a:stretch>
        </p:blipFill>
        <p:spPr>
          <a:xfrm>
            <a:off x="1371600" y="1447800"/>
            <a:ext cx="6713538" cy="5029200"/>
          </a:xfrm>
          <a:noFill/>
        </p:spPr>
      </p:pic>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2"/>
          <p:cNvSpPr>
            <a:spLocks noGrp="1" noChangeArrowheads="1"/>
          </p:cNvSpPr>
          <p:nvPr>
            <p:ph type="title"/>
          </p:nvPr>
        </p:nvSpPr>
        <p:spPr/>
        <p:txBody>
          <a:bodyPr/>
          <a:lstStyle/>
          <a:p>
            <a:pPr eaLnBrk="1" hangingPunct="1"/>
            <a:r>
              <a:rPr lang="en-US" altLang="en-US" smtClean="0"/>
              <a:t>Disaggregated Parameters</a:t>
            </a:r>
          </a:p>
        </p:txBody>
      </p:sp>
      <p:sp>
        <p:nvSpPr>
          <p:cNvPr id="168963" name="Rectangle 3"/>
          <p:cNvSpPr>
            <a:spLocks noGrp="1" noChangeArrowheads="1"/>
          </p:cNvSpPr>
          <p:nvPr>
            <p:ph idx="1"/>
          </p:nvPr>
        </p:nvSpPr>
        <p:spPr/>
        <p:txBody>
          <a:bodyPr/>
          <a:lstStyle/>
          <a:p>
            <a:pPr eaLnBrk="1" hangingPunct="1">
              <a:lnSpc>
                <a:spcPct val="80000"/>
              </a:lnSpc>
            </a:pPr>
            <a:r>
              <a:rPr lang="en-US" altLang="en-US" smtClean="0"/>
              <a:t>T</a:t>
            </a:r>
            <a:r>
              <a:rPr lang="en-US" altLang="en-US" sz="1800" smtClean="0"/>
              <a:t>he description of classical methods as only producing aggregate results is obviously untrue.</a:t>
            </a:r>
          </a:p>
          <a:p>
            <a:pPr eaLnBrk="1" hangingPunct="1">
              <a:lnSpc>
                <a:spcPct val="80000"/>
              </a:lnSpc>
            </a:pPr>
            <a:endParaRPr lang="en-US" altLang="en-US" sz="1800" smtClean="0"/>
          </a:p>
          <a:p>
            <a:pPr eaLnBrk="1" hangingPunct="1">
              <a:lnSpc>
                <a:spcPct val="80000"/>
              </a:lnSpc>
            </a:pPr>
            <a:r>
              <a:rPr lang="en-US" altLang="en-US" smtClean="0"/>
              <a:t>A</a:t>
            </a:r>
            <a:r>
              <a:rPr lang="en-US" altLang="en-US" sz="1800" smtClean="0"/>
              <a:t>s regards “targeting specific groups…” both of these sets of methods produce estimates for the specific data in hand.  Unless we want to trot out the specific individuals in this sample to do the analysis and marketing, any extension is problematic. This should be understood in both paradigms.</a:t>
            </a:r>
          </a:p>
          <a:p>
            <a:pPr eaLnBrk="1" hangingPunct="1">
              <a:lnSpc>
                <a:spcPct val="80000"/>
              </a:lnSpc>
            </a:pPr>
            <a:endParaRPr lang="en-US" altLang="en-US" sz="1800" smtClean="0"/>
          </a:p>
          <a:p>
            <a:pPr eaLnBrk="1" hangingPunct="1">
              <a:lnSpc>
                <a:spcPct val="80000"/>
              </a:lnSpc>
            </a:pPr>
            <a:r>
              <a:rPr lang="en-US" altLang="en-US" smtClean="0">
                <a:solidFill>
                  <a:srgbClr val="FF3300"/>
                </a:solidFill>
              </a:rPr>
              <a:t>N</a:t>
            </a:r>
            <a:r>
              <a:rPr lang="en-US" altLang="en-US" sz="1800" smtClean="0">
                <a:solidFill>
                  <a:srgbClr val="FF3300"/>
                </a:solidFill>
              </a:rPr>
              <a:t>EITHER METHOD PRODUCES ESTIMATES OF INDIVIDUAL PARAMETERS, CLAIMS TO THE CONTRARY NOTWITHSTANDING.  BOTH PRODUCE ESTIMATES OF THE MEAN OF THE CONDITIONAL (POSTERIOR) DISTRIBUTION OF POSSIBLE PARAMETER DRAWS CONDITIONED ON THE PRECISE SPECIFIC DATA FOR INDIVIDUAL I.</a:t>
            </a:r>
          </a:p>
          <a:p>
            <a:pPr eaLnBrk="1" hangingPunct="1">
              <a:lnSpc>
                <a:spcPct val="80000"/>
              </a:lnSpc>
            </a:pPr>
            <a:endParaRPr lang="en-US" altLang="en-US" sz="2400" smtClean="0">
              <a:solidFill>
                <a:srgbClr val="FF3300"/>
              </a:solidFill>
            </a:endParaRPr>
          </a:p>
        </p:txBody>
      </p:sp>
    </p:spTree>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Title 3"/>
          <p:cNvSpPr>
            <a:spLocks noGrp="1"/>
          </p:cNvSpPr>
          <p:nvPr>
            <p:ph type="title"/>
          </p:nvPr>
        </p:nvSpPr>
        <p:spPr>
          <a:xfrm>
            <a:off x="533400" y="2895600"/>
            <a:ext cx="8229600" cy="1143000"/>
          </a:xfrm>
        </p:spPr>
        <p:txBody>
          <a:bodyPr/>
          <a:lstStyle/>
          <a:p>
            <a:r>
              <a:rPr lang="en-US" altLang="en-US" smtClean="0"/>
              <a:t>Appendix: EM Algorithm</a:t>
            </a: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2"/>
          <p:cNvSpPr>
            <a:spLocks noGrp="1" noChangeArrowheads="1"/>
          </p:cNvSpPr>
          <p:nvPr>
            <p:ph type="title"/>
          </p:nvPr>
        </p:nvSpPr>
        <p:spPr/>
        <p:txBody>
          <a:bodyPr/>
          <a:lstStyle/>
          <a:p>
            <a:pPr eaLnBrk="1" hangingPunct="1"/>
            <a:r>
              <a:rPr lang="en-US" altLang="en-US" smtClean="0"/>
              <a:t>The EM Algorithm</a:t>
            </a:r>
          </a:p>
        </p:txBody>
      </p:sp>
      <p:graphicFrame>
        <p:nvGraphicFramePr>
          <p:cNvPr id="172035" name="Object 3"/>
          <p:cNvGraphicFramePr>
            <a:graphicFrameLocks noChangeAspect="1"/>
          </p:cNvGraphicFramePr>
          <p:nvPr/>
        </p:nvGraphicFramePr>
        <p:xfrm>
          <a:off x="1066800" y="2057400"/>
          <a:ext cx="6781800" cy="3957638"/>
        </p:xfrm>
        <a:graphic>
          <a:graphicData uri="http://schemas.openxmlformats.org/presentationml/2006/ole">
            <p:oleObj spid="_x0000_s172035" name="Equation" r:id="rId4" imgW="4635500" imgH="2705100" progId="Equation.DSMT4">
              <p:embed/>
            </p:oleObj>
          </a:graphicData>
        </a:graphic>
      </p:graphicFrame>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2"/>
          <p:cNvSpPr>
            <a:spLocks noGrp="1" noChangeArrowheads="1"/>
          </p:cNvSpPr>
          <p:nvPr>
            <p:ph type="title"/>
          </p:nvPr>
        </p:nvSpPr>
        <p:spPr/>
        <p:txBody>
          <a:bodyPr/>
          <a:lstStyle/>
          <a:p>
            <a:pPr eaLnBrk="1" hangingPunct="1"/>
            <a:r>
              <a:rPr lang="en-US" altLang="en-US" smtClean="0"/>
              <a:t>Implementing EM</a:t>
            </a:r>
          </a:p>
        </p:txBody>
      </p:sp>
      <p:graphicFrame>
        <p:nvGraphicFramePr>
          <p:cNvPr id="174083" name="Object 3"/>
          <p:cNvGraphicFramePr>
            <a:graphicFrameLocks noChangeAspect="1"/>
          </p:cNvGraphicFramePr>
          <p:nvPr/>
        </p:nvGraphicFramePr>
        <p:xfrm>
          <a:off x="1905000" y="1838325"/>
          <a:ext cx="6054725" cy="4714875"/>
        </p:xfrm>
        <a:graphic>
          <a:graphicData uri="http://schemas.openxmlformats.org/presentationml/2006/ole">
            <p:oleObj spid="_x0000_s174083" name="Equation" r:id="rId4" imgW="4368800" imgH="3403600" progId="Equation.DSMT4">
              <p:embed/>
            </p:oleObj>
          </a:graphicData>
        </a:graphic>
      </p:graphicFrame>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Title 3"/>
          <p:cNvSpPr>
            <a:spLocks noGrp="1"/>
          </p:cNvSpPr>
          <p:nvPr>
            <p:ph type="title"/>
          </p:nvPr>
        </p:nvSpPr>
        <p:spPr>
          <a:xfrm>
            <a:off x="533400" y="2895600"/>
            <a:ext cx="8229600" cy="1143000"/>
          </a:xfrm>
        </p:spPr>
        <p:txBody>
          <a:bodyPr/>
          <a:lstStyle/>
          <a:p>
            <a:r>
              <a:rPr lang="en-US" altLang="en-US" smtClean="0"/>
              <a:t>Appendix: Monte Carlo Integration</a:t>
            </a: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2"/>
          <p:cNvSpPr>
            <a:spLocks noGrp="1" noChangeArrowheads="1"/>
          </p:cNvSpPr>
          <p:nvPr>
            <p:ph type="title"/>
          </p:nvPr>
        </p:nvSpPr>
        <p:spPr/>
        <p:txBody>
          <a:bodyPr/>
          <a:lstStyle/>
          <a:p>
            <a:pPr eaLnBrk="1" hangingPunct="1"/>
            <a:r>
              <a:rPr lang="en-US" altLang="en-US" smtClean="0"/>
              <a:t>Monte Carlo Integration</a:t>
            </a:r>
          </a:p>
        </p:txBody>
      </p:sp>
      <p:graphicFrame>
        <p:nvGraphicFramePr>
          <p:cNvPr id="177155" name="Object 4"/>
          <p:cNvGraphicFramePr>
            <a:graphicFrameLocks noChangeAspect="1"/>
          </p:cNvGraphicFramePr>
          <p:nvPr/>
        </p:nvGraphicFramePr>
        <p:xfrm>
          <a:off x="1828800" y="1981200"/>
          <a:ext cx="5943600" cy="4314825"/>
        </p:xfrm>
        <a:graphic>
          <a:graphicData uri="http://schemas.openxmlformats.org/presentationml/2006/ole">
            <p:oleObj spid="_x0000_s177155" name="Equation" r:id="rId4" imgW="3708400" imgH="2692400" progId="Equation.DSMT4">
              <p:embed/>
            </p:oleObj>
          </a:graphicData>
        </a:graphic>
      </p:graphicFrame>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2"/>
          <p:cNvSpPr>
            <a:spLocks noGrp="1" noChangeArrowheads="1"/>
          </p:cNvSpPr>
          <p:nvPr>
            <p:ph type="title"/>
          </p:nvPr>
        </p:nvSpPr>
        <p:spPr/>
        <p:txBody>
          <a:bodyPr/>
          <a:lstStyle/>
          <a:p>
            <a:pPr eaLnBrk="1" hangingPunct="1"/>
            <a:r>
              <a:rPr lang="en-US" altLang="en-US" smtClean="0"/>
              <a:t>Monte Carlo Integration</a:t>
            </a:r>
          </a:p>
        </p:txBody>
      </p:sp>
      <p:graphicFrame>
        <p:nvGraphicFramePr>
          <p:cNvPr id="179203" name="Object 3"/>
          <p:cNvGraphicFramePr>
            <a:graphicFrameLocks noChangeAspect="1"/>
          </p:cNvGraphicFramePr>
          <p:nvPr/>
        </p:nvGraphicFramePr>
        <p:xfrm>
          <a:off x="1447800" y="2159000"/>
          <a:ext cx="5943600" cy="1346200"/>
        </p:xfrm>
        <a:graphic>
          <a:graphicData uri="http://schemas.openxmlformats.org/presentationml/2006/ole">
            <p:oleObj spid="_x0000_s179203" name="Equation" r:id="rId4" imgW="2692400" imgH="609600" progId="Equation.DSMT4">
              <p:embed/>
            </p:oleObj>
          </a:graphicData>
        </a:graphic>
      </p:graphicFrame>
      <p:graphicFrame>
        <p:nvGraphicFramePr>
          <p:cNvPr id="179204" name="Object 4"/>
          <p:cNvGraphicFramePr>
            <a:graphicFrameLocks noChangeAspect="1"/>
          </p:cNvGraphicFramePr>
          <p:nvPr/>
        </p:nvGraphicFramePr>
        <p:xfrm>
          <a:off x="1524000" y="3548063"/>
          <a:ext cx="4724400" cy="2319337"/>
        </p:xfrm>
        <a:graphic>
          <a:graphicData uri="http://schemas.openxmlformats.org/presentationml/2006/ole">
            <p:oleObj spid="_x0000_s179204" name="Equation" r:id="rId5" imgW="2120900" imgH="1041400" progId="Equation.DSMT4">
              <p:embed/>
            </p:oleObj>
          </a:graphicData>
        </a:graphic>
      </p:graphicFrame>
    </p:spTree>
  </p:cSld>
  <p:clrMapOvr>
    <a:masterClrMapping/>
  </p:clrMapOvr>
  <p:transition/>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2"/>
          <p:cNvSpPr>
            <a:spLocks noGrp="1" noChangeArrowheads="1"/>
          </p:cNvSpPr>
          <p:nvPr>
            <p:ph type="title"/>
          </p:nvPr>
        </p:nvSpPr>
        <p:spPr/>
        <p:txBody>
          <a:bodyPr/>
          <a:lstStyle/>
          <a:p>
            <a:pPr eaLnBrk="1" hangingPunct="1"/>
            <a:r>
              <a:rPr lang="en-US" altLang="en-US" smtClean="0"/>
              <a:t>Example: Monte Carlo Integral</a:t>
            </a:r>
          </a:p>
        </p:txBody>
      </p:sp>
      <p:graphicFrame>
        <p:nvGraphicFramePr>
          <p:cNvPr id="181251" name="Object 4"/>
          <p:cNvGraphicFramePr>
            <a:graphicFrameLocks noChangeAspect="1"/>
          </p:cNvGraphicFramePr>
          <p:nvPr/>
        </p:nvGraphicFramePr>
        <p:xfrm>
          <a:off x="1219200" y="2378075"/>
          <a:ext cx="6934200" cy="3565525"/>
        </p:xfrm>
        <a:graphic>
          <a:graphicData uri="http://schemas.openxmlformats.org/presentationml/2006/ole">
            <p:oleObj spid="_x0000_s181251" name="Equation" r:id="rId4" imgW="4051300" imgH="2082800" progId="Equation.DSMT4">
              <p:embed/>
            </p:oleObj>
          </a:graphicData>
        </a:graphic>
      </p:graphicFrame>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2"/>
          <p:cNvSpPr>
            <a:spLocks noGrp="1" noChangeArrowheads="1"/>
          </p:cNvSpPr>
          <p:nvPr>
            <p:ph type="title"/>
          </p:nvPr>
        </p:nvSpPr>
        <p:spPr/>
        <p:txBody>
          <a:bodyPr/>
          <a:lstStyle/>
          <a:p>
            <a:pPr eaLnBrk="1" hangingPunct="1"/>
            <a:r>
              <a:rPr lang="en-US" altLang="en-US" smtClean="0"/>
              <a:t>Generating a Random Draw</a:t>
            </a:r>
          </a:p>
        </p:txBody>
      </p:sp>
      <p:graphicFrame>
        <p:nvGraphicFramePr>
          <p:cNvPr id="183299" name="Object 4"/>
          <p:cNvGraphicFramePr>
            <a:graphicFrameLocks noChangeAspect="1"/>
          </p:cNvGraphicFramePr>
          <p:nvPr/>
        </p:nvGraphicFramePr>
        <p:xfrm>
          <a:off x="1219200" y="1828800"/>
          <a:ext cx="7239000" cy="4479925"/>
        </p:xfrm>
        <a:graphic>
          <a:graphicData uri="http://schemas.openxmlformats.org/presentationml/2006/ole">
            <p:oleObj spid="_x0000_s183299" name="Equation" r:id="rId4" imgW="4432300" imgH="2743200" progId="Equation.DSMT4">
              <p:embed/>
            </p:oleObj>
          </a:graphicData>
        </a:graphic>
      </p:graphicFrame>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2"/>
          <p:cNvSpPr>
            <a:spLocks noGrp="1" noChangeArrowheads="1"/>
          </p:cNvSpPr>
          <p:nvPr>
            <p:ph type="title"/>
          </p:nvPr>
        </p:nvSpPr>
        <p:spPr/>
        <p:txBody>
          <a:bodyPr/>
          <a:lstStyle/>
          <a:p>
            <a:pPr eaLnBrk="1" hangingPunct="1"/>
            <a:r>
              <a:rPr lang="en-US" altLang="en-US" smtClean="0"/>
              <a:t>Drawing Uniform Random Numbers</a:t>
            </a:r>
          </a:p>
        </p:txBody>
      </p:sp>
      <p:graphicFrame>
        <p:nvGraphicFramePr>
          <p:cNvPr id="185347" name="Object 4"/>
          <p:cNvGraphicFramePr>
            <a:graphicFrameLocks noChangeAspect="1"/>
          </p:cNvGraphicFramePr>
          <p:nvPr/>
        </p:nvGraphicFramePr>
        <p:xfrm>
          <a:off x="1524000" y="1905000"/>
          <a:ext cx="6553200" cy="4356100"/>
        </p:xfrm>
        <a:graphic>
          <a:graphicData uri="http://schemas.openxmlformats.org/presentationml/2006/ole">
            <p:oleObj spid="_x0000_s185347" name="Equation" r:id="rId4" imgW="4470400" imgH="2971800" progId="Equation.DSMT4">
              <p:embed/>
            </p:oleObj>
          </a:graphicData>
        </a:graphic>
      </p:graphicFrame>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2"/>
          <p:cNvSpPr>
            <a:spLocks noGrp="1" noChangeArrowheads="1"/>
          </p:cNvSpPr>
          <p:nvPr>
            <p:ph type="title"/>
          </p:nvPr>
        </p:nvSpPr>
        <p:spPr/>
        <p:txBody>
          <a:bodyPr/>
          <a:lstStyle/>
          <a:p>
            <a:pPr eaLnBrk="1" hangingPunct="1"/>
            <a:r>
              <a:rPr lang="en-US" altLang="en-US" smtClean="0"/>
              <a:t>L’Ecuyer’s RNG</a:t>
            </a:r>
          </a:p>
        </p:txBody>
      </p:sp>
      <p:sp>
        <p:nvSpPr>
          <p:cNvPr id="187395" name="Text Box 3"/>
          <p:cNvSpPr txBox="1">
            <a:spLocks noChangeArrowheads="1"/>
          </p:cNvSpPr>
          <p:nvPr/>
        </p:nvSpPr>
        <p:spPr bwMode="auto">
          <a:xfrm>
            <a:off x="457200" y="1905000"/>
            <a:ext cx="8382000" cy="4806950"/>
          </a:xfrm>
          <a:prstGeom prst="rect">
            <a:avLst/>
          </a:prstGeom>
          <a:noFill/>
          <a:ln w="19050">
            <a:noFill/>
            <a:miter lim="800000"/>
            <a:headEnd/>
            <a:tailEnd/>
          </a:ln>
        </p:spPr>
        <p:txBody>
          <a:bodyPr>
            <a:spAutoFit/>
          </a:bodyPr>
          <a:lstStyle/>
          <a:p>
            <a:r>
              <a:rPr lang="en-US" altLang="en-US" sz="1400" b="1">
                <a:latin typeface="Courier New" pitchFamily="49" charset="0"/>
              </a:rPr>
              <a:t>Define:	norm	= 2.328306549295728e-10,</a:t>
            </a:r>
          </a:p>
          <a:p>
            <a:r>
              <a:rPr lang="en-US" altLang="en-US" sz="1400" b="1">
                <a:latin typeface="Courier New" pitchFamily="49" charset="0"/>
              </a:rPr>
              <a:t>		m1	= 4294967087.0,	m1	= 4294944443.0,</a:t>
            </a:r>
          </a:p>
          <a:p>
            <a:r>
              <a:rPr lang="en-US" altLang="en-US" sz="1400" b="1">
                <a:latin typeface="Courier New" pitchFamily="49" charset="0"/>
              </a:rPr>
              <a:t>		a12	= 140358.0, 	a13n	= 810728.0,</a:t>
            </a:r>
          </a:p>
          <a:p>
            <a:r>
              <a:rPr lang="en-US" altLang="en-US" sz="1400" b="1">
                <a:latin typeface="Courier New" pitchFamily="49" charset="0"/>
              </a:rPr>
              <a:t>		a21	= 527612.0,	a23n	= 1370589.0,</a:t>
            </a:r>
          </a:p>
          <a:p>
            <a:r>
              <a:rPr lang="en-US" altLang="en-US" sz="1400" b="1">
                <a:latin typeface="Courier New" pitchFamily="49" charset="0"/>
              </a:rPr>
              <a:t>Initialize	s10	= the seed,	s11	= 4231773.0,</a:t>
            </a:r>
          </a:p>
          <a:p>
            <a:r>
              <a:rPr lang="en-US" altLang="en-US" sz="1400" b="1">
                <a:latin typeface="Courier New" pitchFamily="49" charset="0"/>
              </a:rPr>
              <a:t>		s12	= 1975.0,	s20	= 137228743.0,</a:t>
            </a:r>
          </a:p>
          <a:p>
            <a:r>
              <a:rPr lang="en-US" altLang="en-US" sz="1400" b="1">
                <a:latin typeface="Courier New" pitchFamily="49" charset="0"/>
              </a:rPr>
              <a:t>		s21	= 98426597.0,	s22	= 142859843.0.</a:t>
            </a:r>
          </a:p>
          <a:p>
            <a:r>
              <a:rPr lang="en-US" altLang="en-US" sz="1400" b="1">
                <a:latin typeface="Courier New" pitchFamily="49" charset="0"/>
              </a:rPr>
              <a:t>Preliminaries for each draw (Resets at least some of 5 seeds)</a:t>
            </a:r>
          </a:p>
          <a:p>
            <a:r>
              <a:rPr lang="en-US" altLang="en-US" sz="1400" b="1">
                <a:latin typeface="Courier New" pitchFamily="49" charset="0"/>
              </a:rPr>
              <a:t>   p1 = a12*s11 - a13n*s10, k = int(p1/m1), p1 = p1 - k*m1</a:t>
            </a:r>
          </a:p>
          <a:p>
            <a:r>
              <a:rPr lang="en-US" altLang="en-US" sz="1400" b="1">
                <a:latin typeface="Courier New" pitchFamily="49" charset="0"/>
              </a:rPr>
              <a:t>        if p1 &lt; 0, p1 = p1 + m1, s10 = s11, s11 = s12, s12 = p1;</a:t>
            </a:r>
          </a:p>
          <a:p>
            <a:r>
              <a:rPr lang="en-US" altLang="en-US" sz="1400" b="1">
                <a:latin typeface="Courier New" pitchFamily="49" charset="0"/>
              </a:rPr>
              <a:t>   p2 = a21*s22 - a23n*s20, k = int(p2/m2), p2 = p2 - k*m2</a:t>
            </a:r>
          </a:p>
          <a:p>
            <a:r>
              <a:rPr lang="en-US" altLang="en-US" sz="1400" b="1">
                <a:latin typeface="Courier New" pitchFamily="49" charset="0"/>
              </a:rPr>
              <a:t>        if p2 &lt; 0, p2 = p2 + m2, s20 = s21, s21 = s22, s22 = p2;</a:t>
            </a:r>
          </a:p>
          <a:p>
            <a:r>
              <a:rPr lang="en-US" altLang="en-US" sz="1400" b="1">
                <a:latin typeface="Courier New" pitchFamily="49" charset="0"/>
              </a:rPr>
              <a:t>Compute the random number</a:t>
            </a:r>
          </a:p>
          <a:p>
            <a:r>
              <a:rPr lang="en-US" altLang="en-US" sz="1400" b="1">
                <a:latin typeface="Courier New" pitchFamily="49" charset="0"/>
              </a:rPr>
              <a:t>        u = norm*(p1 - p2)   	if p1 &gt; p2, </a:t>
            </a:r>
          </a:p>
          <a:p>
            <a:r>
              <a:rPr lang="en-US" altLang="en-US" sz="1400" b="1">
                <a:latin typeface="Courier New" pitchFamily="49" charset="0"/>
              </a:rPr>
              <a:t>        u = norm*(p1 - p2 + m1) 	otherwise.</a:t>
            </a:r>
          </a:p>
          <a:p>
            <a:endParaRPr lang="en-US" altLang="en-US" sz="1400" b="1">
              <a:latin typeface="Courier New" pitchFamily="49" charset="0"/>
            </a:endParaRPr>
          </a:p>
          <a:p>
            <a:r>
              <a:rPr lang="en-US" altLang="en-US" sz="1400" b="1">
                <a:latin typeface="Courier New" pitchFamily="49" charset="0"/>
              </a:rPr>
              <a:t>Passes all known randomness tests.  Period = 2</a:t>
            </a:r>
            <a:r>
              <a:rPr lang="en-US" altLang="en-US" sz="1400" b="1" baseline="30000">
                <a:latin typeface="Courier New" pitchFamily="49" charset="0"/>
              </a:rPr>
              <a:t>191</a:t>
            </a:r>
            <a:endParaRPr lang="en-US" altLang="en-US" sz="1400" b="1">
              <a:latin typeface="Courier New" pitchFamily="49" charset="0"/>
            </a:endParaRPr>
          </a:p>
          <a:p>
            <a:endParaRPr lang="en-US" altLang="en-US" b="1"/>
          </a:p>
          <a:p>
            <a:r>
              <a:rPr lang="en-US" altLang="en-US" b="1"/>
              <a:t>Pierre L'Ecuyer. Canada Research Chair in Stochastic Simulation and Optimization. Département d'informatique et de recherche opérationnelle</a:t>
            </a:r>
          </a:p>
          <a:p>
            <a:r>
              <a:rPr lang="en-US" altLang="en-US" b="1"/>
              <a:t>University of Montreal.</a:t>
            </a:r>
            <a:endParaRPr lang="en-US" altLang="en-US"/>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2"/>
          <p:cNvSpPr>
            <a:spLocks noGrp="1" noChangeArrowheads="1"/>
          </p:cNvSpPr>
          <p:nvPr>
            <p:ph type="title"/>
          </p:nvPr>
        </p:nvSpPr>
        <p:spPr>
          <a:xfrm>
            <a:off x="457200" y="1143000"/>
            <a:ext cx="8229600" cy="762000"/>
          </a:xfrm>
        </p:spPr>
        <p:txBody>
          <a:bodyPr/>
          <a:lstStyle/>
          <a:p>
            <a:pPr eaLnBrk="1" hangingPunct="1"/>
            <a:r>
              <a:rPr lang="en-US" altLang="en-US" smtClean="0"/>
              <a:t>Quasi-Monte Carlo Integration Based on Halton Sequences</a:t>
            </a:r>
          </a:p>
        </p:txBody>
      </p:sp>
      <p:graphicFrame>
        <p:nvGraphicFramePr>
          <p:cNvPr id="189443" name="Object 3"/>
          <p:cNvGraphicFramePr>
            <a:graphicFrameLocks noChangeAspect="1"/>
          </p:cNvGraphicFramePr>
          <p:nvPr/>
        </p:nvGraphicFramePr>
        <p:xfrm>
          <a:off x="685800" y="2073275"/>
          <a:ext cx="7134225" cy="2879725"/>
        </p:xfrm>
        <a:graphic>
          <a:graphicData uri="http://schemas.openxmlformats.org/presentationml/2006/ole">
            <p:oleObj spid="_x0000_s189443" name="Equation" r:id="rId4" imgW="3429000" imgH="1384300" progId="Equation.DSMT4">
              <p:embed/>
            </p:oleObj>
          </a:graphicData>
        </a:graphic>
      </p:graphicFrame>
      <p:sp>
        <p:nvSpPr>
          <p:cNvPr id="189444" name="Text Box 4"/>
          <p:cNvSpPr txBox="1">
            <a:spLocks noChangeArrowheads="1"/>
          </p:cNvSpPr>
          <p:nvPr/>
        </p:nvSpPr>
        <p:spPr bwMode="auto">
          <a:xfrm>
            <a:off x="609600" y="5045075"/>
            <a:ext cx="7924800" cy="1187450"/>
          </a:xfrm>
          <a:prstGeom prst="rect">
            <a:avLst/>
          </a:prstGeom>
          <a:noFill/>
          <a:ln w="9525">
            <a:noFill/>
            <a:miter lim="800000"/>
            <a:headEnd/>
            <a:tailEnd/>
          </a:ln>
        </p:spPr>
        <p:txBody>
          <a:bodyPr>
            <a:spAutoFit/>
          </a:bodyPr>
          <a:lstStyle/>
          <a:p>
            <a:pPr algn="just" eaLnBrk="1" hangingPunct="1">
              <a:spcBef>
                <a:spcPct val="50000"/>
              </a:spcBef>
            </a:pPr>
            <a:r>
              <a:rPr lang="en-US" altLang="en-US" sz="2400">
                <a:latin typeface="Tahoma" pitchFamily="34" charset="0"/>
                <a:cs typeface="Times New Roman" pitchFamily="18" charset="0"/>
              </a:rPr>
              <a:t>For example, using base p=5, the integer r=37 has b</a:t>
            </a:r>
            <a:r>
              <a:rPr lang="en-US" altLang="en-US" sz="2400" baseline="-30000">
                <a:latin typeface="Tahoma" pitchFamily="34" charset="0"/>
                <a:cs typeface="Times New Roman" pitchFamily="18" charset="0"/>
              </a:rPr>
              <a:t>0</a:t>
            </a:r>
            <a:r>
              <a:rPr lang="en-US" altLang="en-US" sz="2400">
                <a:latin typeface="Tahoma" pitchFamily="34" charset="0"/>
                <a:cs typeface="Times New Roman" pitchFamily="18" charset="0"/>
              </a:rPr>
              <a:t> = 2, b</a:t>
            </a:r>
            <a:r>
              <a:rPr lang="en-US" altLang="en-US" sz="2400" baseline="-30000">
                <a:latin typeface="Tahoma" pitchFamily="34" charset="0"/>
                <a:cs typeface="Times New Roman" pitchFamily="18" charset="0"/>
              </a:rPr>
              <a:t>1</a:t>
            </a:r>
            <a:r>
              <a:rPr lang="en-US" altLang="en-US" sz="2400">
                <a:latin typeface="Tahoma" pitchFamily="34" charset="0"/>
                <a:cs typeface="Times New Roman" pitchFamily="18" charset="0"/>
              </a:rPr>
              <a:t> = 2, and b</a:t>
            </a:r>
            <a:r>
              <a:rPr lang="en-US" altLang="en-US" sz="2400" baseline="-30000">
                <a:latin typeface="Tahoma" pitchFamily="34" charset="0"/>
                <a:cs typeface="Times New Roman" pitchFamily="18" charset="0"/>
              </a:rPr>
              <a:t>3</a:t>
            </a:r>
            <a:r>
              <a:rPr lang="en-US" altLang="en-US" sz="2400">
                <a:latin typeface="Tahoma" pitchFamily="34" charset="0"/>
                <a:cs typeface="Times New Roman" pitchFamily="18" charset="0"/>
              </a:rPr>
              <a:t> = 1; (37=1x5</a:t>
            </a:r>
            <a:r>
              <a:rPr lang="en-US" altLang="en-US" sz="2400" baseline="30000">
                <a:latin typeface="Tahoma" pitchFamily="34" charset="0"/>
                <a:cs typeface="Times New Roman" pitchFamily="18" charset="0"/>
              </a:rPr>
              <a:t>2</a:t>
            </a:r>
            <a:r>
              <a:rPr lang="en-US" altLang="en-US" sz="2400">
                <a:latin typeface="Tahoma" pitchFamily="34" charset="0"/>
                <a:cs typeface="Times New Roman" pitchFamily="18" charset="0"/>
              </a:rPr>
              <a:t> + 2x5</a:t>
            </a:r>
            <a:r>
              <a:rPr lang="en-US" altLang="en-US" sz="2400" baseline="30000">
                <a:latin typeface="Tahoma" pitchFamily="34" charset="0"/>
                <a:cs typeface="Times New Roman" pitchFamily="18" charset="0"/>
              </a:rPr>
              <a:t>1</a:t>
            </a:r>
            <a:r>
              <a:rPr lang="en-US" altLang="en-US" sz="2400">
                <a:latin typeface="Tahoma" pitchFamily="34" charset="0"/>
                <a:cs typeface="Times New Roman" pitchFamily="18" charset="0"/>
              </a:rPr>
              <a:t> + 2x5</a:t>
            </a:r>
            <a:r>
              <a:rPr lang="en-US" altLang="en-US" sz="2400" baseline="30000">
                <a:latin typeface="Tahoma" pitchFamily="34" charset="0"/>
                <a:cs typeface="Times New Roman" pitchFamily="18" charset="0"/>
              </a:rPr>
              <a:t>0</a:t>
            </a:r>
            <a:r>
              <a:rPr lang="en-US" altLang="en-US" sz="2400">
                <a:latin typeface="Tahoma" pitchFamily="34" charset="0"/>
                <a:cs typeface="Times New Roman" pitchFamily="18" charset="0"/>
              </a:rPr>
              <a:t>).  Then  </a:t>
            </a:r>
          </a:p>
          <a:p>
            <a:pPr algn="just" eaLnBrk="1" hangingPunct="1"/>
            <a:r>
              <a:rPr lang="en-US" altLang="en-US" sz="2400">
                <a:latin typeface="Tahoma" pitchFamily="34" charset="0"/>
                <a:cs typeface="Times New Roman" pitchFamily="18" charset="0"/>
              </a:rPr>
              <a:t>H(37|5) = 2</a:t>
            </a:r>
            <a:r>
              <a:rPr lang="en-US" altLang="en-US" sz="2400">
                <a:latin typeface="Tahoma" pitchFamily="34" charset="0"/>
                <a:cs typeface="Times New Roman" pitchFamily="18" charset="0"/>
                <a:sym typeface="Symbol" pitchFamily="18" charset="2"/>
              </a:rPr>
              <a:t></a:t>
            </a:r>
            <a:r>
              <a:rPr lang="en-US" altLang="en-US" sz="2400">
                <a:latin typeface="Tahoma" pitchFamily="34" charset="0"/>
                <a:cs typeface="Times New Roman" pitchFamily="18" charset="0"/>
              </a:rPr>
              <a:t>5</a:t>
            </a:r>
            <a:r>
              <a:rPr lang="en-US" altLang="en-US" sz="2400" baseline="30000">
                <a:latin typeface="Tahoma" pitchFamily="34" charset="0"/>
                <a:cs typeface="Times New Roman" pitchFamily="18" charset="0"/>
              </a:rPr>
              <a:t>-1</a:t>
            </a:r>
            <a:r>
              <a:rPr lang="en-US" altLang="en-US" sz="2400">
                <a:latin typeface="Tahoma" pitchFamily="34" charset="0"/>
                <a:cs typeface="Times New Roman" pitchFamily="18" charset="0"/>
              </a:rPr>
              <a:t> + 2</a:t>
            </a:r>
            <a:r>
              <a:rPr lang="en-US" altLang="en-US" sz="2400">
                <a:latin typeface="Tahoma" pitchFamily="34" charset="0"/>
                <a:cs typeface="Times New Roman" pitchFamily="18" charset="0"/>
                <a:sym typeface="Symbol" pitchFamily="18" charset="2"/>
              </a:rPr>
              <a:t></a:t>
            </a:r>
            <a:r>
              <a:rPr lang="en-US" altLang="en-US" sz="2400">
                <a:latin typeface="Tahoma" pitchFamily="34" charset="0"/>
                <a:cs typeface="Times New Roman" pitchFamily="18" charset="0"/>
              </a:rPr>
              <a:t>5</a:t>
            </a:r>
            <a:r>
              <a:rPr lang="en-US" altLang="en-US" sz="2400" baseline="30000">
                <a:latin typeface="Tahoma" pitchFamily="34" charset="0"/>
                <a:cs typeface="Times New Roman" pitchFamily="18" charset="0"/>
              </a:rPr>
              <a:t>-2</a:t>
            </a:r>
            <a:r>
              <a:rPr lang="en-US" altLang="en-US" sz="2400">
                <a:latin typeface="Tahoma" pitchFamily="34" charset="0"/>
                <a:cs typeface="Times New Roman" pitchFamily="18" charset="0"/>
              </a:rPr>
              <a:t> + 1</a:t>
            </a:r>
            <a:r>
              <a:rPr lang="en-US" altLang="en-US" sz="2400">
                <a:latin typeface="Tahoma" pitchFamily="34" charset="0"/>
                <a:cs typeface="Times New Roman" pitchFamily="18" charset="0"/>
                <a:sym typeface="Symbol" pitchFamily="18" charset="2"/>
              </a:rPr>
              <a:t></a:t>
            </a:r>
            <a:r>
              <a:rPr lang="en-US" altLang="en-US" sz="2400">
                <a:latin typeface="Tahoma" pitchFamily="34" charset="0"/>
                <a:cs typeface="Times New Roman" pitchFamily="18" charset="0"/>
              </a:rPr>
              <a:t>5</a:t>
            </a:r>
            <a:r>
              <a:rPr lang="en-US" altLang="en-US" sz="2400" baseline="30000">
                <a:latin typeface="Tahoma" pitchFamily="34" charset="0"/>
                <a:cs typeface="Times New Roman" pitchFamily="18" charset="0"/>
              </a:rPr>
              <a:t>-3</a:t>
            </a:r>
            <a:r>
              <a:rPr lang="en-US" altLang="en-US" sz="2400">
                <a:latin typeface="Tahoma" pitchFamily="34" charset="0"/>
                <a:cs typeface="Times New Roman" pitchFamily="18" charset="0"/>
              </a:rPr>
              <a:t>  =  0.448.</a:t>
            </a:r>
            <a:endParaRPr lang="en-US" altLang="en-US" sz="2400">
              <a:latin typeface="Tahoma" pitchFamily="34" charset="0"/>
            </a:endParaRPr>
          </a:p>
        </p:txBody>
      </p:sp>
    </p:spTree>
  </p:cSld>
  <p:clrMapOvr>
    <a:masterClrMapping/>
  </p:clrMapOvr>
  <p:transition/>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2"/>
          <p:cNvSpPr>
            <a:spLocks noGrp="1" noChangeArrowheads="1"/>
          </p:cNvSpPr>
          <p:nvPr>
            <p:ph type="title"/>
          </p:nvPr>
        </p:nvSpPr>
        <p:spPr/>
        <p:txBody>
          <a:bodyPr/>
          <a:lstStyle/>
          <a:p>
            <a:pPr eaLnBrk="1" hangingPunct="1"/>
            <a:r>
              <a:rPr lang="en-US" altLang="en-US" smtClean="0"/>
              <a:t>Halton Sequences vs. </a:t>
            </a:r>
            <a:br>
              <a:rPr lang="en-US" altLang="en-US" smtClean="0"/>
            </a:br>
            <a:r>
              <a:rPr lang="en-US" altLang="en-US" smtClean="0"/>
              <a:t>Random Draws</a:t>
            </a:r>
          </a:p>
        </p:txBody>
      </p:sp>
      <p:sp>
        <p:nvSpPr>
          <p:cNvPr id="191491" name="Rectangle 3"/>
          <p:cNvSpPr>
            <a:spLocks noChangeArrowheads="1"/>
          </p:cNvSpPr>
          <p:nvPr/>
        </p:nvSpPr>
        <p:spPr bwMode="auto">
          <a:xfrm>
            <a:off x="1828800" y="2443163"/>
            <a:ext cx="9144000" cy="0"/>
          </a:xfrm>
          <a:prstGeom prst="rect">
            <a:avLst/>
          </a:prstGeom>
          <a:noFill/>
          <a:ln w="9525">
            <a:noFill/>
            <a:miter lim="800000"/>
            <a:headEnd/>
            <a:tailEnd/>
          </a:ln>
        </p:spPr>
        <p:txBody>
          <a:bodyPr>
            <a:spAutoFit/>
          </a:bodyPr>
          <a:lstStyle/>
          <a:p>
            <a:endParaRPr lang="en-US" altLang="en-US"/>
          </a:p>
        </p:txBody>
      </p:sp>
      <p:graphicFrame>
        <p:nvGraphicFramePr>
          <p:cNvPr id="191492" name="Object 4"/>
          <p:cNvGraphicFramePr>
            <a:graphicFrameLocks noChangeAspect="1"/>
          </p:cNvGraphicFramePr>
          <p:nvPr/>
        </p:nvGraphicFramePr>
        <p:xfrm>
          <a:off x="533400" y="1676400"/>
          <a:ext cx="8077200" cy="3276600"/>
        </p:xfrm>
        <a:graphic>
          <a:graphicData uri="http://schemas.openxmlformats.org/presentationml/2006/ole">
            <p:oleObj spid="_x0000_s191492" r:id="rId4" imgW="8247619" imgH="2971429" progId="PBrush">
              <p:embed/>
            </p:oleObj>
          </a:graphicData>
        </a:graphic>
      </p:graphicFrame>
      <p:sp>
        <p:nvSpPr>
          <p:cNvPr id="191493" name="Text Box 5"/>
          <p:cNvSpPr txBox="1">
            <a:spLocks noChangeArrowheads="1"/>
          </p:cNvSpPr>
          <p:nvPr/>
        </p:nvSpPr>
        <p:spPr bwMode="auto">
          <a:xfrm>
            <a:off x="990600" y="4968875"/>
            <a:ext cx="7924800" cy="822325"/>
          </a:xfrm>
          <a:prstGeom prst="rect">
            <a:avLst/>
          </a:prstGeom>
          <a:noFill/>
          <a:ln w="9525">
            <a:noFill/>
            <a:miter lim="800000"/>
            <a:headEnd/>
            <a:tailEnd/>
          </a:ln>
        </p:spPr>
        <p:txBody>
          <a:bodyPr>
            <a:spAutoFit/>
          </a:bodyPr>
          <a:lstStyle/>
          <a:p>
            <a:pPr eaLnBrk="1" hangingPunct="1">
              <a:spcBef>
                <a:spcPct val="50000"/>
              </a:spcBef>
            </a:pPr>
            <a:r>
              <a:rPr lang="en-US" altLang="en-US" sz="2400" i="1"/>
              <a:t>Requires far fewer draws – for one dimension, about 1/10.  Accelerates estimation by a factor of 5 to 10.</a:t>
            </a:r>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4_Quadrant">
  <a:themeElements>
    <a:clrScheme name="1_Quadrant 2">
      <a:dk1>
        <a:srgbClr val="000000"/>
      </a:dk1>
      <a:lt1>
        <a:srgbClr val="FFFFFF"/>
      </a:lt1>
      <a:dk2>
        <a:srgbClr val="420000"/>
      </a:dk2>
      <a:lt2>
        <a:srgbClr val="660000"/>
      </a:lt2>
      <a:accent1>
        <a:srgbClr val="CCCC00"/>
      </a:accent1>
      <a:accent2>
        <a:srgbClr val="999966"/>
      </a:accent2>
      <a:accent3>
        <a:srgbClr val="FFFFFF"/>
      </a:accent3>
      <a:accent4>
        <a:srgbClr val="000000"/>
      </a:accent4>
      <a:accent5>
        <a:srgbClr val="E2E2AA"/>
      </a:accent5>
      <a:accent6>
        <a:srgbClr val="8A8A5C"/>
      </a:accent6>
      <a:hlink>
        <a:srgbClr val="996633"/>
      </a:hlink>
      <a:folHlink>
        <a:srgbClr val="993300"/>
      </a:folHlink>
    </a:clrScheme>
    <a:fontScheme name="1_Quadrant">
      <a:majorFont>
        <a:latin typeface="Arial Black"/>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9050"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19050"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1_Quadrant 1">
        <a:dk1>
          <a:srgbClr val="5C5674"/>
        </a:dk1>
        <a:lt1>
          <a:srgbClr val="FFFFFF"/>
        </a:lt1>
        <a:dk2>
          <a:srgbClr val="85986A"/>
        </a:dk2>
        <a:lt2>
          <a:srgbClr val="FFFFFF"/>
        </a:lt2>
        <a:accent1>
          <a:srgbClr val="666633"/>
        </a:accent1>
        <a:accent2>
          <a:srgbClr val="ADC5B8"/>
        </a:accent2>
        <a:accent3>
          <a:srgbClr val="C2CAB9"/>
        </a:accent3>
        <a:accent4>
          <a:srgbClr val="DADADA"/>
        </a:accent4>
        <a:accent5>
          <a:srgbClr val="B8B8AD"/>
        </a:accent5>
        <a:accent6>
          <a:srgbClr val="9CB2A6"/>
        </a:accent6>
        <a:hlink>
          <a:srgbClr val="FFCC00"/>
        </a:hlink>
        <a:folHlink>
          <a:srgbClr val="FFFFCC"/>
        </a:folHlink>
      </a:clrScheme>
      <a:clrMap bg1="dk2" tx1="lt1" bg2="dk1" tx2="lt2" accent1="accent1" accent2="accent2" accent3="accent3" accent4="accent4" accent5="accent5" accent6="accent6" hlink="hlink" folHlink="folHlink"/>
    </a:extraClrScheme>
    <a:extraClrScheme>
      <a:clrScheme name="1_Quadrant 2">
        <a:dk1>
          <a:srgbClr val="000000"/>
        </a:dk1>
        <a:lt1>
          <a:srgbClr val="FFFFFF"/>
        </a:lt1>
        <a:dk2>
          <a:srgbClr val="420000"/>
        </a:dk2>
        <a:lt2>
          <a:srgbClr val="660000"/>
        </a:lt2>
        <a:accent1>
          <a:srgbClr val="CCCC00"/>
        </a:accent1>
        <a:accent2>
          <a:srgbClr val="999966"/>
        </a:accent2>
        <a:accent3>
          <a:srgbClr val="FFFFFF"/>
        </a:accent3>
        <a:accent4>
          <a:srgbClr val="000000"/>
        </a:accent4>
        <a:accent5>
          <a:srgbClr val="E2E2AA"/>
        </a:accent5>
        <a:accent6>
          <a:srgbClr val="8A8A5C"/>
        </a:accent6>
        <a:hlink>
          <a:srgbClr val="996633"/>
        </a:hlink>
        <a:folHlink>
          <a:srgbClr val="993300"/>
        </a:folHlink>
      </a:clrScheme>
      <a:clrMap bg1="lt1" tx1="dk1" bg2="lt2" tx2="dk2" accent1="accent1" accent2="accent2" accent3="accent3" accent4="accent4" accent5="accent5" accent6="accent6" hlink="hlink" folHlink="folHlink"/>
    </a:extraClrScheme>
    <a:extraClrScheme>
      <a:clrScheme name="1_Quadrant 3">
        <a:dk1>
          <a:srgbClr val="618052"/>
        </a:dk1>
        <a:lt1>
          <a:srgbClr val="FFFFE3"/>
        </a:lt1>
        <a:dk2>
          <a:srgbClr val="162E36"/>
        </a:dk2>
        <a:lt2>
          <a:srgbClr val="FFFFFF"/>
        </a:lt2>
        <a:accent1>
          <a:srgbClr val="336699"/>
        </a:accent1>
        <a:accent2>
          <a:srgbClr val="69888B"/>
        </a:accent2>
        <a:accent3>
          <a:srgbClr val="ABADAE"/>
        </a:accent3>
        <a:accent4>
          <a:srgbClr val="DADAC2"/>
        </a:accent4>
        <a:accent5>
          <a:srgbClr val="ADB8CA"/>
        </a:accent5>
        <a:accent6>
          <a:srgbClr val="5E7B7D"/>
        </a:accent6>
        <a:hlink>
          <a:srgbClr val="FFCC00"/>
        </a:hlink>
        <a:folHlink>
          <a:srgbClr val="FFFFCC"/>
        </a:folHlink>
      </a:clrScheme>
      <a:clrMap bg1="dk2" tx1="lt1" bg2="dk1" tx2="lt2" accent1="accent1" accent2="accent2" accent3="accent3" accent4="accent4" accent5="accent5" accent6="accent6" hlink="hlink" folHlink="folHlink"/>
    </a:extraClrScheme>
    <a:extraClrScheme>
      <a:clrScheme name="1_Quadrant 4">
        <a:dk1>
          <a:srgbClr val="000000"/>
        </a:dk1>
        <a:lt1>
          <a:srgbClr val="FFFFFF"/>
        </a:lt1>
        <a:dk2>
          <a:srgbClr val="000000"/>
        </a:dk2>
        <a:lt2>
          <a:srgbClr val="CC0000"/>
        </a:lt2>
        <a:accent1>
          <a:srgbClr val="FFCC00"/>
        </a:accent1>
        <a:accent2>
          <a:srgbClr val="3366CC"/>
        </a:accent2>
        <a:accent3>
          <a:srgbClr val="FFFFFF"/>
        </a:accent3>
        <a:accent4>
          <a:srgbClr val="000000"/>
        </a:accent4>
        <a:accent5>
          <a:srgbClr val="FFE2AA"/>
        </a:accent5>
        <a:accent6>
          <a:srgbClr val="2D5CB9"/>
        </a:accent6>
        <a:hlink>
          <a:srgbClr val="666699"/>
        </a:hlink>
        <a:folHlink>
          <a:srgbClr val="C0C0C0"/>
        </a:folHlink>
      </a:clrScheme>
      <a:clrMap bg1="lt1" tx1="dk1" bg2="lt2" tx2="dk2" accent1="accent1" accent2="accent2" accent3="accent3" accent4="accent4" accent5="accent5" accent6="accent6" hlink="hlink" folHlink="folHlink"/>
    </a:extraClrScheme>
    <a:extraClrScheme>
      <a:clrScheme name="1_Quadrant 5">
        <a:dk1>
          <a:srgbClr val="666699"/>
        </a:dk1>
        <a:lt1>
          <a:srgbClr val="FFFFFF"/>
        </a:lt1>
        <a:dk2>
          <a:srgbClr val="000033"/>
        </a:dk2>
        <a:lt2>
          <a:srgbClr val="FFFFFF"/>
        </a:lt2>
        <a:accent1>
          <a:srgbClr val="9966FF"/>
        </a:accent1>
        <a:accent2>
          <a:srgbClr val="CCCCFF"/>
        </a:accent2>
        <a:accent3>
          <a:srgbClr val="AAAAAD"/>
        </a:accent3>
        <a:accent4>
          <a:srgbClr val="DADADA"/>
        </a:accent4>
        <a:accent5>
          <a:srgbClr val="CAB8FF"/>
        </a:accent5>
        <a:accent6>
          <a:srgbClr val="B9B9E7"/>
        </a:accent6>
        <a:hlink>
          <a:srgbClr val="CCCC00"/>
        </a:hlink>
        <a:folHlink>
          <a:srgbClr val="CC9900"/>
        </a:folHlink>
      </a:clrScheme>
      <a:clrMap bg1="dk2" tx1="lt1" bg2="dk1" tx2="lt2" accent1="accent1" accent2="accent2" accent3="accent3" accent4="accent4" accent5="accent5" accent6="accent6" hlink="hlink" folHlink="folHlink"/>
    </a:extraClrScheme>
    <a:extraClrScheme>
      <a:clrScheme name="1_Quadrant 6">
        <a:dk1>
          <a:srgbClr val="000000"/>
        </a:dk1>
        <a:lt1>
          <a:srgbClr val="FFFFFF"/>
        </a:lt1>
        <a:dk2>
          <a:srgbClr val="000000"/>
        </a:dk2>
        <a:lt2>
          <a:srgbClr val="669966"/>
        </a:lt2>
        <a:accent1>
          <a:srgbClr val="CCCCFF"/>
        </a:accent1>
        <a:accent2>
          <a:srgbClr val="9999CC"/>
        </a:accent2>
        <a:accent3>
          <a:srgbClr val="FFFFFF"/>
        </a:accent3>
        <a:accent4>
          <a:srgbClr val="000000"/>
        </a:accent4>
        <a:accent5>
          <a:srgbClr val="E2E2FF"/>
        </a:accent5>
        <a:accent6>
          <a:srgbClr val="8A8AB9"/>
        </a:accent6>
        <a:hlink>
          <a:srgbClr val="000066"/>
        </a:hlink>
        <a:folHlink>
          <a:srgbClr val="333399"/>
        </a:folHlink>
      </a:clrScheme>
      <a:clrMap bg1="lt1" tx1="dk1" bg2="lt2" tx2="dk2" accent1="accent1" accent2="accent2" accent3="accent3" accent4="accent4" accent5="accent5" accent6="accent6" hlink="hlink" folHlink="folHlink"/>
    </a:extraClrScheme>
    <a:extraClrScheme>
      <a:clrScheme name="1_Quadrant 7">
        <a:dk1>
          <a:srgbClr val="0099CC"/>
        </a:dk1>
        <a:lt1>
          <a:srgbClr val="FFFFFF"/>
        </a:lt1>
        <a:dk2>
          <a:srgbClr val="000099"/>
        </a:dk2>
        <a:lt2>
          <a:srgbClr val="FFFFFF"/>
        </a:lt2>
        <a:accent1>
          <a:srgbClr val="0099CC"/>
        </a:accent1>
        <a:accent2>
          <a:srgbClr val="6600FF"/>
        </a:accent2>
        <a:accent3>
          <a:srgbClr val="AAAACA"/>
        </a:accent3>
        <a:accent4>
          <a:srgbClr val="DADADA"/>
        </a:accent4>
        <a:accent5>
          <a:srgbClr val="AACAE2"/>
        </a:accent5>
        <a:accent6>
          <a:srgbClr val="5C00E7"/>
        </a:accent6>
        <a:hlink>
          <a:srgbClr val="FFCC00"/>
        </a:hlink>
        <a:folHlink>
          <a:srgbClr val="00CCFF"/>
        </a:folHlink>
      </a:clrScheme>
      <a:clrMap bg1="dk2" tx1="lt1" bg2="dk1" tx2="lt2" accent1="accent1" accent2="accent2" accent3="accent3" accent4="accent4" accent5="accent5" accent6="accent6" hlink="hlink" folHlink="folHlink"/>
    </a:extraClrScheme>
    <a:extraClrScheme>
      <a:clrScheme name="1_Quadrant 8">
        <a:dk1>
          <a:srgbClr val="000033"/>
        </a:dk1>
        <a:lt1>
          <a:srgbClr val="FFFFFF"/>
        </a:lt1>
        <a:dk2>
          <a:srgbClr val="003366"/>
        </a:dk2>
        <a:lt2>
          <a:srgbClr val="275C6D"/>
        </a:lt2>
        <a:accent1>
          <a:srgbClr val="A7D2DF"/>
        </a:accent1>
        <a:accent2>
          <a:srgbClr val="108DA6"/>
        </a:accent2>
        <a:accent3>
          <a:srgbClr val="FFFFFF"/>
        </a:accent3>
        <a:accent4>
          <a:srgbClr val="00002A"/>
        </a:accent4>
        <a:accent5>
          <a:srgbClr val="D0E5EC"/>
        </a:accent5>
        <a:accent6>
          <a:srgbClr val="0D7F96"/>
        </a:accent6>
        <a:hlink>
          <a:srgbClr val="666699"/>
        </a:hlink>
        <a:folHlink>
          <a:srgbClr val="9999FF"/>
        </a:folHlink>
      </a:clrScheme>
      <a:clrMap bg1="lt1" tx1="dk1" bg2="lt2" tx2="dk2" accent1="accent1" accent2="accent2" accent3="accent3" accent4="accent4" accent5="accent5" accent6="accent6" hlink="hlink" folHlink="folHlink"/>
    </a:extraClrScheme>
    <a:extraClrScheme>
      <a:clrScheme name="1_Quadrant 9">
        <a:dk1>
          <a:srgbClr val="CC3300"/>
        </a:dk1>
        <a:lt1>
          <a:srgbClr val="FFFFFF"/>
        </a:lt1>
        <a:dk2>
          <a:srgbClr val="000000"/>
        </a:dk2>
        <a:lt2>
          <a:srgbClr val="FFFFCC"/>
        </a:lt2>
        <a:accent1>
          <a:srgbClr val="FF9900"/>
        </a:accent1>
        <a:accent2>
          <a:srgbClr val="993300"/>
        </a:accent2>
        <a:accent3>
          <a:srgbClr val="AAAAAA"/>
        </a:accent3>
        <a:accent4>
          <a:srgbClr val="DADADA"/>
        </a:accent4>
        <a:accent5>
          <a:srgbClr val="FFCAAA"/>
        </a:accent5>
        <a:accent6>
          <a:srgbClr val="8A2D00"/>
        </a:accent6>
        <a:hlink>
          <a:srgbClr val="CEC5A2"/>
        </a:hlink>
        <a:folHlink>
          <a:srgbClr val="DDDDDD"/>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14585</TotalTime>
  <Words>4118</Words>
  <Application>Microsoft Office PowerPoint</Application>
  <PresentationFormat>On-screen Show (4:3)</PresentationFormat>
  <Paragraphs>709</Paragraphs>
  <Slides>116</Slides>
  <Notes>68</Notes>
  <HiddenSlides>0</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116</vt:i4>
      </vt:variant>
    </vt:vector>
  </HeadingPairs>
  <TitlesOfParts>
    <vt:vector size="119" baseType="lpstr">
      <vt:lpstr>4_Quadrant</vt:lpstr>
      <vt:lpstr>Equation</vt:lpstr>
      <vt:lpstr>Bitmap Image</vt:lpstr>
      <vt:lpstr>Econometric Analysis of Panel Data</vt:lpstr>
      <vt:lpstr>Econometric Analysis of Panel Data</vt:lpstr>
      <vt:lpstr>Heterogeneity</vt:lpstr>
      <vt:lpstr>Parameter Heterogeneity</vt:lpstr>
      <vt:lpstr>Distinguish Bayes and Classical</vt:lpstr>
      <vt:lpstr>Fixed Management and Technical Efficiency in a Random Coefficients Model</vt:lpstr>
      <vt:lpstr>The Production Function Model</vt:lpstr>
      <vt:lpstr>Application to Spanish Dairy Farms</vt:lpstr>
      <vt:lpstr>Translog Production Model</vt:lpstr>
      <vt:lpstr>Random Coefficients Model</vt:lpstr>
      <vt:lpstr>Discrete vs. Continuous Variation</vt:lpstr>
      <vt:lpstr>Discrete Parameter Variation</vt:lpstr>
      <vt:lpstr>Latent Classes</vt:lpstr>
      <vt:lpstr>Slide 14</vt:lpstr>
      <vt:lpstr>Slide 15</vt:lpstr>
      <vt:lpstr>Slide 16</vt:lpstr>
      <vt:lpstr>Slide 17</vt:lpstr>
      <vt:lpstr>Slide 18</vt:lpstr>
      <vt:lpstr>Slide 19</vt:lpstr>
      <vt:lpstr>Slide 20</vt:lpstr>
      <vt:lpstr>Application Shoe Brand Choice</vt:lpstr>
      <vt:lpstr>A Random Utility Model</vt:lpstr>
      <vt:lpstr>The Multinomial Logit Model</vt:lpstr>
      <vt:lpstr>Estimated MNL</vt:lpstr>
      <vt:lpstr>Latent Classes and Random Parameters</vt:lpstr>
      <vt:lpstr>Estimated Latent Class Model</vt:lpstr>
      <vt:lpstr>Latent Class Elasticities</vt:lpstr>
      <vt:lpstr>Individual Specific Means</vt:lpstr>
      <vt:lpstr>A Practical Distinction</vt:lpstr>
      <vt:lpstr>The Latent Class Model</vt:lpstr>
      <vt:lpstr>Estimating an LC Model</vt:lpstr>
      <vt:lpstr>Estimating Which Class</vt:lpstr>
      <vt:lpstr>‘Estimating’ βi</vt:lpstr>
      <vt:lpstr>How Many Classes?</vt:lpstr>
      <vt:lpstr>Modeling Obesity with a  Latent Class Model</vt:lpstr>
      <vt:lpstr>Slide 36</vt:lpstr>
      <vt:lpstr>Costs of Obesity</vt:lpstr>
      <vt:lpstr>Measuring Obesity</vt:lpstr>
      <vt:lpstr>Slide 39</vt:lpstr>
      <vt:lpstr>Modeling BMI Outcomes</vt:lpstr>
      <vt:lpstr>Conversion to a Discrete Measure</vt:lpstr>
      <vt:lpstr>A Censored Regression Model for BMI</vt:lpstr>
      <vt:lpstr>Heterogeneity in the BMI Ranges</vt:lpstr>
      <vt:lpstr>Generalized Ordered Probit Approach</vt:lpstr>
      <vt:lpstr>Latent Class Modeling</vt:lpstr>
      <vt:lpstr>Latent Class Application</vt:lpstr>
      <vt:lpstr>Heterogeneous Class Probabilities</vt:lpstr>
      <vt:lpstr>Endogeneity of Class Membership</vt:lpstr>
      <vt:lpstr>Model Components</vt:lpstr>
      <vt:lpstr>Data</vt:lpstr>
      <vt:lpstr>Outcome Probabilities</vt:lpstr>
      <vt:lpstr>Slide 52</vt:lpstr>
      <vt:lpstr>Classification (Latent Probit) Model</vt:lpstr>
      <vt:lpstr>BMI Ordered Choice Model</vt:lpstr>
      <vt:lpstr>Effects of Aging on Weight Class</vt:lpstr>
      <vt:lpstr>Effect of Education on Probabilities</vt:lpstr>
      <vt:lpstr>Effect of Income on Probabilities</vt:lpstr>
      <vt:lpstr>Slide 58</vt:lpstr>
      <vt:lpstr>Introduction</vt:lpstr>
      <vt:lpstr>SAH vs. Objective Health Measures</vt:lpstr>
      <vt:lpstr>SAH vs. Objective Health</vt:lpstr>
      <vt:lpstr>HILDA Data</vt:lpstr>
      <vt:lpstr>Self Assessed Health</vt:lpstr>
      <vt:lpstr>Slide 64</vt:lpstr>
      <vt:lpstr>A Two Class Latent Class Model</vt:lpstr>
      <vt:lpstr>Reporter Type Model</vt:lpstr>
      <vt:lpstr>Slide 67</vt:lpstr>
      <vt:lpstr>Slide 68</vt:lpstr>
      <vt:lpstr>Slide 69</vt:lpstr>
      <vt:lpstr>Slide 70</vt:lpstr>
      <vt:lpstr>Slide 71</vt:lpstr>
      <vt:lpstr>Slide 72</vt:lpstr>
      <vt:lpstr>Slide 73</vt:lpstr>
      <vt:lpstr>Who are the Misreporters?</vt:lpstr>
      <vt:lpstr>Priors and Posteriors</vt:lpstr>
      <vt:lpstr>General Results</vt:lpstr>
      <vt:lpstr>Slide 77</vt:lpstr>
      <vt:lpstr>Latent Class Efficiency Studies</vt:lpstr>
      <vt:lpstr>Studying Economic Efficiency  in Health Care</vt:lpstr>
      <vt:lpstr>Stochastic Frontier Analysis</vt:lpstr>
      <vt:lpstr>Nursing Home Costs</vt:lpstr>
      <vt:lpstr>Estimated Cost Efficiency</vt:lpstr>
      <vt:lpstr>Inefficiency?</vt:lpstr>
      <vt:lpstr>A Two Class Model</vt:lpstr>
      <vt:lpstr>Slide 85</vt:lpstr>
      <vt:lpstr>Slide 86</vt:lpstr>
      <vt:lpstr>Random Parameters (Mixed) Models</vt:lpstr>
      <vt:lpstr>Mixed Model Estimation</vt:lpstr>
      <vt:lpstr>Modeling Parameter Heterogeneity</vt:lpstr>
      <vt:lpstr>A Mixed Probit Model</vt:lpstr>
      <vt:lpstr>Maximum Simulated Likelihood</vt:lpstr>
      <vt:lpstr>Simulated Log Likelihood for a Mixed Probit Model</vt:lpstr>
      <vt:lpstr>Application – Doctor Visits</vt:lpstr>
      <vt:lpstr>Estimates of a Mixed Probit Model</vt:lpstr>
      <vt:lpstr>Random Parameters Probit</vt:lpstr>
      <vt:lpstr>Application Shoe Brand Choice</vt:lpstr>
      <vt:lpstr>Slide 97</vt:lpstr>
      <vt:lpstr>A Discrete (4 Brand) Choice Model with Heterogeneous and Heteroscedastic Random Parameters</vt:lpstr>
      <vt:lpstr>Multinomial Logit Model Estimates</vt:lpstr>
      <vt:lpstr>Mixed Logit Estimates</vt:lpstr>
      <vt:lpstr>Estimated Elasticities</vt:lpstr>
      <vt:lpstr>Conditional Estimators</vt:lpstr>
      <vt:lpstr>Individual E[i|datai] Estimates</vt:lpstr>
      <vt:lpstr>Disaggregated Parameters</vt:lpstr>
      <vt:lpstr>Appendix: EM Algorithm</vt:lpstr>
      <vt:lpstr>The EM Algorithm</vt:lpstr>
      <vt:lpstr>Implementing EM</vt:lpstr>
      <vt:lpstr>Appendix: Monte Carlo Integration</vt:lpstr>
      <vt:lpstr>Monte Carlo Integration</vt:lpstr>
      <vt:lpstr>Monte Carlo Integration</vt:lpstr>
      <vt:lpstr>Example: Monte Carlo Integral</vt:lpstr>
      <vt:lpstr>Generating a Random Draw</vt:lpstr>
      <vt:lpstr>Drawing Uniform Random Numbers</vt:lpstr>
      <vt:lpstr>L’Ecuyer’s RNG</vt:lpstr>
      <vt:lpstr>Quasi-Monte Carlo Integration Based on Halton Sequences</vt:lpstr>
      <vt:lpstr>Halton Sequences vs.  Random Draws</vt:lpstr>
    </vt:vector>
  </TitlesOfParts>
  <Company>Stern School of Business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Modeling Consumer Decision Making and Discrete Choice Behavior</dc:title>
  <dc:creator>Valued Sony Customer</dc:creator>
  <cp:lastModifiedBy>BG</cp:lastModifiedBy>
  <cp:revision>142</cp:revision>
  <dcterms:created xsi:type="dcterms:W3CDTF">2001-06-17T19:05:03Z</dcterms:created>
  <dcterms:modified xsi:type="dcterms:W3CDTF">2019-12-22T21:33:54Z</dcterms:modified>
</cp:coreProperties>
</file>