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5" r:id="rId1"/>
  </p:sldMasterIdLst>
  <p:notesMasterIdLst>
    <p:notesMasterId r:id="rId82"/>
  </p:notesMasterIdLst>
  <p:handoutMasterIdLst>
    <p:handoutMasterId r:id="rId83"/>
  </p:handoutMasterIdLst>
  <p:sldIdLst>
    <p:sldId id="601" r:id="rId2"/>
    <p:sldId id="434" r:id="rId3"/>
    <p:sldId id="665" r:id="rId4"/>
    <p:sldId id="666" r:id="rId5"/>
    <p:sldId id="667" r:id="rId6"/>
    <p:sldId id="668" r:id="rId7"/>
    <p:sldId id="669" r:id="rId8"/>
    <p:sldId id="670" r:id="rId9"/>
    <p:sldId id="671" r:id="rId10"/>
    <p:sldId id="672" r:id="rId11"/>
    <p:sldId id="673" r:id="rId12"/>
    <p:sldId id="674" r:id="rId13"/>
    <p:sldId id="675" r:id="rId14"/>
    <p:sldId id="676" r:id="rId15"/>
    <p:sldId id="677" r:id="rId16"/>
    <p:sldId id="678" r:id="rId17"/>
    <p:sldId id="679" r:id="rId18"/>
    <p:sldId id="680" r:id="rId19"/>
    <p:sldId id="681" r:id="rId20"/>
    <p:sldId id="682" r:id="rId21"/>
    <p:sldId id="592" r:id="rId22"/>
    <p:sldId id="598" r:id="rId23"/>
    <p:sldId id="599" r:id="rId24"/>
    <p:sldId id="600" r:id="rId25"/>
    <p:sldId id="683" r:id="rId26"/>
    <p:sldId id="684" r:id="rId27"/>
    <p:sldId id="685" r:id="rId28"/>
    <p:sldId id="686" r:id="rId29"/>
    <p:sldId id="687" r:id="rId30"/>
    <p:sldId id="688" r:id="rId31"/>
    <p:sldId id="689" r:id="rId32"/>
    <p:sldId id="690" r:id="rId33"/>
    <p:sldId id="691" r:id="rId34"/>
    <p:sldId id="692" r:id="rId35"/>
    <p:sldId id="693" r:id="rId36"/>
    <p:sldId id="694" r:id="rId37"/>
    <p:sldId id="695" r:id="rId38"/>
    <p:sldId id="696" r:id="rId39"/>
    <p:sldId id="697" r:id="rId40"/>
    <p:sldId id="698" r:id="rId41"/>
    <p:sldId id="699" r:id="rId42"/>
    <p:sldId id="700" r:id="rId43"/>
    <p:sldId id="701" r:id="rId44"/>
    <p:sldId id="702" r:id="rId45"/>
    <p:sldId id="703" r:id="rId46"/>
    <p:sldId id="704" r:id="rId47"/>
    <p:sldId id="705" r:id="rId48"/>
    <p:sldId id="706" r:id="rId49"/>
    <p:sldId id="707" r:id="rId50"/>
    <p:sldId id="708" r:id="rId51"/>
    <p:sldId id="709" r:id="rId52"/>
    <p:sldId id="710" r:id="rId53"/>
    <p:sldId id="711" r:id="rId54"/>
    <p:sldId id="712" r:id="rId55"/>
    <p:sldId id="713" r:id="rId56"/>
    <p:sldId id="714" r:id="rId57"/>
    <p:sldId id="715" r:id="rId58"/>
    <p:sldId id="642" r:id="rId59"/>
    <p:sldId id="643" r:id="rId60"/>
    <p:sldId id="644" r:id="rId61"/>
    <p:sldId id="645" r:id="rId62"/>
    <p:sldId id="646" r:id="rId63"/>
    <p:sldId id="647" r:id="rId64"/>
    <p:sldId id="648" r:id="rId65"/>
    <p:sldId id="649" r:id="rId66"/>
    <p:sldId id="650" r:id="rId67"/>
    <p:sldId id="651" r:id="rId68"/>
    <p:sldId id="652" r:id="rId69"/>
    <p:sldId id="653" r:id="rId70"/>
    <p:sldId id="654" r:id="rId71"/>
    <p:sldId id="655" r:id="rId72"/>
    <p:sldId id="656" r:id="rId73"/>
    <p:sldId id="657" r:id="rId74"/>
    <p:sldId id="658" r:id="rId75"/>
    <p:sldId id="659" r:id="rId76"/>
    <p:sldId id="660" r:id="rId77"/>
    <p:sldId id="661" r:id="rId78"/>
    <p:sldId id="662" r:id="rId79"/>
    <p:sldId id="663" r:id="rId80"/>
    <p:sldId id="664" r:id="rId8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FFFFFF"/>
    <a:srgbClr val="CCECFF"/>
    <a:srgbClr val="FF3300"/>
    <a:srgbClr val="0066FF"/>
    <a:srgbClr val="0099FF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1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86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C43BB61-FE47-43C8-99D1-97E4B9C97E3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50A6C60-A3D4-4CDA-9CC0-1089A7F5E92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8A5935-8466-45DA-8F81-0A5539710C2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A4C1B9-E7DB-4894-82C7-4F733E586A28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D3EC3A-2F1C-4180-8641-7816388CED1C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B87CC3-0F21-4FF8-9341-2CC4812D426E}" type="slidenum">
              <a:rPr lang="en-US" altLang="en-US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F56E8E-C15C-4BD3-93A0-42822F098B67}" type="slidenum">
              <a:rPr lang="en-US" altLang="en-US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305017-6363-40BD-9449-E3CE450E84D0}" type="slidenum">
              <a:rPr lang="en-US" altLang="en-US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8068DD-3D94-4E15-9CDA-50F0A9D8847D}" type="slidenum">
              <a:rPr lang="en-US" altLang="en-US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F8E711-0D71-42AD-B735-102B3896F7E0}" type="slidenum">
              <a:rPr lang="en-US" altLang="en-US"/>
              <a:pPr/>
              <a:t>58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204790-BDBC-4EC6-BACE-C0759A564D49}" type="slidenum">
              <a:rPr lang="en-US" altLang="en-US"/>
              <a:pPr/>
              <a:t>62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F92611-282D-41D9-97FF-47C10656D1A1}" type="slidenum">
              <a:rPr lang="en-US" altLang="en-US"/>
              <a:pPr/>
              <a:t>63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748C0-62B4-411C-8A52-4BB54897C2A1}" type="slidenum">
              <a:rPr lang="en-US" altLang="en-US"/>
              <a:pPr/>
              <a:t>64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E6E9D7-C425-4EDF-ABC0-4DE2E82EC8C2}" type="slidenum">
              <a:rPr lang="en-US" altLang="en-US"/>
              <a:pPr/>
              <a:t>67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2D0636-E23B-4B2C-B1DB-83FB50CFC1B7}" type="slidenum">
              <a:rPr lang="en-US" altLang="en-US"/>
              <a:pPr/>
              <a:t>68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BF466DCC-D430-4850-A688-58F98850655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1585-0161-47C0-AD29-A83F88A1AD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DCF46-39F0-464B-992B-25388CE1B01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95108-AD39-414D-BFB9-589F5FD0D94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476052-3012-4ACE-BBD3-42D055D4918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1F83D-D15D-4255-8AB8-9E002BD372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F59AE5-7527-4771-9D33-5F9A11791A9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3F6116-578B-44E8-A381-407A72092C3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2125D6-E9EE-46D3-965E-2933F44FF4C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1B1335-9042-4866-A7F3-7E7F9E673C1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2A2187-5A04-4E62-BB07-FCC5EC3D3C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84ECEF-C211-430C-B6F5-222656878A8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6BD7EC-B520-4840-9649-6513550DBC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647676-1398-45E6-8C93-DC5AC9313EA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6D1A3F81-A7DE-47AF-88C5-8D2FF97C631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24: Stated Choice 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[</a:t>
            </a:r>
            <a:fld id="{6B94B7FC-11C5-4C46-A86E-A3312FB9AD1A}" type="slidenum"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/80]</a:t>
            </a:r>
            <a:endParaRPr lang="en-US" altLang="en-US" sz="1400" b="1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  <p:sldLayoutId id="2147484051" r:id="rId12"/>
    <p:sldLayoutId id="2147484052" r:id="rId13"/>
    <p:sldLayoutId id="2147484053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7.png"/><Relationship Id="rId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5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6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7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9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0.bin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1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3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5124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5125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9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8025" y="914400"/>
            <a:ext cx="7696200" cy="1677988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429000"/>
            <a:ext cx="3048000" cy="1371600"/>
          </a:xfrm>
        </p:spPr>
        <p:txBody>
          <a:bodyPr/>
          <a:lstStyle/>
          <a:p>
            <a:pPr eaLnBrk="1" hangingPunct="1"/>
            <a:r>
              <a:rPr lang="en-US" altLang="en-US" sz="3200" b="1" smtClean="0"/>
              <a:t>        </a:t>
            </a:r>
            <a:r>
              <a:rPr lang="en-US" altLang="en-US" sz="2800" b="1" smtClean="0"/>
              <a:t>24A. Multinomial Choice Extensions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429000"/>
            <a:ext cx="1755775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590800"/>
            <a:ext cx="76962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latin typeface="+mj-lt"/>
              </a:rPr>
              <a:t>Rank Data and Best/Worst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9025" y="914400"/>
            <a:ext cx="736917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r>
              <a:rPr lang="en-US" altLang="en-US" smtClean="0"/>
              <a:t>Rank Data and Exploded Logit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0"/>
            <a:ext cx="574516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6172200" y="2743200"/>
            <a:ext cx="23622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Arial" charset="0"/>
              </a:rPr>
              <a:t>Alt 1 is the best overall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Alt 3 is the best among</a:t>
            </a:r>
            <a:br>
              <a:rPr lang="en-US" altLang="en-US" sz="1400" b="1">
                <a:latin typeface="Arial" charset="0"/>
              </a:rPr>
            </a:br>
            <a:r>
              <a:rPr lang="en-US" altLang="en-US" sz="1400" b="1">
                <a:latin typeface="Arial" charset="0"/>
              </a:rPr>
              <a:t>remaining alts 2,3,4,5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Alt 5 is the best among </a:t>
            </a:r>
            <a:br>
              <a:rPr lang="en-US" altLang="en-US" sz="1400" b="1">
                <a:latin typeface="Arial" charset="0"/>
              </a:rPr>
            </a:br>
            <a:r>
              <a:rPr lang="en-US" altLang="en-US" sz="1400" b="1">
                <a:latin typeface="Arial" charset="0"/>
              </a:rPr>
              <a:t>remaining alts 2,4,5</a:t>
            </a: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Alt 2 is the best among remaining alts 2,4</a:t>
            </a: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Alt 4 is the worst.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1905000"/>
            <a:ext cx="6477000" cy="530225"/>
          </a:xfrm>
        </p:spPr>
        <p:txBody>
          <a:bodyPr/>
          <a:lstStyle/>
          <a:p>
            <a:r>
              <a:rPr lang="en-US" altLang="en-US" smtClean="0"/>
              <a:t>Exploded Logit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685800" y="2819400"/>
          <a:ext cx="8080375" cy="2971800"/>
        </p:xfrm>
        <a:graphic>
          <a:graphicData uri="http://schemas.openxmlformats.org/presentationml/2006/ole">
            <p:oleObj spid="_x0000_s13315" name="Equation" r:id="rId3" imgW="4178300" imgH="1536700" progId="Equation.DSMT4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0" y="1371600"/>
            <a:ext cx="8229600" cy="530225"/>
          </a:xfrm>
        </p:spPr>
        <p:txBody>
          <a:bodyPr/>
          <a:lstStyle/>
          <a:p>
            <a:r>
              <a:rPr lang="en-US" altLang="en-US" smtClean="0"/>
              <a:t>Exploded Logit</a:t>
            </a: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685800" y="1981200"/>
          <a:ext cx="8080375" cy="3735388"/>
        </p:xfrm>
        <a:graphic>
          <a:graphicData uri="http://schemas.openxmlformats.org/presentationml/2006/ole">
            <p:oleObj spid="_x0000_s14339" name="Equation" r:id="rId3" imgW="4178300" imgH="1930400" progId="Equation.DSMT4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r>
              <a:rPr lang="en-US" altLang="en-US" smtClean="0"/>
              <a:t>Best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>
                <a:latin typeface="+mj-lt"/>
              </a:rPr>
              <a:t>Individual simultaneously ranks best and worst alternatives.</a:t>
            </a:r>
          </a:p>
          <a:p>
            <a:pPr>
              <a:defRPr/>
            </a:pPr>
            <a:r>
              <a:rPr lang="en-US" sz="2400" dirty="0" err="1" smtClean="0">
                <a:latin typeface="+mj-lt"/>
              </a:rPr>
              <a:t>Prob</a:t>
            </a:r>
            <a:r>
              <a:rPr lang="en-US" sz="2400" dirty="0" smtClean="0">
                <a:latin typeface="+mj-lt"/>
              </a:rPr>
              <a:t>(alt j) = best = </a:t>
            </a:r>
            <a:r>
              <a:rPr lang="en-US" sz="2400" dirty="0" err="1" smtClean="0">
                <a:latin typeface="+mj-lt"/>
              </a:rPr>
              <a:t>exp</a:t>
            </a:r>
            <a:r>
              <a:rPr lang="en-US" sz="2400" dirty="0" smtClean="0">
                <a:latin typeface="+mj-lt"/>
              </a:rPr>
              <a:t>[U(j)] / 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</a:t>
            </a:r>
            <a:r>
              <a:rPr lang="en-US" sz="2400" baseline="-25000" dirty="0" err="1" smtClean="0">
                <a:latin typeface="+mj-lt"/>
                <a:sym typeface="Symbol" panose="05050102010706020507" pitchFamily="18" charset="2"/>
              </a:rPr>
              <a:t>m</a:t>
            </a:r>
            <a:r>
              <a:rPr lang="en-US" sz="2400" dirty="0" err="1" smtClean="0">
                <a:latin typeface="+mj-lt"/>
                <a:sym typeface="Symbol" panose="05050102010706020507" pitchFamily="18" charset="2"/>
              </a:rPr>
              <a:t>exp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[U(m)]</a:t>
            </a:r>
          </a:p>
          <a:p>
            <a:pPr>
              <a:defRPr/>
            </a:pPr>
            <a:r>
              <a:rPr lang="en-US" sz="2400" dirty="0" err="1" smtClean="0">
                <a:latin typeface="+mj-lt"/>
                <a:sym typeface="Symbol" panose="05050102010706020507" pitchFamily="18" charset="2"/>
              </a:rPr>
              <a:t>Prob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(alt k) = worst = </a:t>
            </a:r>
            <a:r>
              <a:rPr lang="en-US" sz="2400" dirty="0" err="1">
                <a:latin typeface="+mj-lt"/>
              </a:rPr>
              <a:t>exp</a:t>
            </a:r>
            <a:r>
              <a:rPr lang="en-US" sz="2400" dirty="0" smtClean="0">
                <a:latin typeface="+mj-lt"/>
              </a:rPr>
              <a:t>[-U(k)] </a:t>
            </a:r>
            <a:r>
              <a:rPr lang="en-US" sz="2400" dirty="0">
                <a:latin typeface="+mj-lt"/>
              </a:rPr>
              <a:t>/ </a:t>
            </a:r>
            <a:r>
              <a:rPr lang="en-US" sz="2400" dirty="0">
                <a:latin typeface="+mj-lt"/>
                <a:sym typeface="Symbol" panose="05050102010706020507" pitchFamily="18" charset="2"/>
              </a:rPr>
              <a:t></a:t>
            </a:r>
            <a:r>
              <a:rPr lang="en-US" sz="2400" baseline="-25000" dirty="0" err="1">
                <a:latin typeface="+mj-lt"/>
                <a:sym typeface="Symbol" panose="05050102010706020507" pitchFamily="18" charset="2"/>
              </a:rPr>
              <a:t>m</a:t>
            </a:r>
            <a:r>
              <a:rPr lang="en-US" sz="2400" dirty="0" err="1">
                <a:latin typeface="+mj-lt"/>
                <a:sym typeface="Symbol" panose="05050102010706020507" pitchFamily="18" charset="2"/>
              </a:rPr>
              <a:t>exp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[-U(m)]</a:t>
            </a:r>
            <a:endParaRPr lang="en-US" sz="2400" dirty="0">
              <a:latin typeface="+mj-lt"/>
              <a:sym typeface="Symbol" panose="05050102010706020507" pitchFamily="18" charset="2"/>
            </a:endParaRPr>
          </a:p>
        </p:txBody>
      </p:sp>
      <p:pic>
        <p:nvPicPr>
          <p:cNvPr id="1536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338" y="3962400"/>
            <a:ext cx="8391525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66738" y="5054600"/>
            <a:ext cx="8255000" cy="25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584200" y="5562600"/>
            <a:ext cx="8255000" cy="25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cxnSp>
        <p:nvCxnSpPr>
          <p:cNvPr id="15367" name="Straight Connector 7"/>
          <p:cNvCxnSpPr>
            <a:cxnSpLocks noChangeShapeType="1"/>
          </p:cNvCxnSpPr>
          <p:nvPr/>
        </p:nvCxnSpPr>
        <p:spPr bwMode="auto">
          <a:xfrm>
            <a:off x="584200" y="5308600"/>
            <a:ext cx="8237538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371600"/>
            <a:ext cx="701992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905000" y="1828800"/>
            <a:ext cx="4572000" cy="228600"/>
          </a:xfrm>
          <a:prstGeom prst="rect">
            <a:avLst/>
          </a:prstGeom>
          <a:solidFill>
            <a:srgbClr val="99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1200"/>
            <a:ext cx="847883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3352800" y="1295400"/>
            <a:ext cx="1981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 b="1">
                <a:solidFill>
                  <a:srgbClr val="7030A0"/>
                </a:solidFill>
                <a:latin typeface="Arial" charset="0"/>
              </a:rPr>
              <a:t>Choices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1200"/>
            <a:ext cx="847883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3352800" y="1295400"/>
            <a:ext cx="1981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>
                <a:latin typeface="Arial" charset="0"/>
              </a:rPr>
              <a:t>Best</a:t>
            </a: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576263" y="3462338"/>
            <a:ext cx="8110537" cy="1066800"/>
          </a:xfrm>
          <a:prstGeom prst="rect">
            <a:avLst/>
          </a:prstGeom>
          <a:solidFill>
            <a:srgbClr val="92D05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576263" y="5519738"/>
            <a:ext cx="8110537" cy="1066800"/>
          </a:xfrm>
          <a:prstGeom prst="rect">
            <a:avLst/>
          </a:prstGeom>
          <a:solidFill>
            <a:srgbClr val="92D05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1200"/>
            <a:ext cx="847883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576263" y="2455863"/>
            <a:ext cx="8110537" cy="1066800"/>
          </a:xfrm>
          <a:prstGeom prst="rect">
            <a:avLst/>
          </a:prstGeom>
          <a:solidFill>
            <a:srgbClr val="FFC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3352800" y="1295400"/>
            <a:ext cx="1981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>
                <a:latin typeface="Arial" charset="0"/>
              </a:rPr>
              <a:t>Worst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76263" y="4495800"/>
            <a:ext cx="8110537" cy="1066800"/>
          </a:xfrm>
          <a:prstGeom prst="rect">
            <a:avLst/>
          </a:prstGeom>
          <a:solidFill>
            <a:srgbClr val="FFC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7938" y="1371600"/>
            <a:ext cx="6281737" cy="507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354138" y="1371600"/>
            <a:ext cx="4953000" cy="228600"/>
          </a:xfrm>
          <a:prstGeom prst="rect">
            <a:avLst/>
          </a:prstGeom>
          <a:solidFill>
            <a:srgbClr val="99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837723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457200" y="1371600"/>
            <a:ext cx="838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000" b="1">
                <a:latin typeface="Arial" charset="0"/>
              </a:rPr>
              <a:t>Uses the result that if U(i,j) is the lowest utility, -U(i,j) is the highest.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883443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457200" y="5334000"/>
            <a:ext cx="838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000" b="1">
                <a:latin typeface="Arial" charset="0"/>
              </a:rPr>
              <a:t>Uses the result that if U(i,j) is the lowest utility, -U(i,j) is the highest.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837723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33600" y="1371600"/>
            <a:ext cx="48006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>
                <a:latin typeface="+mj-lt"/>
              </a:rPr>
              <a:t>Nested Logit Approach.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609600" y="2209800"/>
            <a:ext cx="8153400" cy="1981200"/>
          </a:xfrm>
          <a:prstGeom prst="rect">
            <a:avLst/>
          </a:prstGeom>
          <a:solidFill>
            <a:srgbClr val="99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609600" y="4217988"/>
            <a:ext cx="8153400" cy="1981200"/>
          </a:xfrm>
          <a:prstGeom prst="rect">
            <a:avLst/>
          </a:prstGeom>
          <a:solidFill>
            <a:srgbClr val="6699FF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3276600" y="2209800"/>
            <a:ext cx="304800" cy="990600"/>
          </a:xfrm>
          <a:prstGeom prst="rect">
            <a:avLst/>
          </a:prstGeom>
          <a:solidFill>
            <a:srgbClr val="7030A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3559" name="Rectangle 8"/>
          <p:cNvSpPr>
            <a:spLocks noChangeArrowheads="1"/>
          </p:cNvSpPr>
          <p:nvPr/>
        </p:nvSpPr>
        <p:spPr bwMode="auto">
          <a:xfrm>
            <a:off x="3276600" y="4230688"/>
            <a:ext cx="304800" cy="990600"/>
          </a:xfrm>
          <a:prstGeom prst="rect">
            <a:avLst/>
          </a:prstGeom>
          <a:solidFill>
            <a:srgbClr val="7030A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3276600" y="3217863"/>
            <a:ext cx="304800" cy="990600"/>
          </a:xfrm>
          <a:prstGeom prst="rect">
            <a:avLst/>
          </a:prstGeom>
          <a:solidFill>
            <a:srgbClr val="FF00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3561" name="Rectangle 10"/>
          <p:cNvSpPr>
            <a:spLocks noChangeArrowheads="1"/>
          </p:cNvSpPr>
          <p:nvPr/>
        </p:nvSpPr>
        <p:spPr bwMode="auto">
          <a:xfrm>
            <a:off x="3276600" y="5226050"/>
            <a:ext cx="304800" cy="990600"/>
          </a:xfrm>
          <a:prstGeom prst="rect">
            <a:avLst/>
          </a:prstGeom>
          <a:solidFill>
            <a:srgbClr val="FF00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0"/>
            <a:ext cx="872648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2057400" y="1524000"/>
            <a:ext cx="533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Nested Logit Approach – Different Scaling for Worst </a:t>
            </a:r>
          </a:p>
        </p:txBody>
      </p:sp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4343400" y="2590800"/>
            <a:ext cx="3200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8 choices are two blocks of 4.</a:t>
            </a:r>
          </a:p>
          <a:p>
            <a:r>
              <a:rPr lang="en-US" altLang="en-US"/>
              <a:t>Best in one brance, worst in the second branch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69342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025" y="1371600"/>
            <a:ext cx="778033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47800"/>
            <a:ext cx="6429375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Model Extensions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AR(1):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w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i,k,t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=  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ρ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i,k,t-1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+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i,k,t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Dynamic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effects in the model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Restricting sign – lognormal distribution: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Restricting Range and Sign: Using triangular distribution and range = 0 to 2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Heteroscedasticity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and heterogeneity</a:t>
            </a: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2667000" y="3733800"/>
          <a:ext cx="4494213" cy="633413"/>
        </p:xfrm>
        <a:graphic>
          <a:graphicData uri="http://schemas.openxmlformats.org/presentationml/2006/ole">
            <p:oleObj spid="_x0000_s28676" name="Equation" r:id="rId4" imgW="1714500" imgH="241300" progId="Equation.DSMT4">
              <p:embed/>
            </p:oleObj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3124200" y="1828800"/>
          <a:ext cx="2895600" cy="592138"/>
        </p:xfrm>
        <a:graphic>
          <a:graphicData uri="http://schemas.openxmlformats.org/presentationml/2006/ole">
            <p:oleObj spid="_x0000_s28677" name="Equation" r:id="rId5" imgW="1117600" imgH="228600" progId="Equation.DSMT4">
              <p:embed/>
            </p:oleObj>
          </a:graphicData>
        </a:graphic>
      </p:graphicFrame>
      <p:graphicFrame>
        <p:nvGraphicFramePr>
          <p:cNvPr id="28678" name="Object 3"/>
          <p:cNvGraphicFramePr>
            <a:graphicFrameLocks noChangeAspect="1"/>
          </p:cNvGraphicFramePr>
          <p:nvPr/>
        </p:nvGraphicFramePr>
        <p:xfrm>
          <a:off x="3048000" y="5791200"/>
          <a:ext cx="2895600" cy="619125"/>
        </p:xfrm>
        <a:graphic>
          <a:graphicData uri="http://schemas.openxmlformats.org/presentationml/2006/ole">
            <p:oleObj spid="_x0000_s28678" name="Equation" r:id="rId6" imgW="1129810" imgH="241195" progId="Equation.DSMT4">
              <p:embed/>
            </p:oleObj>
          </a:graphicData>
        </a:graphic>
      </p:graphicFrame>
      <p:sp>
        <p:nvSpPr>
          <p:cNvPr id="28679" name="Rectangle 6"/>
          <p:cNvSpPr>
            <a:spLocks noChangeArrowheads="1"/>
          </p:cNvSpPr>
          <p:nvPr/>
        </p:nvSpPr>
        <p:spPr bwMode="auto">
          <a:xfrm>
            <a:off x="2895600" y="18288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8680" name="Rectangle 7"/>
          <p:cNvSpPr>
            <a:spLocks noChangeArrowheads="1"/>
          </p:cNvSpPr>
          <p:nvPr/>
        </p:nvSpPr>
        <p:spPr bwMode="auto">
          <a:xfrm>
            <a:off x="2209800" y="3733800"/>
            <a:ext cx="54102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8681" name="Rectangle 8"/>
          <p:cNvSpPr>
            <a:spLocks noChangeArrowheads="1"/>
          </p:cNvSpPr>
          <p:nvPr/>
        </p:nvSpPr>
        <p:spPr bwMode="auto">
          <a:xfrm>
            <a:off x="2590800" y="57912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Error Components Logit Modeling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Alternative approach to building cross choice correlation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Common ‘effects.’  W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is a ‘random individual effect.’</a:t>
            </a: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487363" y="3962400"/>
          <a:ext cx="7893050" cy="1781175"/>
        </p:xfrm>
        <a:graphic>
          <a:graphicData uri="http://schemas.openxmlformats.org/presentationml/2006/ole">
            <p:oleObj spid="_x0000_s30724" name="Equation" r:id="rId4" imgW="4279900" imgH="965200" progId="Equation.DSMT4">
              <p:embed/>
            </p:oleObj>
          </a:graphicData>
        </a:graphic>
      </p:graphicFrame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7666038" y="3962400"/>
            <a:ext cx="762000" cy="1295400"/>
          </a:xfrm>
          <a:prstGeom prst="rect">
            <a:avLst/>
          </a:prstGeom>
          <a:solidFill>
            <a:srgbClr val="0066FF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Implied Covariance Matrix</a:t>
            </a:r>
            <a:br>
              <a:rPr lang="en-US" altLang="en-US" b="1" smtClean="0"/>
            </a:br>
            <a:r>
              <a:rPr lang="en-US" altLang="en-US" b="1" smtClean="0"/>
              <a:t>Nested Logit Formulation</a:t>
            </a:r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828800" y="4572000"/>
          <a:ext cx="5802313" cy="1905000"/>
        </p:xfrm>
        <a:graphic>
          <a:graphicData uri="http://schemas.openxmlformats.org/presentationml/2006/ole">
            <p:oleObj spid="_x0000_s32771" name="Equation" r:id="rId4" imgW="5029200" imgH="1651000" progId="Equation.DSMT4">
              <p:embed/>
            </p:oleObj>
          </a:graphicData>
        </a:graphic>
      </p:graphicFrame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2209800"/>
            <a:ext cx="7315200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3886200" y="5105400"/>
            <a:ext cx="2971800" cy="762000"/>
          </a:xfrm>
          <a:prstGeom prst="rect">
            <a:avLst/>
          </a:prstGeom>
          <a:solidFill>
            <a:srgbClr val="FFC000">
              <a:alpha val="18823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4363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Error Components Logit Model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57200" y="6259513"/>
            <a:ext cx="8229600" cy="3698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Courier New" pitchFamily="49" charset="0"/>
              </a:rPr>
              <a:t>Correlation = {0.0959</a:t>
            </a:r>
            <a:r>
              <a:rPr lang="en-US" altLang="en-US" b="1" baseline="30000">
                <a:latin typeface="Courier New" pitchFamily="49" charset="0"/>
              </a:rPr>
              <a:t>2</a:t>
            </a:r>
            <a:r>
              <a:rPr lang="en-US" altLang="en-US" b="1">
                <a:latin typeface="Courier New" pitchFamily="49" charset="0"/>
              </a:rPr>
              <a:t> / [1.6449 + 0.0959</a:t>
            </a:r>
            <a:r>
              <a:rPr lang="en-US" altLang="en-US" b="1" baseline="30000">
                <a:latin typeface="Courier New" pitchFamily="49" charset="0"/>
              </a:rPr>
              <a:t>2</a:t>
            </a:r>
            <a:r>
              <a:rPr lang="en-US" altLang="en-US" b="1">
                <a:latin typeface="Courier New" pitchFamily="49" charset="0"/>
              </a:rPr>
              <a:t>]}</a:t>
            </a:r>
            <a:r>
              <a:rPr lang="en-US" altLang="en-US" b="1" baseline="30000">
                <a:latin typeface="Courier New" pitchFamily="49" charset="0"/>
              </a:rPr>
              <a:t>1/2</a:t>
            </a:r>
            <a:r>
              <a:rPr lang="en-US" altLang="en-US" b="1">
                <a:latin typeface="Courier New" pitchFamily="49" charset="0"/>
              </a:rPr>
              <a:t> = 0.0954</a:t>
            </a:r>
          </a:p>
        </p:txBody>
      </p:sp>
      <p:sp>
        <p:nvSpPr>
          <p:cNvPr id="34820" name="TextBox 5"/>
          <p:cNvSpPr txBox="1">
            <a:spLocks noChangeArrowheads="1"/>
          </p:cNvSpPr>
          <p:nvPr/>
        </p:nvSpPr>
        <p:spPr bwMode="auto">
          <a:xfrm>
            <a:off x="457200" y="2125663"/>
            <a:ext cx="83058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Log likelihood function     -4158.45044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Estimation based on N =   3200, K =   5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ECM model with panel has     400 groups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    FASH|    1.47913***       .06971       21.218   .0000</a:t>
            </a:r>
          </a:p>
          <a:p>
            <a:r>
              <a:rPr lang="it-IT" altLang="en-US" sz="1200">
                <a:latin typeface="Courier New" pitchFamily="49" charset="0"/>
                <a:cs typeface="Courier New" pitchFamily="49" charset="0"/>
              </a:rPr>
              <a:t>    QUAL|    1.01385***       .06580       15.409   .0000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   PRICE|   -11.8052***       .86019      -13.724   .0000</a:t>
            </a:r>
          </a:p>
          <a:p>
            <a:r>
              <a:rPr lang="it-IT" altLang="en-US" sz="1200">
                <a:latin typeface="Courier New" pitchFamily="49" charset="0"/>
                <a:cs typeface="Courier New" pitchFamily="49" charset="0"/>
              </a:rPr>
              <a:t>    ASC4|     .03363          .07441         .452   .6513</a:t>
            </a:r>
          </a:p>
          <a:p>
            <a:r>
              <a:rPr lang="da-DK" altLang="en-US" sz="1200">
                <a:latin typeface="Courier New" pitchFamily="49" charset="0"/>
                <a:cs typeface="Courier New" pitchFamily="49" charset="0"/>
              </a:rPr>
              <a:t>SigmaE01|     .09585***       .02529        3.791   .0002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6019800" y="2916238"/>
            <a:ext cx="2971800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Random Effects Logit Model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Appearance of Latent Random 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Effects in Utilities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 Alternative   E01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|  BRAND1     | * |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|  BRAND2     | * |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|  BRAND3     | * |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|  NONE       |   |</a:t>
            </a:r>
          </a:p>
          <a:p>
            <a:r>
              <a:rPr lang="en-US" alt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3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r>
              <a:rPr lang="en-US" altLang="en-US" smtClean="0"/>
              <a:t>Aggregate Data and Multinomial Choice:</a:t>
            </a:r>
            <a:br>
              <a:rPr lang="en-US" altLang="en-US" smtClean="0"/>
            </a:br>
            <a:r>
              <a:rPr lang="en-US" altLang="en-US" sz="1200" smtClean="0"/>
              <a:t> 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The Model of Berry, Levinsohn and Pakes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Resources</a:t>
            </a:r>
          </a:p>
        </p:txBody>
      </p:sp>
      <p:sp>
        <p:nvSpPr>
          <p:cNvPr id="68611" name="Content Placeholder 4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8006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altLang="en-US" sz="1600" smtClean="0"/>
              <a:t>Automobile Prices in Market Equilibrium, S. Berry, J. Levinsohn, A. Pakes,</a:t>
            </a:r>
            <a:r>
              <a:rPr lang="en-US" altLang="en-US" sz="1600" i="1" smtClean="0"/>
              <a:t> Econometrica, 63, 4, 1995, 841-890. (BLP)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http://people.stern.nyu.edu/wgreene/Econometrics/BLP.pdf</a:t>
            </a:r>
          </a:p>
          <a:p>
            <a:pPr>
              <a:defRPr/>
            </a:pPr>
            <a:endParaRPr lang="en-US" altLang="en-US" sz="1600" i="1" smtClean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en-US" sz="1600" smtClean="0"/>
              <a:t>A Practitioner’s Guide to Estimation of Random-Coefficients Logit Models of Demand, A. Nevo, </a:t>
            </a:r>
            <a:r>
              <a:rPr lang="en-US" altLang="en-US" sz="1600" i="1" smtClean="0"/>
              <a:t>Journal of Economics and Management Strategy, 9, 4, 2000, 513-548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http://people.stern.nyu.edu/wgreene/Econometrics/Nevo-BLP.pdf</a:t>
            </a:r>
          </a:p>
          <a:p>
            <a:pPr>
              <a:defRPr/>
            </a:pPr>
            <a:endParaRPr lang="en-US" altLang="en-US" sz="1600" i="1" smtClean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en-US" sz="1600" smtClean="0"/>
              <a:t>A New Computational Algorithm for Random Coefficients Model with Aggregate-level Data, Jinyoung Lee, UCLA Economics, Dissertation, 2011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http://people.stern.nyu.edu/wgreene/Econometrics/Lee-BLP.pdf</a:t>
            </a:r>
          </a:p>
          <a:p>
            <a:pPr marL="457200" lvl="1" indent="-457200">
              <a:buFont typeface="Wingdings" pitchFamily="2" charset="2"/>
              <a:buNone/>
              <a:defRPr/>
            </a:pPr>
            <a:endParaRPr lang="en-US" altLang="en-US" sz="1600" smtClean="0"/>
          </a:p>
          <a:p>
            <a:pPr marL="0" lvl="1" indent="0">
              <a:buFont typeface="Wingdings" pitchFamily="2" charset="2"/>
              <a:buNone/>
              <a:defRPr/>
            </a:pPr>
            <a:r>
              <a:rPr lang="en-US" altLang="en-US" sz="1600" smtClean="0"/>
              <a:t>Elasticities of Market Shares and Social Health Insurance Choice in Germany: A Dynamic Panel Data Approach, M. Tamm et al., Health Economics, 16, 2007, 243-256.</a:t>
            </a:r>
          </a:p>
          <a:p>
            <a:pPr marL="0" lvl="1" indent="0">
              <a:buFont typeface="Wingdings" pitchFamily="2" charset="2"/>
              <a:buNone/>
              <a:defRPr/>
            </a:pPr>
            <a:r>
              <a:rPr lang="en-US" altLang="en-US" sz="1600" b="1" smtClean="0">
                <a:solidFill>
                  <a:srgbClr val="0070C0"/>
                </a:solidFill>
              </a:rPr>
              <a:t>      http</a:t>
            </a:r>
            <a:r>
              <a:rPr lang="en-US" altLang="en-US" sz="1600" b="1">
                <a:solidFill>
                  <a:srgbClr val="0070C0"/>
                </a:solidFill>
              </a:rPr>
              <a:t>://</a:t>
            </a:r>
            <a:r>
              <a:rPr lang="en-US" altLang="en-US" sz="1600" b="1" smtClean="0">
                <a:solidFill>
                  <a:srgbClr val="0070C0"/>
                </a:solidFill>
              </a:rPr>
              <a:t>people.stern.nyu.edu/wgreene/Econometrics/Tamm.pdf</a:t>
            </a:r>
            <a:endParaRPr lang="en-US" altLang="en-US" sz="1600" b="1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501775"/>
            <a:ext cx="7759700" cy="451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143000"/>
            <a:ext cx="76835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47800"/>
            <a:ext cx="81597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76400"/>
            <a:ext cx="81438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81200"/>
            <a:ext cx="8539163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133600"/>
            <a:ext cx="856456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76946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038" y="4419600"/>
            <a:ext cx="7721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0" y="1219200"/>
            <a:ext cx="67437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8250" y="3209925"/>
            <a:ext cx="67056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325" y="990600"/>
            <a:ext cx="7456488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325" y="2555875"/>
            <a:ext cx="746601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7075" y="3917950"/>
            <a:ext cx="7369175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3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143000"/>
          </a:xfrm>
        </p:spPr>
        <p:txBody>
          <a:bodyPr/>
          <a:lstStyle/>
          <a:p>
            <a:r>
              <a:rPr lang="en-US" altLang="en-US" smtClean="0"/>
              <a:t>Aggregate Data and Multinomial Choice:</a:t>
            </a:r>
            <a:br>
              <a:rPr lang="en-US" altLang="en-US" smtClean="0"/>
            </a:br>
            <a:r>
              <a:rPr lang="en-US" altLang="en-US" sz="1200" smtClean="0"/>
              <a:t> 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The Model of Berry, Levinsohn and Pakes</a:t>
            </a:r>
          </a:p>
        </p:txBody>
      </p:sp>
      <p:pic>
        <p:nvPicPr>
          <p:cNvPr id="1382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971800"/>
            <a:ext cx="7273925" cy="3657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altLang="en-US" smtClean="0"/>
              <a:t>Theoretical Foundation</a:t>
            </a:r>
          </a:p>
        </p:txBody>
      </p:sp>
      <p:sp>
        <p:nvSpPr>
          <p:cNvPr id="139267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02125"/>
          </a:xfrm>
        </p:spPr>
        <p:txBody>
          <a:bodyPr/>
          <a:lstStyle/>
          <a:p>
            <a:r>
              <a:rPr lang="en-US" altLang="en-US" sz="2000" smtClean="0"/>
              <a:t>Consumer market for J differentiated brands of a good</a:t>
            </a:r>
          </a:p>
          <a:p>
            <a:pPr lvl="1"/>
            <a:r>
              <a:rPr lang="en-US" altLang="en-US" sz="2000" smtClean="0"/>
              <a:t>j =1,…, 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brands or types</a:t>
            </a:r>
          </a:p>
          <a:p>
            <a:pPr lvl="1"/>
            <a:r>
              <a:rPr lang="en-US" altLang="en-US" sz="2000" smtClean="0"/>
              <a:t>i = 1,…, N consumers</a:t>
            </a:r>
          </a:p>
          <a:p>
            <a:pPr lvl="1"/>
            <a:r>
              <a:rPr lang="en-US" altLang="en-US" sz="2000" smtClean="0"/>
              <a:t>t = i,…,T “markets”  (like panel data)</a:t>
            </a:r>
          </a:p>
          <a:p>
            <a:r>
              <a:rPr lang="en-US" altLang="en-US" sz="2000" smtClean="0"/>
              <a:t>Consumer i’s utility for brand j (in market t) depends on</a:t>
            </a:r>
          </a:p>
          <a:p>
            <a:pPr lvl="1"/>
            <a:r>
              <a:rPr lang="en-US" altLang="en-US" sz="2000" smtClean="0"/>
              <a:t>p = price</a:t>
            </a:r>
          </a:p>
          <a:p>
            <a:pPr lvl="1"/>
            <a:r>
              <a:rPr lang="en-US" altLang="en-US" sz="2000" b="1" smtClean="0"/>
              <a:t>x</a:t>
            </a:r>
            <a:r>
              <a:rPr lang="en-US" altLang="en-US" sz="2000" smtClean="0"/>
              <a:t> = observable attributes</a:t>
            </a:r>
          </a:p>
          <a:p>
            <a:pPr lvl="1"/>
            <a:r>
              <a:rPr lang="en-US" altLang="en-US" sz="2000" smtClean="0"/>
              <a:t>f  = unobserved attributes</a:t>
            </a:r>
          </a:p>
          <a:p>
            <a:pPr lvl="1"/>
            <a:r>
              <a:rPr lang="en-US" altLang="en-US" sz="2000" smtClean="0"/>
              <a:t>w = unobserved heterogeneity across consumers</a:t>
            </a:r>
          </a:p>
          <a:p>
            <a:pPr lvl="1"/>
            <a:r>
              <a:rPr lang="el-GR" altLang="en-US" sz="2000" smtClean="0"/>
              <a:t>ε</a:t>
            </a:r>
            <a:r>
              <a:rPr lang="en-US" altLang="en-US" sz="2000" smtClean="0"/>
              <a:t> = idiosyncratic aspects of consumer preferences </a:t>
            </a:r>
          </a:p>
          <a:p>
            <a:r>
              <a:rPr lang="en-US" altLang="en-US" sz="2000" smtClean="0"/>
              <a:t>Observed data consist of aggregate choices, prices and features of the brands.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/>
          <a:p>
            <a:r>
              <a:rPr lang="en-US" altLang="en-US" smtClean="0"/>
              <a:t>BLP Automobile Market</a:t>
            </a:r>
          </a:p>
        </p:txBody>
      </p:sp>
      <p:pic>
        <p:nvPicPr>
          <p:cNvPr id="140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524000"/>
            <a:ext cx="6629400" cy="50482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40292" name="TextBox 1"/>
          <p:cNvSpPr txBox="1">
            <a:spLocks noChangeArrowheads="1"/>
          </p:cNvSpPr>
          <p:nvPr/>
        </p:nvSpPr>
        <p:spPr bwMode="auto">
          <a:xfrm>
            <a:off x="533400" y="4083050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 b="1">
                <a:latin typeface="Arial" charset="0"/>
              </a:rPr>
              <a:t>t</a:t>
            </a:r>
          </a:p>
        </p:txBody>
      </p:sp>
      <p:sp>
        <p:nvSpPr>
          <p:cNvPr id="140293" name="Left Brace 2"/>
          <p:cNvSpPr>
            <a:spLocks/>
          </p:cNvSpPr>
          <p:nvPr/>
        </p:nvSpPr>
        <p:spPr bwMode="auto">
          <a:xfrm>
            <a:off x="914400" y="2590800"/>
            <a:ext cx="304800" cy="3581400"/>
          </a:xfrm>
          <a:prstGeom prst="leftBrace">
            <a:avLst>
              <a:gd name="adj1" fmla="val 8323"/>
              <a:gd name="adj2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40294" name="TextBox 3"/>
          <p:cNvSpPr txBox="1">
            <a:spLocks noChangeArrowheads="1"/>
          </p:cNvSpPr>
          <p:nvPr/>
        </p:nvSpPr>
        <p:spPr bwMode="auto">
          <a:xfrm>
            <a:off x="1828800" y="15240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 b="1">
                <a:latin typeface="Arial" charset="0"/>
              </a:rPr>
              <a:t>J</a:t>
            </a:r>
            <a:r>
              <a:rPr lang="en-US" altLang="en-US" sz="3200" b="1" baseline="-25000">
                <a:latin typeface="Arial" charset="0"/>
              </a:rPr>
              <a:t>t</a:t>
            </a:r>
            <a:endParaRPr lang="en-US" altLang="en-US" sz="32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Random Utility Model</a:t>
            </a:r>
          </a:p>
        </p:txBody>
      </p:sp>
      <p:sp>
        <p:nvSpPr>
          <p:cNvPr id="14131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543800" cy="3505200"/>
          </a:xfrm>
        </p:spPr>
        <p:txBody>
          <a:bodyPr/>
          <a:lstStyle/>
          <a:p>
            <a:r>
              <a:rPr lang="en-US" altLang="en-US" sz="2000" smtClean="0"/>
              <a:t>Utility:  U</a:t>
            </a:r>
            <a:r>
              <a:rPr lang="en-US" altLang="en-US" sz="2000" baseline="-25000" smtClean="0"/>
              <a:t>ijt</a:t>
            </a:r>
            <a:r>
              <a:rPr lang="en-US" altLang="en-US" sz="2000" smtClean="0"/>
              <a:t>=U(w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,p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,f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), i = 1,…,(large)N,  j=1,…,J</a:t>
            </a:r>
          </a:p>
          <a:p>
            <a:pPr lvl="1"/>
            <a:r>
              <a:rPr lang="en-US" altLang="en-US" sz="1600" smtClean="0"/>
              <a:t>w</a:t>
            </a:r>
            <a:r>
              <a:rPr lang="en-US" altLang="en-US" sz="1600" baseline="-25000" smtClean="0"/>
              <a:t>i</a:t>
            </a:r>
            <a:r>
              <a:rPr lang="en-US" altLang="en-US" sz="1600" smtClean="0"/>
              <a:t> = individual heterogeneity; time (market) invariant.  w has a continuous distribution across the population.</a:t>
            </a:r>
          </a:p>
          <a:p>
            <a:pPr lvl="1"/>
            <a:r>
              <a:rPr lang="en-US" altLang="en-US" sz="1600" smtClean="0"/>
              <a:t>p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</a:t>
            </a:r>
            <a:r>
              <a:rPr lang="en-US" altLang="en-US" sz="1600" b="1" smtClean="0"/>
              <a:t>x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f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= price, observed attributes, unobserved features of brand j; all may vary through time (across markets)</a:t>
            </a:r>
          </a:p>
          <a:p>
            <a:r>
              <a:rPr lang="en-US" altLang="en-US" sz="2000" smtClean="0"/>
              <a:t>Revealed Preference:  Choice j provides maximum utility</a:t>
            </a:r>
          </a:p>
          <a:p>
            <a:r>
              <a:rPr lang="en-US" altLang="en-US" sz="2000" smtClean="0"/>
              <a:t>Across the population, given market t, set of prices 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and features (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), there is a set of values of 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 that induces choice j, for each j=1,…,J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; then,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(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 is the market share of brand j in market t.</a:t>
            </a:r>
          </a:p>
          <a:p>
            <a:r>
              <a:rPr lang="en-US" altLang="en-US" sz="2000" smtClean="0"/>
              <a:t>There is an outside good that attracts a nonnegligible market share, j=0.  Therefore, </a:t>
            </a:r>
          </a:p>
        </p:txBody>
      </p:sp>
      <p:graphicFrame>
        <p:nvGraphicFramePr>
          <p:cNvPr id="141316" name="Object 1"/>
          <p:cNvGraphicFramePr>
            <a:graphicFrameLocks noChangeAspect="1"/>
          </p:cNvGraphicFramePr>
          <p:nvPr/>
        </p:nvGraphicFramePr>
        <p:xfrm>
          <a:off x="3632200" y="5257800"/>
          <a:ext cx="2552700" cy="457200"/>
        </p:xfrm>
        <a:graphic>
          <a:graphicData uri="http://schemas.openxmlformats.org/presentationml/2006/ole">
            <p:oleObj spid="_x0000_s86018" name="Equation" r:id="rId3" imgW="1701800" imgH="304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Functional Form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(Assume one market for now so drop “’t.”)</a:t>
            </a:r>
            <a:br>
              <a:rPr lang="en-US" altLang="en-US" dirty="0" smtClean="0"/>
            </a:br>
            <a:r>
              <a:rPr lang="en-US" altLang="en-US" dirty="0" err="1" smtClean="0"/>
              <a:t>U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=U(</a:t>
            </a:r>
            <a:r>
              <a:rPr lang="en-US" altLang="en-US" dirty="0" err="1" smtClean="0"/>
              <a:t>w</a:t>
            </a:r>
            <a:r>
              <a:rPr lang="en-US" altLang="en-US" baseline="-25000" dirty="0" err="1" smtClean="0"/>
              <a:t>i</a:t>
            </a:r>
            <a:r>
              <a:rPr lang="en-US" altLang="en-US" dirty="0" err="1" smtClean="0"/>
              <a:t>,p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|</a:t>
            </a:r>
            <a:r>
              <a:rPr lang="en-US" altLang="en-US" b="1" dirty="0" smtClean="0">
                <a:sym typeface="Symbol" panose="05050102010706020507" pitchFamily="18" charset="2"/>
              </a:rPr>
              <a:t></a:t>
            </a:r>
            <a:r>
              <a:rPr lang="en-US" altLang="en-US" dirty="0" smtClean="0"/>
              <a:t>)= 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'</a:t>
            </a:r>
            <a:r>
              <a:rPr lang="el-GR" altLang="en-US" b="1" dirty="0" smtClean="0"/>
              <a:t>β</a:t>
            </a:r>
            <a:r>
              <a:rPr lang="en-US" altLang="en-US" dirty="0" smtClean="0"/>
              <a:t> – </a:t>
            </a:r>
            <a:r>
              <a:rPr lang="el-GR" altLang="en-US" dirty="0" smtClean="0"/>
              <a:t>α</a:t>
            </a:r>
            <a:r>
              <a:rPr lang="en-US" altLang="en-US" dirty="0" err="1" smtClean="0"/>
              <a:t>p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n-US" altLang="en-US" dirty="0" err="1" smtClean="0"/>
              <a:t>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r>
              <a:rPr lang="en-US" altLang="en-US" dirty="0" smtClean="0"/>
              <a:t> </a:t>
            </a:r>
            <a:br>
              <a:rPr lang="en-US" altLang="en-US" dirty="0" smtClean="0"/>
            </a:br>
            <a:r>
              <a:rPr lang="en-US" altLang="en-US" dirty="0" smtClean="0"/>
              <a:t>                         =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err="1" smtClean="0"/>
              <a:t>E</a:t>
            </a:r>
            <a:r>
              <a:rPr lang="en-US" altLang="en-US" baseline="-25000" dirty="0" err="1" smtClean="0"/>
              <a:t>consumers</a:t>
            </a:r>
            <a:r>
              <a:rPr lang="en-US" altLang="en-US" baseline="-25000" dirty="0" smtClean="0"/>
              <a:t> 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[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] = 0,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is E[Utility].</a:t>
            </a:r>
          </a:p>
          <a:p>
            <a:pPr>
              <a:defRPr/>
            </a:pPr>
            <a:endParaRPr lang="en-US" alt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 smtClean="0"/>
              <a:t>Will assume logit form to make integration unnecessary.  The expectation has a closed form.</a:t>
            </a:r>
          </a:p>
        </p:txBody>
      </p:sp>
      <p:graphicFrame>
        <p:nvGraphicFramePr>
          <p:cNvPr id="142340" name="Object 1"/>
          <p:cNvGraphicFramePr>
            <a:graphicFrameLocks noChangeAspect="1"/>
          </p:cNvGraphicFramePr>
          <p:nvPr/>
        </p:nvGraphicFramePr>
        <p:xfrm>
          <a:off x="990600" y="3886200"/>
          <a:ext cx="6065838" cy="685800"/>
        </p:xfrm>
        <a:graphic>
          <a:graphicData uri="http://schemas.openxmlformats.org/presentationml/2006/ole">
            <p:oleObj spid="_x0000_s87042" name="Equation" r:id="rId3" imgW="2921000" imgH="330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Heterogeneity</a:t>
            </a:r>
          </a:p>
        </p:txBody>
      </p:sp>
      <p:sp>
        <p:nvSpPr>
          <p:cNvPr id="14336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886200"/>
          </a:xfrm>
        </p:spPr>
        <p:txBody>
          <a:bodyPr/>
          <a:lstStyle/>
          <a:p>
            <a:r>
              <a:rPr lang="en-US" altLang="en-US" smtClean="0"/>
              <a:t>Assumptions so far imply IIA.  Cross price elasticities depend only on market shares.</a:t>
            </a:r>
          </a:p>
          <a:p>
            <a:r>
              <a:rPr lang="en-US" altLang="en-US" smtClean="0"/>
              <a:t>Individual heterogeneity: Random parameters</a:t>
            </a:r>
          </a:p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/>
              <a:t>p</a:t>
            </a:r>
            <a:r>
              <a:rPr lang="en-US" altLang="en-US" baseline="-25000" smtClean="0"/>
              <a:t>j</a:t>
            </a:r>
            <a:r>
              <a:rPr lang="en-US" altLang="en-US" smtClean="0"/>
              <a:t> + f</a:t>
            </a:r>
            <a:r>
              <a:rPr lang="en-US" altLang="en-US" baseline="-25000" smtClean="0"/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pPr>
              <a:buFont typeface="Wingdings" pitchFamily="2" charset="2"/>
              <a:buNone/>
            </a:pPr>
            <a:r>
              <a:rPr lang="en-US" altLang="en-US" smtClean="0"/>
              <a:t>                          </a:t>
            </a:r>
            <a:r>
              <a:rPr lang="el-GR" altLang="en-US" smtClean="0"/>
              <a:t>β</a:t>
            </a:r>
            <a:r>
              <a:rPr lang="en-US" altLang="en-US" baseline="-25000" smtClean="0"/>
              <a:t>ik</a:t>
            </a:r>
            <a:r>
              <a:rPr lang="en-US" altLang="en-US" smtClean="0"/>
              <a:t> = </a:t>
            </a:r>
            <a:r>
              <a:rPr lang="el-GR" altLang="en-US" smtClean="0"/>
              <a:t>β</a:t>
            </a:r>
            <a:r>
              <a:rPr lang="en-US" altLang="en-US" baseline="-25000" smtClean="0"/>
              <a:t>k</a:t>
            </a:r>
            <a:r>
              <a:rPr lang="en-US" altLang="en-US" smtClean="0"/>
              <a:t> +  </a:t>
            </a:r>
            <a:r>
              <a:rPr lang="el-GR" altLang="en-US" smtClean="0"/>
              <a:t>σ</a:t>
            </a:r>
            <a:r>
              <a:rPr lang="en-US" altLang="en-US" baseline="-25000" smtClean="0"/>
              <a:t>k</a:t>
            </a:r>
            <a:r>
              <a:rPr lang="en-US" altLang="en-US" smtClean="0"/>
              <a:t>v</a:t>
            </a:r>
            <a:r>
              <a:rPr lang="en-US" altLang="en-US" baseline="-25000" smtClean="0"/>
              <a:t>ik</a:t>
            </a:r>
            <a:r>
              <a:rPr lang="en-US" altLang="en-US" smtClean="0"/>
              <a:t>.</a:t>
            </a:r>
          </a:p>
          <a:p>
            <a:r>
              <a:rPr lang="en-US" altLang="en-US" smtClean="0"/>
              <a:t>The mixed model only imposes IIA for a particular consumer, but not for the market as a whole.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Endogenous Prices: Demand side</a:t>
            </a:r>
          </a:p>
        </p:txBody>
      </p:sp>
      <p:sp>
        <p:nvSpPr>
          <p:cNvPr id="144387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382000" cy="3505200"/>
          </a:xfrm>
        </p:spPr>
        <p:txBody>
          <a:bodyPr/>
          <a:lstStyle/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>
                <a:solidFill>
                  <a:srgbClr val="FF0000"/>
                </a:solidFill>
              </a:rPr>
              <a:t>p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n-US" altLang="en-US" smtClean="0">
                <a:solidFill>
                  <a:srgbClr val="FF0000"/>
                </a:solidFill>
              </a:rPr>
              <a:t>f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r>
              <a:rPr lang="en-US" altLang="en-US" smtClean="0"/>
              <a:t>f</a:t>
            </a:r>
            <a:r>
              <a:rPr lang="en-US" altLang="en-US" baseline="-25000" smtClean="0"/>
              <a:t>j</a:t>
            </a:r>
            <a:r>
              <a:rPr lang="en-US" altLang="en-US" smtClean="0"/>
              <a:t> is unobserved</a:t>
            </a:r>
          </a:p>
          <a:p>
            <a:r>
              <a:rPr lang="en-US" altLang="en-US" smtClean="0"/>
              <a:t>Utility responds to the unobserved f</a:t>
            </a:r>
            <a:r>
              <a:rPr lang="en-US" altLang="en-US" baseline="-25000" smtClean="0"/>
              <a:t>j</a:t>
            </a:r>
            <a:r>
              <a:rPr lang="en-US" altLang="en-US" smtClean="0"/>
              <a:t> </a:t>
            </a:r>
          </a:p>
          <a:p>
            <a:r>
              <a:rPr lang="en-US" altLang="en-US" smtClean="0"/>
              <a:t>Price p</a:t>
            </a:r>
            <a:r>
              <a:rPr lang="en-US" altLang="en-US" baseline="-25000" smtClean="0"/>
              <a:t>j</a:t>
            </a:r>
            <a:r>
              <a:rPr lang="en-US" altLang="en-US" smtClean="0"/>
              <a:t> is partly determined by features f</a:t>
            </a:r>
            <a:r>
              <a:rPr lang="en-US" altLang="en-US" baseline="-25000" smtClean="0"/>
              <a:t>j</a:t>
            </a:r>
            <a:r>
              <a:rPr lang="en-US" altLang="en-US" smtClean="0"/>
              <a:t>.</a:t>
            </a:r>
          </a:p>
          <a:p>
            <a:r>
              <a:rPr lang="en-US" altLang="en-US" smtClean="0">
                <a:solidFill>
                  <a:srgbClr val="FF0000"/>
                </a:solidFill>
              </a:rPr>
              <a:t>In a choice model based on observables, price is correlated with the unobservables that determine the observed choices.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Endogenous Price: Supply Side</a:t>
            </a:r>
          </a:p>
        </p:txBody>
      </p:sp>
      <p:sp>
        <p:nvSpPr>
          <p:cNvPr id="145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smtClean="0"/>
              <a:t>There are a small number of competitors in this market</a:t>
            </a:r>
          </a:p>
          <a:p>
            <a:r>
              <a:rPr lang="en-US" altLang="en-US" sz="2000" smtClean="0"/>
              <a:t>Price is determined by firms that maximize profits given the features of its products and its competitors.</a:t>
            </a:r>
          </a:p>
          <a:p>
            <a:r>
              <a:rPr lang="en-US" altLang="en-US" sz="2000" smtClean="0"/>
              <a:t>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 =  g(observed    cost characteristics </a:t>
            </a:r>
            <a:r>
              <a:rPr lang="en-US" altLang="en-US" sz="2000" b="1" smtClean="0"/>
              <a:t>c,</a:t>
            </a:r>
            <a:r>
              <a:rPr lang="en-US" altLang="en-US" sz="2000" smtClean="0"/>
              <a:t> </a:t>
            </a:r>
            <a:br>
              <a:rPr lang="en-US" altLang="en-US" sz="2000" smtClean="0"/>
            </a:br>
            <a:r>
              <a:rPr lang="en-US" altLang="en-US" sz="2000" smtClean="0"/>
              <a:t>              unobserved cost characteristics </a:t>
            </a:r>
            <a:r>
              <a:rPr lang="en-US" altLang="en-US" sz="2000" b="1" smtClean="0"/>
              <a:t>h</a:t>
            </a:r>
            <a:r>
              <a:rPr lang="en-US" altLang="en-US" sz="2000" smtClean="0"/>
              <a:t>)</a:t>
            </a:r>
          </a:p>
          <a:p>
            <a:r>
              <a:rPr lang="en-US" altLang="en-US" sz="2000" smtClean="0"/>
              <a:t>At equilibrium, for a profit maximizing firm that produces one product,</a:t>
            </a:r>
            <a:br>
              <a:rPr lang="en-US" altLang="en-US" sz="2000" smtClean="0"/>
            </a:br>
            <a:r>
              <a:rPr lang="en-US" altLang="en-US" sz="2000" smtClean="0"/>
              <a:t>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+ (p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-mc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)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/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= 0</a:t>
            </a:r>
          </a:p>
          <a:p>
            <a:r>
              <a:rPr lang="en-US" altLang="en-US" sz="2000" smtClean="0"/>
              <a:t>Market share depends on unobserved cost characteristics as well as unobserved demand characteristics, and price is correlated with both.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Instrumental Variables</a:t>
            </a:r>
            <a:br>
              <a:rPr lang="en-US" altLang="en-US" smtClean="0">
                <a:solidFill>
                  <a:schemeClr val="tx1"/>
                </a:solidFill>
              </a:rPr>
            </a:br>
            <a:r>
              <a:rPr lang="en-US" altLang="en-US" smtClean="0">
                <a:solidFill>
                  <a:schemeClr val="tx1"/>
                </a:solidFill>
              </a:rPr>
              <a:t>(</a:t>
            </a:r>
            <a:r>
              <a:rPr lang="el-GR" altLang="en-US" i="1" smtClean="0">
                <a:solidFill>
                  <a:schemeClr val="tx1"/>
                </a:solidFill>
              </a:rPr>
              <a:t>ξ</a:t>
            </a:r>
            <a:r>
              <a:rPr lang="en-US" altLang="en-US" smtClean="0">
                <a:solidFill>
                  <a:schemeClr val="tx1"/>
                </a:solidFill>
              </a:rPr>
              <a:t> and </a:t>
            </a:r>
            <a:r>
              <a:rPr lang="el-GR" altLang="en-US" i="1" smtClean="0">
                <a:solidFill>
                  <a:schemeClr val="tx1"/>
                </a:solidFill>
              </a:rPr>
              <a:t>ω</a:t>
            </a:r>
            <a:r>
              <a:rPr lang="en-US" altLang="en-US" smtClean="0">
                <a:solidFill>
                  <a:schemeClr val="tx1"/>
                </a:solidFill>
              </a:rPr>
              <a:t> are our h and f.)</a:t>
            </a:r>
          </a:p>
        </p:txBody>
      </p:sp>
      <p:pic>
        <p:nvPicPr>
          <p:cNvPr id="146435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089150"/>
            <a:ext cx="7767638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Econometrics: Essential Components</a:t>
            </a:r>
          </a:p>
        </p:txBody>
      </p:sp>
      <p:graphicFrame>
        <p:nvGraphicFramePr>
          <p:cNvPr id="147459" name="Object 1"/>
          <p:cNvGraphicFramePr>
            <a:graphicFrameLocks noChangeAspect="1"/>
          </p:cNvGraphicFramePr>
          <p:nvPr/>
        </p:nvGraphicFramePr>
        <p:xfrm>
          <a:off x="434975" y="2362200"/>
          <a:ext cx="8237538" cy="2752725"/>
        </p:xfrm>
        <a:graphic>
          <a:graphicData uri="http://schemas.openxmlformats.org/presentationml/2006/ole">
            <p:oleObj spid="_x0000_s88066" name="Equation" r:id="rId3" imgW="4559300" imgH="1524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Econometrics</a:t>
            </a:r>
          </a:p>
        </p:txBody>
      </p:sp>
      <p:graphicFrame>
        <p:nvGraphicFramePr>
          <p:cNvPr id="148483" name="Object 3"/>
          <p:cNvGraphicFramePr>
            <a:graphicFrameLocks noChangeAspect="1"/>
          </p:cNvGraphicFramePr>
          <p:nvPr/>
        </p:nvGraphicFramePr>
        <p:xfrm>
          <a:off x="666750" y="2286000"/>
          <a:ext cx="7586663" cy="2800350"/>
        </p:xfrm>
        <a:graphic>
          <a:graphicData uri="http://schemas.openxmlformats.org/presentationml/2006/ole">
            <p:oleObj spid="_x0000_s89090" name="Equation" r:id="rId3" imgW="4889500" imgH="1803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GMM Estimation Strategy - 1</a:t>
            </a:r>
          </a:p>
        </p:txBody>
      </p:sp>
      <p:graphicFrame>
        <p:nvGraphicFramePr>
          <p:cNvPr id="149507" name="Object 5"/>
          <p:cNvGraphicFramePr>
            <a:graphicFrameLocks noChangeAspect="1"/>
          </p:cNvGraphicFramePr>
          <p:nvPr/>
        </p:nvGraphicFramePr>
        <p:xfrm>
          <a:off x="581025" y="2057400"/>
          <a:ext cx="8128000" cy="3657600"/>
        </p:xfrm>
        <a:graphic>
          <a:graphicData uri="http://schemas.openxmlformats.org/presentationml/2006/ole">
            <p:oleObj spid="_x0000_s90114" name="Equation" r:id="rId3" imgW="4064000" imgH="1828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GMM Estimation Strategy - 2</a:t>
            </a:r>
          </a:p>
        </p:txBody>
      </p:sp>
      <p:graphicFrame>
        <p:nvGraphicFramePr>
          <p:cNvPr id="150531" name="Object 2"/>
          <p:cNvGraphicFramePr>
            <a:graphicFrameLocks noChangeAspect="1"/>
          </p:cNvGraphicFramePr>
          <p:nvPr/>
        </p:nvGraphicFramePr>
        <p:xfrm>
          <a:off x="990600" y="1981200"/>
          <a:ext cx="7500938" cy="4030663"/>
        </p:xfrm>
        <a:graphic>
          <a:graphicData uri="http://schemas.openxmlformats.org/presentationml/2006/ole">
            <p:oleObj spid="_x0000_s91138" name="Equation" r:id="rId3" imgW="4584700" imgH="2463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 smtClean="0"/>
              <a:t>BLP Iteration</a:t>
            </a:r>
          </a:p>
        </p:txBody>
      </p:sp>
      <p:graphicFrame>
        <p:nvGraphicFramePr>
          <p:cNvPr id="151555" name="Object 2"/>
          <p:cNvGraphicFramePr>
            <a:graphicFrameLocks noChangeAspect="1"/>
          </p:cNvGraphicFramePr>
          <p:nvPr/>
        </p:nvGraphicFramePr>
        <p:xfrm>
          <a:off x="609600" y="1600200"/>
          <a:ext cx="7891463" cy="4448175"/>
        </p:xfrm>
        <a:graphic>
          <a:graphicData uri="http://schemas.openxmlformats.org/presentationml/2006/ole">
            <p:oleObj spid="_x0000_s92162" name="Equation" r:id="rId3" imgW="5410200" imgH="3048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itle 1"/>
          <p:cNvSpPr>
            <a:spLocks noGrp="1"/>
          </p:cNvSpPr>
          <p:nvPr>
            <p:ph type="title"/>
          </p:nvPr>
        </p:nvSpPr>
        <p:spPr>
          <a:xfrm>
            <a:off x="481013" y="1163638"/>
            <a:ext cx="3124200" cy="533400"/>
          </a:xfrm>
        </p:spPr>
        <p:txBody>
          <a:bodyPr/>
          <a:lstStyle/>
          <a:p>
            <a:r>
              <a:rPr lang="en-US" altLang="en-US" smtClean="0"/>
              <a:t>ABLP Iteration</a:t>
            </a:r>
          </a:p>
        </p:txBody>
      </p:sp>
      <p:pic>
        <p:nvPicPr>
          <p:cNvPr id="15257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9338" y="838200"/>
            <a:ext cx="475773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580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600200"/>
            <a:ext cx="6019800" cy="245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581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021138"/>
            <a:ext cx="5943600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2582" name="TextBox 5"/>
          <p:cNvSpPr txBox="1">
            <a:spLocks noChangeArrowheads="1"/>
          </p:cNvSpPr>
          <p:nvPr/>
        </p:nvSpPr>
        <p:spPr bwMode="auto">
          <a:xfrm>
            <a:off x="152400" y="2128838"/>
            <a:ext cx="2057400" cy="36623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 </a:t>
            </a:r>
            <a:r>
              <a:rPr lang="el-GR" altLang="en-US" sz="3200"/>
              <a:t>ξ</a:t>
            </a:r>
            <a:r>
              <a:rPr lang="en-US" altLang="en-US" sz="3200" baseline="-25000"/>
              <a:t>t</a:t>
            </a:r>
            <a:r>
              <a:rPr lang="en-US" altLang="en-US" sz="3200"/>
              <a:t>  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is 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</a:rPr>
              <a:t>our </a:t>
            </a:r>
            <a:r>
              <a:rPr lang="en-US" altLang="en-US" sz="3200" b="1">
                <a:latin typeface="Tahoma" pitchFamily="34" charset="0"/>
                <a:cs typeface="Tahoma" pitchFamily="34" charset="0"/>
              </a:rPr>
              <a:t>f</a:t>
            </a:r>
            <a:r>
              <a:rPr lang="en-US" altLang="en-US" sz="3200" baseline="-25000">
                <a:latin typeface="Tahoma" pitchFamily="34" charset="0"/>
                <a:cs typeface="Tahoma" pitchFamily="34" charset="0"/>
              </a:rPr>
              <a:t>t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.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 is our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(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β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,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)</a:t>
            </a:r>
          </a:p>
          <a:p>
            <a:endParaRPr lang="en-US" altLang="en-US" sz="2400">
              <a:latin typeface="Tahoma" pitchFamily="34" charset="0"/>
              <a:cs typeface="Tahoma" pitchFamily="34" charset="0"/>
              <a:sym typeface="Symbol" pitchFamily="18" charset="2"/>
            </a:endParaRPr>
          </a:p>
          <a:p>
            <a:r>
              <a:rPr lang="en-US" altLang="en-US" sz="2000">
                <a:latin typeface="Tahoma" pitchFamily="34" charset="0"/>
                <a:cs typeface="Tahoma" pitchFamily="34" charset="0"/>
                <a:sym typeface="Symbol" pitchFamily="18" charset="2"/>
              </a:rPr>
              <a:t>No superscript is our (M); superscript 0 is our (M-1). </a:t>
            </a:r>
            <a:endParaRPr lang="en-US" altLang="en-US" sz="200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 smtClean="0"/>
              <a:t>Side Results</a:t>
            </a:r>
          </a:p>
        </p:txBody>
      </p:sp>
      <p:pic>
        <p:nvPicPr>
          <p:cNvPr id="15360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325" y="1600200"/>
            <a:ext cx="839787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ABLP Iterative Estimator</a:t>
            </a:r>
          </a:p>
        </p:txBody>
      </p:sp>
      <p:pic>
        <p:nvPicPr>
          <p:cNvPr id="154627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2438400"/>
            <a:ext cx="8585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BLP Design Data</a:t>
            </a:r>
          </a:p>
        </p:txBody>
      </p:sp>
      <p:pic>
        <p:nvPicPr>
          <p:cNvPr id="155651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163" y="2209800"/>
            <a:ext cx="78136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/>
          <p:cNvSpPr>
            <a:spLocks noGrp="1"/>
          </p:cNvSpPr>
          <p:nvPr>
            <p:ph type="title"/>
          </p:nvPr>
        </p:nvSpPr>
        <p:spPr>
          <a:xfrm>
            <a:off x="762000" y="1881188"/>
            <a:ext cx="8229600" cy="457200"/>
          </a:xfrm>
        </p:spPr>
        <p:txBody>
          <a:bodyPr/>
          <a:lstStyle/>
          <a:p>
            <a:r>
              <a:rPr lang="en-US" altLang="en-US" sz="2400" smtClean="0"/>
              <a:t>Exogenous price and nonrandom parameters</a:t>
            </a:r>
          </a:p>
        </p:txBody>
      </p:sp>
      <p:pic>
        <p:nvPicPr>
          <p:cNvPr id="156675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838200"/>
            <a:ext cx="8162925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676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366963"/>
            <a:ext cx="31067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itle 1"/>
          <p:cNvSpPr>
            <a:spLocks noGrp="1"/>
          </p:cNvSpPr>
          <p:nvPr>
            <p:ph type="title"/>
          </p:nvPr>
        </p:nvSpPr>
        <p:spPr>
          <a:xfrm>
            <a:off x="762000" y="2438400"/>
            <a:ext cx="3581400" cy="838200"/>
          </a:xfrm>
        </p:spPr>
        <p:txBody>
          <a:bodyPr/>
          <a:lstStyle/>
          <a:p>
            <a:r>
              <a:rPr lang="en-US" altLang="en-US" smtClean="0"/>
              <a:t>IV Estimation</a:t>
            </a:r>
          </a:p>
        </p:txBody>
      </p:sp>
      <p:pic>
        <p:nvPicPr>
          <p:cNvPr id="157699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9163" y="793750"/>
            <a:ext cx="3248025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700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5095875"/>
            <a:ext cx="66008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Full Model</a:t>
            </a:r>
          </a:p>
        </p:txBody>
      </p:sp>
      <p:pic>
        <p:nvPicPr>
          <p:cNvPr id="15872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828800"/>
            <a:ext cx="570547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8724" name="Straight Connector 4"/>
          <p:cNvCxnSpPr>
            <a:cxnSpLocks noChangeShapeType="1"/>
          </p:cNvCxnSpPr>
          <p:nvPr/>
        </p:nvCxnSpPr>
        <p:spPr bwMode="auto">
          <a:xfrm>
            <a:off x="6019800" y="3048000"/>
            <a:ext cx="1219200" cy="18288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8725" name="Straight Connector 6"/>
          <p:cNvCxnSpPr>
            <a:cxnSpLocks noChangeShapeType="1"/>
          </p:cNvCxnSpPr>
          <p:nvPr/>
        </p:nvCxnSpPr>
        <p:spPr bwMode="auto">
          <a:xfrm flipH="1">
            <a:off x="6096000" y="3048000"/>
            <a:ext cx="1219200" cy="17526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itle 1"/>
          <p:cNvSpPr>
            <a:spLocks noGrp="1"/>
          </p:cNvSpPr>
          <p:nvPr>
            <p:ph type="title"/>
          </p:nvPr>
        </p:nvSpPr>
        <p:spPr>
          <a:xfrm>
            <a:off x="228600" y="2667000"/>
            <a:ext cx="3429000" cy="609600"/>
          </a:xfrm>
        </p:spPr>
        <p:txBody>
          <a:bodyPr/>
          <a:lstStyle/>
          <a:p>
            <a:r>
              <a:rPr lang="en-US" altLang="en-US" smtClean="0"/>
              <a:t>Some Elasticities</a:t>
            </a:r>
          </a:p>
        </p:txBody>
      </p:sp>
      <p:pic>
        <p:nvPicPr>
          <p:cNvPr id="15974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914400"/>
            <a:ext cx="3629025" cy="568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2743200"/>
            <a:ext cx="7010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latin typeface="+mj-lt"/>
              </a:rPr>
              <a:t>Hybrid Choice Models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81000" y="1600200"/>
            <a:ext cx="8229600" cy="530225"/>
          </a:xfrm>
        </p:spPr>
        <p:txBody>
          <a:bodyPr/>
          <a:lstStyle/>
          <a:p>
            <a:r>
              <a:rPr lang="en-US" altLang="en-US" b="1" smtClean="0"/>
              <a:t>What is a hybrid choice model?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533400" y="2590800"/>
            <a:ext cx="8229600" cy="2625725"/>
          </a:xfrm>
        </p:spPr>
        <p:txBody>
          <a:bodyPr/>
          <a:lstStyle/>
          <a:p>
            <a:r>
              <a:rPr lang="en-US" altLang="en-US" sz="2000" b="1" smtClean="0">
                <a:latin typeface="Arial" charset="0"/>
                <a:cs typeface="Arial" charset="0"/>
              </a:rPr>
              <a:t>Incorporates</a:t>
            </a:r>
            <a:r>
              <a:rPr lang="en-US" altLang="en-US" sz="20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 latent variables </a:t>
            </a:r>
            <a:r>
              <a:rPr lang="en-US" altLang="en-US" sz="2000" b="1" smtClean="0">
                <a:latin typeface="Arial" charset="0"/>
                <a:cs typeface="Arial" charset="0"/>
              </a:rPr>
              <a:t>in choice model</a:t>
            </a:r>
          </a:p>
          <a:p>
            <a:endParaRPr lang="en-US" altLang="en-US" smtClean="0">
              <a:latin typeface="Arial" charset="0"/>
              <a:cs typeface="Arial" charset="0"/>
            </a:endParaRPr>
          </a:p>
          <a:p>
            <a:r>
              <a:rPr lang="en-US" altLang="en-US" b="1" smtClean="0">
                <a:latin typeface="Arial" charset="0"/>
                <a:cs typeface="Arial" charset="0"/>
              </a:rPr>
              <a:t>Extends development of discrete choice model to incorporate other aspects of preference structure of the chooser</a:t>
            </a:r>
          </a:p>
          <a:p>
            <a:r>
              <a:rPr lang="en-US" altLang="en-US" b="1" smtClean="0">
                <a:latin typeface="Arial" charset="0"/>
                <a:cs typeface="Arial" charset="0"/>
              </a:rPr>
              <a:t>Develops </a:t>
            </a:r>
            <a:r>
              <a:rPr lang="en-US" altLang="en-US" b="1" smtClean="0">
                <a:solidFill>
                  <a:srgbClr val="FF0000"/>
                </a:solidFill>
                <a:latin typeface="Arial" charset="0"/>
                <a:cs typeface="Arial" charset="0"/>
              </a:rPr>
              <a:t>endogeneity</a:t>
            </a:r>
            <a:r>
              <a:rPr lang="en-US" altLang="en-US" b="1" smtClean="0">
                <a:latin typeface="Arial" charset="0"/>
                <a:cs typeface="Arial" charset="0"/>
              </a:rPr>
              <a:t> of the preference structure.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09600" y="1374775"/>
            <a:ext cx="8229600" cy="530225"/>
          </a:xfrm>
        </p:spPr>
        <p:txBody>
          <a:bodyPr/>
          <a:lstStyle/>
          <a:p>
            <a:r>
              <a:rPr lang="en-US" altLang="en-US" b="1" smtClean="0"/>
              <a:t>Endogeneity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533400" y="2022475"/>
            <a:ext cx="8229600" cy="1863725"/>
          </a:xfrm>
        </p:spPr>
        <p:txBody>
          <a:bodyPr/>
          <a:lstStyle/>
          <a:p>
            <a:r>
              <a:rPr lang="en-US" altLang="en-US" sz="2000" smtClean="0"/>
              <a:t>"</a:t>
            </a:r>
            <a:r>
              <a:rPr lang="en-US" altLang="en-US" sz="1600" smtClean="0"/>
              <a:t>Recent Progress on Endogeneity in Choice Modeling" with Jordan Louviere &amp; Kenneth Train &amp; Moshe Ben-Akiva &amp; Chandra Bhat &amp; David Brownstone &amp; Trudy Cameron &amp; Richard Carson &amp; J. Deshazo &amp; Denzil Fiebig &amp; William Greene &amp; David Hensher &amp; Donald Waldman, 2005. </a:t>
            </a:r>
            <a:r>
              <a:rPr lang="en-US" altLang="en-US" sz="1600" i="1" smtClean="0"/>
              <a:t>Marketing Letters</a:t>
            </a:r>
            <a:r>
              <a:rPr lang="en-US" altLang="en-US" sz="1600" smtClean="0"/>
              <a:t> Springer, vol. 16(3), pages 255-265, December.</a:t>
            </a:r>
          </a:p>
          <a:p>
            <a:endParaRPr lang="en-US" altLang="en-US" sz="1600" smtClean="0"/>
          </a:p>
          <a:p>
            <a:r>
              <a:rPr lang="en-US" altLang="en-US" sz="2000" b="1" smtClean="0"/>
              <a:t>Narrow view</a:t>
            </a:r>
            <a:r>
              <a:rPr lang="en-US" altLang="en-US" sz="1600" smtClean="0"/>
              <a:t>:  U(i,j) = </a:t>
            </a:r>
            <a:r>
              <a:rPr lang="en-US" altLang="en-US" sz="1600" b="1" smtClean="0"/>
              <a:t>b’x</a:t>
            </a:r>
            <a:r>
              <a:rPr lang="en-US" altLang="en-US" sz="1600" smtClean="0"/>
              <a:t>(i,j) + </a:t>
            </a:r>
            <a:r>
              <a:rPr lang="en-US" altLang="en-US" sz="1600" smtClean="0">
                <a:sym typeface="Symbol" pitchFamily="18" charset="2"/>
              </a:rPr>
              <a:t></a:t>
            </a:r>
            <a:r>
              <a:rPr lang="en-US" altLang="en-US" sz="1600" smtClean="0"/>
              <a:t>(i,j),   </a:t>
            </a:r>
            <a:r>
              <a:rPr lang="en-US" altLang="en-US" sz="1600" b="1" smtClean="0"/>
              <a:t>x</a:t>
            </a:r>
            <a:r>
              <a:rPr lang="en-US" altLang="en-US" sz="1600" smtClean="0"/>
              <a:t>(i,j) correlated with </a:t>
            </a:r>
            <a:r>
              <a:rPr lang="en-US" altLang="en-US" sz="1600" smtClean="0">
                <a:sym typeface="Symbol" pitchFamily="18" charset="2"/>
              </a:rPr>
              <a:t></a:t>
            </a:r>
            <a:r>
              <a:rPr lang="en-US" altLang="en-US" sz="1600" smtClean="0"/>
              <a:t>(i,j)</a:t>
            </a:r>
            <a:br>
              <a:rPr lang="en-US" altLang="en-US" sz="1600" smtClean="0"/>
            </a:br>
            <a:r>
              <a:rPr lang="en-US" altLang="en-US" sz="1600" smtClean="0"/>
              <a:t>(Berry, Levinsohn, Pakes, brand choice for cars, endogenous price attribute.) </a:t>
            </a:r>
            <a:br>
              <a:rPr lang="en-US" altLang="en-US" sz="1600" smtClean="0"/>
            </a:br>
            <a:r>
              <a:rPr lang="en-US" altLang="en-US" sz="1600" smtClean="0"/>
              <a:t>Implications for estimators that assume it is.</a:t>
            </a:r>
          </a:p>
          <a:p>
            <a:endParaRPr lang="en-US" altLang="en-US" sz="1600" smtClean="0"/>
          </a:p>
          <a:p>
            <a:r>
              <a:rPr lang="en-US" altLang="en-US" sz="2000" b="1" smtClean="0"/>
              <a:t>Broader view</a:t>
            </a:r>
            <a:r>
              <a:rPr lang="en-US" altLang="en-US" sz="1600" smtClean="0"/>
              <a:t>:  Sounds like heterogeneity.</a:t>
            </a:r>
          </a:p>
          <a:p>
            <a:pPr lvl="1"/>
            <a:r>
              <a:rPr lang="en-US" altLang="en-US" sz="1600" smtClean="0"/>
              <a:t>Preference structure:  RUM vs. RRM</a:t>
            </a:r>
          </a:p>
          <a:p>
            <a:pPr lvl="1"/>
            <a:r>
              <a:rPr lang="en-US" altLang="en-US" sz="1600" smtClean="0"/>
              <a:t>Heterogeneity in choice strategy – e.g., omitted attribute models</a:t>
            </a:r>
          </a:p>
          <a:p>
            <a:pPr lvl="1"/>
            <a:r>
              <a:rPr lang="en-US" altLang="en-US" sz="1600" smtClean="0"/>
              <a:t>Heterogeneity in taste parameters:  location and scaling</a:t>
            </a:r>
          </a:p>
          <a:p>
            <a:pPr lvl="1"/>
            <a:r>
              <a:rPr lang="en-US" altLang="en-US" sz="1600" smtClean="0"/>
              <a:t>Heterogeneity in functional form:  Possibly nonlinear utility functions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r>
              <a:rPr lang="en-US" altLang="en-US" b="1" smtClean="0"/>
              <a:t>Heterogeneity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Narrow view: Random variation in marginal utilities and scale</a:t>
            </a:r>
          </a:p>
          <a:p>
            <a:pPr lvl="1"/>
            <a:r>
              <a:rPr lang="en-US" altLang="en-US" smtClean="0"/>
              <a:t>RPM, LCM</a:t>
            </a:r>
          </a:p>
          <a:p>
            <a:pPr lvl="1"/>
            <a:r>
              <a:rPr lang="en-US" altLang="en-US" smtClean="0"/>
              <a:t>Scaling model</a:t>
            </a:r>
          </a:p>
          <a:p>
            <a:pPr lvl="1"/>
            <a:r>
              <a:rPr lang="en-US" altLang="en-US" smtClean="0"/>
              <a:t>Generalized Mixed model</a:t>
            </a:r>
          </a:p>
          <a:p>
            <a:r>
              <a:rPr lang="en-US" altLang="en-US" smtClean="0"/>
              <a:t>Broader view: Heterogeneity in preference weights</a:t>
            </a:r>
          </a:p>
          <a:p>
            <a:pPr lvl="1"/>
            <a:r>
              <a:rPr lang="en-US" altLang="en-US" smtClean="0"/>
              <a:t>RPM and LCM with exogenous variables</a:t>
            </a:r>
          </a:p>
          <a:p>
            <a:pPr lvl="1"/>
            <a:r>
              <a:rPr lang="en-US" altLang="en-US" smtClean="0"/>
              <a:t>Scaling models with exogenous variables in variances</a:t>
            </a:r>
          </a:p>
          <a:p>
            <a:pPr lvl="1"/>
            <a:r>
              <a:rPr lang="en-US" altLang="en-US" smtClean="0"/>
              <a:t>Looks like hierarchical models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Heterogeneity and the MNL Model</a:t>
            </a:r>
          </a:p>
        </p:txBody>
      </p:sp>
      <p:graphicFrame>
        <p:nvGraphicFramePr>
          <p:cNvPr id="41987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831850" y="2667000"/>
          <a:ext cx="7716838" cy="1828800"/>
        </p:xfrm>
        <a:graphic>
          <a:graphicData uri="http://schemas.openxmlformats.org/presentationml/2006/ole">
            <p:oleObj spid="_x0000_s41987" name="Equation" r:id="rId4" imgW="2197100" imgH="520700" progId="Equation.DSMT4">
              <p:embed/>
            </p:oleObj>
          </a:graphicData>
        </a:graphic>
      </p:graphicFrame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457200" y="2743200"/>
            <a:ext cx="8382000" cy="1752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905000"/>
            <a:ext cx="7696200" cy="530225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Observable Heterogeneity in </a:t>
            </a:r>
            <a:br>
              <a:rPr lang="en-US" altLang="en-US" sz="3600" b="1" smtClean="0"/>
            </a:br>
            <a:r>
              <a:rPr lang="en-US" altLang="en-US" sz="3600" b="1" smtClean="0"/>
              <a:t>Preference Weights</a:t>
            </a:r>
          </a:p>
        </p:txBody>
      </p:sp>
      <p:graphicFrame>
        <p:nvGraphicFramePr>
          <p:cNvPr id="44035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905000" y="2590800"/>
          <a:ext cx="5334000" cy="3263726"/>
        </p:xfrm>
        <a:graphic>
          <a:graphicData uri="http://schemas.openxmlformats.org/presentationml/2006/ole">
            <p:oleObj spid="_x0000_s44035" name="Equation" r:id="rId4" imgW="2781300" imgH="1701800" progId="Equation.DSMT4">
              <p:embed/>
            </p:oleObj>
          </a:graphicData>
        </a:graphic>
      </p:graphicFrame>
      <p:sp>
        <p:nvSpPr>
          <p:cNvPr id="44036" name="Rectangle 6"/>
          <p:cNvSpPr>
            <a:spLocks noChangeArrowheads="1"/>
          </p:cNvSpPr>
          <p:nvPr/>
        </p:nvSpPr>
        <p:spPr bwMode="auto">
          <a:xfrm>
            <a:off x="1524000" y="2514600"/>
            <a:ext cx="6858000" cy="3505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‘Quantifiable’ Heterogeneity in Scaling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1309688" y="2362200"/>
          <a:ext cx="6257925" cy="1447800"/>
        </p:xfrm>
        <a:graphic>
          <a:graphicData uri="http://schemas.openxmlformats.org/presentationml/2006/ole">
            <p:oleObj spid="_x0000_s46084" name="Equation" r:id="rId4" imgW="2184400" imgH="508000" progId="Equation.DSMT4">
              <p:embed/>
            </p:oleObj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057400" y="5181600"/>
            <a:ext cx="5029200" cy="83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latin typeface="+mj-lt"/>
              </a:rPr>
              <a:t>w</a:t>
            </a:r>
            <a:r>
              <a:rPr lang="en-US" sz="2400" b="1" baseline="-25000">
                <a:latin typeface="+mj-lt"/>
              </a:rPr>
              <a:t>i</a:t>
            </a:r>
            <a:r>
              <a:rPr lang="en-US" sz="2400" b="1">
                <a:latin typeface="+mj-lt"/>
              </a:rPr>
              <a:t> = observable characteristics: </a:t>
            </a:r>
            <a:br>
              <a:rPr lang="en-US" sz="2400" b="1">
                <a:latin typeface="+mj-lt"/>
              </a:rPr>
            </a:br>
            <a:r>
              <a:rPr lang="en-US" sz="2400" b="1">
                <a:latin typeface="+mj-lt"/>
              </a:rPr>
              <a:t>        age, sex, income, etc.</a:t>
            </a:r>
          </a:p>
        </p:txBody>
      </p:sp>
      <p:sp>
        <p:nvSpPr>
          <p:cNvPr id="46086" name="Line 7"/>
          <p:cNvSpPr>
            <a:spLocks noChangeShapeType="1"/>
          </p:cNvSpPr>
          <p:nvPr/>
        </p:nvSpPr>
        <p:spPr bwMode="auto">
          <a:xfrm flipV="1">
            <a:off x="5029200" y="3886200"/>
            <a:ext cx="0" cy="1066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39825"/>
          </a:xfrm>
        </p:spPr>
        <p:txBody>
          <a:bodyPr/>
          <a:lstStyle/>
          <a:p>
            <a:r>
              <a:rPr lang="en-US" altLang="en-US" b="1" smtClean="0"/>
              <a:t>  Unobserved Heterogeneity in Scaling</a:t>
            </a:r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1333500" y="2057400"/>
          <a:ext cx="7061200" cy="4038600"/>
        </p:xfrm>
        <a:graphic>
          <a:graphicData uri="http://schemas.openxmlformats.org/presentationml/2006/ole">
            <p:oleObj spid="_x0000_s48131" name="Equation" r:id="rId3" imgW="3530600" imgH="201930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609600" y="1981200"/>
            <a:ext cx="8229600" cy="530225"/>
          </a:xfrm>
        </p:spPr>
        <p:txBody>
          <a:bodyPr/>
          <a:lstStyle/>
          <a:p>
            <a:r>
              <a:rPr lang="en-US" altLang="en-US" smtClean="0"/>
              <a:t>A helpful way to view hybrid choice models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2473325"/>
          </a:xfrm>
        </p:spPr>
        <p:txBody>
          <a:bodyPr/>
          <a:lstStyle/>
          <a:p>
            <a:r>
              <a:rPr lang="en-US" altLang="en-US" smtClean="0"/>
              <a:t>Adding attitude variables to the choice model</a:t>
            </a:r>
          </a:p>
          <a:p>
            <a:pPr>
              <a:buFont typeface="Wingdings" pitchFamily="2" charset="2"/>
              <a:buNone/>
            </a:pPr>
            <a:endParaRPr lang="en-US" altLang="en-US" smtClean="0"/>
          </a:p>
          <a:p>
            <a:r>
              <a:rPr lang="en-US" altLang="en-US" smtClean="0"/>
              <a:t>In some formulations, it makes them look like mixed parameter models</a:t>
            </a:r>
          </a:p>
          <a:p>
            <a:pPr>
              <a:buFont typeface="Wingdings" pitchFamily="2" charset="2"/>
              <a:buNone/>
            </a:pPr>
            <a:endParaRPr lang="en-US" altLang="en-US" smtClean="0"/>
          </a:p>
          <a:p>
            <a:r>
              <a:rPr lang="en-US" altLang="en-US" smtClean="0"/>
              <a:t>“Interactions” is a less useful way to interpret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534400" cy="6858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Observable Heterogeneity in Utility Levels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graphicFrame>
        <p:nvGraphicFramePr>
          <p:cNvPr id="50180" name="Object 5"/>
          <p:cNvGraphicFramePr>
            <a:graphicFrameLocks noChangeAspect="1"/>
          </p:cNvGraphicFramePr>
          <p:nvPr/>
        </p:nvGraphicFramePr>
        <p:xfrm>
          <a:off x="1698625" y="2362200"/>
          <a:ext cx="5135563" cy="1549400"/>
        </p:xfrm>
        <a:graphic>
          <a:graphicData uri="http://schemas.openxmlformats.org/presentationml/2006/ole">
            <p:oleObj spid="_x0000_s50180" name="Equation" r:id="rId4" imgW="2794000" imgH="762000" progId="Equation.DSMT4">
              <p:embed/>
            </p:oleObj>
          </a:graphicData>
        </a:graphic>
      </p:graphicFrame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524000" y="4191000"/>
            <a:ext cx="66294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Choice, e.g., among brands of cars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x</a:t>
            </a:r>
            <a:r>
              <a:rPr lang="en-US" sz="2000" b="1" baseline="-25000">
                <a:latin typeface="+mj-lt"/>
              </a:rPr>
              <a:t>itj</a:t>
            </a:r>
            <a:r>
              <a:rPr lang="en-US" sz="2000" b="1">
                <a:latin typeface="+mj-lt"/>
              </a:rPr>
              <a:t> = attributes: price, features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z</a:t>
            </a:r>
            <a:r>
              <a:rPr lang="en-US" sz="2000" b="1" baseline="-25000">
                <a:latin typeface="+mj-lt"/>
              </a:rPr>
              <a:t>it</a:t>
            </a:r>
            <a:r>
              <a:rPr lang="en-US" sz="2000" b="1">
                <a:latin typeface="+mj-lt"/>
              </a:rPr>
              <a:t> = observable characteristics: age, sex, income</a:t>
            </a:r>
          </a:p>
        </p:txBody>
      </p:sp>
      <p:sp>
        <p:nvSpPr>
          <p:cNvPr id="50182" name="Rectangle 8"/>
          <p:cNvSpPr>
            <a:spLocks noChangeArrowheads="1"/>
          </p:cNvSpPr>
          <p:nvPr/>
        </p:nvSpPr>
        <p:spPr bwMode="auto">
          <a:xfrm>
            <a:off x="1447800" y="2895600"/>
            <a:ext cx="5562600" cy="11049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534400" cy="6858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Unbservable heterogeneity in utility levels and other preference indicators</a:t>
            </a:r>
          </a:p>
        </p:txBody>
      </p:sp>
      <p:graphicFrame>
        <p:nvGraphicFramePr>
          <p:cNvPr id="52227" name="Object 5"/>
          <p:cNvGraphicFramePr>
            <a:graphicFrameLocks noChangeAspect="1"/>
          </p:cNvGraphicFramePr>
          <p:nvPr/>
        </p:nvGraphicFramePr>
        <p:xfrm>
          <a:off x="1524000" y="2286000"/>
          <a:ext cx="6324600" cy="4203700"/>
        </p:xfrm>
        <a:graphic>
          <a:graphicData uri="http://schemas.openxmlformats.org/presentationml/2006/ole">
            <p:oleObj spid="_x0000_s52227" name="Equation" r:id="rId4" imgW="2832100" imgH="1701800" progId="Equation.DSMT4">
              <p:embed/>
            </p:oleObj>
          </a:graphicData>
        </a:graphic>
      </p:graphicFrame>
      <p:cxnSp>
        <p:nvCxnSpPr>
          <p:cNvPr id="52228" name="Straight Arrow Connector 13"/>
          <p:cNvCxnSpPr>
            <a:cxnSpLocks noChangeShapeType="1"/>
          </p:cNvCxnSpPr>
          <p:nvPr/>
        </p:nvCxnSpPr>
        <p:spPr bwMode="auto">
          <a:xfrm rot="5400000">
            <a:off x="4076700" y="3314700"/>
            <a:ext cx="3200400" cy="220980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52229" name="Straight Arrow Connector 15"/>
          <p:cNvCxnSpPr>
            <a:cxnSpLocks noChangeShapeType="1"/>
          </p:cNvCxnSpPr>
          <p:nvPr/>
        </p:nvCxnSpPr>
        <p:spPr bwMode="auto">
          <a:xfrm rot="10800000" flipV="1">
            <a:off x="4038600" y="2819400"/>
            <a:ext cx="2743200" cy="76200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52230" name="Oval 16"/>
          <p:cNvSpPr>
            <a:spLocks noChangeArrowheads="1"/>
          </p:cNvSpPr>
          <p:nvPr/>
        </p:nvSpPr>
        <p:spPr bwMode="auto">
          <a:xfrm>
            <a:off x="1295400" y="3352800"/>
            <a:ext cx="762000" cy="685800"/>
          </a:xfrm>
          <a:prstGeom prst="ellipse">
            <a:avLst/>
          </a:prstGeom>
          <a:solidFill>
            <a:srgbClr val="99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52231" name="Oval 17"/>
          <p:cNvSpPr>
            <a:spLocks noChangeArrowheads="1"/>
          </p:cNvSpPr>
          <p:nvPr/>
        </p:nvSpPr>
        <p:spPr bwMode="auto">
          <a:xfrm>
            <a:off x="1447800" y="5791200"/>
            <a:ext cx="2133600" cy="838200"/>
          </a:xfrm>
          <a:prstGeom prst="ellipse">
            <a:avLst/>
          </a:prstGeom>
          <a:solidFill>
            <a:srgbClr val="99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447800"/>
            <a:ext cx="446722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295400"/>
            <a:ext cx="5029200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667000"/>
            <a:ext cx="68389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057400"/>
            <a:ext cx="43846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7347" name="Object 4"/>
          <p:cNvGraphicFramePr>
            <a:graphicFrameLocks noChangeAspect="1"/>
          </p:cNvGraphicFramePr>
          <p:nvPr/>
        </p:nvGraphicFramePr>
        <p:xfrm>
          <a:off x="5943600" y="1371600"/>
          <a:ext cx="2209800" cy="5095875"/>
        </p:xfrm>
        <a:graphic>
          <a:graphicData uri="http://schemas.openxmlformats.org/presentationml/2006/ole">
            <p:oleObj spid="_x0000_s57347" name="Equation" r:id="rId4" imgW="1079500" imgH="24892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8200" y="1219200"/>
            <a:ext cx="495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>
                <a:latin typeface="+mj-lt"/>
              </a:rPr>
              <a:t>Observed   Latent    Observed</a:t>
            </a:r>
          </a:p>
          <a:p>
            <a:pPr>
              <a:defRPr/>
            </a:pPr>
            <a:r>
              <a:rPr lang="en-US" sz="2400" b="1">
                <a:latin typeface="+mj-lt"/>
              </a:rPr>
              <a:t>    x      </a:t>
            </a:r>
            <a:r>
              <a:rPr lang="en-US" sz="2400" b="1">
                <a:latin typeface="+mj-lt"/>
                <a:sym typeface="Symbol"/>
              </a:rPr>
              <a:t></a:t>
            </a:r>
            <a:r>
              <a:rPr lang="en-US" sz="2400" b="1">
                <a:latin typeface="+mj-lt"/>
              </a:rPr>
              <a:t>      z*   </a:t>
            </a:r>
            <a:r>
              <a:rPr lang="en-US" sz="2400" b="1">
                <a:sym typeface="Symbol"/>
              </a:rPr>
              <a:t></a:t>
            </a:r>
            <a:r>
              <a:rPr lang="en-US" sz="2400" b="1">
                <a:latin typeface="+mj-lt"/>
              </a:rPr>
              <a:t>       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1139825"/>
          </a:xfrm>
        </p:spPr>
        <p:txBody>
          <a:bodyPr/>
          <a:lstStyle/>
          <a:p>
            <a:r>
              <a:rPr lang="en-US" altLang="en-US" smtClean="0"/>
              <a:t>MIMIC Model</a:t>
            </a:r>
            <a:br>
              <a:rPr lang="en-US" altLang="en-US" smtClean="0"/>
            </a:br>
            <a:r>
              <a:rPr lang="en-US" altLang="en-US" smtClean="0"/>
              <a:t>Multiple Causes and Multiple Indicators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254375"/>
            <a:ext cx="70104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6000" b="1" dirty="0">
                <a:latin typeface="+mj-lt"/>
              </a:rPr>
              <a:t>X       z*        Y</a:t>
            </a:r>
          </a:p>
        </p:txBody>
      </p:sp>
      <p:sp>
        <p:nvSpPr>
          <p:cNvPr id="58372" name="Oval 3"/>
          <p:cNvSpPr>
            <a:spLocks noChangeArrowheads="1"/>
          </p:cNvSpPr>
          <p:nvPr/>
        </p:nvSpPr>
        <p:spPr bwMode="auto">
          <a:xfrm>
            <a:off x="762000" y="3124200"/>
            <a:ext cx="1676400" cy="1317625"/>
          </a:xfrm>
          <a:prstGeom prst="ellipse">
            <a:avLst/>
          </a:prstGeom>
          <a:solidFill>
            <a:srgbClr val="99CC00">
              <a:alpha val="3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58373" name="Oval 4"/>
          <p:cNvSpPr>
            <a:spLocks noChangeArrowheads="1"/>
          </p:cNvSpPr>
          <p:nvPr/>
        </p:nvSpPr>
        <p:spPr bwMode="auto">
          <a:xfrm>
            <a:off x="3505200" y="3257550"/>
            <a:ext cx="1219200" cy="1012825"/>
          </a:xfrm>
          <a:prstGeom prst="ellipse">
            <a:avLst/>
          </a:prstGeom>
          <a:solidFill>
            <a:srgbClr val="FF0000">
              <a:alpha val="3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58374" name="Oval 5"/>
          <p:cNvSpPr>
            <a:spLocks noChangeArrowheads="1"/>
          </p:cNvSpPr>
          <p:nvPr/>
        </p:nvSpPr>
        <p:spPr bwMode="auto">
          <a:xfrm>
            <a:off x="5943600" y="3124200"/>
            <a:ext cx="1676400" cy="1317625"/>
          </a:xfrm>
          <a:prstGeom prst="ellipse">
            <a:avLst/>
          </a:prstGeom>
          <a:solidFill>
            <a:srgbClr val="FFFF00">
              <a:alpha val="3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cxnSp>
        <p:nvCxnSpPr>
          <p:cNvPr id="58375" name="Straight Arrow Connector 7"/>
          <p:cNvCxnSpPr>
            <a:cxnSpLocks noChangeShapeType="1"/>
          </p:cNvCxnSpPr>
          <p:nvPr/>
        </p:nvCxnSpPr>
        <p:spPr bwMode="auto">
          <a:xfrm>
            <a:off x="2590800" y="3783013"/>
            <a:ext cx="838200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8376" name="Straight Arrow Connector 8"/>
          <p:cNvCxnSpPr>
            <a:cxnSpLocks noChangeShapeType="1"/>
          </p:cNvCxnSpPr>
          <p:nvPr/>
        </p:nvCxnSpPr>
        <p:spPr bwMode="auto">
          <a:xfrm>
            <a:off x="4953000" y="3810000"/>
            <a:ext cx="838200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</p:spPr>
      </p:cxnSp>
      <p:graphicFrame>
        <p:nvGraphicFramePr>
          <p:cNvPr id="58377" name="Object 9"/>
          <p:cNvGraphicFramePr>
            <a:graphicFrameLocks noChangeAspect="1"/>
          </p:cNvGraphicFramePr>
          <p:nvPr/>
        </p:nvGraphicFramePr>
        <p:xfrm>
          <a:off x="1555750" y="4648200"/>
          <a:ext cx="5141913" cy="1981200"/>
        </p:xfrm>
        <a:graphic>
          <a:graphicData uri="http://schemas.openxmlformats.org/presentationml/2006/ole">
            <p:oleObj spid="_x0000_s58377" name="Equation" r:id="rId3" imgW="2438400" imgH="93980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86344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9395" name="Object 2"/>
          <p:cNvGraphicFramePr>
            <a:graphicFrameLocks noChangeAspect="1"/>
          </p:cNvGraphicFramePr>
          <p:nvPr/>
        </p:nvGraphicFramePr>
        <p:xfrm>
          <a:off x="4627563" y="4191000"/>
          <a:ext cx="3441700" cy="685800"/>
        </p:xfrm>
        <a:graphic>
          <a:graphicData uri="http://schemas.openxmlformats.org/presentationml/2006/ole">
            <p:oleObj spid="_x0000_s59395" name="Equation" r:id="rId4" imgW="1155700" imgH="228600" progId="Equation.DSMT4">
              <p:embed/>
            </p:oleObj>
          </a:graphicData>
        </a:graphic>
      </p:graphicFrame>
      <p:cxnSp>
        <p:nvCxnSpPr>
          <p:cNvPr id="59396" name="Straight Arrow Connector 4"/>
          <p:cNvCxnSpPr>
            <a:cxnSpLocks noChangeShapeType="1"/>
          </p:cNvCxnSpPr>
          <p:nvPr/>
        </p:nvCxnSpPr>
        <p:spPr bwMode="auto">
          <a:xfrm rot="10800000">
            <a:off x="5257800" y="3810000"/>
            <a:ext cx="1447800" cy="53340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9397" name="Straight Arrow Connector 6"/>
          <p:cNvCxnSpPr>
            <a:cxnSpLocks noChangeShapeType="1"/>
          </p:cNvCxnSpPr>
          <p:nvPr/>
        </p:nvCxnSpPr>
        <p:spPr bwMode="auto">
          <a:xfrm rot="10800000">
            <a:off x="5562600" y="3810000"/>
            <a:ext cx="2057400" cy="53340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" name="TextBox 7"/>
          <p:cNvSpPr txBox="1"/>
          <p:nvPr/>
        </p:nvSpPr>
        <p:spPr>
          <a:xfrm>
            <a:off x="4572000" y="5181600"/>
            <a:ext cx="3810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>
                <a:latin typeface="+mj-lt"/>
              </a:rPr>
              <a:t>Note. Alternative i, Individual j.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1"/>
          <p:cNvGraphicFramePr>
            <a:graphicFrameLocks noChangeAspect="1"/>
          </p:cNvGraphicFramePr>
          <p:nvPr/>
        </p:nvGraphicFramePr>
        <p:xfrm>
          <a:off x="1752600" y="1447800"/>
          <a:ext cx="5187950" cy="3871913"/>
        </p:xfrm>
        <a:graphic>
          <a:graphicData uri="http://schemas.openxmlformats.org/presentationml/2006/ole">
            <p:oleObj spid="_x0000_s60418" name="Equation" r:id="rId3" imgW="2552700" imgH="1905000" progId="Equation.DSMT4">
              <p:embed/>
            </p:oleObj>
          </a:graphicData>
        </a:graphic>
      </p:graphicFrame>
      <p:sp>
        <p:nvSpPr>
          <p:cNvPr id="60419" name="TextBox 2"/>
          <p:cNvSpPr txBox="1">
            <a:spLocks noChangeArrowheads="1"/>
          </p:cNvSpPr>
          <p:nvPr/>
        </p:nvSpPr>
        <p:spPr bwMode="auto">
          <a:xfrm>
            <a:off x="609600" y="5486400"/>
            <a:ext cx="8305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400" b="1">
                <a:latin typeface="Arial" charset="0"/>
              </a:rPr>
              <a:t>This is a mixed logit model.  The interesting extension is the source of the individual heterogeneity in the random parameters.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r>
              <a:rPr lang="en-US" altLang="en-US" b="1" smtClean="0"/>
              <a:t>“Integrated Model”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3820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b="1" smtClean="0"/>
              <a:t>   Incorporate attitude measures in preference structure</a:t>
            </a:r>
          </a:p>
          <a:p>
            <a:endParaRPr lang="en-US" altLang="en-US" smtClean="0"/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438400"/>
            <a:ext cx="490537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200400"/>
            <a:ext cx="4700588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447800"/>
            <a:ext cx="3886200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438400"/>
            <a:ext cx="6315075" cy="425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71600"/>
            <a:ext cx="33813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Hybrid choice</a:t>
            </a:r>
          </a:p>
          <a:p>
            <a:r>
              <a:rPr lang="en-US" altLang="en-US" smtClean="0"/>
              <a:t>Equations of the MIMIC Model</a:t>
            </a:r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971800"/>
            <a:ext cx="4700588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600200"/>
            <a:ext cx="28987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530225"/>
          </a:xfrm>
        </p:spPr>
        <p:txBody>
          <a:bodyPr/>
          <a:lstStyle/>
          <a:p>
            <a:r>
              <a:rPr lang="en-US" altLang="en-US" b="1" smtClean="0"/>
              <a:t>Identification Problems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2778125"/>
          </a:xfrm>
        </p:spPr>
        <p:txBody>
          <a:bodyPr/>
          <a:lstStyle/>
          <a:p>
            <a:r>
              <a:rPr lang="en-US" altLang="en-US" smtClean="0"/>
              <a:t>Identification of latent variable models with cross sections</a:t>
            </a:r>
          </a:p>
          <a:p>
            <a:r>
              <a:rPr lang="en-US" altLang="en-US" smtClean="0"/>
              <a:t>How to distinguish between different latent variable models.  How many latent variables are there?  More than 0. Less than or equal to the number of indicators.</a:t>
            </a:r>
          </a:p>
          <a:p>
            <a:r>
              <a:rPr lang="en-US" altLang="en-US" smtClean="0"/>
              <a:t>Parametric point identification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14445</TotalTime>
  <Words>1437</Words>
  <Application>Microsoft Office PowerPoint</Application>
  <PresentationFormat>On-screen Show (4:3)</PresentationFormat>
  <Paragraphs>240</Paragraphs>
  <Slides>80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2" baseType="lpstr">
      <vt:lpstr>3_Quadrant</vt:lpstr>
      <vt:lpstr>Equation</vt:lpstr>
      <vt:lpstr>Econometric Analysis of Panel Data</vt:lpstr>
      <vt:lpstr>Econometric Analysis of Panel Data</vt:lpstr>
      <vt:lpstr>Slide 3</vt:lpstr>
      <vt:lpstr>Slide 4</vt:lpstr>
      <vt:lpstr>Rank Data and Exploded Logit</vt:lpstr>
      <vt:lpstr>Exploded Logit</vt:lpstr>
      <vt:lpstr>Exploded Logit</vt:lpstr>
      <vt:lpstr>Best Worst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Model Extensions</vt:lpstr>
      <vt:lpstr>Error Components Logit Modeling</vt:lpstr>
      <vt:lpstr>Implied Covariance Matrix Nested Logit Formulation</vt:lpstr>
      <vt:lpstr>Error Components Logit Model</vt:lpstr>
      <vt:lpstr>Aggregate Data and Multinomial Choice:   The Model of Berry, Levinsohn and Pakes</vt:lpstr>
      <vt:lpstr>Resources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Aggregate Data and Multinomial Choice:   The Model of Berry, Levinsohn and Pakes</vt:lpstr>
      <vt:lpstr>Theoretical Foundation</vt:lpstr>
      <vt:lpstr>BLP Automobile Market</vt:lpstr>
      <vt:lpstr>Random Utility Model</vt:lpstr>
      <vt:lpstr>Functional Form</vt:lpstr>
      <vt:lpstr>Heterogeneity</vt:lpstr>
      <vt:lpstr>Endogenous Prices: Demand side</vt:lpstr>
      <vt:lpstr>Endogenous Price: Supply Side</vt:lpstr>
      <vt:lpstr>Instrumental Variables (ξ and ω are our h and f.)</vt:lpstr>
      <vt:lpstr>Econometrics: Essential Components</vt:lpstr>
      <vt:lpstr>Econometrics</vt:lpstr>
      <vt:lpstr>GMM Estimation Strategy - 1</vt:lpstr>
      <vt:lpstr>GMM Estimation Strategy - 2</vt:lpstr>
      <vt:lpstr>BLP Iteration</vt:lpstr>
      <vt:lpstr>ABLP Iteration</vt:lpstr>
      <vt:lpstr>Side Results</vt:lpstr>
      <vt:lpstr>ABLP Iterative Estimator</vt:lpstr>
      <vt:lpstr>BLP Design Data</vt:lpstr>
      <vt:lpstr>Exogenous price and nonrandom parameters</vt:lpstr>
      <vt:lpstr>IV Estimation</vt:lpstr>
      <vt:lpstr>Full Model</vt:lpstr>
      <vt:lpstr>Some Elasticities</vt:lpstr>
      <vt:lpstr>Slide 58</vt:lpstr>
      <vt:lpstr>What is a hybrid choice model?</vt:lpstr>
      <vt:lpstr>Endogeneity</vt:lpstr>
      <vt:lpstr>Heterogeneity</vt:lpstr>
      <vt:lpstr>Heterogeneity and the MNL Model</vt:lpstr>
      <vt:lpstr>Observable Heterogeneity in  Preference Weights</vt:lpstr>
      <vt:lpstr>‘Quantifiable’ Heterogeneity in Scaling</vt:lpstr>
      <vt:lpstr>  Unobserved Heterogeneity in Scaling</vt:lpstr>
      <vt:lpstr>A helpful way to view hybrid choice models</vt:lpstr>
      <vt:lpstr>Observable Heterogeneity in Utility Levels</vt:lpstr>
      <vt:lpstr>Unbservable heterogeneity in utility levels and other preference indicators</vt:lpstr>
      <vt:lpstr>Slide 69</vt:lpstr>
      <vt:lpstr>Slide 70</vt:lpstr>
      <vt:lpstr>Slide 71</vt:lpstr>
      <vt:lpstr>Slide 72</vt:lpstr>
      <vt:lpstr>MIMIC Model Multiple Causes and Multiple Indicators</vt:lpstr>
      <vt:lpstr>Slide 74</vt:lpstr>
      <vt:lpstr>Slide 75</vt:lpstr>
      <vt:lpstr>“Integrated Model”</vt:lpstr>
      <vt:lpstr>Slide 77</vt:lpstr>
      <vt:lpstr>Slide 78</vt:lpstr>
      <vt:lpstr>Slide 79</vt:lpstr>
      <vt:lpstr>Identification Problems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152</cp:revision>
  <dcterms:created xsi:type="dcterms:W3CDTF">2001-06-17T19:05:03Z</dcterms:created>
  <dcterms:modified xsi:type="dcterms:W3CDTF">2019-12-22T21:41:06Z</dcterms:modified>
</cp:coreProperties>
</file>