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2" r:id="rId1"/>
  </p:sldMasterIdLst>
  <p:notesMasterIdLst>
    <p:notesMasterId r:id="rId105"/>
  </p:notesMasterIdLst>
  <p:handoutMasterIdLst>
    <p:handoutMasterId r:id="rId106"/>
  </p:handoutMasterIdLst>
  <p:sldIdLst>
    <p:sldId id="601" r:id="rId2"/>
    <p:sldId id="434" r:id="rId3"/>
    <p:sldId id="545" r:id="rId4"/>
    <p:sldId id="546" r:id="rId5"/>
    <p:sldId id="547" r:id="rId6"/>
    <p:sldId id="548" r:id="rId7"/>
    <p:sldId id="549" r:id="rId8"/>
    <p:sldId id="550" r:id="rId9"/>
    <p:sldId id="554" r:id="rId10"/>
    <p:sldId id="555" r:id="rId11"/>
    <p:sldId id="699" r:id="rId12"/>
    <p:sldId id="556" r:id="rId13"/>
    <p:sldId id="559" r:id="rId14"/>
    <p:sldId id="562" r:id="rId15"/>
    <p:sldId id="563" r:id="rId16"/>
    <p:sldId id="566" r:id="rId17"/>
    <p:sldId id="569" r:id="rId18"/>
    <p:sldId id="570" r:id="rId19"/>
    <p:sldId id="571" r:id="rId20"/>
    <p:sldId id="572" r:id="rId21"/>
    <p:sldId id="608" r:id="rId22"/>
    <p:sldId id="609" r:id="rId23"/>
    <p:sldId id="610" r:id="rId24"/>
    <p:sldId id="611" r:id="rId25"/>
    <p:sldId id="612" r:id="rId26"/>
    <p:sldId id="613" r:id="rId27"/>
    <p:sldId id="695" r:id="rId28"/>
    <p:sldId id="700" r:id="rId29"/>
    <p:sldId id="614" r:id="rId30"/>
    <p:sldId id="615" r:id="rId31"/>
    <p:sldId id="616" r:id="rId32"/>
    <p:sldId id="472" r:id="rId33"/>
    <p:sldId id="479" r:id="rId34"/>
    <p:sldId id="482" r:id="rId35"/>
    <p:sldId id="480" r:id="rId36"/>
    <p:sldId id="544" r:id="rId37"/>
    <p:sldId id="485" r:id="rId38"/>
    <p:sldId id="486" r:id="rId39"/>
    <p:sldId id="487" r:id="rId40"/>
    <p:sldId id="488" r:id="rId41"/>
    <p:sldId id="489" r:id="rId42"/>
    <p:sldId id="491" r:id="rId43"/>
    <p:sldId id="696" r:id="rId44"/>
    <p:sldId id="697" r:id="rId45"/>
    <p:sldId id="492" r:id="rId46"/>
    <p:sldId id="493" r:id="rId47"/>
    <p:sldId id="484" r:id="rId48"/>
    <p:sldId id="494" r:id="rId49"/>
    <p:sldId id="698" r:id="rId50"/>
    <p:sldId id="583" r:id="rId51"/>
    <p:sldId id="584" r:id="rId52"/>
    <p:sldId id="585" r:id="rId53"/>
    <p:sldId id="719" r:id="rId54"/>
    <p:sldId id="586" r:id="rId55"/>
    <p:sldId id="587" r:id="rId56"/>
    <p:sldId id="588" r:id="rId57"/>
    <p:sldId id="589" r:id="rId58"/>
    <p:sldId id="591" r:id="rId59"/>
    <p:sldId id="590" r:id="rId60"/>
    <p:sldId id="593" r:id="rId61"/>
    <p:sldId id="594" r:id="rId62"/>
    <p:sldId id="595" r:id="rId63"/>
    <p:sldId id="596" r:id="rId64"/>
    <p:sldId id="597" r:id="rId65"/>
    <p:sldId id="701" r:id="rId66"/>
    <p:sldId id="702" r:id="rId67"/>
    <p:sldId id="703" r:id="rId68"/>
    <p:sldId id="704" r:id="rId69"/>
    <p:sldId id="705" r:id="rId70"/>
    <p:sldId id="706" r:id="rId71"/>
    <p:sldId id="707" r:id="rId72"/>
    <p:sldId id="709" r:id="rId73"/>
    <p:sldId id="710" r:id="rId74"/>
    <p:sldId id="708" r:id="rId75"/>
    <p:sldId id="711" r:id="rId76"/>
    <p:sldId id="712" r:id="rId77"/>
    <p:sldId id="713" r:id="rId78"/>
    <p:sldId id="714" r:id="rId79"/>
    <p:sldId id="715" r:id="rId80"/>
    <p:sldId id="716" r:id="rId81"/>
    <p:sldId id="717" r:id="rId82"/>
    <p:sldId id="718" r:id="rId83"/>
    <p:sldId id="665" r:id="rId84"/>
    <p:sldId id="640" r:id="rId85"/>
    <p:sldId id="641" r:id="rId86"/>
    <p:sldId id="666" r:id="rId87"/>
    <p:sldId id="667" r:id="rId88"/>
    <p:sldId id="668" r:id="rId89"/>
    <p:sldId id="669" r:id="rId90"/>
    <p:sldId id="670" r:id="rId91"/>
    <p:sldId id="671" r:id="rId92"/>
    <p:sldId id="672" r:id="rId93"/>
    <p:sldId id="673" r:id="rId94"/>
    <p:sldId id="674" r:id="rId95"/>
    <p:sldId id="675" r:id="rId96"/>
    <p:sldId id="676" r:id="rId97"/>
    <p:sldId id="677" r:id="rId98"/>
    <p:sldId id="678" r:id="rId99"/>
    <p:sldId id="679" r:id="rId100"/>
    <p:sldId id="680" r:id="rId101"/>
    <p:sldId id="681" r:id="rId102"/>
    <p:sldId id="682" r:id="rId103"/>
    <p:sldId id="683" r:id="rId10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F0000"/>
    <a:srgbClr val="000000"/>
    <a:srgbClr val="FFFFFF"/>
    <a:srgbClr val="CCECFF"/>
    <a:srgbClr val="FF3300"/>
    <a:srgbClr val="0099FF"/>
    <a:srgbClr val="33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61" autoAdjust="0"/>
    <p:restoredTop sz="94636" autoAdjust="0"/>
  </p:normalViewPr>
  <p:slideViewPr>
    <p:cSldViewPr>
      <p:cViewPr varScale="1">
        <p:scale>
          <a:sx n="80" d="100"/>
          <a:sy n="80" d="100"/>
        </p:scale>
        <p:origin x="-1867" y="-77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19358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D0FC8AB-0107-4C04-A28D-5671717EE1C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33BC3597-694A-4579-B0F7-57682CB13DC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044C0E-B173-4A01-8E20-26D5675842EA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62E2E5-8DFA-413E-87AB-0A097DBE3923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6D6986-969C-4A4F-BF39-9E368C3D4C47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08AD1A-914F-4D49-BE4B-E8F7D91B4959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7E2FF6-5D52-489C-8377-356AB7F8FD3D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F1CEE6-78E7-421E-81D5-E296FD2DE8E4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0D1A7C-5C8C-436F-9826-FF9172CBA532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ECCEDB-892A-4FD4-AE2C-844B674C99B1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C8A38D-C371-42E5-ABD2-1D8EA68BD62E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A9F95C-5E65-4BB9-9510-DEB479DCAE01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2A5EC7-F3B1-4DD9-BF4C-75E153B0B2FD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7533CF-9907-487F-980F-9A21BB963FD7}" type="slidenum">
              <a:rPr lang="en-US" altLang="en-US"/>
              <a:pPr/>
              <a:t>32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2CEBCA-540B-4354-B428-BA4326302981}" type="slidenum">
              <a:rPr lang="en-US" altLang="en-US"/>
              <a:pPr/>
              <a:t>33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5C6DE3-5DA6-4737-8DE5-E3F6F593905A}" type="slidenum">
              <a:rPr lang="en-US" altLang="en-US"/>
              <a:pPr/>
              <a:t>34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5558B0-B261-489C-B47F-4DFBF62F9721}" type="slidenum">
              <a:rPr lang="en-US" altLang="en-US"/>
              <a:pPr/>
              <a:t>35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C4BF95-CA26-43A5-B905-F33EE40311B1}" type="slidenum">
              <a:rPr lang="en-US" altLang="en-US"/>
              <a:pPr/>
              <a:t>37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FBD561-21A9-4644-96BA-27E4E15A2F5C}" type="slidenum">
              <a:rPr lang="en-US" altLang="en-US"/>
              <a:pPr/>
              <a:t>38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7F081E-14CF-4149-905D-F4F80AD0367A}" type="slidenum">
              <a:rPr lang="en-US" altLang="en-US"/>
              <a:pPr/>
              <a:t>39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079ECF-9FCF-456E-8258-27AA0F628728}" type="slidenum">
              <a:rPr lang="en-US" altLang="en-US"/>
              <a:pPr/>
              <a:t>40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BB159A-7D4B-48F7-A1AF-46EECFCC652C}" type="slidenum">
              <a:rPr lang="en-US" altLang="en-US"/>
              <a:pPr/>
              <a:t>41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461786-6F35-4081-9334-39216E7ACB9D}" type="slidenum">
              <a:rPr lang="en-US" altLang="en-US"/>
              <a:pPr/>
              <a:t>42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8BD921-AA45-47D5-A99A-0B4A8BA02F52}" type="slidenum">
              <a:rPr lang="en-US" altLang="en-US"/>
              <a:pPr/>
              <a:t>43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02B0ED-A1D2-404D-BBF6-2D6DDA920D28}" type="slidenum">
              <a:rPr lang="en-US" altLang="en-US"/>
              <a:pPr/>
              <a:t>44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AEBD73-F746-404A-949C-56246D036EEC}" type="slidenum">
              <a:rPr lang="en-US" altLang="en-US"/>
              <a:pPr/>
              <a:t>45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A1B741-D726-4E9A-BEE2-44BA3912212F}" type="slidenum">
              <a:rPr lang="en-US" altLang="en-US"/>
              <a:pPr/>
              <a:t>47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7AA530-35AC-452A-85E7-44D0647370F0}" type="slidenum">
              <a:rPr lang="en-US" altLang="en-US"/>
              <a:pPr/>
              <a:t>49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C7A229-AAAD-4B2A-BAC8-5B0807A06444}" type="slidenum">
              <a:rPr lang="en-US" altLang="en-US"/>
              <a:pPr/>
              <a:t>50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35E9AF-A541-4103-B5B3-9FA148048F12}" type="slidenum">
              <a:rPr lang="en-US" altLang="en-US"/>
              <a:pPr/>
              <a:t>51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6096E8-DDE4-4226-8DB2-9360EA0D621F}" type="slidenum">
              <a:rPr lang="en-US" altLang="en-US"/>
              <a:pPr/>
              <a:t>52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3552AF-A780-4298-B5D3-E0B974A35935}" type="slidenum">
              <a:rPr lang="en-US" altLang="en-US"/>
              <a:pPr/>
              <a:t>54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E76FB5-A42E-4240-91C8-893CB41B513B}" type="slidenum">
              <a:rPr lang="en-US" altLang="en-US"/>
              <a:pPr/>
              <a:t>57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2BBE17-9F5B-49AF-B103-4F141A26A3BE}" type="slidenum">
              <a:rPr lang="en-US" altLang="en-US"/>
              <a:pPr/>
              <a:t>58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A31A97-EA2D-4E5A-8D8F-E3CEFE93FA12}" type="slidenum">
              <a:rPr lang="en-US" altLang="en-US"/>
              <a:pPr/>
              <a:t>59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3BF3A0-2CFC-48C0-877A-E81662AB0D4B}" type="slidenum">
              <a:rPr lang="en-US" altLang="en-US"/>
              <a:pPr/>
              <a:t>60</a:t>
            </a:fld>
            <a:endParaRPr lang="en-US" altLang="en-US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AFD114-A4DD-4955-8727-DCE75A682E73}" type="slidenum">
              <a:rPr lang="en-US" altLang="en-US">
                <a:latin typeface="Calibri" pitchFamily="34" charset="0"/>
              </a:rPr>
              <a:pPr/>
              <a:t>62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64CC09-A09D-466D-A57D-A6083C4A0078}" type="slidenum">
              <a:rPr lang="en-US" smtClean="0"/>
              <a:pPr/>
              <a:t>72</a:t>
            </a:fld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64CC09-A09D-466D-A57D-A6083C4A0078}" type="slidenum">
              <a:rPr lang="en-US" smtClean="0"/>
              <a:pPr/>
              <a:t>73</a:t>
            </a:fld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5FF16E-0980-43FF-A922-B3D482482DC1}" type="slidenum">
              <a:rPr lang="en-US" altLang="en-US"/>
              <a:pPr/>
              <a:t>83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63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F03C38-18C1-4F7C-9AAF-D97DB6ED8FA0}" type="slidenum">
              <a:rPr lang="en-US" altLang="en-US"/>
              <a:pPr/>
              <a:t>84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rgbClr val="00CC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2400" smtClean="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690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901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fld id="{DC88C478-1E25-4BF5-821E-50955476FE7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C18722-0C9C-4C49-A118-59E2213D0E4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A59146-B5E3-4274-A048-D0AECAD9013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830EDC-06BC-420E-8601-FD0D3F29D76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DB6D81-0421-47A0-BF3F-77597B5F6AE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9DA4EE-423E-41D1-809B-666773FBF52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3C86E2-9A8F-485D-A9BA-D74ABAE99AF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C59079-082D-421B-90E8-05F9382CB15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AC6ED7-1727-4180-BCEA-51E85B005C6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B00626-11A1-410A-A4D4-7157C8662B9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96AA85-5F10-4800-BB18-9F0E6F06358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8657A6-5534-4ADE-BCE3-E95292DD7B2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C86955-C5DE-4F2E-913E-A057D584AC9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E56802-FAF9-4227-A6B4-24AFE011100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A5A6E2-EB6D-49B1-BD22-38BC9827F6B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891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fld id="{B45FACFA-7735-4C40-88C6-D44BA2DC2757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79400" y="152400"/>
            <a:ext cx="8686800" cy="544513"/>
            <a:chOff x="176" y="96"/>
            <a:chExt cx="5472" cy="343"/>
          </a:xfrm>
        </p:grpSpPr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199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19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1032" name="Rectangle 12"/>
          <p:cNvSpPr>
            <a:spLocks noChangeArrowheads="1"/>
          </p:cNvSpPr>
          <p:nvPr userDrawn="1"/>
        </p:nvSpPr>
        <p:spPr bwMode="auto">
          <a:xfrm>
            <a:off x="4953000" y="381000"/>
            <a:ext cx="3860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en-US" sz="1400" b="1" dirty="0">
                <a:solidFill>
                  <a:schemeClr val="bg1"/>
                </a:solidFill>
                <a:latin typeface="Arial" charset="0"/>
              </a:rPr>
              <a:t>Part 24: Stated </a:t>
            </a:r>
            <a:r>
              <a:rPr lang="en-US" altLang="en-US" sz="1400" b="1">
                <a:solidFill>
                  <a:schemeClr val="bg1"/>
                </a:solidFill>
                <a:latin typeface="Arial" charset="0"/>
              </a:rPr>
              <a:t>Choice </a:t>
            </a:r>
            <a:r>
              <a:rPr lang="en-US" altLang="en-US" sz="1400" b="1" smtClean="0">
                <a:solidFill>
                  <a:schemeClr val="bg1"/>
                </a:solidFill>
                <a:latin typeface="Arial" charset="0"/>
              </a:rPr>
              <a:t>[</a:t>
            </a:r>
            <a:fld id="{B3056743-962D-44C2-B1AC-62243550759E}" type="slidenum">
              <a:rPr lang="en-US" altLang="en-US" sz="1400" b="1" smtClean="0">
                <a:solidFill>
                  <a:schemeClr val="bg1"/>
                </a:solidFill>
                <a:latin typeface="Arial" charset="0"/>
              </a:rPr>
              <a:pPr algn="r"/>
              <a:t>‹#›</a:t>
            </a:fld>
            <a:r>
              <a:rPr lang="en-US" altLang="en-US" sz="1400" b="1" smtClean="0">
                <a:solidFill>
                  <a:schemeClr val="bg1"/>
                </a:solidFill>
                <a:latin typeface="Arial" charset="0"/>
              </a:rPr>
              <a:t>/82]</a:t>
            </a:r>
            <a:endParaRPr lang="en-US" altLang="en-US" sz="1400" b="1" dirty="0">
              <a:solidFill>
                <a:schemeClr val="bg1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1" r:id="rId1"/>
    <p:sldLayoutId id="2147484137" r:id="rId2"/>
    <p:sldLayoutId id="2147484138" r:id="rId3"/>
    <p:sldLayoutId id="2147484139" r:id="rId4"/>
    <p:sldLayoutId id="2147484140" r:id="rId5"/>
    <p:sldLayoutId id="2147484141" r:id="rId6"/>
    <p:sldLayoutId id="2147484142" r:id="rId7"/>
    <p:sldLayoutId id="2147484143" r:id="rId8"/>
    <p:sldLayoutId id="2147484144" r:id="rId9"/>
    <p:sldLayoutId id="2147484145" r:id="rId10"/>
    <p:sldLayoutId id="2147484146" r:id="rId11"/>
    <p:sldLayoutId id="2147484147" r:id="rId12"/>
    <p:sldLayoutId id="2147484148" r:id="rId13"/>
    <p:sldLayoutId id="2147484149" r:id="rId14"/>
    <p:sldLayoutId id="2147484150" r:id="rId15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8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9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0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3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4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15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16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17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18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19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0.vml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22.bin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25.bin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6.vml"/><Relationship Id="rId4" Type="http://schemas.openxmlformats.org/officeDocument/2006/relationships/oleObject" Target="../embeddings/oleObject28.bin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7.vml"/><Relationship Id="rId4" Type="http://schemas.openxmlformats.org/officeDocument/2006/relationships/oleObject" Target="../embeddings/oleObject29.bin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4" Type="http://schemas.openxmlformats.org/officeDocument/2006/relationships/oleObject" Target="../embeddings/oleObject30.bin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9.v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4" Type="http://schemas.openxmlformats.org/officeDocument/2006/relationships/oleObject" Target="../embeddings/oleObject32.bin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4" Type="http://schemas.openxmlformats.org/officeDocument/2006/relationships/oleObject" Target="../embeddings/oleObject34.bin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4" Type="http://schemas.openxmlformats.org/officeDocument/2006/relationships/image" Target="../media/image75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4" Type="http://schemas.openxmlformats.org/officeDocument/2006/relationships/image" Target="../media/image79.pn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6.v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7.v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8.v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003399"/>
                </a:solidFill>
              </a:rPr>
              <a:t>Econometric Analysis of Panel Data</a:t>
            </a:r>
          </a:p>
        </p:txBody>
      </p:sp>
      <p:pic>
        <p:nvPicPr>
          <p:cNvPr id="5124" name="Picture 22" descr="Cameron-Trivedi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86200" y="3962400"/>
            <a:ext cx="1511300" cy="2286000"/>
          </a:xfrm>
          <a:noFill/>
        </p:spPr>
      </p:pic>
      <p:sp>
        <p:nvSpPr>
          <p:cNvPr id="5125" name="Rectangle 3"/>
          <p:cNvSpPr>
            <a:spLocks noGrp="1" noChangeArrowheads="1"/>
          </p:cNvSpPr>
          <p:nvPr>
            <p:ph sz="quarter" idx="3"/>
          </p:nvPr>
        </p:nvSpPr>
        <p:spPr>
          <a:xfrm>
            <a:off x="1981200" y="2133600"/>
            <a:ext cx="3200400" cy="11430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Department of Economics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University of South Florida</a:t>
            </a:r>
          </a:p>
        </p:txBody>
      </p:sp>
      <p:pic>
        <p:nvPicPr>
          <p:cNvPr id="512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962400"/>
            <a:ext cx="1503363" cy="2286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127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1728788"/>
            <a:ext cx="1666875" cy="19288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128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2800" y="3962400"/>
            <a:ext cx="1462088" cy="22288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129" name="Picture 10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08200" y="3984625"/>
            <a:ext cx="1604963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86400" y="3962400"/>
            <a:ext cx="1549400" cy="23193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131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2800" y="1676400"/>
            <a:ext cx="1477963" cy="2100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9948" y="1905000"/>
            <a:ext cx="1523999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08025" y="914400"/>
            <a:ext cx="7696200" cy="1677988"/>
          </a:xfrm>
        </p:spPr>
        <p:txBody>
          <a:bodyPr/>
          <a:lstStyle/>
          <a:p>
            <a:pPr eaLnBrk="1" hangingPunct="1"/>
            <a:r>
              <a:rPr lang="en-US" altLang="en-US" sz="2800" smtClean="0">
                <a:solidFill>
                  <a:srgbClr val="003399"/>
                </a:solidFill>
              </a:rPr>
              <a:t>Econometric Analysis of Panel Data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429000"/>
            <a:ext cx="3048000" cy="1371600"/>
          </a:xfrm>
        </p:spPr>
        <p:txBody>
          <a:bodyPr/>
          <a:lstStyle/>
          <a:p>
            <a:pPr eaLnBrk="1" hangingPunct="1"/>
            <a:r>
              <a:rPr lang="en-US" altLang="en-US" sz="3200" b="1" smtClean="0"/>
              <a:t>        </a:t>
            </a:r>
            <a:r>
              <a:rPr lang="en-US" altLang="en-US" sz="2800" b="1" smtClean="0"/>
              <a:t>24. Multinomial Choice and 	      Stated Choice Experiments</a:t>
            </a:r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2743200"/>
            <a:ext cx="2376504" cy="3334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222375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A Microeconomics Platform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1752600"/>
            <a:ext cx="7620000" cy="4530725"/>
          </a:xfrm>
        </p:spPr>
        <p:txBody>
          <a:bodyPr/>
          <a:lstStyle/>
          <a:p>
            <a:pPr eaLnBrk="1" hangingPunct="1"/>
            <a:r>
              <a:rPr lang="en-US" altLang="en-US" sz="24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Consumers Maximize Utility </a:t>
            </a:r>
            <a:r>
              <a:rPr lang="en-US" altLang="en-US" sz="2400" smtClean="0">
                <a:latin typeface="Arial" charset="0"/>
                <a:cs typeface="Arial" charset="0"/>
              </a:rPr>
              <a:t>(!!!)</a:t>
            </a:r>
          </a:p>
          <a:p>
            <a:pPr eaLnBrk="1" hangingPunct="1"/>
            <a:r>
              <a:rPr lang="en-US" altLang="en-US" sz="2400" smtClean="0">
                <a:latin typeface="Arial" charset="0"/>
                <a:cs typeface="Arial" charset="0"/>
              </a:rPr>
              <a:t>Fundamental Choice Problem:  Maximize U(x</a:t>
            </a:r>
            <a:r>
              <a:rPr lang="en-US" altLang="en-US" sz="2400" baseline="-25000" smtClean="0">
                <a:latin typeface="Arial" charset="0"/>
                <a:cs typeface="Arial" charset="0"/>
              </a:rPr>
              <a:t>1</a:t>
            </a:r>
            <a:r>
              <a:rPr lang="en-US" altLang="en-US" sz="2400" smtClean="0">
                <a:latin typeface="Arial" charset="0"/>
                <a:cs typeface="Arial" charset="0"/>
              </a:rPr>
              <a:t>,x</a:t>
            </a:r>
            <a:r>
              <a:rPr lang="en-US" altLang="en-US" sz="2400" baseline="-25000" smtClean="0">
                <a:latin typeface="Arial" charset="0"/>
                <a:cs typeface="Arial" charset="0"/>
              </a:rPr>
              <a:t>2</a:t>
            </a:r>
            <a:r>
              <a:rPr lang="en-US" altLang="en-US" sz="2400" smtClean="0">
                <a:latin typeface="Arial" charset="0"/>
                <a:cs typeface="Arial" charset="0"/>
              </a:rPr>
              <a:t>,…) subject to prices and budget constraints</a:t>
            </a:r>
          </a:p>
          <a:p>
            <a:pPr eaLnBrk="1" hangingPunct="1"/>
            <a:r>
              <a:rPr lang="en-US" altLang="en-US" sz="2400" smtClean="0">
                <a:latin typeface="Arial" charset="0"/>
                <a:cs typeface="Arial" charset="0"/>
              </a:rPr>
              <a:t>A Crucial Result for the Classical Problem:</a:t>
            </a:r>
          </a:p>
          <a:p>
            <a:pPr lvl="1" eaLnBrk="1" hangingPunct="1"/>
            <a:r>
              <a:rPr lang="en-US" altLang="en-US" sz="20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Indirect Utility Function: V = V(p,I)</a:t>
            </a:r>
          </a:p>
          <a:p>
            <a:pPr lvl="1" eaLnBrk="1" hangingPunct="1"/>
            <a:r>
              <a:rPr lang="en-US" altLang="en-US" sz="2000" smtClean="0">
                <a:latin typeface="Arial" charset="0"/>
                <a:cs typeface="Arial" charset="0"/>
              </a:rPr>
              <a:t>Demand System of Continuous Choices</a:t>
            </a:r>
          </a:p>
          <a:p>
            <a:pPr eaLnBrk="1" hangingPunct="1"/>
            <a:endParaRPr lang="en-US" altLang="en-US" sz="2400" smtClean="0">
              <a:latin typeface="Arial" charset="0"/>
              <a:cs typeface="Arial" charset="0"/>
            </a:endParaRPr>
          </a:p>
          <a:p>
            <a:pPr eaLnBrk="1" hangingPunct="1"/>
            <a:endParaRPr lang="en-US" altLang="en-US" sz="2400" smtClean="0">
              <a:latin typeface="Arial" charset="0"/>
              <a:cs typeface="Arial" charset="0"/>
            </a:endParaRPr>
          </a:p>
          <a:p>
            <a:pPr lvl="1"/>
            <a:r>
              <a:rPr lang="en-US" altLang="en-US" sz="2000" smtClean="0">
                <a:latin typeface="Arial" charset="0"/>
                <a:cs typeface="Arial" charset="0"/>
              </a:rPr>
              <a:t>Observed data usually consist of choices, prices, income</a:t>
            </a:r>
          </a:p>
          <a:p>
            <a:pPr eaLnBrk="1" hangingPunct="1"/>
            <a:r>
              <a:rPr lang="en-US" altLang="en-US" sz="24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The Integrability Problem</a:t>
            </a:r>
            <a:r>
              <a:rPr lang="en-US" altLang="en-US" sz="2400" smtClean="0">
                <a:latin typeface="Arial" charset="0"/>
                <a:cs typeface="Arial" charset="0"/>
              </a:rPr>
              <a:t>: Utility is not revealed by demands</a:t>
            </a:r>
          </a:p>
        </p:txBody>
      </p:sp>
      <p:graphicFrame>
        <p:nvGraphicFramePr>
          <p:cNvPr id="9220" name="Object 2"/>
          <p:cNvGraphicFramePr>
            <a:graphicFrameLocks noChangeAspect="1"/>
          </p:cNvGraphicFramePr>
          <p:nvPr/>
        </p:nvGraphicFramePr>
        <p:xfrm>
          <a:off x="2667000" y="4211638"/>
          <a:ext cx="2041525" cy="817562"/>
        </p:xfrm>
        <a:graphic>
          <a:graphicData uri="http://schemas.openxmlformats.org/presentationml/2006/ole">
            <p:oleObj spid="_x0000_s9224" name="Equation" r:id="rId4" imgW="952087" imgH="380835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>
                <a:latin typeface="Arial" charset="0"/>
                <a:cs typeface="Arial" charset="0"/>
              </a:rPr>
              <a:t>Implications for Discrete Choice Models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76400" y="2209800"/>
            <a:ext cx="74676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smtClean="0">
                <a:latin typeface="Arial" charset="0"/>
                <a:cs typeface="Arial" charset="0"/>
              </a:rPr>
              <a:t>Theory is silent about discrete choices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smtClean="0">
                <a:latin typeface="Arial" charset="0"/>
                <a:cs typeface="Arial" charset="0"/>
              </a:rPr>
              <a:t>Translation of utilities to discrete choice requires: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smtClean="0">
                <a:latin typeface="Arial" charset="0"/>
                <a:cs typeface="Arial" charset="0"/>
              </a:rPr>
              <a:t>Well defined utility indexes: Completeness of rankings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smtClean="0">
                <a:latin typeface="Arial" charset="0"/>
                <a:cs typeface="Arial" charset="0"/>
              </a:rPr>
              <a:t>Rationality: Utility maximization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smtClean="0">
                <a:latin typeface="Arial" charset="0"/>
                <a:cs typeface="Arial" charset="0"/>
              </a:rPr>
              <a:t>Axioms of revealed preferences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smtClean="0">
                <a:latin typeface="Arial" charset="0"/>
                <a:cs typeface="Arial" charset="0"/>
              </a:rPr>
              <a:t>Consumers often act to simplify choice situations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smtClean="0">
                <a:latin typeface="Arial" charset="0"/>
                <a:cs typeface="Arial" charset="0"/>
              </a:rPr>
              <a:t>This allows us to build “models.”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smtClean="0">
                <a:latin typeface="Arial" charset="0"/>
                <a:cs typeface="Arial" charset="0"/>
              </a:rPr>
              <a:t>What common elements can be assumed?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smtClean="0">
                <a:latin typeface="Arial" charset="0"/>
                <a:cs typeface="Arial" charset="0"/>
              </a:rPr>
              <a:t>How can we account for heterogeneity?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smtClean="0">
                <a:latin typeface="Arial" charset="0"/>
                <a:cs typeface="Arial" charset="0"/>
              </a:rPr>
              <a:t>However, revealed choices do not reveal utility, only rankings which are scale invariant.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990600"/>
            <a:ext cx="8305800" cy="608013"/>
          </a:xfrm>
        </p:spPr>
        <p:txBody>
          <a:bodyPr/>
          <a:lstStyle/>
          <a:p>
            <a:pPr eaLnBrk="1" hangingPunct="1"/>
            <a:r>
              <a:rPr lang="en-US" altLang="en-US" b="1" smtClean="0">
                <a:latin typeface="Arial" charset="0"/>
                <a:cs typeface="Arial" charset="0"/>
              </a:rPr>
              <a:t>Multinomial Choice Among J Alternatives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1981200"/>
            <a:ext cx="80010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altLang="en-US" sz="2400" smtClean="0"/>
              <a:t>• </a:t>
            </a:r>
            <a:r>
              <a:rPr lang="en-US" altLang="en-US" sz="2400" b="1" smtClean="0">
                <a:solidFill>
                  <a:srgbClr val="0066FF"/>
                </a:solidFill>
                <a:latin typeface="Arial" charset="0"/>
                <a:cs typeface="Arial" charset="0"/>
              </a:rPr>
              <a:t>Random Utility Basis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altLang="en-US" sz="2400" smtClean="0">
                <a:latin typeface="Arial" charset="0"/>
                <a:cs typeface="Arial" charset="0"/>
              </a:rPr>
              <a:t>	       U</a:t>
            </a:r>
            <a:r>
              <a:rPr lang="en-US" altLang="en-US" sz="1600" smtClean="0">
                <a:latin typeface="Arial" charset="0"/>
                <a:cs typeface="Arial" charset="0"/>
              </a:rPr>
              <a:t>itj</a:t>
            </a:r>
            <a:r>
              <a:rPr lang="en-US" altLang="en-US" sz="2000" smtClean="0">
                <a:latin typeface="Arial" charset="0"/>
                <a:cs typeface="Arial" charset="0"/>
              </a:rPr>
              <a:t>   =  </a:t>
            </a:r>
            <a:r>
              <a:rPr lang="en-US" altLang="en-US" sz="2400" smtClean="0">
                <a:latin typeface="Arial" charset="0"/>
                <a:cs typeface="Arial" charset="0"/>
                <a:sym typeface="Symbol" pitchFamily="18" charset="2"/>
              </a:rPr>
              <a:t></a:t>
            </a:r>
            <a:r>
              <a:rPr lang="en-US" altLang="en-US" sz="2400" baseline="-25000" smtClean="0">
                <a:latin typeface="Arial" charset="0"/>
                <a:cs typeface="Arial" charset="0"/>
                <a:sym typeface="Symbol" pitchFamily="18" charset="2"/>
              </a:rPr>
              <a:t>ij</a:t>
            </a:r>
            <a:r>
              <a:rPr lang="en-US" altLang="en-US" sz="2000" smtClean="0">
                <a:latin typeface="Arial" charset="0"/>
                <a:cs typeface="Arial" charset="0"/>
                <a:sym typeface="Symbol" pitchFamily="18" charset="2"/>
              </a:rPr>
              <a:t>  </a:t>
            </a:r>
            <a:r>
              <a:rPr lang="en-US" altLang="en-US" sz="2400" smtClean="0">
                <a:latin typeface="Arial" charset="0"/>
                <a:cs typeface="Arial" charset="0"/>
                <a:sym typeface="Symbol" pitchFamily="18" charset="2"/>
              </a:rPr>
              <a:t>+</a:t>
            </a:r>
            <a:r>
              <a:rPr lang="en-US" altLang="en-US" sz="2000" smtClean="0">
                <a:latin typeface="Arial" charset="0"/>
                <a:cs typeface="Arial" charset="0"/>
                <a:sym typeface="Symbol" pitchFamily="18" charset="2"/>
              </a:rPr>
              <a:t>  </a:t>
            </a:r>
            <a:r>
              <a:rPr lang="en-US" altLang="en-US" sz="2400" b="1" smtClean="0">
                <a:latin typeface="Arial" charset="0"/>
                <a:cs typeface="Arial" charset="0"/>
                <a:sym typeface="Symbol" pitchFamily="18" charset="2"/>
              </a:rPr>
              <a:t></a:t>
            </a:r>
            <a:r>
              <a:rPr lang="en-US" altLang="en-US" sz="2400" baseline="-25000" smtClean="0">
                <a:latin typeface="Arial" charset="0"/>
                <a:cs typeface="Arial" charset="0"/>
                <a:sym typeface="Symbol" pitchFamily="18" charset="2"/>
              </a:rPr>
              <a:t>i</a:t>
            </a:r>
            <a:r>
              <a:rPr lang="en-US" altLang="en-US" sz="2400" smtClean="0">
                <a:latin typeface="Arial" charset="0"/>
                <a:cs typeface="Arial" charset="0"/>
                <a:sym typeface="Symbol" pitchFamily="18" charset="2"/>
              </a:rPr>
              <a:t>’</a:t>
            </a:r>
            <a:r>
              <a:rPr lang="en-US" altLang="en-US" sz="2400" b="1" smtClean="0">
                <a:latin typeface="Arial" charset="0"/>
                <a:cs typeface="Arial" charset="0"/>
                <a:sym typeface="Symbol" pitchFamily="18" charset="2"/>
              </a:rPr>
              <a:t>x</a:t>
            </a:r>
            <a:r>
              <a:rPr lang="en-US" altLang="en-US" sz="2400" baseline="-25000" smtClean="0">
                <a:latin typeface="Arial" charset="0"/>
                <a:cs typeface="Arial" charset="0"/>
                <a:sym typeface="Symbol" pitchFamily="18" charset="2"/>
              </a:rPr>
              <a:t>itj</a:t>
            </a:r>
            <a:r>
              <a:rPr lang="en-US" altLang="en-US" sz="2000" smtClean="0">
                <a:latin typeface="Arial" charset="0"/>
                <a:cs typeface="Arial" charset="0"/>
                <a:sym typeface="Symbol" pitchFamily="18" charset="2"/>
              </a:rPr>
              <a:t>   </a:t>
            </a:r>
            <a:r>
              <a:rPr lang="en-US" altLang="en-US" sz="2400" smtClean="0">
                <a:latin typeface="Arial" charset="0"/>
                <a:cs typeface="Arial" charset="0"/>
                <a:sym typeface="Symbol" pitchFamily="18" charset="2"/>
              </a:rPr>
              <a:t>+ </a:t>
            </a:r>
            <a:r>
              <a:rPr lang="en-US" altLang="en-US" sz="2000" smtClean="0">
                <a:latin typeface="Arial" charset="0"/>
                <a:cs typeface="Arial" charset="0"/>
                <a:sym typeface="Symbol" pitchFamily="18" charset="2"/>
              </a:rPr>
              <a:t> </a:t>
            </a:r>
            <a:r>
              <a:rPr lang="en-US" altLang="en-US" sz="2400" b="1" smtClean="0">
                <a:latin typeface="Arial" charset="0"/>
                <a:cs typeface="Arial" charset="0"/>
                <a:sym typeface="Symbol" pitchFamily="18" charset="2"/>
              </a:rPr>
              <a:t></a:t>
            </a:r>
            <a:r>
              <a:rPr lang="en-US" altLang="en-US" sz="2400" baseline="-25000" smtClean="0">
                <a:latin typeface="Arial" charset="0"/>
                <a:cs typeface="Arial" charset="0"/>
                <a:sym typeface="Symbol" pitchFamily="18" charset="2"/>
              </a:rPr>
              <a:t>ij</a:t>
            </a:r>
            <a:r>
              <a:rPr lang="en-US" altLang="en-US" sz="2400" b="1" smtClean="0">
                <a:latin typeface="Arial" charset="0"/>
                <a:cs typeface="Arial" charset="0"/>
                <a:sym typeface="Symbol" pitchFamily="18" charset="2"/>
              </a:rPr>
              <a:t>z</a:t>
            </a:r>
            <a:r>
              <a:rPr lang="en-US" altLang="en-US" sz="2400" baseline="-25000" smtClean="0">
                <a:latin typeface="Arial" charset="0"/>
                <a:cs typeface="Arial" charset="0"/>
                <a:sym typeface="Symbol" pitchFamily="18" charset="2"/>
              </a:rPr>
              <a:t>it</a:t>
            </a:r>
            <a:r>
              <a:rPr lang="en-US" altLang="en-US" sz="1600" smtClean="0">
                <a:latin typeface="Arial" charset="0"/>
                <a:cs typeface="Arial" charset="0"/>
                <a:sym typeface="Symbol" pitchFamily="18" charset="2"/>
              </a:rPr>
              <a:t>   </a:t>
            </a:r>
            <a:r>
              <a:rPr lang="en-US" altLang="en-US" sz="2400" smtClean="0">
                <a:latin typeface="Arial" charset="0"/>
                <a:cs typeface="Arial" charset="0"/>
                <a:sym typeface="Symbol" pitchFamily="18" charset="2"/>
              </a:rPr>
              <a:t>+  </a:t>
            </a:r>
            <a:r>
              <a:rPr lang="en-US" altLang="en-US" sz="2400" baseline="-25000" smtClean="0">
                <a:latin typeface="Arial" charset="0"/>
                <a:cs typeface="Arial" charset="0"/>
                <a:sym typeface="Symbol" pitchFamily="18" charset="2"/>
              </a:rPr>
              <a:t>ijt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altLang="en-US" sz="1800" smtClean="0">
                <a:latin typeface="Arial" charset="0"/>
                <a:cs typeface="Arial" charset="0"/>
              </a:rPr>
              <a:t>                      i = 1,…,N;  j = 1,…,J(i,t);  t = 1,…,T(i)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>
                <a:latin typeface="Arial" charset="0"/>
                <a:cs typeface="Arial" charset="0"/>
              </a:rPr>
              <a:t>                </a:t>
            </a:r>
            <a:r>
              <a:rPr lang="en-US" altLang="en-US" sz="1800" smtClean="0">
                <a:latin typeface="Arial" charset="0"/>
                <a:cs typeface="Arial" charset="0"/>
              </a:rPr>
              <a:t>N individuals studied, J(i,t) alternatives in the choice</a:t>
            </a:r>
            <a:br>
              <a:rPr lang="en-US" altLang="en-US" sz="1800" smtClean="0">
                <a:latin typeface="Arial" charset="0"/>
                <a:cs typeface="Arial" charset="0"/>
              </a:rPr>
            </a:br>
            <a:r>
              <a:rPr lang="en-US" altLang="en-US" sz="1800" smtClean="0">
                <a:latin typeface="Arial" charset="0"/>
                <a:cs typeface="Arial" charset="0"/>
              </a:rPr>
              <a:t>                set, T(i) [usually 1] choice situations examined.</a:t>
            </a:r>
            <a:endParaRPr lang="en-US" altLang="en-US" sz="2400" smtClean="0"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>
                <a:latin typeface="Arial" charset="0"/>
                <a:cs typeface="Arial" charset="0"/>
              </a:rPr>
              <a:t>• </a:t>
            </a:r>
            <a:r>
              <a:rPr lang="en-US" altLang="en-US" sz="2400" b="1" smtClean="0">
                <a:solidFill>
                  <a:srgbClr val="0066FF"/>
                </a:solidFill>
                <a:latin typeface="Arial" charset="0"/>
                <a:cs typeface="Arial" charset="0"/>
              </a:rPr>
              <a:t>Maximum Utility Assumption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  <a:cs typeface="Arial" charset="0"/>
              </a:rPr>
              <a:t>     Individual i will Choose alternative j in choice setting t if and only if </a:t>
            </a:r>
            <a:br>
              <a:rPr lang="en-US" altLang="en-US" sz="2000" smtClean="0">
                <a:latin typeface="Arial" charset="0"/>
                <a:cs typeface="Arial" charset="0"/>
              </a:rPr>
            </a:br>
            <a:r>
              <a:rPr lang="en-US" altLang="en-US" sz="2000" smtClean="0">
                <a:latin typeface="Arial" charset="0"/>
                <a:cs typeface="Arial" charset="0"/>
              </a:rPr>
              <a:t>              </a:t>
            </a:r>
            <a:r>
              <a:rPr lang="en-US" altLang="en-US" sz="2400" smtClean="0">
                <a:latin typeface="Arial" charset="0"/>
                <a:cs typeface="Arial" charset="0"/>
              </a:rPr>
              <a:t>U</a:t>
            </a:r>
            <a:r>
              <a:rPr lang="en-US" altLang="en-US" sz="1600" smtClean="0">
                <a:latin typeface="Arial" charset="0"/>
                <a:cs typeface="Arial" charset="0"/>
              </a:rPr>
              <a:t>itj</a:t>
            </a:r>
            <a:r>
              <a:rPr lang="en-US" altLang="en-US" sz="2000" smtClean="0">
                <a:latin typeface="Arial" charset="0"/>
                <a:cs typeface="Arial" charset="0"/>
              </a:rPr>
              <a:t>  </a:t>
            </a:r>
            <a:r>
              <a:rPr lang="en-US" altLang="en-US" sz="2000" u="sng" smtClean="0">
                <a:latin typeface="Arial" charset="0"/>
                <a:cs typeface="Arial" charset="0"/>
              </a:rPr>
              <a:t>&gt;</a:t>
            </a:r>
            <a:r>
              <a:rPr lang="en-US" altLang="en-US" sz="2000" smtClean="0">
                <a:latin typeface="Arial" charset="0"/>
                <a:cs typeface="Arial" charset="0"/>
              </a:rPr>
              <a:t> </a:t>
            </a:r>
            <a:r>
              <a:rPr lang="en-US" altLang="en-US" sz="2400" smtClean="0">
                <a:latin typeface="Arial" charset="0"/>
                <a:cs typeface="Arial" charset="0"/>
              </a:rPr>
              <a:t>U</a:t>
            </a:r>
            <a:r>
              <a:rPr lang="en-US" altLang="en-US" sz="1600" smtClean="0">
                <a:latin typeface="Arial" charset="0"/>
                <a:cs typeface="Arial" charset="0"/>
              </a:rPr>
              <a:t>itk</a:t>
            </a:r>
            <a:r>
              <a:rPr lang="en-US" altLang="en-US" sz="2000" smtClean="0">
                <a:latin typeface="Arial" charset="0"/>
                <a:cs typeface="Arial" charset="0"/>
              </a:rPr>
              <a:t> for all k </a:t>
            </a:r>
            <a:r>
              <a:rPr lang="en-US" altLang="en-US" sz="2000" smtClean="0">
                <a:latin typeface="Arial" charset="0"/>
                <a:cs typeface="Arial" charset="0"/>
                <a:sym typeface="Symbol" pitchFamily="18" charset="2"/>
              </a:rPr>
              <a:t> j.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>
                <a:latin typeface="Arial" charset="0"/>
                <a:cs typeface="Arial" charset="0"/>
              </a:rPr>
              <a:t>•</a:t>
            </a:r>
            <a:r>
              <a:rPr lang="en-US" altLang="en-US" sz="2000" smtClean="0">
                <a:latin typeface="Arial" charset="0"/>
                <a:cs typeface="Arial" charset="0"/>
                <a:sym typeface="Symbol" pitchFamily="18" charset="2"/>
              </a:rPr>
              <a:t> </a:t>
            </a:r>
            <a:r>
              <a:rPr lang="en-US" altLang="en-US" sz="2400" b="1" smtClean="0">
                <a:solidFill>
                  <a:srgbClr val="0066FF"/>
                </a:solidFill>
                <a:latin typeface="Arial" charset="0"/>
                <a:cs typeface="Arial" charset="0"/>
                <a:sym typeface="Symbol" pitchFamily="18" charset="2"/>
              </a:rPr>
              <a:t>Underlying assumptions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smtClean="0">
                <a:latin typeface="Arial" charset="0"/>
                <a:cs typeface="Arial" charset="0"/>
              </a:rPr>
              <a:t>Smoothness of utilities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smtClean="0">
                <a:latin typeface="Arial" charset="0"/>
                <a:cs typeface="Arial" charset="0"/>
              </a:rPr>
              <a:t>Axioms of utility maximization: Transitive, Complete, Monotonic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sz="3600" b="1" dirty="0" smtClean="0"/>
              <a:t>Features of Utility Functions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47800" y="2362200"/>
            <a:ext cx="7696200" cy="3962400"/>
          </a:xfrm>
        </p:spPr>
        <p:txBody>
          <a:bodyPr/>
          <a:lstStyle/>
          <a:p>
            <a:pPr eaLnBrk="1" hangingPunct="1"/>
            <a:r>
              <a:rPr lang="en-US" altLang="en-US" sz="2000" smtClean="0">
                <a:latin typeface="Arial" charset="0"/>
                <a:cs typeface="Arial" charset="0"/>
              </a:rPr>
              <a:t>The linearity assumption U</a:t>
            </a:r>
            <a:r>
              <a:rPr lang="en-US" altLang="en-US" sz="2000" baseline="-25000" smtClean="0">
                <a:latin typeface="Arial" charset="0"/>
                <a:cs typeface="Arial" charset="0"/>
              </a:rPr>
              <a:t>itj</a:t>
            </a:r>
            <a:r>
              <a:rPr lang="en-US" altLang="en-US" sz="2000" smtClean="0">
                <a:latin typeface="Arial" charset="0"/>
                <a:cs typeface="Arial" charset="0"/>
              </a:rPr>
              <a:t>   =  </a:t>
            </a:r>
            <a:r>
              <a:rPr lang="en-US" altLang="en-US" sz="2000" smtClean="0">
                <a:latin typeface="Arial" charset="0"/>
                <a:cs typeface="Arial" charset="0"/>
                <a:sym typeface="Symbol" pitchFamily="18" charset="2"/>
              </a:rPr>
              <a:t></a:t>
            </a:r>
            <a:r>
              <a:rPr lang="en-US" altLang="en-US" sz="2000" baseline="-25000" smtClean="0">
                <a:latin typeface="Arial" charset="0"/>
                <a:cs typeface="Arial" charset="0"/>
                <a:sym typeface="Symbol" pitchFamily="18" charset="2"/>
              </a:rPr>
              <a:t>ij</a:t>
            </a:r>
            <a:r>
              <a:rPr lang="en-US" altLang="en-US" sz="2000" smtClean="0">
                <a:latin typeface="Arial" charset="0"/>
                <a:cs typeface="Arial" charset="0"/>
                <a:sym typeface="Symbol" pitchFamily="18" charset="2"/>
              </a:rPr>
              <a:t>  + </a:t>
            </a:r>
            <a:r>
              <a:rPr lang="en-US" altLang="en-US" sz="2000" b="1" smtClean="0">
                <a:latin typeface="Arial" charset="0"/>
                <a:cs typeface="Arial" charset="0"/>
                <a:sym typeface="Symbol" pitchFamily="18" charset="2"/>
              </a:rPr>
              <a:t></a:t>
            </a:r>
            <a:r>
              <a:rPr lang="en-US" altLang="en-US" sz="2000" baseline="-25000" smtClean="0">
                <a:latin typeface="Arial" charset="0"/>
                <a:cs typeface="Arial" charset="0"/>
                <a:sym typeface="Symbol" pitchFamily="18" charset="2"/>
              </a:rPr>
              <a:t>i</a:t>
            </a:r>
            <a:r>
              <a:rPr lang="en-US" altLang="en-US" sz="2000" smtClean="0">
                <a:latin typeface="Arial" charset="0"/>
                <a:cs typeface="Arial" charset="0"/>
                <a:sym typeface="Symbol" pitchFamily="18" charset="2"/>
              </a:rPr>
              <a:t></a:t>
            </a:r>
            <a:r>
              <a:rPr lang="en-US" altLang="en-US" sz="2000" b="1" smtClean="0">
                <a:latin typeface="Arial" charset="0"/>
                <a:cs typeface="Arial" charset="0"/>
                <a:sym typeface="Symbol" pitchFamily="18" charset="2"/>
              </a:rPr>
              <a:t>x</a:t>
            </a:r>
            <a:r>
              <a:rPr lang="en-US" altLang="en-US" sz="2000" baseline="-25000" smtClean="0">
                <a:latin typeface="Arial" charset="0"/>
                <a:cs typeface="Arial" charset="0"/>
                <a:sym typeface="Symbol" pitchFamily="18" charset="2"/>
              </a:rPr>
              <a:t>itj</a:t>
            </a:r>
            <a:r>
              <a:rPr lang="en-US" altLang="en-US" sz="2000" smtClean="0">
                <a:latin typeface="Arial" charset="0"/>
                <a:cs typeface="Arial" charset="0"/>
                <a:sym typeface="Symbol" pitchFamily="18" charset="2"/>
              </a:rPr>
              <a:t> + </a:t>
            </a:r>
            <a:r>
              <a:rPr lang="en-US" altLang="en-US" sz="2000" b="1" smtClean="0">
                <a:latin typeface="Arial" charset="0"/>
                <a:cs typeface="Arial" charset="0"/>
                <a:sym typeface="Symbol" pitchFamily="18" charset="2"/>
              </a:rPr>
              <a:t></a:t>
            </a:r>
            <a:r>
              <a:rPr lang="en-US" altLang="en-US" sz="2000" baseline="-25000" smtClean="0">
                <a:latin typeface="Arial" charset="0"/>
                <a:cs typeface="Arial" charset="0"/>
                <a:sym typeface="Symbol" pitchFamily="18" charset="2"/>
              </a:rPr>
              <a:t>j</a:t>
            </a:r>
            <a:r>
              <a:rPr lang="en-US" altLang="en-US" sz="2000" smtClean="0">
                <a:latin typeface="Arial" charset="0"/>
                <a:cs typeface="Arial" charset="0"/>
                <a:sym typeface="Symbol" pitchFamily="18" charset="2"/>
              </a:rPr>
              <a:t></a:t>
            </a:r>
            <a:r>
              <a:rPr lang="en-US" altLang="en-US" sz="2000" b="1" smtClean="0">
                <a:latin typeface="Arial" charset="0"/>
                <a:cs typeface="Arial" charset="0"/>
                <a:sym typeface="Symbol" pitchFamily="18" charset="2"/>
              </a:rPr>
              <a:t>z</a:t>
            </a:r>
            <a:r>
              <a:rPr lang="en-US" altLang="en-US" sz="2000" baseline="-25000" smtClean="0">
                <a:latin typeface="Arial" charset="0"/>
                <a:cs typeface="Arial" charset="0"/>
                <a:sym typeface="Symbol" pitchFamily="18" charset="2"/>
              </a:rPr>
              <a:t>it</a:t>
            </a:r>
            <a:r>
              <a:rPr lang="en-US" altLang="en-US" sz="2000" smtClean="0">
                <a:latin typeface="Arial" charset="0"/>
                <a:cs typeface="Arial" charset="0"/>
                <a:sym typeface="Symbol" pitchFamily="18" charset="2"/>
              </a:rPr>
              <a:t>  + </a:t>
            </a:r>
            <a:r>
              <a:rPr lang="en-US" altLang="en-US" sz="2000" baseline="-25000" smtClean="0">
                <a:latin typeface="Arial" charset="0"/>
                <a:cs typeface="Arial" charset="0"/>
                <a:sym typeface="Symbol" pitchFamily="18" charset="2"/>
              </a:rPr>
              <a:t>ijt</a:t>
            </a:r>
            <a:r>
              <a:rPr lang="en-US" altLang="en-US" sz="2000" smtClean="0">
                <a:latin typeface="Arial" charset="0"/>
                <a:cs typeface="Arial" charset="0"/>
                <a:sym typeface="Symbol" pitchFamily="18" charset="2"/>
              </a:rPr>
              <a:t/>
            </a:r>
            <a:br>
              <a:rPr lang="en-US" altLang="en-US" sz="2000" smtClean="0">
                <a:latin typeface="Arial" charset="0"/>
                <a:cs typeface="Arial" charset="0"/>
                <a:sym typeface="Symbol" pitchFamily="18" charset="2"/>
              </a:rPr>
            </a:br>
            <a:r>
              <a:rPr lang="en-US" altLang="en-US" sz="2000" smtClean="0">
                <a:latin typeface="Arial" charset="0"/>
                <a:cs typeface="Arial" charset="0"/>
                <a:sym typeface="Symbol" pitchFamily="18" charset="2"/>
              </a:rPr>
              <a:t>To be relaxed later:	      </a:t>
            </a:r>
            <a:r>
              <a:rPr lang="en-US" altLang="en-US" sz="2000" smtClean="0">
                <a:latin typeface="Arial" charset="0"/>
                <a:cs typeface="Arial" charset="0"/>
              </a:rPr>
              <a:t>U</a:t>
            </a:r>
            <a:r>
              <a:rPr lang="en-US" altLang="en-US" sz="2000" baseline="-25000" smtClean="0">
                <a:latin typeface="Arial" charset="0"/>
                <a:cs typeface="Arial" charset="0"/>
              </a:rPr>
              <a:t>itj</a:t>
            </a:r>
            <a:r>
              <a:rPr lang="en-US" altLang="en-US" sz="2000" smtClean="0">
                <a:latin typeface="Arial" charset="0"/>
                <a:cs typeface="Arial" charset="0"/>
              </a:rPr>
              <a:t>   =  V(</a:t>
            </a:r>
            <a:r>
              <a:rPr lang="en-US" altLang="en-US" sz="2000" b="1" smtClean="0">
                <a:latin typeface="Arial" charset="0"/>
                <a:cs typeface="Arial" charset="0"/>
              </a:rPr>
              <a:t>x</a:t>
            </a:r>
            <a:r>
              <a:rPr lang="en-US" altLang="en-US" sz="2000" baseline="-25000" smtClean="0">
                <a:latin typeface="Arial" charset="0"/>
                <a:cs typeface="Arial" charset="0"/>
              </a:rPr>
              <a:t>itj</a:t>
            </a:r>
            <a:r>
              <a:rPr lang="en-US" altLang="en-US" sz="2000" smtClean="0">
                <a:latin typeface="Arial" charset="0"/>
                <a:cs typeface="Arial" charset="0"/>
              </a:rPr>
              <a:t>,</a:t>
            </a:r>
            <a:r>
              <a:rPr lang="en-US" altLang="en-US" sz="2000" b="1" smtClean="0">
                <a:latin typeface="Arial" charset="0"/>
                <a:cs typeface="Arial" charset="0"/>
              </a:rPr>
              <a:t>z</a:t>
            </a:r>
            <a:r>
              <a:rPr lang="en-US" altLang="en-US" sz="2000" baseline="-25000" smtClean="0">
                <a:latin typeface="Arial" charset="0"/>
                <a:cs typeface="Arial" charset="0"/>
              </a:rPr>
              <a:t>it</a:t>
            </a:r>
            <a:r>
              <a:rPr lang="en-US" altLang="en-US" sz="2000" smtClean="0">
                <a:latin typeface="Arial" charset="0"/>
                <a:cs typeface="Arial" charset="0"/>
              </a:rPr>
              <a:t>,</a:t>
            </a:r>
            <a:r>
              <a:rPr lang="en-US" altLang="en-US" sz="2000" b="1" smtClean="0">
                <a:latin typeface="Arial" charset="0"/>
                <a:cs typeface="Arial" charset="0"/>
                <a:sym typeface="Symbol" pitchFamily="18" charset="2"/>
              </a:rPr>
              <a:t></a:t>
            </a:r>
            <a:r>
              <a:rPr lang="en-US" altLang="en-US" sz="2000" baseline="-25000" smtClean="0">
                <a:latin typeface="Arial" charset="0"/>
                <a:cs typeface="Arial" charset="0"/>
                <a:sym typeface="Symbol" pitchFamily="18" charset="2"/>
              </a:rPr>
              <a:t>i</a:t>
            </a:r>
            <a:r>
              <a:rPr lang="en-US" altLang="en-US" sz="2000" smtClean="0">
                <a:latin typeface="Arial" charset="0"/>
                <a:cs typeface="Arial" charset="0"/>
                <a:sym typeface="Symbol" pitchFamily="18" charset="2"/>
              </a:rPr>
              <a:t>)</a:t>
            </a:r>
            <a:r>
              <a:rPr lang="en-US" altLang="en-US" sz="2000" smtClean="0">
                <a:latin typeface="Arial" charset="0"/>
                <a:cs typeface="Arial" charset="0"/>
              </a:rPr>
              <a:t> + </a:t>
            </a:r>
            <a:r>
              <a:rPr lang="en-US" altLang="en-US" sz="2000" smtClean="0">
                <a:latin typeface="Arial" charset="0"/>
                <a:cs typeface="Arial" charset="0"/>
                <a:sym typeface="Symbol" pitchFamily="18" charset="2"/>
              </a:rPr>
              <a:t></a:t>
            </a:r>
            <a:r>
              <a:rPr lang="en-US" altLang="en-US" sz="2000" baseline="-25000" smtClean="0">
                <a:latin typeface="Arial" charset="0"/>
                <a:cs typeface="Arial" charset="0"/>
                <a:sym typeface="Symbol" pitchFamily="18" charset="2"/>
              </a:rPr>
              <a:t>ijt</a:t>
            </a:r>
            <a:endParaRPr lang="en-US" altLang="en-US" sz="200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altLang="en-US" sz="2000" smtClean="0">
                <a:latin typeface="Arial" charset="0"/>
                <a:cs typeface="Arial" charset="0"/>
              </a:rPr>
              <a:t>The choice set: </a:t>
            </a:r>
          </a:p>
          <a:p>
            <a:pPr lvl="1"/>
            <a:r>
              <a:rPr lang="en-US" altLang="en-US" sz="1800" smtClean="0">
                <a:latin typeface="Arial" charset="0"/>
                <a:cs typeface="Arial" charset="0"/>
              </a:rPr>
              <a:t>Individual (i) and situation (t) specific</a:t>
            </a:r>
          </a:p>
          <a:p>
            <a:pPr lvl="1"/>
            <a:r>
              <a:rPr lang="en-US" altLang="en-US" sz="1800" smtClean="0">
                <a:latin typeface="Arial" charset="0"/>
                <a:cs typeface="Arial" charset="0"/>
              </a:rPr>
              <a:t>Unordered alternatives j = 1,…,J(i,t) </a:t>
            </a:r>
          </a:p>
          <a:p>
            <a:pPr eaLnBrk="1" hangingPunct="1"/>
            <a:r>
              <a:rPr lang="en-US" altLang="en-US" sz="2000" smtClean="0">
                <a:latin typeface="Arial" charset="0"/>
                <a:cs typeface="Arial" charset="0"/>
              </a:rPr>
              <a:t>Deterministic (</a:t>
            </a:r>
            <a:r>
              <a:rPr lang="en-US" altLang="en-US" sz="2000" b="1" smtClean="0">
                <a:latin typeface="Arial" charset="0"/>
                <a:cs typeface="Arial" charset="0"/>
              </a:rPr>
              <a:t>x</a:t>
            </a:r>
            <a:r>
              <a:rPr lang="en-US" altLang="en-US" sz="2000" smtClean="0">
                <a:latin typeface="Arial" charset="0"/>
                <a:cs typeface="Arial" charset="0"/>
              </a:rPr>
              <a:t>,</a:t>
            </a:r>
            <a:r>
              <a:rPr lang="en-US" altLang="en-US" sz="2000" b="1" smtClean="0">
                <a:latin typeface="Arial" charset="0"/>
                <a:cs typeface="Arial" charset="0"/>
              </a:rPr>
              <a:t>z,</a:t>
            </a:r>
            <a:r>
              <a:rPr lang="en-US" altLang="en-US" sz="2000" b="1" smtClean="0">
                <a:latin typeface="Arial" charset="0"/>
                <a:cs typeface="Arial" charset="0"/>
                <a:sym typeface="Symbol" pitchFamily="18" charset="2"/>
              </a:rPr>
              <a:t></a:t>
            </a:r>
            <a:r>
              <a:rPr lang="en-US" altLang="en-US" sz="2000" baseline="-25000" smtClean="0">
                <a:latin typeface="Arial" charset="0"/>
                <a:cs typeface="Arial" charset="0"/>
                <a:sym typeface="Symbol" pitchFamily="18" charset="2"/>
              </a:rPr>
              <a:t>j</a:t>
            </a:r>
            <a:r>
              <a:rPr lang="en-US" altLang="en-US" sz="2000" smtClean="0">
                <a:latin typeface="Arial" charset="0"/>
                <a:cs typeface="Arial" charset="0"/>
              </a:rPr>
              <a:t>) and random components (</a:t>
            </a:r>
            <a:r>
              <a:rPr lang="en-US" altLang="en-US" sz="2000" smtClean="0">
                <a:latin typeface="Arial" charset="0"/>
                <a:cs typeface="Arial" charset="0"/>
                <a:sym typeface="Symbol" pitchFamily="18" charset="2"/>
              </a:rPr>
              <a:t></a:t>
            </a:r>
            <a:r>
              <a:rPr lang="en-US" altLang="en-US" sz="2000" baseline="-25000" smtClean="0">
                <a:latin typeface="Arial" charset="0"/>
                <a:cs typeface="Arial" charset="0"/>
                <a:sym typeface="Symbol" pitchFamily="18" charset="2"/>
              </a:rPr>
              <a:t>ij</a:t>
            </a:r>
            <a:r>
              <a:rPr lang="en-US" altLang="en-US" sz="2000" smtClean="0">
                <a:latin typeface="Arial" charset="0"/>
                <a:cs typeface="Arial" charset="0"/>
                <a:sym typeface="Symbol" pitchFamily="18" charset="2"/>
              </a:rPr>
              <a:t>,</a:t>
            </a:r>
            <a:r>
              <a:rPr lang="en-US" altLang="en-US" sz="2000" b="1" smtClean="0">
                <a:latin typeface="Arial" charset="0"/>
                <a:cs typeface="Arial" charset="0"/>
                <a:sym typeface="Symbol" pitchFamily="18" charset="2"/>
              </a:rPr>
              <a:t></a:t>
            </a:r>
            <a:r>
              <a:rPr lang="en-US" altLang="en-US" sz="2000" baseline="-25000" smtClean="0">
                <a:latin typeface="Arial" charset="0"/>
                <a:cs typeface="Arial" charset="0"/>
                <a:sym typeface="Symbol" pitchFamily="18" charset="2"/>
              </a:rPr>
              <a:t>i</a:t>
            </a:r>
            <a:r>
              <a:rPr lang="en-US" altLang="en-US" sz="2000" smtClean="0">
                <a:latin typeface="Arial" charset="0"/>
                <a:cs typeface="Arial" charset="0"/>
                <a:sym typeface="Symbol" pitchFamily="18" charset="2"/>
              </a:rPr>
              <a:t>,</a:t>
            </a:r>
            <a:r>
              <a:rPr lang="en-US" altLang="en-US" sz="2000" baseline="-25000" smtClean="0">
                <a:latin typeface="Arial" charset="0"/>
                <a:cs typeface="Arial" charset="0"/>
                <a:sym typeface="Symbol" pitchFamily="18" charset="2"/>
              </a:rPr>
              <a:t>ijt</a:t>
            </a:r>
            <a:r>
              <a:rPr lang="en-US" altLang="en-US" sz="2000" smtClean="0">
                <a:latin typeface="Arial" charset="0"/>
                <a:cs typeface="Arial" charset="0"/>
                <a:sym typeface="Symbol" pitchFamily="18" charset="2"/>
              </a:rPr>
              <a:t>)</a:t>
            </a:r>
            <a:endParaRPr lang="en-US" altLang="en-US" sz="2000" smtClean="0">
              <a:latin typeface="Arial" charset="0"/>
              <a:cs typeface="Arial" charset="0"/>
            </a:endParaRPr>
          </a:p>
          <a:p>
            <a:r>
              <a:rPr lang="en-US" altLang="en-US" sz="2000" smtClean="0">
                <a:latin typeface="Arial" charset="0"/>
                <a:cs typeface="Arial" charset="0"/>
              </a:rPr>
              <a:t>Attributes of choices, </a:t>
            </a:r>
            <a:r>
              <a:rPr lang="en-US" altLang="en-US" sz="2000" b="1" smtClean="0">
                <a:latin typeface="Arial" charset="0"/>
                <a:cs typeface="Arial" charset="0"/>
                <a:sym typeface="Symbol" pitchFamily="18" charset="2"/>
              </a:rPr>
              <a:t>x</a:t>
            </a:r>
            <a:r>
              <a:rPr lang="en-US" altLang="en-US" sz="2000" baseline="-25000" smtClean="0">
                <a:latin typeface="Arial" charset="0"/>
                <a:cs typeface="Arial" charset="0"/>
                <a:sym typeface="Symbol" pitchFamily="18" charset="2"/>
              </a:rPr>
              <a:t>itj</a:t>
            </a:r>
            <a:r>
              <a:rPr lang="en-US" altLang="en-US" sz="2000" smtClean="0">
                <a:latin typeface="Arial" charset="0"/>
                <a:cs typeface="Arial" charset="0"/>
              </a:rPr>
              <a:t> and characteristics of the chooser, </a:t>
            </a:r>
            <a:r>
              <a:rPr lang="en-US" altLang="en-US" sz="2000" b="1" smtClean="0">
                <a:latin typeface="Arial" charset="0"/>
                <a:cs typeface="Arial" charset="0"/>
                <a:sym typeface="Symbol" pitchFamily="18" charset="2"/>
              </a:rPr>
              <a:t>z</a:t>
            </a:r>
            <a:r>
              <a:rPr lang="en-US" altLang="en-US" sz="2000" baseline="-25000" smtClean="0">
                <a:latin typeface="Arial" charset="0"/>
                <a:cs typeface="Arial" charset="0"/>
                <a:sym typeface="Symbol" pitchFamily="18" charset="2"/>
              </a:rPr>
              <a:t>it</a:t>
            </a:r>
            <a:r>
              <a:rPr lang="en-US" altLang="en-US" sz="2000" smtClean="0">
                <a:latin typeface="Arial" charset="0"/>
                <a:cs typeface="Arial" charset="0"/>
              </a:rPr>
              <a:t>.</a:t>
            </a:r>
          </a:p>
          <a:p>
            <a:pPr lvl="1"/>
            <a:r>
              <a:rPr lang="en-US" altLang="en-US" sz="1800" smtClean="0">
                <a:latin typeface="Arial" charset="0"/>
                <a:cs typeface="Arial" charset="0"/>
              </a:rPr>
              <a:t>Alternative specific constants </a:t>
            </a:r>
            <a:r>
              <a:rPr lang="en-US" altLang="en-US" sz="1800" smtClean="0">
                <a:latin typeface="Arial" charset="0"/>
                <a:cs typeface="Arial" charset="0"/>
                <a:sym typeface="Symbol" pitchFamily="18" charset="2"/>
              </a:rPr>
              <a:t></a:t>
            </a:r>
            <a:r>
              <a:rPr lang="en-US" altLang="en-US" sz="1800" baseline="-25000" smtClean="0">
                <a:latin typeface="Arial" charset="0"/>
                <a:cs typeface="Arial" charset="0"/>
                <a:sym typeface="Symbol" pitchFamily="18" charset="2"/>
              </a:rPr>
              <a:t>ij</a:t>
            </a:r>
            <a:r>
              <a:rPr lang="en-US" altLang="en-US" sz="1800" smtClean="0">
                <a:latin typeface="Arial" charset="0"/>
                <a:cs typeface="Arial" charset="0"/>
                <a:sym typeface="Symbol" pitchFamily="18" charset="2"/>
              </a:rPr>
              <a:t> may vary by individual</a:t>
            </a:r>
            <a:endParaRPr lang="en-US" altLang="en-US" sz="1800" smtClean="0">
              <a:latin typeface="Arial" charset="0"/>
              <a:cs typeface="Arial" charset="0"/>
            </a:endParaRPr>
          </a:p>
          <a:p>
            <a:pPr lvl="1"/>
            <a:r>
              <a:rPr lang="en-US" altLang="en-US" sz="1800" smtClean="0">
                <a:latin typeface="Arial" charset="0"/>
                <a:cs typeface="Arial" charset="0"/>
              </a:rPr>
              <a:t>Preference weights, </a:t>
            </a:r>
            <a:r>
              <a:rPr lang="en-US" altLang="en-US" sz="1800" b="1" smtClean="0">
                <a:latin typeface="Arial" charset="0"/>
                <a:cs typeface="Arial" charset="0"/>
                <a:sym typeface="Symbol" pitchFamily="18" charset="2"/>
              </a:rPr>
              <a:t></a:t>
            </a:r>
            <a:r>
              <a:rPr lang="en-US" altLang="en-US" sz="1800" baseline="-25000" smtClean="0">
                <a:latin typeface="Arial" charset="0"/>
                <a:cs typeface="Arial" charset="0"/>
                <a:sym typeface="Symbol" pitchFamily="18" charset="2"/>
              </a:rPr>
              <a:t>i </a:t>
            </a:r>
            <a:r>
              <a:rPr lang="en-US" altLang="en-US" sz="1800" smtClean="0">
                <a:latin typeface="Arial" charset="0"/>
                <a:cs typeface="Arial" charset="0"/>
                <a:sym typeface="Symbol" pitchFamily="18" charset="2"/>
              </a:rPr>
              <a:t>may vary by individual</a:t>
            </a:r>
            <a:endParaRPr lang="en-US" altLang="en-US" sz="1800" smtClean="0">
              <a:latin typeface="Arial" charset="0"/>
              <a:cs typeface="Arial" charset="0"/>
            </a:endParaRPr>
          </a:p>
          <a:p>
            <a:pPr lvl="1"/>
            <a:r>
              <a:rPr lang="en-US" altLang="en-US" sz="1800" smtClean="0">
                <a:latin typeface="Arial" charset="0"/>
                <a:cs typeface="Arial" charset="0"/>
              </a:rPr>
              <a:t>Individual components, </a:t>
            </a:r>
            <a:r>
              <a:rPr lang="en-US" altLang="en-US" sz="1800" b="1" smtClean="0">
                <a:latin typeface="Arial" charset="0"/>
                <a:cs typeface="Arial" charset="0"/>
                <a:sym typeface="Symbol" pitchFamily="18" charset="2"/>
              </a:rPr>
              <a:t></a:t>
            </a:r>
            <a:r>
              <a:rPr lang="en-US" altLang="en-US" sz="1800" baseline="-25000" smtClean="0">
                <a:latin typeface="Arial" charset="0"/>
                <a:cs typeface="Arial" charset="0"/>
                <a:sym typeface="Symbol" pitchFamily="18" charset="2"/>
              </a:rPr>
              <a:t>j  </a:t>
            </a:r>
            <a:r>
              <a:rPr lang="en-US" altLang="en-US" sz="1800" smtClean="0">
                <a:latin typeface="Arial" charset="0"/>
                <a:cs typeface="Arial" charset="0"/>
                <a:sym typeface="Symbol" pitchFamily="18" charset="2"/>
              </a:rPr>
              <a:t>typically vary by choice, not by person</a:t>
            </a:r>
            <a:endParaRPr lang="en-US" altLang="en-US" sz="1800" smtClean="0">
              <a:latin typeface="Arial" charset="0"/>
              <a:cs typeface="Arial" charset="0"/>
            </a:endParaRPr>
          </a:p>
          <a:p>
            <a:pPr lvl="1"/>
            <a:r>
              <a:rPr lang="en-US" altLang="en-US" sz="1800" smtClean="0">
                <a:latin typeface="Arial" charset="0"/>
                <a:cs typeface="Arial" charset="0"/>
              </a:rPr>
              <a:t>Scaling parameters, </a:t>
            </a:r>
            <a:r>
              <a:rPr lang="el-GR" altLang="en-US" sz="1800" smtClean="0">
                <a:latin typeface="Arial" charset="0"/>
                <a:cs typeface="Arial" charset="0"/>
              </a:rPr>
              <a:t>σ</a:t>
            </a:r>
            <a:r>
              <a:rPr lang="en-US" altLang="en-US" sz="1800" baseline="-25000" smtClean="0">
                <a:latin typeface="Arial" charset="0"/>
                <a:cs typeface="Arial" charset="0"/>
              </a:rPr>
              <a:t>ij</a:t>
            </a:r>
            <a:r>
              <a:rPr lang="en-US" altLang="en-US" sz="1800" smtClean="0">
                <a:latin typeface="Arial" charset="0"/>
                <a:cs typeface="Arial" charset="0"/>
              </a:rPr>
              <a:t> = Var[</a:t>
            </a:r>
            <a:r>
              <a:rPr lang="el-GR" altLang="en-US" sz="1800" smtClean="0">
                <a:latin typeface="Arial" charset="0"/>
                <a:cs typeface="Arial" charset="0"/>
              </a:rPr>
              <a:t>ε</a:t>
            </a:r>
            <a:r>
              <a:rPr lang="en-US" altLang="en-US" sz="1800" baseline="-25000" smtClean="0">
                <a:latin typeface="Arial" charset="0"/>
                <a:cs typeface="Arial" charset="0"/>
              </a:rPr>
              <a:t>ijt</a:t>
            </a:r>
            <a:r>
              <a:rPr lang="en-US" altLang="en-US" sz="1800" smtClean="0">
                <a:latin typeface="Arial" charset="0"/>
                <a:cs typeface="Arial" charset="0"/>
              </a:rPr>
              <a:t>], subject to much modeling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752600"/>
            <a:ext cx="7094538" cy="464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533400" y="9906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defRPr/>
            </a:pPr>
            <a:r>
              <a:rPr lang="en-US" sz="3600" b="1" kern="0" dirty="0">
                <a:solidFill>
                  <a:srgbClr val="003399"/>
                </a:solidFill>
                <a:latin typeface="Arial" pitchFamily="34" charset="0"/>
                <a:ea typeface="+mj-ea"/>
                <a:cs typeface="Arial" panose="020B0604020202020204" pitchFamily="34" charset="0"/>
              </a:rPr>
              <a:t>Unordered Choices of 210 Travelers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286000"/>
            <a:ext cx="8124825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04800" y="990600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defRPr/>
            </a:pPr>
            <a:r>
              <a:rPr lang="en-US" sz="3200" b="1" ker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 Data on Multinomial Discrete Choices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95300" y="1222375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The Multinomial Logit (MNL) Model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0" y="1828800"/>
            <a:ext cx="6858000" cy="2362200"/>
          </a:xfrm>
        </p:spPr>
        <p:txBody>
          <a:bodyPr/>
          <a:lstStyle/>
          <a:p>
            <a:pPr eaLnBrk="1" hangingPunct="1"/>
            <a:r>
              <a:rPr lang="en-US" altLang="en-US" sz="2000" smtClean="0">
                <a:latin typeface="Arial" charset="0"/>
                <a:cs typeface="Arial" charset="0"/>
              </a:rPr>
              <a:t>Independent extreme value (Gumbel):</a:t>
            </a:r>
          </a:p>
          <a:p>
            <a:pPr lvl="1" eaLnBrk="1" hangingPunct="1"/>
            <a:r>
              <a:rPr lang="en-US" altLang="en-US" sz="1800" smtClean="0">
                <a:latin typeface="Arial" charset="0"/>
                <a:cs typeface="Arial" charset="0"/>
              </a:rPr>
              <a:t>F(</a:t>
            </a:r>
            <a:r>
              <a:rPr lang="en-US" altLang="en-US" smtClean="0">
                <a:latin typeface="Arial" charset="0"/>
                <a:cs typeface="Arial" charset="0"/>
                <a:sym typeface="Symbol" pitchFamily="18" charset="2"/>
              </a:rPr>
              <a:t></a:t>
            </a:r>
            <a:r>
              <a:rPr lang="en-US" altLang="en-US" sz="1400" smtClean="0">
                <a:latin typeface="Arial" charset="0"/>
                <a:cs typeface="Arial" charset="0"/>
                <a:sym typeface="Symbol" pitchFamily="18" charset="2"/>
              </a:rPr>
              <a:t>itj</a:t>
            </a:r>
            <a:r>
              <a:rPr lang="en-US" altLang="en-US" sz="1800" smtClean="0">
                <a:latin typeface="Arial" charset="0"/>
                <a:cs typeface="Arial" charset="0"/>
                <a:sym typeface="Symbol" pitchFamily="18" charset="2"/>
              </a:rPr>
              <a:t>)  =  Exp(-Exp(-</a:t>
            </a:r>
            <a:r>
              <a:rPr lang="en-US" altLang="en-US" smtClean="0">
                <a:latin typeface="Arial" charset="0"/>
                <a:cs typeface="Arial" charset="0"/>
                <a:sym typeface="Symbol" pitchFamily="18" charset="2"/>
              </a:rPr>
              <a:t></a:t>
            </a:r>
            <a:r>
              <a:rPr lang="en-US" altLang="en-US" sz="1400" smtClean="0">
                <a:latin typeface="Arial" charset="0"/>
                <a:cs typeface="Arial" charset="0"/>
                <a:sym typeface="Symbol" pitchFamily="18" charset="2"/>
              </a:rPr>
              <a:t>itj</a:t>
            </a:r>
            <a:r>
              <a:rPr lang="en-US" altLang="en-US" sz="1800" smtClean="0">
                <a:latin typeface="Arial" charset="0"/>
                <a:cs typeface="Arial" charset="0"/>
                <a:sym typeface="Symbol" pitchFamily="18" charset="2"/>
              </a:rPr>
              <a:t>)) (random part of each utility)</a:t>
            </a:r>
          </a:p>
          <a:p>
            <a:pPr lvl="1" eaLnBrk="1" hangingPunct="1"/>
            <a:r>
              <a:rPr lang="en-US" altLang="en-US" sz="1800" b="1" u="sng" smtClean="0">
                <a:latin typeface="Arial" charset="0"/>
                <a:cs typeface="Arial" charset="0"/>
                <a:sym typeface="Symbol" pitchFamily="18" charset="2"/>
              </a:rPr>
              <a:t>Independence</a:t>
            </a:r>
            <a:r>
              <a:rPr lang="en-US" altLang="en-US" sz="1800" smtClean="0">
                <a:latin typeface="Arial" charset="0"/>
                <a:cs typeface="Arial" charset="0"/>
                <a:sym typeface="Symbol" pitchFamily="18" charset="2"/>
              </a:rPr>
              <a:t> across utility functions</a:t>
            </a:r>
          </a:p>
          <a:p>
            <a:pPr lvl="1" eaLnBrk="1" hangingPunct="1"/>
            <a:r>
              <a:rPr lang="en-US" altLang="en-US" sz="1800" b="1" u="sng" smtClean="0">
                <a:latin typeface="Arial" charset="0"/>
                <a:cs typeface="Arial" charset="0"/>
                <a:sym typeface="Symbol" pitchFamily="18" charset="2"/>
              </a:rPr>
              <a:t>Identical variances</a:t>
            </a:r>
            <a:r>
              <a:rPr lang="en-US" altLang="en-US" sz="1800" smtClean="0">
                <a:latin typeface="Arial" charset="0"/>
                <a:cs typeface="Arial" charset="0"/>
                <a:sym typeface="Symbol" pitchFamily="18" charset="2"/>
              </a:rPr>
              <a:t> (means absorbed in constants)</a:t>
            </a:r>
          </a:p>
          <a:p>
            <a:pPr lvl="1" eaLnBrk="1" hangingPunct="1"/>
            <a:r>
              <a:rPr lang="en-US" altLang="en-US" sz="1800" b="1" u="sng" smtClean="0">
                <a:latin typeface="Arial" charset="0"/>
                <a:cs typeface="Arial" charset="0"/>
                <a:sym typeface="Symbol" pitchFamily="18" charset="2"/>
              </a:rPr>
              <a:t>Same parameters</a:t>
            </a:r>
            <a:r>
              <a:rPr lang="en-US" altLang="en-US" sz="1800" smtClean="0">
                <a:latin typeface="Arial" charset="0"/>
                <a:cs typeface="Arial" charset="0"/>
                <a:sym typeface="Symbol" pitchFamily="18" charset="2"/>
              </a:rPr>
              <a:t> for all individuals (temporary)</a:t>
            </a:r>
          </a:p>
          <a:p>
            <a:pPr eaLnBrk="1" hangingPunct="1"/>
            <a:r>
              <a:rPr lang="en-US" altLang="en-US" sz="2000" smtClean="0">
                <a:latin typeface="Arial" charset="0"/>
                <a:cs typeface="Arial" charset="0"/>
                <a:sym typeface="Symbol" pitchFamily="18" charset="2"/>
              </a:rPr>
              <a:t>Implied probabilities for observed outcomes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z="2000" smtClean="0">
              <a:latin typeface="Arial" charset="0"/>
              <a:cs typeface="Arial" charset="0"/>
              <a:sym typeface="Symbol" pitchFamily="18" charset="2"/>
            </a:endParaRPr>
          </a:p>
        </p:txBody>
      </p:sp>
      <p:graphicFrame>
        <p:nvGraphicFramePr>
          <p:cNvPr id="19460" name="Object 2"/>
          <p:cNvGraphicFramePr>
            <a:graphicFrameLocks noChangeAspect="1"/>
          </p:cNvGraphicFramePr>
          <p:nvPr/>
        </p:nvGraphicFramePr>
        <p:xfrm>
          <a:off x="2209800" y="4267200"/>
          <a:ext cx="4800600" cy="1152525"/>
        </p:xfrm>
        <a:graphic>
          <a:graphicData uri="http://schemas.openxmlformats.org/presentationml/2006/ole">
            <p:oleObj spid="_x0000_s19464" name="Equation" r:id="rId4" imgW="3594100" imgH="762000" progId="Equation.DSMT4">
              <p:embed/>
            </p:oleObj>
          </a:graphicData>
        </a:graphic>
      </p:graphicFrame>
      <p:sp>
        <p:nvSpPr>
          <p:cNvPr id="19461" name="Rectangle 7"/>
          <p:cNvSpPr>
            <a:spLocks noChangeArrowheads="1"/>
          </p:cNvSpPr>
          <p:nvPr/>
        </p:nvSpPr>
        <p:spPr bwMode="auto">
          <a:xfrm>
            <a:off x="2133600" y="4191000"/>
            <a:ext cx="5105400" cy="12954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765175"/>
            <a:ext cx="8229600" cy="1139825"/>
          </a:xfrm>
        </p:spPr>
        <p:txBody>
          <a:bodyPr/>
          <a:lstStyle/>
          <a:p>
            <a:r>
              <a:rPr lang="en-US" altLang="en-US" b="1" smtClean="0"/>
              <a:t>   Multinomial Choice Models</a:t>
            </a:r>
          </a:p>
        </p:txBody>
      </p:sp>
      <p:graphicFrame>
        <p:nvGraphicFramePr>
          <p:cNvPr id="2150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258388435"/>
              </p:ext>
            </p:extLst>
          </p:nvPr>
        </p:nvGraphicFramePr>
        <p:xfrm>
          <a:off x="3116263" y="2057400"/>
          <a:ext cx="5951537" cy="4195763"/>
        </p:xfrm>
        <a:graphic>
          <a:graphicData uri="http://schemas.openxmlformats.org/presentationml/2006/ole">
            <p:oleObj spid="_x0000_s21512" name="Equation" r:id="rId3" imgW="3530600" imgH="2489200" progId="Equation.DSMT4">
              <p:embed/>
            </p:oleObj>
          </a:graphicData>
        </a:graphic>
      </p:graphicFrame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2988879" y="2019300"/>
            <a:ext cx="5867400" cy="3810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21509" name="Rectangle 7"/>
          <p:cNvSpPr>
            <a:spLocks noChangeArrowheads="1"/>
          </p:cNvSpPr>
          <p:nvPr/>
        </p:nvSpPr>
        <p:spPr bwMode="auto">
          <a:xfrm>
            <a:off x="3034403" y="3314700"/>
            <a:ext cx="5867400" cy="3810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21510" name="Rectangle 7"/>
          <p:cNvSpPr>
            <a:spLocks noChangeArrowheads="1"/>
          </p:cNvSpPr>
          <p:nvPr/>
        </p:nvSpPr>
        <p:spPr bwMode="auto">
          <a:xfrm>
            <a:off x="3034403" y="4593431"/>
            <a:ext cx="5867400" cy="3810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2988879" y="5918972"/>
            <a:ext cx="5867400" cy="3810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9276" y="2019300"/>
            <a:ext cx="2518082" cy="30995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1"/>
          <p:cNvSpPr txBox="1">
            <a:spLocks noChangeArrowheads="1"/>
          </p:cNvSpPr>
          <p:nvPr/>
        </p:nvSpPr>
        <p:spPr bwMode="auto">
          <a:xfrm>
            <a:off x="533400" y="1219200"/>
            <a:ext cx="77724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600" dirty="0"/>
              <a:t>I want to estimate a multinomial logit model with three possible outcomes.  I will get two sets of coefficients.  If I make 1 the reference category, one set of coefficients will represent the independent variables impact on the probability of ending up in category 2 versus 1, and the other set will estimate the impact on the  probability of ending up in 3 versus 1.  However, some independent variables cannot be in both equations.  I assume that I could do this by fixing (holding) certain coefficient estimates at 0 for the choice of 2 versus 1; while  holding other coefficient values  at 0 for the 3 versus 1 choice in the joint estimation of the model.  I looked in the manual and saw a “Fix” command that looked like it would accomplish this.  However, it was not clear to me how to hold different coefficients at 0 for the 2-1 choice versus the 3-1 choice.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315396402"/>
              </p:ext>
            </p:extLst>
          </p:nvPr>
        </p:nvGraphicFramePr>
        <p:xfrm>
          <a:off x="504825" y="4030663"/>
          <a:ext cx="7988300" cy="1997075"/>
        </p:xfrm>
        <a:graphic>
          <a:graphicData uri="http://schemas.openxmlformats.org/presentationml/2006/ole">
            <p:oleObj spid="_x0000_s204805" name="Equation" r:id="rId3" imgW="3860800" imgH="965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2192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Specifying the Probabilities</a:t>
            </a:r>
          </a:p>
        </p:txBody>
      </p:sp>
      <p:sp>
        <p:nvSpPr>
          <p:cNvPr id="23555" name="Text Box 4"/>
          <p:cNvSpPr txBox="1">
            <a:spLocks noChangeArrowheads="1"/>
          </p:cNvSpPr>
          <p:nvPr/>
        </p:nvSpPr>
        <p:spPr bwMode="auto">
          <a:xfrm>
            <a:off x="685800" y="1828800"/>
            <a:ext cx="8229600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Tahoma" pitchFamily="34" charset="0"/>
              </a:rPr>
              <a:t>•</a:t>
            </a:r>
            <a:r>
              <a:rPr lang="en-US" altLang="en-US">
                <a:solidFill>
                  <a:schemeClr val="folHlink"/>
                </a:solidFill>
                <a:latin typeface="Tahoma" pitchFamily="34" charset="0"/>
              </a:rPr>
              <a:t> </a:t>
            </a:r>
            <a:r>
              <a:rPr lang="en-US" altLang="en-US">
                <a:latin typeface="Tahoma" pitchFamily="34" charset="0"/>
              </a:rPr>
              <a:t>Choice specific attributes (</a:t>
            </a:r>
            <a:r>
              <a:rPr lang="en-US" altLang="en-US" b="1">
                <a:latin typeface="Tahoma" pitchFamily="34" charset="0"/>
              </a:rPr>
              <a:t>X</a:t>
            </a:r>
            <a:r>
              <a:rPr lang="en-US" altLang="en-US">
                <a:latin typeface="Tahoma" pitchFamily="34" charset="0"/>
              </a:rPr>
              <a:t>) vary by choices, multiply by generic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Tahoma" pitchFamily="34" charset="0"/>
              </a:rPr>
              <a:t>  coefficients.  E.g., TTME=terminal time, GC=generalized cost of travel mode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>
                <a:latin typeface="Tahoma" pitchFamily="34" charset="0"/>
              </a:rPr>
              <a:t> Generic characteristics (Income, constants) must be interacted with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Tahoma" pitchFamily="34" charset="0"/>
              </a:rPr>
              <a:t>  choice specific constants.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Tahoma" pitchFamily="34" charset="0"/>
              </a:rPr>
              <a:t>• Estimation by maximum likelihood; d</a:t>
            </a:r>
            <a:r>
              <a:rPr lang="en-US" altLang="en-US" baseline="-25000">
                <a:latin typeface="Tahoma" pitchFamily="34" charset="0"/>
              </a:rPr>
              <a:t>ij</a:t>
            </a:r>
            <a:r>
              <a:rPr lang="en-US" altLang="en-US">
                <a:latin typeface="Tahoma" pitchFamily="34" charset="0"/>
              </a:rPr>
              <a:t> = 1 if person i chooses j</a:t>
            </a:r>
          </a:p>
        </p:txBody>
      </p:sp>
      <p:graphicFrame>
        <p:nvGraphicFramePr>
          <p:cNvPr id="23556" name="Object 2"/>
          <p:cNvGraphicFramePr>
            <a:graphicFrameLocks noChangeAspect="1"/>
          </p:cNvGraphicFramePr>
          <p:nvPr/>
        </p:nvGraphicFramePr>
        <p:xfrm>
          <a:off x="1828800" y="4114800"/>
          <a:ext cx="4800600" cy="1997075"/>
        </p:xfrm>
        <a:graphic>
          <a:graphicData uri="http://schemas.openxmlformats.org/presentationml/2006/ole">
            <p:oleObj spid="_x0000_s23560" name="Equation" r:id="rId4" imgW="3594100" imgH="1320800" progId="Equation.DSMT4">
              <p:embed/>
            </p:oleObj>
          </a:graphicData>
        </a:graphic>
      </p:graphicFrame>
      <p:sp>
        <p:nvSpPr>
          <p:cNvPr id="23557" name="Rectangle 8"/>
          <p:cNvSpPr>
            <a:spLocks noChangeArrowheads="1"/>
          </p:cNvSpPr>
          <p:nvPr/>
        </p:nvSpPr>
        <p:spPr bwMode="auto">
          <a:xfrm>
            <a:off x="1752600" y="4038600"/>
            <a:ext cx="5562600" cy="2362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Willingness to Pay</a:t>
            </a:r>
          </a:p>
        </p:txBody>
      </p:sp>
      <p:graphicFrame>
        <p:nvGraphicFramePr>
          <p:cNvPr id="25603" name="Object 2"/>
          <p:cNvGraphicFramePr>
            <a:graphicFrameLocks noChangeAspect="1"/>
          </p:cNvGraphicFramePr>
          <p:nvPr/>
        </p:nvGraphicFramePr>
        <p:xfrm>
          <a:off x="1600200" y="1736725"/>
          <a:ext cx="6719888" cy="4437063"/>
        </p:xfrm>
        <a:graphic>
          <a:graphicData uri="http://schemas.openxmlformats.org/presentationml/2006/ole">
            <p:oleObj spid="_x0000_s25607" name="Equation" r:id="rId4" imgW="4038600" imgH="2667000" progId="Equation.DSMT4">
              <p:embed/>
            </p:oleObj>
          </a:graphicData>
        </a:graphic>
      </p:graphicFrame>
      <p:sp>
        <p:nvSpPr>
          <p:cNvPr id="25604" name="Rectangle 6"/>
          <p:cNvSpPr>
            <a:spLocks noChangeArrowheads="1"/>
          </p:cNvSpPr>
          <p:nvPr/>
        </p:nvSpPr>
        <p:spPr bwMode="auto">
          <a:xfrm>
            <a:off x="1752600" y="2362200"/>
            <a:ext cx="48006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25605" name="Rectangle 6"/>
          <p:cNvSpPr>
            <a:spLocks noChangeArrowheads="1"/>
          </p:cNvSpPr>
          <p:nvPr/>
        </p:nvSpPr>
        <p:spPr bwMode="auto">
          <a:xfrm>
            <a:off x="1752600" y="4071938"/>
            <a:ext cx="48006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1066800"/>
            <a:ext cx="7162800" cy="684213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An Estimated MNL Model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447800" y="1600200"/>
            <a:ext cx="6477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alt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altLang="en-US" sz="1200" b="1">
                <a:latin typeface="Courier New" pitchFamily="49" charset="0"/>
              </a:rPr>
              <a:t>Log likelihood function      -199.97662</a:t>
            </a:r>
          </a:p>
          <a:p>
            <a:r>
              <a:rPr lang="en-US" altLang="en-US" sz="1200" b="1">
                <a:latin typeface="Courier New" pitchFamily="49" charset="0"/>
              </a:rPr>
              <a:t>Estimation based on N =    210, K =   5</a:t>
            </a:r>
          </a:p>
          <a:p>
            <a:r>
              <a:rPr lang="en-US" alt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alt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alt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alt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alt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alt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alt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alt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alt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alt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alt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alt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alt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alt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alt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alt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7652" name="Line 5"/>
          <p:cNvSpPr>
            <a:spLocks noChangeShapeType="1"/>
          </p:cNvSpPr>
          <p:nvPr/>
        </p:nvSpPr>
        <p:spPr bwMode="auto">
          <a:xfrm flipH="1">
            <a:off x="5257800" y="2286000"/>
            <a:ext cx="1524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7653" name="Rectangle 4"/>
          <p:cNvSpPr>
            <a:spLocks noChangeArrowheads="1"/>
          </p:cNvSpPr>
          <p:nvPr/>
        </p:nvSpPr>
        <p:spPr bwMode="auto">
          <a:xfrm>
            <a:off x="1447800" y="3810000"/>
            <a:ext cx="3733800" cy="609600"/>
          </a:xfrm>
          <a:prstGeom prst="rect">
            <a:avLst/>
          </a:prstGeom>
          <a:solidFill>
            <a:srgbClr val="7030A0">
              <a:alpha val="2705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27654" name="Rectangle 5"/>
          <p:cNvSpPr>
            <a:spLocks noChangeArrowheads="1"/>
          </p:cNvSpPr>
          <p:nvPr/>
        </p:nvSpPr>
        <p:spPr bwMode="auto">
          <a:xfrm>
            <a:off x="1447800" y="2192338"/>
            <a:ext cx="3733800" cy="228600"/>
          </a:xfrm>
          <a:prstGeom prst="rect">
            <a:avLst/>
          </a:prstGeom>
          <a:solidFill>
            <a:srgbClr val="7030A0">
              <a:alpha val="2705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27655" name="Rectangle 6"/>
          <p:cNvSpPr>
            <a:spLocks noChangeArrowheads="1"/>
          </p:cNvSpPr>
          <p:nvPr/>
        </p:nvSpPr>
        <p:spPr bwMode="auto">
          <a:xfrm>
            <a:off x="1447800" y="5257800"/>
            <a:ext cx="5486400" cy="990600"/>
          </a:xfrm>
          <a:prstGeom prst="rect">
            <a:avLst/>
          </a:prstGeom>
          <a:solidFill>
            <a:srgbClr val="7030A0">
              <a:alpha val="2705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27656" name="Line 5"/>
          <p:cNvSpPr>
            <a:spLocks noChangeShapeType="1"/>
          </p:cNvSpPr>
          <p:nvPr/>
        </p:nvSpPr>
        <p:spPr bwMode="auto">
          <a:xfrm flipH="1">
            <a:off x="5257800" y="3903663"/>
            <a:ext cx="1524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5"/>
          <p:cNvSpPr txBox="1">
            <a:spLocks noChangeArrowheads="1"/>
          </p:cNvSpPr>
          <p:nvPr/>
        </p:nvSpPr>
        <p:spPr bwMode="auto">
          <a:xfrm>
            <a:off x="1143000" y="1676400"/>
            <a:ext cx="6477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alt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altLang="en-US" sz="1200" b="1">
                <a:latin typeface="Courier New" pitchFamily="49" charset="0"/>
              </a:rPr>
              <a:t>Log likelihood function      -199.97662</a:t>
            </a:r>
          </a:p>
          <a:p>
            <a:r>
              <a:rPr lang="en-US" altLang="en-US" sz="1200" b="1">
                <a:latin typeface="Courier New" pitchFamily="49" charset="0"/>
              </a:rPr>
              <a:t>Estimation based on N =    210, K =   5</a:t>
            </a:r>
          </a:p>
          <a:p>
            <a:r>
              <a:rPr lang="en-US" alt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alt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alt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alt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alt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alt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alt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alt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alt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alt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alt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alt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alt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alt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alt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alt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9699" name="Rectangle 6"/>
          <p:cNvSpPr>
            <a:spLocks noChangeArrowheads="1"/>
          </p:cNvSpPr>
          <p:nvPr/>
        </p:nvSpPr>
        <p:spPr bwMode="auto">
          <a:xfrm>
            <a:off x="2209800" y="5334000"/>
            <a:ext cx="12954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29700" name="Rectangle 8"/>
          <p:cNvSpPr>
            <a:spLocks noChangeArrowheads="1"/>
          </p:cNvSpPr>
          <p:nvPr/>
        </p:nvSpPr>
        <p:spPr bwMode="auto">
          <a:xfrm>
            <a:off x="914400" y="990600"/>
            <a:ext cx="7162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r>
              <a:rPr lang="en-US" altLang="en-US" sz="3200" b="1">
                <a:solidFill>
                  <a:srgbClr val="7030A0"/>
                </a:solidFill>
                <a:latin typeface="Arial" charset="0"/>
              </a:rPr>
              <a:t>Estimated MNL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066800"/>
            <a:ext cx="7162800" cy="684213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Estimated MNL Model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1447800" y="1600200"/>
            <a:ext cx="6477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alt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altLang="en-US" sz="1200" b="1">
                <a:latin typeface="Courier New" pitchFamily="49" charset="0"/>
              </a:rPr>
              <a:t>Log likelihood function      -199.97662</a:t>
            </a:r>
          </a:p>
          <a:p>
            <a:r>
              <a:rPr lang="en-US" altLang="en-US" sz="1200" b="1">
                <a:latin typeface="Courier New" pitchFamily="49" charset="0"/>
              </a:rPr>
              <a:t>Estimation based on N =    210, K =   5</a:t>
            </a:r>
          </a:p>
          <a:p>
            <a:r>
              <a:rPr lang="en-US" alt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alt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alt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alt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alt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alt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alt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alt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alt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alt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alt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alt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alt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alt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alt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alt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alt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alt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1524000" y="2171700"/>
            <a:ext cx="3657600" cy="228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31749" name="Rectangle 6"/>
          <p:cNvSpPr>
            <a:spLocks noChangeArrowheads="1"/>
          </p:cNvSpPr>
          <p:nvPr/>
        </p:nvSpPr>
        <p:spPr bwMode="auto">
          <a:xfrm>
            <a:off x="1524000" y="3657600"/>
            <a:ext cx="36576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31750" name="Rectangle 7"/>
          <p:cNvSpPr>
            <a:spLocks noChangeArrowheads="1"/>
          </p:cNvSpPr>
          <p:nvPr/>
        </p:nvSpPr>
        <p:spPr bwMode="auto">
          <a:xfrm>
            <a:off x="1524000" y="4038600"/>
            <a:ext cx="36576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graphicFrame>
        <p:nvGraphicFramePr>
          <p:cNvPr id="31751" name="Object 2"/>
          <p:cNvGraphicFramePr>
            <a:graphicFrameLocks noChangeAspect="1"/>
          </p:cNvGraphicFramePr>
          <p:nvPr/>
        </p:nvGraphicFramePr>
        <p:xfrm>
          <a:off x="5410200" y="2514600"/>
          <a:ext cx="3563938" cy="1143000"/>
        </p:xfrm>
        <a:graphic>
          <a:graphicData uri="http://schemas.openxmlformats.org/presentationml/2006/ole">
            <p:oleObj spid="_x0000_s31755" name="Equation" r:id="rId4" imgW="2692400" imgH="863600" progId="Equation.DSMT4">
              <p:embed/>
            </p:oleObj>
          </a:graphicData>
        </a:graphic>
      </p:graphicFrame>
      <p:sp>
        <p:nvSpPr>
          <p:cNvPr id="31752" name="Rectangle 6"/>
          <p:cNvSpPr>
            <a:spLocks noChangeArrowheads="1"/>
          </p:cNvSpPr>
          <p:nvPr/>
        </p:nvSpPr>
        <p:spPr bwMode="auto">
          <a:xfrm>
            <a:off x="5257800" y="2362200"/>
            <a:ext cx="36576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952500" y="1905000"/>
          <a:ext cx="7810500" cy="3352800"/>
        </p:xfrm>
        <a:graphic>
          <a:graphicData uri="http://schemas.openxmlformats.org/presentationml/2006/ole">
            <p:oleObj spid="_x0000_s33798" name="Equation" r:id="rId4" imgW="4229100" imgH="1816100" progId="Equation.DSMT4">
              <p:embed/>
            </p:oleObj>
          </a:graphicData>
        </a:graphic>
      </p:graphicFrame>
      <p:sp>
        <p:nvSpPr>
          <p:cNvPr id="33795" name="TextBox 5"/>
          <p:cNvSpPr txBox="1">
            <a:spLocks noChangeArrowheads="1"/>
          </p:cNvSpPr>
          <p:nvPr/>
        </p:nvSpPr>
        <p:spPr bwMode="auto">
          <a:xfrm>
            <a:off x="1371600" y="5257800"/>
            <a:ext cx="1219200" cy="369888"/>
          </a:xfrm>
          <a:prstGeom prst="rect">
            <a:avLst/>
          </a:prstGeom>
          <a:solidFill>
            <a:srgbClr val="7030A0">
              <a:alpha val="18823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latin typeface="Arial" charset="0"/>
              </a:rPr>
              <a:t>m = Car</a:t>
            </a:r>
          </a:p>
        </p:txBody>
      </p:sp>
      <p:sp>
        <p:nvSpPr>
          <p:cNvPr id="33796" name="TextBox 6"/>
          <p:cNvSpPr txBox="1">
            <a:spLocks noChangeArrowheads="1"/>
          </p:cNvSpPr>
          <p:nvPr/>
        </p:nvSpPr>
        <p:spPr bwMode="auto">
          <a:xfrm>
            <a:off x="1905000" y="3744913"/>
            <a:ext cx="1143000" cy="369887"/>
          </a:xfrm>
          <a:prstGeom prst="rect">
            <a:avLst/>
          </a:prstGeom>
          <a:solidFill>
            <a:srgbClr val="7030A0">
              <a:alpha val="18823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latin typeface="Arial" charset="0"/>
              </a:rPr>
              <a:t>j = Train</a:t>
            </a:r>
          </a:p>
        </p:txBody>
      </p:sp>
      <p:sp>
        <p:nvSpPr>
          <p:cNvPr id="33797" name="TextBox 7"/>
          <p:cNvSpPr txBox="1">
            <a:spLocks noChangeArrowheads="1"/>
          </p:cNvSpPr>
          <p:nvPr/>
        </p:nvSpPr>
        <p:spPr bwMode="auto">
          <a:xfrm>
            <a:off x="2667000" y="5257800"/>
            <a:ext cx="1143000" cy="369888"/>
          </a:xfrm>
          <a:prstGeom prst="rect">
            <a:avLst/>
          </a:prstGeom>
          <a:solidFill>
            <a:srgbClr val="7030A0">
              <a:alpha val="18823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latin typeface="Arial" charset="0"/>
              </a:rPr>
              <a:t>k = Price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2209800" y="2263775"/>
          <a:ext cx="4587875" cy="3527425"/>
        </p:xfrm>
        <a:graphic>
          <a:graphicData uri="http://schemas.openxmlformats.org/presentationml/2006/ole">
            <p:oleObj spid="_x0000_s35846" name="Equation" r:id="rId4" imgW="2806700" imgH="2159000" progId="Equation.DSMT4">
              <p:embed/>
            </p:oleObj>
          </a:graphicData>
        </a:graphic>
      </p:graphicFrame>
      <p:sp>
        <p:nvSpPr>
          <p:cNvPr id="35843" name="TextBox 5"/>
          <p:cNvSpPr txBox="1">
            <a:spLocks noChangeArrowheads="1"/>
          </p:cNvSpPr>
          <p:nvPr/>
        </p:nvSpPr>
        <p:spPr bwMode="auto">
          <a:xfrm>
            <a:off x="5562600" y="4278313"/>
            <a:ext cx="1219200" cy="369887"/>
          </a:xfrm>
          <a:prstGeom prst="rect">
            <a:avLst/>
          </a:prstGeom>
          <a:solidFill>
            <a:srgbClr val="7030A0">
              <a:alpha val="18823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latin typeface="Arial" charset="0"/>
              </a:rPr>
              <a:t>m = Car</a:t>
            </a:r>
          </a:p>
        </p:txBody>
      </p:sp>
      <p:sp>
        <p:nvSpPr>
          <p:cNvPr id="35844" name="TextBox 6"/>
          <p:cNvSpPr txBox="1">
            <a:spLocks noChangeArrowheads="1"/>
          </p:cNvSpPr>
          <p:nvPr/>
        </p:nvSpPr>
        <p:spPr bwMode="auto">
          <a:xfrm>
            <a:off x="4267200" y="4278313"/>
            <a:ext cx="1143000" cy="369887"/>
          </a:xfrm>
          <a:prstGeom prst="rect">
            <a:avLst/>
          </a:prstGeom>
          <a:solidFill>
            <a:srgbClr val="7030A0">
              <a:alpha val="18823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latin typeface="Arial" charset="0"/>
              </a:rPr>
              <a:t>j = Train</a:t>
            </a:r>
          </a:p>
        </p:txBody>
      </p:sp>
      <p:sp>
        <p:nvSpPr>
          <p:cNvPr id="35845" name="TextBox 7"/>
          <p:cNvSpPr txBox="1">
            <a:spLocks noChangeArrowheads="1"/>
          </p:cNvSpPr>
          <p:nvPr/>
        </p:nvSpPr>
        <p:spPr bwMode="auto">
          <a:xfrm>
            <a:off x="4419600" y="2220913"/>
            <a:ext cx="1143000" cy="369887"/>
          </a:xfrm>
          <a:prstGeom prst="rect">
            <a:avLst/>
          </a:prstGeom>
          <a:solidFill>
            <a:srgbClr val="7030A0">
              <a:alpha val="18823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latin typeface="Arial" charset="0"/>
              </a:rPr>
              <a:t>k = Price</a:t>
            </a:r>
          </a:p>
        </p:txBody>
      </p:sp>
      <p:sp>
        <p:nvSpPr>
          <p:cNvPr id="35846" name="TextBox 8"/>
          <p:cNvSpPr txBox="1">
            <a:spLocks noChangeArrowheads="1"/>
          </p:cNvSpPr>
          <p:nvPr/>
        </p:nvSpPr>
        <p:spPr bwMode="auto">
          <a:xfrm>
            <a:off x="4419600" y="2754313"/>
            <a:ext cx="1143000" cy="369887"/>
          </a:xfrm>
          <a:prstGeom prst="rect">
            <a:avLst/>
          </a:prstGeom>
          <a:solidFill>
            <a:srgbClr val="7030A0">
              <a:alpha val="18823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latin typeface="Arial" charset="0"/>
              </a:rPr>
              <a:t>j = Train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925513" y="1981200"/>
          <a:ext cx="7778750" cy="3810000"/>
        </p:xfrm>
        <a:graphic>
          <a:graphicData uri="http://schemas.openxmlformats.org/presentationml/2006/ole">
            <p:oleObj spid="_x0000_s37894" name="Equation" r:id="rId4" imgW="4356100" imgH="2133600" progId="Equation.DSMT4">
              <p:embed/>
            </p:oleObj>
          </a:graphicData>
        </a:graphic>
      </p:graphicFrame>
      <p:sp>
        <p:nvSpPr>
          <p:cNvPr id="37891" name="Rectangle 11"/>
          <p:cNvSpPr>
            <a:spLocks noChangeArrowheads="1"/>
          </p:cNvSpPr>
          <p:nvPr/>
        </p:nvSpPr>
        <p:spPr bwMode="auto">
          <a:xfrm>
            <a:off x="914400" y="2362200"/>
            <a:ext cx="7696200" cy="1828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5"/>
          <p:cNvSpPr txBox="1">
            <a:spLocks noChangeArrowheads="1"/>
          </p:cNvSpPr>
          <p:nvPr/>
        </p:nvSpPr>
        <p:spPr bwMode="auto">
          <a:xfrm>
            <a:off x="6477000" y="1811338"/>
            <a:ext cx="152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1600">
                <a:latin typeface="Tahoma" pitchFamily="34" charset="0"/>
              </a:rPr>
              <a:t>Own effect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600">
                <a:latin typeface="Tahoma" pitchFamily="34" charset="0"/>
              </a:rPr>
              <a:t>Cross effects</a:t>
            </a:r>
          </a:p>
        </p:txBody>
      </p:sp>
      <p:sp>
        <p:nvSpPr>
          <p:cNvPr id="39939" name="Line 6"/>
          <p:cNvSpPr>
            <a:spLocks noChangeShapeType="1"/>
          </p:cNvSpPr>
          <p:nvPr/>
        </p:nvSpPr>
        <p:spPr bwMode="auto">
          <a:xfrm flipH="1">
            <a:off x="6019800" y="1981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40" name="Line 7"/>
          <p:cNvSpPr>
            <a:spLocks noChangeShapeType="1"/>
          </p:cNvSpPr>
          <p:nvPr/>
        </p:nvSpPr>
        <p:spPr bwMode="auto">
          <a:xfrm flipH="1">
            <a:off x="6019800" y="2362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41" name="Rectangle 11"/>
          <p:cNvSpPr>
            <a:spLocks noChangeArrowheads="1"/>
          </p:cNvSpPr>
          <p:nvPr/>
        </p:nvSpPr>
        <p:spPr bwMode="auto">
          <a:xfrm>
            <a:off x="381000" y="1295400"/>
            <a:ext cx="8305800" cy="4572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39942" name="Text Box 12"/>
          <p:cNvSpPr txBox="1">
            <a:spLocks noChangeArrowheads="1"/>
          </p:cNvSpPr>
          <p:nvPr/>
        </p:nvSpPr>
        <p:spPr bwMode="auto">
          <a:xfrm>
            <a:off x="914400" y="1136650"/>
            <a:ext cx="7620000" cy="55689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alt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altLang="en-US" sz="1200" b="1">
                <a:latin typeface="Courier New" pitchFamily="49" charset="0"/>
              </a:rPr>
              <a:t>| Attribute is INVT     in choice AIR               |</a:t>
            </a:r>
          </a:p>
          <a:p>
            <a:r>
              <a:rPr lang="en-US" alt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altLang="en-US" sz="1200" b="1">
                <a:latin typeface="Courier New" pitchFamily="49" charset="0"/>
              </a:rPr>
              <a:t>| *     Choice=AIR               -.2055     .0666   |</a:t>
            </a:r>
          </a:p>
          <a:p>
            <a:r>
              <a:rPr lang="en-US" altLang="en-US" sz="1200" b="1">
                <a:latin typeface="Courier New" pitchFamily="49" charset="0"/>
              </a:rPr>
              <a:t>|       Choice=TRAIN              .0903     .0681   |</a:t>
            </a:r>
          </a:p>
          <a:p>
            <a:r>
              <a:rPr lang="en-US" altLang="en-US" sz="1200" b="1">
                <a:latin typeface="Courier New" pitchFamily="49" charset="0"/>
              </a:rPr>
              <a:t>|       Choice=BUS                .0903     .0681   |</a:t>
            </a:r>
          </a:p>
          <a:p>
            <a:r>
              <a:rPr lang="en-US" altLang="en-US" sz="1200" b="1">
                <a:latin typeface="Courier New" pitchFamily="49" charset="0"/>
              </a:rPr>
              <a:t>|       Choice=CAR                .0903     .0681   |</a:t>
            </a:r>
          </a:p>
          <a:p>
            <a:r>
              <a:rPr lang="en-US" alt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altLang="en-US" sz="1200" b="1">
                <a:latin typeface="Courier New" pitchFamily="49" charset="0"/>
              </a:rPr>
              <a:t>| Attribute is INVT     in choice TRAIN             |</a:t>
            </a:r>
          </a:p>
          <a:p>
            <a:r>
              <a:rPr lang="en-US" altLang="en-US" sz="1200" b="1">
                <a:latin typeface="Courier New" pitchFamily="49" charset="0"/>
              </a:rPr>
              <a:t>|       Choice=AIR                .3568     .1231   |</a:t>
            </a:r>
          </a:p>
          <a:p>
            <a:r>
              <a:rPr lang="en-US" altLang="en-US" sz="1200" b="1">
                <a:latin typeface="Courier New" pitchFamily="49" charset="0"/>
              </a:rPr>
              <a:t>| *     Choice=TRAIN             -.9892     .5217   |</a:t>
            </a:r>
          </a:p>
          <a:p>
            <a:r>
              <a:rPr lang="en-US" altLang="en-US" sz="1200" b="1">
                <a:latin typeface="Courier New" pitchFamily="49" charset="0"/>
              </a:rPr>
              <a:t>|       Choice=BUS                .3568     .1231   |</a:t>
            </a:r>
          </a:p>
          <a:p>
            <a:r>
              <a:rPr lang="en-US" altLang="en-US" sz="1200" b="1">
                <a:latin typeface="Courier New" pitchFamily="49" charset="0"/>
              </a:rPr>
              <a:t>|       Choice=CAR                .3568     .1231   |</a:t>
            </a:r>
          </a:p>
          <a:p>
            <a:r>
              <a:rPr lang="en-US" alt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altLang="en-US" sz="1200" b="1">
                <a:latin typeface="Courier New" pitchFamily="49" charset="0"/>
              </a:rPr>
              <a:t>| Attribute is INVT     in choice BUS               |</a:t>
            </a:r>
          </a:p>
          <a:p>
            <a:r>
              <a:rPr lang="en-US" altLang="en-US" sz="1200" b="1">
                <a:latin typeface="Courier New" pitchFamily="49" charset="0"/>
              </a:rPr>
              <a:t>|       Choice=AIR                .1889     .0743   |</a:t>
            </a:r>
          </a:p>
          <a:p>
            <a:r>
              <a:rPr lang="en-US" altLang="en-US" sz="1200" b="1">
                <a:latin typeface="Courier New" pitchFamily="49" charset="0"/>
              </a:rPr>
              <a:t>|       Choice=TRAIN              .1889     .0743   |</a:t>
            </a:r>
          </a:p>
          <a:p>
            <a:r>
              <a:rPr lang="en-US" altLang="en-US" sz="1200" b="1">
                <a:latin typeface="Courier New" pitchFamily="49" charset="0"/>
              </a:rPr>
              <a:t>| *     Choice=BUS              -1.2040     .4803   |</a:t>
            </a:r>
          </a:p>
          <a:p>
            <a:r>
              <a:rPr lang="en-US" altLang="en-US" sz="1200" b="1">
                <a:latin typeface="Courier New" pitchFamily="49" charset="0"/>
              </a:rPr>
              <a:t>|       Choice=CAR                .1889     .0743   |</a:t>
            </a:r>
          </a:p>
          <a:p>
            <a:r>
              <a:rPr lang="en-US" alt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altLang="en-US" sz="1200" b="1">
                <a:latin typeface="Courier New" pitchFamily="49" charset="0"/>
              </a:rPr>
              <a:t>| Attribute is INVT     in choice CAR               |</a:t>
            </a:r>
          </a:p>
          <a:p>
            <a:r>
              <a:rPr lang="en-US" altLang="en-US" sz="1200" b="1">
                <a:latin typeface="Courier New" pitchFamily="49" charset="0"/>
              </a:rPr>
              <a:t>|       Choice=AIR                .3174     .1195   |</a:t>
            </a:r>
          </a:p>
          <a:p>
            <a:r>
              <a:rPr lang="en-US" altLang="en-US" sz="1200" b="1">
                <a:latin typeface="Courier New" pitchFamily="49" charset="0"/>
              </a:rPr>
              <a:t>|       Choice=TRAIN              .3174     .1195   |</a:t>
            </a:r>
          </a:p>
          <a:p>
            <a:r>
              <a:rPr lang="en-US" altLang="en-US" sz="1200" b="1">
                <a:latin typeface="Courier New" pitchFamily="49" charset="0"/>
              </a:rPr>
              <a:t>|       Choice=BUS                .3174     .1195   |</a:t>
            </a:r>
          </a:p>
          <a:p>
            <a:r>
              <a:rPr lang="en-US" altLang="en-US" sz="1200" b="1">
                <a:latin typeface="Courier New" pitchFamily="49" charset="0"/>
              </a:rPr>
              <a:t>| *     Choice=CAR               -.9510     .5504   |</a:t>
            </a:r>
          </a:p>
          <a:p>
            <a:r>
              <a:rPr lang="en-US" alt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alt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alt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alt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39943" name="Rectangle 13"/>
          <p:cNvSpPr>
            <a:spLocks noChangeArrowheads="1"/>
          </p:cNvSpPr>
          <p:nvPr/>
        </p:nvSpPr>
        <p:spPr bwMode="auto">
          <a:xfrm>
            <a:off x="4038600" y="2095500"/>
            <a:ext cx="6858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6019800" y="1235075"/>
            <a:ext cx="2590800" cy="5937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1600" b="1">
                <a:latin typeface="Arial" charset="0"/>
              </a:rPr>
              <a:t>Note the effect of IIA on the cross effects.</a:t>
            </a:r>
          </a:p>
        </p:txBody>
      </p:sp>
      <p:sp>
        <p:nvSpPr>
          <p:cNvPr id="39945" name="Text Box 15"/>
          <p:cNvSpPr txBox="1">
            <a:spLocks noChangeArrowheads="1"/>
          </p:cNvSpPr>
          <p:nvPr/>
        </p:nvSpPr>
        <p:spPr bwMode="auto">
          <a:xfrm>
            <a:off x="6019800" y="3228975"/>
            <a:ext cx="2667000" cy="15716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600" b="1">
                <a:latin typeface="Arial" charset="0"/>
              </a:rPr>
              <a:t>Elasticities are computed for each observation; the mean and standard deviation are then computed across the sample observations.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610600" cy="1143000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A Multinomial Logit Common Effects Model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How to handle unobserved effects in other nonlinear models?</a:t>
            </a:r>
          </a:p>
          <a:p>
            <a:pPr lvl="1" eaLnBrk="1" hangingPunct="1"/>
            <a:r>
              <a:rPr lang="en-US" altLang="en-US" smtClean="0"/>
              <a:t>Single index models such as probit, Poisson, tobit, etc. that are functions of an 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it</a:t>
            </a:r>
            <a:r>
              <a:rPr lang="en-US" altLang="en-US" smtClean="0">
                <a:cs typeface="Tahoma" pitchFamily="34" charset="0"/>
              </a:rPr>
              <a:t>'</a:t>
            </a:r>
            <a:r>
              <a:rPr lang="el-GR" altLang="en-US" b="1" smtClean="0">
                <a:cs typeface="Tahoma" pitchFamily="34" charset="0"/>
              </a:rPr>
              <a:t>β</a:t>
            </a:r>
            <a:r>
              <a:rPr lang="en-US" altLang="en-US" smtClean="0">
                <a:cs typeface="Tahoma" pitchFamily="34" charset="0"/>
              </a:rPr>
              <a:t> can be modified to be functions of </a:t>
            </a:r>
            <a:r>
              <a:rPr lang="en-US" altLang="en-US" b="1" smtClean="0"/>
              <a:t>x</a:t>
            </a:r>
            <a:r>
              <a:rPr lang="en-US" altLang="en-US" baseline="-25000" smtClean="0"/>
              <a:t>it</a:t>
            </a:r>
            <a:r>
              <a:rPr lang="en-US" altLang="en-US" smtClean="0">
                <a:cs typeface="Tahoma" pitchFamily="34" charset="0"/>
              </a:rPr>
              <a:t>'</a:t>
            </a:r>
            <a:r>
              <a:rPr lang="el-GR" altLang="en-US" b="1" smtClean="0">
                <a:cs typeface="Tahoma" pitchFamily="34" charset="0"/>
              </a:rPr>
              <a:t>β</a:t>
            </a:r>
            <a:r>
              <a:rPr lang="en-US" altLang="en-US" smtClean="0">
                <a:cs typeface="Tahoma" pitchFamily="34" charset="0"/>
              </a:rPr>
              <a:t> + c</a:t>
            </a:r>
            <a:r>
              <a:rPr lang="en-US" altLang="en-US" baseline="-25000" smtClean="0">
                <a:cs typeface="Tahoma" pitchFamily="34" charset="0"/>
              </a:rPr>
              <a:t>i</a:t>
            </a:r>
            <a:r>
              <a:rPr lang="en-US" altLang="en-US" smtClean="0">
                <a:cs typeface="Tahoma" pitchFamily="34" charset="0"/>
              </a:rPr>
              <a:t>.</a:t>
            </a:r>
          </a:p>
          <a:p>
            <a:pPr lvl="1" eaLnBrk="1" hangingPunct="1"/>
            <a:r>
              <a:rPr lang="en-US" altLang="en-US" smtClean="0">
                <a:cs typeface="Tahoma" pitchFamily="34" charset="0"/>
              </a:rPr>
              <a:t>Other models – not at all obvious. Rarely found in the literature.</a:t>
            </a:r>
          </a:p>
          <a:p>
            <a:pPr eaLnBrk="1" hangingPunct="1"/>
            <a:r>
              <a:rPr lang="en-US" altLang="en-US" smtClean="0">
                <a:cs typeface="Tahoma" pitchFamily="34" charset="0"/>
              </a:rPr>
              <a:t>Dealing with fixed and random effects?</a:t>
            </a:r>
          </a:p>
          <a:p>
            <a:pPr eaLnBrk="1" hangingPunct="1"/>
            <a:r>
              <a:rPr lang="en-US" altLang="en-US" smtClean="0">
                <a:cs typeface="Tahoma" pitchFamily="34" charset="0"/>
              </a:rPr>
              <a:t>Dynamics makes things much worse.</a:t>
            </a:r>
            <a:endParaRPr lang="el-GR" altLang="en-US" smtClean="0"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 Multinomial Logit Model</a:t>
            </a:r>
          </a:p>
        </p:txBody>
      </p:sp>
      <p:graphicFrame>
        <p:nvGraphicFramePr>
          <p:cNvPr id="44035" name="Object 4"/>
          <p:cNvGraphicFramePr>
            <a:graphicFrameLocks noChangeAspect="1"/>
          </p:cNvGraphicFramePr>
          <p:nvPr/>
        </p:nvGraphicFramePr>
        <p:xfrm>
          <a:off x="1066800" y="2286000"/>
          <a:ext cx="7075488" cy="3159125"/>
        </p:xfrm>
        <a:graphic>
          <a:graphicData uri="http://schemas.openxmlformats.org/presentationml/2006/ole">
            <p:oleObj spid="_x0000_s44039" name="Equation" r:id="rId4" imgW="4152900" imgH="1854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A Heterogeneous Multinomial </a:t>
            </a:r>
            <a:br>
              <a:rPr lang="en-US" altLang="en-US" smtClean="0"/>
            </a:br>
            <a:r>
              <a:rPr lang="en-US" altLang="en-US" smtClean="0"/>
              <a:t>Logit Model</a:t>
            </a:r>
          </a:p>
        </p:txBody>
      </p:sp>
      <p:graphicFrame>
        <p:nvGraphicFramePr>
          <p:cNvPr id="46083" name="Object 3"/>
          <p:cNvGraphicFramePr>
            <a:graphicFrameLocks noChangeAspect="1"/>
          </p:cNvGraphicFramePr>
          <p:nvPr/>
        </p:nvGraphicFramePr>
        <p:xfrm>
          <a:off x="1676400" y="2057400"/>
          <a:ext cx="6372225" cy="4111625"/>
        </p:xfrm>
        <a:graphic>
          <a:graphicData uri="http://schemas.openxmlformats.org/presentationml/2006/ole">
            <p:oleObj spid="_x0000_s46087" name="Equation" r:id="rId4" imgW="4368800" imgH="2819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Common Effects Multinomial Logit</a:t>
            </a:r>
          </a:p>
        </p:txBody>
      </p:sp>
      <p:graphicFrame>
        <p:nvGraphicFramePr>
          <p:cNvPr id="48131" name="Object 4"/>
          <p:cNvGraphicFramePr>
            <a:graphicFrameLocks noChangeAspect="1"/>
          </p:cNvGraphicFramePr>
          <p:nvPr/>
        </p:nvGraphicFramePr>
        <p:xfrm>
          <a:off x="457200" y="1981200"/>
          <a:ext cx="8305800" cy="4413250"/>
        </p:xfrm>
        <a:graphic>
          <a:graphicData uri="http://schemas.openxmlformats.org/presentationml/2006/ole">
            <p:oleObj spid="_x0000_s48135" name="Equation" r:id="rId4" imgW="4279900" imgH="22733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Simulation Based Estimation</a:t>
            </a:r>
          </a:p>
        </p:txBody>
      </p:sp>
      <p:graphicFrame>
        <p:nvGraphicFramePr>
          <p:cNvPr id="50179" name="Object 4"/>
          <p:cNvGraphicFramePr>
            <a:graphicFrameLocks noChangeAspect="1"/>
          </p:cNvGraphicFramePr>
          <p:nvPr/>
        </p:nvGraphicFramePr>
        <p:xfrm>
          <a:off x="1279525" y="2133600"/>
          <a:ext cx="7348538" cy="3384550"/>
        </p:xfrm>
        <a:graphic>
          <a:graphicData uri="http://schemas.openxmlformats.org/presentationml/2006/ole">
            <p:oleObj spid="_x0000_s50183" name="Equation" r:id="rId4" imgW="4521200" imgH="2082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Application Shoe Brand Choice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8006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</a:t>
            </a:r>
            <a:r>
              <a:rPr lang="en-US" altLang="en-US" sz="2000" dirty="0" smtClean="0"/>
              <a:t>imulated Data: Stated Choice, N=400 respondents, T=8 choice situations, 3,200 observations</a:t>
            </a:r>
          </a:p>
          <a:p>
            <a:pPr eaLnBrk="1" hangingPunct="1"/>
            <a:r>
              <a:rPr lang="en-US" altLang="en-US" dirty="0" smtClean="0"/>
              <a:t>3</a:t>
            </a:r>
            <a:r>
              <a:rPr lang="en-US" altLang="en-US" sz="2000" dirty="0" smtClean="0"/>
              <a:t> choice/attributes + NONE </a:t>
            </a:r>
            <a:r>
              <a:rPr lang="en-US" altLang="en-US" sz="2000" dirty="0" smtClean="0">
                <a:sym typeface="Wingdings" pitchFamily="2" charset="2"/>
              </a:rPr>
              <a:t> J=4</a:t>
            </a:r>
            <a:endParaRPr lang="en-US" altLang="en-US" sz="2000" dirty="0" smtClean="0"/>
          </a:p>
          <a:p>
            <a:pPr lvl="1" eaLnBrk="1" hangingPunct="1"/>
            <a:r>
              <a:rPr lang="en-US" altLang="en-US" sz="1600" dirty="0" smtClean="0"/>
              <a:t>Fashion = High / Low</a:t>
            </a:r>
          </a:p>
          <a:p>
            <a:pPr lvl="1" eaLnBrk="1" hangingPunct="1"/>
            <a:r>
              <a:rPr lang="en-US" altLang="en-US" sz="1600" dirty="0" smtClean="0"/>
              <a:t>Quality = High / Low</a:t>
            </a:r>
          </a:p>
          <a:p>
            <a:pPr lvl="1" eaLnBrk="1" hangingPunct="1"/>
            <a:r>
              <a:rPr lang="en-US" altLang="en-US" sz="1600" dirty="0" smtClean="0"/>
              <a:t>Price = 25/50/75,100 coded 1,2,3,4; and Price</a:t>
            </a:r>
            <a:r>
              <a:rPr lang="en-US" altLang="en-US" sz="1600" baseline="30000" dirty="0" smtClean="0"/>
              <a:t>2</a:t>
            </a:r>
            <a:endParaRPr lang="en-US" altLang="en-US" sz="1600" dirty="0" smtClean="0"/>
          </a:p>
          <a:p>
            <a:pPr eaLnBrk="1" hangingPunct="1"/>
            <a:r>
              <a:rPr lang="en-US" altLang="en-US" dirty="0" smtClean="0"/>
              <a:t>H</a:t>
            </a:r>
            <a:r>
              <a:rPr lang="en-US" altLang="en-US" sz="2000" dirty="0" smtClean="0"/>
              <a:t>eterogeneity: Sex, Age (&lt;25, 25-39, 40+)</a:t>
            </a:r>
          </a:p>
          <a:p>
            <a:pPr eaLnBrk="1" hangingPunct="1"/>
            <a:r>
              <a:rPr lang="en-US" altLang="en-US" dirty="0" smtClean="0"/>
              <a:t>U</a:t>
            </a:r>
            <a:r>
              <a:rPr lang="en-US" altLang="en-US" sz="2000" dirty="0" smtClean="0"/>
              <a:t>nderlying data generated by a 3 class latent class process (100, 200, 100 in classes)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447800"/>
            <a:ext cx="7343775" cy="526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5" name="TextBox 2"/>
          <p:cNvSpPr txBox="1">
            <a:spLocks noChangeArrowheads="1"/>
          </p:cNvSpPr>
          <p:nvPr/>
        </p:nvSpPr>
        <p:spPr bwMode="auto">
          <a:xfrm>
            <a:off x="914400" y="990600"/>
            <a:ext cx="7620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latin typeface="Arial" charset="0"/>
              </a:rPr>
              <a:t>Stated Choice Experiment: Unlabeled Alternatives, One Observation</a:t>
            </a:r>
          </a:p>
        </p:txBody>
      </p:sp>
      <p:sp>
        <p:nvSpPr>
          <p:cNvPr id="54276" name="TextBox 3"/>
          <p:cNvSpPr txBox="1">
            <a:spLocks noChangeArrowheads="1"/>
          </p:cNvSpPr>
          <p:nvPr/>
        </p:nvSpPr>
        <p:spPr bwMode="auto">
          <a:xfrm>
            <a:off x="8229600" y="1676400"/>
            <a:ext cx="533400" cy="48323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 b="1">
                <a:latin typeface="Arial" charset="0"/>
              </a:rPr>
              <a:t>t=1</a:t>
            </a:r>
          </a:p>
          <a:p>
            <a:endParaRPr lang="en-US" altLang="en-US" sz="1400" b="1">
              <a:latin typeface="Arial" charset="0"/>
            </a:endParaRPr>
          </a:p>
          <a:p>
            <a:endParaRPr lang="en-US" altLang="en-US" sz="1400" b="1">
              <a:latin typeface="Arial" charset="0"/>
            </a:endParaRPr>
          </a:p>
          <a:p>
            <a:r>
              <a:rPr lang="en-US" altLang="en-US" sz="1400" b="1">
                <a:latin typeface="Arial" charset="0"/>
              </a:rPr>
              <a:t>t=2</a:t>
            </a:r>
          </a:p>
          <a:p>
            <a:endParaRPr lang="en-US" altLang="en-US" sz="1400" b="1">
              <a:latin typeface="Arial" charset="0"/>
            </a:endParaRPr>
          </a:p>
          <a:p>
            <a:endParaRPr lang="en-US" altLang="en-US" sz="1400" b="1">
              <a:latin typeface="Arial" charset="0"/>
            </a:endParaRPr>
          </a:p>
          <a:p>
            <a:r>
              <a:rPr lang="en-US" altLang="en-US" sz="1400" b="1">
                <a:latin typeface="Arial" charset="0"/>
              </a:rPr>
              <a:t>t=3</a:t>
            </a:r>
          </a:p>
          <a:p>
            <a:endParaRPr lang="en-US" altLang="en-US" sz="1400" b="1">
              <a:latin typeface="Arial" charset="0"/>
            </a:endParaRPr>
          </a:p>
          <a:p>
            <a:endParaRPr lang="en-US" altLang="en-US" sz="1400" b="1">
              <a:latin typeface="Arial" charset="0"/>
            </a:endParaRPr>
          </a:p>
          <a:p>
            <a:r>
              <a:rPr lang="en-US" altLang="en-US" sz="1400" b="1">
                <a:latin typeface="Arial" charset="0"/>
              </a:rPr>
              <a:t>t=4</a:t>
            </a:r>
          </a:p>
          <a:p>
            <a:endParaRPr lang="en-US" altLang="en-US" sz="1400" b="1">
              <a:latin typeface="Arial" charset="0"/>
            </a:endParaRPr>
          </a:p>
          <a:p>
            <a:endParaRPr lang="en-US" altLang="en-US" sz="1400" b="1">
              <a:latin typeface="Arial" charset="0"/>
            </a:endParaRPr>
          </a:p>
          <a:p>
            <a:r>
              <a:rPr lang="en-US" altLang="en-US" sz="1400" b="1">
                <a:latin typeface="Arial" charset="0"/>
              </a:rPr>
              <a:t>t=5</a:t>
            </a:r>
          </a:p>
          <a:p>
            <a:endParaRPr lang="en-US" altLang="en-US" sz="1400" b="1">
              <a:latin typeface="Arial" charset="0"/>
            </a:endParaRPr>
          </a:p>
          <a:p>
            <a:endParaRPr lang="en-US" altLang="en-US" sz="1400" b="1">
              <a:latin typeface="Arial" charset="0"/>
            </a:endParaRPr>
          </a:p>
          <a:p>
            <a:r>
              <a:rPr lang="en-US" altLang="en-US" sz="1400" b="1">
                <a:latin typeface="Arial" charset="0"/>
              </a:rPr>
              <a:t>t=6</a:t>
            </a:r>
          </a:p>
          <a:p>
            <a:endParaRPr lang="en-US" altLang="en-US" sz="1400" b="1">
              <a:latin typeface="Arial" charset="0"/>
            </a:endParaRPr>
          </a:p>
          <a:p>
            <a:endParaRPr lang="en-US" altLang="en-US" sz="1400" b="1">
              <a:latin typeface="Arial" charset="0"/>
            </a:endParaRPr>
          </a:p>
          <a:p>
            <a:r>
              <a:rPr lang="en-US" altLang="en-US" sz="1400" b="1">
                <a:latin typeface="Arial" charset="0"/>
              </a:rPr>
              <a:t>t=7</a:t>
            </a:r>
          </a:p>
          <a:p>
            <a:endParaRPr lang="en-US" altLang="en-US" sz="1400" b="1">
              <a:latin typeface="Arial" charset="0"/>
            </a:endParaRPr>
          </a:p>
          <a:p>
            <a:endParaRPr lang="en-US" altLang="en-US" sz="1400" b="1">
              <a:latin typeface="Arial" charset="0"/>
            </a:endParaRPr>
          </a:p>
          <a:p>
            <a:r>
              <a:rPr lang="en-US" altLang="en-US" sz="1400" b="1">
                <a:latin typeface="Arial" charset="0"/>
              </a:rPr>
              <a:t>t=8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:\Work\detou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43200"/>
            <a:ext cx="2667000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TextBox 4"/>
          <p:cNvSpPr txBox="1">
            <a:spLocks noChangeArrowheads="1"/>
          </p:cNvSpPr>
          <p:nvPr/>
        </p:nvSpPr>
        <p:spPr bwMode="auto">
          <a:xfrm>
            <a:off x="3352800" y="1981200"/>
            <a:ext cx="54864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>
                <a:latin typeface="Arial" charset="0"/>
              </a:rPr>
              <a:t>This an unlabelled choice experiment:  Compare</a:t>
            </a:r>
          </a:p>
          <a:p>
            <a:r>
              <a:rPr lang="en-US" altLang="en-US">
                <a:latin typeface="Arial" charset="0"/>
              </a:rPr>
              <a:t>     Choice = (Air, Train, Bus, Car)</a:t>
            </a:r>
          </a:p>
          <a:p>
            <a:r>
              <a:rPr lang="en-US" altLang="en-US">
                <a:latin typeface="Arial" charset="0"/>
              </a:rPr>
              <a:t>To</a:t>
            </a:r>
          </a:p>
          <a:p>
            <a:r>
              <a:rPr lang="en-US" altLang="en-US">
                <a:latin typeface="Arial" charset="0"/>
              </a:rPr>
              <a:t>     Choice = (Brand 1, Brand 2, Brand 3, None)</a:t>
            </a:r>
          </a:p>
          <a:p>
            <a:r>
              <a:rPr lang="en-US" altLang="en-US">
                <a:latin typeface="Arial" charset="0"/>
              </a:rPr>
              <a:t>     Brand 1 is only Brand 1 because it is first in</a:t>
            </a:r>
          </a:p>
          <a:p>
            <a:r>
              <a:rPr lang="en-US" altLang="en-US">
                <a:latin typeface="Arial" charset="0"/>
              </a:rPr>
              <a:t>     the list.</a:t>
            </a:r>
          </a:p>
          <a:p>
            <a:endParaRPr lang="en-US" altLang="en-US">
              <a:latin typeface="Arial" charset="0"/>
            </a:endParaRPr>
          </a:p>
          <a:p>
            <a:r>
              <a:rPr lang="en-US" altLang="en-US">
                <a:latin typeface="Arial" charset="0"/>
              </a:rPr>
              <a:t>What does it mean to substitute Brand 1 for </a:t>
            </a:r>
            <a:br>
              <a:rPr lang="en-US" altLang="en-US">
                <a:latin typeface="Arial" charset="0"/>
              </a:rPr>
            </a:br>
            <a:r>
              <a:rPr lang="en-US" altLang="en-US">
                <a:latin typeface="Arial" charset="0"/>
              </a:rPr>
              <a:t>Brand 2?</a:t>
            </a:r>
          </a:p>
          <a:p>
            <a:endParaRPr lang="en-US" altLang="en-US">
              <a:latin typeface="Arial" charset="0"/>
            </a:endParaRPr>
          </a:p>
          <a:p>
            <a:r>
              <a:rPr lang="en-US" altLang="en-US">
                <a:latin typeface="Arial" charset="0"/>
              </a:rPr>
              <a:t>What does the own elasticity for Brand 1 mean?</a:t>
            </a:r>
          </a:p>
        </p:txBody>
      </p:sp>
      <p:sp>
        <p:nvSpPr>
          <p:cNvPr id="55300" name="Title 5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r>
              <a:rPr lang="en-US" altLang="en-US" b="1" smtClean="0"/>
              <a:t>Unlabeled Choice Experiments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Application</a:t>
            </a:r>
          </a:p>
        </p:txBody>
      </p:sp>
      <p:graphicFrame>
        <p:nvGraphicFramePr>
          <p:cNvPr id="56323" name="Object 4"/>
          <p:cNvGraphicFramePr>
            <a:graphicFrameLocks noChangeAspect="1"/>
          </p:cNvGraphicFramePr>
          <p:nvPr/>
        </p:nvGraphicFramePr>
        <p:xfrm>
          <a:off x="1066800" y="2209800"/>
          <a:ext cx="6724650" cy="2989263"/>
        </p:xfrm>
        <a:graphic>
          <a:graphicData uri="http://schemas.openxmlformats.org/presentationml/2006/ole">
            <p:oleObj spid="_x0000_s56327" name="Equation" r:id="rId4" imgW="4000500" imgH="1778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No Common Effects</a:t>
            </a:r>
          </a:p>
        </p:txBody>
      </p:sp>
      <p:sp>
        <p:nvSpPr>
          <p:cNvPr id="58371" name="Text Box 4"/>
          <p:cNvSpPr txBox="1">
            <a:spLocks noChangeArrowheads="1"/>
          </p:cNvSpPr>
          <p:nvPr/>
        </p:nvSpPr>
        <p:spPr bwMode="auto">
          <a:xfrm>
            <a:off x="990600" y="1905000"/>
            <a:ext cx="7696200" cy="45593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altLang="en-US" sz="1400" b="1">
                <a:latin typeface="Courier New" pitchFamily="49" charset="0"/>
              </a:rPr>
              <a:t>| Start values obtained using MNL model       |</a:t>
            </a:r>
          </a:p>
          <a:p>
            <a:r>
              <a:rPr lang="en-US" altLang="en-US" sz="1400" b="1">
                <a:latin typeface="Courier New" pitchFamily="49" charset="0"/>
              </a:rPr>
              <a:t>| Log likelihood function       -4119.500     |</a:t>
            </a:r>
          </a:p>
          <a:p>
            <a:r>
              <a:rPr lang="en-US" altLang="en-US" sz="14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altLang="en-US" sz="14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altLang="en-US" sz="1400" b="1">
                <a:latin typeface="Courier New" pitchFamily="49" charset="0"/>
              </a:rPr>
              <a:t>|Variable| Coefficient  | Standard Error |b/St.Er.|P[|Z|&gt;z]|</a:t>
            </a:r>
          </a:p>
          <a:p>
            <a:r>
              <a:rPr lang="en-US" altLang="en-US" sz="14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altLang="en-US" sz="1400" b="1">
                <a:latin typeface="Courier New" pitchFamily="49" charset="0"/>
              </a:rPr>
              <a:t> FASH    |    1.45964424       .07748860    18.837   .0000</a:t>
            </a:r>
          </a:p>
          <a:p>
            <a:r>
              <a:rPr lang="en-US" altLang="en-US" sz="1400" b="1">
                <a:latin typeface="Courier New" pitchFamily="49" charset="0"/>
              </a:rPr>
              <a:t> QUAL    |    1.10637961       .07153725    15.466   .0000</a:t>
            </a:r>
          </a:p>
          <a:p>
            <a:r>
              <a:rPr lang="en-US" altLang="en-US" sz="1400" b="1">
                <a:latin typeface="Courier New" pitchFamily="49" charset="0"/>
              </a:rPr>
              <a:t> PRICE   |    2.31763951      3.98732636      .581   .5611</a:t>
            </a:r>
          </a:p>
          <a:p>
            <a:r>
              <a:rPr lang="en-US" altLang="en-US" sz="1400" b="1">
                <a:latin typeface="Courier New" pitchFamily="49" charset="0"/>
              </a:rPr>
              <a:t> PRICESQ |   -55.5527148      13.8684229    -4.006   .0001</a:t>
            </a:r>
          </a:p>
          <a:p>
            <a:r>
              <a:rPr lang="en-US" altLang="en-US" sz="1400" b="1">
                <a:latin typeface="Courier New" pitchFamily="49" charset="0"/>
              </a:rPr>
              <a:t> ASC4    |     .64637513       .24440240     2.645   .0082</a:t>
            </a:r>
          </a:p>
          <a:p>
            <a:r>
              <a:rPr lang="en-US" altLang="en-US" sz="1400" b="1">
                <a:latin typeface="Courier New" pitchFamily="49" charset="0"/>
              </a:rPr>
              <a:t> B1_MAL1 |    -.16751621       .10552035    -1.588   .1124</a:t>
            </a:r>
          </a:p>
          <a:p>
            <a:r>
              <a:rPr lang="en-US" altLang="en-US" sz="1400" b="1">
                <a:latin typeface="Courier New" pitchFamily="49" charset="0"/>
              </a:rPr>
              <a:t> B1_YNG1 |    -.58118337       .11969068    -4.856   .0000</a:t>
            </a:r>
          </a:p>
          <a:p>
            <a:r>
              <a:rPr lang="en-US" altLang="en-US" sz="1400" b="1">
                <a:latin typeface="Courier New" pitchFamily="49" charset="0"/>
              </a:rPr>
              <a:t> B1_OLD1 |    -.02600079       .14091863     -.185   .8536</a:t>
            </a:r>
          </a:p>
          <a:p>
            <a:r>
              <a:rPr lang="en-US" altLang="en-US" sz="1400" b="1">
                <a:latin typeface="Courier New" pitchFamily="49" charset="0"/>
              </a:rPr>
              <a:t> B2_MAL2 |    -.05966758       .10055110     -.593   .5529</a:t>
            </a:r>
          </a:p>
          <a:p>
            <a:r>
              <a:rPr lang="en-US" altLang="en-US" sz="1400" b="1">
                <a:latin typeface="Courier New" pitchFamily="49" charset="0"/>
              </a:rPr>
              <a:t> B2_YNG2 |    -.14991404       .11180414    -1.341   .1800</a:t>
            </a:r>
          </a:p>
          <a:p>
            <a:r>
              <a:rPr lang="en-US" altLang="en-US" sz="1400" b="1">
                <a:latin typeface="Courier New" pitchFamily="49" charset="0"/>
              </a:rPr>
              <a:t> B2_OLD2 |    -.15128297       .14133889    -1.070   .2845</a:t>
            </a:r>
          </a:p>
          <a:p>
            <a:r>
              <a:rPr lang="en-US" altLang="en-US" sz="1400" b="1">
                <a:latin typeface="Courier New" pitchFamily="49" charset="0"/>
              </a:rPr>
              <a:t> B3_MAL3 |    -.12076085       .09301010    -1.298   .1942</a:t>
            </a:r>
          </a:p>
          <a:p>
            <a:r>
              <a:rPr lang="en-US" altLang="en-US" sz="1400" b="1">
                <a:latin typeface="Courier New" pitchFamily="49" charset="0"/>
              </a:rPr>
              <a:t> B3_YNG3 |    -.12265952       .10419547    -1.177   .2391</a:t>
            </a:r>
          </a:p>
          <a:p>
            <a:r>
              <a:rPr lang="en-US" altLang="en-US" sz="1400" b="1">
                <a:latin typeface="Courier New" pitchFamily="49" charset="0"/>
              </a:rPr>
              <a:t> B3_OLD3 |    -.04753400       .12950649     -.367   .7136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Random Effects MNL Model</a:t>
            </a:r>
          </a:p>
        </p:txBody>
      </p:sp>
      <p:sp>
        <p:nvSpPr>
          <p:cNvPr id="60419" name="Text Box 4"/>
          <p:cNvSpPr txBox="1">
            <a:spLocks noChangeArrowheads="1"/>
          </p:cNvSpPr>
          <p:nvPr/>
        </p:nvSpPr>
        <p:spPr bwMode="auto">
          <a:xfrm>
            <a:off x="533400" y="1828800"/>
            <a:ext cx="8382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altLang="en-US" sz="1200" b="1">
                <a:latin typeface="Courier New" pitchFamily="49" charset="0"/>
              </a:rPr>
              <a:t>| Error Components (Random Effects) model     | Restricted logL = -4119.5</a:t>
            </a:r>
          </a:p>
          <a:p>
            <a:r>
              <a:rPr lang="en-US" altLang="en-US" sz="1200" b="1">
                <a:latin typeface="Courier New" pitchFamily="49" charset="0"/>
              </a:rPr>
              <a:t>| Log likelihood function       -4112.495     | Chi squared(3)  = 14.01 (Crit.Val.=7.81)</a:t>
            </a:r>
          </a:p>
          <a:p>
            <a:r>
              <a:rPr lang="en-US" alt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alt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altLang="en-US" sz="1200" b="1">
                <a:latin typeface="Courier New" pitchFamily="49" charset="0"/>
              </a:rPr>
              <a:t>|Variable| Coefficient  | Standard Error |b/St.Er.|P[|Z|&gt;z]|</a:t>
            </a:r>
          </a:p>
          <a:p>
            <a:r>
              <a:rPr lang="en-US" alt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altLang="en-US" sz="1200" b="1">
                <a:latin typeface="Courier New" pitchFamily="49" charset="0"/>
              </a:rPr>
              <a:t>---------+Nonrandom parameters in utility functions</a:t>
            </a:r>
          </a:p>
          <a:p>
            <a:r>
              <a:rPr lang="en-US" altLang="en-US" sz="1200" b="1">
                <a:latin typeface="Courier New" pitchFamily="49" charset="0"/>
              </a:rPr>
              <a:t> FASH    |    1.50759565       .08204283    18.376   .0000</a:t>
            </a:r>
          </a:p>
          <a:p>
            <a:r>
              <a:rPr lang="en-US" altLang="en-US" sz="1200" b="1">
                <a:latin typeface="Courier New" pitchFamily="49" charset="0"/>
              </a:rPr>
              <a:t> QUAL    |    1.14155991       .07884212    14.479   .0000</a:t>
            </a:r>
          </a:p>
          <a:p>
            <a:r>
              <a:rPr lang="en-US" altLang="en-US" sz="1200" b="1">
                <a:latin typeface="Courier New" pitchFamily="49" charset="0"/>
              </a:rPr>
              <a:t> PRICE   |    2.61115484      4.23285024      .617   .5373</a:t>
            </a:r>
          </a:p>
          <a:p>
            <a:r>
              <a:rPr lang="en-US" altLang="en-US" sz="1200" b="1">
                <a:latin typeface="Courier New" pitchFamily="49" charset="0"/>
              </a:rPr>
              <a:t> PRICESQ |   -58.0172769      14.7409678    -3.936   .0001</a:t>
            </a:r>
          </a:p>
          <a:p>
            <a:r>
              <a:rPr lang="en-US" altLang="en-US" sz="1200" b="1">
                <a:latin typeface="Courier New" pitchFamily="49" charset="0"/>
              </a:rPr>
              <a:t> ASC4    |     .72127357       .25703909     2.806   .0050</a:t>
            </a:r>
          </a:p>
          <a:p>
            <a:r>
              <a:rPr lang="en-US" altLang="en-US" sz="1200" b="1">
                <a:latin typeface="Courier New" pitchFamily="49" charset="0"/>
              </a:rPr>
              <a:t> B1_MAL1 |    -.19918832       .11818500    -1.685   .0919</a:t>
            </a:r>
          </a:p>
          <a:p>
            <a:r>
              <a:rPr lang="en-US" altLang="en-US" sz="1200" b="1">
                <a:latin typeface="Courier New" pitchFamily="49" charset="0"/>
              </a:rPr>
              <a:t> B1_YNG1 |    -.61263642       .12580875    -4.870   .0000</a:t>
            </a:r>
          </a:p>
          <a:p>
            <a:r>
              <a:rPr lang="en-US" altLang="en-US" sz="1200" b="1">
                <a:latin typeface="Courier New" pitchFamily="49" charset="0"/>
              </a:rPr>
              <a:t> B1_OLD1 |    -.03213515       .15732926     -.204   .8382</a:t>
            </a:r>
          </a:p>
          <a:p>
            <a:r>
              <a:rPr lang="en-US" altLang="en-US" sz="1200" b="1">
                <a:latin typeface="Courier New" pitchFamily="49" charset="0"/>
              </a:rPr>
              <a:t> B2_MAL2 |    -.04059494       .10950154     -.371   .7108</a:t>
            </a:r>
          </a:p>
          <a:p>
            <a:r>
              <a:rPr lang="en-US" altLang="en-US" sz="1200" b="1">
                <a:latin typeface="Courier New" pitchFamily="49" charset="0"/>
              </a:rPr>
              <a:t> B2_YNG2 |    -.12504492       .11986238    -1.043   .2968</a:t>
            </a:r>
          </a:p>
          <a:p>
            <a:r>
              <a:rPr lang="en-US" altLang="en-US" sz="1200" b="1">
                <a:latin typeface="Courier New" pitchFamily="49" charset="0"/>
              </a:rPr>
              <a:t> B2_OLD2 |    -.12470329       .14151490     -.881   .3782</a:t>
            </a:r>
          </a:p>
          <a:p>
            <a:r>
              <a:rPr lang="en-US" altLang="en-US" sz="1200" b="1">
                <a:latin typeface="Courier New" pitchFamily="49" charset="0"/>
              </a:rPr>
              <a:t> B3_MAL3 |    -.10619757       .10471334    -1.014   .3105</a:t>
            </a:r>
          </a:p>
          <a:p>
            <a:r>
              <a:rPr lang="en-US" altLang="en-US" sz="1200" b="1">
                <a:latin typeface="Courier New" pitchFamily="49" charset="0"/>
              </a:rPr>
              <a:t> B3_YNG3 |    -.10372335       .11851081     -.875   .3815</a:t>
            </a:r>
          </a:p>
          <a:p>
            <a:r>
              <a:rPr lang="en-US" altLang="en-US" sz="1200" b="1">
                <a:latin typeface="Courier New" pitchFamily="49" charset="0"/>
              </a:rPr>
              <a:t> B3_OLD3 |    -.02538899       .13269408     -.191   .8483</a:t>
            </a:r>
          </a:p>
          <a:p>
            <a:r>
              <a:rPr lang="en-US" altLang="en-US" sz="1200" b="1">
                <a:latin typeface="Courier New" pitchFamily="49" charset="0"/>
              </a:rPr>
              <a:t>---------+Standard deviations of latent random effects</a:t>
            </a:r>
          </a:p>
          <a:p>
            <a:r>
              <a:rPr lang="en-US" altLang="en-US" sz="1200" b="1">
                <a:latin typeface="Courier New" pitchFamily="49" charset="0"/>
              </a:rPr>
              <a:t> SigmaE01|     .53459541       .09531536     5.609   .0000</a:t>
            </a:r>
          </a:p>
          <a:p>
            <a:r>
              <a:rPr lang="en-US" altLang="en-US" sz="1200" b="1">
                <a:latin typeface="Courier New" pitchFamily="49" charset="0"/>
              </a:rPr>
              <a:t> SigmaE02|     .01799747       .62983694      .029   .9772</a:t>
            </a:r>
          </a:p>
          <a:p>
            <a:r>
              <a:rPr lang="en-US" altLang="en-US" sz="1200" b="1">
                <a:latin typeface="Courier New" pitchFamily="49" charset="0"/>
              </a:rPr>
              <a:t> SigmaE03|     .03109637       .35256770      .088   .9297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192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>
                <a:latin typeface="Arial" charset="0"/>
                <a:cs typeface="Arial" charset="0"/>
              </a:rPr>
              <a:t>Revealed and Stated Preference Data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946275"/>
            <a:ext cx="8077200" cy="4530725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Pure RP Data</a:t>
            </a:r>
          </a:p>
          <a:p>
            <a:pPr lvl="1" eaLnBrk="1" hangingPunct="1"/>
            <a:r>
              <a:rPr lang="en-US" altLang="en-US" smtClean="0">
                <a:latin typeface="Arial" charset="0"/>
                <a:cs typeface="Arial" charset="0"/>
              </a:rPr>
              <a:t>Market (ex-post, e.g., supermarket scanner data)</a:t>
            </a:r>
          </a:p>
          <a:p>
            <a:pPr lvl="1" eaLnBrk="1" hangingPunct="1"/>
            <a:r>
              <a:rPr lang="en-US" altLang="en-US" smtClean="0">
                <a:latin typeface="Arial" charset="0"/>
                <a:cs typeface="Arial" charset="0"/>
              </a:rPr>
              <a:t>Individual observations</a:t>
            </a:r>
          </a:p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Pure SP Data</a:t>
            </a:r>
          </a:p>
          <a:p>
            <a:pPr lvl="1" eaLnBrk="1" hangingPunct="1"/>
            <a:r>
              <a:rPr lang="en-US" altLang="en-US" smtClean="0">
                <a:latin typeface="Arial" charset="0"/>
                <a:cs typeface="Arial" charset="0"/>
              </a:rPr>
              <a:t>Contingent valuation</a:t>
            </a:r>
          </a:p>
          <a:p>
            <a:pPr lvl="1" eaLnBrk="1" hangingPunct="1"/>
            <a:r>
              <a:rPr lang="en-US" altLang="en-US" smtClean="0">
                <a:latin typeface="Arial" charset="0"/>
                <a:cs typeface="Arial" charset="0"/>
              </a:rPr>
              <a:t>(?) Validity</a:t>
            </a:r>
          </a:p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Combined (Enriched) RP/SP</a:t>
            </a:r>
          </a:p>
          <a:p>
            <a:pPr lvl="1" eaLnBrk="1" hangingPunct="1"/>
            <a:r>
              <a:rPr lang="en-US" altLang="en-US" smtClean="0">
                <a:latin typeface="Arial" charset="0"/>
                <a:cs typeface="Arial" charset="0"/>
              </a:rPr>
              <a:t>Mixed data</a:t>
            </a:r>
          </a:p>
          <a:p>
            <a:pPr lvl="1" eaLnBrk="1" hangingPunct="1"/>
            <a:r>
              <a:rPr lang="en-US" altLang="en-US" smtClean="0">
                <a:latin typeface="Arial" charset="0"/>
                <a:cs typeface="Arial" charset="0"/>
              </a:rPr>
              <a:t>Expanded choice sets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Revealed Preference Data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286000"/>
            <a:ext cx="3733800" cy="3276600"/>
          </a:xfrm>
        </p:spPr>
        <p:txBody>
          <a:bodyPr/>
          <a:lstStyle/>
          <a:p>
            <a:pPr eaLnBrk="1" hangingPunct="1"/>
            <a:r>
              <a:rPr lang="en-US" altLang="en-US" sz="2400" smtClean="0">
                <a:latin typeface="Arial" charset="0"/>
                <a:cs typeface="Arial" charset="0"/>
              </a:rPr>
              <a:t>Advantage: Actual observations on actual behavior</a:t>
            </a:r>
          </a:p>
          <a:p>
            <a:pPr eaLnBrk="1" hangingPunct="1"/>
            <a:r>
              <a:rPr lang="en-US" altLang="en-US" sz="2400" smtClean="0">
                <a:latin typeface="Arial" charset="0"/>
                <a:cs typeface="Arial" charset="0"/>
              </a:rPr>
              <a:t>Disadvantage: Limited range of choice sets and attributes – does not allow analysis of switching behavior.</a:t>
            </a:r>
          </a:p>
        </p:txBody>
      </p:sp>
      <p:graphicFrame>
        <p:nvGraphicFramePr>
          <p:cNvPr id="64516" name="Object 2"/>
          <p:cNvGraphicFramePr>
            <a:graphicFrameLocks noGrp="1" noChangeAspect="1"/>
          </p:cNvGraphicFramePr>
          <p:nvPr>
            <p:ph sz="half" idx="2"/>
          </p:nvPr>
        </p:nvGraphicFramePr>
        <p:xfrm>
          <a:off x="4343400" y="2438400"/>
          <a:ext cx="4572000" cy="2635250"/>
        </p:xfrm>
        <a:graphic>
          <a:graphicData uri="http://schemas.openxmlformats.org/presentationml/2006/ole">
            <p:oleObj spid="_x0000_s64520" name="Bitmap Image" r:id="rId4" imgW="6990476" imgH="4029637" progId="PBrush">
              <p:embed/>
            </p:oleObj>
          </a:graphicData>
        </a:graphic>
      </p:graphicFrame>
      <p:sp>
        <p:nvSpPr>
          <p:cNvPr id="64517" name="Rectangle 4"/>
          <p:cNvSpPr>
            <a:spLocks noChangeArrowheads="1"/>
          </p:cNvSpPr>
          <p:nvPr/>
        </p:nvSpPr>
        <p:spPr bwMode="auto">
          <a:xfrm>
            <a:off x="4343400" y="2438400"/>
            <a:ext cx="4572000" cy="2667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6764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Stated Preference Data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1676400" y="2514600"/>
            <a:ext cx="6553200" cy="274320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Pure hypothetical – does the subject take it seriously?</a:t>
            </a:r>
          </a:p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No necessary anchor to real market situations</a:t>
            </a:r>
          </a:p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Vast heterogeneity across individuals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990600"/>
            <a:ext cx="8458200" cy="11398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Pooling RP and SP Data Sets - 1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209800"/>
            <a:ext cx="7696200" cy="312420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Enrich the attribute set by replicating choices</a:t>
            </a:r>
          </a:p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E.g.:</a:t>
            </a:r>
          </a:p>
          <a:p>
            <a:pPr lvl="1" eaLnBrk="1" hangingPunct="1"/>
            <a:r>
              <a:rPr lang="en-US" altLang="en-US" smtClean="0">
                <a:latin typeface="Arial" charset="0"/>
                <a:cs typeface="Arial" charset="0"/>
              </a:rPr>
              <a:t>RP: Bus,Car,Train  (actual)</a:t>
            </a:r>
          </a:p>
          <a:p>
            <a:pPr lvl="1" eaLnBrk="1" hangingPunct="1"/>
            <a:r>
              <a:rPr lang="en-US" altLang="en-US" smtClean="0">
                <a:latin typeface="Arial" charset="0"/>
                <a:cs typeface="Arial" charset="0"/>
              </a:rPr>
              <a:t>SP: Bus(1),Car(1),Train(1)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en-US" smtClean="0">
                <a:latin typeface="Arial" charset="0"/>
                <a:cs typeface="Arial" charset="0"/>
              </a:rPr>
              <a:t>          Bus(2),Car(2),Train(2),…</a:t>
            </a:r>
          </a:p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How to combine?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6"/>
          <p:cNvSpPr>
            <a:spLocks noChangeArrowheads="1"/>
          </p:cNvSpPr>
          <p:nvPr/>
        </p:nvSpPr>
        <p:spPr bwMode="auto">
          <a:xfrm>
            <a:off x="457200" y="1295400"/>
            <a:ext cx="8458200" cy="9144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70659" name="Text Box 17"/>
          <p:cNvSpPr txBox="1">
            <a:spLocks noChangeArrowheads="1"/>
          </p:cNvSpPr>
          <p:nvPr/>
        </p:nvSpPr>
        <p:spPr bwMode="auto">
          <a:xfrm>
            <a:off x="2971800" y="1219200"/>
            <a:ext cx="3352800" cy="21256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 b="1">
                <a:latin typeface="Arial" charset="0"/>
              </a:rPr>
              <a:t>Each person makes four choices from a choice set that includes either 2 or 4 alternatives.</a:t>
            </a:r>
          </a:p>
          <a:p>
            <a:pPr>
              <a:spcBef>
                <a:spcPct val="50000"/>
              </a:spcBef>
            </a:pPr>
            <a:r>
              <a:rPr lang="en-US" altLang="en-US" sz="1400" b="1">
                <a:latin typeface="Arial" charset="0"/>
              </a:rPr>
              <a:t>The first choice is the RP between two of the 4 RP alternatives</a:t>
            </a:r>
          </a:p>
          <a:p>
            <a:pPr>
              <a:spcBef>
                <a:spcPct val="50000"/>
              </a:spcBef>
            </a:pPr>
            <a:r>
              <a:rPr lang="en-US" altLang="en-US" sz="1400" b="1">
                <a:latin typeface="Arial" charset="0"/>
              </a:rPr>
              <a:t>The second-fourth are the SP among four of the 6 SP alternatives.</a:t>
            </a:r>
          </a:p>
          <a:p>
            <a:pPr>
              <a:spcBef>
                <a:spcPct val="50000"/>
              </a:spcBef>
            </a:pPr>
            <a:r>
              <a:rPr lang="en-US" altLang="en-US" sz="1400" b="1">
                <a:latin typeface="Arial" charset="0"/>
              </a:rPr>
              <a:t>There are 10 alternatives in total.</a:t>
            </a:r>
          </a:p>
        </p:txBody>
      </p:sp>
      <p:pic>
        <p:nvPicPr>
          <p:cNvPr id="70660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850" y="3505200"/>
            <a:ext cx="445135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505200"/>
            <a:ext cx="404177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62" name="TextBox 15"/>
          <p:cNvSpPr txBox="1">
            <a:spLocks noChangeArrowheads="1"/>
          </p:cNvSpPr>
          <p:nvPr/>
        </p:nvSpPr>
        <p:spPr bwMode="auto">
          <a:xfrm>
            <a:off x="1219200" y="5715000"/>
            <a:ext cx="6248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latin typeface="Arial" charset="0"/>
              </a:rPr>
              <a:t>A Stated Choice Experiment with Variable Choice Sets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4478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sz="3600" b="1" smtClean="0"/>
              <a:t>Enriched Data Set – Vehicle Choice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362200"/>
            <a:ext cx="7772400" cy="3200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AU" altLang="en-US" sz="2000" b="1" smtClean="0">
                <a:latin typeface="Arial" charset="0"/>
                <a:cs typeface="Arial" charset="0"/>
              </a:rPr>
              <a:t>    Choosing between Conventional, Electric and LPG/CNG Vehicles in Single-Vehicle Households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AU" altLang="en-US" sz="2000" b="1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AU" altLang="en-US" sz="2000" smtClean="0">
                <a:latin typeface="Arial" charset="0"/>
                <a:cs typeface="Arial" charset="0"/>
              </a:rPr>
              <a:t>     David A. Hensher                        William H. Greene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AU" altLang="en-US" sz="2000" smtClean="0">
                <a:latin typeface="Arial" charset="0"/>
                <a:cs typeface="Arial" charset="0"/>
              </a:rPr>
              <a:t>     Institute of Transport Studies      Department of Economics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AU" altLang="en-US" sz="2000" smtClean="0">
                <a:latin typeface="Arial" charset="0"/>
                <a:cs typeface="Arial" charset="0"/>
              </a:rPr>
              <a:t>     School of Business                     Stern School of Business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AU" altLang="en-US" sz="2000" smtClean="0">
                <a:latin typeface="Arial" charset="0"/>
                <a:cs typeface="Arial" charset="0"/>
              </a:rPr>
              <a:t>     The University of Sydney            New York University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AU" altLang="en-US" sz="2000" smtClean="0">
                <a:latin typeface="Arial" charset="0"/>
                <a:cs typeface="Arial" charset="0"/>
              </a:rPr>
              <a:t>     NSW 2006 Australia                    New York USA</a:t>
            </a:r>
            <a:endParaRPr lang="en-AU" altLang="en-US" sz="2000" u="sng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AU" altLang="en-US" sz="200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AU" altLang="en-US" sz="2000" smtClean="0">
                <a:latin typeface="Arial" charset="0"/>
                <a:cs typeface="Arial" charset="0"/>
              </a:rPr>
              <a:t>                                    September 2000</a:t>
            </a:r>
            <a:endParaRPr lang="en-US" altLang="en-US" sz="20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Fuel Types Study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057400"/>
            <a:ext cx="7467600" cy="342900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Conventional, Electric, Alternative</a:t>
            </a:r>
          </a:p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1,400 Sydney Households</a:t>
            </a:r>
          </a:p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Automobile choice survey</a:t>
            </a:r>
          </a:p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RP + 3 SP fuel classes</a:t>
            </a:r>
          </a:p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Nested logit – 2 level approach – to handle the scaling issue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478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Attribute Space: Conventional</a:t>
            </a:r>
          </a:p>
        </p:txBody>
      </p:sp>
      <p:graphicFrame>
        <p:nvGraphicFramePr>
          <p:cNvPr id="75779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492125" y="2290763"/>
          <a:ext cx="8218488" cy="2509837"/>
        </p:xfrm>
        <a:graphic>
          <a:graphicData uri="http://schemas.openxmlformats.org/presentationml/2006/ole">
            <p:oleObj spid="_x0000_s75783" name="Bitmap Image" r:id="rId4" imgW="6268325" imgH="1914286" progId="PBrush">
              <p:embed/>
            </p:oleObj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192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Attribute Space: Electric</a:t>
            </a:r>
          </a:p>
        </p:txBody>
      </p:sp>
      <p:graphicFrame>
        <p:nvGraphicFramePr>
          <p:cNvPr id="77827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304800" y="1905000"/>
          <a:ext cx="8605838" cy="3429000"/>
        </p:xfrm>
        <a:graphic>
          <a:graphicData uri="http://schemas.openxmlformats.org/presentationml/2006/ole">
            <p:oleObj spid="_x0000_s77831" name="Bitmap Image" r:id="rId4" imgW="6190476" imgH="2467319" progId="PBrush">
              <p:embed/>
            </p:oleObj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Attribute Space: Alternative</a:t>
            </a:r>
          </a:p>
        </p:txBody>
      </p:sp>
      <p:graphicFrame>
        <p:nvGraphicFramePr>
          <p:cNvPr id="79875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530225" y="2133600"/>
          <a:ext cx="8461375" cy="3352800"/>
        </p:xfrm>
        <a:graphic>
          <a:graphicData uri="http://schemas.openxmlformats.org/presentationml/2006/ole">
            <p:oleObj spid="_x0000_s79879" name="Bitmap Image" r:id="rId4" imgW="6152381" imgH="2438095" progId="PBrush">
              <p:embed/>
            </p:oleObj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828800"/>
            <a:ext cx="5229225" cy="40290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8575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>
                <a:latin typeface="Arial" charset="0"/>
                <a:cs typeface="Arial" charset="0"/>
              </a:rPr>
              <a:t>The Random Parameters Logit Model</a:t>
            </a:r>
          </a:p>
        </p:txBody>
      </p:sp>
      <p:graphicFrame>
        <p:nvGraphicFramePr>
          <p:cNvPr id="83971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1147763" y="1951038"/>
          <a:ext cx="6777037" cy="1103312"/>
        </p:xfrm>
        <a:graphic>
          <a:graphicData uri="http://schemas.openxmlformats.org/presentationml/2006/ole">
            <p:oleObj spid="_x0000_s83979" name="Equation" r:id="rId4" imgW="3200400" imgH="520700" progId="Equation.DSMT4">
              <p:embed/>
            </p:oleObj>
          </a:graphicData>
        </a:graphic>
      </p:graphicFrame>
      <p:graphicFrame>
        <p:nvGraphicFramePr>
          <p:cNvPr id="83972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066800" y="4419600"/>
          <a:ext cx="5087938" cy="1565275"/>
        </p:xfrm>
        <a:graphic>
          <a:graphicData uri="http://schemas.openxmlformats.org/presentationml/2006/ole">
            <p:oleObj spid="_x0000_s83980" name="Equation" r:id="rId5" imgW="2476500" imgH="762000" progId="Equation.DSMT4">
              <p:embed/>
            </p:oleObj>
          </a:graphicData>
        </a:graphic>
      </p:graphicFrame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1066800" y="3292475"/>
            <a:ext cx="7239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400">
                <a:solidFill>
                  <a:srgbClr val="000000"/>
                </a:solidFill>
                <a:latin typeface="Tahoma" pitchFamily="34" charset="0"/>
              </a:rPr>
              <a:t>Multiple choice situations: Independent conditioned on the individual specific parameters</a:t>
            </a:r>
          </a:p>
        </p:txBody>
      </p:sp>
      <p:sp>
        <p:nvSpPr>
          <p:cNvPr id="83974" name="Rectangle 5"/>
          <p:cNvSpPr>
            <a:spLocks noChangeArrowheads="1"/>
          </p:cNvSpPr>
          <p:nvPr/>
        </p:nvSpPr>
        <p:spPr bwMode="auto">
          <a:xfrm>
            <a:off x="1066800" y="1981200"/>
            <a:ext cx="6858000" cy="990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83975" name="Rectangle 6"/>
          <p:cNvSpPr>
            <a:spLocks noChangeArrowheads="1"/>
          </p:cNvSpPr>
          <p:nvPr/>
        </p:nvSpPr>
        <p:spPr bwMode="auto">
          <a:xfrm>
            <a:off x="1066800" y="4419600"/>
            <a:ext cx="5181600" cy="1524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066800"/>
            <a:ext cx="6934200" cy="530225"/>
          </a:xfrm>
        </p:spPr>
        <p:txBody>
          <a:bodyPr/>
          <a:lstStyle/>
          <a:p>
            <a:pPr eaLnBrk="1" hangingPunct="1"/>
            <a:r>
              <a:rPr lang="en-US" altLang="en-US" sz="2800" b="1" smtClean="0"/>
              <a:t>Continuous Random Variation </a:t>
            </a:r>
            <a:br>
              <a:rPr lang="en-US" altLang="en-US" sz="2800" b="1" smtClean="0"/>
            </a:br>
            <a:r>
              <a:rPr lang="en-US" altLang="en-US" sz="2800" b="1" smtClean="0"/>
              <a:t>in Preference Weights</a:t>
            </a:r>
          </a:p>
        </p:txBody>
      </p:sp>
      <p:graphicFrame>
        <p:nvGraphicFramePr>
          <p:cNvPr id="86019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2008188" y="2055813"/>
          <a:ext cx="5459412" cy="3659187"/>
        </p:xfrm>
        <a:graphic>
          <a:graphicData uri="http://schemas.openxmlformats.org/presentationml/2006/ole">
            <p:oleObj spid="_x0000_s86023" name="Equation" r:id="rId4" imgW="3581400" imgH="2400300" progId="Equation.DSMT4">
              <p:embed/>
            </p:oleObj>
          </a:graphicData>
        </a:graphic>
      </p:graphicFrame>
      <p:sp>
        <p:nvSpPr>
          <p:cNvPr id="86020" name="Rectangle 6"/>
          <p:cNvSpPr>
            <a:spLocks noChangeArrowheads="1"/>
          </p:cNvSpPr>
          <p:nvPr/>
        </p:nvSpPr>
        <p:spPr bwMode="auto">
          <a:xfrm>
            <a:off x="1905000" y="1905000"/>
            <a:ext cx="5715000" cy="3962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3"/>
          <p:cNvSpPr>
            <a:spLocks noGrp="1"/>
          </p:cNvSpPr>
          <p:nvPr>
            <p:ph type="title"/>
          </p:nvPr>
        </p:nvSpPr>
        <p:spPr>
          <a:xfrm>
            <a:off x="6096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Mixed Logit Approaches</a:t>
            </a:r>
          </a:p>
        </p:txBody>
      </p:sp>
      <p:sp>
        <p:nvSpPr>
          <p:cNvPr id="88067" name="Content Placeholder 2"/>
          <p:cNvSpPr>
            <a:spLocks noGrp="1"/>
          </p:cNvSpPr>
          <p:nvPr>
            <p:ph idx="1"/>
          </p:nvPr>
        </p:nvSpPr>
        <p:spPr>
          <a:xfrm>
            <a:off x="1143000" y="1905000"/>
            <a:ext cx="7239000" cy="3581400"/>
          </a:xfrm>
        </p:spPr>
        <p:txBody>
          <a:bodyPr/>
          <a:lstStyle/>
          <a:p>
            <a:r>
              <a:rPr lang="en-US" altLang="en-US" sz="2400" smtClean="0">
                <a:latin typeface="Arial" charset="0"/>
                <a:cs typeface="Arial" charset="0"/>
              </a:rPr>
              <a:t>Pivot SP choices around an RP outcome.</a:t>
            </a:r>
          </a:p>
          <a:p>
            <a:r>
              <a:rPr lang="en-US" altLang="en-US" sz="2400" smtClean="0">
                <a:latin typeface="Arial" charset="0"/>
                <a:cs typeface="Arial" charset="0"/>
              </a:rPr>
              <a:t>Scaling is handled directly in the model</a:t>
            </a:r>
          </a:p>
          <a:p>
            <a:r>
              <a:rPr lang="en-US" altLang="en-US" sz="2400" smtClean="0">
                <a:latin typeface="Arial" charset="0"/>
                <a:cs typeface="Arial" charset="0"/>
              </a:rPr>
              <a:t>Continuity across choice situations is handled by random elements of the choice structure that are constant through time</a:t>
            </a:r>
          </a:p>
          <a:p>
            <a:pPr lvl="1"/>
            <a:r>
              <a:rPr lang="en-US" altLang="en-US" sz="2000" smtClean="0">
                <a:latin typeface="Arial" charset="0"/>
                <a:cs typeface="Arial" charset="0"/>
              </a:rPr>
              <a:t>Preference weights – coefficients</a:t>
            </a:r>
          </a:p>
          <a:p>
            <a:pPr lvl="1"/>
            <a:r>
              <a:rPr lang="en-US" altLang="en-US" sz="2000" smtClean="0">
                <a:latin typeface="Arial" charset="0"/>
                <a:cs typeface="Arial" charset="0"/>
              </a:rPr>
              <a:t>Scaling parameters</a:t>
            </a:r>
          </a:p>
          <a:p>
            <a:pPr lvl="2"/>
            <a:r>
              <a:rPr lang="en-US" altLang="en-US" sz="1800" smtClean="0">
                <a:latin typeface="Arial" charset="0"/>
                <a:cs typeface="Arial" charset="0"/>
              </a:rPr>
              <a:t>Variances of random parameters</a:t>
            </a:r>
          </a:p>
          <a:p>
            <a:pPr lvl="2"/>
            <a:r>
              <a:rPr lang="en-US" altLang="en-US" sz="1800" smtClean="0">
                <a:latin typeface="Arial" charset="0"/>
                <a:cs typeface="Arial" charset="0"/>
              </a:rPr>
              <a:t>Overall scaling of utility functions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/>
              <a:t>Application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2057400"/>
            <a:ext cx="68580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1800" smtClean="0">
                <a:latin typeface="Arial" charset="0"/>
              </a:rPr>
              <a:t>Survey sample of 2,688 trips, 2 or 4 choices per situation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1800" smtClean="0">
                <a:latin typeface="Arial" charset="0"/>
              </a:rPr>
              <a:t>Sample consists of 672 individuals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1800" smtClean="0">
                <a:latin typeface="Arial" charset="0"/>
              </a:rPr>
              <a:t>Choice based sample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1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1800" smtClean="0">
                <a:latin typeface="Arial" charset="0"/>
              </a:rPr>
              <a:t>Revealed/Stated choice experiment: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1800" smtClean="0">
                <a:latin typeface="Arial" charset="0"/>
              </a:rPr>
              <a:t>   Revealed:  Drive,ShortRail,Bus,Train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1800" smtClean="0">
                <a:latin typeface="Arial" charset="0"/>
              </a:rPr>
              <a:t>   Hypothetical: Drive,ShortRail,Bus,Train,LightRail,ExpressBus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1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1800" smtClean="0">
                <a:latin typeface="Arial" charset="0"/>
              </a:rPr>
              <a:t>Attributes: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1800" smtClean="0">
                <a:latin typeface="Arial" charset="0"/>
              </a:rPr>
              <a:t>   Cost –Fuel or fare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1800" smtClean="0">
                <a:latin typeface="Arial" charset="0"/>
              </a:rPr>
              <a:t>   Transit time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1800" smtClean="0">
                <a:latin typeface="Arial" charset="0"/>
              </a:rPr>
              <a:t>   Parking cost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1800" smtClean="0">
                <a:latin typeface="Arial" charset="0"/>
              </a:rPr>
              <a:t>   Access and Egress time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1800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99060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Nested Logit Approach</a:t>
            </a:r>
          </a:p>
        </p:txBody>
      </p:sp>
      <p:sp>
        <p:nvSpPr>
          <p:cNvPr id="91139" name="Line 3"/>
          <p:cNvSpPr>
            <a:spLocks noChangeShapeType="1"/>
          </p:cNvSpPr>
          <p:nvPr/>
        </p:nvSpPr>
        <p:spPr bwMode="auto">
          <a:xfrm>
            <a:off x="4497388" y="2211388"/>
            <a:ext cx="0" cy="1069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91140" name="Line 4"/>
          <p:cNvSpPr>
            <a:spLocks noChangeShapeType="1"/>
          </p:cNvSpPr>
          <p:nvPr/>
        </p:nvSpPr>
        <p:spPr bwMode="auto">
          <a:xfrm>
            <a:off x="2590800" y="3276600"/>
            <a:ext cx="3962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91141" name="Line 5"/>
          <p:cNvSpPr>
            <a:spLocks noChangeShapeType="1"/>
          </p:cNvSpPr>
          <p:nvPr/>
        </p:nvSpPr>
        <p:spPr bwMode="auto">
          <a:xfrm>
            <a:off x="2590800" y="3276600"/>
            <a:ext cx="0" cy="609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91142" name="Line 6"/>
          <p:cNvSpPr>
            <a:spLocks noChangeShapeType="1"/>
          </p:cNvSpPr>
          <p:nvPr/>
        </p:nvSpPr>
        <p:spPr bwMode="auto">
          <a:xfrm>
            <a:off x="1600200" y="3886200"/>
            <a:ext cx="19050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91143" name="Line 7"/>
          <p:cNvSpPr>
            <a:spLocks noChangeShapeType="1"/>
          </p:cNvSpPr>
          <p:nvPr/>
        </p:nvSpPr>
        <p:spPr bwMode="auto">
          <a:xfrm>
            <a:off x="1600200" y="3886200"/>
            <a:ext cx="0" cy="762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91144" name="Line 8"/>
          <p:cNvSpPr>
            <a:spLocks noChangeShapeType="1"/>
          </p:cNvSpPr>
          <p:nvPr/>
        </p:nvSpPr>
        <p:spPr bwMode="auto">
          <a:xfrm>
            <a:off x="2590800" y="3886200"/>
            <a:ext cx="0" cy="762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91145" name="Line 9"/>
          <p:cNvSpPr>
            <a:spLocks noChangeShapeType="1"/>
          </p:cNvSpPr>
          <p:nvPr/>
        </p:nvSpPr>
        <p:spPr bwMode="auto">
          <a:xfrm>
            <a:off x="3505200" y="3886200"/>
            <a:ext cx="0" cy="762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91146" name="Line 10"/>
          <p:cNvSpPr>
            <a:spLocks noChangeShapeType="1"/>
          </p:cNvSpPr>
          <p:nvPr/>
        </p:nvSpPr>
        <p:spPr bwMode="auto">
          <a:xfrm>
            <a:off x="4495800" y="3276600"/>
            <a:ext cx="0" cy="1371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91147" name="Line 11"/>
          <p:cNvSpPr>
            <a:spLocks noChangeShapeType="1"/>
          </p:cNvSpPr>
          <p:nvPr/>
        </p:nvSpPr>
        <p:spPr bwMode="auto">
          <a:xfrm>
            <a:off x="5562600" y="3276600"/>
            <a:ext cx="0" cy="1371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91148" name="Line 12"/>
          <p:cNvSpPr>
            <a:spLocks noChangeShapeType="1"/>
          </p:cNvSpPr>
          <p:nvPr/>
        </p:nvSpPr>
        <p:spPr bwMode="auto">
          <a:xfrm>
            <a:off x="6553200" y="3276600"/>
            <a:ext cx="0" cy="1371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91149" name="Text Box 13"/>
          <p:cNvSpPr txBox="1">
            <a:spLocks noChangeArrowheads="1"/>
          </p:cNvSpPr>
          <p:nvPr/>
        </p:nvSpPr>
        <p:spPr bwMode="auto">
          <a:xfrm>
            <a:off x="914400" y="4648200"/>
            <a:ext cx="69342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  <a:latin typeface="Tahoma" pitchFamily="34" charset="0"/>
              </a:rPr>
              <a:t>     Car        Train       Bus        SPCar     SPTrain     SPBus</a:t>
            </a:r>
          </a:p>
        </p:txBody>
      </p:sp>
      <p:sp>
        <p:nvSpPr>
          <p:cNvPr id="91150" name="Text Box 14"/>
          <p:cNvSpPr txBox="1">
            <a:spLocks noChangeArrowheads="1"/>
          </p:cNvSpPr>
          <p:nvPr/>
        </p:nvSpPr>
        <p:spPr bwMode="auto">
          <a:xfrm>
            <a:off x="2209800" y="2895600"/>
            <a:ext cx="10668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  <a:latin typeface="Tahoma" pitchFamily="34" charset="0"/>
              </a:rPr>
              <a:t>  RP</a:t>
            </a:r>
          </a:p>
        </p:txBody>
      </p:sp>
      <p:sp>
        <p:nvSpPr>
          <p:cNvPr id="91151" name="Text Box 15"/>
          <p:cNvSpPr txBox="1">
            <a:spLocks noChangeArrowheads="1"/>
          </p:cNvSpPr>
          <p:nvPr/>
        </p:nvSpPr>
        <p:spPr bwMode="auto">
          <a:xfrm>
            <a:off x="4114800" y="1905000"/>
            <a:ext cx="10668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  <a:latin typeface="Tahoma" pitchFamily="34" charset="0"/>
              </a:rPr>
              <a:t>Mode</a:t>
            </a:r>
          </a:p>
        </p:txBody>
      </p:sp>
      <p:sp>
        <p:nvSpPr>
          <p:cNvPr id="91152" name="Text Box 16"/>
          <p:cNvSpPr txBox="1">
            <a:spLocks noChangeArrowheads="1"/>
          </p:cNvSpPr>
          <p:nvPr/>
        </p:nvSpPr>
        <p:spPr bwMode="auto">
          <a:xfrm>
            <a:off x="2362200" y="5334000"/>
            <a:ext cx="4191000" cy="1016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>
                <a:solidFill>
                  <a:srgbClr val="000000"/>
                </a:solidFill>
                <a:latin typeface="Tahoma" pitchFamily="34" charset="0"/>
              </a:rPr>
              <a:t>Use a two level nested model, and constrain three SP IV parameters to be equal.</a:t>
            </a:r>
          </a:p>
        </p:txBody>
      </p:sp>
      <p:sp>
        <p:nvSpPr>
          <p:cNvPr id="91153" name="Rectangle 16"/>
          <p:cNvSpPr>
            <a:spLocks noChangeArrowheads="1"/>
          </p:cNvSpPr>
          <p:nvPr/>
        </p:nvSpPr>
        <p:spPr bwMode="auto">
          <a:xfrm>
            <a:off x="1143000" y="1752600"/>
            <a:ext cx="5943600" cy="32766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6"/>
          <p:cNvSpPr>
            <a:spLocks noChangeArrowheads="1"/>
          </p:cNvSpPr>
          <p:nvPr/>
        </p:nvSpPr>
        <p:spPr bwMode="auto">
          <a:xfrm>
            <a:off x="457200" y="1295400"/>
            <a:ext cx="8458200" cy="9144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93187" name="Text Box 17"/>
          <p:cNvSpPr txBox="1">
            <a:spLocks noChangeArrowheads="1"/>
          </p:cNvSpPr>
          <p:nvPr/>
        </p:nvSpPr>
        <p:spPr bwMode="auto">
          <a:xfrm>
            <a:off x="2971800" y="1219200"/>
            <a:ext cx="3352800" cy="21256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 b="1">
                <a:latin typeface="Arial" charset="0"/>
              </a:rPr>
              <a:t>Each person makes four choices from a choice set that includes either 2 or 4 alternatives.</a:t>
            </a:r>
          </a:p>
          <a:p>
            <a:pPr>
              <a:spcBef>
                <a:spcPct val="50000"/>
              </a:spcBef>
            </a:pPr>
            <a:r>
              <a:rPr lang="en-US" altLang="en-US" sz="1400" b="1">
                <a:latin typeface="Arial" charset="0"/>
              </a:rPr>
              <a:t>The first choice is the RP between two of the 4 RP alternatives</a:t>
            </a:r>
          </a:p>
          <a:p>
            <a:pPr>
              <a:spcBef>
                <a:spcPct val="50000"/>
              </a:spcBef>
            </a:pPr>
            <a:r>
              <a:rPr lang="en-US" altLang="en-US" sz="1400" b="1">
                <a:latin typeface="Arial" charset="0"/>
              </a:rPr>
              <a:t>The second-fourth are the SP among four of the 6 SP alternatives.</a:t>
            </a:r>
          </a:p>
          <a:p>
            <a:pPr>
              <a:spcBef>
                <a:spcPct val="50000"/>
              </a:spcBef>
            </a:pPr>
            <a:r>
              <a:rPr lang="en-US" altLang="en-US" sz="1400" b="1">
                <a:latin typeface="Arial" charset="0"/>
              </a:rPr>
              <a:t>There are 10 alternatives in total.</a:t>
            </a:r>
          </a:p>
        </p:txBody>
      </p:sp>
      <p:pic>
        <p:nvPicPr>
          <p:cNvPr id="9318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850" y="3505200"/>
            <a:ext cx="445135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18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505200"/>
            <a:ext cx="404177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90" name="TextBox 15"/>
          <p:cNvSpPr txBox="1">
            <a:spLocks noChangeArrowheads="1"/>
          </p:cNvSpPr>
          <p:nvPr/>
        </p:nvSpPr>
        <p:spPr bwMode="auto">
          <a:xfrm>
            <a:off x="1219200" y="5715000"/>
            <a:ext cx="6248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latin typeface="Arial" charset="0"/>
              </a:rPr>
              <a:t>A Stated Choice Experiment with Variable Choice Sets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Panel Data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209800"/>
            <a:ext cx="8229600" cy="304800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Repeated Choice Situations</a:t>
            </a:r>
          </a:p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Typically RP/SP constructions (experimental)</a:t>
            </a:r>
          </a:p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Accommodating “panel data”</a:t>
            </a:r>
          </a:p>
          <a:p>
            <a:pPr lvl="1" eaLnBrk="1" hangingPunct="1"/>
            <a:r>
              <a:rPr lang="en-US" altLang="en-US" smtClean="0">
                <a:latin typeface="Arial" charset="0"/>
                <a:cs typeface="Arial" charset="0"/>
              </a:rPr>
              <a:t>Multinomial Probit [marginal, impractical]</a:t>
            </a:r>
          </a:p>
          <a:p>
            <a:pPr lvl="1" eaLnBrk="1" hangingPunct="1"/>
            <a:r>
              <a:rPr lang="en-US" altLang="en-US" smtClean="0">
                <a:latin typeface="Arial" charset="0"/>
                <a:cs typeface="Arial" charset="0"/>
              </a:rPr>
              <a:t>Latent Class</a:t>
            </a:r>
          </a:p>
          <a:p>
            <a:pPr lvl="1" eaLnBrk="1" hangingPunct="1"/>
            <a:r>
              <a:rPr lang="en-US" altLang="en-US" smtClean="0">
                <a:latin typeface="Arial" charset="0"/>
                <a:cs typeface="Arial" charset="0"/>
              </a:rPr>
              <a:t>Mixed Logit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8575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Customers’ Choice of Energy Supplier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905000"/>
            <a:ext cx="7315200" cy="4114800"/>
          </a:xfrm>
        </p:spPr>
        <p:txBody>
          <a:bodyPr/>
          <a:lstStyle/>
          <a:p>
            <a:pPr eaLnBrk="1" hangingPunct="1">
              <a:lnSpc>
                <a:spcPct val="95000"/>
              </a:lnSpc>
              <a:spcBef>
                <a:spcPct val="15000"/>
              </a:spcBef>
              <a:defRPr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California, Stated Preference Survey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  <a:defRPr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361 customers presented with 8-12 choice situations each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  <a:defRPr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Supplier attributes: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  <a:defRPr/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Fixed price: cents per kWh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  <a:defRPr/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Length of contract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  <a:defRPr/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Local utility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  <a:defRPr/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Well-known company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  <a:defRPr/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Time-of-day rates (11¢ in day, 5¢ at night)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  <a:defRPr/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Seasonal rates (10¢ in summer, 8¢ in winter, 6¢ in spring/fall)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  <a:buFont typeface="Wingdings" pitchFamily="2" charset="2"/>
              <a:buNone/>
              <a:defRPr/>
            </a:pPr>
            <a:endParaRPr lang="en-US" sz="2000" smtClean="0">
              <a:latin typeface="+mj-lt"/>
            </a:endParaRPr>
          </a:p>
          <a:p>
            <a:pPr>
              <a:lnSpc>
                <a:spcPct val="95000"/>
              </a:lnSpc>
              <a:spcBef>
                <a:spcPct val="15000"/>
              </a:spcBef>
              <a:buFont typeface="Wingdings" pitchFamily="2" charset="2"/>
              <a:buNone/>
              <a:defRPr/>
            </a:pPr>
            <a:r>
              <a:rPr lang="en-US" sz="2000" b="1" smtClean="0">
                <a:solidFill>
                  <a:srgbClr val="FF0000"/>
                </a:solidFill>
                <a:latin typeface="+mj-lt"/>
              </a:rPr>
              <a:t>(TrainCalUtilitySurvey.lpj)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6764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sz="3600" b="1" smtClean="0"/>
              <a:t>Population Distributions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2514600"/>
            <a:ext cx="5181600" cy="38623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altLang="en-US" smtClean="0">
                <a:latin typeface="Arial" charset="0"/>
                <a:cs typeface="Arial" charset="0"/>
              </a:rPr>
              <a:t>Normal for: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altLang="en-US" smtClean="0">
                <a:latin typeface="Arial" charset="0"/>
                <a:cs typeface="Arial" charset="0"/>
              </a:rPr>
              <a:t>Contract length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altLang="en-US" smtClean="0">
                <a:latin typeface="Arial" charset="0"/>
                <a:cs typeface="Arial" charset="0"/>
              </a:rPr>
              <a:t>Local utility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altLang="en-US" smtClean="0">
                <a:latin typeface="Arial" charset="0"/>
                <a:cs typeface="Arial" charset="0"/>
              </a:rPr>
              <a:t>Well-known company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altLang="en-US" smtClean="0">
                <a:latin typeface="Arial" charset="0"/>
                <a:cs typeface="Arial" charset="0"/>
              </a:rPr>
              <a:t>Log-normal for: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altLang="en-US" smtClean="0">
                <a:latin typeface="Arial" charset="0"/>
                <a:cs typeface="Arial" charset="0"/>
              </a:rPr>
              <a:t>Time-of-day rates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altLang="en-US" smtClean="0">
                <a:latin typeface="Arial" charset="0"/>
                <a:cs typeface="Arial" charset="0"/>
              </a:rPr>
              <a:t>Seasonal rates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altLang="en-US" smtClean="0">
                <a:latin typeface="Arial" charset="0"/>
                <a:cs typeface="Arial" charset="0"/>
              </a:rPr>
              <a:t>Price coefficient held fixed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914400"/>
            <a:ext cx="8229600" cy="703263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Estimated Model</a:t>
            </a:r>
          </a:p>
        </p:txBody>
      </p:sp>
      <p:sp>
        <p:nvSpPr>
          <p:cNvPr id="645123" name="Text Box 3"/>
          <p:cNvSpPr txBox="1">
            <a:spLocks noChangeArrowheads="1"/>
          </p:cNvSpPr>
          <p:nvPr/>
        </p:nvSpPr>
        <p:spPr bwMode="auto">
          <a:xfrm>
            <a:off x="1600200" y="1654175"/>
            <a:ext cx="6819900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+mj-lt"/>
              </a:rPr>
              <a:t>                                     </a:t>
            </a:r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Estimate   </a:t>
            </a:r>
            <a:r>
              <a:rPr lang="en-US" sz="2400" b="1" dirty="0" err="1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 error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Price                                -.883        0.050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Contract      mean           -.213        0.026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                     </a:t>
            </a:r>
            <a:r>
              <a:rPr lang="en-US" sz="2400" b="1" dirty="0" err="1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dev</a:t>
            </a:r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         .386        0.028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Local            mean            2.23        0.127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                     </a:t>
            </a:r>
            <a:r>
              <a:rPr lang="en-US" sz="2400" b="1" dirty="0" err="1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dev</a:t>
            </a:r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         1.75        0.137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Known         mean            1.59        0.100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                     </a:t>
            </a:r>
            <a:r>
              <a:rPr lang="en-US" sz="2400" b="1" dirty="0" err="1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dev</a:t>
            </a:r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         .962        0.098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TOD             mean</a:t>
            </a:r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*           2.13         0.054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                    </a:t>
            </a:r>
            <a:r>
              <a:rPr lang="en-US" sz="2400" b="1" dirty="0" err="1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dev</a:t>
            </a:r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*         .411        0.040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Seasonal     mean*           2.16         0.051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                    </a:t>
            </a:r>
            <a:r>
              <a:rPr lang="en-US" sz="2400" b="1" dirty="0" err="1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std</a:t>
            </a:r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dev</a:t>
            </a:r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*         .281        0.022</a:t>
            </a:r>
          </a:p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*Parameters of underlying normal.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399" y="762000"/>
            <a:ext cx="6333437" cy="6019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023057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143000"/>
            <a:ext cx="8229600" cy="611188"/>
          </a:xfrm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altLang="en-US" b="1" smtClean="0"/>
              <a:t>Distribution of Brand Value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1666875" y="4953000"/>
            <a:ext cx="5957888" cy="6905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mtClean="0"/>
              <a:t>    </a:t>
            </a:r>
            <a:r>
              <a:rPr lang="en-US" smtClean="0">
                <a:latin typeface="+mj-lt"/>
              </a:rPr>
              <a:t>Brand value of local utility</a:t>
            </a:r>
          </a:p>
        </p:txBody>
      </p:sp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5715000" y="2260600"/>
            <a:ext cx="18034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5000"/>
              </a:lnSpc>
            </a:pPr>
            <a:r>
              <a:rPr lang="en-US" altLang="en-US" sz="2400" b="1">
                <a:solidFill>
                  <a:srgbClr val="000000"/>
                </a:solidFill>
              </a:rPr>
              <a:t>Standard deviation</a:t>
            </a:r>
          </a:p>
        </p:txBody>
      </p:sp>
      <p:sp>
        <p:nvSpPr>
          <p:cNvPr id="102405" name="Freeform 5" descr="Wide upward diagonal"/>
          <p:cNvSpPr>
            <a:spLocks/>
          </p:cNvSpPr>
          <p:nvPr/>
        </p:nvSpPr>
        <p:spPr bwMode="auto">
          <a:xfrm>
            <a:off x="1782763" y="3603625"/>
            <a:ext cx="592137" cy="419100"/>
          </a:xfrm>
          <a:custGeom>
            <a:avLst/>
            <a:gdLst>
              <a:gd name="T0" fmla="*/ 2147483646 w 373"/>
              <a:gd name="T1" fmla="*/ 2147483646 h 264"/>
              <a:gd name="T2" fmla="*/ 2147483646 w 373"/>
              <a:gd name="T3" fmla="*/ 0 h 264"/>
              <a:gd name="T4" fmla="*/ 2147483646 w 373"/>
              <a:gd name="T5" fmla="*/ 2147483646 h 264"/>
              <a:gd name="T6" fmla="*/ 2147483646 w 373"/>
              <a:gd name="T7" fmla="*/ 2147483646 h 264"/>
              <a:gd name="T8" fmla="*/ 2147483646 w 373"/>
              <a:gd name="T9" fmla="*/ 2147483646 h 264"/>
              <a:gd name="T10" fmla="*/ 2147483646 w 373"/>
              <a:gd name="T11" fmla="*/ 2147483646 h 264"/>
              <a:gd name="T12" fmla="*/ 2147483646 w 373"/>
              <a:gd name="T13" fmla="*/ 2147483646 h 264"/>
              <a:gd name="T14" fmla="*/ 0 w 373"/>
              <a:gd name="T15" fmla="*/ 2147483646 h 264"/>
              <a:gd name="T16" fmla="*/ 0 w 373"/>
              <a:gd name="T17" fmla="*/ 2147483646 h 264"/>
              <a:gd name="T18" fmla="*/ 2147483646 w 373"/>
              <a:gd name="T19" fmla="*/ 2147483646 h 2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73"/>
              <a:gd name="T31" fmla="*/ 0 h 264"/>
              <a:gd name="T32" fmla="*/ 373 w 373"/>
              <a:gd name="T33" fmla="*/ 264 h 2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73" h="264">
                <a:moveTo>
                  <a:pt x="373" y="264"/>
                </a:moveTo>
                <a:lnTo>
                  <a:pt x="370" y="0"/>
                </a:lnTo>
                <a:lnTo>
                  <a:pt x="273" y="22"/>
                </a:lnTo>
                <a:lnTo>
                  <a:pt x="204" y="34"/>
                </a:lnTo>
                <a:lnTo>
                  <a:pt x="163" y="42"/>
                </a:lnTo>
                <a:lnTo>
                  <a:pt x="102" y="51"/>
                </a:lnTo>
                <a:lnTo>
                  <a:pt x="48" y="57"/>
                </a:lnTo>
                <a:lnTo>
                  <a:pt x="0" y="64"/>
                </a:lnTo>
                <a:lnTo>
                  <a:pt x="0" y="264"/>
                </a:lnTo>
                <a:lnTo>
                  <a:pt x="373" y="264"/>
                </a:lnTo>
                <a:close/>
              </a:path>
            </a:pathLst>
          </a:cu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06" name="Line 6"/>
          <p:cNvSpPr>
            <a:spLocks noChangeShapeType="1"/>
          </p:cNvSpPr>
          <p:nvPr/>
        </p:nvSpPr>
        <p:spPr bwMode="auto">
          <a:xfrm flipH="1">
            <a:off x="4689475" y="2260600"/>
            <a:ext cx="0" cy="1779588"/>
          </a:xfrm>
          <a:prstGeom prst="line">
            <a:avLst/>
          </a:prstGeom>
          <a:noFill/>
          <a:ln w="38100">
            <a:solidFill>
              <a:schemeClr val="bg2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07" name="Freeform 7"/>
          <p:cNvSpPr>
            <a:spLocks/>
          </p:cNvSpPr>
          <p:nvPr/>
        </p:nvSpPr>
        <p:spPr bwMode="auto">
          <a:xfrm>
            <a:off x="1782763" y="2216150"/>
            <a:ext cx="5540375" cy="1676400"/>
          </a:xfrm>
          <a:custGeom>
            <a:avLst/>
            <a:gdLst>
              <a:gd name="T0" fmla="*/ 2147483646 w 3490"/>
              <a:gd name="T1" fmla="*/ 2147483646 h 1056"/>
              <a:gd name="T2" fmla="*/ 2147483646 w 3490"/>
              <a:gd name="T3" fmla="*/ 2147483646 h 1056"/>
              <a:gd name="T4" fmla="*/ 2147483646 w 3490"/>
              <a:gd name="T5" fmla="*/ 2147483646 h 1056"/>
              <a:gd name="T6" fmla="*/ 2147483646 w 3490"/>
              <a:gd name="T7" fmla="*/ 2147483646 h 1056"/>
              <a:gd name="T8" fmla="*/ 2147483646 w 3490"/>
              <a:gd name="T9" fmla="*/ 2147483646 h 1056"/>
              <a:gd name="T10" fmla="*/ 2147483646 w 3490"/>
              <a:gd name="T11" fmla="*/ 2147483646 h 1056"/>
              <a:gd name="T12" fmla="*/ 2147483646 w 3490"/>
              <a:gd name="T13" fmla="*/ 2147483646 h 1056"/>
              <a:gd name="T14" fmla="*/ 2147483646 w 3490"/>
              <a:gd name="T15" fmla="*/ 2147483646 h 1056"/>
              <a:gd name="T16" fmla="*/ 2147483646 w 3490"/>
              <a:gd name="T17" fmla="*/ 2147483646 h 1056"/>
              <a:gd name="T18" fmla="*/ 2147483646 w 3490"/>
              <a:gd name="T19" fmla="*/ 2147483646 h 1056"/>
              <a:gd name="T20" fmla="*/ 0 w 3490"/>
              <a:gd name="T21" fmla="*/ 2147483646 h 105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490"/>
              <a:gd name="T34" fmla="*/ 0 h 1056"/>
              <a:gd name="T35" fmla="*/ 3490 w 3490"/>
              <a:gd name="T36" fmla="*/ 1056 h 105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490" h="1056">
                <a:moveTo>
                  <a:pt x="3490" y="1056"/>
                </a:moveTo>
                <a:cubicBezTo>
                  <a:pt x="3419" y="1039"/>
                  <a:pt x="3207" y="1017"/>
                  <a:pt x="3063" y="956"/>
                </a:cubicBezTo>
                <a:cubicBezTo>
                  <a:pt x="2919" y="895"/>
                  <a:pt x="2757" y="813"/>
                  <a:pt x="2627" y="692"/>
                </a:cubicBezTo>
                <a:cubicBezTo>
                  <a:pt x="2497" y="571"/>
                  <a:pt x="2390" y="338"/>
                  <a:pt x="2285" y="229"/>
                </a:cubicBezTo>
                <a:cubicBezTo>
                  <a:pt x="2180" y="120"/>
                  <a:pt x="2098" y="70"/>
                  <a:pt x="1997" y="37"/>
                </a:cubicBezTo>
                <a:cubicBezTo>
                  <a:pt x="1896" y="4"/>
                  <a:pt x="1780" y="0"/>
                  <a:pt x="1677" y="29"/>
                </a:cubicBezTo>
                <a:cubicBezTo>
                  <a:pt x="1574" y="58"/>
                  <a:pt x="1488" y="134"/>
                  <a:pt x="1381" y="213"/>
                </a:cubicBezTo>
                <a:cubicBezTo>
                  <a:pt x="1274" y="292"/>
                  <a:pt x="1154" y="415"/>
                  <a:pt x="1036" y="502"/>
                </a:cubicBezTo>
                <a:cubicBezTo>
                  <a:pt x="918" y="589"/>
                  <a:pt x="784" y="676"/>
                  <a:pt x="672" y="738"/>
                </a:cubicBezTo>
                <a:cubicBezTo>
                  <a:pt x="560" y="800"/>
                  <a:pt x="475" y="841"/>
                  <a:pt x="363" y="874"/>
                </a:cubicBezTo>
                <a:cubicBezTo>
                  <a:pt x="251" y="907"/>
                  <a:pt x="76" y="925"/>
                  <a:pt x="0" y="938"/>
                </a:cubicBez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08" name="Line 8"/>
          <p:cNvSpPr>
            <a:spLocks noChangeShapeType="1"/>
          </p:cNvSpPr>
          <p:nvPr/>
        </p:nvSpPr>
        <p:spPr bwMode="auto">
          <a:xfrm flipH="1">
            <a:off x="2366963" y="3603625"/>
            <a:ext cx="0" cy="423863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09" name="Line 9"/>
          <p:cNvSpPr>
            <a:spLocks noChangeShapeType="1"/>
          </p:cNvSpPr>
          <p:nvPr/>
        </p:nvSpPr>
        <p:spPr bwMode="auto">
          <a:xfrm>
            <a:off x="1782763" y="4027488"/>
            <a:ext cx="55403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10" name="Text Box 10"/>
          <p:cNvSpPr txBox="1">
            <a:spLocks noChangeArrowheads="1"/>
          </p:cNvSpPr>
          <p:nvPr/>
        </p:nvSpPr>
        <p:spPr bwMode="auto">
          <a:xfrm>
            <a:off x="339725" y="2601913"/>
            <a:ext cx="33940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5000"/>
              </a:lnSpc>
            </a:pPr>
            <a:r>
              <a:rPr lang="en-US" altLang="en-US" sz="2400" b="1">
                <a:solidFill>
                  <a:srgbClr val="000000"/>
                </a:solidFill>
              </a:rPr>
              <a:t>10% dislike local utility</a:t>
            </a:r>
          </a:p>
        </p:txBody>
      </p:sp>
      <p:sp>
        <p:nvSpPr>
          <p:cNvPr id="102411" name="Line 11"/>
          <p:cNvSpPr>
            <a:spLocks noChangeShapeType="1"/>
          </p:cNvSpPr>
          <p:nvPr/>
        </p:nvSpPr>
        <p:spPr bwMode="auto">
          <a:xfrm>
            <a:off x="2366963" y="4027488"/>
            <a:ext cx="0" cy="730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12" name="Line 12"/>
          <p:cNvSpPr>
            <a:spLocks noChangeShapeType="1"/>
          </p:cNvSpPr>
          <p:nvPr/>
        </p:nvSpPr>
        <p:spPr bwMode="auto">
          <a:xfrm>
            <a:off x="4689475" y="4027488"/>
            <a:ext cx="0" cy="730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6157" name="Text Box 13"/>
          <p:cNvSpPr txBox="1">
            <a:spLocks noChangeArrowheads="1"/>
          </p:cNvSpPr>
          <p:nvPr/>
        </p:nvSpPr>
        <p:spPr bwMode="auto">
          <a:xfrm>
            <a:off x="2252663" y="4100513"/>
            <a:ext cx="244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</a:p>
        </p:txBody>
      </p:sp>
      <p:sp>
        <p:nvSpPr>
          <p:cNvPr id="646158" name="Text Box 14"/>
          <p:cNvSpPr txBox="1">
            <a:spLocks noChangeArrowheads="1"/>
          </p:cNvSpPr>
          <p:nvPr/>
        </p:nvSpPr>
        <p:spPr bwMode="auto">
          <a:xfrm>
            <a:off x="4021138" y="4100513"/>
            <a:ext cx="10080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2.5¢</a:t>
            </a:r>
          </a:p>
        </p:txBody>
      </p:sp>
      <p:sp>
        <p:nvSpPr>
          <p:cNvPr id="102415" name="Line 15"/>
          <p:cNvSpPr>
            <a:spLocks noChangeShapeType="1"/>
          </p:cNvSpPr>
          <p:nvPr/>
        </p:nvSpPr>
        <p:spPr bwMode="auto">
          <a:xfrm>
            <a:off x="4727575" y="2952750"/>
            <a:ext cx="8858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16" name="Text Box 17"/>
          <p:cNvSpPr txBox="1">
            <a:spLocks noChangeArrowheads="1"/>
          </p:cNvSpPr>
          <p:nvPr/>
        </p:nvSpPr>
        <p:spPr bwMode="auto">
          <a:xfrm>
            <a:off x="7467600" y="2379663"/>
            <a:ext cx="13716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altLang="en-US" sz="2400" b="1">
                <a:solidFill>
                  <a:srgbClr val="000000"/>
                </a:solidFill>
              </a:rPr>
              <a:t>=2.0¢</a:t>
            </a:r>
          </a:p>
        </p:txBody>
      </p:sp>
      <p:sp>
        <p:nvSpPr>
          <p:cNvPr id="102417" name="Line 18"/>
          <p:cNvSpPr>
            <a:spLocks noChangeShapeType="1"/>
          </p:cNvSpPr>
          <p:nvPr/>
        </p:nvSpPr>
        <p:spPr bwMode="auto">
          <a:xfrm>
            <a:off x="1782763" y="2952750"/>
            <a:ext cx="252412" cy="939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18" name="Freeform 19"/>
          <p:cNvSpPr>
            <a:spLocks/>
          </p:cNvSpPr>
          <p:nvPr/>
        </p:nvSpPr>
        <p:spPr bwMode="auto">
          <a:xfrm>
            <a:off x="5054600" y="2579688"/>
            <a:ext cx="812800" cy="312737"/>
          </a:xfrm>
          <a:custGeom>
            <a:avLst/>
            <a:gdLst>
              <a:gd name="T0" fmla="*/ 2147483646 w 512"/>
              <a:gd name="T1" fmla="*/ 0 h 197"/>
              <a:gd name="T2" fmla="*/ 2147483646 w 512"/>
              <a:gd name="T3" fmla="*/ 2147483646 h 197"/>
              <a:gd name="T4" fmla="*/ 2147483646 w 512"/>
              <a:gd name="T5" fmla="*/ 2147483646 h 197"/>
              <a:gd name="T6" fmla="*/ 2147483646 w 512"/>
              <a:gd name="T7" fmla="*/ 2147483646 h 197"/>
              <a:gd name="T8" fmla="*/ 0 w 512"/>
              <a:gd name="T9" fmla="*/ 2147483646 h 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2"/>
              <a:gd name="T16" fmla="*/ 0 h 197"/>
              <a:gd name="T17" fmla="*/ 512 w 512"/>
              <a:gd name="T18" fmla="*/ 197 h 1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2" h="197">
                <a:moveTo>
                  <a:pt x="512" y="0"/>
                </a:moveTo>
                <a:cubicBezTo>
                  <a:pt x="468" y="0"/>
                  <a:pt x="313" y="0"/>
                  <a:pt x="246" y="3"/>
                </a:cubicBezTo>
                <a:cubicBezTo>
                  <a:pt x="179" y="6"/>
                  <a:pt x="141" y="6"/>
                  <a:pt x="108" y="17"/>
                </a:cubicBezTo>
                <a:cubicBezTo>
                  <a:pt x="75" y="28"/>
                  <a:pt x="63" y="39"/>
                  <a:pt x="45" y="69"/>
                </a:cubicBezTo>
                <a:cubicBezTo>
                  <a:pt x="27" y="99"/>
                  <a:pt x="9" y="170"/>
                  <a:pt x="0" y="197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itle 3"/>
          <p:cNvSpPr>
            <a:spLocks noGrp="1"/>
          </p:cNvSpPr>
          <p:nvPr>
            <p:ph type="title"/>
          </p:nvPr>
        </p:nvSpPr>
        <p:spPr>
          <a:xfrm>
            <a:off x="457200" y="688975"/>
            <a:ext cx="8229600" cy="1139825"/>
          </a:xfrm>
        </p:spPr>
        <p:txBody>
          <a:bodyPr/>
          <a:lstStyle/>
          <a:p>
            <a:r>
              <a:rPr lang="en-US" altLang="en-US" b="1" smtClean="0"/>
              <a:t>Random Parameter Distributions</a:t>
            </a:r>
          </a:p>
        </p:txBody>
      </p:sp>
      <p:pic>
        <p:nvPicPr>
          <p:cNvPr id="10445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060575"/>
            <a:ext cx="6657975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9675" y="2209800"/>
            <a:ext cx="6791325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4419600"/>
            <a:ext cx="7019925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1222375"/>
            <a:ext cx="8229600" cy="530225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en-US" sz="2400" b="1" ker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Time of Day Rates (Customers do not like – lognormal coefficient. Multiply variable by -1.)</a:t>
            </a:r>
            <a:endParaRPr lang="en-US" sz="2400" b="1" kern="0" dirty="0">
              <a:solidFill>
                <a:srgbClr val="003399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374775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sz="3600" b="1" smtClean="0"/>
              <a:t>Estimating Individual Parameters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057400"/>
            <a:ext cx="8305800" cy="3657600"/>
          </a:xfrm>
        </p:spPr>
        <p:txBody>
          <a:bodyPr/>
          <a:lstStyle/>
          <a:p>
            <a:pPr eaLnBrk="1" hangingPunct="1"/>
            <a:r>
              <a:rPr lang="en-US" altLang="en-US" sz="2400" smtClean="0">
                <a:latin typeface="Arial" charset="0"/>
                <a:cs typeface="Arial" charset="0"/>
              </a:rPr>
              <a:t>Model estimates = structural parameters, </a:t>
            </a:r>
            <a:r>
              <a:rPr lang="el-GR" altLang="en-US" sz="2400" b="1" smtClean="0">
                <a:latin typeface="Arial" charset="0"/>
                <a:cs typeface="Arial" charset="0"/>
              </a:rPr>
              <a:t>α</a:t>
            </a:r>
            <a:r>
              <a:rPr lang="en-US" altLang="en-US" sz="2400" smtClean="0">
                <a:latin typeface="Arial" charset="0"/>
                <a:cs typeface="Arial" charset="0"/>
              </a:rPr>
              <a:t>, </a:t>
            </a:r>
            <a:r>
              <a:rPr lang="el-GR" altLang="en-US" sz="2400" b="1" smtClean="0">
                <a:latin typeface="Arial" charset="0"/>
                <a:cs typeface="Arial" charset="0"/>
              </a:rPr>
              <a:t>β</a:t>
            </a:r>
            <a:r>
              <a:rPr lang="en-US" altLang="en-US" sz="2400" smtClean="0">
                <a:latin typeface="Arial" charset="0"/>
                <a:cs typeface="Arial" charset="0"/>
              </a:rPr>
              <a:t>, </a:t>
            </a:r>
            <a:r>
              <a:rPr lang="el-GR" altLang="en-US" sz="2400" b="1" smtClean="0">
                <a:latin typeface="Arial" charset="0"/>
                <a:cs typeface="Arial" charset="0"/>
              </a:rPr>
              <a:t>ρ</a:t>
            </a:r>
            <a:r>
              <a:rPr lang="en-US" altLang="en-US" sz="2400" smtClean="0">
                <a:latin typeface="Arial" charset="0"/>
                <a:cs typeface="Arial" charset="0"/>
              </a:rPr>
              <a:t>, </a:t>
            </a:r>
            <a:r>
              <a:rPr lang="el-GR" altLang="en-US" sz="2400" b="1" smtClean="0">
                <a:latin typeface="Arial" charset="0"/>
                <a:cs typeface="Arial" charset="0"/>
              </a:rPr>
              <a:t>Δ</a:t>
            </a:r>
            <a:r>
              <a:rPr lang="en-US" altLang="en-US" sz="2400" smtClean="0">
                <a:latin typeface="Arial" charset="0"/>
                <a:cs typeface="Arial" charset="0"/>
              </a:rPr>
              <a:t>, </a:t>
            </a:r>
            <a:r>
              <a:rPr lang="el-GR" altLang="en-US" sz="2400" b="1" smtClean="0">
                <a:latin typeface="Arial" charset="0"/>
                <a:cs typeface="Arial" charset="0"/>
              </a:rPr>
              <a:t>Σ</a:t>
            </a:r>
            <a:r>
              <a:rPr lang="en-US" altLang="en-US" sz="2400" smtClean="0">
                <a:latin typeface="Arial" charset="0"/>
                <a:cs typeface="Arial" charset="0"/>
              </a:rPr>
              <a:t>, </a:t>
            </a:r>
            <a:r>
              <a:rPr lang="el-GR" altLang="en-US" sz="2400" b="1" smtClean="0">
                <a:latin typeface="Arial" charset="0"/>
                <a:cs typeface="Arial" charset="0"/>
              </a:rPr>
              <a:t>Γ</a:t>
            </a:r>
            <a:endParaRPr lang="en-US" altLang="en-US" sz="2400" b="1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altLang="en-US" sz="2400" smtClean="0">
                <a:latin typeface="Arial" charset="0"/>
                <a:cs typeface="Arial" charset="0"/>
              </a:rPr>
              <a:t>Objective, a model of individual specific parameters, </a:t>
            </a:r>
            <a:r>
              <a:rPr lang="el-GR" altLang="en-US" sz="2400" b="1" smtClean="0">
                <a:latin typeface="Arial" charset="0"/>
                <a:cs typeface="Arial" charset="0"/>
              </a:rPr>
              <a:t>β</a:t>
            </a:r>
            <a:r>
              <a:rPr lang="en-US" altLang="en-US" sz="2400" b="1" baseline="-25000" smtClean="0">
                <a:latin typeface="Arial" charset="0"/>
                <a:cs typeface="Arial" charset="0"/>
              </a:rPr>
              <a:t>i</a:t>
            </a:r>
            <a:endParaRPr lang="en-US" altLang="en-US" sz="240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altLang="en-US" sz="2400" smtClean="0">
                <a:latin typeface="Arial" charset="0"/>
                <a:cs typeface="Arial" charset="0"/>
              </a:rPr>
              <a:t>Can individual specific parameters be estimated?</a:t>
            </a:r>
          </a:p>
          <a:p>
            <a:pPr lvl="1" eaLnBrk="1" hangingPunct="1"/>
            <a:r>
              <a:rPr lang="en-US" altLang="en-US" smtClean="0">
                <a:latin typeface="Arial" charset="0"/>
                <a:cs typeface="Arial" charset="0"/>
              </a:rPr>
              <a:t>Not quite – </a:t>
            </a:r>
            <a:r>
              <a:rPr lang="el-GR" altLang="en-US" b="1" smtClean="0">
                <a:latin typeface="Arial" charset="0"/>
                <a:cs typeface="Arial" charset="0"/>
              </a:rPr>
              <a:t>β</a:t>
            </a:r>
            <a:r>
              <a:rPr lang="en-US" altLang="en-US" b="1" baseline="-25000" smtClean="0">
                <a:latin typeface="Arial" charset="0"/>
                <a:cs typeface="Arial" charset="0"/>
              </a:rPr>
              <a:t>i </a:t>
            </a:r>
            <a:r>
              <a:rPr lang="en-US" altLang="en-US" smtClean="0">
                <a:latin typeface="Arial" charset="0"/>
                <a:cs typeface="Arial" charset="0"/>
              </a:rPr>
              <a:t>is a single realization of a random process; one random draw. </a:t>
            </a:r>
          </a:p>
          <a:p>
            <a:pPr lvl="1" eaLnBrk="1" hangingPunct="1"/>
            <a:r>
              <a:rPr lang="en-US" altLang="en-US" smtClean="0">
                <a:latin typeface="Arial" charset="0"/>
                <a:cs typeface="Arial" charset="0"/>
              </a:rPr>
              <a:t>We estimate E[</a:t>
            </a:r>
            <a:r>
              <a:rPr lang="el-GR" altLang="en-US" b="1" smtClean="0">
                <a:latin typeface="Arial" charset="0"/>
                <a:cs typeface="Arial" charset="0"/>
              </a:rPr>
              <a:t>β</a:t>
            </a:r>
            <a:r>
              <a:rPr lang="en-US" altLang="en-US" baseline="-25000" smtClean="0">
                <a:latin typeface="Arial" charset="0"/>
                <a:cs typeface="Arial" charset="0"/>
              </a:rPr>
              <a:t>i</a:t>
            </a:r>
            <a:r>
              <a:rPr lang="en-US" altLang="en-US" smtClean="0">
                <a:latin typeface="Arial" charset="0"/>
                <a:cs typeface="Arial" charset="0"/>
              </a:rPr>
              <a:t> | all information about i]</a:t>
            </a:r>
          </a:p>
          <a:p>
            <a:pPr lvl="1" eaLnBrk="1" hangingPunct="1"/>
            <a:r>
              <a:rPr lang="en-US" altLang="en-US" smtClean="0">
                <a:latin typeface="Arial" charset="0"/>
                <a:cs typeface="Arial" charset="0"/>
              </a:rPr>
              <a:t>(This is also true of Bayesian treatments, despite claims to the contrary.)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3"/>
          <p:cNvSpPr>
            <a:spLocks noGrp="1"/>
          </p:cNvSpPr>
          <p:nvPr>
            <p:ph type="title"/>
          </p:nvPr>
        </p:nvSpPr>
        <p:spPr>
          <a:xfrm>
            <a:off x="457200" y="612775"/>
            <a:ext cx="8229600" cy="1139825"/>
          </a:xfrm>
        </p:spPr>
        <p:txBody>
          <a:bodyPr/>
          <a:lstStyle/>
          <a:p>
            <a:r>
              <a:rPr lang="en-US" altLang="en-US" b="1" smtClean="0"/>
              <a:t>Expected Preferences of Each Customer</a:t>
            </a:r>
          </a:p>
        </p:txBody>
      </p:sp>
      <p:pic>
        <p:nvPicPr>
          <p:cNvPr id="10854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905000"/>
            <a:ext cx="6678613" cy="2667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447800" y="4724400"/>
            <a:ext cx="6629400" cy="13938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90000"/>
              </a:lnSpc>
              <a:buClr>
                <a:schemeClr val="bg2"/>
              </a:buClr>
              <a:buSzPct val="70000"/>
              <a:buFont typeface="Wingdings" pitchFamily="2" charset="2"/>
              <a:buNone/>
              <a:tabLst>
                <a:tab pos="3824288" algn="r"/>
                <a:tab pos="4170363" algn="dec"/>
                <a:tab pos="6003925" algn="r"/>
                <a:tab pos="6681788" algn="dec"/>
              </a:tabLst>
              <a:defRPr/>
            </a:pPr>
            <a:r>
              <a:rPr lang="en-US" b="1">
                <a:latin typeface="+mj-lt"/>
              </a:rPr>
              <a:t>Customer likes long-term contract, local utility, and non-fixed rates.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  <a:tabLst>
                <a:tab pos="3824288" algn="r"/>
                <a:tab pos="4170363" algn="dec"/>
                <a:tab pos="6003925" algn="r"/>
                <a:tab pos="6681788" algn="dec"/>
              </a:tabLst>
              <a:defRPr/>
            </a:pPr>
            <a:r>
              <a:rPr lang="en-US" b="1">
                <a:latin typeface="+mj-lt"/>
              </a:rPr>
              <a:t>Local utility can retain and make profit from this customer by offering a long-term contract with time-of-day or seasonal rates.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9144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Posterior Estimation of </a:t>
            </a:r>
            <a:r>
              <a:rPr lang="en-US" altLang="en-US" b="1" smtClean="0">
                <a:sym typeface="Symbol" pitchFamily="18" charset="2"/>
              </a:rPr>
              <a:t></a:t>
            </a:r>
            <a:r>
              <a:rPr lang="en-US" altLang="en-US" baseline="-25000" smtClean="0">
                <a:sym typeface="Symbol" pitchFamily="18" charset="2"/>
              </a:rPr>
              <a:t>i</a:t>
            </a:r>
            <a:endParaRPr lang="en-US" altLang="en-US" smtClean="0"/>
          </a:p>
        </p:txBody>
      </p:sp>
      <p:graphicFrame>
        <p:nvGraphicFramePr>
          <p:cNvPr id="110595" name="Object 3"/>
          <p:cNvGraphicFramePr>
            <a:graphicFrameLocks noChangeAspect="1"/>
          </p:cNvGraphicFramePr>
          <p:nvPr/>
        </p:nvGraphicFramePr>
        <p:xfrm>
          <a:off x="1603375" y="1728788"/>
          <a:ext cx="5788025" cy="1928812"/>
        </p:xfrm>
        <a:graphic>
          <a:graphicData uri="http://schemas.openxmlformats.org/presentationml/2006/ole">
            <p:oleObj spid="_x0000_s110603" name="Equation" r:id="rId4" imgW="3505200" imgH="1168400" progId="Equation.DSMT4">
              <p:embed/>
            </p:oleObj>
          </a:graphicData>
        </a:graphic>
      </p:graphicFrame>
      <p:graphicFrame>
        <p:nvGraphicFramePr>
          <p:cNvPr id="110596" name="Object 4"/>
          <p:cNvGraphicFramePr>
            <a:graphicFrameLocks noChangeAspect="1"/>
          </p:cNvGraphicFramePr>
          <p:nvPr/>
        </p:nvGraphicFramePr>
        <p:xfrm>
          <a:off x="1630363" y="4210050"/>
          <a:ext cx="6294437" cy="2038350"/>
        </p:xfrm>
        <a:graphic>
          <a:graphicData uri="http://schemas.openxmlformats.org/presentationml/2006/ole">
            <p:oleObj spid="_x0000_s110604" name="Equation" r:id="rId5" imgW="3606800" imgH="1168400" progId="Equation.DSMT4">
              <p:embed/>
            </p:oleObj>
          </a:graphicData>
        </a:graphic>
      </p:graphicFrame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457200" y="3671888"/>
            <a:ext cx="4267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2800" i="1"/>
              <a:t>  </a:t>
            </a:r>
            <a:r>
              <a:rPr lang="en-US" sz="2400" b="1">
                <a:latin typeface="+mj-lt"/>
              </a:rPr>
              <a:t>Estimate by simulation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Application: Shoe Brand Choice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2057400"/>
            <a:ext cx="6934200" cy="3886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+mj-lt"/>
              </a:rPr>
              <a:t>S</a:t>
            </a:r>
            <a:r>
              <a:rPr lang="en-US" sz="2000" dirty="0" smtClean="0">
                <a:latin typeface="+mj-lt"/>
              </a:rPr>
              <a:t>imulated Data: Stated Choice, </a:t>
            </a:r>
          </a:p>
          <a:p>
            <a:pPr lvl="1">
              <a:defRPr/>
            </a:pPr>
            <a:r>
              <a:rPr lang="en-US" sz="1600" dirty="0" smtClean="0">
                <a:latin typeface="+mj-lt"/>
              </a:rPr>
              <a:t>400 respondents, </a:t>
            </a:r>
          </a:p>
          <a:p>
            <a:pPr lvl="1">
              <a:defRPr/>
            </a:pPr>
            <a:r>
              <a:rPr lang="en-US" sz="1600" dirty="0" smtClean="0">
                <a:latin typeface="+mj-lt"/>
              </a:rPr>
              <a:t>8 choice situations, 3,200 observations</a:t>
            </a:r>
          </a:p>
          <a:p>
            <a:pPr eaLnBrk="1" hangingPunct="1">
              <a:defRPr/>
            </a:pPr>
            <a:r>
              <a:rPr lang="en-US" dirty="0" smtClean="0">
                <a:latin typeface="+mj-lt"/>
              </a:rPr>
              <a:t>3</a:t>
            </a:r>
            <a:r>
              <a:rPr lang="en-US" sz="2000" dirty="0" smtClean="0">
                <a:latin typeface="+mj-lt"/>
              </a:rPr>
              <a:t> choice/attributes + NONE</a:t>
            </a:r>
          </a:p>
          <a:p>
            <a:pPr lvl="1" eaLnBrk="1" hangingPunct="1">
              <a:defRPr/>
            </a:pPr>
            <a:r>
              <a:rPr lang="en-US" sz="1600" dirty="0" smtClean="0">
                <a:latin typeface="+mj-lt"/>
              </a:rPr>
              <a:t>Fashion = High / Low</a:t>
            </a:r>
          </a:p>
          <a:p>
            <a:pPr lvl="1" eaLnBrk="1" hangingPunct="1">
              <a:defRPr/>
            </a:pPr>
            <a:r>
              <a:rPr lang="en-US" sz="1600" dirty="0" smtClean="0">
                <a:latin typeface="+mj-lt"/>
              </a:rPr>
              <a:t>Quality = High / Low</a:t>
            </a:r>
          </a:p>
          <a:p>
            <a:pPr lvl="1" eaLnBrk="1" hangingPunct="1">
              <a:defRPr/>
            </a:pPr>
            <a:r>
              <a:rPr lang="en-US" sz="1600" dirty="0" smtClean="0">
                <a:latin typeface="+mj-lt"/>
              </a:rPr>
              <a:t>Price = 25/50/75,100 coded 1,2,3,4</a:t>
            </a:r>
          </a:p>
          <a:p>
            <a:pPr eaLnBrk="1" hangingPunct="1">
              <a:defRPr/>
            </a:pPr>
            <a:r>
              <a:rPr lang="en-US" dirty="0" smtClean="0">
                <a:latin typeface="+mj-lt"/>
              </a:rPr>
              <a:t>H</a:t>
            </a:r>
            <a:r>
              <a:rPr lang="en-US" sz="2000" dirty="0" smtClean="0">
                <a:latin typeface="+mj-lt"/>
              </a:rPr>
              <a:t>eterogeneity: Sex (Male=1), Age (&lt;25, 25-39, 40+)</a:t>
            </a:r>
          </a:p>
          <a:p>
            <a:pPr eaLnBrk="1" hangingPunct="1">
              <a:defRPr/>
            </a:pPr>
            <a:r>
              <a:rPr lang="en-US" dirty="0" smtClean="0">
                <a:latin typeface="+mj-lt"/>
              </a:rPr>
              <a:t>U</a:t>
            </a:r>
            <a:r>
              <a:rPr lang="en-US" sz="2000" dirty="0" smtClean="0">
                <a:latin typeface="+mj-lt"/>
              </a:rPr>
              <a:t>nderlying data generated by a 3 class latent class process (100, 200, 100 in classes)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447800"/>
            <a:ext cx="7343775" cy="526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691" name="TextBox 2"/>
          <p:cNvSpPr txBox="1">
            <a:spLocks noChangeArrowheads="1"/>
          </p:cNvSpPr>
          <p:nvPr/>
        </p:nvSpPr>
        <p:spPr bwMode="auto">
          <a:xfrm>
            <a:off x="914400" y="990600"/>
            <a:ext cx="7620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latin typeface="Arial" charset="0"/>
              </a:rPr>
              <a:t>Stated Choice Experiment: Unlabeled Alternatives, One Observation</a:t>
            </a:r>
          </a:p>
        </p:txBody>
      </p:sp>
      <p:sp>
        <p:nvSpPr>
          <p:cNvPr id="114692" name="TextBox 3"/>
          <p:cNvSpPr txBox="1">
            <a:spLocks noChangeArrowheads="1"/>
          </p:cNvSpPr>
          <p:nvPr/>
        </p:nvSpPr>
        <p:spPr bwMode="auto">
          <a:xfrm>
            <a:off x="8229600" y="1676400"/>
            <a:ext cx="533400" cy="48323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 b="1">
                <a:latin typeface="Arial" charset="0"/>
              </a:rPr>
              <a:t>t=1</a:t>
            </a:r>
          </a:p>
          <a:p>
            <a:endParaRPr lang="en-US" altLang="en-US" sz="1400" b="1">
              <a:latin typeface="Arial" charset="0"/>
            </a:endParaRPr>
          </a:p>
          <a:p>
            <a:endParaRPr lang="en-US" altLang="en-US" sz="1400" b="1">
              <a:latin typeface="Arial" charset="0"/>
            </a:endParaRPr>
          </a:p>
          <a:p>
            <a:r>
              <a:rPr lang="en-US" altLang="en-US" sz="1400" b="1">
                <a:latin typeface="Arial" charset="0"/>
              </a:rPr>
              <a:t>t=2</a:t>
            </a:r>
          </a:p>
          <a:p>
            <a:endParaRPr lang="en-US" altLang="en-US" sz="1400" b="1">
              <a:latin typeface="Arial" charset="0"/>
            </a:endParaRPr>
          </a:p>
          <a:p>
            <a:endParaRPr lang="en-US" altLang="en-US" sz="1400" b="1">
              <a:latin typeface="Arial" charset="0"/>
            </a:endParaRPr>
          </a:p>
          <a:p>
            <a:r>
              <a:rPr lang="en-US" altLang="en-US" sz="1400" b="1">
                <a:latin typeface="Arial" charset="0"/>
              </a:rPr>
              <a:t>t=3</a:t>
            </a:r>
          </a:p>
          <a:p>
            <a:endParaRPr lang="en-US" altLang="en-US" sz="1400" b="1">
              <a:latin typeface="Arial" charset="0"/>
            </a:endParaRPr>
          </a:p>
          <a:p>
            <a:endParaRPr lang="en-US" altLang="en-US" sz="1400" b="1">
              <a:latin typeface="Arial" charset="0"/>
            </a:endParaRPr>
          </a:p>
          <a:p>
            <a:r>
              <a:rPr lang="en-US" altLang="en-US" sz="1400" b="1">
                <a:latin typeface="Arial" charset="0"/>
              </a:rPr>
              <a:t>t=4</a:t>
            </a:r>
          </a:p>
          <a:p>
            <a:endParaRPr lang="en-US" altLang="en-US" sz="1400" b="1">
              <a:latin typeface="Arial" charset="0"/>
            </a:endParaRPr>
          </a:p>
          <a:p>
            <a:endParaRPr lang="en-US" altLang="en-US" sz="1400" b="1">
              <a:latin typeface="Arial" charset="0"/>
            </a:endParaRPr>
          </a:p>
          <a:p>
            <a:r>
              <a:rPr lang="en-US" altLang="en-US" sz="1400" b="1">
                <a:latin typeface="Arial" charset="0"/>
              </a:rPr>
              <a:t>t=5</a:t>
            </a:r>
          </a:p>
          <a:p>
            <a:endParaRPr lang="en-US" altLang="en-US" sz="1400" b="1">
              <a:latin typeface="Arial" charset="0"/>
            </a:endParaRPr>
          </a:p>
          <a:p>
            <a:endParaRPr lang="en-US" altLang="en-US" sz="1400" b="1">
              <a:latin typeface="Arial" charset="0"/>
            </a:endParaRPr>
          </a:p>
          <a:p>
            <a:r>
              <a:rPr lang="en-US" altLang="en-US" sz="1400" b="1">
                <a:latin typeface="Arial" charset="0"/>
              </a:rPr>
              <a:t>t=6</a:t>
            </a:r>
          </a:p>
          <a:p>
            <a:endParaRPr lang="en-US" altLang="en-US" sz="1400" b="1">
              <a:latin typeface="Arial" charset="0"/>
            </a:endParaRPr>
          </a:p>
          <a:p>
            <a:endParaRPr lang="en-US" altLang="en-US" sz="1400" b="1">
              <a:latin typeface="Arial" charset="0"/>
            </a:endParaRPr>
          </a:p>
          <a:p>
            <a:r>
              <a:rPr lang="en-US" altLang="en-US" sz="1400" b="1">
                <a:latin typeface="Arial" charset="0"/>
              </a:rPr>
              <a:t>t=7</a:t>
            </a:r>
          </a:p>
          <a:p>
            <a:endParaRPr lang="en-US" altLang="en-US" sz="1400" b="1">
              <a:latin typeface="Arial" charset="0"/>
            </a:endParaRPr>
          </a:p>
          <a:p>
            <a:endParaRPr lang="en-US" altLang="en-US" sz="1400" b="1">
              <a:latin typeface="Arial" charset="0"/>
            </a:endParaRPr>
          </a:p>
          <a:p>
            <a:r>
              <a:rPr lang="en-US" altLang="en-US" sz="1400" b="1">
                <a:latin typeface="Arial" charset="0"/>
              </a:rPr>
              <a:t>t=8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6002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sz="3600" b="1" smtClean="0"/>
              <a:t>Random Parameters Logit Model</a:t>
            </a:r>
          </a:p>
        </p:txBody>
      </p:sp>
      <p:graphicFrame>
        <p:nvGraphicFramePr>
          <p:cNvPr id="115715" name="Object 2"/>
          <p:cNvGraphicFramePr>
            <a:graphicFrameLocks noChangeAspect="1"/>
          </p:cNvGraphicFramePr>
          <p:nvPr/>
        </p:nvGraphicFramePr>
        <p:xfrm>
          <a:off x="609600" y="2438400"/>
          <a:ext cx="8213725" cy="2763838"/>
        </p:xfrm>
        <a:graphic>
          <a:graphicData uri="http://schemas.openxmlformats.org/presentationml/2006/ole">
            <p:oleObj spid="_x0000_s115719" name="Equation" r:id="rId4" imgW="4381500" imgH="1473200" progId="Equation.DSMT4">
              <p:embed/>
            </p:oleObj>
          </a:graphicData>
        </a:graphic>
      </p:graphicFrame>
      <p:sp>
        <p:nvSpPr>
          <p:cNvPr id="115716" name="Title 4"/>
          <p:cNvSpPr txBox="1">
            <a:spLocks/>
          </p:cNvSpPr>
          <p:nvPr/>
        </p:nvSpPr>
        <p:spPr bwMode="auto">
          <a:xfrm>
            <a:off x="1857375" y="428625"/>
            <a:ext cx="7056438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ts val="2500"/>
              </a:lnSpc>
            </a:pPr>
            <a:r>
              <a:rPr lang="en-US" altLang="en-US" sz="2400">
                <a:solidFill>
                  <a:schemeClr val="bg1"/>
                </a:solidFill>
                <a:latin typeface="Arial" charset="0"/>
              </a:rPr>
              <a:t>Individual parameters</a:t>
            </a:r>
          </a:p>
        </p:txBody>
      </p:sp>
      <p:sp>
        <p:nvSpPr>
          <p:cNvPr id="115717" name="Rectangle 1"/>
          <p:cNvSpPr>
            <a:spLocks noChangeArrowheads="1"/>
          </p:cNvSpPr>
          <p:nvPr/>
        </p:nvSpPr>
        <p:spPr bwMode="auto">
          <a:xfrm>
            <a:off x="2362200" y="2362200"/>
            <a:ext cx="457200" cy="1447800"/>
          </a:xfrm>
          <a:prstGeom prst="rect">
            <a:avLst/>
          </a:prstGeom>
          <a:solidFill>
            <a:srgbClr val="FFFF00">
              <a:alpha val="18823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15718" name="Rectangle 5"/>
          <p:cNvSpPr>
            <a:spLocks noChangeArrowheads="1"/>
          </p:cNvSpPr>
          <p:nvPr/>
        </p:nvSpPr>
        <p:spPr bwMode="auto">
          <a:xfrm>
            <a:off x="533400" y="4724400"/>
            <a:ext cx="6324600" cy="571500"/>
          </a:xfrm>
          <a:prstGeom prst="rect">
            <a:avLst/>
          </a:prstGeom>
          <a:solidFill>
            <a:srgbClr val="FFFF00">
              <a:alpha val="18823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6388" y="1352550"/>
            <a:ext cx="6330950" cy="509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7763" name="Title 4"/>
          <p:cNvSpPr txBox="1">
            <a:spLocks/>
          </p:cNvSpPr>
          <p:nvPr/>
        </p:nvSpPr>
        <p:spPr bwMode="auto">
          <a:xfrm>
            <a:off x="1857375" y="428625"/>
            <a:ext cx="7056438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ts val="2500"/>
              </a:lnSpc>
            </a:pPr>
            <a:r>
              <a:rPr lang="en-US" altLang="en-US" sz="2400">
                <a:solidFill>
                  <a:schemeClr val="bg1"/>
                </a:solidFill>
                <a:latin typeface="Arial" charset="0"/>
              </a:rPr>
              <a:t>Individual parameters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2633663"/>
            <a:ext cx="8878888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7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4025" y="1314450"/>
            <a:ext cx="520065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788" name="Title 4"/>
          <p:cNvSpPr txBox="1">
            <a:spLocks/>
          </p:cNvSpPr>
          <p:nvPr/>
        </p:nvSpPr>
        <p:spPr bwMode="auto">
          <a:xfrm>
            <a:off x="1857375" y="428625"/>
            <a:ext cx="7056438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ts val="2500"/>
              </a:lnSpc>
            </a:pPr>
            <a:r>
              <a:rPr lang="en-US" altLang="en-US" sz="2400">
                <a:solidFill>
                  <a:schemeClr val="bg1"/>
                </a:solidFill>
                <a:latin typeface="Arial" charset="0"/>
              </a:rPr>
              <a:t>Individual parameters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534400" cy="1143000"/>
          </a:xfrm>
        </p:spPr>
        <p:txBody>
          <a:bodyPr/>
          <a:lstStyle/>
          <a:p>
            <a:r>
              <a:rPr lang="en-US" altLang="en-US" b="1" smtClean="0"/>
              <a:t>Decision Strategy in Multinomial Choice</a:t>
            </a:r>
          </a:p>
        </p:txBody>
      </p:sp>
      <p:graphicFrame>
        <p:nvGraphicFramePr>
          <p:cNvPr id="119811" name="Object 3"/>
          <p:cNvGraphicFramePr>
            <a:graphicFrameLocks noChangeAspect="1"/>
          </p:cNvGraphicFramePr>
          <p:nvPr/>
        </p:nvGraphicFramePr>
        <p:xfrm>
          <a:off x="685800" y="2514600"/>
          <a:ext cx="7948613" cy="2057400"/>
        </p:xfrm>
        <a:graphic>
          <a:graphicData uri="http://schemas.openxmlformats.org/presentationml/2006/ole">
            <p:oleObj spid="_x0000_s119815" name="Equation" r:id="rId3" imgW="4660900" imgH="12065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itle 1"/>
          <p:cNvSpPr>
            <a:spLocks noGrp="1"/>
          </p:cNvSpPr>
          <p:nvPr>
            <p:ph type="title"/>
          </p:nvPr>
        </p:nvSpPr>
        <p:spPr>
          <a:xfrm>
            <a:off x="304800" y="990600"/>
            <a:ext cx="8229600" cy="1143000"/>
          </a:xfrm>
        </p:spPr>
        <p:txBody>
          <a:bodyPr/>
          <a:lstStyle/>
          <a:p>
            <a:r>
              <a:rPr lang="en-US" altLang="en-US" b="1" smtClean="0"/>
              <a:t>The 2</a:t>
            </a:r>
            <a:r>
              <a:rPr lang="en-US" altLang="en-US" b="1" baseline="30000" smtClean="0"/>
              <a:t>K</a:t>
            </a:r>
            <a:r>
              <a:rPr lang="en-US" altLang="en-US" b="1" smtClean="0"/>
              <a:t> model</a:t>
            </a:r>
          </a:p>
        </p:txBody>
      </p:sp>
      <p:sp>
        <p:nvSpPr>
          <p:cNvPr id="120835" name="Content Placeholder 2"/>
          <p:cNvSpPr>
            <a:spLocks noGrp="1"/>
          </p:cNvSpPr>
          <p:nvPr>
            <p:ph idx="1"/>
          </p:nvPr>
        </p:nvSpPr>
        <p:spPr>
          <a:xfrm>
            <a:off x="990600" y="2438400"/>
            <a:ext cx="7086600" cy="3581400"/>
          </a:xfrm>
        </p:spPr>
        <p:txBody>
          <a:bodyPr/>
          <a:lstStyle/>
          <a:p>
            <a:r>
              <a:rPr lang="en-US" altLang="en-US" sz="2400" smtClean="0">
                <a:latin typeface="Arial" charset="0"/>
                <a:cs typeface="Arial" charset="0"/>
              </a:rPr>
              <a:t>The analyst believes some attributes are ignored.  There is no indicator.</a:t>
            </a:r>
          </a:p>
          <a:p>
            <a:r>
              <a:rPr lang="en-US" altLang="en-US" sz="2400" smtClean="0">
                <a:latin typeface="Arial" charset="0"/>
                <a:cs typeface="Arial" charset="0"/>
              </a:rPr>
              <a:t>Classes distinguished by which attributes are ignored</a:t>
            </a:r>
          </a:p>
          <a:p>
            <a:r>
              <a:rPr lang="en-US" altLang="en-US" sz="2400" smtClean="0">
                <a:latin typeface="Arial" charset="0"/>
                <a:cs typeface="Arial" charset="0"/>
              </a:rPr>
              <a:t>Same model applies, now a latent class.  For K attributes there are 2</a:t>
            </a:r>
            <a:r>
              <a:rPr lang="en-US" altLang="en-US" sz="2400" baseline="30000" smtClean="0">
                <a:latin typeface="Arial" charset="0"/>
                <a:cs typeface="Arial" charset="0"/>
              </a:rPr>
              <a:t>K</a:t>
            </a:r>
            <a:r>
              <a:rPr lang="en-US" altLang="en-US" sz="2400" smtClean="0">
                <a:latin typeface="Arial" charset="0"/>
                <a:cs typeface="Arial" charset="0"/>
              </a:rPr>
              <a:t> candidate coefficient vectors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096963"/>
            <a:ext cx="8153400" cy="103663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 smtClean="0"/>
              <a:t>Latent Class Models with </a:t>
            </a:r>
            <a:br>
              <a:rPr lang="en-US" b="1" dirty="0" smtClean="0"/>
            </a:br>
            <a:r>
              <a:rPr lang="en-US" b="1" dirty="0" smtClean="0"/>
              <a:t>Cross Class Restrictions</a:t>
            </a:r>
            <a:endParaRPr lang="en-US" b="1" dirty="0"/>
          </a:p>
        </p:txBody>
      </p:sp>
      <p:sp>
        <p:nvSpPr>
          <p:cNvPr id="121859" name="Content Placeholder 2"/>
          <p:cNvSpPr>
            <a:spLocks noGrp="1"/>
          </p:cNvSpPr>
          <p:nvPr>
            <p:ph idx="1"/>
          </p:nvPr>
        </p:nvSpPr>
        <p:spPr>
          <a:xfrm>
            <a:off x="457200" y="4876800"/>
            <a:ext cx="8229600" cy="152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500" smtClean="0"/>
              <a:t>8 Class Model: 6 structural utility parameters, 7 unrestricted prior probabilities.</a:t>
            </a:r>
          </a:p>
          <a:p>
            <a:pPr>
              <a:lnSpc>
                <a:spcPct val="90000"/>
              </a:lnSpc>
            </a:pPr>
            <a:r>
              <a:rPr lang="en-US" altLang="en-US" sz="1500" smtClean="0"/>
              <a:t>Reduced form has 8(6)+8 = 56 parameters.  (</a:t>
            </a:r>
            <a:r>
              <a:rPr lang="el-GR" altLang="en-US" sz="1500" smtClean="0">
                <a:cs typeface="Tahoma" pitchFamily="34" charset="0"/>
              </a:rPr>
              <a:t>π</a:t>
            </a:r>
            <a:r>
              <a:rPr lang="en-US" altLang="en-US" sz="1500" baseline="-25000" smtClean="0">
                <a:cs typeface="Tahoma" pitchFamily="34" charset="0"/>
              </a:rPr>
              <a:t>j</a:t>
            </a:r>
            <a:r>
              <a:rPr lang="en-US" altLang="en-US" sz="1500" smtClean="0">
                <a:cs typeface="Tahoma" pitchFamily="34" charset="0"/>
              </a:rPr>
              <a:t> = exp(</a:t>
            </a:r>
            <a:r>
              <a:rPr lang="el-GR" altLang="en-US" sz="1500" smtClean="0">
                <a:cs typeface="Tahoma" pitchFamily="34" charset="0"/>
              </a:rPr>
              <a:t>α</a:t>
            </a:r>
            <a:r>
              <a:rPr lang="en-US" altLang="en-US" sz="1500" baseline="-25000" smtClean="0">
                <a:cs typeface="Tahoma" pitchFamily="34" charset="0"/>
              </a:rPr>
              <a:t>j</a:t>
            </a:r>
            <a:r>
              <a:rPr lang="en-US" altLang="en-US" sz="1500" smtClean="0">
                <a:cs typeface="Tahoma" pitchFamily="34" charset="0"/>
              </a:rPr>
              <a:t>)/</a:t>
            </a:r>
            <a:r>
              <a:rPr lang="el-GR" altLang="en-US" sz="1500" smtClean="0">
                <a:cs typeface="Tahoma" pitchFamily="34" charset="0"/>
              </a:rPr>
              <a:t>∑</a:t>
            </a:r>
            <a:r>
              <a:rPr lang="en-US" altLang="en-US" sz="1500" baseline="-25000" smtClean="0">
                <a:cs typeface="Tahoma" pitchFamily="34" charset="0"/>
              </a:rPr>
              <a:t>j</a:t>
            </a:r>
            <a:r>
              <a:rPr lang="en-US" altLang="en-US" sz="1500" smtClean="0">
                <a:cs typeface="Tahoma" pitchFamily="34" charset="0"/>
              </a:rPr>
              <a:t>exp(</a:t>
            </a:r>
            <a:r>
              <a:rPr lang="el-GR" altLang="en-US" sz="1500" smtClean="0">
                <a:cs typeface="Tahoma" pitchFamily="34" charset="0"/>
              </a:rPr>
              <a:t>α</a:t>
            </a:r>
            <a:r>
              <a:rPr lang="en-US" altLang="en-US" sz="1500" baseline="-25000" smtClean="0">
                <a:cs typeface="Tahoma" pitchFamily="34" charset="0"/>
              </a:rPr>
              <a:t>j</a:t>
            </a:r>
            <a:r>
              <a:rPr lang="en-US" altLang="en-US" sz="1500" smtClean="0">
                <a:cs typeface="Tahoma" pitchFamily="34" charset="0"/>
              </a:rPr>
              <a:t>), </a:t>
            </a:r>
            <a:r>
              <a:rPr lang="el-GR" altLang="en-US" sz="1500" smtClean="0">
                <a:cs typeface="Tahoma" pitchFamily="34" charset="0"/>
              </a:rPr>
              <a:t>α</a:t>
            </a:r>
            <a:r>
              <a:rPr lang="en-US" altLang="en-US" sz="1500" baseline="-25000" smtClean="0">
                <a:cs typeface="Tahoma" pitchFamily="34" charset="0"/>
              </a:rPr>
              <a:t>J</a:t>
            </a:r>
            <a:r>
              <a:rPr lang="en-US" altLang="en-US" sz="1500" smtClean="0">
                <a:cs typeface="Tahoma" pitchFamily="34" charset="0"/>
              </a:rPr>
              <a:t> =  0.)</a:t>
            </a:r>
            <a:endParaRPr lang="en-US" altLang="en-US" sz="1500" smtClean="0"/>
          </a:p>
          <a:p>
            <a:pPr>
              <a:lnSpc>
                <a:spcPct val="90000"/>
              </a:lnSpc>
            </a:pPr>
            <a:r>
              <a:rPr lang="en-US" altLang="en-US" sz="1500" smtClean="0"/>
              <a:t>EM Algorithm:  Does not provide any means to impose cross class restrictions.</a:t>
            </a:r>
          </a:p>
          <a:p>
            <a:pPr>
              <a:lnSpc>
                <a:spcPct val="90000"/>
              </a:lnSpc>
            </a:pPr>
            <a:r>
              <a:rPr lang="en-US" altLang="en-US" sz="1500" smtClean="0"/>
              <a:t>“Bayesian” MCMC Methods:  May be possible to force the restrictions – it will not be simple.</a:t>
            </a:r>
          </a:p>
          <a:p>
            <a:pPr>
              <a:lnSpc>
                <a:spcPct val="90000"/>
              </a:lnSpc>
            </a:pPr>
            <a:r>
              <a:rPr lang="en-US" altLang="en-US" sz="1500" smtClean="0"/>
              <a:t>Conventional Maximization:  Simple</a:t>
            </a:r>
            <a:endParaRPr lang="en-US" altLang="en-US" sz="2400" smtClean="0"/>
          </a:p>
        </p:txBody>
      </p:sp>
      <p:graphicFrame>
        <p:nvGraphicFramePr>
          <p:cNvPr id="121860" name="Object 2"/>
          <p:cNvGraphicFramePr>
            <a:graphicFrameLocks noChangeAspect="1"/>
          </p:cNvGraphicFramePr>
          <p:nvPr/>
        </p:nvGraphicFramePr>
        <p:xfrm>
          <a:off x="747713" y="2209800"/>
          <a:ext cx="7710487" cy="2514600"/>
        </p:xfrm>
        <a:graphic>
          <a:graphicData uri="http://schemas.openxmlformats.org/presentationml/2006/ole">
            <p:oleObj spid="_x0000_s121864" name="Equation" r:id="rId3" imgW="6464300" imgH="2108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066800"/>
            <a:ext cx="8491538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8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5105400"/>
            <a:ext cx="853916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6324600" y="5105400"/>
            <a:ext cx="2514600" cy="2286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22885" name="Rectangle 5"/>
          <p:cNvSpPr>
            <a:spLocks noChangeArrowheads="1"/>
          </p:cNvSpPr>
          <p:nvPr/>
        </p:nvSpPr>
        <p:spPr bwMode="auto">
          <a:xfrm>
            <a:off x="381000" y="5335588"/>
            <a:ext cx="6858000" cy="23495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200400"/>
            <a:ext cx="7848600" cy="347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90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981200"/>
            <a:ext cx="8334375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533400" y="1295400"/>
            <a:ext cx="8229600" cy="5334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3200" b="1" kern="0">
                <a:solidFill>
                  <a:srgbClr val="6B00B4"/>
                </a:solidFill>
                <a:latin typeface="Arial" pitchFamily="34" charset="0"/>
                <a:ea typeface="+mj-ea"/>
                <a:cs typeface="Arial" panose="020B0604020202020204" pitchFamily="34" charset="0"/>
              </a:rPr>
              <a:t>Choice Model with 6 Attributes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057400"/>
            <a:ext cx="83820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9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657600"/>
            <a:ext cx="8443913" cy="232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533400" y="1447800"/>
            <a:ext cx="8229600" cy="5334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3200" b="1" kern="0">
                <a:solidFill>
                  <a:srgbClr val="6B00B4"/>
                </a:solidFill>
                <a:latin typeface="Arial" pitchFamily="34" charset="0"/>
                <a:ea typeface="+mj-ea"/>
                <a:cs typeface="Arial" panose="020B0604020202020204" pitchFamily="34" charset="0"/>
              </a:rPr>
              <a:t>Stated Choice Experiment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438400"/>
            <a:ext cx="8362950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609600" y="1676400"/>
            <a:ext cx="8077200" cy="5334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2800" b="1" kern="0">
                <a:solidFill>
                  <a:srgbClr val="6B00B4"/>
                </a:solidFill>
                <a:latin typeface="Arial" pitchFamily="34" charset="0"/>
                <a:ea typeface="+mj-ea"/>
                <a:cs typeface="Arial" panose="020B0604020202020204" pitchFamily="34" charset="0"/>
              </a:rPr>
              <a:t>Latent Class Model – Prior Class Probabilities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143000"/>
            <a:ext cx="8534400" cy="685800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Observable Heterogeneity in Utility Levels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7696200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1698625" y="2362200"/>
          <a:ext cx="5135563" cy="1549400"/>
        </p:xfrm>
        <a:graphic>
          <a:graphicData uri="http://schemas.openxmlformats.org/presentationml/2006/ole">
            <p:oleObj spid="_x0000_s198662" name="Equation" r:id="rId4" imgW="2794000" imgH="762000" progId="Equation.DSMT4">
              <p:embed/>
            </p:oleObj>
          </a:graphicData>
        </a:graphic>
      </p:graphicFrame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1524000" y="4191000"/>
            <a:ext cx="7239000" cy="13112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>
                <a:latin typeface="+mj-lt"/>
              </a:rPr>
              <a:t>Choice, e.g., among brands of cars</a:t>
            </a:r>
          </a:p>
          <a:p>
            <a:pPr>
              <a:spcBef>
                <a:spcPct val="50000"/>
              </a:spcBef>
              <a:defRPr/>
            </a:pPr>
            <a:r>
              <a:rPr lang="en-US" sz="2000" b="1">
                <a:latin typeface="+mj-lt"/>
              </a:rPr>
              <a:t>x</a:t>
            </a:r>
            <a:r>
              <a:rPr lang="en-US" sz="2000" b="1" baseline="-25000">
                <a:latin typeface="+mj-lt"/>
              </a:rPr>
              <a:t>itj</a:t>
            </a:r>
            <a:r>
              <a:rPr lang="en-US" sz="2000" b="1">
                <a:latin typeface="+mj-lt"/>
              </a:rPr>
              <a:t> = attributes: price, features</a:t>
            </a:r>
          </a:p>
          <a:p>
            <a:pPr>
              <a:spcBef>
                <a:spcPct val="50000"/>
              </a:spcBef>
              <a:defRPr/>
            </a:pPr>
            <a:r>
              <a:rPr lang="en-US" sz="2000" b="1">
                <a:latin typeface="+mj-lt"/>
              </a:rPr>
              <a:t>z</a:t>
            </a:r>
            <a:r>
              <a:rPr lang="en-US" sz="2000" b="1" baseline="-25000">
                <a:latin typeface="+mj-lt"/>
              </a:rPr>
              <a:t>it</a:t>
            </a:r>
            <a:r>
              <a:rPr lang="en-US" sz="2000" b="1">
                <a:latin typeface="+mj-lt"/>
              </a:rPr>
              <a:t> = observable characteristics: age, sex, income</a:t>
            </a:r>
          </a:p>
        </p:txBody>
      </p:sp>
      <p:sp>
        <p:nvSpPr>
          <p:cNvPr id="2055" name="Rectangle 8"/>
          <p:cNvSpPr>
            <a:spLocks noChangeArrowheads="1"/>
          </p:cNvSpPr>
          <p:nvPr/>
        </p:nvSpPr>
        <p:spPr bwMode="auto">
          <a:xfrm>
            <a:off x="1600200" y="2286000"/>
            <a:ext cx="5562600" cy="1676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600200"/>
            <a:ext cx="8534400" cy="685800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Unbservable heterogeneity in utility levels and other preference indicators</a:t>
            </a: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1524000" y="2286000"/>
          <a:ext cx="6324600" cy="4203545"/>
        </p:xfrm>
        <a:graphic>
          <a:graphicData uri="http://schemas.openxmlformats.org/presentationml/2006/ole">
            <p:oleObj spid="_x0000_s199686" name="Equation" r:id="rId4" imgW="2832100" imgH="1701800" progId="Equation.DSMT4">
              <p:embed/>
            </p:oleObj>
          </a:graphicData>
        </a:graphic>
      </p:graphicFrame>
      <p:cxnSp>
        <p:nvCxnSpPr>
          <p:cNvPr id="14" name="Straight Arrow Connector 13"/>
          <p:cNvCxnSpPr/>
          <p:nvPr/>
        </p:nvCxnSpPr>
        <p:spPr bwMode="auto">
          <a:xfrm rot="5400000">
            <a:off x="4076700" y="3314700"/>
            <a:ext cx="3200400" cy="22098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0800000" flipV="1">
            <a:off x="4038600" y="2819400"/>
            <a:ext cx="2743200" cy="7620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Oval 16"/>
          <p:cNvSpPr/>
          <p:nvPr/>
        </p:nvSpPr>
        <p:spPr bwMode="auto">
          <a:xfrm>
            <a:off x="1295400" y="3352800"/>
            <a:ext cx="762000" cy="685800"/>
          </a:xfrm>
          <a:prstGeom prst="ellipse">
            <a:avLst/>
          </a:prstGeom>
          <a:solidFill>
            <a:srgbClr val="99CC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447800" y="5791200"/>
            <a:ext cx="2133600" cy="838200"/>
          </a:xfrm>
          <a:prstGeom prst="ellipse">
            <a:avLst/>
          </a:prstGeom>
          <a:solidFill>
            <a:srgbClr val="99CC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447800"/>
            <a:ext cx="8686800" cy="530225"/>
          </a:xfrm>
        </p:spPr>
        <p:txBody>
          <a:bodyPr/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A helpful way to view hybrid choice models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09800"/>
            <a:ext cx="8229600" cy="2473325"/>
          </a:xfrm>
        </p:spPr>
        <p:txBody>
          <a:bodyPr/>
          <a:lstStyle/>
          <a:p>
            <a:r>
              <a:rPr lang="en-US" smtClean="0"/>
              <a:t>Adding attitude variables to the choice model</a:t>
            </a:r>
          </a:p>
          <a:p>
            <a:pPr>
              <a:buNone/>
            </a:pPr>
            <a:endParaRPr lang="en-US" smtClean="0"/>
          </a:p>
          <a:p>
            <a:r>
              <a:rPr lang="en-US" smtClean="0"/>
              <a:t>In some formulations, it makes them look like mixed parameter models</a:t>
            </a:r>
          </a:p>
          <a:p>
            <a:pPr>
              <a:buNone/>
            </a:pPr>
            <a:endParaRPr lang="en-US" smtClean="0"/>
          </a:p>
          <a:p>
            <a:r>
              <a:rPr lang="en-US" smtClean="0"/>
              <a:t>“Interactions” is a less useful way to interpret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1447800"/>
            <a:ext cx="4467225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295400"/>
            <a:ext cx="5029200" cy="5509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667000"/>
            <a:ext cx="68389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2057400"/>
            <a:ext cx="438538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5943600" y="1371600"/>
          <a:ext cx="2209800" cy="5095539"/>
        </p:xfrm>
        <a:graphic>
          <a:graphicData uri="http://schemas.openxmlformats.org/presentationml/2006/ole">
            <p:oleObj spid="_x0000_s200710" name="Equation" r:id="rId4" imgW="1079500" imgH="2489200" progId="Equation.DSMT4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914400"/>
            <a:ext cx="624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latin typeface="+mj-lt"/>
              </a:rPr>
              <a:t>Observed   Latent    Observed</a:t>
            </a:r>
          </a:p>
          <a:p>
            <a:r>
              <a:rPr lang="en-US" sz="2400" b="1" smtClean="0">
                <a:latin typeface="+mj-lt"/>
              </a:rPr>
              <a:t>    x      </a:t>
            </a:r>
            <a:r>
              <a:rPr lang="en-US" sz="2400" b="1" smtClean="0">
                <a:latin typeface="+mj-lt"/>
                <a:sym typeface="Symbol"/>
              </a:rPr>
              <a:t></a:t>
            </a:r>
            <a:r>
              <a:rPr lang="en-US" sz="2400" b="1" smtClean="0">
                <a:latin typeface="+mj-lt"/>
              </a:rPr>
              <a:t>      z*   </a:t>
            </a:r>
            <a:r>
              <a:rPr lang="en-US" sz="2400" b="1" smtClean="0">
                <a:sym typeface="Symbol"/>
              </a:rPr>
              <a:t></a:t>
            </a:r>
            <a:r>
              <a:rPr lang="en-US" sz="2400" b="1" smtClean="0">
                <a:latin typeface="+mj-lt"/>
              </a:rPr>
              <a:t>       y</a:t>
            </a:r>
            <a:endParaRPr lang="en-US" sz="2400" b="1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95400"/>
            <a:ext cx="8229600" cy="1139825"/>
          </a:xfrm>
        </p:spPr>
        <p:txBody>
          <a:bodyPr/>
          <a:lstStyle/>
          <a:p>
            <a:r>
              <a:rPr lang="en-US" dirty="0" smtClean="0"/>
              <a:t>MIMIC Model</a:t>
            </a:r>
            <a:br>
              <a:rPr lang="en-US" dirty="0" smtClean="0"/>
            </a:br>
            <a:r>
              <a:rPr lang="en-US" dirty="0" smtClean="0"/>
              <a:t>Multiple Indicators and </a:t>
            </a:r>
            <a:br>
              <a:rPr lang="en-US" dirty="0" smtClean="0"/>
            </a:br>
            <a:r>
              <a:rPr lang="en-US" dirty="0" smtClean="0"/>
              <a:t>Multiple Causes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19200" y="3254829"/>
            <a:ext cx="7696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atin typeface="+mj-lt"/>
              </a:rPr>
              <a:t>X        z*       Y</a:t>
            </a:r>
            <a:endParaRPr lang="en-US" sz="6000" b="1" dirty="0">
              <a:latin typeface="+mj-lt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762000" y="3124200"/>
            <a:ext cx="1676400" cy="1317171"/>
          </a:xfrm>
          <a:prstGeom prst="ellipse">
            <a:avLst/>
          </a:prstGeom>
          <a:solidFill>
            <a:srgbClr val="99CC00">
              <a:alpha val="3607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3505200" y="3276600"/>
            <a:ext cx="1219200" cy="1012371"/>
          </a:xfrm>
          <a:prstGeom prst="ellipse">
            <a:avLst/>
          </a:prstGeom>
          <a:solidFill>
            <a:srgbClr val="FF0000">
              <a:alpha val="3607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5943600" y="3124200"/>
            <a:ext cx="1676400" cy="1317171"/>
          </a:xfrm>
          <a:prstGeom prst="ellipse">
            <a:avLst/>
          </a:prstGeom>
          <a:solidFill>
            <a:srgbClr val="FFFF00">
              <a:alpha val="3607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2590800" y="3782785"/>
            <a:ext cx="838200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>
            <a:off x="4953000" y="3810000"/>
            <a:ext cx="838200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64731007"/>
              </p:ext>
            </p:extLst>
          </p:nvPr>
        </p:nvGraphicFramePr>
        <p:xfrm>
          <a:off x="1555750" y="4648200"/>
          <a:ext cx="5141913" cy="1981200"/>
        </p:xfrm>
        <a:graphic>
          <a:graphicData uri="http://schemas.openxmlformats.org/presentationml/2006/ole">
            <p:oleObj spid="_x0000_s201734" name="Equation" r:id="rId3" imgW="2438400" imgH="9398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6228058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524000"/>
            <a:ext cx="863414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4627563" y="4191000"/>
          <a:ext cx="3441700" cy="685800"/>
        </p:xfrm>
        <a:graphic>
          <a:graphicData uri="http://schemas.openxmlformats.org/presentationml/2006/ole">
            <p:oleObj spid="_x0000_s202758" name="Equation" r:id="rId4" imgW="1155700" imgH="228600" progId="Equation.DSMT4">
              <p:embed/>
            </p:oleObj>
          </a:graphicData>
        </a:graphic>
      </p:graphicFrame>
      <p:cxnSp>
        <p:nvCxnSpPr>
          <p:cNvPr id="5" name="Straight Arrow Connector 4"/>
          <p:cNvCxnSpPr/>
          <p:nvPr/>
        </p:nvCxnSpPr>
        <p:spPr bwMode="auto">
          <a:xfrm rot="10800000">
            <a:off x="5257800" y="3810000"/>
            <a:ext cx="1447800" cy="5334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 rot="10800000">
            <a:off x="5562600" y="3810000"/>
            <a:ext cx="2057400" cy="5334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4572000" y="51816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Note. Alternative i, Individual j.</a:t>
            </a:r>
            <a:endParaRPr lang="en-US" b="1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1752600" y="1447800"/>
          <a:ext cx="5187950" cy="3871913"/>
        </p:xfrm>
        <a:graphic>
          <a:graphicData uri="http://schemas.openxmlformats.org/presentationml/2006/ole">
            <p:oleObj spid="_x0000_s203782" name="Equation" r:id="rId3" imgW="2552700" imgH="1905000" progId="Equation.DSMT4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9600" y="5486400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latin typeface="+mj-lt"/>
              </a:rPr>
              <a:t>This is a mixed logit model.  The interesting extension is the source of the individual heterogeneity in the random parameters.</a:t>
            </a:r>
            <a:endParaRPr lang="en-US" sz="2400" b="1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19200"/>
            <a:ext cx="8229600" cy="530225"/>
          </a:xfrm>
        </p:spPr>
        <p:txBody>
          <a:bodyPr/>
          <a:lstStyle/>
          <a:p>
            <a:r>
              <a:rPr lang="en-US" b="1" smtClean="0"/>
              <a:t>“Integrated Model”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382000" cy="4530725"/>
          </a:xfrm>
        </p:spPr>
        <p:txBody>
          <a:bodyPr/>
          <a:lstStyle/>
          <a:p>
            <a:pPr>
              <a:buNone/>
            </a:pPr>
            <a:r>
              <a:rPr lang="en-US" sz="2400" b="1" smtClean="0"/>
              <a:t>   Incorporate attitude measures in preference structure</a:t>
            </a:r>
          </a:p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2438400"/>
            <a:ext cx="4905375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1676400"/>
            <a:ext cx="7010400" cy="13716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4000" smtClean="0">
                <a:latin typeface="+mj-lt"/>
              </a:rPr>
              <a:t>Appendix:</a:t>
            </a:r>
          </a:p>
          <a:p>
            <a:pPr algn="ctr" eaLnBrk="1" hangingPunct="1">
              <a:defRPr/>
            </a:pPr>
            <a:r>
              <a:rPr lang="en-US" sz="4000" smtClean="0">
                <a:latin typeface="+mj-lt"/>
              </a:rPr>
              <a:t>Fixed </a:t>
            </a:r>
            <a:r>
              <a:rPr lang="en-US" sz="4000" smtClean="0">
                <a:latin typeface="+mj-lt"/>
              </a:rPr>
              <a:t>Effects Multinomial </a:t>
            </a:r>
            <a:r>
              <a:rPr lang="en-US" sz="4000" smtClean="0">
                <a:latin typeface="+mj-lt"/>
              </a:rPr>
              <a:t>Logit</a:t>
            </a:r>
            <a:endParaRPr lang="en-US" sz="4000" smtClean="0">
              <a:latin typeface="+mj-lt"/>
            </a:endParaRPr>
          </a:p>
          <a:p>
            <a:pPr algn="ctr" eaLnBrk="1" hangingPunct="1">
              <a:defRPr/>
            </a:pPr>
            <a:r>
              <a:rPr lang="en-US" sz="4000" smtClean="0">
                <a:latin typeface="+mj-lt"/>
              </a:rPr>
              <a:t>Application </a:t>
            </a:r>
            <a:r>
              <a:rPr lang="en-US" sz="4000" smtClean="0">
                <a:latin typeface="+mj-lt"/>
              </a:rPr>
              <a:t>of Minimum Distance Estimation</a:t>
            </a:r>
            <a:endParaRPr lang="en-US" sz="4000" dirty="0" smtClean="0"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sz="3600" smtClean="0"/>
              <a:t>Binary Logit Conditional Probabiities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600200"/>
            <a:ext cx="82296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 </a:t>
            </a:r>
          </a:p>
        </p:txBody>
      </p:sp>
      <p:graphicFrame>
        <p:nvGraphicFramePr>
          <p:cNvPr id="162820" name="Object 2"/>
          <p:cNvGraphicFramePr>
            <a:graphicFrameLocks noChangeAspect="1"/>
          </p:cNvGraphicFramePr>
          <p:nvPr/>
        </p:nvGraphicFramePr>
        <p:xfrm>
          <a:off x="1295400" y="1857375"/>
          <a:ext cx="7242175" cy="4619625"/>
        </p:xfrm>
        <a:graphic>
          <a:graphicData uri="http://schemas.openxmlformats.org/presentationml/2006/ole">
            <p:oleObj spid="_x0000_s162824" name="Equation" r:id="rId4" imgW="4457700" imgH="2844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866" name="Object 3"/>
          <p:cNvGraphicFramePr>
            <a:graphicFrameLocks noChangeAspect="1"/>
          </p:cNvGraphicFramePr>
          <p:nvPr/>
        </p:nvGraphicFramePr>
        <p:xfrm>
          <a:off x="838200" y="3276600"/>
          <a:ext cx="7624763" cy="3175000"/>
        </p:xfrm>
        <a:graphic>
          <a:graphicData uri="http://schemas.openxmlformats.org/presentationml/2006/ole">
            <p:oleObj spid="_x0000_s164870" name="Equation" r:id="rId3" imgW="4178300" imgH="1739900" progId="Equation.DSMT4">
              <p:embed/>
            </p:oleObj>
          </a:graphicData>
        </a:graphic>
      </p:graphicFrame>
      <p:pic>
        <p:nvPicPr>
          <p:cNvPr id="16486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1295400"/>
            <a:ext cx="4340225" cy="1905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defRPr/>
            </a:pPr>
            <a:r>
              <a:rPr lang="en-US" altLang="en-US" sz="3200" b="1" kern="0">
                <a:solidFill>
                  <a:schemeClr val="tx2"/>
                </a:solidFill>
                <a:latin typeface="Arial" charset="0"/>
                <a:ea typeface="+mj-ea"/>
              </a:rPr>
              <a:t>Example: SevenPeriod Binary Logit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990600"/>
            <a:ext cx="6529388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589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276600"/>
            <a:ext cx="773747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6914" name="Object 2"/>
          <p:cNvGraphicFramePr>
            <a:graphicFrameLocks noChangeAspect="1"/>
          </p:cNvGraphicFramePr>
          <p:nvPr/>
        </p:nvGraphicFramePr>
        <p:xfrm>
          <a:off x="1066800" y="914400"/>
          <a:ext cx="7086600" cy="1871663"/>
        </p:xfrm>
        <a:graphic>
          <a:graphicData uri="http://schemas.openxmlformats.org/presentationml/2006/ole">
            <p:oleObj spid="_x0000_s166918" name="Equation" r:id="rId3" imgW="4279900" imgH="1130300" progId="Equation.DSMT4">
              <p:embed/>
            </p:oleObj>
          </a:graphicData>
        </a:graphic>
      </p:graphicFrame>
      <p:pic>
        <p:nvPicPr>
          <p:cNvPr id="16691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3048000"/>
            <a:ext cx="775017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881063"/>
            <a:ext cx="8437563" cy="529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7939" name="TextBox 2"/>
          <p:cNvSpPr txBox="1">
            <a:spLocks noChangeArrowheads="1"/>
          </p:cNvSpPr>
          <p:nvPr/>
        </p:nvSpPr>
        <p:spPr bwMode="auto">
          <a:xfrm>
            <a:off x="533400" y="6096000"/>
            <a:ext cx="8229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/>
              <a:t>The sample is 200 individuals each observed 50 times.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914400"/>
            <a:ext cx="7710488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8963" name="Oval 2"/>
          <p:cNvSpPr>
            <a:spLocks noChangeArrowheads="1"/>
          </p:cNvSpPr>
          <p:nvPr/>
        </p:nvSpPr>
        <p:spPr bwMode="auto">
          <a:xfrm>
            <a:off x="1524000" y="3733800"/>
            <a:ext cx="2133600" cy="914400"/>
          </a:xfrm>
          <a:prstGeom prst="ellipse">
            <a:avLst/>
          </a:prstGeom>
          <a:solidFill>
            <a:srgbClr val="CCECFF">
              <a:alpha val="38039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68964" name="TextBox 3"/>
          <p:cNvSpPr txBox="1">
            <a:spLocks noChangeArrowheads="1"/>
          </p:cNvSpPr>
          <p:nvPr/>
        </p:nvSpPr>
        <p:spPr bwMode="auto">
          <a:xfrm>
            <a:off x="838200" y="5715000"/>
            <a:ext cx="7543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/>
              <a:t>The data are generated from a probit process with b1 = b2 = .5. But, it is fit as a logit model.  The coefficients obey the familiar relationship, 1.6*probit.</a:t>
            </a:r>
          </a:p>
        </p:txBody>
      </p:sp>
      <p:cxnSp>
        <p:nvCxnSpPr>
          <p:cNvPr id="168965" name="Straight Arrow Connector 5"/>
          <p:cNvCxnSpPr>
            <a:cxnSpLocks noChangeShapeType="1"/>
          </p:cNvCxnSpPr>
          <p:nvPr/>
        </p:nvCxnSpPr>
        <p:spPr bwMode="auto">
          <a:xfrm rot="10800000" flipV="1">
            <a:off x="5867400" y="4648200"/>
            <a:ext cx="1447800" cy="457200"/>
          </a:xfrm>
          <a:prstGeom prst="straightConnector1">
            <a:avLst/>
          </a:prstGeom>
          <a:noFill/>
          <a:ln w="19050" algn="ctr">
            <a:solidFill>
              <a:srgbClr val="FF33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9986" name="Object 2"/>
          <p:cNvGraphicFramePr>
            <a:graphicFrameLocks noChangeAspect="1"/>
          </p:cNvGraphicFramePr>
          <p:nvPr/>
        </p:nvGraphicFramePr>
        <p:xfrm>
          <a:off x="914400" y="1311275"/>
          <a:ext cx="7299325" cy="5151438"/>
        </p:xfrm>
        <a:graphic>
          <a:graphicData uri="http://schemas.openxmlformats.org/presentationml/2006/ole">
            <p:oleObj spid="_x0000_s169990" name="Equation" r:id="rId3" imgW="5143500" imgH="3632200" progId="Equation.DSMT4">
              <p:embed/>
            </p:oleObj>
          </a:graphicData>
        </a:graphic>
      </p:graphicFrame>
      <p:sp>
        <p:nvSpPr>
          <p:cNvPr id="169987" name="TextBox 2"/>
          <p:cNvSpPr txBox="1">
            <a:spLocks noChangeArrowheads="1"/>
          </p:cNvSpPr>
          <p:nvPr/>
        </p:nvSpPr>
        <p:spPr bwMode="auto">
          <a:xfrm>
            <a:off x="838200" y="838200"/>
            <a:ext cx="7696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/>
              <a:t>Multinomial Logit Model:  J+1  choices including a base choice.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Estimation Strategy</a:t>
            </a:r>
          </a:p>
        </p:txBody>
      </p:sp>
      <p:sp>
        <p:nvSpPr>
          <p:cNvPr id="171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Conditional ML of the full MNL model.  Impressively complicated.</a:t>
            </a:r>
          </a:p>
          <a:p>
            <a:r>
              <a:rPr lang="en-US" altLang="en-US" smtClean="0"/>
              <a:t>A Minimum Distance (MDE) Strategy</a:t>
            </a:r>
          </a:p>
          <a:p>
            <a:pPr lvl="1"/>
            <a:r>
              <a:rPr lang="en-US" altLang="en-US" smtClean="0"/>
              <a:t>Each alternative treated as a binary choice vs. the base provides an estimator of </a:t>
            </a:r>
            <a:r>
              <a:rPr lang="en-US" altLang="en-US" b="1" smtClean="0">
                <a:sym typeface="Symbol" pitchFamily="18" charset="2"/>
              </a:rPr>
              <a:t></a:t>
            </a:r>
            <a:endParaRPr lang="en-US" altLang="en-US" b="1" smtClean="0"/>
          </a:p>
          <a:p>
            <a:pPr lvl="2"/>
            <a:r>
              <a:rPr lang="en-US" altLang="en-US" smtClean="0"/>
              <a:t>Select subsample that chose either option j or the base</a:t>
            </a:r>
          </a:p>
          <a:p>
            <a:pPr lvl="2"/>
            <a:r>
              <a:rPr lang="en-US" altLang="en-US" smtClean="0"/>
              <a:t>Estimate </a:t>
            </a:r>
            <a:r>
              <a:rPr lang="en-US" altLang="en-US" b="1" smtClean="0">
                <a:sym typeface="Symbol" pitchFamily="18" charset="2"/>
              </a:rPr>
              <a:t> </a:t>
            </a:r>
            <a:r>
              <a:rPr lang="en-US" altLang="en-US" smtClean="0"/>
              <a:t>using this binary choice setting</a:t>
            </a:r>
          </a:p>
          <a:p>
            <a:pPr lvl="2"/>
            <a:r>
              <a:rPr lang="en-US" altLang="en-US" smtClean="0"/>
              <a:t>This provides J different estimators of the same </a:t>
            </a:r>
            <a:r>
              <a:rPr lang="en-US" altLang="en-US" b="1" smtClean="0">
                <a:sym typeface="Symbol" pitchFamily="18" charset="2"/>
              </a:rPr>
              <a:t></a:t>
            </a:r>
            <a:endParaRPr lang="en-US" altLang="en-US" smtClean="0"/>
          </a:p>
          <a:p>
            <a:pPr lvl="1"/>
            <a:r>
              <a:rPr lang="en-US" altLang="en-US" smtClean="0"/>
              <a:t>Optimally combine the different estimators of </a:t>
            </a:r>
            <a:r>
              <a:rPr lang="en-US" altLang="en-US" b="1" smtClean="0">
                <a:sym typeface="Symbol" pitchFamily="18" charset="2"/>
              </a:rPr>
              <a:t></a:t>
            </a:r>
            <a:endParaRPr lang="en-US" altLang="en-US" smtClean="0"/>
          </a:p>
          <a:p>
            <a:endParaRPr lang="en-US" altLang="en-US" smtClean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Minimum Distance Estimation</a:t>
            </a:r>
          </a:p>
        </p:txBody>
      </p:sp>
      <p:graphicFrame>
        <p:nvGraphicFramePr>
          <p:cNvPr id="172035" name="Object 2"/>
          <p:cNvGraphicFramePr>
            <a:graphicFrameLocks noChangeAspect="1"/>
          </p:cNvGraphicFramePr>
          <p:nvPr/>
        </p:nvGraphicFramePr>
        <p:xfrm>
          <a:off x="838200" y="1866900"/>
          <a:ext cx="7151688" cy="3200400"/>
        </p:xfrm>
        <a:graphic>
          <a:graphicData uri="http://schemas.openxmlformats.org/presentationml/2006/ole">
            <p:oleObj spid="_x0000_s172039" name="Equation" r:id="rId3" imgW="4826000" imgH="21590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MDE Estimation</a:t>
            </a:r>
          </a:p>
        </p:txBody>
      </p:sp>
      <p:graphicFrame>
        <p:nvGraphicFramePr>
          <p:cNvPr id="173059" name="Object 2"/>
          <p:cNvGraphicFramePr>
            <a:graphicFrameLocks noChangeAspect="1"/>
          </p:cNvGraphicFramePr>
          <p:nvPr/>
        </p:nvGraphicFramePr>
        <p:xfrm>
          <a:off x="781050" y="2028825"/>
          <a:ext cx="7191375" cy="3670300"/>
        </p:xfrm>
        <a:graphic>
          <a:graphicData uri="http://schemas.openxmlformats.org/presentationml/2006/ole">
            <p:oleObj spid="_x0000_s173063" name="Equation" r:id="rId3" imgW="4851400" imgH="24765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MDE Estimation</a:t>
            </a:r>
          </a:p>
        </p:txBody>
      </p:sp>
      <p:graphicFrame>
        <p:nvGraphicFramePr>
          <p:cNvPr id="174083" name="Object 2"/>
          <p:cNvGraphicFramePr>
            <a:graphicFrameLocks noChangeAspect="1"/>
          </p:cNvGraphicFramePr>
          <p:nvPr/>
        </p:nvGraphicFramePr>
        <p:xfrm>
          <a:off x="1055688" y="2066925"/>
          <a:ext cx="6645275" cy="3595688"/>
        </p:xfrm>
        <a:graphic>
          <a:graphicData uri="http://schemas.openxmlformats.org/presentationml/2006/ole">
            <p:oleObj spid="_x0000_s174087" name="Equation" r:id="rId3" imgW="4483100" imgH="24257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066800"/>
            <a:ext cx="8035925" cy="4648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990600"/>
            <a:ext cx="7732713" cy="5562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066800"/>
            <a:ext cx="6342063" cy="5105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77155" name="Oval 2"/>
          <p:cNvSpPr>
            <a:spLocks noChangeArrowheads="1"/>
          </p:cNvSpPr>
          <p:nvPr/>
        </p:nvSpPr>
        <p:spPr bwMode="auto">
          <a:xfrm>
            <a:off x="5334000" y="5562600"/>
            <a:ext cx="2590800" cy="685800"/>
          </a:xfrm>
          <a:prstGeom prst="ellipse">
            <a:avLst/>
          </a:prstGeom>
          <a:solidFill>
            <a:srgbClr val="FF0000">
              <a:alpha val="30196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371600"/>
            <a:ext cx="7869238" cy="426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295400"/>
            <a:ext cx="7778750" cy="4800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79203" name="Oval 2"/>
          <p:cNvSpPr>
            <a:spLocks noChangeArrowheads="1"/>
          </p:cNvSpPr>
          <p:nvPr/>
        </p:nvSpPr>
        <p:spPr bwMode="auto">
          <a:xfrm>
            <a:off x="4191000" y="5410200"/>
            <a:ext cx="2590800" cy="685800"/>
          </a:xfrm>
          <a:prstGeom prst="ellipse">
            <a:avLst/>
          </a:prstGeom>
          <a:solidFill>
            <a:srgbClr val="FF0000">
              <a:alpha val="30196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838200"/>
            <a:ext cx="5343525" cy="1981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1802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819400"/>
            <a:ext cx="7086600" cy="38242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80228" name="Oval 3"/>
          <p:cNvSpPr>
            <a:spLocks noChangeArrowheads="1"/>
          </p:cNvSpPr>
          <p:nvPr/>
        </p:nvSpPr>
        <p:spPr bwMode="auto">
          <a:xfrm>
            <a:off x="3276600" y="2209800"/>
            <a:ext cx="2590800" cy="685800"/>
          </a:xfrm>
          <a:prstGeom prst="ellipse">
            <a:avLst/>
          </a:prstGeom>
          <a:solidFill>
            <a:srgbClr val="FF0000">
              <a:alpha val="30196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43000"/>
            <a:ext cx="8572500" cy="52959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143000"/>
            <a:ext cx="8359775" cy="4953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82275" name="Oval 2"/>
          <p:cNvSpPr>
            <a:spLocks noChangeArrowheads="1"/>
          </p:cNvSpPr>
          <p:nvPr/>
        </p:nvSpPr>
        <p:spPr bwMode="auto">
          <a:xfrm>
            <a:off x="4343400" y="5486400"/>
            <a:ext cx="2590800" cy="685800"/>
          </a:xfrm>
          <a:prstGeom prst="ellipse">
            <a:avLst/>
          </a:prstGeom>
          <a:solidFill>
            <a:srgbClr val="FF0000">
              <a:alpha val="30196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Why a 300 fold increase in speed?</a:t>
            </a:r>
          </a:p>
        </p:txBody>
      </p:sp>
      <p:sp>
        <p:nvSpPr>
          <p:cNvPr id="183299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2895600"/>
          </a:xfrm>
        </p:spPr>
        <p:txBody>
          <a:bodyPr/>
          <a:lstStyle/>
          <a:p>
            <a:r>
              <a:rPr lang="en-US" altLang="en-US" dirty="0" smtClean="0"/>
              <a:t>MDE is much faster</a:t>
            </a:r>
          </a:p>
          <a:p>
            <a:r>
              <a:rPr lang="en-US" altLang="en-US" dirty="0" smtClean="0"/>
              <a:t>Not using </a:t>
            </a:r>
            <a:r>
              <a:rPr lang="en-US" altLang="en-US" dirty="0" err="1" smtClean="0"/>
              <a:t>Krailo</a:t>
            </a:r>
            <a:r>
              <a:rPr lang="en-US" altLang="en-US" dirty="0" smtClean="0"/>
              <a:t> and Pike, or not using efficiently</a:t>
            </a:r>
          </a:p>
          <a:p>
            <a:r>
              <a:rPr lang="en-US" altLang="en-US" dirty="0" smtClean="0"/>
              <a:t>Numerical derivatives for an extremely messy function (increase the number of function evaluations by at least 5 times)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7086600" y="5257800"/>
            <a:ext cx="1828800" cy="1371600"/>
          </a:xfrm>
          <a:prstGeom prst="ellipse">
            <a:avLst/>
          </a:prstGeom>
          <a:solidFill>
            <a:srgbClr val="0066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3_Quadrant">
  <a:themeElements>
    <a:clrScheme name="1_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1_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14622</TotalTime>
  <Words>3243</Words>
  <Application>Microsoft Office PowerPoint</Application>
  <PresentationFormat>On-screen Show (4:3)</PresentationFormat>
  <Paragraphs>572</Paragraphs>
  <Slides>103</Slides>
  <Notes>53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103</vt:i4>
      </vt:variant>
    </vt:vector>
  </HeadingPairs>
  <TitlesOfParts>
    <vt:vector size="106" baseType="lpstr">
      <vt:lpstr>3_Quadrant</vt:lpstr>
      <vt:lpstr>Equation</vt:lpstr>
      <vt:lpstr>Bitmap Image</vt:lpstr>
      <vt:lpstr>Econometric Analysis of Panel Data</vt:lpstr>
      <vt:lpstr>Econometric Analysis of Panel Data</vt:lpstr>
      <vt:lpstr>A Microeconomics Platform</vt:lpstr>
      <vt:lpstr>Implications for Discrete Choice Models</vt:lpstr>
      <vt:lpstr>Multinomial Choice Among J Alternatives</vt:lpstr>
      <vt:lpstr>Features of Utility Functions</vt:lpstr>
      <vt:lpstr>Slide 7</vt:lpstr>
      <vt:lpstr>Slide 8</vt:lpstr>
      <vt:lpstr>The Multinomial Logit (MNL) Model</vt:lpstr>
      <vt:lpstr>   Multinomial Choice Models</vt:lpstr>
      <vt:lpstr>Slide 11</vt:lpstr>
      <vt:lpstr>Specifying the Probabilities</vt:lpstr>
      <vt:lpstr>Willingness to Pay</vt:lpstr>
      <vt:lpstr>An Estimated MNL Model</vt:lpstr>
      <vt:lpstr>Slide 15</vt:lpstr>
      <vt:lpstr>Estimated MNL Model</vt:lpstr>
      <vt:lpstr>Slide 17</vt:lpstr>
      <vt:lpstr>Slide 18</vt:lpstr>
      <vt:lpstr>Slide 19</vt:lpstr>
      <vt:lpstr>Slide 20</vt:lpstr>
      <vt:lpstr>A Multinomial Logit Common Effects Model</vt:lpstr>
      <vt:lpstr>A Multinomial Logit Model</vt:lpstr>
      <vt:lpstr>A Heterogeneous Multinomial  Logit Model</vt:lpstr>
      <vt:lpstr>Common Effects Multinomial Logit</vt:lpstr>
      <vt:lpstr>Simulation Based Estimation</vt:lpstr>
      <vt:lpstr>Application Shoe Brand Choice</vt:lpstr>
      <vt:lpstr>Slide 27</vt:lpstr>
      <vt:lpstr>Unlabeled Choice Experiments</vt:lpstr>
      <vt:lpstr>Application</vt:lpstr>
      <vt:lpstr>No Common Effects</vt:lpstr>
      <vt:lpstr>Random Effects MNL Model</vt:lpstr>
      <vt:lpstr>Revealed and Stated Preference Data</vt:lpstr>
      <vt:lpstr>Revealed Preference Data</vt:lpstr>
      <vt:lpstr>Stated Preference Data</vt:lpstr>
      <vt:lpstr>Pooling RP and SP Data Sets - 1</vt:lpstr>
      <vt:lpstr>Slide 36</vt:lpstr>
      <vt:lpstr>Enriched Data Set – Vehicle Choice</vt:lpstr>
      <vt:lpstr>Fuel Types Study</vt:lpstr>
      <vt:lpstr>Attribute Space: Conventional</vt:lpstr>
      <vt:lpstr>Attribute Space: Electric</vt:lpstr>
      <vt:lpstr>Attribute Space: Alternative</vt:lpstr>
      <vt:lpstr>Slide 42</vt:lpstr>
      <vt:lpstr>The Random Parameters Logit Model</vt:lpstr>
      <vt:lpstr>Continuous Random Variation  in Preference Weights</vt:lpstr>
      <vt:lpstr>Mixed Logit Approaches</vt:lpstr>
      <vt:lpstr>Application</vt:lpstr>
      <vt:lpstr>Nested Logit Approach</vt:lpstr>
      <vt:lpstr>Slide 48</vt:lpstr>
      <vt:lpstr>Panel Data</vt:lpstr>
      <vt:lpstr>Customers’ Choice of Energy Supplier</vt:lpstr>
      <vt:lpstr>Population Distributions</vt:lpstr>
      <vt:lpstr>Estimated Model</vt:lpstr>
      <vt:lpstr>Slide 53</vt:lpstr>
      <vt:lpstr>Distribution of Brand Value</vt:lpstr>
      <vt:lpstr>Random Parameter Distributions</vt:lpstr>
      <vt:lpstr>Slide 56</vt:lpstr>
      <vt:lpstr>Estimating Individual Parameters</vt:lpstr>
      <vt:lpstr>Expected Preferences of Each Customer</vt:lpstr>
      <vt:lpstr>Posterior Estimation of i</vt:lpstr>
      <vt:lpstr>Application: Shoe Brand Choice</vt:lpstr>
      <vt:lpstr>Slide 61</vt:lpstr>
      <vt:lpstr>Random Parameters Logit Model</vt:lpstr>
      <vt:lpstr>Slide 63</vt:lpstr>
      <vt:lpstr>Slide 64</vt:lpstr>
      <vt:lpstr>Decision Strategy in Multinomial Choice</vt:lpstr>
      <vt:lpstr>The 2K model</vt:lpstr>
      <vt:lpstr>Latent Class Models with  Cross Class Restrictions</vt:lpstr>
      <vt:lpstr>Slide 68</vt:lpstr>
      <vt:lpstr>Slide 69</vt:lpstr>
      <vt:lpstr>Slide 70</vt:lpstr>
      <vt:lpstr>Slide 71</vt:lpstr>
      <vt:lpstr>Observable Heterogeneity in Utility Levels</vt:lpstr>
      <vt:lpstr>Unbservable heterogeneity in utility levels and other preference indicators</vt:lpstr>
      <vt:lpstr>A helpful way to view hybrid choice models</vt:lpstr>
      <vt:lpstr>Slide 75</vt:lpstr>
      <vt:lpstr>Slide 76</vt:lpstr>
      <vt:lpstr>Slide 77</vt:lpstr>
      <vt:lpstr>Slide 78</vt:lpstr>
      <vt:lpstr>MIMIC Model Multiple Indicators and  Multiple Causes</vt:lpstr>
      <vt:lpstr>Slide 80</vt:lpstr>
      <vt:lpstr>Slide 81</vt:lpstr>
      <vt:lpstr>“Integrated Model”</vt:lpstr>
      <vt:lpstr>Slide 83</vt:lpstr>
      <vt:lpstr>Binary Logit Conditional Probabiities</vt:lpstr>
      <vt:lpstr>Slide 85</vt:lpstr>
      <vt:lpstr>Slide 86</vt:lpstr>
      <vt:lpstr>Slide 87</vt:lpstr>
      <vt:lpstr>Slide 88</vt:lpstr>
      <vt:lpstr>Slide 89</vt:lpstr>
      <vt:lpstr>Slide 90</vt:lpstr>
      <vt:lpstr>Estimation Strategy</vt:lpstr>
      <vt:lpstr>Minimum Distance Estimation</vt:lpstr>
      <vt:lpstr>MDE Estimation</vt:lpstr>
      <vt:lpstr>MDE Estimation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Why a 300 fold increase in speed?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BG</cp:lastModifiedBy>
  <cp:revision>168</cp:revision>
  <dcterms:created xsi:type="dcterms:W3CDTF">2001-06-17T19:05:03Z</dcterms:created>
  <dcterms:modified xsi:type="dcterms:W3CDTF">2019-12-22T21:38:16Z</dcterms:modified>
</cp:coreProperties>
</file>