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3" r:id="rId1"/>
  </p:sldMasterIdLst>
  <p:notesMasterIdLst>
    <p:notesMasterId r:id="rId60"/>
  </p:notesMasterIdLst>
  <p:handoutMasterIdLst>
    <p:handoutMasterId r:id="rId61"/>
  </p:handoutMasterIdLst>
  <p:sldIdLst>
    <p:sldId id="513" r:id="rId2"/>
    <p:sldId id="434" r:id="rId3"/>
    <p:sldId id="438" r:id="rId4"/>
    <p:sldId id="439" r:id="rId5"/>
    <p:sldId id="497" r:id="rId6"/>
    <p:sldId id="435" r:id="rId7"/>
    <p:sldId id="436" r:id="rId8"/>
    <p:sldId id="453" r:id="rId9"/>
    <p:sldId id="454" r:id="rId10"/>
    <p:sldId id="437" r:id="rId11"/>
    <p:sldId id="455" r:id="rId12"/>
    <p:sldId id="456" r:id="rId13"/>
    <p:sldId id="457" r:id="rId14"/>
    <p:sldId id="441" r:id="rId15"/>
    <p:sldId id="442" r:id="rId16"/>
    <p:sldId id="462" r:id="rId17"/>
    <p:sldId id="463" r:id="rId18"/>
    <p:sldId id="464" r:id="rId19"/>
    <p:sldId id="459" r:id="rId20"/>
    <p:sldId id="465" r:id="rId21"/>
    <p:sldId id="508" r:id="rId22"/>
    <p:sldId id="514" r:id="rId23"/>
    <p:sldId id="466" r:id="rId24"/>
    <p:sldId id="488" r:id="rId25"/>
    <p:sldId id="486" r:id="rId26"/>
    <p:sldId id="445" r:id="rId27"/>
    <p:sldId id="458" r:id="rId28"/>
    <p:sldId id="489" r:id="rId29"/>
    <p:sldId id="490" r:id="rId30"/>
    <p:sldId id="482" r:id="rId31"/>
    <p:sldId id="492" r:id="rId32"/>
    <p:sldId id="515" r:id="rId33"/>
    <p:sldId id="447" r:id="rId34"/>
    <p:sldId id="493" r:id="rId35"/>
    <p:sldId id="494" r:id="rId36"/>
    <p:sldId id="495" r:id="rId37"/>
    <p:sldId id="496" r:id="rId38"/>
    <p:sldId id="512" r:id="rId39"/>
    <p:sldId id="478" r:id="rId40"/>
    <p:sldId id="479" r:id="rId41"/>
    <p:sldId id="480" r:id="rId42"/>
    <p:sldId id="481" r:id="rId43"/>
    <p:sldId id="483" r:id="rId44"/>
    <p:sldId id="485" r:id="rId45"/>
    <p:sldId id="467" r:id="rId46"/>
    <p:sldId id="468" r:id="rId47"/>
    <p:sldId id="469" r:id="rId48"/>
    <p:sldId id="470" r:id="rId49"/>
    <p:sldId id="471" r:id="rId50"/>
    <p:sldId id="472" r:id="rId51"/>
    <p:sldId id="473" r:id="rId52"/>
    <p:sldId id="474" r:id="rId53"/>
    <p:sldId id="475" r:id="rId54"/>
    <p:sldId id="476" r:id="rId55"/>
    <p:sldId id="477" r:id="rId56"/>
    <p:sldId id="461" r:id="rId57"/>
    <p:sldId id="499" r:id="rId58"/>
    <p:sldId id="500" r:id="rId5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00"/>
    <a:srgbClr val="FFFFFF"/>
    <a:srgbClr val="CCECFF"/>
    <a:srgbClr val="FF3300"/>
    <a:srgbClr val="0066FF"/>
    <a:srgbClr val="0099FF"/>
    <a:srgbClr val="33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61" autoAdjust="0"/>
    <p:restoredTop sz="94636" autoAdjust="0"/>
  </p:normalViewPr>
  <p:slideViewPr>
    <p:cSldViewPr>
      <p:cViewPr varScale="1">
        <p:scale>
          <a:sx n="80" d="100"/>
          <a:sy n="80" d="100"/>
        </p:scale>
        <p:origin x="-1867" y="-7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A28C80AB-6175-45AA-9908-735F07B4B3E4}"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3D19CC3-64D6-47EB-8AF5-253AEB928A6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63DB3884-5CB1-4402-BB14-1128C283336D}"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35EBB000-1DF6-4858-BAD8-5247CADD9588}" type="slidenum">
              <a:rPr lang="en-US" altLang="en-US"/>
              <a:pPr/>
              <a:t>2</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891DD169-F4F3-43F6-B3F3-8B7A518AE9A9}" type="slidenum">
              <a:rPr lang="en-US" altLang="en-US"/>
              <a:pPr/>
              <a:t>3</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7545C9E8-1085-4483-BE15-8F3A068C4678}" type="slidenum">
              <a:rPr lang="en-US" altLang="en-US"/>
              <a:pPr/>
              <a:t>4</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33FEC334-0B15-488B-9C01-1D34BA58636C}" type="slidenum">
              <a:rPr lang="en-US" altLang="en-US"/>
              <a:pPr/>
              <a:t>5</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D482C705-99EA-4C5A-A356-719AFAA7E127}" type="slidenum">
              <a:rPr lang="en-US" altLang="en-US"/>
              <a:pPr/>
              <a:t>6</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A55D9765-163F-43B7-9781-207366E3CD3C}" type="slidenum">
              <a:rPr lang="en-US" altLang="en-US"/>
              <a:pPr/>
              <a:t>7</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C96641BD-A38A-4D94-9B5E-B8ABDD136651}" type="slidenum">
              <a:rPr lang="en-US" altLang="en-US"/>
              <a:pPr/>
              <a:t>8</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AE163240-F79B-415F-9162-3D01814CF0D1}" type="slidenum">
              <a:rPr lang="en-US" altLang="en-US"/>
              <a:pPr/>
              <a:t>9</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203948F4-C866-49EF-A39D-C97B1A65CF02}" type="slidenum">
              <a:rPr lang="en-US" altLang="en-US"/>
              <a:pPr/>
              <a:t>10</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99348313-CC64-474C-987B-3C69E7E2E1A4}" type="slidenum">
              <a:rPr lang="en-US" altLang="en-US"/>
              <a:pPr/>
              <a:t>11</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7EF7AEDB-6601-49EA-BF56-EE31506BDBDC}" type="slidenum">
              <a:rPr lang="en-US" altLang="en-US"/>
              <a:pPr/>
              <a:t>12</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F1BDF3FD-5175-4817-BCB9-AA3607E82D27}" type="slidenum">
              <a:rPr lang="en-US" altLang="en-US"/>
              <a:pPr/>
              <a:t>13</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8B4729D8-8C1C-4989-B327-A3E581412B90}" type="slidenum">
              <a:rPr lang="en-US" altLang="en-US"/>
              <a:pPr/>
              <a:t>14</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973ABAF-7104-452A-9DE2-81ED454B5BF0}" type="slidenum">
              <a:rPr lang="en-US" altLang="en-US"/>
              <a:pPr/>
              <a:t>15</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7C262633-08E4-4091-A261-159F3F0364C1}" type="slidenum">
              <a:rPr lang="en-US" altLang="en-US"/>
              <a:pPr/>
              <a:t>16</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5436E96-FC5A-41D5-BAE0-BDDA7657CE39}" type="slidenum">
              <a:rPr lang="en-US" altLang="en-US"/>
              <a:pPr/>
              <a:t>17</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57380E84-9458-43B5-896F-B3AFD3E806C5}" type="slidenum">
              <a:rPr lang="en-US" altLang="en-US"/>
              <a:pPr/>
              <a:t>18</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76B93F1F-5FB3-4AD7-8BA2-815075919B60}" type="slidenum">
              <a:rPr lang="en-US" altLang="en-US"/>
              <a:pPr/>
              <a:t>19</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573D9639-9F45-4341-879F-2FC39C76F67F}" type="slidenum">
              <a:rPr lang="en-US" altLang="en-US"/>
              <a:pPr/>
              <a:t>20</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EDC71EE4-24F7-4659-9A0E-CEF16A8EA721}" type="slidenum">
              <a:rPr lang="en-US" altLang="en-US"/>
              <a:pPr/>
              <a:t>21</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8F1C773-CA66-4B78-B8C8-99A345E17B72}" type="slidenum">
              <a:rPr lang="en-US" altLang="en-US"/>
              <a:pPr/>
              <a:t>23</a:t>
            </a:fld>
            <a:endParaRPr lang="en-US" alt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50C8E7FA-F276-4097-8CD7-3F020658FC7A}" type="slidenum">
              <a:rPr lang="en-US" altLang="en-US"/>
              <a:pPr/>
              <a:t>24</a:t>
            </a:fld>
            <a:endParaRPr lang="en-US" alt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2619A40-79BC-48F4-8DFC-0EC6D9351871}" type="slidenum">
              <a:rPr lang="en-US" altLang="en-US"/>
              <a:pPr/>
              <a:t>25</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0567F36-C98D-4719-B73C-86FD8382E6D8}" type="slidenum">
              <a:rPr lang="en-US" altLang="en-US"/>
              <a:pPr/>
              <a:t>26</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AE1419AE-19AC-4F14-BED0-BC73BAA24E83}" type="slidenum">
              <a:rPr lang="en-US" altLang="en-US"/>
              <a:pPr/>
              <a:t>27</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537979B-03F0-43C5-8178-613434F429A9}" type="slidenum">
              <a:rPr lang="en-US" altLang="en-US"/>
              <a:pPr/>
              <a:t>28</a:t>
            </a:fld>
            <a:endParaRPr lang="en-US" alt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F1F51F5-1338-4E19-8CF4-A6DE7CEA8A12}" type="slidenum">
              <a:rPr lang="en-US" altLang="en-US"/>
              <a:pPr/>
              <a:t>29</a:t>
            </a:fld>
            <a:endParaRPr lang="en-US" alt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138AA765-7153-409D-9AED-FE07BD699B26}" type="slidenum">
              <a:rPr lang="en-US" altLang="en-US"/>
              <a:pPr/>
              <a:t>30</a:t>
            </a:fld>
            <a:endParaRPr lang="en-US" alt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C854415-7547-4CA8-BA8B-B1C56D96674F}" type="slidenum">
              <a:rPr lang="en-US" altLang="en-US"/>
              <a:pPr/>
              <a:t>31</a:t>
            </a:fld>
            <a:endParaRPr lang="en-US" alt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6A7A340F-4A3F-49EF-B111-3BE5F8B81404}" type="slidenum">
              <a:rPr lang="en-US" altLang="en-US"/>
              <a:pPr/>
              <a:t>33</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E4055B7A-5E8C-49B2-8EF3-D530040B8BCC}" type="slidenum">
              <a:rPr lang="en-US" altLang="en-US"/>
              <a:pPr/>
              <a:t>34</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6DF3FA84-E8DB-49D9-A05D-87B7A992438A}" type="slidenum">
              <a:rPr lang="en-US" altLang="en-US"/>
              <a:pPr/>
              <a:t>35</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B3131178-F3A0-406C-AA50-57BF4C47CFDD}" type="slidenum">
              <a:rPr lang="en-US" altLang="en-US"/>
              <a:pPr/>
              <a:t>36</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0E0787F-3D72-4B58-82D7-1649F413E403}" type="slidenum">
              <a:rPr lang="en-US" altLang="en-US"/>
              <a:pPr/>
              <a:t>37</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E397F2E1-8603-4706-A686-5101AE13935E}" type="slidenum">
              <a:rPr lang="en-US" altLang="en-US"/>
              <a:pPr/>
              <a:t>39</a:t>
            </a:fld>
            <a:endParaRPr lang="en-US" alt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5F5465F5-A9B4-46F4-891C-486D88CFF31B}" type="slidenum">
              <a:rPr lang="en-US" altLang="en-US"/>
              <a:pPr/>
              <a:t>40</a:t>
            </a:fld>
            <a:endParaRPr lang="en-US" alt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A124C542-093C-4E3C-B870-759E22B28CE7}" type="slidenum">
              <a:rPr lang="en-US" altLang="en-US"/>
              <a:pPr/>
              <a:t>41</a:t>
            </a:fld>
            <a:endParaRPr lang="en-US" alt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156A5BC5-10DC-4400-BFA8-E6D75D3700FF}" type="slidenum">
              <a:rPr lang="en-US" altLang="en-US"/>
              <a:pPr/>
              <a:t>42</a:t>
            </a:fld>
            <a:endParaRPr lang="en-US" alt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7190A327-C1AF-4AC3-8C02-1CEEF8CE8F56}" type="slidenum">
              <a:rPr lang="en-US" altLang="en-US"/>
              <a:pPr/>
              <a:t>43</a:t>
            </a:fld>
            <a:endParaRPr lang="en-US" alt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97755D78-7162-4DBE-A2A8-5A465DF0BE2E}" type="slidenum">
              <a:rPr lang="en-US" altLang="en-US"/>
              <a:pPr/>
              <a:t>44</a:t>
            </a:fld>
            <a:endParaRPr lang="en-US" alt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E2C11BA-6D51-479D-87A9-DF81A0ACF929}" type="slidenum">
              <a:rPr lang="en-US" altLang="en-US"/>
              <a:pPr/>
              <a:t>45</a:t>
            </a:fld>
            <a:endParaRPr lang="en-US" alt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91A3AB7F-AE89-4FF2-AD07-9CE532D50A73}" type="slidenum">
              <a:rPr lang="en-US" altLang="en-US"/>
              <a:pPr/>
              <a:t>46</a:t>
            </a:fld>
            <a:endParaRPr lang="en-US" alt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72E27CA4-8BB8-40DA-BB1A-6991D15B42F8}" type="slidenum">
              <a:rPr lang="en-US" altLang="en-US"/>
              <a:pPr/>
              <a:t>47</a:t>
            </a:fld>
            <a:endParaRPr lang="en-US" alt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86C728B0-3EA9-4BC4-B472-7D2FBC7DB1F9}" type="slidenum">
              <a:rPr lang="en-US" altLang="en-US"/>
              <a:pPr/>
              <a:t>48</a:t>
            </a:fld>
            <a:endParaRPr lang="en-US" alt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A6672F69-17EE-4880-8CF2-F1D1B4271B20}" type="slidenum">
              <a:rPr lang="en-US" altLang="en-US"/>
              <a:pPr/>
              <a:t>49</a:t>
            </a:fld>
            <a:endParaRPr lang="en-US" alt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6335A19B-2FAE-4587-B3F3-0F27513904B2}" type="slidenum">
              <a:rPr lang="en-US" altLang="en-US"/>
              <a:pPr/>
              <a:t>50</a:t>
            </a:fld>
            <a:endParaRPr lang="en-US" alt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5311E363-C1E8-4636-BC96-E14E97AEF529}" type="slidenum">
              <a:rPr lang="en-US" altLang="en-US"/>
              <a:pPr/>
              <a:t>51</a:t>
            </a:fld>
            <a:endParaRPr lang="en-US" alt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6CE7AC77-0ED4-4468-A66C-AD43D4D90B4E}" type="slidenum">
              <a:rPr lang="en-US" altLang="en-US"/>
              <a:pPr/>
              <a:t>52</a:t>
            </a:fld>
            <a:endParaRPr lang="en-US" alt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6E3EDFD7-51A1-4F17-A31E-8E31DE7D6F30}" type="slidenum">
              <a:rPr lang="en-US" altLang="en-US"/>
              <a:pPr/>
              <a:t>53</a:t>
            </a:fld>
            <a:endParaRPr lang="en-US" alt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FF1D9700-3D31-4BD5-93B7-BB4C2A257CFD}" type="slidenum">
              <a:rPr lang="en-US" altLang="en-US"/>
              <a:pPr/>
              <a:t>54</a:t>
            </a:fld>
            <a:endParaRPr lang="en-US" alt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FDE2C3C5-3758-4CA3-8AA9-AEAB92C3C9B3}" type="slidenum">
              <a:rPr lang="en-US" altLang="en-US"/>
              <a:pPr/>
              <a:t>55</a:t>
            </a:fld>
            <a:endParaRPr lang="en-US" alt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FC172D52-9821-440C-B8B9-CBE027AE9EB2}" type="slidenum">
              <a:rPr lang="en-US" altLang="en-US"/>
              <a:pPr/>
              <a:t>56</a:t>
            </a:fld>
            <a:endParaRPr lang="en-US" alt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0F27B4DC-453B-4C19-AF99-376C0E498970}" type="slidenum">
              <a:rPr lang="en-US" altLang="en-US"/>
              <a:pPr/>
              <a:t>57</a:t>
            </a:fld>
            <a:endParaRPr lang="en-US" alt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581B143E-E633-4E89-AAC3-0C6450D1F217}" type="slidenum">
              <a:rPr lang="en-US" altLang="en-US"/>
              <a:pPr/>
              <a:t>58</a:t>
            </a:fld>
            <a:endParaRPr lang="en-US" alt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rgbClr val="00CCFF"/>
          </a:solidFill>
          <a:ln>
            <a:noFill/>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7" name="Rectangle 10"/>
            <p:cNvSpPr>
              <a:spLocks noChangeArrowheads="1"/>
            </p:cNvSpPr>
            <p:nvPr/>
          </p:nvSpPr>
          <p:spPr bwMode="auto">
            <a:xfrm flipV="1">
              <a:off x="240" y="192"/>
              <a:ext cx="5004" cy="288"/>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8" name="Rectangle 11"/>
            <p:cNvSpPr>
              <a:spLocks noChangeArrowheads="1"/>
            </p:cNvSpPr>
            <p:nvPr/>
          </p:nvSpPr>
          <p:spPr bwMode="auto">
            <a:xfrm flipV="1">
              <a:off x="240" y="480"/>
              <a:ext cx="5004" cy="144"/>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9" name="Rectangle 12"/>
            <p:cNvSpPr>
              <a:spLocks noChangeArrowheads="1"/>
            </p:cNvSpPr>
            <p:nvPr/>
          </p:nvSpPr>
          <p:spPr bwMode="auto">
            <a:xfrm flipV="1">
              <a:off x="5242" y="480"/>
              <a:ext cx="282" cy="144"/>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 name="Rectangle 14"/>
            <p:cNvSpPr>
              <a:spLocks noChangeArrowheads="1"/>
            </p:cNvSpPr>
            <p:nvPr/>
          </p:nvSpPr>
          <p:spPr bwMode="auto">
            <a:xfrm>
              <a:off x="240" y="192"/>
              <a:ext cx="5286" cy="3648"/>
            </a:xfrm>
            <a:prstGeom prst="rect">
              <a:avLst/>
            </a:prstGeom>
            <a:noFill/>
            <a:ln w="12700">
              <a:solidFill>
                <a:schemeClr val="tx1"/>
              </a:solidFill>
              <a:miter lim="800000"/>
              <a:headEnd/>
              <a:tailEnd/>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1"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2" name="Rectangle 6"/>
          <p:cNvSpPr>
            <a:spLocks noGrp="1" noChangeArrowheads="1"/>
          </p:cNvSpPr>
          <p:nvPr>
            <p:ph type="ftr" sz="quarter" idx="11"/>
          </p:nvPr>
        </p:nvSpPr>
        <p:spPr/>
        <p:txBody>
          <a:bodyPr/>
          <a:lstStyle>
            <a:lvl1pPr>
              <a:defRPr/>
            </a:lvl1pPr>
          </a:lstStyle>
          <a:p>
            <a:pPr>
              <a:defRPr/>
            </a:pPr>
            <a:endParaRPr lang="en-US"/>
          </a:p>
        </p:txBody>
      </p:sp>
      <p:sp>
        <p:nvSpPr>
          <p:cNvPr id="13" name="Rectangle 7"/>
          <p:cNvSpPr>
            <a:spLocks noGrp="1" noChangeArrowheads="1"/>
          </p:cNvSpPr>
          <p:nvPr>
            <p:ph type="sldNum" sz="quarter" idx="12"/>
          </p:nvPr>
        </p:nvSpPr>
        <p:spPr>
          <a:xfrm>
            <a:off x="6553200" y="6248400"/>
            <a:ext cx="2133600" cy="457200"/>
          </a:xfrm>
        </p:spPr>
        <p:txBody>
          <a:bodyPr/>
          <a:lstStyle>
            <a:lvl1pPr>
              <a:defRPr b="1"/>
            </a:lvl1pPr>
          </a:lstStyle>
          <a:p>
            <a:fld id="{B0780D3F-5686-4A06-8DB4-101FC694F395}"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72A28BB-CE6D-421D-9AD7-20FFA1F5FA12}"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66920D4-0150-4E9B-8C5F-0F93B6AF826C}"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D133CDD-CF71-4E8B-933E-C26392DFFF06}"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D8BAE80-3ED9-4499-80C4-A5A39B65C29F}"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761BC23-BCBE-4039-AFA5-8B8A113506C7}"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038574FE-B6B9-46AE-8612-34108CFBDECA}"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A56ED8A-557A-4CAF-A7B2-48B90D7B2C43}"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A044AC2-C392-4D5D-9DBB-3AA9C5088DA2}"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DF3E9C3-4ADE-4885-83FE-6F34ED0BF3E7}"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D6FA3A5-BFAD-46B2-8A99-C9D286C384F6}"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4E81ED7-3AC2-4995-AE90-0220FDB73A6C}"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394213B-E794-4A20-A2D1-8A3F4D963868}"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A7435790-98CE-4FDB-A52F-D5996B1020BD}" type="slidenum">
              <a:rPr lang="en-US" altLang="en-US"/>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28800"/>
            <a:ext cx="8229600" cy="430212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274AAE7-FFCC-4594-8A79-94B089F65A1B}"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A44A4C59-D1C6-4EFF-BBCB-0272D15019A9}" type="slidenum">
              <a:rPr lang="en-US" altLang="en-US"/>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032" name="Rectangle 12"/>
          <p:cNvSpPr>
            <a:spLocks noChangeArrowheads="1"/>
          </p:cNvSpPr>
          <p:nvPr userDrawn="1"/>
        </p:nvSpPr>
        <p:spPr bwMode="auto">
          <a:xfrm>
            <a:off x="4953000" y="381000"/>
            <a:ext cx="3860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r"/>
            <a:r>
              <a:rPr lang="en-US" altLang="en-US" sz="1400" b="1">
                <a:solidFill>
                  <a:schemeClr val="bg1"/>
                </a:solidFill>
                <a:latin typeface="Arial" charset="0"/>
              </a:rPr>
              <a:t>Part 25: Bayesian [</a:t>
            </a:r>
            <a:fld id="{BE79477B-90F6-4D9B-B719-41C4D37645C6}" type="slidenum">
              <a:rPr lang="en-US" altLang="en-US" sz="1400" b="1">
                <a:solidFill>
                  <a:schemeClr val="bg1"/>
                </a:solidFill>
                <a:latin typeface="Arial" charset="0"/>
              </a:rPr>
              <a:pPr algn="r"/>
              <a:t>‹#›</a:t>
            </a:fld>
            <a:r>
              <a:rPr lang="en-US" altLang="en-US" sz="1400" b="1">
                <a:solidFill>
                  <a:schemeClr val="bg1"/>
                </a:solidFill>
                <a:latin typeface="Arial" charset="0"/>
              </a:rPr>
              <a:t>/</a:t>
            </a:r>
            <a:r>
              <a:rPr lang="en-US" altLang="en-US" sz="1400" b="1" smtClean="0">
                <a:solidFill>
                  <a:schemeClr val="bg1"/>
                </a:solidFill>
                <a:latin typeface="Arial" charset="0"/>
              </a:rPr>
              <a:t>58]</a:t>
            </a:r>
            <a:endParaRPr lang="en-US" altLang="en-US" sz="1400" b="1">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3961"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oleObject11.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oleObject" Target="../embeddings/oleObject12.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3.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oleObject14.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15.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7.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8.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oleObject19.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20.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21.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22.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23.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24.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oleObject" Target="../embeddings/oleObject25.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oleObject26.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24.vml"/><Relationship Id="rId4" Type="http://schemas.openxmlformats.org/officeDocument/2006/relationships/oleObject" Target="../embeddings/oleObject27.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25.vml"/><Relationship Id="rId4" Type="http://schemas.openxmlformats.org/officeDocument/2006/relationships/oleObject" Target="../embeddings/oleObject28.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oleObject" Target="../embeddings/oleObject29.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oleObject" Target="../embeddings/oleObject30.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oleObject" Target="../embeddings/oleObject31.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oleObject" Target="../embeddings/oleObject32.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itchFamily="2" charset="2"/>
              <a:buNone/>
            </a:pPr>
            <a:r>
              <a:rPr lang="en-US" altLang="en-US" sz="2000" smtClean="0">
                <a:latin typeface="Arial" charset="0"/>
              </a:rPr>
              <a:t>William Greene</a:t>
            </a:r>
          </a:p>
          <a:p>
            <a:pPr marL="0" indent="0" eaLnBrk="1" hangingPunct="1">
              <a:buFont typeface="Wingdings" pitchFamily="2" charset="2"/>
              <a:buNone/>
            </a:pPr>
            <a:r>
              <a:rPr lang="en-US" altLang="en-US" sz="2000" smtClean="0">
                <a:latin typeface="Arial" charset="0"/>
              </a:rPr>
              <a:t>Department of Economics</a:t>
            </a:r>
          </a:p>
          <a:p>
            <a:pPr marL="0" indent="0" eaLnBrk="1" hangingPunct="1">
              <a:buFont typeface="Wingdings" pitchFamily="2" charset="2"/>
              <a:buNone/>
            </a:pPr>
            <a:r>
              <a:rPr lang="en-US" altLang="en-US" sz="2000" smtClean="0">
                <a:latin typeface="Arial" charset="0"/>
              </a:rPr>
              <a:t>University of South Florida</a:t>
            </a:r>
          </a:p>
        </p:txBody>
      </p:sp>
      <p:pic>
        <p:nvPicPr>
          <p:cNvPr id="5126" name="Picture 8"/>
          <p:cNvPicPr>
            <a:picLocks noChangeAspect="1" noChangeArrowheads="1"/>
          </p:cNvPicPr>
          <p:nvPr/>
        </p:nvPicPr>
        <p:blipFill>
          <a:blip r:embed="rId4" cstate="print"/>
          <a:srcRect/>
          <a:stretch>
            <a:fillRect/>
          </a:stretch>
        </p:blipFill>
        <p:spPr bwMode="auto">
          <a:xfrm>
            <a:off x="457200" y="3962400"/>
            <a:ext cx="1503363" cy="2286000"/>
          </a:xfrm>
          <a:prstGeom prst="rect">
            <a:avLst/>
          </a:prstGeom>
          <a:noFill/>
          <a:ln w="19050">
            <a:noFill/>
            <a:miter lim="800000"/>
            <a:headEnd/>
            <a:tailEnd/>
          </a:ln>
        </p:spPr>
      </p:pic>
      <p:pic>
        <p:nvPicPr>
          <p:cNvPr id="5127" name="Picture 9"/>
          <p:cNvPicPr>
            <a:picLocks noChangeAspect="1" noChangeArrowheads="1"/>
          </p:cNvPicPr>
          <p:nvPr/>
        </p:nvPicPr>
        <p:blipFill>
          <a:blip r:embed="rId5" cstate="print"/>
          <a:srcRect/>
          <a:stretch>
            <a:fillRect/>
          </a:stretch>
        </p:blipFill>
        <p:spPr bwMode="auto">
          <a:xfrm>
            <a:off x="5257800" y="1728788"/>
            <a:ext cx="1666875" cy="1928812"/>
          </a:xfrm>
          <a:prstGeom prst="rect">
            <a:avLst/>
          </a:prstGeom>
          <a:noFill/>
          <a:ln w="19050">
            <a:noFill/>
            <a:miter lim="800000"/>
            <a:headEnd/>
            <a:tailEnd/>
          </a:ln>
        </p:spPr>
      </p:pic>
      <p:pic>
        <p:nvPicPr>
          <p:cNvPr id="5128" name="Picture 10"/>
          <p:cNvPicPr>
            <a:picLocks noChangeAspect="1" noChangeArrowheads="1"/>
          </p:cNvPicPr>
          <p:nvPr/>
        </p:nvPicPr>
        <p:blipFill>
          <a:blip r:embed="rId6" cstate="print"/>
          <a:srcRect/>
          <a:stretch>
            <a:fillRect/>
          </a:stretch>
        </p:blipFill>
        <p:spPr bwMode="auto">
          <a:xfrm>
            <a:off x="7162800" y="3962400"/>
            <a:ext cx="1462088" cy="2228850"/>
          </a:xfrm>
          <a:prstGeom prst="rect">
            <a:avLst/>
          </a:prstGeom>
          <a:noFill/>
          <a:ln w="19050">
            <a:noFill/>
            <a:miter lim="800000"/>
            <a:headEnd/>
            <a:tailEnd/>
          </a:ln>
        </p:spPr>
      </p:pic>
      <p:pic>
        <p:nvPicPr>
          <p:cNvPr id="5129" name="Picture 10"/>
          <p:cNvPicPr>
            <a:picLocks noChangeAspect="1"/>
          </p:cNvPicPr>
          <p:nvPr/>
        </p:nvPicPr>
        <p:blipFill>
          <a:blip r:embed="rId7" cstate="print"/>
          <a:srcRect/>
          <a:stretch>
            <a:fillRect/>
          </a:stretch>
        </p:blipFill>
        <p:spPr bwMode="auto">
          <a:xfrm>
            <a:off x="2108200" y="3984625"/>
            <a:ext cx="1604963" cy="2278063"/>
          </a:xfrm>
          <a:prstGeom prst="rect">
            <a:avLst/>
          </a:prstGeom>
          <a:noFill/>
          <a:ln w="9525">
            <a:noFill/>
            <a:miter lim="800000"/>
            <a:headEnd/>
            <a:tailEnd/>
          </a:ln>
        </p:spPr>
      </p:pic>
      <p:pic>
        <p:nvPicPr>
          <p:cNvPr id="5130" name="Picture 11"/>
          <p:cNvPicPr>
            <a:picLocks noChangeAspect="1" noChangeArrowheads="1"/>
          </p:cNvPicPr>
          <p:nvPr/>
        </p:nvPicPr>
        <p:blipFill>
          <a:blip r:embed="rId8" cstate="print"/>
          <a:srcRect/>
          <a:stretch>
            <a:fillRect/>
          </a:stretch>
        </p:blipFill>
        <p:spPr bwMode="auto">
          <a:xfrm>
            <a:off x="5486400" y="3962400"/>
            <a:ext cx="1549400" cy="2319338"/>
          </a:xfrm>
          <a:prstGeom prst="rect">
            <a:avLst/>
          </a:prstGeom>
          <a:noFill/>
          <a:ln w="19050">
            <a:noFill/>
            <a:miter lim="800000"/>
            <a:headEnd/>
            <a:tailEnd/>
          </a:ln>
        </p:spPr>
      </p:pic>
      <p:pic>
        <p:nvPicPr>
          <p:cNvPr id="5131" name="Picture 12"/>
          <p:cNvPicPr>
            <a:picLocks noChangeAspect="1" noChangeArrowheads="1"/>
          </p:cNvPicPr>
          <p:nvPr/>
        </p:nvPicPr>
        <p:blipFill>
          <a:blip r:embed="rId9" cstate="print"/>
          <a:srcRect/>
          <a:stretch>
            <a:fillRect/>
          </a:stretch>
        </p:blipFill>
        <p:spPr bwMode="auto">
          <a:xfrm>
            <a:off x="7162800" y="1676400"/>
            <a:ext cx="1477963" cy="2100263"/>
          </a:xfrm>
          <a:prstGeom prst="rect">
            <a:avLst/>
          </a:prstGeom>
          <a:noFill/>
          <a:ln w="19050">
            <a:noFill/>
            <a:miter lim="800000"/>
            <a:headEnd/>
            <a:tailEnd/>
          </a:ln>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762000" y="1371600"/>
            <a:ext cx="7696200" cy="1677988"/>
          </a:xfrm>
        </p:spPr>
        <p:txBody>
          <a:bodyPr/>
          <a:lstStyle/>
          <a:p>
            <a:pPr eaLnBrk="1" hangingPunct="1"/>
            <a:r>
              <a:rPr lang="en-US" altLang="en-US" sz="2800" smtClean="0">
                <a:solidFill>
                  <a:srgbClr val="003399"/>
                </a:solidFill>
              </a:rPr>
              <a:t>Econometric Analysis of Panel Data</a:t>
            </a:r>
          </a:p>
        </p:txBody>
      </p:sp>
      <p:sp>
        <p:nvSpPr>
          <p:cNvPr id="7171" name="Rectangle 3"/>
          <p:cNvSpPr>
            <a:spLocks noGrp="1" noChangeArrowheads="1"/>
          </p:cNvSpPr>
          <p:nvPr>
            <p:ph type="subTitle" idx="1"/>
          </p:nvPr>
        </p:nvSpPr>
        <p:spPr>
          <a:xfrm>
            <a:off x="914400" y="3962400"/>
            <a:ext cx="7543800" cy="1371600"/>
          </a:xfrm>
        </p:spPr>
        <p:txBody>
          <a:bodyPr/>
          <a:lstStyle/>
          <a:p>
            <a:pPr algn="ctr" eaLnBrk="1" hangingPunct="1"/>
            <a:r>
              <a:rPr lang="en-US" altLang="en-US" sz="3200" b="1" smtClean="0"/>
              <a:t>25. Bayesian Econometric Models </a:t>
            </a:r>
          </a:p>
          <a:p>
            <a:pPr algn="ctr" eaLnBrk="1" hangingPunct="1"/>
            <a:r>
              <a:rPr lang="en-US" altLang="en-US" sz="3200" b="1" smtClean="0"/>
              <a:t>for Panel Data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Sources</a:t>
            </a:r>
          </a:p>
        </p:txBody>
      </p:sp>
      <p:sp>
        <p:nvSpPr>
          <p:cNvPr id="9219" name="Rectangle 3"/>
          <p:cNvSpPr>
            <a:spLocks noGrp="1" noChangeArrowheads="1"/>
          </p:cNvSpPr>
          <p:nvPr>
            <p:ph idx="1"/>
          </p:nvPr>
        </p:nvSpPr>
        <p:spPr>
          <a:xfrm>
            <a:off x="457200" y="2022475"/>
            <a:ext cx="8229600" cy="4302125"/>
          </a:xfrm>
        </p:spPr>
        <p:txBody>
          <a:bodyPr/>
          <a:lstStyle/>
          <a:p>
            <a:pPr eaLnBrk="1" hangingPunct="1"/>
            <a:r>
              <a:rPr lang="en-US" altLang="en-US" sz="2400" smtClean="0"/>
              <a:t>Lancaster, T.: An Introduction to Modern Bayesian Econometrics, Blackwell, 2004</a:t>
            </a:r>
          </a:p>
          <a:p>
            <a:pPr eaLnBrk="1" hangingPunct="1"/>
            <a:r>
              <a:rPr lang="en-US" altLang="en-US" sz="2400" smtClean="0"/>
              <a:t>Koop, G.: Bayesian Econometrics, Wiley, 2003</a:t>
            </a:r>
          </a:p>
          <a:p>
            <a:pPr eaLnBrk="1" hangingPunct="1"/>
            <a:r>
              <a:rPr lang="en-US" altLang="en-US" sz="2400" smtClean="0"/>
              <a:t>… “Bayesian Methods,” “Bayesian Data Analysis,” … (many books in statistics)</a:t>
            </a:r>
          </a:p>
          <a:p>
            <a:pPr eaLnBrk="1" hangingPunct="1"/>
            <a:r>
              <a:rPr lang="en-US" altLang="en-US" sz="2400" smtClean="0"/>
              <a:t>Papers in Marketing: Allenby, Ginter, Lenk, Kamakura,…</a:t>
            </a:r>
          </a:p>
          <a:p>
            <a:pPr eaLnBrk="1" hangingPunct="1"/>
            <a:r>
              <a:rPr lang="en-US" altLang="en-US" sz="2400" smtClean="0"/>
              <a:t>Papers in Statistics: Sid Chib,… </a:t>
            </a:r>
          </a:p>
          <a:p>
            <a:pPr eaLnBrk="1" hangingPunct="1"/>
            <a:r>
              <a:rPr lang="en-US" altLang="en-US" sz="2400" smtClean="0"/>
              <a:t>Books and Papers in Econometrics: Arnold Zellner, Gary Koop, Mark Steel, Dale Poirier, John Geweke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Software</a:t>
            </a:r>
          </a:p>
        </p:txBody>
      </p:sp>
      <p:sp>
        <p:nvSpPr>
          <p:cNvPr id="11267" name="Rectangle 3"/>
          <p:cNvSpPr>
            <a:spLocks noGrp="1" noChangeArrowheads="1"/>
          </p:cNvSpPr>
          <p:nvPr>
            <p:ph idx="1"/>
          </p:nvPr>
        </p:nvSpPr>
        <p:spPr>
          <a:xfrm>
            <a:off x="457200" y="1828801"/>
            <a:ext cx="8229600" cy="2438400"/>
          </a:xfrm>
        </p:spPr>
        <p:txBody>
          <a:bodyPr/>
          <a:lstStyle/>
          <a:p>
            <a:pPr eaLnBrk="1" hangingPunct="1"/>
            <a:r>
              <a:rPr lang="en-US" altLang="en-US" smtClean="0"/>
              <a:t>Stata, Limdep, SAS, etc.</a:t>
            </a:r>
          </a:p>
          <a:p>
            <a:pPr eaLnBrk="1" hangingPunct="1"/>
            <a:r>
              <a:rPr lang="en-US" altLang="en-US" smtClean="0"/>
              <a:t>R, Matlab, Gauss</a:t>
            </a:r>
          </a:p>
          <a:p>
            <a:pPr eaLnBrk="1" hangingPunct="1"/>
            <a:r>
              <a:rPr lang="en-US" altLang="en-US" smtClean="0"/>
              <a:t>WinBUGS</a:t>
            </a:r>
          </a:p>
          <a:p>
            <a:pPr lvl="1" eaLnBrk="1" hangingPunct="1"/>
            <a:r>
              <a:rPr lang="en-US" altLang="en-US" sz="3200" b="1" smtClean="0">
                <a:solidFill>
                  <a:srgbClr val="FF3300"/>
                </a:solidFill>
              </a:rPr>
              <a:t>B</a:t>
            </a:r>
            <a:r>
              <a:rPr lang="en-US" altLang="en-US" smtClean="0"/>
              <a:t>ayesian inference </a:t>
            </a:r>
            <a:r>
              <a:rPr lang="en-US" altLang="en-US" sz="3200" b="1" smtClean="0">
                <a:solidFill>
                  <a:srgbClr val="FF3300"/>
                </a:solidFill>
              </a:rPr>
              <a:t>U</a:t>
            </a:r>
            <a:r>
              <a:rPr lang="en-US" altLang="en-US" smtClean="0"/>
              <a:t>sing </a:t>
            </a:r>
            <a:r>
              <a:rPr lang="en-US" altLang="en-US" sz="3200" b="1" smtClean="0">
                <a:solidFill>
                  <a:srgbClr val="FF3300"/>
                </a:solidFill>
              </a:rPr>
              <a:t>G</a:t>
            </a:r>
            <a:r>
              <a:rPr lang="en-US" altLang="en-US" smtClean="0"/>
              <a:t>ibbs </a:t>
            </a:r>
            <a:r>
              <a:rPr lang="en-US" altLang="en-US" sz="3200" b="1" smtClean="0">
                <a:solidFill>
                  <a:srgbClr val="FF3300"/>
                </a:solidFill>
              </a:rPr>
              <a:t>S</a:t>
            </a:r>
            <a:r>
              <a:rPr lang="en-US" altLang="en-US" smtClean="0"/>
              <a:t>ampling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Grp="1" noChangeArrowheads="1"/>
          </p:cNvSpPr>
          <p:nvPr>
            <p:ph type="title"/>
          </p:nvPr>
        </p:nvSpPr>
        <p:spPr>
          <a:xfrm>
            <a:off x="457200" y="762000"/>
            <a:ext cx="8229600" cy="533400"/>
          </a:xfrm>
        </p:spPr>
        <p:txBody>
          <a:bodyPr/>
          <a:lstStyle/>
          <a:p>
            <a:pPr eaLnBrk="1" hangingPunct="1"/>
            <a:r>
              <a:rPr lang="en-US" altLang="en-US" sz="2000" smtClean="0">
                <a:latin typeface="Arial" charset="0"/>
                <a:cs typeface="Arial" charset="0"/>
              </a:rPr>
              <a:t>http://www.mrc-bsu.cam.ac.uk/software/bugs/the-bugs-project-winbugs/</a:t>
            </a:r>
          </a:p>
        </p:txBody>
      </p:sp>
      <p:pic>
        <p:nvPicPr>
          <p:cNvPr id="13315" name="Picture 1"/>
          <p:cNvPicPr>
            <a:picLocks noChangeAspect="1"/>
          </p:cNvPicPr>
          <p:nvPr/>
        </p:nvPicPr>
        <p:blipFill>
          <a:blip r:embed="rId3" cstate="print"/>
          <a:srcRect/>
          <a:stretch>
            <a:fillRect/>
          </a:stretch>
        </p:blipFill>
        <p:spPr bwMode="auto">
          <a:xfrm>
            <a:off x="1914525" y="1447800"/>
            <a:ext cx="4862513" cy="49180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A Philosophical Underpinning</a:t>
            </a:r>
          </a:p>
        </p:txBody>
      </p:sp>
      <p:sp>
        <p:nvSpPr>
          <p:cNvPr id="15363" name="Rectangle 3"/>
          <p:cNvSpPr>
            <a:spLocks noGrp="1" noChangeArrowheads="1"/>
          </p:cNvSpPr>
          <p:nvPr>
            <p:ph idx="1"/>
          </p:nvPr>
        </p:nvSpPr>
        <p:spPr/>
        <p:txBody>
          <a:bodyPr/>
          <a:lstStyle/>
          <a:p>
            <a:pPr eaLnBrk="1" hangingPunct="1"/>
            <a:r>
              <a:rPr lang="en-US" altLang="en-US" smtClean="0"/>
              <a:t>A method of using new information to update existing beliefs about probabilities of events</a:t>
            </a:r>
          </a:p>
          <a:p>
            <a:pPr eaLnBrk="1" hangingPunct="1"/>
            <a:r>
              <a:rPr lang="en-US" altLang="en-US" smtClean="0"/>
              <a:t>Bayes Theorem for events. (Conceived for updating beliefs about games of chance)</a:t>
            </a:r>
          </a:p>
        </p:txBody>
      </p:sp>
      <p:graphicFrame>
        <p:nvGraphicFramePr>
          <p:cNvPr id="15364" name="Object 4"/>
          <p:cNvGraphicFramePr>
            <a:graphicFrameLocks noChangeAspect="1"/>
          </p:cNvGraphicFramePr>
          <p:nvPr/>
        </p:nvGraphicFramePr>
        <p:xfrm>
          <a:off x="2263775" y="3924300"/>
          <a:ext cx="3651250" cy="1866900"/>
        </p:xfrm>
        <a:graphic>
          <a:graphicData uri="http://schemas.openxmlformats.org/presentationml/2006/ole">
            <p:oleObj spid="_x0000_s15364" name="Equation" r:id="rId4" imgW="1688367" imgH="863225" progId="Equation.DSMT4">
              <p:embed/>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On Objectivity and Subjectivity</a:t>
            </a:r>
          </a:p>
        </p:txBody>
      </p:sp>
      <p:sp>
        <p:nvSpPr>
          <p:cNvPr id="17411" name="Rectangle 3"/>
          <p:cNvSpPr>
            <a:spLocks noGrp="1" noChangeArrowheads="1"/>
          </p:cNvSpPr>
          <p:nvPr>
            <p:ph idx="1"/>
          </p:nvPr>
        </p:nvSpPr>
        <p:spPr>
          <a:xfrm>
            <a:off x="990600" y="2286000"/>
            <a:ext cx="7467600" cy="3429000"/>
          </a:xfrm>
        </p:spPr>
        <p:txBody>
          <a:bodyPr/>
          <a:lstStyle/>
          <a:p>
            <a:pPr eaLnBrk="1" hangingPunct="1"/>
            <a:r>
              <a:rPr lang="en-US" altLang="en-US" smtClean="0"/>
              <a:t>Objectivity and “Frequentist” methods in Econometrics – The data speak</a:t>
            </a:r>
          </a:p>
          <a:p>
            <a:pPr eaLnBrk="1" hangingPunct="1"/>
            <a:r>
              <a:rPr lang="en-US" altLang="en-US" smtClean="0"/>
              <a:t>Subjectivity and Beliefs</a:t>
            </a:r>
          </a:p>
          <a:p>
            <a:pPr lvl="1" eaLnBrk="1" hangingPunct="1"/>
            <a:r>
              <a:rPr lang="en-US" altLang="en-US" smtClean="0"/>
              <a:t>Priors</a:t>
            </a:r>
          </a:p>
          <a:p>
            <a:pPr lvl="1" eaLnBrk="1" hangingPunct="1"/>
            <a:r>
              <a:rPr lang="en-US" altLang="en-US" smtClean="0"/>
              <a:t>Evidence</a:t>
            </a:r>
          </a:p>
          <a:p>
            <a:pPr lvl="1" eaLnBrk="1" hangingPunct="1"/>
            <a:r>
              <a:rPr lang="en-US" altLang="en-US" smtClean="0"/>
              <a:t>Posteriors</a:t>
            </a:r>
          </a:p>
          <a:p>
            <a:pPr eaLnBrk="1" hangingPunct="1"/>
            <a:r>
              <a:rPr lang="en-US" altLang="en-US" smtClean="0"/>
              <a:t>Science and the Scientific Method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Paradigms</a:t>
            </a:r>
          </a:p>
        </p:txBody>
      </p:sp>
      <p:sp>
        <p:nvSpPr>
          <p:cNvPr id="19459" name="Rectangle 3"/>
          <p:cNvSpPr>
            <a:spLocks noGrp="1" noChangeArrowheads="1"/>
          </p:cNvSpPr>
          <p:nvPr>
            <p:ph idx="1"/>
          </p:nvPr>
        </p:nvSpPr>
        <p:spPr/>
        <p:txBody>
          <a:bodyPr/>
          <a:lstStyle/>
          <a:p>
            <a:pPr eaLnBrk="1" hangingPunct="1">
              <a:lnSpc>
                <a:spcPct val="80000"/>
              </a:lnSpc>
            </a:pPr>
            <a:r>
              <a:rPr lang="en-US" altLang="en-US" sz="2400" smtClean="0"/>
              <a:t>Classical</a:t>
            </a:r>
          </a:p>
          <a:p>
            <a:pPr lvl="1" eaLnBrk="1" hangingPunct="1">
              <a:lnSpc>
                <a:spcPct val="80000"/>
              </a:lnSpc>
            </a:pPr>
            <a:r>
              <a:rPr lang="en-US" altLang="en-US" sz="2000" smtClean="0"/>
              <a:t>Formulate the theory</a:t>
            </a:r>
          </a:p>
          <a:p>
            <a:pPr lvl="1" eaLnBrk="1" hangingPunct="1">
              <a:lnSpc>
                <a:spcPct val="80000"/>
              </a:lnSpc>
            </a:pPr>
            <a:r>
              <a:rPr lang="en-US" altLang="en-US" sz="2000" smtClean="0"/>
              <a:t>Gather evidence</a:t>
            </a:r>
          </a:p>
          <a:p>
            <a:pPr lvl="2" eaLnBrk="1" hangingPunct="1">
              <a:lnSpc>
                <a:spcPct val="80000"/>
              </a:lnSpc>
            </a:pPr>
            <a:r>
              <a:rPr lang="en-US" altLang="en-US" sz="1800" smtClean="0"/>
              <a:t>Evidence consistent with theory?  Theory stands and waits for more evidence to be gathered</a:t>
            </a:r>
          </a:p>
          <a:p>
            <a:pPr lvl="2" eaLnBrk="1" hangingPunct="1">
              <a:lnSpc>
                <a:spcPct val="80000"/>
              </a:lnSpc>
            </a:pPr>
            <a:r>
              <a:rPr lang="en-US" altLang="en-US" sz="1800" smtClean="0"/>
              <a:t>Evidence conflicts with theory? Theory falls</a:t>
            </a:r>
          </a:p>
          <a:p>
            <a:pPr eaLnBrk="1" hangingPunct="1">
              <a:lnSpc>
                <a:spcPct val="80000"/>
              </a:lnSpc>
            </a:pPr>
            <a:r>
              <a:rPr lang="en-US" altLang="en-US" sz="2400" smtClean="0"/>
              <a:t>Bayesian</a:t>
            </a:r>
          </a:p>
          <a:p>
            <a:pPr lvl="1" eaLnBrk="1" hangingPunct="1">
              <a:lnSpc>
                <a:spcPct val="80000"/>
              </a:lnSpc>
            </a:pPr>
            <a:r>
              <a:rPr lang="en-US" altLang="en-US" sz="2000" smtClean="0"/>
              <a:t>Formulate the theory</a:t>
            </a:r>
          </a:p>
          <a:p>
            <a:pPr lvl="1" eaLnBrk="1" hangingPunct="1">
              <a:lnSpc>
                <a:spcPct val="80000"/>
              </a:lnSpc>
            </a:pPr>
            <a:r>
              <a:rPr lang="en-US" altLang="en-US" sz="2000" smtClean="0"/>
              <a:t>Assemble existing evidence on the theory</a:t>
            </a:r>
          </a:p>
          <a:p>
            <a:pPr lvl="1" eaLnBrk="1" hangingPunct="1">
              <a:lnSpc>
                <a:spcPct val="80000"/>
              </a:lnSpc>
            </a:pPr>
            <a:r>
              <a:rPr lang="en-US" altLang="en-US" sz="2000" smtClean="0"/>
              <a:t>Form beliefs based on existing evidence</a:t>
            </a:r>
          </a:p>
          <a:p>
            <a:pPr lvl="1" eaLnBrk="1" hangingPunct="1">
              <a:lnSpc>
                <a:spcPct val="80000"/>
              </a:lnSpc>
            </a:pPr>
            <a:r>
              <a:rPr lang="en-US" altLang="en-US" sz="2000" smtClean="0"/>
              <a:t>Gather evidence</a:t>
            </a:r>
          </a:p>
          <a:p>
            <a:pPr lvl="1" eaLnBrk="1" hangingPunct="1">
              <a:lnSpc>
                <a:spcPct val="80000"/>
              </a:lnSpc>
            </a:pPr>
            <a:r>
              <a:rPr lang="en-US" altLang="en-US" sz="2000" smtClean="0"/>
              <a:t>Combine beliefs with new evidence</a:t>
            </a:r>
          </a:p>
          <a:p>
            <a:pPr lvl="1" eaLnBrk="1" hangingPunct="1">
              <a:lnSpc>
                <a:spcPct val="80000"/>
              </a:lnSpc>
            </a:pPr>
            <a:r>
              <a:rPr lang="en-US" altLang="en-US" sz="2000" smtClean="0"/>
              <a:t>Revise beliefs regarding the theory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Applications of the Paradigm</a:t>
            </a:r>
          </a:p>
        </p:txBody>
      </p:sp>
      <p:sp>
        <p:nvSpPr>
          <p:cNvPr id="21507" name="Rectangle 3"/>
          <p:cNvSpPr>
            <a:spLocks noGrp="1" noChangeArrowheads="1"/>
          </p:cNvSpPr>
          <p:nvPr>
            <p:ph idx="1"/>
          </p:nvPr>
        </p:nvSpPr>
        <p:spPr/>
        <p:txBody>
          <a:bodyPr/>
          <a:lstStyle/>
          <a:p>
            <a:pPr eaLnBrk="1" hangingPunct="1"/>
            <a:r>
              <a:rPr lang="en-US" altLang="en-US" smtClean="0"/>
              <a:t>Classical econometricians doggedly cling to their theories even when the evidence conflicts with them – that is what specification searches are all about.</a:t>
            </a:r>
          </a:p>
          <a:p>
            <a:pPr eaLnBrk="1" hangingPunct="1"/>
            <a:r>
              <a:rPr lang="en-US" altLang="en-US" smtClean="0"/>
              <a:t>Bayesian econometricians NEVER incorporate prior evidence in their estimators – priors are always studiously noninformative.  (Informative priors taint the analysis.)  As practiced, Bayesian analysis is not Bayesian.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Likelihoods</a:t>
            </a:r>
          </a:p>
        </p:txBody>
      </p:sp>
      <p:sp>
        <p:nvSpPr>
          <p:cNvPr id="23555" name="Rectangle 3"/>
          <p:cNvSpPr>
            <a:spLocks noGrp="1" noChangeArrowheads="1"/>
          </p:cNvSpPr>
          <p:nvPr>
            <p:ph idx="1"/>
          </p:nvPr>
        </p:nvSpPr>
        <p:spPr/>
        <p:txBody>
          <a:bodyPr/>
          <a:lstStyle/>
          <a:p>
            <a:pPr eaLnBrk="1" hangingPunct="1"/>
            <a:r>
              <a:rPr lang="en-US" altLang="en-US" smtClean="0"/>
              <a:t>(Frequentist) The likelihood is the density of the observed data conditioned on the parameters</a:t>
            </a:r>
          </a:p>
          <a:p>
            <a:pPr lvl="1" eaLnBrk="1" hangingPunct="1"/>
            <a:r>
              <a:rPr lang="en-US" altLang="en-US" smtClean="0"/>
              <a:t>Inference based on the likelihood is usually “maximum likelihood”</a:t>
            </a:r>
          </a:p>
          <a:p>
            <a:pPr eaLnBrk="1" hangingPunct="1"/>
            <a:r>
              <a:rPr lang="en-US" altLang="en-US" smtClean="0"/>
              <a:t>(Bayesian) A function of the parameters and the data that forms the basis for inference – not a probability distribution </a:t>
            </a:r>
          </a:p>
          <a:p>
            <a:pPr lvl="1" eaLnBrk="1" hangingPunct="1"/>
            <a:r>
              <a:rPr lang="en-US" altLang="en-US" smtClean="0"/>
              <a:t>The likelihood embodies the current information about the parameters and the 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The Likelihood Principle</a:t>
            </a:r>
          </a:p>
        </p:txBody>
      </p:sp>
      <p:sp>
        <p:nvSpPr>
          <p:cNvPr id="25603" name="Rectangle 3"/>
          <p:cNvSpPr>
            <a:spLocks noGrp="1" noChangeArrowheads="1"/>
          </p:cNvSpPr>
          <p:nvPr>
            <p:ph idx="1"/>
          </p:nvPr>
        </p:nvSpPr>
        <p:spPr>
          <a:xfrm>
            <a:off x="1371600" y="2286000"/>
            <a:ext cx="6705600" cy="2819400"/>
          </a:xfrm>
        </p:spPr>
        <p:txBody>
          <a:bodyPr/>
          <a:lstStyle/>
          <a:p>
            <a:pPr eaLnBrk="1" hangingPunct="1"/>
            <a:r>
              <a:rPr lang="en-US" altLang="en-US" smtClean="0"/>
              <a:t>The likelihood embodies ALL the current information about the parameters and the data</a:t>
            </a:r>
          </a:p>
          <a:p>
            <a:pPr eaLnBrk="1" hangingPunct="1"/>
            <a:r>
              <a:rPr lang="en-US" altLang="en-US" smtClean="0"/>
              <a:t>Proportional likelihoods should lead to the same inferences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Application:</a:t>
            </a:r>
          </a:p>
        </p:txBody>
      </p:sp>
      <p:sp>
        <p:nvSpPr>
          <p:cNvPr id="27651" name="Rectangle 3"/>
          <p:cNvSpPr>
            <a:spLocks noGrp="1" noChangeArrowheads="1"/>
          </p:cNvSpPr>
          <p:nvPr>
            <p:ph type="body" sz="half" idx="1"/>
          </p:nvPr>
        </p:nvSpPr>
        <p:spPr>
          <a:xfrm>
            <a:off x="457200" y="1828800"/>
            <a:ext cx="8001000" cy="4302125"/>
          </a:xfrm>
        </p:spPr>
        <p:txBody>
          <a:bodyPr/>
          <a:lstStyle/>
          <a:p>
            <a:pPr eaLnBrk="1" hangingPunct="1"/>
            <a:r>
              <a:rPr lang="en-US" altLang="en-US" sz="2400" smtClean="0"/>
              <a:t>(1)  20 Bernoulli trials, 7 successes (Binomial)</a:t>
            </a:r>
          </a:p>
          <a:p>
            <a:pPr eaLnBrk="1" hangingPunct="1"/>
            <a:endParaRPr lang="en-US" altLang="en-US" sz="2400" smtClean="0"/>
          </a:p>
          <a:p>
            <a:pPr eaLnBrk="1" hangingPunct="1"/>
            <a:endParaRPr lang="en-US" altLang="en-US" sz="2400" smtClean="0"/>
          </a:p>
          <a:p>
            <a:pPr eaLnBrk="1" hangingPunct="1"/>
            <a:endParaRPr lang="en-US" altLang="en-US" sz="2400" smtClean="0"/>
          </a:p>
          <a:p>
            <a:pPr eaLnBrk="1" hangingPunct="1"/>
            <a:r>
              <a:rPr lang="en-US" altLang="en-US" sz="2400" smtClean="0"/>
              <a:t>(2)  N Bernoulli trials until the 7</a:t>
            </a:r>
            <a:r>
              <a:rPr lang="en-US" altLang="en-US" sz="2400" baseline="30000" smtClean="0"/>
              <a:t>th</a:t>
            </a:r>
            <a:r>
              <a:rPr lang="en-US" altLang="en-US" sz="2400" smtClean="0"/>
              <a:t> success (Negative Binomial)</a:t>
            </a:r>
          </a:p>
        </p:txBody>
      </p:sp>
      <p:graphicFrame>
        <p:nvGraphicFramePr>
          <p:cNvPr id="27652" name="Object 5"/>
          <p:cNvGraphicFramePr>
            <a:graphicFrameLocks noGrp="1" noChangeAspect="1"/>
          </p:cNvGraphicFramePr>
          <p:nvPr>
            <p:ph sz="half" idx="2"/>
          </p:nvPr>
        </p:nvGraphicFramePr>
        <p:xfrm>
          <a:off x="1081088" y="4429125"/>
          <a:ext cx="5014912" cy="981075"/>
        </p:xfrm>
        <a:graphic>
          <a:graphicData uri="http://schemas.openxmlformats.org/presentationml/2006/ole">
            <p:oleObj spid="_x0000_s27652" name="Equation" r:id="rId4" imgW="2336800" imgH="457200" progId="Equation.DSMT4">
              <p:embed/>
            </p:oleObj>
          </a:graphicData>
        </a:graphic>
      </p:graphicFrame>
      <p:graphicFrame>
        <p:nvGraphicFramePr>
          <p:cNvPr id="27653" name="Object 4"/>
          <p:cNvGraphicFramePr>
            <a:graphicFrameLocks noChangeAspect="1"/>
          </p:cNvGraphicFramePr>
          <p:nvPr/>
        </p:nvGraphicFramePr>
        <p:xfrm>
          <a:off x="1066800" y="2362200"/>
          <a:ext cx="5029200" cy="977900"/>
        </p:xfrm>
        <a:graphic>
          <a:graphicData uri="http://schemas.openxmlformats.org/presentationml/2006/ole">
            <p:oleObj spid="_x0000_s27653" name="Equation" r:id="rId5" imgW="2349500" imgH="457200" progId="Equation.DSMT4">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Inference</a:t>
            </a:r>
          </a:p>
        </p:txBody>
      </p:sp>
      <p:graphicFrame>
        <p:nvGraphicFramePr>
          <p:cNvPr id="29699" name="Object 4"/>
          <p:cNvGraphicFramePr>
            <a:graphicFrameLocks noChangeAspect="1"/>
          </p:cNvGraphicFramePr>
          <p:nvPr/>
        </p:nvGraphicFramePr>
        <p:xfrm>
          <a:off x="1379538" y="2003425"/>
          <a:ext cx="6392862" cy="4092575"/>
        </p:xfrm>
        <a:graphic>
          <a:graphicData uri="http://schemas.openxmlformats.org/presentationml/2006/ole">
            <p:oleObj spid="_x0000_s29699" name="Equation" r:id="rId4" imgW="4127500" imgH="2641600" progId="Equation.DSMT4">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The Bayesian Estimator</a:t>
            </a:r>
          </a:p>
        </p:txBody>
      </p:sp>
      <p:sp>
        <p:nvSpPr>
          <p:cNvPr id="31747" name="Rectangle 3"/>
          <p:cNvSpPr>
            <a:spLocks noGrp="1" noChangeArrowheads="1"/>
          </p:cNvSpPr>
          <p:nvPr>
            <p:ph idx="1"/>
          </p:nvPr>
        </p:nvSpPr>
        <p:spPr/>
        <p:txBody>
          <a:bodyPr/>
          <a:lstStyle/>
          <a:p>
            <a:pPr eaLnBrk="1" hangingPunct="1"/>
            <a:r>
              <a:rPr lang="en-US" altLang="en-US" smtClean="0"/>
              <a:t>The posterior distribution embodies all that is “believed” about the model.</a:t>
            </a:r>
          </a:p>
          <a:p>
            <a:pPr lvl="1" eaLnBrk="1" hangingPunct="1"/>
            <a:r>
              <a:rPr lang="en-US" altLang="en-US" smtClean="0"/>
              <a:t>Posterior = f(model|data)</a:t>
            </a:r>
          </a:p>
          <a:p>
            <a:pPr lvl="1" eaLnBrk="1" hangingPunct="1">
              <a:buFont typeface="Wingdings" pitchFamily="2" charset="2"/>
              <a:buNone/>
            </a:pPr>
            <a:r>
              <a:rPr lang="en-US" altLang="en-US" smtClean="0"/>
              <a:t>                  = Likelihood(</a:t>
            </a:r>
            <a:r>
              <a:rPr lang="el-GR" altLang="en-US" smtClean="0"/>
              <a:t>θ</a:t>
            </a:r>
            <a:r>
              <a:rPr lang="en-US" altLang="en-US" smtClean="0"/>
              <a:t>,data) * prior(</a:t>
            </a:r>
            <a:r>
              <a:rPr lang="el-GR" altLang="en-US" smtClean="0"/>
              <a:t>θ</a:t>
            </a:r>
            <a:r>
              <a:rPr lang="en-US" altLang="en-US" smtClean="0"/>
              <a:t>) / P(data)</a:t>
            </a:r>
          </a:p>
          <a:p>
            <a:pPr eaLnBrk="1" hangingPunct="1"/>
            <a:r>
              <a:rPr lang="en-US" altLang="en-US" smtClean="0"/>
              <a:t>“Estimation” amounts to examining the characteristics of the posterior distribution(s).</a:t>
            </a:r>
          </a:p>
          <a:p>
            <a:pPr lvl="1" eaLnBrk="1" hangingPunct="1"/>
            <a:r>
              <a:rPr lang="en-US" altLang="en-US" smtClean="0"/>
              <a:t>Mean, variance</a:t>
            </a:r>
          </a:p>
          <a:p>
            <a:pPr lvl="1" eaLnBrk="1" hangingPunct="1"/>
            <a:r>
              <a:rPr lang="en-US" altLang="en-US" smtClean="0"/>
              <a:t>Distribution</a:t>
            </a:r>
          </a:p>
          <a:p>
            <a:pPr lvl="1" eaLnBrk="1" hangingPunct="1"/>
            <a:r>
              <a:rPr lang="en-US" altLang="en-US" smtClean="0"/>
              <a:t>Intervals containing specified probabilities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Priors and Posteriors</a:t>
            </a:r>
          </a:p>
        </p:txBody>
      </p:sp>
      <p:sp>
        <p:nvSpPr>
          <p:cNvPr id="33795" name="Rectangle 3"/>
          <p:cNvSpPr>
            <a:spLocks noGrp="1" noChangeArrowheads="1"/>
          </p:cNvSpPr>
          <p:nvPr>
            <p:ph idx="1"/>
          </p:nvPr>
        </p:nvSpPr>
        <p:spPr/>
        <p:txBody>
          <a:bodyPr/>
          <a:lstStyle/>
          <a:p>
            <a:pPr eaLnBrk="1" hangingPunct="1">
              <a:lnSpc>
                <a:spcPct val="80000"/>
              </a:lnSpc>
            </a:pPr>
            <a:r>
              <a:rPr lang="en-US" altLang="en-US" sz="2400" smtClean="0"/>
              <a:t>The Achilles heel of Bayesian Econometrics</a:t>
            </a:r>
          </a:p>
          <a:p>
            <a:pPr eaLnBrk="1" hangingPunct="1">
              <a:lnSpc>
                <a:spcPct val="80000"/>
              </a:lnSpc>
            </a:pPr>
            <a:r>
              <a:rPr lang="en-US" altLang="en-US" sz="2400" smtClean="0"/>
              <a:t>Noninformative and Informative priors for estimation of parameters</a:t>
            </a:r>
          </a:p>
          <a:p>
            <a:pPr lvl="1" eaLnBrk="1" hangingPunct="1">
              <a:lnSpc>
                <a:spcPct val="80000"/>
              </a:lnSpc>
            </a:pPr>
            <a:r>
              <a:rPr lang="en-US" altLang="en-US" sz="2000" smtClean="0"/>
              <a:t>Noninformative (diffuse) priors:  How to incorporate the total lack of prior belief in the Bayesian estimator.  The estimator becomes solely a function of the likelihood</a:t>
            </a:r>
          </a:p>
          <a:p>
            <a:pPr lvl="1" eaLnBrk="1" hangingPunct="1">
              <a:lnSpc>
                <a:spcPct val="80000"/>
              </a:lnSpc>
            </a:pPr>
            <a:r>
              <a:rPr lang="en-US" altLang="en-US" sz="2000" smtClean="0"/>
              <a:t>Informative prior:  Some prior information enters the estimator.  The estimator mixes the information in the likelihood with the prior information.</a:t>
            </a:r>
          </a:p>
          <a:p>
            <a:pPr eaLnBrk="1" hangingPunct="1">
              <a:lnSpc>
                <a:spcPct val="80000"/>
              </a:lnSpc>
            </a:pPr>
            <a:r>
              <a:rPr lang="en-US" altLang="en-US" sz="2400" smtClean="0"/>
              <a:t>Improper and Proper priors</a:t>
            </a:r>
          </a:p>
          <a:p>
            <a:pPr lvl="1" eaLnBrk="1" hangingPunct="1">
              <a:lnSpc>
                <a:spcPct val="80000"/>
              </a:lnSpc>
            </a:pPr>
            <a:r>
              <a:rPr lang="en-US" altLang="en-US" sz="2000" smtClean="0"/>
              <a:t>P(</a:t>
            </a:r>
            <a:r>
              <a:rPr lang="el-GR" altLang="en-US" sz="2000" smtClean="0"/>
              <a:t>θ</a:t>
            </a:r>
            <a:r>
              <a:rPr lang="en-US" altLang="en-US" sz="2000" smtClean="0"/>
              <a:t>) is uniform over the allowable range of </a:t>
            </a:r>
            <a:r>
              <a:rPr lang="el-GR" altLang="en-US" sz="2000" smtClean="0"/>
              <a:t>θ</a:t>
            </a:r>
            <a:endParaRPr lang="en-US" altLang="en-US" sz="2000" smtClean="0"/>
          </a:p>
          <a:p>
            <a:pPr lvl="1" eaLnBrk="1" hangingPunct="1">
              <a:lnSpc>
                <a:spcPct val="80000"/>
              </a:lnSpc>
            </a:pPr>
            <a:r>
              <a:rPr lang="en-US" altLang="en-US" sz="2000" smtClean="0"/>
              <a:t>Cannot integrate to 1.0 if the range is infinite.</a:t>
            </a:r>
          </a:p>
          <a:p>
            <a:pPr lvl="1" eaLnBrk="1" hangingPunct="1">
              <a:lnSpc>
                <a:spcPct val="80000"/>
              </a:lnSpc>
            </a:pPr>
            <a:r>
              <a:rPr lang="en-US" altLang="en-US" sz="2000" smtClean="0"/>
              <a:t>Salvation – improper, but noninformative priors will fall out of the posterior.</a:t>
            </a:r>
            <a:endParaRPr lang="el-GR" altLang="en-US" sz="20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Diffuse (Flat) Priors</a:t>
            </a:r>
          </a:p>
        </p:txBody>
      </p:sp>
      <p:graphicFrame>
        <p:nvGraphicFramePr>
          <p:cNvPr id="35843" name="Object 4"/>
          <p:cNvGraphicFramePr>
            <a:graphicFrameLocks noChangeAspect="1"/>
          </p:cNvGraphicFramePr>
          <p:nvPr/>
        </p:nvGraphicFramePr>
        <p:xfrm>
          <a:off x="1749425" y="1905000"/>
          <a:ext cx="6632575" cy="4445000"/>
        </p:xfrm>
        <a:graphic>
          <a:graphicData uri="http://schemas.openxmlformats.org/presentationml/2006/ole">
            <p:oleObj spid="_x0000_s35843" name="Equation" r:id="rId4" imgW="4775200" imgH="3200400" progId="Equation.DSMT4">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Conjugate Prior</a:t>
            </a:r>
          </a:p>
        </p:txBody>
      </p:sp>
      <p:graphicFrame>
        <p:nvGraphicFramePr>
          <p:cNvPr id="37891" name="Object 4"/>
          <p:cNvGraphicFramePr>
            <a:graphicFrameLocks noChangeAspect="1"/>
          </p:cNvGraphicFramePr>
          <p:nvPr/>
        </p:nvGraphicFramePr>
        <p:xfrm>
          <a:off x="1271588" y="1905000"/>
          <a:ext cx="7186612" cy="4724400"/>
        </p:xfrm>
        <a:graphic>
          <a:graphicData uri="http://schemas.openxmlformats.org/presentationml/2006/ole">
            <p:oleObj spid="_x0000_s37891" name="Equation" r:id="rId4" imgW="4927600" imgH="3238500" progId="Equation.DSMT4">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z="4000" smtClean="0"/>
              <a:t>THE</a:t>
            </a:r>
            <a:r>
              <a:rPr lang="en-US" altLang="en-US" smtClean="0"/>
              <a:t> Question</a:t>
            </a:r>
          </a:p>
        </p:txBody>
      </p:sp>
      <p:sp>
        <p:nvSpPr>
          <p:cNvPr id="39939" name="Rectangle 3"/>
          <p:cNvSpPr>
            <a:spLocks noGrp="1" noChangeArrowheads="1"/>
          </p:cNvSpPr>
          <p:nvPr>
            <p:ph idx="1"/>
          </p:nvPr>
        </p:nvSpPr>
        <p:spPr/>
        <p:txBody>
          <a:bodyPr/>
          <a:lstStyle/>
          <a:p>
            <a:pPr eaLnBrk="1" hangingPunct="1">
              <a:buFont typeface="Wingdings" pitchFamily="2" charset="2"/>
              <a:buNone/>
            </a:pPr>
            <a:endParaRPr lang="en-US" altLang="en-US" smtClean="0"/>
          </a:p>
          <a:p>
            <a:pPr eaLnBrk="1" hangingPunct="1">
              <a:buFont typeface="Wingdings" pitchFamily="2" charset="2"/>
              <a:buNone/>
            </a:pPr>
            <a:endParaRPr lang="en-US" altLang="en-US" smtClean="0"/>
          </a:p>
          <a:p>
            <a:pPr eaLnBrk="1" hangingPunct="1">
              <a:buFont typeface="Wingdings" pitchFamily="2" charset="2"/>
              <a:buNone/>
            </a:pPr>
            <a:r>
              <a:rPr lang="en-US" altLang="en-US" smtClean="0"/>
              <a:t>      </a:t>
            </a:r>
            <a:r>
              <a:rPr lang="en-US" altLang="en-US" sz="3600" smtClean="0"/>
              <a:t>Where does the prior come from?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914400"/>
            <a:ext cx="8229600" cy="1143000"/>
          </a:xfrm>
        </p:spPr>
        <p:txBody>
          <a:bodyPr/>
          <a:lstStyle/>
          <a:p>
            <a:pPr eaLnBrk="1" hangingPunct="1"/>
            <a:r>
              <a:rPr lang="en-US" altLang="en-US" smtClean="0"/>
              <a:t>Large Sample Properties of Posteriors</a:t>
            </a:r>
          </a:p>
        </p:txBody>
      </p:sp>
      <p:sp>
        <p:nvSpPr>
          <p:cNvPr id="41987" name="Rectangle 3"/>
          <p:cNvSpPr>
            <a:spLocks noGrp="1" noChangeArrowheads="1"/>
          </p:cNvSpPr>
          <p:nvPr>
            <p:ph idx="1"/>
          </p:nvPr>
        </p:nvSpPr>
        <p:spPr>
          <a:xfrm>
            <a:off x="914400" y="2362200"/>
            <a:ext cx="8229600" cy="3505200"/>
          </a:xfrm>
        </p:spPr>
        <p:txBody>
          <a:bodyPr/>
          <a:lstStyle/>
          <a:p>
            <a:pPr eaLnBrk="1" hangingPunct="1"/>
            <a:r>
              <a:rPr lang="en-US" altLang="en-US" smtClean="0"/>
              <a:t>Under a uniform prior, the posterior is proportional to the likelihood function</a:t>
            </a:r>
          </a:p>
          <a:p>
            <a:pPr lvl="1" eaLnBrk="1" hangingPunct="1"/>
            <a:r>
              <a:rPr lang="en-US" altLang="en-US" smtClean="0"/>
              <a:t>Bayesian ‘estimator’ is the mean of the posterior</a:t>
            </a:r>
          </a:p>
          <a:p>
            <a:pPr lvl="1" eaLnBrk="1" hangingPunct="1"/>
            <a:r>
              <a:rPr lang="en-US" altLang="en-US" smtClean="0"/>
              <a:t>MLE equals the mode of the likelihood</a:t>
            </a:r>
          </a:p>
          <a:p>
            <a:pPr lvl="1" eaLnBrk="1" hangingPunct="1"/>
            <a:r>
              <a:rPr lang="en-US" altLang="en-US" smtClean="0"/>
              <a:t>In large samples, the likelihood becomes approximately normal – the mean equals the mode</a:t>
            </a:r>
          </a:p>
          <a:p>
            <a:pPr lvl="1" eaLnBrk="1" hangingPunct="1"/>
            <a:r>
              <a:rPr lang="en-US" altLang="en-US" smtClean="0"/>
              <a:t>Thus, in large samples, the posterior mean will be approximately equal to the MLE.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81000" y="990600"/>
            <a:ext cx="8229600" cy="1143000"/>
          </a:xfrm>
        </p:spPr>
        <p:txBody>
          <a:bodyPr/>
          <a:lstStyle/>
          <a:p>
            <a:pPr eaLnBrk="1" hangingPunct="1"/>
            <a:r>
              <a:rPr lang="en-US" altLang="en-US" sz="2800" smtClean="0"/>
              <a:t>Reconciliation </a:t>
            </a:r>
            <a:br>
              <a:rPr lang="en-US" altLang="en-US" sz="2800" smtClean="0"/>
            </a:br>
            <a:r>
              <a:rPr lang="en-US" altLang="en-US" sz="2800" smtClean="0"/>
              <a:t>A Theorem (Bernstein-Von Mises)</a:t>
            </a:r>
          </a:p>
        </p:txBody>
      </p:sp>
      <p:sp>
        <p:nvSpPr>
          <p:cNvPr id="44035" name="Rectangle 3"/>
          <p:cNvSpPr>
            <a:spLocks noGrp="1" noChangeArrowheads="1"/>
          </p:cNvSpPr>
          <p:nvPr>
            <p:ph idx="1"/>
          </p:nvPr>
        </p:nvSpPr>
        <p:spPr>
          <a:xfrm>
            <a:off x="1066800" y="2514600"/>
            <a:ext cx="6858000" cy="3048000"/>
          </a:xfrm>
        </p:spPr>
        <p:txBody>
          <a:bodyPr/>
          <a:lstStyle/>
          <a:p>
            <a:pPr marL="342900" indent="-342900" eaLnBrk="1" hangingPunct="1">
              <a:lnSpc>
                <a:spcPct val="90000"/>
              </a:lnSpc>
            </a:pPr>
            <a:r>
              <a:rPr lang="en-US" altLang="en-US" sz="2000" smtClean="0"/>
              <a:t>The posterior distribution converges to normal with covariance matrix equal to 1/N times the information matrix (same as classical MLE).  (The distribution that is converging is the posterior, not the sampling distribution of the estimator of the posterior mean.)</a:t>
            </a:r>
          </a:p>
          <a:p>
            <a:pPr marL="342900" indent="-342900" eaLnBrk="1" hangingPunct="1">
              <a:lnSpc>
                <a:spcPct val="90000"/>
              </a:lnSpc>
            </a:pPr>
            <a:r>
              <a:rPr lang="en-US" altLang="en-US" sz="2000" smtClean="0"/>
              <a:t>The posterior mean (empirical) converges to the mode of the likelihood function.  Same as the MLE.  A proper prior disappears asymptotically.</a:t>
            </a:r>
          </a:p>
          <a:p>
            <a:pPr marL="342900" indent="-342900" eaLnBrk="1" hangingPunct="1">
              <a:lnSpc>
                <a:spcPct val="90000"/>
              </a:lnSpc>
            </a:pPr>
            <a:r>
              <a:rPr lang="en-US" altLang="en-US" sz="2000" smtClean="0"/>
              <a:t>Asymptotic sampling distribution of the posterior mean is the same as that of the MLE.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mtClean="0"/>
              <a:t>Mixed Model Estimation</a:t>
            </a:r>
          </a:p>
        </p:txBody>
      </p:sp>
      <p:sp>
        <p:nvSpPr>
          <p:cNvPr id="46083" name="Rectangle 3"/>
          <p:cNvSpPr>
            <a:spLocks noGrp="1" noChangeArrowheads="1"/>
          </p:cNvSpPr>
          <p:nvPr>
            <p:ph idx="1"/>
          </p:nvPr>
        </p:nvSpPr>
        <p:spPr/>
        <p:txBody>
          <a:bodyPr/>
          <a:lstStyle/>
          <a:p>
            <a:pPr eaLnBrk="1" hangingPunct="1"/>
            <a:r>
              <a:rPr lang="en-US" altLang="en-US" smtClean="0"/>
              <a:t>MLWin:  Multilevel modeling for Windows</a:t>
            </a:r>
          </a:p>
          <a:p>
            <a:pPr lvl="1" eaLnBrk="1" hangingPunct="1"/>
            <a:r>
              <a:rPr lang="en-US" altLang="en-US" smtClean="0"/>
              <a:t>http://www.bristol.ac.uk/cmm/software/mlwin/</a:t>
            </a:r>
          </a:p>
          <a:p>
            <a:pPr lvl="1" eaLnBrk="1" hangingPunct="1"/>
            <a:r>
              <a:rPr lang="en-US" altLang="en-US" smtClean="0"/>
              <a:t>Uses mostly Bayesian, MCMC methods</a:t>
            </a:r>
          </a:p>
          <a:p>
            <a:pPr lvl="1" eaLnBrk="1" hangingPunct="1"/>
            <a:r>
              <a:rPr lang="en-US" altLang="en-US" smtClean="0">
                <a:solidFill>
                  <a:srgbClr val="FF3300"/>
                </a:solidFill>
              </a:rPr>
              <a:t>“Markov Chain Monte Carlo (MCMC) methods allow Bayesian models to be fitted, where prior distributions for the model parameters are specified. By default </a:t>
            </a:r>
            <a:r>
              <a:rPr lang="en-US" altLang="en-US" i="1" smtClean="0">
                <a:solidFill>
                  <a:srgbClr val="FF3300"/>
                </a:solidFill>
              </a:rPr>
              <a:t>MLwin</a:t>
            </a:r>
            <a:r>
              <a:rPr lang="en-US" altLang="en-US" smtClean="0">
                <a:solidFill>
                  <a:srgbClr val="FF3300"/>
                </a:solidFill>
              </a:rPr>
              <a:t> sets diffuse priors</a:t>
            </a:r>
            <a:r>
              <a:rPr lang="en-US" altLang="en-US" smtClean="0"/>
              <a:t> </a:t>
            </a:r>
            <a:r>
              <a:rPr lang="en-US" altLang="en-US" smtClean="0">
                <a:solidFill>
                  <a:srgbClr val="FF3300"/>
                </a:solidFill>
              </a:rPr>
              <a:t>which can be used to approximate maximum likelihood estimation</a:t>
            </a:r>
            <a:r>
              <a:rPr lang="en-US" altLang="en-US" smtClean="0"/>
              <a:t>.”  (From their website.)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p:cNvPicPr>
            <a:picLocks noChangeAspect="1"/>
          </p:cNvPicPr>
          <p:nvPr/>
        </p:nvPicPr>
        <p:blipFill>
          <a:blip r:embed="rId2" cstate="print"/>
          <a:srcRect/>
          <a:stretch>
            <a:fillRect/>
          </a:stretch>
        </p:blipFill>
        <p:spPr bwMode="auto">
          <a:xfrm>
            <a:off x="609600" y="1066800"/>
            <a:ext cx="8018463" cy="5334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smtClean="0"/>
              <a:t>Bayesian Estimators</a:t>
            </a:r>
          </a:p>
        </p:txBody>
      </p:sp>
      <p:sp>
        <p:nvSpPr>
          <p:cNvPr id="49155" name="Rectangle 3"/>
          <p:cNvSpPr>
            <a:spLocks noGrp="1" noChangeArrowheads="1"/>
          </p:cNvSpPr>
          <p:nvPr>
            <p:ph type="body" sz="half" idx="1"/>
          </p:nvPr>
        </p:nvSpPr>
        <p:spPr>
          <a:xfrm>
            <a:off x="457200" y="1981200"/>
            <a:ext cx="8458200" cy="3886200"/>
          </a:xfrm>
        </p:spPr>
        <p:txBody>
          <a:bodyPr/>
          <a:lstStyle/>
          <a:p>
            <a:pPr marL="342900" indent="-342900" eaLnBrk="1" hangingPunct="1">
              <a:lnSpc>
                <a:spcPct val="90000"/>
              </a:lnSpc>
            </a:pPr>
            <a:r>
              <a:rPr lang="en-US" altLang="en-US" sz="2400" smtClean="0"/>
              <a:t>First generation: Do the integration (math)</a:t>
            </a:r>
          </a:p>
          <a:p>
            <a:pPr marL="342900" indent="-342900" eaLnBrk="1" hangingPunct="1">
              <a:lnSpc>
                <a:spcPct val="90000"/>
              </a:lnSpc>
            </a:pPr>
            <a:endParaRPr lang="en-US" altLang="en-US" sz="2400" smtClean="0"/>
          </a:p>
          <a:p>
            <a:pPr marL="342900" indent="-342900" eaLnBrk="1" hangingPunct="1">
              <a:lnSpc>
                <a:spcPct val="90000"/>
              </a:lnSpc>
            </a:pPr>
            <a:endParaRPr lang="en-US" altLang="en-US" sz="2400" smtClean="0"/>
          </a:p>
          <a:p>
            <a:pPr marL="342900" indent="-342900" eaLnBrk="1" hangingPunct="1">
              <a:lnSpc>
                <a:spcPct val="90000"/>
              </a:lnSpc>
            </a:pPr>
            <a:endParaRPr lang="en-US" altLang="en-US" sz="2400" smtClean="0"/>
          </a:p>
          <a:p>
            <a:pPr marL="342900" indent="-342900" eaLnBrk="1" hangingPunct="1">
              <a:lnSpc>
                <a:spcPct val="90000"/>
              </a:lnSpc>
            </a:pPr>
            <a:r>
              <a:rPr lang="en-US" altLang="en-US" sz="2400" smtClean="0"/>
              <a:t>Contemporary - Simulation:  </a:t>
            </a:r>
          </a:p>
          <a:p>
            <a:pPr marL="742950" lvl="1" indent="-285750" eaLnBrk="1" hangingPunct="1">
              <a:lnSpc>
                <a:spcPct val="90000"/>
              </a:lnSpc>
            </a:pPr>
            <a:r>
              <a:rPr lang="en-US" altLang="en-US" sz="2000" smtClean="0"/>
              <a:t>(1)  Deduce the posterior</a:t>
            </a:r>
          </a:p>
          <a:p>
            <a:pPr marL="742950" lvl="1" indent="-285750" eaLnBrk="1" hangingPunct="1">
              <a:lnSpc>
                <a:spcPct val="90000"/>
              </a:lnSpc>
            </a:pPr>
            <a:r>
              <a:rPr lang="en-US" altLang="en-US" sz="2000" smtClean="0"/>
              <a:t>(2)  Draw random samples of draws from the posterior and compute the sample means and variances of the samples. </a:t>
            </a:r>
          </a:p>
          <a:p>
            <a:pPr marL="742950" lvl="1" indent="-285750" eaLnBrk="1" hangingPunct="1">
              <a:lnSpc>
                <a:spcPct val="90000"/>
              </a:lnSpc>
              <a:buFont typeface="Wingdings" pitchFamily="2" charset="2"/>
              <a:buNone/>
            </a:pPr>
            <a:r>
              <a:rPr lang="en-US" altLang="en-US" sz="2000" smtClean="0"/>
              <a:t>          (Relies on the law of large numbers.)</a:t>
            </a:r>
          </a:p>
        </p:txBody>
      </p:sp>
      <p:graphicFrame>
        <p:nvGraphicFramePr>
          <p:cNvPr id="49156" name="Object 4"/>
          <p:cNvGraphicFramePr>
            <a:graphicFrameLocks noGrp="1" noChangeAspect="1"/>
          </p:cNvGraphicFramePr>
          <p:nvPr>
            <p:ph sz="half" idx="2"/>
          </p:nvPr>
        </p:nvGraphicFramePr>
        <p:xfrm>
          <a:off x="1239838" y="2590800"/>
          <a:ext cx="4073525" cy="765175"/>
        </p:xfrm>
        <a:graphic>
          <a:graphicData uri="http://schemas.openxmlformats.org/presentationml/2006/ole">
            <p:oleObj spid="_x0000_s49156" name="Equation" r:id="rId4" imgW="2298700" imgH="431800" progId="Equation.DSMT4">
              <p:embed/>
            </p:oleObj>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en-US" smtClean="0"/>
              <a:t>The Linear Regression Model</a:t>
            </a:r>
          </a:p>
        </p:txBody>
      </p:sp>
      <p:graphicFrame>
        <p:nvGraphicFramePr>
          <p:cNvPr id="51203" name="Object 4"/>
          <p:cNvGraphicFramePr>
            <a:graphicFrameLocks noChangeAspect="1"/>
          </p:cNvGraphicFramePr>
          <p:nvPr/>
        </p:nvGraphicFramePr>
        <p:xfrm>
          <a:off x="914400" y="1905000"/>
          <a:ext cx="4648200" cy="879475"/>
        </p:xfrm>
        <a:graphic>
          <a:graphicData uri="http://schemas.openxmlformats.org/presentationml/2006/ole">
            <p:oleObj spid="_x0000_s51203" name="Equation" r:id="rId4" imgW="2552700" imgH="482600" progId="Equation.DSMT4">
              <p:embed/>
            </p:oleObj>
          </a:graphicData>
        </a:graphic>
      </p:graphicFrame>
      <p:graphicFrame>
        <p:nvGraphicFramePr>
          <p:cNvPr id="51204" name="Object 5"/>
          <p:cNvGraphicFramePr>
            <a:graphicFrameLocks noChangeAspect="1"/>
          </p:cNvGraphicFramePr>
          <p:nvPr/>
        </p:nvGraphicFramePr>
        <p:xfrm>
          <a:off x="877888" y="2951163"/>
          <a:ext cx="7691437" cy="1103312"/>
        </p:xfrm>
        <a:graphic>
          <a:graphicData uri="http://schemas.openxmlformats.org/presentationml/2006/ole">
            <p:oleObj spid="_x0000_s51204" name="Equation" r:id="rId5" imgW="4775200" imgH="685800" progId="Equation.DSMT4">
              <p:embed/>
            </p:oleObj>
          </a:graphicData>
        </a:graphic>
      </p:graphicFrame>
      <p:graphicFrame>
        <p:nvGraphicFramePr>
          <p:cNvPr id="51205" name="Object 6"/>
          <p:cNvGraphicFramePr>
            <a:graphicFrameLocks noChangeAspect="1"/>
          </p:cNvGraphicFramePr>
          <p:nvPr/>
        </p:nvGraphicFramePr>
        <p:xfrm>
          <a:off x="933450" y="4210050"/>
          <a:ext cx="6896100" cy="1900238"/>
        </p:xfrm>
        <a:graphic>
          <a:graphicData uri="http://schemas.openxmlformats.org/presentationml/2006/ole">
            <p:oleObj spid="_x0000_s51205" name="Equation" r:id="rId6" imgW="4330700" imgH="1193800" progId="Equation.DSMT4">
              <p:embed/>
            </p:oleObj>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en-US" smtClean="0"/>
              <a:t>Marginal Posterior for </a:t>
            </a:r>
            <a:r>
              <a:rPr lang="en-US" altLang="en-US" b="1" smtClean="0">
                <a:sym typeface="Symbol" pitchFamily="18" charset="2"/>
              </a:rPr>
              <a:t></a:t>
            </a:r>
          </a:p>
        </p:txBody>
      </p:sp>
      <p:graphicFrame>
        <p:nvGraphicFramePr>
          <p:cNvPr id="53251" name="Object 4"/>
          <p:cNvGraphicFramePr>
            <a:graphicFrameLocks noChangeAspect="1"/>
          </p:cNvGraphicFramePr>
          <p:nvPr/>
        </p:nvGraphicFramePr>
        <p:xfrm>
          <a:off x="538163" y="2293938"/>
          <a:ext cx="8212137" cy="3116262"/>
        </p:xfrm>
        <a:graphic>
          <a:graphicData uri="http://schemas.openxmlformats.org/presentationml/2006/ole">
            <p:oleObj spid="_x0000_s53251" name="Equation" r:id="rId4" imgW="4686300" imgH="1778000" progId="Equation.DSMT4">
              <p:embed/>
            </p:oleObj>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smtClean="0"/>
              <a:t>Nonlinear Models and Simulation</a:t>
            </a:r>
          </a:p>
        </p:txBody>
      </p:sp>
      <p:sp>
        <p:nvSpPr>
          <p:cNvPr id="55299" name="Rectangle 3"/>
          <p:cNvSpPr>
            <a:spLocks noGrp="1" noChangeArrowheads="1"/>
          </p:cNvSpPr>
          <p:nvPr>
            <p:ph idx="1"/>
          </p:nvPr>
        </p:nvSpPr>
        <p:spPr/>
        <p:txBody>
          <a:bodyPr/>
          <a:lstStyle/>
          <a:p>
            <a:pPr eaLnBrk="1" hangingPunct="1">
              <a:lnSpc>
                <a:spcPct val="90000"/>
              </a:lnSpc>
            </a:pPr>
            <a:r>
              <a:rPr lang="en-US" altLang="en-US" smtClean="0"/>
              <a:t>Bayesian inference over parameters in a nonlinear model:</a:t>
            </a:r>
          </a:p>
          <a:p>
            <a:pPr lvl="1" eaLnBrk="1" hangingPunct="1">
              <a:lnSpc>
                <a:spcPct val="90000"/>
              </a:lnSpc>
            </a:pPr>
            <a:r>
              <a:rPr lang="en-US" altLang="en-US" smtClean="0"/>
              <a:t>1.  Parameterize the model</a:t>
            </a:r>
          </a:p>
          <a:p>
            <a:pPr lvl="1" eaLnBrk="1" hangingPunct="1">
              <a:lnSpc>
                <a:spcPct val="90000"/>
              </a:lnSpc>
            </a:pPr>
            <a:r>
              <a:rPr lang="en-US" altLang="en-US" smtClean="0"/>
              <a:t>2.  Form the likelihood conditioned on the parameters</a:t>
            </a:r>
          </a:p>
          <a:p>
            <a:pPr lvl="1" eaLnBrk="1" hangingPunct="1">
              <a:lnSpc>
                <a:spcPct val="90000"/>
              </a:lnSpc>
            </a:pPr>
            <a:r>
              <a:rPr lang="en-US" altLang="en-US" smtClean="0"/>
              <a:t>3.  Develop the priors – joint prior for all model parameters</a:t>
            </a:r>
          </a:p>
          <a:p>
            <a:pPr lvl="1" eaLnBrk="1" hangingPunct="1">
              <a:lnSpc>
                <a:spcPct val="90000"/>
              </a:lnSpc>
            </a:pPr>
            <a:r>
              <a:rPr lang="en-US" altLang="en-US" smtClean="0"/>
              <a:t>4.  Posterior is proportional to likelihood times prior.  (Usually requires conjugate priors to be tractable.)</a:t>
            </a:r>
          </a:p>
          <a:p>
            <a:pPr lvl="1" eaLnBrk="1" hangingPunct="1">
              <a:lnSpc>
                <a:spcPct val="90000"/>
              </a:lnSpc>
            </a:pPr>
            <a:r>
              <a:rPr lang="en-US" altLang="en-US" smtClean="0"/>
              <a:t>5.  Draw observations from the posterior to study its characteristics.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smtClean="0"/>
              <a:t>Simulation Based Inference</a:t>
            </a:r>
          </a:p>
        </p:txBody>
      </p:sp>
      <p:graphicFrame>
        <p:nvGraphicFramePr>
          <p:cNvPr id="57347" name="Object 4"/>
          <p:cNvGraphicFramePr>
            <a:graphicFrameLocks noChangeAspect="1"/>
          </p:cNvGraphicFramePr>
          <p:nvPr/>
        </p:nvGraphicFramePr>
        <p:xfrm>
          <a:off x="1219200" y="2139950"/>
          <a:ext cx="7010400" cy="3422650"/>
        </p:xfrm>
        <a:graphic>
          <a:graphicData uri="http://schemas.openxmlformats.org/presentationml/2006/ole">
            <p:oleObj spid="_x0000_s57347" name="Equation" r:id="rId4" imgW="3797300" imgH="1854200" progId="Equation.DSMT4">
              <p:embed/>
            </p:oleObj>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en-US" smtClean="0"/>
              <a:t>A Practical Problem</a:t>
            </a:r>
          </a:p>
        </p:txBody>
      </p:sp>
      <p:graphicFrame>
        <p:nvGraphicFramePr>
          <p:cNvPr id="59395" name="Object 4"/>
          <p:cNvGraphicFramePr>
            <a:graphicFrameLocks noChangeAspect="1"/>
          </p:cNvGraphicFramePr>
          <p:nvPr/>
        </p:nvGraphicFramePr>
        <p:xfrm>
          <a:off x="914400" y="2209800"/>
          <a:ext cx="7696200" cy="3330575"/>
        </p:xfrm>
        <a:graphic>
          <a:graphicData uri="http://schemas.openxmlformats.org/presentationml/2006/ole">
            <p:oleObj spid="_x0000_s59395" name="Equation" r:id="rId4" imgW="4343400" imgH="1879600" progId="Equation.DSMT4">
              <p:embed/>
            </p:oleObj>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en-US" smtClean="0"/>
              <a:t>A Solution to the Sampling Problem</a:t>
            </a:r>
          </a:p>
        </p:txBody>
      </p:sp>
      <p:graphicFrame>
        <p:nvGraphicFramePr>
          <p:cNvPr id="61443" name="Object 4"/>
          <p:cNvGraphicFramePr>
            <a:graphicFrameLocks noChangeAspect="1"/>
          </p:cNvGraphicFramePr>
          <p:nvPr/>
        </p:nvGraphicFramePr>
        <p:xfrm>
          <a:off x="1463675" y="2363788"/>
          <a:ext cx="6613525" cy="3751262"/>
        </p:xfrm>
        <a:graphic>
          <a:graphicData uri="http://schemas.openxmlformats.org/presentationml/2006/ole">
            <p:oleObj spid="_x0000_s61443" name="Equation" r:id="rId4" imgW="4521200" imgH="2565400" progId="Equation.DSMT4">
              <p:embed/>
            </p:oleObj>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en-US" smtClean="0"/>
              <a:t>The Gibbs Sampler</a:t>
            </a:r>
          </a:p>
        </p:txBody>
      </p:sp>
      <p:sp>
        <p:nvSpPr>
          <p:cNvPr id="63491" name="Rectangle 3"/>
          <p:cNvSpPr>
            <a:spLocks noGrp="1" noChangeArrowheads="1"/>
          </p:cNvSpPr>
          <p:nvPr>
            <p:ph idx="1"/>
          </p:nvPr>
        </p:nvSpPr>
        <p:spPr>
          <a:xfrm>
            <a:off x="533400" y="2209800"/>
            <a:ext cx="8229600" cy="4302125"/>
          </a:xfrm>
        </p:spPr>
        <p:txBody>
          <a:bodyPr/>
          <a:lstStyle/>
          <a:p>
            <a:pPr marL="342900" indent="-342900" eaLnBrk="1" hangingPunct="1">
              <a:lnSpc>
                <a:spcPct val="80000"/>
              </a:lnSpc>
            </a:pPr>
            <a:r>
              <a:rPr lang="en-US" altLang="en-US" sz="1800" smtClean="0"/>
              <a:t>Target:  Sample from marginals of f(x</a:t>
            </a:r>
            <a:r>
              <a:rPr lang="en-US" altLang="en-US" sz="1800" baseline="-25000" smtClean="0"/>
              <a:t>1</a:t>
            </a:r>
            <a:r>
              <a:rPr lang="en-US" altLang="en-US" sz="1800" smtClean="0"/>
              <a:t>, x</a:t>
            </a:r>
            <a:r>
              <a:rPr lang="en-US" altLang="en-US" sz="1800" baseline="-25000" smtClean="0"/>
              <a:t>2</a:t>
            </a:r>
            <a:r>
              <a:rPr lang="en-US" altLang="en-US" sz="1800" smtClean="0"/>
              <a:t>) = joint distribution</a:t>
            </a:r>
          </a:p>
          <a:p>
            <a:pPr marL="342900" indent="-342900" eaLnBrk="1" hangingPunct="1">
              <a:lnSpc>
                <a:spcPct val="80000"/>
              </a:lnSpc>
            </a:pPr>
            <a:r>
              <a:rPr lang="en-US" altLang="en-US" sz="1800" smtClean="0"/>
              <a:t>Joint distribution is unknown or it is not possible to sample from the joint distribution.</a:t>
            </a:r>
          </a:p>
          <a:p>
            <a:pPr marL="342900" indent="-342900" eaLnBrk="1" hangingPunct="1">
              <a:lnSpc>
                <a:spcPct val="80000"/>
              </a:lnSpc>
            </a:pPr>
            <a:r>
              <a:rPr lang="en-US" altLang="en-US" sz="1800" smtClean="0"/>
              <a:t>Assumed: f(x</a:t>
            </a:r>
            <a:r>
              <a:rPr lang="en-US" altLang="en-US" sz="1800" baseline="-25000" smtClean="0"/>
              <a:t>1</a:t>
            </a:r>
            <a:r>
              <a:rPr lang="en-US" altLang="en-US" sz="1800" smtClean="0"/>
              <a:t>|x</a:t>
            </a:r>
            <a:r>
              <a:rPr lang="en-US" altLang="en-US" sz="1800" baseline="-25000" smtClean="0"/>
              <a:t>2</a:t>
            </a:r>
            <a:r>
              <a:rPr lang="en-US" altLang="en-US" sz="1800" smtClean="0"/>
              <a:t>) and f(x</a:t>
            </a:r>
            <a:r>
              <a:rPr lang="en-US" altLang="en-US" sz="1800" baseline="-25000" smtClean="0"/>
              <a:t>2</a:t>
            </a:r>
            <a:r>
              <a:rPr lang="en-US" altLang="en-US" sz="1800" smtClean="0"/>
              <a:t>|x</a:t>
            </a:r>
            <a:r>
              <a:rPr lang="en-US" altLang="en-US" sz="1800" baseline="-25000" smtClean="0"/>
              <a:t>1</a:t>
            </a:r>
            <a:r>
              <a:rPr lang="en-US" altLang="en-US" sz="1800" smtClean="0"/>
              <a:t>) both known and samples can be drawn from both.</a:t>
            </a:r>
          </a:p>
          <a:p>
            <a:pPr marL="342900" indent="-342900" eaLnBrk="1" hangingPunct="1">
              <a:lnSpc>
                <a:spcPct val="80000"/>
              </a:lnSpc>
            </a:pPr>
            <a:r>
              <a:rPr lang="en-US" altLang="en-US" sz="1800" smtClean="0"/>
              <a:t>Gibbs sampling:  Obtain one draw from x</a:t>
            </a:r>
            <a:r>
              <a:rPr lang="en-US" altLang="en-US" sz="1800" baseline="-25000" smtClean="0"/>
              <a:t>1</a:t>
            </a:r>
            <a:r>
              <a:rPr lang="en-US" altLang="en-US" sz="1800" smtClean="0"/>
              <a:t>,x</a:t>
            </a:r>
            <a:r>
              <a:rPr lang="en-US" altLang="en-US" sz="1800" baseline="-25000" smtClean="0"/>
              <a:t>2</a:t>
            </a:r>
            <a:r>
              <a:rPr lang="en-US" altLang="en-US" sz="1800" smtClean="0"/>
              <a:t> by many cycles between x</a:t>
            </a:r>
            <a:r>
              <a:rPr lang="en-US" altLang="en-US" sz="1800" baseline="-25000" smtClean="0"/>
              <a:t>1</a:t>
            </a:r>
            <a:r>
              <a:rPr lang="en-US" altLang="en-US" sz="1800" smtClean="0"/>
              <a:t>|x</a:t>
            </a:r>
            <a:r>
              <a:rPr lang="en-US" altLang="en-US" sz="1800" baseline="-25000" smtClean="0"/>
              <a:t>2</a:t>
            </a:r>
            <a:r>
              <a:rPr lang="en-US" altLang="en-US" sz="1800" smtClean="0"/>
              <a:t> and x</a:t>
            </a:r>
            <a:r>
              <a:rPr lang="en-US" altLang="en-US" sz="1800" baseline="-25000" smtClean="0"/>
              <a:t>2</a:t>
            </a:r>
            <a:r>
              <a:rPr lang="en-US" altLang="en-US" sz="1800" smtClean="0"/>
              <a:t>|x</a:t>
            </a:r>
            <a:r>
              <a:rPr lang="en-US" altLang="en-US" sz="1800" baseline="-25000" smtClean="0"/>
              <a:t>1</a:t>
            </a:r>
            <a:r>
              <a:rPr lang="en-US" altLang="en-US" sz="1800" smtClean="0"/>
              <a:t>.</a:t>
            </a:r>
          </a:p>
          <a:p>
            <a:pPr marL="742950" lvl="1" indent="-285750" eaLnBrk="1" hangingPunct="1">
              <a:lnSpc>
                <a:spcPct val="80000"/>
              </a:lnSpc>
            </a:pPr>
            <a:r>
              <a:rPr lang="en-US" altLang="en-US" sz="1600" smtClean="0"/>
              <a:t>Start x</a:t>
            </a:r>
            <a:r>
              <a:rPr lang="en-US" altLang="en-US" sz="1600" baseline="-25000" smtClean="0"/>
              <a:t>1,0</a:t>
            </a:r>
            <a:r>
              <a:rPr lang="en-US" altLang="en-US" sz="1600" smtClean="0"/>
              <a:t> anywhere in the right range.</a:t>
            </a:r>
          </a:p>
          <a:p>
            <a:pPr marL="742950" lvl="1" indent="-285750" eaLnBrk="1" hangingPunct="1">
              <a:lnSpc>
                <a:spcPct val="80000"/>
              </a:lnSpc>
            </a:pPr>
            <a:r>
              <a:rPr lang="en-US" altLang="en-US" sz="1600" smtClean="0"/>
              <a:t>Draw x</a:t>
            </a:r>
            <a:r>
              <a:rPr lang="en-US" altLang="en-US" sz="1600" baseline="-25000" smtClean="0"/>
              <a:t>2,0</a:t>
            </a:r>
            <a:r>
              <a:rPr lang="en-US" altLang="en-US" sz="1600" smtClean="0"/>
              <a:t> from x</a:t>
            </a:r>
            <a:r>
              <a:rPr lang="en-US" altLang="en-US" sz="1600" baseline="-25000" smtClean="0"/>
              <a:t>2</a:t>
            </a:r>
            <a:r>
              <a:rPr lang="en-US" altLang="en-US" sz="1600" smtClean="0"/>
              <a:t>|x</a:t>
            </a:r>
            <a:r>
              <a:rPr lang="en-US" altLang="en-US" sz="1600" baseline="-25000" smtClean="0"/>
              <a:t>1,0</a:t>
            </a:r>
            <a:r>
              <a:rPr lang="en-US" altLang="en-US" sz="1600" smtClean="0"/>
              <a:t>.</a:t>
            </a:r>
          </a:p>
          <a:p>
            <a:pPr marL="742950" lvl="1" indent="-285750" eaLnBrk="1" hangingPunct="1">
              <a:lnSpc>
                <a:spcPct val="80000"/>
              </a:lnSpc>
            </a:pPr>
            <a:r>
              <a:rPr lang="en-US" altLang="en-US" sz="1600" smtClean="0"/>
              <a:t>Return to x</a:t>
            </a:r>
            <a:r>
              <a:rPr lang="en-US" altLang="en-US" sz="1600" baseline="-25000" smtClean="0"/>
              <a:t>1,1</a:t>
            </a:r>
            <a:r>
              <a:rPr lang="en-US" altLang="en-US" sz="1600" smtClean="0"/>
              <a:t> from x</a:t>
            </a:r>
            <a:r>
              <a:rPr lang="en-US" altLang="en-US" sz="1600" baseline="-25000" smtClean="0"/>
              <a:t>1</a:t>
            </a:r>
            <a:r>
              <a:rPr lang="en-US" altLang="en-US" sz="1600" smtClean="0"/>
              <a:t>|x</a:t>
            </a:r>
            <a:r>
              <a:rPr lang="en-US" altLang="en-US" sz="1600" baseline="-25000" smtClean="0"/>
              <a:t>2,0</a:t>
            </a:r>
            <a:r>
              <a:rPr lang="en-US" altLang="en-US" sz="1600" smtClean="0"/>
              <a:t> and so on.</a:t>
            </a:r>
          </a:p>
          <a:p>
            <a:pPr marL="742950" lvl="1" indent="-285750" eaLnBrk="1" hangingPunct="1">
              <a:lnSpc>
                <a:spcPct val="80000"/>
              </a:lnSpc>
            </a:pPr>
            <a:r>
              <a:rPr lang="en-US" altLang="en-US" sz="1600" smtClean="0"/>
              <a:t>Several thousand cycles produces the draws</a:t>
            </a:r>
          </a:p>
          <a:p>
            <a:pPr marL="742950" lvl="1" indent="-285750" eaLnBrk="1" hangingPunct="1">
              <a:lnSpc>
                <a:spcPct val="80000"/>
              </a:lnSpc>
            </a:pPr>
            <a:r>
              <a:rPr lang="en-US" altLang="en-US" sz="1600" smtClean="0"/>
              <a:t>Discard the first several thousand to avoid initial conditions.  (Burn in)</a:t>
            </a:r>
          </a:p>
          <a:p>
            <a:pPr marL="342900" indent="-342900" eaLnBrk="1" hangingPunct="1">
              <a:lnSpc>
                <a:spcPct val="80000"/>
              </a:lnSpc>
            </a:pPr>
            <a:r>
              <a:rPr lang="en-US" altLang="en-US" sz="1800" smtClean="0"/>
              <a:t>Average the draws to estimate the marginal means.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smtClean="0"/>
              <a:t>Bivariate Normal Sampling</a:t>
            </a:r>
          </a:p>
        </p:txBody>
      </p:sp>
      <p:graphicFrame>
        <p:nvGraphicFramePr>
          <p:cNvPr id="65539" name="Object 4"/>
          <p:cNvGraphicFramePr>
            <a:graphicFrameLocks noChangeAspect="1"/>
          </p:cNvGraphicFramePr>
          <p:nvPr/>
        </p:nvGraphicFramePr>
        <p:xfrm>
          <a:off x="1600200" y="2117725"/>
          <a:ext cx="6324600" cy="3978275"/>
        </p:xfrm>
        <a:graphic>
          <a:graphicData uri="http://schemas.openxmlformats.org/presentationml/2006/ole">
            <p:oleObj spid="_x0000_s65539" name="Equation" r:id="rId4" imgW="4279900" imgH="2692400" progId="Equation.DSMT4">
              <p:embed/>
            </p:oleObj>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586" name="Object 4"/>
          <p:cNvGraphicFramePr>
            <a:graphicFrameLocks noChangeAspect="1"/>
          </p:cNvGraphicFramePr>
          <p:nvPr/>
        </p:nvGraphicFramePr>
        <p:xfrm>
          <a:off x="381000" y="1279525"/>
          <a:ext cx="8628063" cy="4175125"/>
        </p:xfrm>
        <a:graphic>
          <a:graphicData uri="http://schemas.openxmlformats.org/presentationml/2006/ole">
            <p:oleObj spid="_x0000_s67586" name="Equation" r:id="rId3" imgW="6451600" imgH="3124200" progId="Equation.DSMT4">
              <p:embed/>
            </p:oleObj>
          </a:graphicData>
        </a:graphic>
      </p:graphicFrame>
      <p:sp>
        <p:nvSpPr>
          <p:cNvPr id="67587" name="Rectangle 5"/>
          <p:cNvSpPr>
            <a:spLocks noChangeArrowheads="1"/>
          </p:cNvSpPr>
          <p:nvPr/>
        </p:nvSpPr>
        <p:spPr bwMode="auto">
          <a:xfrm>
            <a:off x="304800" y="2514600"/>
            <a:ext cx="6096000" cy="914400"/>
          </a:xfrm>
          <a:prstGeom prst="rect">
            <a:avLst/>
          </a:prstGeom>
          <a:solidFill>
            <a:srgbClr val="FF0000">
              <a:alpha val="16862"/>
            </a:srgbClr>
          </a:solidFill>
          <a:ln w="19050" algn="ctr">
            <a:solidFill>
              <a:schemeClr val="tx1"/>
            </a:solidFill>
            <a:round/>
            <a:headEnd/>
            <a:tailEnd/>
          </a:ln>
        </p:spPr>
        <p:txBody>
          <a:bodyPr wrap="none"/>
          <a:lstStyle/>
          <a:p>
            <a:endParaRPr lang="en-US" altLang="en-US"/>
          </a:p>
        </p:txBody>
      </p:sp>
      <p:sp>
        <p:nvSpPr>
          <p:cNvPr id="67588" name="Rectangle 6"/>
          <p:cNvSpPr>
            <a:spLocks noChangeArrowheads="1"/>
          </p:cNvSpPr>
          <p:nvPr/>
        </p:nvSpPr>
        <p:spPr bwMode="auto">
          <a:xfrm>
            <a:off x="304800" y="4068763"/>
            <a:ext cx="7162800" cy="1493837"/>
          </a:xfrm>
          <a:prstGeom prst="rect">
            <a:avLst/>
          </a:prstGeom>
          <a:solidFill>
            <a:srgbClr val="00B050">
              <a:alpha val="16862"/>
            </a:srgbClr>
          </a:solidFill>
          <a:ln w="19050" algn="ctr">
            <a:solidFill>
              <a:schemeClr val="tx1"/>
            </a:solidFill>
            <a:round/>
            <a:headEnd/>
            <a:tailEnd/>
          </a:ln>
        </p:spPr>
        <p:txBody>
          <a:bodyPr wrap="none"/>
          <a:lstStyle/>
          <a:p>
            <a:endParaRPr lang="en-US" altLang="en-US"/>
          </a:p>
        </p:txBody>
      </p:sp>
      <p:sp>
        <p:nvSpPr>
          <p:cNvPr id="8" name="Rectangle 2"/>
          <p:cNvSpPr txBox="1">
            <a:spLocks noChangeArrowheads="1"/>
          </p:cNvSpPr>
          <p:nvPr/>
        </p:nvSpPr>
        <p:spPr>
          <a:xfrm>
            <a:off x="377825" y="754063"/>
            <a:ext cx="8229600" cy="1143000"/>
          </a:xfrm>
          <a:prstGeom prst="rect">
            <a:avLst/>
          </a:prstGeom>
        </p:spPr>
        <p:txBody>
          <a:bodyPr/>
          <a:lstStyle>
            <a:lvl1pPr algn="ctr" rtl="0" eaLnBrk="0" fontAlgn="base" hangingPunct="0">
              <a:spcBef>
                <a:spcPct val="0"/>
              </a:spcBef>
              <a:spcAft>
                <a:spcPct val="0"/>
              </a:spcAft>
              <a:defRPr sz="3200">
                <a:solidFill>
                  <a:schemeClr val="tx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32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32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32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32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a:lstStyle>
          <a:p>
            <a:pPr eaLnBrk="1" hangingPunct="1">
              <a:defRPr/>
            </a:pPr>
            <a:r>
              <a:rPr lang="en-US" altLang="en-US" sz="2400" kern="0" dirty="0" smtClean="0"/>
              <a:t>Gibbs Sampling for the Linear Regression Model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ltLang="en-US" smtClean="0"/>
              <a:t>Application – the Probit Model</a:t>
            </a:r>
          </a:p>
        </p:txBody>
      </p:sp>
      <p:graphicFrame>
        <p:nvGraphicFramePr>
          <p:cNvPr id="68611" name="Object 4"/>
          <p:cNvGraphicFramePr>
            <a:graphicFrameLocks noChangeAspect="1"/>
          </p:cNvGraphicFramePr>
          <p:nvPr/>
        </p:nvGraphicFramePr>
        <p:xfrm>
          <a:off x="1219200" y="1981200"/>
          <a:ext cx="6629400" cy="4341813"/>
        </p:xfrm>
        <a:graphic>
          <a:graphicData uri="http://schemas.openxmlformats.org/presentationml/2006/ole">
            <p:oleObj spid="_x0000_s68611" name="Equation" r:id="rId4" imgW="3975100" imgH="2603500" progId="Equation.DSMT4">
              <p:embed/>
            </p:oleObj>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smtClean="0"/>
              <a:t>Gibbs Sampling for the Probit Model</a:t>
            </a:r>
          </a:p>
        </p:txBody>
      </p:sp>
      <p:graphicFrame>
        <p:nvGraphicFramePr>
          <p:cNvPr id="70659" name="Object 4"/>
          <p:cNvGraphicFramePr>
            <a:graphicFrameLocks noChangeAspect="1"/>
          </p:cNvGraphicFramePr>
          <p:nvPr/>
        </p:nvGraphicFramePr>
        <p:xfrm>
          <a:off x="1219200" y="2125663"/>
          <a:ext cx="6477000" cy="4198937"/>
        </p:xfrm>
        <a:graphic>
          <a:graphicData uri="http://schemas.openxmlformats.org/presentationml/2006/ole">
            <p:oleObj spid="_x0000_s70659" name="Equation" r:id="rId4" imgW="3937000" imgH="2552700" progId="Equation.DSMT4">
              <p:embed/>
            </p:oleObj>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smtClean="0"/>
              <a:t>Generating Random Draws from f(X)</a:t>
            </a:r>
          </a:p>
        </p:txBody>
      </p:sp>
      <p:graphicFrame>
        <p:nvGraphicFramePr>
          <p:cNvPr id="72707" name="Object 4"/>
          <p:cNvGraphicFramePr>
            <a:graphicFrameLocks noChangeAspect="1"/>
          </p:cNvGraphicFramePr>
          <p:nvPr/>
        </p:nvGraphicFramePr>
        <p:xfrm>
          <a:off x="1905000" y="2057400"/>
          <a:ext cx="5867400" cy="4057650"/>
        </p:xfrm>
        <a:graphic>
          <a:graphicData uri="http://schemas.openxmlformats.org/presentationml/2006/ole">
            <p:oleObj spid="_x0000_s72707" name="Equation" r:id="rId4" imgW="3746500" imgH="2590800" progId="Equation.DSMT4">
              <p:embed/>
            </p:oleObj>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altLang="en-US" smtClean="0"/>
              <a:t>Example: Simulated Probit</a:t>
            </a:r>
          </a:p>
        </p:txBody>
      </p:sp>
      <p:sp>
        <p:nvSpPr>
          <p:cNvPr id="74755" name="Text Box 4"/>
          <p:cNvSpPr txBox="1">
            <a:spLocks noChangeArrowheads="1"/>
          </p:cNvSpPr>
          <p:nvPr/>
        </p:nvSpPr>
        <p:spPr bwMode="auto">
          <a:xfrm>
            <a:off x="1371600" y="1797050"/>
            <a:ext cx="7010400" cy="4772025"/>
          </a:xfrm>
          <a:prstGeom prst="rect">
            <a:avLst/>
          </a:prstGeom>
          <a:noFill/>
          <a:ln w="19050">
            <a:noFill/>
            <a:miter lim="800000"/>
            <a:headEnd/>
            <a:tailEnd/>
          </a:ln>
        </p:spPr>
        <p:txBody>
          <a:bodyPr>
            <a:spAutoFit/>
          </a:bodyPr>
          <a:lstStyle/>
          <a:p>
            <a:r>
              <a:rPr lang="en-US" altLang="en-US" sz="1400" b="1">
                <a:latin typeface="Courier New" pitchFamily="49" charset="0"/>
              </a:rPr>
              <a:t>? Generate raw data</a:t>
            </a:r>
          </a:p>
          <a:p>
            <a:r>
              <a:rPr lang="en-US" altLang="en-US" sz="1400" b="1">
                <a:latin typeface="Courier New" pitchFamily="49" charset="0"/>
              </a:rPr>
              <a:t>Sample  ; 1 - 1000 $</a:t>
            </a:r>
          </a:p>
          <a:p>
            <a:r>
              <a:rPr lang="en-US" altLang="en-US" sz="1400" b="1">
                <a:latin typeface="Courier New" pitchFamily="49" charset="0"/>
              </a:rPr>
              <a:t>Create  ; x1=rnn(0,1) ; x2 = rnn(0,1) $</a:t>
            </a:r>
          </a:p>
          <a:p>
            <a:r>
              <a:rPr lang="en-US" altLang="en-US" sz="1400" b="1">
                <a:latin typeface="Courier New" pitchFamily="49" charset="0"/>
              </a:rPr>
              <a:t>Create  ; ys = .2 + .5*x1 - .5*x2 + rnn(0,1) ; y = ys &gt; 0 $</a:t>
            </a:r>
          </a:p>
          <a:p>
            <a:r>
              <a:rPr lang="en-US" altLang="en-US" sz="1400" b="1">
                <a:latin typeface="Courier New" pitchFamily="49" charset="0"/>
              </a:rPr>
              <a:t>Namelist; x=one,x1,x2$</a:t>
            </a:r>
          </a:p>
          <a:p>
            <a:r>
              <a:rPr lang="en-US" altLang="en-US" sz="1400" b="1">
                <a:latin typeface="Courier New" pitchFamily="49" charset="0"/>
              </a:rPr>
              <a:t>Matrix  ; xx=x'x ; xxi = &lt;xx&gt; $</a:t>
            </a:r>
          </a:p>
          <a:p>
            <a:r>
              <a:rPr lang="en-US" altLang="en-US" sz="1400" b="1">
                <a:latin typeface="Courier New" pitchFamily="49" charset="0"/>
              </a:rPr>
              <a:t>Calc    ; Rep = 200 ; Ri = 1/Rep$</a:t>
            </a:r>
          </a:p>
          <a:p>
            <a:r>
              <a:rPr lang="en-US" altLang="en-US" sz="1400" b="1">
                <a:latin typeface="Courier New" pitchFamily="49" charset="0"/>
              </a:rPr>
              <a:t>Probit  ; lhs=y;rhs=x$</a:t>
            </a:r>
          </a:p>
          <a:p>
            <a:r>
              <a:rPr lang="en-US" altLang="en-US" sz="1400" b="1">
                <a:latin typeface="Courier New" pitchFamily="49" charset="0"/>
              </a:rPr>
              <a:t>? Gibbs sampler</a:t>
            </a:r>
          </a:p>
          <a:p>
            <a:r>
              <a:rPr lang="en-US" altLang="en-US" sz="1400" b="1">
                <a:latin typeface="Courier New" pitchFamily="49" charset="0"/>
              </a:rPr>
              <a:t>Matrix  ; beta=[0/0/0] ; bbar=init(3,1,0);bv=init(3,3,0)$$</a:t>
            </a:r>
          </a:p>
          <a:p>
            <a:r>
              <a:rPr lang="en-US" altLang="en-US" sz="1400" b="1">
                <a:latin typeface="Courier New" pitchFamily="49" charset="0"/>
              </a:rPr>
              <a:t>Proc    = gibbs$</a:t>
            </a:r>
          </a:p>
          <a:p>
            <a:r>
              <a:rPr lang="en-US" altLang="en-US" sz="1400" b="1">
                <a:latin typeface="Courier New" pitchFamily="49" charset="0"/>
              </a:rPr>
              <a:t>Do for  ; simulate ; r =1,Rep $</a:t>
            </a:r>
          </a:p>
          <a:p>
            <a:r>
              <a:rPr lang="en-US" altLang="en-US" sz="1400" b="1">
                <a:latin typeface="Courier New" pitchFamily="49" charset="0"/>
              </a:rPr>
              <a:t>Create  ; mui = x'beta ; f = rnu(0,1) </a:t>
            </a:r>
          </a:p>
          <a:p>
            <a:r>
              <a:rPr lang="en-US" altLang="en-US" sz="1400" b="1">
                <a:latin typeface="Courier New" pitchFamily="49" charset="0"/>
              </a:rPr>
              <a:t>        ; if(y=1)  ysg = mui + inp(1-(1-f)*phi( mui)); </a:t>
            </a:r>
          </a:p>
          <a:p>
            <a:r>
              <a:rPr lang="en-US" altLang="en-US" sz="1400" b="1">
                <a:latin typeface="Courier New" pitchFamily="49" charset="0"/>
              </a:rPr>
              <a:t>            (else) ysg = mui + inp(     f *phi(-mui)) $</a:t>
            </a:r>
          </a:p>
          <a:p>
            <a:r>
              <a:rPr lang="en-US" altLang="en-US" sz="1400" b="1">
                <a:latin typeface="Courier New" pitchFamily="49" charset="0"/>
              </a:rPr>
              <a:t>Matrix  ; mb = xxi*x'ysg ; beta = rndm(mb,xxi) </a:t>
            </a:r>
          </a:p>
          <a:p>
            <a:r>
              <a:rPr lang="en-US" altLang="en-US" sz="1400" b="1">
                <a:latin typeface="Courier New" pitchFamily="49" charset="0"/>
              </a:rPr>
              <a:t>        ; bbar=bbar+beta ; bv=bv+beta*beta'$</a:t>
            </a:r>
          </a:p>
          <a:p>
            <a:r>
              <a:rPr lang="en-US" altLang="en-US" sz="1400" b="1">
                <a:latin typeface="Courier New" pitchFamily="49" charset="0"/>
              </a:rPr>
              <a:t>Enddo   ; simulate $</a:t>
            </a:r>
          </a:p>
          <a:p>
            <a:r>
              <a:rPr lang="en-US" altLang="en-US" sz="1400" b="1">
                <a:latin typeface="Courier New" pitchFamily="49" charset="0"/>
              </a:rPr>
              <a:t>Endproc $</a:t>
            </a:r>
          </a:p>
          <a:p>
            <a:r>
              <a:rPr lang="en-US" altLang="en-US" sz="1400" b="1">
                <a:latin typeface="Courier New" pitchFamily="49" charset="0"/>
              </a:rPr>
              <a:t>Execute ; Proc = Gibbs $ (Note, did not discard burn-in)</a:t>
            </a:r>
          </a:p>
          <a:p>
            <a:r>
              <a:rPr lang="en-US" altLang="en-US" sz="1400" b="1">
                <a:latin typeface="Courier New" pitchFamily="49" charset="0"/>
              </a:rPr>
              <a:t>Matrix  ; bbar=ri*bbar ; bv=ri*bv-bbar*bbar' $</a:t>
            </a:r>
          </a:p>
          <a:p>
            <a:r>
              <a:rPr lang="en-US" altLang="en-US" sz="1400" b="1">
                <a:latin typeface="Courier New" pitchFamily="49" charset="0"/>
              </a:rPr>
              <a:t>Matrix  ; Stat(bbar,bv); Stat(b,varb) $</a:t>
            </a:r>
            <a:endParaRPr lang="en-US" altLang="en-US" b="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t>Example: Probit MLE vs. Gibbs</a:t>
            </a:r>
          </a:p>
        </p:txBody>
      </p:sp>
      <p:sp>
        <p:nvSpPr>
          <p:cNvPr id="76803" name="Text Box 4"/>
          <p:cNvSpPr txBox="1">
            <a:spLocks noChangeArrowheads="1"/>
          </p:cNvSpPr>
          <p:nvPr/>
        </p:nvSpPr>
        <p:spPr bwMode="auto">
          <a:xfrm>
            <a:off x="1295400" y="2209800"/>
            <a:ext cx="7010400" cy="3921125"/>
          </a:xfrm>
          <a:prstGeom prst="rect">
            <a:avLst/>
          </a:prstGeom>
          <a:noFill/>
          <a:ln w="19050">
            <a:noFill/>
            <a:miter lim="800000"/>
            <a:headEnd/>
            <a:tailEnd/>
          </a:ln>
        </p:spPr>
        <p:txBody>
          <a:bodyPr>
            <a:spAutoFit/>
          </a:bodyPr>
          <a:lstStyle/>
          <a:p>
            <a:r>
              <a:rPr lang="en-US" altLang="en-US" sz="1400" b="1">
                <a:latin typeface="Courier New" pitchFamily="49" charset="0"/>
              </a:rPr>
              <a:t>--&gt; Matrix  ; Stat(bbar,bv); Stat(b,varb) $</a:t>
            </a:r>
          </a:p>
          <a:p>
            <a:r>
              <a:rPr lang="en-US" altLang="en-US" sz="1400" b="1">
                <a:latin typeface="Courier New" pitchFamily="49" charset="0"/>
              </a:rPr>
              <a:t>+---------------------------------------------------+</a:t>
            </a:r>
          </a:p>
          <a:p>
            <a:r>
              <a:rPr lang="en-US" altLang="en-US" sz="1400" b="1">
                <a:latin typeface="Courier New" pitchFamily="49" charset="0"/>
              </a:rPr>
              <a:t>|Number of observations in current sample =    1000 |</a:t>
            </a:r>
          </a:p>
          <a:p>
            <a:r>
              <a:rPr lang="en-US" altLang="en-US" sz="1400" b="1">
                <a:latin typeface="Courier New" pitchFamily="49" charset="0"/>
              </a:rPr>
              <a:t>|Number of parameters computed here       =       3 |</a:t>
            </a:r>
          </a:p>
          <a:p>
            <a:r>
              <a:rPr lang="en-US" altLang="en-US" sz="1400" b="1">
                <a:latin typeface="Courier New" pitchFamily="49" charset="0"/>
              </a:rPr>
              <a:t>|Number of degrees of freedom             =     997 |</a:t>
            </a:r>
          </a:p>
          <a:p>
            <a:r>
              <a:rPr lang="en-US" altLang="en-US" sz="1400" b="1">
                <a:latin typeface="Courier New" pitchFamily="49" charset="0"/>
              </a:rPr>
              <a:t>+---------------------------------------------------+</a:t>
            </a:r>
          </a:p>
          <a:p>
            <a:r>
              <a:rPr lang="en-US" altLang="en-US" sz="1400" b="1">
                <a:latin typeface="Courier New" pitchFamily="49" charset="0"/>
              </a:rPr>
              <a:t>+---------+--------------+----------------+--------+---------+</a:t>
            </a:r>
          </a:p>
          <a:p>
            <a:r>
              <a:rPr lang="en-US" altLang="en-US" sz="1400" b="1">
                <a:latin typeface="Courier New" pitchFamily="49" charset="0"/>
              </a:rPr>
              <a:t>|Variable | Coefficient  | Standard Error |b/St.Er.|P[|Z|&gt;z] |</a:t>
            </a:r>
          </a:p>
          <a:p>
            <a:r>
              <a:rPr lang="en-US" altLang="en-US" sz="1400" b="1">
                <a:latin typeface="Courier New" pitchFamily="49" charset="0"/>
              </a:rPr>
              <a:t>+---------+--------------+----------------+--------+---------+</a:t>
            </a:r>
          </a:p>
          <a:p>
            <a:r>
              <a:rPr lang="en-US" altLang="en-US" sz="1400" b="1">
                <a:latin typeface="Courier New" pitchFamily="49" charset="0"/>
              </a:rPr>
              <a:t> BBAR_1         .21483281      .05076663     4.232   .0000</a:t>
            </a:r>
          </a:p>
          <a:p>
            <a:r>
              <a:rPr lang="en-US" altLang="en-US" sz="1400" b="1">
                <a:latin typeface="Courier New" pitchFamily="49" charset="0"/>
              </a:rPr>
              <a:t> BBAR_2         .40815611      .04779292     8.540   .0000</a:t>
            </a:r>
          </a:p>
          <a:p>
            <a:r>
              <a:rPr lang="en-US" altLang="en-US" sz="1400" b="1">
                <a:latin typeface="Courier New" pitchFamily="49" charset="0"/>
              </a:rPr>
              <a:t> BBAR_3        -.49692480      .04508507   -11.022   .0000</a:t>
            </a:r>
          </a:p>
          <a:p>
            <a:r>
              <a:rPr lang="en-US" altLang="en-US" sz="1400" b="1">
                <a:latin typeface="Courier New" pitchFamily="49" charset="0"/>
              </a:rPr>
              <a:t>+---------+--------------+----------------+--------+---------+</a:t>
            </a:r>
          </a:p>
          <a:p>
            <a:r>
              <a:rPr lang="en-US" altLang="en-US" sz="1400" b="1">
                <a:latin typeface="Courier New" pitchFamily="49" charset="0"/>
              </a:rPr>
              <a:t>|Variable | Coefficient  | Standard Error |b/St.Er.|P[|Z|&gt;z] |</a:t>
            </a:r>
          </a:p>
          <a:p>
            <a:r>
              <a:rPr lang="en-US" altLang="en-US" sz="1400" b="1">
                <a:latin typeface="Courier New" pitchFamily="49" charset="0"/>
              </a:rPr>
              <a:t>+---------+--------------+----------------+--------+---------+</a:t>
            </a:r>
          </a:p>
          <a:p>
            <a:r>
              <a:rPr lang="en-US" altLang="en-US" sz="1400" b="1">
                <a:latin typeface="Courier New" pitchFamily="49" charset="0"/>
              </a:rPr>
              <a:t> B_1            .22696546      .04276520     5.307   .0000</a:t>
            </a:r>
          </a:p>
          <a:p>
            <a:r>
              <a:rPr lang="en-US" altLang="en-US" sz="1400" b="1">
                <a:latin typeface="Courier New" pitchFamily="49" charset="0"/>
              </a:rPr>
              <a:t> B_2            .40038880      .04671773     8.570   .0000</a:t>
            </a:r>
          </a:p>
          <a:p>
            <a:r>
              <a:rPr lang="en-US" altLang="en-US" sz="1400" b="1">
                <a:latin typeface="Courier New" pitchFamily="49" charset="0"/>
              </a:rPr>
              <a:t> B_3           -.50012787      .04705345   -10.629   .0000</a:t>
            </a:r>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p:cNvPicPr>
          <p:nvPr/>
        </p:nvPicPr>
        <p:blipFill>
          <a:blip r:embed="rId2" cstate="print"/>
          <a:srcRect/>
          <a:stretch>
            <a:fillRect/>
          </a:stretch>
        </p:blipFill>
        <p:spPr bwMode="auto">
          <a:xfrm>
            <a:off x="1905000" y="838200"/>
            <a:ext cx="5743575" cy="3100388"/>
          </a:xfrm>
          <a:prstGeom prst="rect">
            <a:avLst/>
          </a:prstGeom>
          <a:noFill/>
          <a:ln w="9525">
            <a:noFill/>
            <a:miter lim="800000"/>
            <a:headEnd/>
            <a:tailEnd/>
          </a:ln>
        </p:spPr>
      </p:pic>
      <p:pic>
        <p:nvPicPr>
          <p:cNvPr id="78851" name="Picture 3"/>
          <p:cNvPicPr>
            <a:picLocks noChangeAspect="1"/>
          </p:cNvPicPr>
          <p:nvPr/>
        </p:nvPicPr>
        <p:blipFill>
          <a:blip r:embed="rId3" cstate="print"/>
          <a:srcRect/>
          <a:stretch>
            <a:fillRect/>
          </a:stretch>
        </p:blipFill>
        <p:spPr bwMode="auto">
          <a:xfrm>
            <a:off x="1143000" y="4038600"/>
            <a:ext cx="6810375" cy="249555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990600"/>
            <a:ext cx="8229600" cy="1143000"/>
          </a:xfrm>
        </p:spPr>
        <p:txBody>
          <a:bodyPr/>
          <a:lstStyle/>
          <a:p>
            <a:pPr eaLnBrk="1" hangingPunct="1"/>
            <a:r>
              <a:rPr lang="en-US" altLang="en-US" smtClean="0"/>
              <a:t>A Random Parameters Approach to Modeling Heterogeneity</a:t>
            </a:r>
          </a:p>
        </p:txBody>
      </p:sp>
      <p:sp>
        <p:nvSpPr>
          <p:cNvPr id="79875" name="Rectangle 3"/>
          <p:cNvSpPr>
            <a:spLocks noGrp="1" noChangeArrowheads="1"/>
          </p:cNvSpPr>
          <p:nvPr>
            <p:ph idx="1"/>
          </p:nvPr>
        </p:nvSpPr>
        <p:spPr>
          <a:xfrm>
            <a:off x="533400" y="2209800"/>
            <a:ext cx="8229600" cy="4302125"/>
          </a:xfrm>
        </p:spPr>
        <p:txBody>
          <a:bodyPr/>
          <a:lstStyle/>
          <a:p>
            <a:pPr marL="342900" indent="-342900" eaLnBrk="1" hangingPunct="1"/>
            <a:r>
              <a:rPr lang="en-US" altLang="en-US" smtClean="0"/>
              <a:t>Allenby and Rossi, “Marketing Models of Consumer Heterogeneity,” Journal of Econometrics, 89, 1999.</a:t>
            </a:r>
          </a:p>
          <a:p>
            <a:pPr marL="742950" lvl="1" indent="-285750" eaLnBrk="1" hangingPunct="1"/>
            <a:r>
              <a:rPr lang="en-US" altLang="en-US" smtClean="0"/>
              <a:t>Discrete Choice Model – Brand Choice</a:t>
            </a:r>
          </a:p>
          <a:p>
            <a:pPr marL="742950" lvl="1" indent="-285750" eaLnBrk="1" hangingPunct="1"/>
            <a:r>
              <a:rPr lang="en-US" altLang="en-US" smtClean="0"/>
              <a:t>“Hierarchical Bayes”</a:t>
            </a:r>
          </a:p>
          <a:p>
            <a:pPr marL="742950" lvl="1" indent="-285750" eaLnBrk="1" hangingPunct="1"/>
            <a:r>
              <a:rPr lang="en-US" altLang="en-US" smtClean="0"/>
              <a:t>Multinomial Probit</a:t>
            </a:r>
          </a:p>
          <a:p>
            <a:pPr marL="342900" indent="-342900" eaLnBrk="1" hangingPunct="1"/>
            <a:r>
              <a:rPr lang="en-US" altLang="en-US" smtClean="0"/>
              <a:t>Panel Data: Purchases of 4 brands of Ketchup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altLang="en-US" smtClean="0"/>
              <a:t>Structure</a:t>
            </a:r>
          </a:p>
        </p:txBody>
      </p:sp>
      <p:graphicFrame>
        <p:nvGraphicFramePr>
          <p:cNvPr id="81923" name="Object 3"/>
          <p:cNvGraphicFramePr>
            <a:graphicFrameLocks noChangeAspect="1"/>
          </p:cNvGraphicFramePr>
          <p:nvPr/>
        </p:nvGraphicFramePr>
        <p:xfrm>
          <a:off x="533400" y="2006600"/>
          <a:ext cx="8077200" cy="3175000"/>
        </p:xfrm>
        <a:graphic>
          <a:graphicData uri="http://schemas.openxmlformats.org/presentationml/2006/ole">
            <p:oleObj spid="_x0000_s81923" name="Equation" r:id="rId4" imgW="3683000" imgH="1447800" progId="Equation.DSMT4">
              <p:embed/>
            </p:oleObj>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smtClean="0"/>
              <a:t>Bayesian Priors</a:t>
            </a:r>
          </a:p>
        </p:txBody>
      </p:sp>
      <p:graphicFrame>
        <p:nvGraphicFramePr>
          <p:cNvPr id="83971" name="Object 3"/>
          <p:cNvGraphicFramePr>
            <a:graphicFrameLocks noGrp="1" noChangeAspect="1"/>
          </p:cNvGraphicFramePr>
          <p:nvPr>
            <p:ph idx="1"/>
          </p:nvPr>
        </p:nvGraphicFramePr>
        <p:xfrm>
          <a:off x="457200" y="1939925"/>
          <a:ext cx="7924800" cy="3544888"/>
        </p:xfrm>
        <a:graphic>
          <a:graphicData uri="http://schemas.openxmlformats.org/presentationml/2006/ole">
            <p:oleObj spid="_x0000_s83971" name="Equation" r:id="rId4" imgW="3975100" imgH="1778000" progId="Equation.DSMT4">
              <p:embed/>
            </p:oleObj>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r>
              <a:rPr lang="en-US" altLang="en-US" smtClean="0"/>
              <a:t>Bayesian Estimator</a:t>
            </a:r>
          </a:p>
        </p:txBody>
      </p:sp>
      <p:sp>
        <p:nvSpPr>
          <p:cNvPr id="86019" name="Rectangle 3"/>
          <p:cNvSpPr>
            <a:spLocks noGrp="1" noChangeArrowheads="1"/>
          </p:cNvSpPr>
          <p:nvPr>
            <p:ph idx="1"/>
          </p:nvPr>
        </p:nvSpPr>
        <p:spPr/>
        <p:txBody>
          <a:bodyPr/>
          <a:lstStyle/>
          <a:p>
            <a:pPr marL="342900" indent="-342900" eaLnBrk="1" hangingPunct="1"/>
            <a:r>
              <a:rPr lang="en-US" altLang="en-US" smtClean="0"/>
              <a:t>Joint posterior mean=</a:t>
            </a:r>
          </a:p>
          <a:p>
            <a:pPr marL="342900" indent="-342900" eaLnBrk="1" hangingPunct="1"/>
            <a:endParaRPr lang="en-US" altLang="en-US" smtClean="0"/>
          </a:p>
          <a:p>
            <a:pPr marL="342900" indent="-342900" eaLnBrk="1" hangingPunct="1"/>
            <a:endParaRPr lang="en-US" altLang="en-US" smtClean="0"/>
          </a:p>
          <a:p>
            <a:pPr marL="342900" indent="-342900" eaLnBrk="1" hangingPunct="1"/>
            <a:r>
              <a:rPr lang="en-US" altLang="en-US" smtClean="0"/>
              <a:t>Integral does not exist in closed form.</a:t>
            </a:r>
          </a:p>
          <a:p>
            <a:pPr marL="342900" indent="-342900" eaLnBrk="1" hangingPunct="1"/>
            <a:r>
              <a:rPr lang="en-US" altLang="en-US" smtClean="0"/>
              <a:t>Estimate by random samples from the joint posterior.</a:t>
            </a:r>
          </a:p>
          <a:p>
            <a:pPr marL="342900" indent="-342900" eaLnBrk="1" hangingPunct="1"/>
            <a:r>
              <a:rPr lang="en-US" altLang="en-US" smtClean="0"/>
              <a:t>Full joint posterior is not known, so not possible to sample from the joint posterior.</a:t>
            </a:r>
          </a:p>
        </p:txBody>
      </p:sp>
      <p:graphicFrame>
        <p:nvGraphicFramePr>
          <p:cNvPr id="86020" name="Object 4"/>
          <p:cNvGraphicFramePr>
            <a:graphicFrameLocks noChangeAspect="1"/>
          </p:cNvGraphicFramePr>
          <p:nvPr/>
        </p:nvGraphicFramePr>
        <p:xfrm>
          <a:off x="1905000" y="2514600"/>
          <a:ext cx="5562600" cy="682625"/>
        </p:xfrm>
        <a:graphic>
          <a:graphicData uri="http://schemas.openxmlformats.org/presentationml/2006/ole">
            <p:oleObj spid="_x0000_s86020" name="Equation" r:id="rId4" imgW="2070100" imgH="254000" progId="Equation.DSMT4">
              <p:embed/>
            </p:oleObj>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altLang="en-US" sz="2800" smtClean="0"/>
              <a:t>Gibbs Cycles for the MNP Model</a:t>
            </a:r>
          </a:p>
        </p:txBody>
      </p:sp>
      <p:sp>
        <p:nvSpPr>
          <p:cNvPr id="88067" name="Rectangle 3"/>
          <p:cNvSpPr>
            <a:spLocks noGrp="1" noChangeArrowheads="1"/>
          </p:cNvSpPr>
          <p:nvPr>
            <p:ph idx="1"/>
          </p:nvPr>
        </p:nvSpPr>
        <p:spPr/>
        <p:txBody>
          <a:bodyPr/>
          <a:lstStyle/>
          <a:p>
            <a:pPr marL="342900" indent="-342900" eaLnBrk="1" hangingPunct="1"/>
            <a:r>
              <a:rPr lang="en-US" altLang="en-US" smtClean="0"/>
              <a:t>Samples from the marginal posteriors</a:t>
            </a:r>
          </a:p>
        </p:txBody>
      </p:sp>
      <p:graphicFrame>
        <p:nvGraphicFramePr>
          <p:cNvPr id="88068" name="Object 4"/>
          <p:cNvGraphicFramePr>
            <a:graphicFrameLocks noChangeAspect="1"/>
          </p:cNvGraphicFramePr>
          <p:nvPr/>
        </p:nvGraphicFramePr>
        <p:xfrm>
          <a:off x="1254125" y="2590800"/>
          <a:ext cx="6559550" cy="3962400"/>
        </p:xfrm>
        <a:graphic>
          <a:graphicData uri="http://schemas.openxmlformats.org/presentationml/2006/ole">
            <p:oleObj spid="_x0000_s88068" name="Equation" r:id="rId4" imgW="3238500" imgH="1955800" progId="Equation.DSMT4">
              <p:embed/>
            </p:oleObj>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altLang="en-US" smtClean="0"/>
              <a:t>Bayesian Fixed Effects</a:t>
            </a:r>
          </a:p>
        </p:txBody>
      </p:sp>
      <p:sp>
        <p:nvSpPr>
          <p:cNvPr id="90115" name="Rectangle 3"/>
          <p:cNvSpPr>
            <a:spLocks noGrp="1" noChangeArrowheads="1"/>
          </p:cNvSpPr>
          <p:nvPr>
            <p:ph idx="1"/>
          </p:nvPr>
        </p:nvSpPr>
        <p:spPr>
          <a:xfrm>
            <a:off x="381000" y="2362200"/>
            <a:ext cx="8229600" cy="3657600"/>
          </a:xfrm>
        </p:spPr>
        <p:txBody>
          <a:bodyPr/>
          <a:lstStyle/>
          <a:p>
            <a:pPr marL="342900" indent="-342900" eaLnBrk="1" hangingPunct="1">
              <a:lnSpc>
                <a:spcPct val="90000"/>
              </a:lnSpc>
            </a:pPr>
            <a:r>
              <a:rPr lang="en-US" altLang="en-US" sz="2000" smtClean="0">
                <a:sym typeface="Symbol" pitchFamily="18" charset="2"/>
              </a:rPr>
              <a:t>Application: Koop, et al., “Hospital Cost Efficiency,” Journal of Econometrics, 1997, 76, pp. 77-106</a:t>
            </a:r>
            <a:endParaRPr lang="en-US" altLang="en-US" sz="2000" smtClean="0"/>
          </a:p>
          <a:p>
            <a:pPr marL="342900" indent="-342900" eaLnBrk="1" hangingPunct="1">
              <a:lnSpc>
                <a:spcPct val="90000"/>
              </a:lnSpc>
            </a:pPr>
            <a:r>
              <a:rPr lang="en-US" altLang="en-US" sz="2000" smtClean="0"/>
              <a:t>Treat individual constants as first level parameters</a:t>
            </a:r>
          </a:p>
          <a:p>
            <a:pPr marL="342900" indent="-342900" eaLnBrk="1" hangingPunct="1">
              <a:lnSpc>
                <a:spcPct val="90000"/>
              </a:lnSpc>
            </a:pPr>
            <a:r>
              <a:rPr lang="en-US" altLang="en-US" sz="2000" smtClean="0"/>
              <a:t>Model=f(</a:t>
            </a:r>
            <a:r>
              <a:rPr lang="el-GR" altLang="en-US" sz="2000" smtClean="0"/>
              <a:t>α</a:t>
            </a:r>
            <a:r>
              <a:rPr lang="en-US" altLang="en-US" sz="2000" baseline="-25000" smtClean="0"/>
              <a:t>1</a:t>
            </a:r>
            <a:r>
              <a:rPr lang="en-US" altLang="en-US" sz="2000" smtClean="0"/>
              <a:t>,…,</a:t>
            </a:r>
            <a:r>
              <a:rPr lang="el-GR" altLang="en-US" sz="2000" smtClean="0"/>
              <a:t>α</a:t>
            </a:r>
            <a:r>
              <a:rPr lang="en-US" altLang="en-US" sz="2000" baseline="-25000" smtClean="0"/>
              <a:t>N</a:t>
            </a:r>
            <a:r>
              <a:rPr lang="en-US" altLang="en-US" sz="2000" smtClean="0"/>
              <a:t>,</a:t>
            </a:r>
            <a:r>
              <a:rPr lang="el-GR" altLang="en-US" sz="2000" smtClean="0">
                <a:sym typeface="Symbol" pitchFamily="18" charset="2"/>
              </a:rPr>
              <a:t></a:t>
            </a:r>
            <a:r>
              <a:rPr lang="en-US" altLang="en-US" sz="2000" smtClean="0">
                <a:sym typeface="Symbol" pitchFamily="18" charset="2"/>
              </a:rPr>
              <a:t>,</a:t>
            </a:r>
            <a:r>
              <a:rPr lang="el-GR" altLang="en-US" sz="2000" smtClean="0">
                <a:sym typeface="Symbol" pitchFamily="18" charset="2"/>
              </a:rPr>
              <a:t>σ</a:t>
            </a:r>
            <a:r>
              <a:rPr lang="en-US" altLang="en-US" sz="2000" smtClean="0">
                <a:sym typeface="Symbol" pitchFamily="18" charset="2"/>
              </a:rPr>
              <a:t>,data)</a:t>
            </a:r>
          </a:p>
          <a:p>
            <a:pPr marL="342900" indent="-342900" eaLnBrk="1" hangingPunct="1">
              <a:lnSpc>
                <a:spcPct val="90000"/>
              </a:lnSpc>
            </a:pPr>
            <a:r>
              <a:rPr lang="en-US" altLang="en-US" sz="2000" smtClean="0">
                <a:sym typeface="Symbol" pitchFamily="18" charset="2"/>
              </a:rPr>
              <a:t>Formal Bayesian treatment of K+N+1 parameters in the model.</a:t>
            </a:r>
          </a:p>
          <a:p>
            <a:pPr marL="742950" lvl="1" indent="-285750" eaLnBrk="1" hangingPunct="1">
              <a:lnSpc>
                <a:spcPct val="90000"/>
              </a:lnSpc>
            </a:pPr>
            <a:r>
              <a:rPr lang="en-US" altLang="en-US" sz="1800" smtClean="0">
                <a:sym typeface="Symbol" pitchFamily="18" charset="2"/>
              </a:rPr>
              <a:t>Stochastic Frontier – as in latent variable application</a:t>
            </a:r>
          </a:p>
          <a:p>
            <a:pPr marL="742950" lvl="1" indent="-285750" eaLnBrk="1" hangingPunct="1">
              <a:lnSpc>
                <a:spcPct val="90000"/>
              </a:lnSpc>
            </a:pPr>
            <a:r>
              <a:rPr lang="en-US" altLang="en-US" sz="1800" smtClean="0">
                <a:sym typeface="Symbol" pitchFamily="18" charset="2"/>
              </a:rPr>
              <a:t>Bayesian counterparts to fixed effects and random effects models</a:t>
            </a:r>
          </a:p>
          <a:p>
            <a:pPr marL="342900" indent="-342900" eaLnBrk="1" hangingPunct="1">
              <a:lnSpc>
                <a:spcPct val="90000"/>
              </a:lnSpc>
            </a:pPr>
            <a:r>
              <a:rPr lang="en-US" altLang="en-US" sz="2000" smtClean="0">
                <a:sym typeface="Symbol" pitchFamily="18" charset="2"/>
              </a:rPr>
              <a:t>??? Incidental parameters? (Almost surely, or something like it.)  How do you deal with it</a:t>
            </a:r>
          </a:p>
          <a:p>
            <a:pPr marL="742950" lvl="1" indent="-285750" eaLnBrk="1" hangingPunct="1">
              <a:lnSpc>
                <a:spcPct val="90000"/>
              </a:lnSpc>
            </a:pPr>
            <a:r>
              <a:rPr lang="en-US" altLang="en-US" sz="1800" smtClean="0">
                <a:sym typeface="Symbol" pitchFamily="18" charset="2"/>
              </a:rPr>
              <a:t>Irrelevant – There are no asymptotic properties</a:t>
            </a:r>
          </a:p>
          <a:p>
            <a:pPr marL="742950" lvl="1" indent="-285750" eaLnBrk="1" hangingPunct="1">
              <a:lnSpc>
                <a:spcPct val="90000"/>
              </a:lnSpc>
            </a:pPr>
            <a:r>
              <a:rPr lang="en-US" altLang="en-US" sz="1800" smtClean="0">
                <a:sym typeface="Symbol" pitchFamily="18" charset="2"/>
              </a:rPr>
              <a:t>Must be relevant – estimates are numerically unstable</a:t>
            </a:r>
          </a:p>
          <a:p>
            <a:pPr marL="342900" indent="-342900" eaLnBrk="1" hangingPunct="1">
              <a:lnSpc>
                <a:spcPct val="90000"/>
              </a:lnSpc>
            </a:pPr>
            <a:endParaRPr lang="en-US" altLang="en-US" sz="200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altLang="en-US" sz="2000" b="1" smtClean="0"/>
              <a:t>Comparison of Maximum Simulated Likelihood </a:t>
            </a:r>
            <a:br>
              <a:rPr lang="en-US" altLang="en-US" sz="2000" b="1" smtClean="0"/>
            </a:br>
            <a:r>
              <a:rPr lang="en-US" altLang="en-US" sz="2000" b="1" smtClean="0"/>
              <a:t>and Hierarchical Bayes</a:t>
            </a:r>
          </a:p>
        </p:txBody>
      </p:sp>
      <p:sp>
        <p:nvSpPr>
          <p:cNvPr id="92163" name="Rectangle 3"/>
          <p:cNvSpPr>
            <a:spLocks noGrp="1" noChangeArrowheads="1"/>
          </p:cNvSpPr>
          <p:nvPr>
            <p:ph idx="1"/>
          </p:nvPr>
        </p:nvSpPr>
        <p:spPr/>
        <p:txBody>
          <a:bodyPr/>
          <a:lstStyle/>
          <a:p>
            <a:pPr marL="342900" indent="-342900" eaLnBrk="1" hangingPunct="1"/>
            <a:r>
              <a:rPr lang="en-US" altLang="en-US" sz="2400" smtClean="0"/>
              <a:t>Ken Train: “A Comparison of Hierarchical Bayes and Maximum Simulated Likelihood for Mixed Logit”</a:t>
            </a:r>
          </a:p>
          <a:p>
            <a:pPr marL="342900" indent="-342900" eaLnBrk="1" hangingPunct="1"/>
            <a:r>
              <a:rPr lang="en-US" altLang="en-US" sz="2400" smtClean="0"/>
              <a:t>Mixed Logit</a:t>
            </a:r>
          </a:p>
        </p:txBody>
      </p:sp>
      <p:graphicFrame>
        <p:nvGraphicFramePr>
          <p:cNvPr id="92164" name="Object 4"/>
          <p:cNvGraphicFramePr>
            <a:graphicFrameLocks noChangeAspect="1"/>
          </p:cNvGraphicFramePr>
          <p:nvPr/>
        </p:nvGraphicFramePr>
        <p:xfrm>
          <a:off x="1143000" y="3200400"/>
          <a:ext cx="7134225" cy="2930525"/>
        </p:xfrm>
        <a:graphic>
          <a:graphicData uri="http://schemas.openxmlformats.org/presentationml/2006/ole">
            <p:oleObj spid="_x0000_s92164" name="Equation" r:id="rId4" imgW="2349500" imgH="965200" progId="Equation.DSMT4">
              <p:embed/>
            </p:oleObj>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a:xfrm>
            <a:off x="0" y="533400"/>
            <a:ext cx="8229600" cy="1143000"/>
          </a:xfrm>
        </p:spPr>
        <p:txBody>
          <a:bodyPr/>
          <a:lstStyle/>
          <a:p>
            <a:pPr eaLnBrk="1" hangingPunct="1"/>
            <a:r>
              <a:rPr lang="en-US" altLang="en-US" sz="2800" smtClean="0"/>
              <a:t>Stochastic Structure – Conditional Likelihood</a:t>
            </a:r>
          </a:p>
        </p:txBody>
      </p:sp>
      <p:graphicFrame>
        <p:nvGraphicFramePr>
          <p:cNvPr id="94211" name="Object 3"/>
          <p:cNvGraphicFramePr>
            <a:graphicFrameLocks noChangeAspect="1"/>
          </p:cNvGraphicFramePr>
          <p:nvPr/>
        </p:nvGraphicFramePr>
        <p:xfrm>
          <a:off x="609600" y="1905000"/>
          <a:ext cx="8077200" cy="2998788"/>
        </p:xfrm>
        <a:graphic>
          <a:graphicData uri="http://schemas.openxmlformats.org/presentationml/2006/ole">
            <p:oleObj spid="_x0000_s94211" name="Equation" r:id="rId4" imgW="3454400" imgH="1282700" progId="Equation.DSMT4">
              <p:embed/>
            </p:oleObj>
          </a:graphicData>
        </a:graphic>
      </p:graphicFrame>
      <p:sp>
        <p:nvSpPr>
          <p:cNvPr id="94212" name="Text Box 4"/>
          <p:cNvSpPr txBox="1">
            <a:spLocks noChangeArrowheads="1"/>
          </p:cNvSpPr>
          <p:nvPr/>
        </p:nvSpPr>
        <p:spPr bwMode="auto">
          <a:xfrm>
            <a:off x="609600" y="5334000"/>
            <a:ext cx="8001000" cy="519113"/>
          </a:xfrm>
          <a:prstGeom prst="rect">
            <a:avLst/>
          </a:prstGeom>
          <a:noFill/>
          <a:ln w="19050">
            <a:noFill/>
            <a:miter lim="800000"/>
            <a:headEnd/>
            <a:tailEnd/>
          </a:ln>
        </p:spPr>
        <p:txBody>
          <a:bodyPr>
            <a:spAutoFit/>
          </a:bodyPr>
          <a:lstStyle/>
          <a:p>
            <a:pPr>
              <a:spcBef>
                <a:spcPct val="50000"/>
              </a:spcBef>
            </a:pPr>
            <a:r>
              <a:rPr lang="en-US" altLang="en-US" sz="2800" i="1"/>
              <a:t>Note individual specific parameter vector</a:t>
            </a:r>
            <a:r>
              <a:rPr lang="en-US" altLang="en-US" sz="2800">
                <a:latin typeface="Arial" charset="0"/>
              </a:rPr>
              <a:t>,</a:t>
            </a:r>
            <a:r>
              <a:rPr lang="en-US" altLang="en-US" sz="2800" b="1">
                <a:latin typeface="Arial" charset="0"/>
              </a:rPr>
              <a:t> </a:t>
            </a:r>
            <a:r>
              <a:rPr lang="en-US" altLang="en-US" sz="2800" b="1">
                <a:latin typeface="Arial" charset="0"/>
                <a:sym typeface="Symbol" pitchFamily="18" charset="2"/>
              </a:rPr>
              <a:t></a:t>
            </a:r>
            <a:r>
              <a:rPr lang="en-US" altLang="en-US" sz="2800" baseline="-25000">
                <a:latin typeface="Arial" charset="0"/>
                <a:sym typeface="Symbol" pitchFamily="18" charset="2"/>
              </a:rPr>
              <a:t>i</a:t>
            </a:r>
            <a:endParaRPr lang="en-US" altLang="en-US" sz="2800">
              <a:latin typeface="Arial" charset="0"/>
              <a:sym typeface="Symbol" pitchFamily="18" charset="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altLang="en-US" smtClean="0"/>
              <a:t>Classical Approach</a:t>
            </a:r>
          </a:p>
        </p:txBody>
      </p:sp>
      <p:graphicFrame>
        <p:nvGraphicFramePr>
          <p:cNvPr id="96259" name="Object 3"/>
          <p:cNvGraphicFramePr>
            <a:graphicFrameLocks noChangeAspect="1"/>
          </p:cNvGraphicFramePr>
          <p:nvPr/>
        </p:nvGraphicFramePr>
        <p:xfrm>
          <a:off x="377825" y="2082800"/>
          <a:ext cx="8466138" cy="3660775"/>
        </p:xfrm>
        <a:graphic>
          <a:graphicData uri="http://schemas.openxmlformats.org/presentationml/2006/ole">
            <p:oleObj spid="_x0000_s96259" name="Equation" r:id="rId4" imgW="3937000" imgH="1701800" progId="Equation.DSMT4">
              <p:embed/>
            </p:oleObj>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381000" y="838200"/>
            <a:ext cx="8229600" cy="1143000"/>
          </a:xfrm>
        </p:spPr>
        <p:txBody>
          <a:bodyPr/>
          <a:lstStyle/>
          <a:p>
            <a:pPr eaLnBrk="1" hangingPunct="1"/>
            <a:r>
              <a:rPr lang="en-US" altLang="en-US" sz="2800" smtClean="0"/>
              <a:t>Bayesian Approach – Gibbs Sampling and Metropolis-Hastings</a:t>
            </a:r>
          </a:p>
        </p:txBody>
      </p:sp>
      <p:graphicFrame>
        <p:nvGraphicFramePr>
          <p:cNvPr id="98307" name="Object 3"/>
          <p:cNvGraphicFramePr>
            <a:graphicFrameLocks noChangeAspect="1"/>
          </p:cNvGraphicFramePr>
          <p:nvPr/>
        </p:nvGraphicFramePr>
        <p:xfrm>
          <a:off x="244475" y="2305050"/>
          <a:ext cx="8731250" cy="1962150"/>
        </p:xfrm>
        <a:graphic>
          <a:graphicData uri="http://schemas.openxmlformats.org/presentationml/2006/ole">
            <p:oleObj spid="_x0000_s98307" name="Equation" r:id="rId4" imgW="4406900" imgH="990600" progId="Equation.DSMT4">
              <p:embed/>
            </p:oleObj>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altLang="en-US" smtClean="0"/>
              <a:t>Gibbs Sampling from Posteriors: </a:t>
            </a:r>
            <a:r>
              <a:rPr lang="en-US" altLang="en-US" b="1" smtClean="0"/>
              <a:t>b</a:t>
            </a:r>
            <a:endParaRPr lang="en-US" altLang="en-US" smtClean="0"/>
          </a:p>
        </p:txBody>
      </p:sp>
      <p:graphicFrame>
        <p:nvGraphicFramePr>
          <p:cNvPr id="100355" name="Object 3"/>
          <p:cNvGraphicFramePr>
            <a:graphicFrameLocks noChangeAspect="1"/>
          </p:cNvGraphicFramePr>
          <p:nvPr/>
        </p:nvGraphicFramePr>
        <p:xfrm>
          <a:off x="1371600" y="2152650"/>
          <a:ext cx="6477000" cy="3028950"/>
        </p:xfrm>
        <a:graphic>
          <a:graphicData uri="http://schemas.openxmlformats.org/presentationml/2006/ole">
            <p:oleObj spid="_x0000_s100355" name="Equation" r:id="rId4" imgW="2552700" imgH="1193800" progId="Equation.DSMT4">
              <p:embed/>
            </p:oleObj>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en-US" altLang="en-US" sz="2800" smtClean="0"/>
              <a:t>Gibbs Sampling from Posteriors: </a:t>
            </a:r>
            <a:r>
              <a:rPr lang="el-GR" altLang="en-US" sz="2800" b="1" smtClean="0"/>
              <a:t>Γ</a:t>
            </a:r>
          </a:p>
        </p:txBody>
      </p:sp>
      <p:graphicFrame>
        <p:nvGraphicFramePr>
          <p:cNvPr id="102403" name="Object 3"/>
          <p:cNvGraphicFramePr>
            <a:graphicFrameLocks noChangeAspect="1"/>
          </p:cNvGraphicFramePr>
          <p:nvPr/>
        </p:nvGraphicFramePr>
        <p:xfrm>
          <a:off x="1152525" y="2165350"/>
          <a:ext cx="7167563" cy="3473450"/>
        </p:xfrm>
        <a:graphic>
          <a:graphicData uri="http://schemas.openxmlformats.org/presentationml/2006/ole">
            <p:oleObj spid="_x0000_s102403" name="Equation" r:id="rId4" imgW="3149600" imgH="1524000" progId="Equation.DSMT4">
              <p:embed/>
            </p:oleObj>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altLang="en-US" sz="2800" smtClean="0"/>
              <a:t>Gibbs Sampling from Posteriors: </a:t>
            </a:r>
            <a:r>
              <a:rPr lang="en-US" altLang="en-US" sz="2800" smtClean="0">
                <a:sym typeface="Symbol" pitchFamily="18" charset="2"/>
              </a:rPr>
              <a:t></a:t>
            </a:r>
            <a:r>
              <a:rPr lang="en-US" altLang="en-US" sz="2800" baseline="-25000" smtClean="0">
                <a:sym typeface="Symbol" pitchFamily="18" charset="2"/>
              </a:rPr>
              <a:t>i</a:t>
            </a:r>
            <a:endParaRPr lang="en-US" altLang="en-US" sz="2800" smtClean="0">
              <a:sym typeface="Symbol" pitchFamily="18" charset="2"/>
            </a:endParaRPr>
          </a:p>
        </p:txBody>
      </p:sp>
      <p:graphicFrame>
        <p:nvGraphicFramePr>
          <p:cNvPr id="104451" name="Object 3"/>
          <p:cNvGraphicFramePr>
            <a:graphicFrameLocks noChangeAspect="1"/>
          </p:cNvGraphicFramePr>
          <p:nvPr/>
        </p:nvGraphicFramePr>
        <p:xfrm>
          <a:off x="1211263" y="2214563"/>
          <a:ext cx="6873875" cy="3043237"/>
        </p:xfrm>
        <a:graphic>
          <a:graphicData uri="http://schemas.openxmlformats.org/presentationml/2006/ole">
            <p:oleObj spid="_x0000_s104451" name="Equation" r:id="rId4" imgW="2552700" imgH="1130300" progId="Equation.DSMT4">
              <p:embed/>
            </p:oleObj>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r>
              <a:rPr lang="en-US" altLang="en-US" smtClean="0"/>
              <a:t>Metropolis – Hastings Method</a:t>
            </a:r>
          </a:p>
        </p:txBody>
      </p:sp>
      <p:graphicFrame>
        <p:nvGraphicFramePr>
          <p:cNvPr id="106499" name="Object 3"/>
          <p:cNvGraphicFramePr>
            <a:graphicFrameLocks noChangeAspect="1"/>
          </p:cNvGraphicFramePr>
          <p:nvPr/>
        </p:nvGraphicFramePr>
        <p:xfrm>
          <a:off x="1219200" y="1911350"/>
          <a:ext cx="6553200" cy="3727450"/>
        </p:xfrm>
        <a:graphic>
          <a:graphicData uri="http://schemas.openxmlformats.org/presentationml/2006/ole">
            <p:oleObj spid="_x0000_s106499" name="Equation" r:id="rId4" imgW="2857500" imgH="1625600" progId="Equation.DSMT4">
              <p:embed/>
            </p:oleObj>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r>
              <a:rPr lang="en-US" altLang="en-US" sz="2800" smtClean="0"/>
              <a:t>Metropolis Hastings: A Draw of </a:t>
            </a:r>
            <a:r>
              <a:rPr lang="en-US" altLang="en-US" sz="2800" smtClean="0">
                <a:sym typeface="Symbol" pitchFamily="18" charset="2"/>
              </a:rPr>
              <a:t></a:t>
            </a:r>
            <a:r>
              <a:rPr lang="en-US" altLang="en-US" sz="2800" baseline="-25000" smtClean="0">
                <a:sym typeface="Symbol" pitchFamily="18" charset="2"/>
              </a:rPr>
              <a:t>i</a:t>
            </a:r>
            <a:endParaRPr lang="en-US" altLang="en-US" sz="2800" smtClean="0">
              <a:sym typeface="Symbol" pitchFamily="18" charset="2"/>
            </a:endParaRPr>
          </a:p>
        </p:txBody>
      </p:sp>
      <p:graphicFrame>
        <p:nvGraphicFramePr>
          <p:cNvPr id="108547" name="Object 3"/>
          <p:cNvGraphicFramePr>
            <a:graphicFrameLocks noChangeAspect="1"/>
          </p:cNvGraphicFramePr>
          <p:nvPr/>
        </p:nvGraphicFramePr>
        <p:xfrm>
          <a:off x="1752600" y="2054225"/>
          <a:ext cx="5334000" cy="3965575"/>
        </p:xfrm>
        <a:graphic>
          <a:graphicData uri="http://schemas.openxmlformats.org/presentationml/2006/ole">
            <p:oleObj spid="_x0000_s108547" name="Equation" r:id="rId4" imgW="2324100" imgH="1727200" progId="Equation.DSMT4">
              <p:embed/>
            </p:oleObj>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en-US" smtClean="0"/>
              <a:t>Application: Energy Suppliers</a:t>
            </a:r>
          </a:p>
        </p:txBody>
      </p:sp>
      <p:sp>
        <p:nvSpPr>
          <p:cNvPr id="110595" name="Rectangle 3"/>
          <p:cNvSpPr>
            <a:spLocks noGrp="1" noChangeArrowheads="1"/>
          </p:cNvSpPr>
          <p:nvPr>
            <p:ph idx="1"/>
          </p:nvPr>
        </p:nvSpPr>
        <p:spPr>
          <a:xfrm>
            <a:off x="990600" y="1905000"/>
            <a:ext cx="7162800" cy="4302125"/>
          </a:xfrm>
        </p:spPr>
        <p:txBody>
          <a:bodyPr/>
          <a:lstStyle/>
          <a:p>
            <a:pPr marL="342900" indent="-342900" eaLnBrk="1" hangingPunct="1"/>
            <a:r>
              <a:rPr lang="en-US" altLang="en-US" smtClean="0"/>
              <a:t>N=361 individuals, 2 to 12 hypothetical suppliers.  (A stated choice experiment)</a:t>
            </a:r>
          </a:p>
          <a:p>
            <a:pPr marL="342900" indent="-342900" eaLnBrk="1" hangingPunct="1"/>
            <a:r>
              <a:rPr lang="en-US" altLang="en-US" smtClean="0"/>
              <a:t>X=</a:t>
            </a:r>
          </a:p>
          <a:p>
            <a:pPr marL="742950" lvl="1" indent="-285750" eaLnBrk="1" hangingPunct="1"/>
            <a:r>
              <a:rPr lang="en-US" altLang="en-US" smtClean="0"/>
              <a:t>(1) fixed rates, </a:t>
            </a:r>
          </a:p>
          <a:p>
            <a:pPr marL="742950" lvl="1" indent="-285750" eaLnBrk="1" hangingPunct="1"/>
            <a:r>
              <a:rPr lang="en-US" altLang="en-US" smtClean="0"/>
              <a:t>(2) contract length,     </a:t>
            </a:r>
          </a:p>
          <a:p>
            <a:pPr marL="742950" lvl="1" indent="-285750" eaLnBrk="1" hangingPunct="1"/>
            <a:r>
              <a:rPr lang="en-US" altLang="en-US" smtClean="0"/>
              <a:t>(3) local (0,1),</a:t>
            </a:r>
          </a:p>
          <a:p>
            <a:pPr marL="742950" lvl="1" indent="-285750" eaLnBrk="1" hangingPunct="1"/>
            <a:r>
              <a:rPr lang="en-US" altLang="en-US" smtClean="0"/>
              <a:t>(4) well known company (0,1), </a:t>
            </a:r>
          </a:p>
          <a:p>
            <a:pPr marL="742950" lvl="1" indent="-285750" eaLnBrk="1" hangingPunct="1"/>
            <a:r>
              <a:rPr lang="en-US" altLang="en-US" smtClean="0"/>
              <a:t>(5) offer TOD rates (0,1), </a:t>
            </a:r>
          </a:p>
          <a:p>
            <a:pPr marL="742950" lvl="1" indent="-285750" eaLnBrk="1" hangingPunct="1"/>
            <a:r>
              <a:rPr lang="en-US" altLang="en-US" smtClean="0"/>
              <a:t>(6) offer seasonal rates]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en-US" altLang="en-US" smtClean="0"/>
              <a:t>Estimates: Mean of Individual </a:t>
            </a:r>
            <a:r>
              <a:rPr lang="en-US" altLang="en-US" smtClean="0">
                <a:sym typeface="Symbol" pitchFamily="18" charset="2"/>
              </a:rPr>
              <a:t></a:t>
            </a:r>
            <a:r>
              <a:rPr lang="en-US" altLang="en-US" baseline="-25000" smtClean="0">
                <a:sym typeface="Symbol" pitchFamily="18" charset="2"/>
              </a:rPr>
              <a:t>i</a:t>
            </a:r>
            <a:endParaRPr lang="en-US" altLang="en-US" smtClean="0">
              <a:sym typeface="Symbol" pitchFamily="18" charset="2"/>
            </a:endParaRPr>
          </a:p>
        </p:txBody>
      </p:sp>
      <p:graphicFrame>
        <p:nvGraphicFramePr>
          <p:cNvPr id="859173" name="Group 37"/>
          <p:cNvGraphicFramePr>
            <a:graphicFrameLocks noGrp="1"/>
          </p:cNvGraphicFramePr>
          <p:nvPr>
            <p:ph type="tbl" idx="1"/>
          </p:nvPr>
        </p:nvGraphicFramePr>
        <p:xfrm>
          <a:off x="457200" y="1981200"/>
          <a:ext cx="8229600" cy="4152902"/>
        </p:xfrm>
        <a:graphic>
          <a:graphicData uri="http://schemas.openxmlformats.org/drawingml/2006/table">
            <a:tbl>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822944">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2400" b="0" i="0" u="none" strike="noStrike" cap="none" normalizeH="0" baseline="0" smtClean="0">
                        <a:ln>
                          <a:noFill/>
                        </a:ln>
                        <a:solidFill>
                          <a:schemeClr val="tx1"/>
                        </a:solidFill>
                        <a:effectLst/>
                        <a:latin typeface="Tahoma" pitchFamily="34" charset="0"/>
                        <a:cs typeface="Arial" charset="0"/>
                      </a:endParaRP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cs typeface="Arial" charset="0"/>
                        </a:rPr>
                        <a:t>MSL Estimate</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cs typeface="Arial" charset="0"/>
                        </a:rPr>
                        <a:t>Bayes Posterior Mean (Std. Dev.)</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55393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Price</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-1.04 (0.396)</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-1.04 (0.0374)</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55522">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Contract</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-0.208 (0.0240)</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-0.194 (0.0224)</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555522">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Local</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2.40 (0.127)</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2.41 (0.140)</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555522">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Well Known</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1.74 (0.0927)</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1.71 (0.100)</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55393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TOD</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-9.94 (0.337)</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-10.0 (0.315)</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555522">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Seasonal</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-10.2 (0.333)</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cs typeface="Arial" charset="0"/>
                        </a:rPr>
                        <a:t>-10.2 (0.310)</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en-US" altLang="en-US" smtClean="0"/>
              <a:t>Conclusions</a:t>
            </a:r>
          </a:p>
        </p:txBody>
      </p:sp>
      <p:sp>
        <p:nvSpPr>
          <p:cNvPr id="114691" name="Rectangle 3"/>
          <p:cNvSpPr>
            <a:spLocks noGrp="1" noChangeArrowheads="1"/>
          </p:cNvSpPr>
          <p:nvPr>
            <p:ph idx="1"/>
          </p:nvPr>
        </p:nvSpPr>
        <p:spPr/>
        <p:txBody>
          <a:bodyPr/>
          <a:lstStyle/>
          <a:p>
            <a:pPr eaLnBrk="1" hangingPunct="1"/>
            <a:r>
              <a:rPr lang="en-US" altLang="en-US" smtClean="0"/>
              <a:t>Bayesian vs. Classical Estimation</a:t>
            </a:r>
          </a:p>
          <a:p>
            <a:pPr lvl="1" eaLnBrk="1" hangingPunct="1"/>
            <a:r>
              <a:rPr lang="en-US" altLang="en-US" smtClean="0"/>
              <a:t>In principle, some differences in interpretation</a:t>
            </a:r>
          </a:p>
          <a:p>
            <a:pPr lvl="1" eaLnBrk="1" hangingPunct="1"/>
            <a:r>
              <a:rPr lang="en-US" altLang="en-US" smtClean="0"/>
              <a:t>As practiced, just two different algorithms</a:t>
            </a:r>
          </a:p>
          <a:p>
            <a:pPr lvl="1" eaLnBrk="1" hangingPunct="1"/>
            <a:r>
              <a:rPr lang="en-US" altLang="en-US" smtClean="0"/>
              <a:t>The religious debate is a red herring</a:t>
            </a:r>
          </a:p>
          <a:p>
            <a:pPr eaLnBrk="1" hangingPunct="1"/>
            <a:r>
              <a:rPr lang="en-US" altLang="en-US" smtClean="0"/>
              <a:t>Gibbs Sampler.  A major technological advance</a:t>
            </a:r>
          </a:p>
          <a:p>
            <a:pPr lvl="1" eaLnBrk="1" hangingPunct="1"/>
            <a:r>
              <a:rPr lang="en-US" altLang="en-US" smtClean="0"/>
              <a:t>Useful tool for both classical and Bayesian</a:t>
            </a:r>
          </a:p>
          <a:p>
            <a:pPr lvl="1" eaLnBrk="1" hangingPunct="1"/>
            <a:r>
              <a:rPr lang="en-US" altLang="en-US" smtClean="0"/>
              <a:t>New Bayesian applications appear daily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r>
              <a:rPr lang="en-US" altLang="en-US" smtClean="0"/>
              <a:t>Standard Criticisms</a:t>
            </a:r>
          </a:p>
        </p:txBody>
      </p:sp>
      <p:sp>
        <p:nvSpPr>
          <p:cNvPr id="116739" name="Rectangle 3"/>
          <p:cNvSpPr>
            <a:spLocks noGrp="1" noChangeArrowheads="1"/>
          </p:cNvSpPr>
          <p:nvPr>
            <p:ph idx="1"/>
          </p:nvPr>
        </p:nvSpPr>
        <p:spPr>
          <a:xfrm>
            <a:off x="457200" y="1828800"/>
            <a:ext cx="8229600" cy="4800600"/>
          </a:xfrm>
        </p:spPr>
        <p:txBody>
          <a:bodyPr/>
          <a:lstStyle/>
          <a:p>
            <a:pPr eaLnBrk="1" hangingPunct="1">
              <a:lnSpc>
                <a:spcPct val="80000"/>
              </a:lnSpc>
            </a:pPr>
            <a:r>
              <a:rPr lang="en-US" altLang="en-US" sz="3200" smtClean="0"/>
              <a:t>O</a:t>
            </a:r>
            <a:r>
              <a:rPr lang="en-US" altLang="en-US" sz="2400" smtClean="0"/>
              <a:t>f the Classical Approach</a:t>
            </a:r>
          </a:p>
          <a:p>
            <a:pPr lvl="1" eaLnBrk="1" hangingPunct="1">
              <a:lnSpc>
                <a:spcPct val="80000"/>
              </a:lnSpc>
            </a:pPr>
            <a:r>
              <a:rPr lang="en-US" altLang="en-US" sz="1800" smtClean="0"/>
              <a:t>Computationally difficult (ML vs. MCMC)</a:t>
            </a:r>
          </a:p>
          <a:p>
            <a:pPr lvl="1" eaLnBrk="1" hangingPunct="1">
              <a:lnSpc>
                <a:spcPct val="80000"/>
              </a:lnSpc>
            </a:pPr>
            <a:r>
              <a:rPr lang="en-US" altLang="en-US" sz="1800" smtClean="0"/>
              <a:t>No attention is paid to household level parameters.</a:t>
            </a:r>
          </a:p>
          <a:p>
            <a:pPr lvl="1" eaLnBrk="1" hangingPunct="1">
              <a:lnSpc>
                <a:spcPct val="80000"/>
              </a:lnSpc>
            </a:pPr>
            <a:r>
              <a:rPr lang="en-US" altLang="en-US" sz="1800" smtClean="0"/>
              <a:t>There is no natural estimator of individual or household level parameters</a:t>
            </a:r>
          </a:p>
          <a:p>
            <a:pPr lvl="1" eaLnBrk="1" hangingPunct="1">
              <a:lnSpc>
                <a:spcPct val="80000"/>
              </a:lnSpc>
            </a:pPr>
            <a:r>
              <a:rPr lang="en-US" altLang="en-US" sz="1800" smtClean="0"/>
              <a:t>Responses: None are true.  See, e.g., Train (2009, ch. 10)</a:t>
            </a:r>
          </a:p>
          <a:p>
            <a:pPr lvl="1" eaLnBrk="1" hangingPunct="1">
              <a:lnSpc>
                <a:spcPct val="80000"/>
              </a:lnSpc>
            </a:pPr>
            <a:endParaRPr lang="en-US" altLang="en-US" sz="1800" smtClean="0"/>
          </a:p>
          <a:p>
            <a:pPr eaLnBrk="1" hangingPunct="1">
              <a:lnSpc>
                <a:spcPct val="80000"/>
              </a:lnSpc>
            </a:pPr>
            <a:r>
              <a:rPr lang="en-US" altLang="en-US" sz="3200" smtClean="0"/>
              <a:t>O</a:t>
            </a:r>
            <a:r>
              <a:rPr lang="en-US" altLang="en-US" sz="2400" smtClean="0"/>
              <a:t>f Classical Inference in this Setting</a:t>
            </a:r>
          </a:p>
          <a:p>
            <a:pPr lvl="1" eaLnBrk="1" hangingPunct="1">
              <a:lnSpc>
                <a:spcPct val="80000"/>
              </a:lnSpc>
            </a:pPr>
            <a:r>
              <a:rPr lang="en-US" altLang="en-US" sz="1800" smtClean="0"/>
              <a:t>Asymptotics are “only approximate” and rely on “imaginary samples.”  Bayesian procedures are “exact.”</a:t>
            </a:r>
          </a:p>
          <a:p>
            <a:pPr lvl="1" eaLnBrk="1" hangingPunct="1">
              <a:lnSpc>
                <a:spcPct val="80000"/>
              </a:lnSpc>
            </a:pPr>
            <a:r>
              <a:rPr lang="en-US" altLang="en-US" sz="1800" smtClean="0"/>
              <a:t>Response:  The inexactness results from acknowledging that we try to extend these results outside the sample.  The Bayesian results are “exact” but have no generality and are useless except for this sample, these data and this prior. (Or are they?  Trying to extend them outside the sample is a distinctly classical exercise.)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altLang="en-US" smtClean="0"/>
              <a:t>Standard Criticisms</a:t>
            </a:r>
          </a:p>
        </p:txBody>
      </p:sp>
      <p:sp>
        <p:nvSpPr>
          <p:cNvPr id="118787" name="Rectangle 3"/>
          <p:cNvSpPr>
            <a:spLocks noGrp="1" noChangeArrowheads="1"/>
          </p:cNvSpPr>
          <p:nvPr>
            <p:ph idx="1"/>
          </p:nvPr>
        </p:nvSpPr>
        <p:spPr/>
        <p:txBody>
          <a:bodyPr/>
          <a:lstStyle/>
          <a:p>
            <a:pPr eaLnBrk="1" hangingPunct="1"/>
            <a:r>
              <a:rPr lang="en-US" altLang="en-US" sz="3200" smtClean="0"/>
              <a:t>O</a:t>
            </a:r>
            <a:r>
              <a:rPr lang="en-US" altLang="en-US" sz="2000" smtClean="0"/>
              <a:t>f the Bayesian Approach</a:t>
            </a:r>
          </a:p>
          <a:p>
            <a:pPr lvl="1" eaLnBrk="1" hangingPunct="1"/>
            <a:r>
              <a:rPr lang="en-US" altLang="en-US" sz="1600" smtClean="0"/>
              <a:t>Computationally difficult.</a:t>
            </a:r>
          </a:p>
          <a:p>
            <a:pPr lvl="1" eaLnBrk="1" hangingPunct="1"/>
            <a:r>
              <a:rPr lang="en-US" altLang="en-US" sz="1600" smtClean="0"/>
              <a:t>Response: Not really, with MCMC and Metropolis-Hastings</a:t>
            </a:r>
          </a:p>
          <a:p>
            <a:pPr lvl="1" eaLnBrk="1" hangingPunct="1"/>
            <a:r>
              <a:rPr lang="en-US" altLang="en-US" sz="1600" smtClean="0"/>
              <a:t>The prior (conjugate or not) is a canard.  It has nothing to do with “prior knowledge” or the uncertainty of the investigator.</a:t>
            </a:r>
          </a:p>
          <a:p>
            <a:pPr lvl="1" eaLnBrk="1" hangingPunct="1"/>
            <a:r>
              <a:rPr lang="en-US" altLang="en-US" sz="1600" smtClean="0"/>
              <a:t>Response:  In fact, the prior usually has little influence on the results. (Bernstein and von Mises Theorem)</a:t>
            </a:r>
          </a:p>
          <a:p>
            <a:pPr lvl="1" eaLnBrk="1" hangingPunct="1"/>
            <a:endParaRPr lang="en-US" altLang="en-US" sz="1600" smtClean="0"/>
          </a:p>
          <a:p>
            <a:pPr eaLnBrk="1" hangingPunct="1"/>
            <a:r>
              <a:rPr lang="en-US" altLang="en-US" sz="3200" smtClean="0"/>
              <a:t>O</a:t>
            </a:r>
            <a:r>
              <a:rPr lang="en-US" altLang="en-US" sz="2000" smtClean="0"/>
              <a:t>f Bayesian ‘Inference</a:t>
            </a:r>
            <a:r>
              <a:rPr lang="en-US" altLang="en-US" sz="1800" smtClean="0"/>
              <a:t>’</a:t>
            </a:r>
          </a:p>
          <a:p>
            <a:pPr lvl="1" eaLnBrk="1" hangingPunct="1"/>
            <a:r>
              <a:rPr lang="en-US" altLang="en-US" sz="1600" smtClean="0"/>
              <a:t>It is not statistical inference</a:t>
            </a:r>
          </a:p>
          <a:p>
            <a:pPr lvl="1" eaLnBrk="1" hangingPunct="1"/>
            <a:r>
              <a:rPr lang="en-US" altLang="en-US" sz="1600" smtClean="0"/>
              <a:t>How do we discern any uncertainty in the results?  This is precisely the underpinning of the Bayesian method.  There is  no uncertainty. It is ‘exact.’</a:t>
            </a:r>
          </a:p>
          <a:p>
            <a:pPr lvl="1" eaLnBrk="1" hangingPunct="1"/>
            <a:endParaRPr lang="en-US" altLang="en-US" smtClean="0"/>
          </a:p>
        </p:txBody>
      </p:sp>
    </p:spTree>
  </p:cSld>
  <p:clrMapOvr>
    <a:masterClrMapping/>
  </p:clrMapOvr>
</p:sld>
</file>

<file path=ppt/theme/theme1.xml><?xml version="1.0" encoding="utf-8"?>
<a:theme xmlns:a="http://schemas.openxmlformats.org/drawingml/2006/main" name="3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14695</TotalTime>
  <Words>2219</Words>
  <Application>Microsoft Office PowerPoint</Application>
  <PresentationFormat>On-screen Show (4:3)</PresentationFormat>
  <Paragraphs>330</Paragraphs>
  <Slides>58</Slides>
  <Notes>55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0" baseType="lpstr">
      <vt:lpstr>3_Quadrant</vt:lpstr>
      <vt:lpstr>Equation</vt:lpstr>
      <vt:lpstr>Econometric Analysis of Panel Data</vt:lpstr>
      <vt:lpstr>Econometric Analysis of Panel Data</vt:lpstr>
      <vt:lpstr>Sources</vt:lpstr>
      <vt:lpstr>Software</vt:lpstr>
      <vt:lpstr>http://www.mrc-bsu.cam.ac.uk/software/bugs/the-bugs-project-winbugs/</vt:lpstr>
      <vt:lpstr>A Philosophical Underpinning</vt:lpstr>
      <vt:lpstr>On Objectivity and Subjectivity</vt:lpstr>
      <vt:lpstr>Paradigms</vt:lpstr>
      <vt:lpstr>Applications of the Paradigm</vt:lpstr>
      <vt:lpstr>Likelihoods</vt:lpstr>
      <vt:lpstr>The Likelihood Principle</vt:lpstr>
      <vt:lpstr>Application:</vt:lpstr>
      <vt:lpstr>Inference</vt:lpstr>
      <vt:lpstr>The Bayesian Estimator</vt:lpstr>
      <vt:lpstr>Priors and Posteriors</vt:lpstr>
      <vt:lpstr>Diffuse (Flat) Priors</vt:lpstr>
      <vt:lpstr>Conjugate Prior</vt:lpstr>
      <vt:lpstr>THE Question</vt:lpstr>
      <vt:lpstr>Large Sample Properties of Posteriors</vt:lpstr>
      <vt:lpstr>Reconciliation  A Theorem (Bernstein-Von Mises)</vt:lpstr>
      <vt:lpstr>Mixed Model Estimation</vt:lpstr>
      <vt:lpstr>Slide 22</vt:lpstr>
      <vt:lpstr>Bayesian Estimators</vt:lpstr>
      <vt:lpstr>The Linear Regression Model</vt:lpstr>
      <vt:lpstr>Marginal Posterior for </vt:lpstr>
      <vt:lpstr>Nonlinear Models and Simulation</vt:lpstr>
      <vt:lpstr>Simulation Based Inference</vt:lpstr>
      <vt:lpstr>A Practical Problem</vt:lpstr>
      <vt:lpstr>A Solution to the Sampling Problem</vt:lpstr>
      <vt:lpstr>The Gibbs Sampler</vt:lpstr>
      <vt:lpstr>Bivariate Normal Sampling</vt:lpstr>
      <vt:lpstr>Slide 32</vt:lpstr>
      <vt:lpstr>Application – the Probit Model</vt:lpstr>
      <vt:lpstr>Gibbs Sampling for the Probit Model</vt:lpstr>
      <vt:lpstr>Generating Random Draws from f(X)</vt:lpstr>
      <vt:lpstr>Example: Simulated Probit</vt:lpstr>
      <vt:lpstr>Example: Probit MLE vs. Gibbs</vt:lpstr>
      <vt:lpstr>Slide 38</vt:lpstr>
      <vt:lpstr>A Random Parameters Approach to Modeling Heterogeneity</vt:lpstr>
      <vt:lpstr>Structure</vt:lpstr>
      <vt:lpstr>Bayesian Priors</vt:lpstr>
      <vt:lpstr>Bayesian Estimator</vt:lpstr>
      <vt:lpstr>Gibbs Cycles for the MNP Model</vt:lpstr>
      <vt:lpstr>Bayesian Fixed Effects</vt:lpstr>
      <vt:lpstr>Comparison of Maximum Simulated Likelihood  and Hierarchical Bayes</vt:lpstr>
      <vt:lpstr>Stochastic Structure – Conditional Likelihood</vt:lpstr>
      <vt:lpstr>Classical Approach</vt:lpstr>
      <vt:lpstr>Bayesian Approach – Gibbs Sampling and Metropolis-Hastings</vt:lpstr>
      <vt:lpstr>Gibbs Sampling from Posteriors: b</vt:lpstr>
      <vt:lpstr>Gibbs Sampling from Posteriors: Γ</vt:lpstr>
      <vt:lpstr>Gibbs Sampling from Posteriors: i</vt:lpstr>
      <vt:lpstr>Metropolis – Hastings Method</vt:lpstr>
      <vt:lpstr>Metropolis Hastings: A Draw of i</vt:lpstr>
      <vt:lpstr>Application: Energy Suppliers</vt:lpstr>
      <vt:lpstr>Estimates: Mean of Individual i</vt:lpstr>
      <vt:lpstr>Conclusions</vt:lpstr>
      <vt:lpstr>Standard Criticisms</vt:lpstr>
      <vt:lpstr>Standard Criticisms</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141</cp:revision>
  <dcterms:created xsi:type="dcterms:W3CDTF">2001-06-17T19:05:03Z</dcterms:created>
  <dcterms:modified xsi:type="dcterms:W3CDTF">2019-12-22T21:43:12Z</dcterms:modified>
</cp:coreProperties>
</file>