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1"/>
  </p:sldMasterIdLst>
  <p:notesMasterIdLst>
    <p:notesMasterId r:id="rId47"/>
  </p:notesMasterIdLst>
  <p:handoutMasterIdLst>
    <p:handoutMasterId r:id="rId48"/>
  </p:handoutMasterIdLst>
  <p:sldIdLst>
    <p:sldId id="495" r:id="rId2"/>
    <p:sldId id="256" r:id="rId3"/>
    <p:sldId id="435" r:id="rId4"/>
    <p:sldId id="394" r:id="rId5"/>
    <p:sldId id="395" r:id="rId6"/>
    <p:sldId id="397" r:id="rId7"/>
    <p:sldId id="398" r:id="rId8"/>
    <p:sldId id="401" r:id="rId9"/>
    <p:sldId id="404" r:id="rId10"/>
    <p:sldId id="473" r:id="rId11"/>
    <p:sldId id="477" r:id="rId12"/>
    <p:sldId id="474" r:id="rId13"/>
    <p:sldId id="449" r:id="rId14"/>
    <p:sldId id="450" r:id="rId15"/>
    <p:sldId id="469" r:id="rId16"/>
    <p:sldId id="451" r:id="rId17"/>
    <p:sldId id="454" r:id="rId18"/>
    <p:sldId id="479" r:id="rId19"/>
    <p:sldId id="480" r:id="rId20"/>
    <p:sldId id="481" r:id="rId21"/>
    <p:sldId id="407" r:id="rId22"/>
    <p:sldId id="409" r:id="rId23"/>
    <p:sldId id="408" r:id="rId24"/>
    <p:sldId id="478" r:id="rId25"/>
    <p:sldId id="410" r:id="rId26"/>
    <p:sldId id="411" r:id="rId27"/>
    <p:sldId id="482" r:id="rId28"/>
    <p:sldId id="412" r:id="rId29"/>
    <p:sldId id="413" r:id="rId30"/>
    <p:sldId id="414" r:id="rId31"/>
    <p:sldId id="417" r:id="rId32"/>
    <p:sldId id="483" r:id="rId33"/>
    <p:sldId id="484" r:id="rId34"/>
    <p:sldId id="415" r:id="rId35"/>
    <p:sldId id="418" r:id="rId36"/>
    <p:sldId id="489" r:id="rId37"/>
    <p:sldId id="420" r:id="rId38"/>
    <p:sldId id="421" r:id="rId39"/>
    <p:sldId id="422" r:id="rId40"/>
    <p:sldId id="436" r:id="rId41"/>
    <p:sldId id="457" r:id="rId42"/>
    <p:sldId id="488" r:id="rId43"/>
    <p:sldId id="447" r:id="rId44"/>
    <p:sldId id="458" r:id="rId45"/>
    <p:sldId id="446" r:id="rId4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CCECFF"/>
    <a:srgbClr val="FF3300"/>
    <a:srgbClr val="0066FF"/>
    <a:srgbClr val="0099FF"/>
    <a:srgbClr val="00CC00"/>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378" autoAdjust="0"/>
    <p:restoredTop sz="94636" autoAdjust="0"/>
  </p:normalViewPr>
  <p:slideViewPr>
    <p:cSldViewPr>
      <p:cViewPr varScale="1">
        <p:scale>
          <a:sx n="80" d="100"/>
          <a:sy n="80" d="100"/>
        </p:scale>
        <p:origin x="-1824" y="-77"/>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0" d="100"/>
          <a:sy n="80" d="100"/>
        </p:scale>
        <p:origin x="-2106"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2961E488-3849-438A-BCE0-87CFF56CF5FC}"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C640E829-AB6F-452A-BA36-F20B0EFA7E99}"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83927244-5DA3-4D17-A93F-BBFF4F00E3E0}" type="slidenum">
              <a:rPr lang="en-US" altLang="en-US"/>
              <a:pPr/>
              <a:t>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A1AA4591-0CB7-42F5-B5DD-ACBD49630CB1}" type="slidenum">
              <a:rPr lang="en-US" altLang="en-US"/>
              <a:pPr/>
              <a:t>2</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9B62D257-643A-474F-AA0B-239D8175DFF8}" type="slidenum">
              <a:rPr lang="en-US" altLang="en-US"/>
              <a:pPr/>
              <a:t>3</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5AD0F460-56BE-4208-AAEF-97883EEB21EF}" type="slidenum">
              <a:rPr lang="en-US" altLang="en-US"/>
              <a:pPr/>
              <a:t>4</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89CA56B2-7EFA-413E-9277-831AA4C68CB9}" type="slidenum">
              <a:rPr lang="en-US" altLang="en-US"/>
              <a:pPr/>
              <a:t>5</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9E207635-9A13-492B-90DD-D69CE4C3E372}" type="slidenum">
              <a:rPr lang="en-US" altLang="en-US"/>
              <a:pPr/>
              <a:t>6</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867D5614-AA5C-4B40-9ED8-37DBCBB966E5}" type="slidenum">
              <a:rPr lang="en-US" altLang="en-US"/>
              <a:pPr/>
              <a:t>7</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A1F79D7B-0D22-43D0-AA06-BE282094CF3B}" type="slidenum">
              <a:rPr lang="en-US" altLang="en-US"/>
              <a:pPr/>
              <a:t>8</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81C6ECFC-EE88-4DD4-95DD-EAE4150CB473}" type="slidenum">
              <a:rPr lang="en-US" altLang="en-US"/>
              <a:pPr/>
              <a:t>9</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2884CFAF-B744-42CA-A3CE-00D5BE29B3AE}" type="slidenum">
              <a:rPr lang="en-US" altLang="en-US"/>
              <a:pPr/>
              <a:t>10</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2B416799-7445-4197-950A-F01237C88D3C}" type="slidenum">
              <a:rPr lang="en-US" altLang="en-US"/>
              <a:pPr/>
              <a:t>11</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2E0D0D45-1A12-445D-8423-0AB145893976}" type="slidenum">
              <a:rPr lang="en-US" altLang="en-US"/>
              <a:pPr/>
              <a:t>12</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B911A570-2A7E-41D8-BBF4-CA92DBF58C7C}" type="slidenum">
              <a:rPr lang="en-US" altLang="en-US"/>
              <a:pPr/>
              <a:t>13</a:t>
            </a:fld>
            <a:endParaRPr lang="en-US"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6BAB3CA8-1043-40F3-B913-17FE99C52501}" type="slidenum">
              <a:rPr lang="en-US" altLang="en-US"/>
              <a:pPr/>
              <a:t>14</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5F3F3FC0-7C9A-4578-8814-0B04F4CECF53}" type="slidenum">
              <a:rPr lang="en-US" altLang="en-US"/>
              <a:pPr/>
              <a:t>15</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22328FB-741D-4E5F-9B30-FC41003E2180}" type="slidenum">
              <a:rPr lang="en-US" altLang="en-US"/>
              <a:pPr/>
              <a:t>16</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AE1CB727-53E7-49A4-A475-159728813C12}" type="slidenum">
              <a:rPr lang="en-US" altLang="en-US"/>
              <a:pPr/>
              <a:t>17</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C8EBECEE-A7C0-4AA6-8372-84AB20FE3C1C}" type="slidenum">
              <a:rPr lang="en-US" altLang="en-US"/>
              <a:pPr/>
              <a:t>18</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31842BBA-9B6B-487F-B630-375A26F07B81}" type="slidenum">
              <a:rPr lang="en-US" altLang="en-US"/>
              <a:pPr/>
              <a:t>19</a:t>
            </a:fld>
            <a:endParaRPr lang="en-US" alt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FCAAB378-533A-41FD-BE31-D7E41B388D41}" type="slidenum">
              <a:rPr lang="en-US" altLang="en-US"/>
              <a:pPr/>
              <a:t>20</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CCE23F44-D628-4411-8DD0-4FFDA2F1A916}" type="slidenum">
              <a:rPr lang="en-US" altLang="en-US"/>
              <a:pPr/>
              <a:t>21</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54D11303-D3FF-4D77-9EAB-17098888F41E}" type="slidenum">
              <a:rPr lang="en-US" altLang="en-US"/>
              <a:pPr/>
              <a:t>22</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1B3E2A5D-853A-4A4C-8B8D-C1D1BF29B231}" type="slidenum">
              <a:rPr lang="en-US" altLang="en-US"/>
              <a:pPr/>
              <a:t>23</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012FBB1-0090-4F0C-B386-AF5CB78FDC39}" type="slidenum">
              <a:rPr lang="en-US" altLang="en-US"/>
              <a:pPr/>
              <a:t>24</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5388C238-85F7-4D4C-9B35-806045F13A11}" type="slidenum">
              <a:rPr lang="en-US" altLang="en-US"/>
              <a:pPr/>
              <a:t>25</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FBF0B147-5271-4FF5-9527-135D5D9358BF}" type="slidenum">
              <a:rPr lang="en-US" altLang="en-US"/>
              <a:pPr/>
              <a:t>26</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E5029DD0-0BA9-4BE2-89AF-B05905DB8BA8}" type="slidenum">
              <a:rPr lang="en-US" altLang="en-US"/>
              <a:pPr/>
              <a:t>27</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6D29A687-CCBA-4DFE-AFCE-40AA34C2FE0A}" type="slidenum">
              <a:rPr lang="en-US" altLang="en-US"/>
              <a:pPr/>
              <a:t>28</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14329B9D-8E48-470A-98CA-24DC1BDD5BC8}" type="slidenum">
              <a:rPr lang="en-US" altLang="en-US"/>
              <a:pPr/>
              <a:t>29</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E0AFFCA5-A16F-4EE9-BBB4-3A46BBB6331A}" type="slidenum">
              <a:rPr lang="en-US" altLang="en-US"/>
              <a:pPr/>
              <a:t>30</a:t>
            </a:fld>
            <a:endParaRPr lang="en-US" alt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B99BF8C5-3BCB-4ED6-BFA0-48DA812C3BD2}" type="slidenum">
              <a:rPr lang="en-US" altLang="en-US"/>
              <a:pPr/>
              <a:t>31</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F5B5CE8E-6CA6-478E-A8EE-4954AF85BAF3}" type="slidenum">
              <a:rPr lang="en-US" altLang="en-US"/>
              <a:pPr/>
              <a:t>32</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1C5E7B7D-C2C8-4A35-A375-88739D4B8641}" type="slidenum">
              <a:rPr lang="en-US" altLang="en-US"/>
              <a:pPr/>
              <a:t>33</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841F9821-0FD9-48D0-8D5E-EC40F34D260B}" type="slidenum">
              <a:rPr lang="en-US" altLang="en-US"/>
              <a:pPr/>
              <a:t>34</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EDAE0895-AE85-416A-ACF2-79AE7408DA9E}" type="slidenum">
              <a:rPr lang="en-US" altLang="en-US"/>
              <a:pPr/>
              <a:t>35</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ECE36899-9F7D-4657-AB5D-BD8652D7A8C2}" type="slidenum">
              <a:rPr lang="en-US" altLang="en-US"/>
              <a:pPr/>
              <a:t>36</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9D06D5B3-6CD7-4D60-BC89-B33502C98662}" type="slidenum">
              <a:rPr lang="en-US" altLang="en-US"/>
              <a:pPr/>
              <a:t>37</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7BFB7E98-83FF-4DFD-A389-A93161D42989}" type="slidenum">
              <a:rPr lang="en-US" altLang="en-US"/>
              <a:pPr/>
              <a:t>38</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44B891B9-C439-4858-8DCF-97BE12DF364F}" type="slidenum">
              <a:rPr lang="en-US" altLang="en-US"/>
              <a:pPr/>
              <a:t>39</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F5C0F6D2-2E83-457D-9D42-5687F0CC919F}" type="slidenum">
              <a:rPr lang="en-US" altLang="en-US"/>
              <a:pPr/>
              <a:t>40</a:t>
            </a:fld>
            <a:endParaRPr lang="en-US" alt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E2FB6782-0C15-4C48-B312-0578DF680EDC}" type="slidenum">
              <a:rPr lang="en-US" altLang="en-US"/>
              <a:pPr/>
              <a:t>41</a:t>
            </a:fld>
            <a:endParaRPr lang="en-US"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24B6689C-434E-40C6-89E2-D19E9EF889C1}" type="slidenum">
              <a:rPr lang="en-US" altLang="en-US"/>
              <a:pPr/>
              <a:t>42</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72E4A6D6-EED9-4FFF-B944-6099C306A110}" type="slidenum">
              <a:rPr lang="en-US" altLang="en-US"/>
              <a:pPr/>
              <a:t>43</a:t>
            </a:fld>
            <a:endParaRPr lang="en-US" alt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D94257C4-4ECC-4607-B0D0-EB21314A7586}" type="slidenum">
              <a:rPr lang="en-US" altLang="en-US"/>
              <a:pPr/>
              <a:t>44</a:t>
            </a:fld>
            <a:endParaRPr lang="en-US" alt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E001946C-A558-4255-BEF3-E5AEFD3ED3D0}" type="slidenum">
              <a:rPr lang="en-US" altLang="en-US"/>
              <a:pPr/>
              <a:t>45</a:t>
            </a:fld>
            <a:endParaRPr lang="en-US" alt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rgbClr val="00CCFF"/>
          </a:solidFill>
          <a:ln>
            <a:noFill/>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nvGrpSpPr>
          <p:cNvPr id="5" name="Group 8"/>
          <p:cNvGrpSpPr>
            <a:grpSpLocks/>
          </p:cNvGrpSpPr>
          <p:nvPr/>
        </p:nvGrpSpPr>
        <p:grpSpPr bwMode="auto">
          <a:xfrm>
            <a:off x="381000"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7" name="Rectangle 10"/>
            <p:cNvSpPr>
              <a:spLocks noChangeArrowheads="1"/>
            </p:cNvSpPr>
            <p:nvPr/>
          </p:nvSpPr>
          <p:spPr bwMode="auto">
            <a:xfrm flipV="1">
              <a:off x="240" y="192"/>
              <a:ext cx="5004" cy="288"/>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8" name="Rectangle 11"/>
            <p:cNvSpPr>
              <a:spLocks noChangeArrowheads="1"/>
            </p:cNvSpPr>
            <p:nvPr/>
          </p:nvSpPr>
          <p:spPr bwMode="auto">
            <a:xfrm flipV="1">
              <a:off x="240" y="480"/>
              <a:ext cx="5004" cy="144"/>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9" name="Rectangle 12"/>
            <p:cNvSpPr>
              <a:spLocks noChangeArrowheads="1"/>
            </p:cNvSpPr>
            <p:nvPr/>
          </p:nvSpPr>
          <p:spPr bwMode="auto">
            <a:xfrm flipV="1">
              <a:off x="5242" y="480"/>
              <a:ext cx="282" cy="144"/>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 name="Rectangle 14"/>
            <p:cNvSpPr>
              <a:spLocks noChangeArrowheads="1"/>
            </p:cNvSpPr>
            <p:nvPr/>
          </p:nvSpPr>
          <p:spPr bwMode="auto">
            <a:xfrm>
              <a:off x="240" y="192"/>
              <a:ext cx="5286" cy="3648"/>
            </a:xfrm>
            <a:prstGeom prst="rect">
              <a:avLst/>
            </a:prstGeom>
            <a:noFill/>
            <a:ln w="12700">
              <a:solidFill>
                <a:schemeClr val="tx1"/>
              </a:solidFill>
              <a:miter lim="800000"/>
              <a:headEnd/>
              <a:tailEnd/>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690179" name="Rectangle 3"/>
          <p:cNvSpPr>
            <a:spLocks noGrp="1" noChangeArrowheads="1"/>
          </p:cNvSpPr>
          <p:nvPr>
            <p:ph type="ctrTitle"/>
          </p:nvPr>
        </p:nvSpPr>
        <p:spPr>
          <a:xfrm>
            <a:off x="762000" y="1371600"/>
            <a:ext cx="7696200" cy="2057400"/>
          </a:xfrm>
        </p:spPr>
        <p:txBody>
          <a:bodyPr/>
          <a:lstStyle>
            <a:lvl1pPr>
              <a:defRPr sz="4000"/>
            </a:lvl1pPr>
          </a:lstStyle>
          <a:p>
            <a:r>
              <a:rPr lang="en-US"/>
              <a:t>Click to edit Master title style</a:t>
            </a:r>
          </a:p>
        </p:txBody>
      </p:sp>
      <p:sp>
        <p:nvSpPr>
          <p:cNvPr id="6901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400">
                <a:latin typeface="Arial" charset="0"/>
              </a:defRPr>
            </a:lvl1pPr>
          </a:lstStyle>
          <a:p>
            <a:r>
              <a:rPr lang="en-US"/>
              <a:t>Click to edit Master subtitle style</a:t>
            </a:r>
          </a:p>
        </p:txBody>
      </p:sp>
      <p:sp>
        <p:nvSpPr>
          <p:cNvPr id="11"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2" name="Rectangle 6"/>
          <p:cNvSpPr>
            <a:spLocks noGrp="1" noChangeArrowheads="1"/>
          </p:cNvSpPr>
          <p:nvPr>
            <p:ph type="ftr" sz="quarter" idx="11"/>
          </p:nvPr>
        </p:nvSpPr>
        <p:spPr/>
        <p:txBody>
          <a:bodyPr/>
          <a:lstStyle>
            <a:lvl1pPr>
              <a:defRPr/>
            </a:lvl1pPr>
          </a:lstStyle>
          <a:p>
            <a:pPr>
              <a:defRPr/>
            </a:pPr>
            <a:endParaRPr lang="en-US"/>
          </a:p>
        </p:txBody>
      </p:sp>
      <p:sp>
        <p:nvSpPr>
          <p:cNvPr id="13" name="Rectangle 7"/>
          <p:cNvSpPr>
            <a:spLocks noGrp="1" noChangeArrowheads="1"/>
          </p:cNvSpPr>
          <p:nvPr>
            <p:ph type="sldNum" sz="quarter" idx="12"/>
          </p:nvPr>
        </p:nvSpPr>
        <p:spPr>
          <a:xfrm>
            <a:off x="6553200" y="6248400"/>
            <a:ext cx="2133600" cy="457200"/>
          </a:xfrm>
        </p:spPr>
        <p:txBody>
          <a:bodyPr/>
          <a:lstStyle>
            <a:lvl1pPr>
              <a:defRPr b="1"/>
            </a:lvl1pPr>
          </a:lstStyle>
          <a:p>
            <a:fld id="{5DCEB11F-B7BD-4404-BEEE-2656134DAEB0}"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4C13B4D-E0D2-4B96-A275-0B4683BC3ED7}"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D3CCEDF-B451-4DAE-9F27-BF8E61C23561}"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260B307-8536-43B9-AC25-36D43BF741FF}"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D8D1CEA0-CD64-4152-9FE0-09777F5C322E}"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12F31BEE-BCA2-42EA-AF01-131450C69112}"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2892BB0-54B6-4D53-B64E-2258917291E8}"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8FC9CA9-F360-4F5F-B02B-3CA47B3766BE}"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024E1CF-481F-4E97-A093-9DF9DC33D660}"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0EAF841-24C8-4AA0-BEAE-7DC0DB0EB2B6}"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EB8DF9A-8F40-439B-8B05-B01EFBFFD1CE}"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3AF59C85-0C90-428F-8ECA-A75379FB351E}"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498F640-9523-4318-A581-BAFCBD9918E0}"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D0DA94C6-41AD-43B5-81E9-32D44076947E}"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89156"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cs typeface="Arial" charset="0"/>
              </a:defRPr>
            </a:lvl1pPr>
          </a:lstStyle>
          <a:p>
            <a:pPr>
              <a:defRPr/>
            </a:pPr>
            <a:endParaRPr lang="en-US"/>
          </a:p>
        </p:txBody>
      </p:sp>
      <p:sp>
        <p:nvSpPr>
          <p:cNvPr id="6891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cs typeface="Arial" charset="0"/>
              </a:defRPr>
            </a:lvl1pPr>
          </a:lstStyle>
          <a:p>
            <a:pPr>
              <a:defRPr/>
            </a:pPr>
            <a:endParaRPr lang="en-US"/>
          </a:p>
        </p:txBody>
      </p:sp>
      <p:sp>
        <p:nvSpPr>
          <p:cNvPr id="6891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fld id="{ECC5CCCA-AC31-4B14-898E-11AD88CB46FA}" type="slidenum">
              <a:rPr lang="en-US" altLang="en-US"/>
              <a:pPr/>
              <a:t>‹#›</a:t>
            </a:fld>
            <a:endParaRPr lang="en-US" altLang="en-US"/>
          </a:p>
        </p:txBody>
      </p:sp>
      <p:grpSp>
        <p:nvGrpSpPr>
          <p:cNvPr id="1031" name="Group 7"/>
          <p:cNvGrpSpPr>
            <a:grpSpLocks/>
          </p:cNvGrpSpPr>
          <p:nvPr/>
        </p:nvGrpSpPr>
        <p:grpSpPr bwMode="auto">
          <a:xfrm>
            <a:off x="279400" y="152400"/>
            <a:ext cx="8686800" cy="544513"/>
            <a:chOff x="176" y="96"/>
            <a:chExt cx="5472" cy="343"/>
          </a:xfrm>
        </p:grpSpPr>
        <p:sp>
          <p:nvSpPr>
            <p:cNvPr id="1033"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4"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5"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6"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1032" name="Rectangle 12"/>
          <p:cNvSpPr>
            <a:spLocks noChangeArrowheads="1"/>
          </p:cNvSpPr>
          <p:nvPr userDrawn="1"/>
        </p:nvSpPr>
        <p:spPr bwMode="auto">
          <a:xfrm>
            <a:off x="4953000" y="381000"/>
            <a:ext cx="38608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en-US" altLang="en-US" sz="1400" b="1">
                <a:solidFill>
                  <a:schemeClr val="bg1"/>
                </a:solidFill>
                <a:latin typeface="Arial" charset="0"/>
              </a:rPr>
              <a:t>Part 26: Bayesian vs. Classical [</a:t>
            </a:r>
            <a:fld id="{C439914C-383E-49E5-B4A3-EEA343D28D8E}" type="slidenum">
              <a:rPr lang="en-US" altLang="en-US" sz="1400" b="1">
                <a:solidFill>
                  <a:schemeClr val="bg1"/>
                </a:solidFill>
                <a:latin typeface="Arial" charset="0"/>
              </a:rPr>
              <a:pPr algn="r"/>
              <a:t>‹#›</a:t>
            </a:fld>
            <a:r>
              <a:rPr lang="en-US" altLang="en-US" sz="1400" b="1">
                <a:solidFill>
                  <a:schemeClr val="bg1"/>
                </a:solidFill>
                <a:latin typeface="Arial" charset="0"/>
              </a:rPr>
              <a:t>/45]</a:t>
            </a:r>
          </a:p>
        </p:txBody>
      </p:sp>
    </p:spTree>
  </p:cSld>
  <p:clrMap bg1="lt1" tx1="dk1" bg2="lt2" tx2="dk2" accent1="accent1" accent2="accent2" accent3="accent3" accent4="accent4" accent5="accent5" accent6="accent6" hlink="hlink" folHlink="folHlink"/>
  <p:sldLayoutIdLst>
    <p:sldLayoutId id="2147483884"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Lst>
  <p:timing>
    <p:tnLst>
      <p:par>
        <p:cTn id="1" dur="indefinite" restart="never" nodeType="tmRoot"/>
      </p:par>
    </p:tnLst>
  </p:timing>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chemeClr val="bg2"/>
        </a:buClr>
        <a:buSzPct val="70000"/>
        <a:buFont typeface="Wingdings"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8.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9.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10.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vmlDrawing" Target="../drawings/vmlDrawing8.vml"/><Relationship Id="rId4" Type="http://schemas.openxmlformats.org/officeDocument/2006/relationships/oleObject" Target="../embeddings/oleObject11.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vmlDrawing" Target="../drawings/vmlDrawing9.vml"/><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4.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12.vml"/><Relationship Id="rId4" Type="http://schemas.openxmlformats.org/officeDocument/2006/relationships/oleObject" Target="../embeddings/oleObject17.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13.vml"/><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oleObject20.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23.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oleObject" Target="../embeddings/oleObject24.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18.vml"/><Relationship Id="rId4" Type="http://schemas.openxmlformats.org/officeDocument/2006/relationships/oleObject" Target="../embeddings/oleObject25.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533400"/>
            <a:ext cx="8229600" cy="838200"/>
          </a:xfrm>
        </p:spPr>
        <p:txBody>
          <a:bodyPr/>
          <a:lstStyle/>
          <a:p>
            <a:pPr eaLnBrk="1" hangingPunct="1"/>
            <a:r>
              <a:rPr lang="en-US" altLang="en-US" smtClean="0">
                <a:solidFill>
                  <a:srgbClr val="003399"/>
                </a:solidFill>
              </a:rPr>
              <a:t>Econometric Analysis of Panel Data</a:t>
            </a:r>
          </a:p>
        </p:txBody>
      </p:sp>
      <p:pic>
        <p:nvPicPr>
          <p:cNvPr id="5124" name="Picture 22" descr="Cameron-Trivedi"/>
          <p:cNvPicPr>
            <a:picLocks noGrp="1" noChangeAspect="1" noChangeArrowheads="1"/>
          </p:cNvPicPr>
          <p:nvPr>
            <p:ph sz="quarter" idx="2"/>
          </p:nvPr>
        </p:nvPicPr>
        <p:blipFill>
          <a:blip r:embed="rId3" cstate="print"/>
          <a:srcRect/>
          <a:stretch>
            <a:fillRect/>
          </a:stretch>
        </p:blipFill>
        <p:spPr>
          <a:xfrm>
            <a:off x="3886200" y="3962400"/>
            <a:ext cx="1511300" cy="2286000"/>
          </a:xfrm>
          <a:noFill/>
        </p:spPr>
      </p:pic>
      <p:sp>
        <p:nvSpPr>
          <p:cNvPr id="5125" name="Rectangle 3"/>
          <p:cNvSpPr>
            <a:spLocks noGrp="1" noChangeArrowheads="1"/>
          </p:cNvSpPr>
          <p:nvPr>
            <p:ph sz="quarter" idx="3"/>
          </p:nvPr>
        </p:nvSpPr>
        <p:spPr>
          <a:xfrm>
            <a:off x="1981200" y="2133600"/>
            <a:ext cx="3200400" cy="1143000"/>
          </a:xfrm>
        </p:spPr>
        <p:txBody>
          <a:bodyPr/>
          <a:lstStyle/>
          <a:p>
            <a:pPr marL="0" indent="0" eaLnBrk="1" hangingPunct="1">
              <a:buFont typeface="Wingdings" pitchFamily="2" charset="2"/>
              <a:buNone/>
            </a:pPr>
            <a:r>
              <a:rPr lang="en-US" altLang="en-US" sz="2000" smtClean="0">
                <a:latin typeface="Arial" charset="0"/>
              </a:rPr>
              <a:t>William Greene</a:t>
            </a:r>
          </a:p>
          <a:p>
            <a:pPr marL="0" indent="0" eaLnBrk="1" hangingPunct="1">
              <a:buFont typeface="Wingdings" pitchFamily="2" charset="2"/>
              <a:buNone/>
            </a:pPr>
            <a:r>
              <a:rPr lang="en-US" altLang="en-US" sz="2000" smtClean="0">
                <a:latin typeface="Arial" charset="0"/>
              </a:rPr>
              <a:t>Department of Economics</a:t>
            </a:r>
          </a:p>
          <a:p>
            <a:pPr marL="0" indent="0" eaLnBrk="1" hangingPunct="1">
              <a:buFont typeface="Wingdings" pitchFamily="2" charset="2"/>
              <a:buNone/>
            </a:pPr>
            <a:r>
              <a:rPr lang="en-US" altLang="en-US" sz="2000" smtClean="0">
                <a:latin typeface="Arial" charset="0"/>
              </a:rPr>
              <a:t>University of South Florida</a:t>
            </a:r>
          </a:p>
        </p:txBody>
      </p:sp>
      <p:pic>
        <p:nvPicPr>
          <p:cNvPr id="5126" name="Picture 8"/>
          <p:cNvPicPr>
            <a:picLocks noChangeAspect="1" noChangeArrowheads="1"/>
          </p:cNvPicPr>
          <p:nvPr/>
        </p:nvPicPr>
        <p:blipFill>
          <a:blip r:embed="rId4" cstate="print"/>
          <a:srcRect/>
          <a:stretch>
            <a:fillRect/>
          </a:stretch>
        </p:blipFill>
        <p:spPr bwMode="auto">
          <a:xfrm>
            <a:off x="457200" y="3962400"/>
            <a:ext cx="1503363" cy="2286000"/>
          </a:xfrm>
          <a:prstGeom prst="rect">
            <a:avLst/>
          </a:prstGeom>
          <a:noFill/>
          <a:ln w="19050">
            <a:noFill/>
            <a:miter lim="800000"/>
            <a:headEnd/>
            <a:tailEnd/>
          </a:ln>
        </p:spPr>
      </p:pic>
      <p:pic>
        <p:nvPicPr>
          <p:cNvPr id="5127" name="Picture 9"/>
          <p:cNvPicPr>
            <a:picLocks noChangeAspect="1" noChangeArrowheads="1"/>
          </p:cNvPicPr>
          <p:nvPr/>
        </p:nvPicPr>
        <p:blipFill>
          <a:blip r:embed="rId5" cstate="print"/>
          <a:srcRect/>
          <a:stretch>
            <a:fillRect/>
          </a:stretch>
        </p:blipFill>
        <p:spPr bwMode="auto">
          <a:xfrm>
            <a:off x="5257800" y="1728788"/>
            <a:ext cx="1666875" cy="1928812"/>
          </a:xfrm>
          <a:prstGeom prst="rect">
            <a:avLst/>
          </a:prstGeom>
          <a:noFill/>
          <a:ln w="19050">
            <a:noFill/>
            <a:miter lim="800000"/>
            <a:headEnd/>
            <a:tailEnd/>
          </a:ln>
        </p:spPr>
      </p:pic>
      <p:pic>
        <p:nvPicPr>
          <p:cNvPr id="5128" name="Picture 10"/>
          <p:cNvPicPr>
            <a:picLocks noChangeAspect="1" noChangeArrowheads="1"/>
          </p:cNvPicPr>
          <p:nvPr/>
        </p:nvPicPr>
        <p:blipFill>
          <a:blip r:embed="rId6" cstate="print"/>
          <a:srcRect/>
          <a:stretch>
            <a:fillRect/>
          </a:stretch>
        </p:blipFill>
        <p:spPr bwMode="auto">
          <a:xfrm>
            <a:off x="7162800" y="3962400"/>
            <a:ext cx="1462088" cy="2228850"/>
          </a:xfrm>
          <a:prstGeom prst="rect">
            <a:avLst/>
          </a:prstGeom>
          <a:noFill/>
          <a:ln w="19050">
            <a:noFill/>
            <a:miter lim="800000"/>
            <a:headEnd/>
            <a:tailEnd/>
          </a:ln>
        </p:spPr>
      </p:pic>
      <p:pic>
        <p:nvPicPr>
          <p:cNvPr id="5129" name="Picture 10"/>
          <p:cNvPicPr>
            <a:picLocks noChangeAspect="1"/>
          </p:cNvPicPr>
          <p:nvPr/>
        </p:nvPicPr>
        <p:blipFill>
          <a:blip r:embed="rId7" cstate="print"/>
          <a:srcRect/>
          <a:stretch>
            <a:fillRect/>
          </a:stretch>
        </p:blipFill>
        <p:spPr bwMode="auto">
          <a:xfrm>
            <a:off x="2108200" y="3984625"/>
            <a:ext cx="1604963" cy="2278063"/>
          </a:xfrm>
          <a:prstGeom prst="rect">
            <a:avLst/>
          </a:prstGeom>
          <a:noFill/>
          <a:ln w="9525">
            <a:noFill/>
            <a:miter lim="800000"/>
            <a:headEnd/>
            <a:tailEnd/>
          </a:ln>
        </p:spPr>
      </p:pic>
      <p:pic>
        <p:nvPicPr>
          <p:cNvPr id="5130" name="Picture 11"/>
          <p:cNvPicPr>
            <a:picLocks noChangeAspect="1" noChangeArrowheads="1"/>
          </p:cNvPicPr>
          <p:nvPr/>
        </p:nvPicPr>
        <p:blipFill>
          <a:blip r:embed="rId8" cstate="print"/>
          <a:srcRect/>
          <a:stretch>
            <a:fillRect/>
          </a:stretch>
        </p:blipFill>
        <p:spPr bwMode="auto">
          <a:xfrm>
            <a:off x="5486400" y="3962400"/>
            <a:ext cx="1549400" cy="2319338"/>
          </a:xfrm>
          <a:prstGeom prst="rect">
            <a:avLst/>
          </a:prstGeom>
          <a:noFill/>
          <a:ln w="19050">
            <a:noFill/>
            <a:miter lim="800000"/>
            <a:headEnd/>
            <a:tailEnd/>
          </a:ln>
        </p:spPr>
      </p:pic>
      <p:pic>
        <p:nvPicPr>
          <p:cNvPr id="5131" name="Picture 12"/>
          <p:cNvPicPr>
            <a:picLocks noChangeAspect="1" noChangeArrowheads="1"/>
          </p:cNvPicPr>
          <p:nvPr/>
        </p:nvPicPr>
        <p:blipFill>
          <a:blip r:embed="rId9" cstate="print"/>
          <a:srcRect/>
          <a:stretch>
            <a:fillRect/>
          </a:stretch>
        </p:blipFill>
        <p:spPr bwMode="auto">
          <a:xfrm>
            <a:off x="7162800" y="1676400"/>
            <a:ext cx="1477963" cy="2100263"/>
          </a:xfrm>
          <a:prstGeom prst="rect">
            <a:avLst/>
          </a:prstGeom>
          <a:noFill/>
          <a:ln w="19050">
            <a:noFill/>
            <a:miter lim="800000"/>
            <a:headEnd/>
            <a:tailEnd/>
          </a:ln>
        </p:spPr>
      </p:pic>
      <p:pic>
        <p:nvPicPr>
          <p:cNvPr id="13" name="Picture 2"/>
          <p:cNvPicPr>
            <a:picLocks noGrp="1" noChangeAspect="1" noChangeArrowheads="1"/>
          </p:cNvPicPr>
          <p:nvPr>
            <p:ph sz="quarter" idx="1"/>
          </p:nvPr>
        </p:nvPicPr>
        <p:blipFill>
          <a:blip r:embed="rId10" cstate="print"/>
          <a:srcRect/>
          <a:stretch>
            <a:fillRect/>
          </a:stretch>
        </p:blipFill>
        <p:spPr bwMode="auto">
          <a:xfrm>
            <a:off x="439948" y="1905000"/>
            <a:ext cx="1523999" cy="1922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762000" y="1371600"/>
            <a:ext cx="7696200" cy="1295400"/>
          </a:xfrm>
        </p:spPr>
        <p:txBody>
          <a:bodyPr/>
          <a:lstStyle/>
          <a:p>
            <a:pPr eaLnBrk="1" hangingPunct="1"/>
            <a:r>
              <a:rPr lang="en-US" altLang="en-US" sz="2400" smtClean="0"/>
              <a:t>26.</a:t>
            </a:r>
            <a:br>
              <a:rPr lang="en-US" altLang="en-US" sz="2400" smtClean="0"/>
            </a:br>
            <a:r>
              <a:rPr lang="en-US" altLang="en-US" sz="2400" smtClean="0"/>
              <a:t>Modeling Heterogeneity in Classical Discrete Choice: Contrasts with Bayesian Estimation</a:t>
            </a:r>
          </a:p>
        </p:txBody>
      </p:sp>
      <p:sp>
        <p:nvSpPr>
          <p:cNvPr id="7171" name="Rectangle 3"/>
          <p:cNvSpPr>
            <a:spLocks noGrp="1" noChangeArrowheads="1"/>
          </p:cNvSpPr>
          <p:nvPr>
            <p:ph type="subTitle" idx="1"/>
          </p:nvPr>
        </p:nvSpPr>
        <p:spPr/>
        <p:txBody>
          <a:bodyPr/>
          <a:lstStyle/>
          <a:p>
            <a:pPr eaLnBrk="1" hangingPunct="1">
              <a:lnSpc>
                <a:spcPct val="90000"/>
              </a:lnSpc>
            </a:pPr>
            <a:r>
              <a:rPr lang="en-US" altLang="en-US" sz="2000" b="1" smtClean="0"/>
              <a:t>William Greene</a:t>
            </a:r>
          </a:p>
          <a:p>
            <a:pPr eaLnBrk="1" hangingPunct="1">
              <a:lnSpc>
                <a:spcPct val="90000"/>
              </a:lnSpc>
            </a:pPr>
            <a:r>
              <a:rPr lang="en-US" altLang="en-US" sz="2000" b="1" smtClean="0"/>
              <a:t>Department of Economics</a:t>
            </a:r>
          </a:p>
          <a:p>
            <a:pPr eaLnBrk="1" hangingPunct="1">
              <a:lnSpc>
                <a:spcPct val="90000"/>
              </a:lnSpc>
            </a:pPr>
            <a:r>
              <a:rPr lang="en-US" altLang="en-US" sz="2000" b="1" smtClean="0"/>
              <a:t>Stern School of Business</a:t>
            </a:r>
          </a:p>
          <a:p>
            <a:pPr eaLnBrk="1" hangingPunct="1">
              <a:lnSpc>
                <a:spcPct val="90000"/>
              </a:lnSpc>
            </a:pPr>
            <a:r>
              <a:rPr lang="en-US" altLang="en-US" sz="2000" b="1" smtClean="0"/>
              <a:t>New York University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Abstract</a:t>
            </a:r>
          </a:p>
        </p:txBody>
      </p:sp>
      <p:sp>
        <p:nvSpPr>
          <p:cNvPr id="9219" name="Rectangle 3"/>
          <p:cNvSpPr>
            <a:spLocks noGrp="1" noChangeArrowheads="1"/>
          </p:cNvSpPr>
          <p:nvPr>
            <p:ph idx="1"/>
          </p:nvPr>
        </p:nvSpPr>
        <p:spPr>
          <a:xfrm>
            <a:off x="152400" y="1828800"/>
            <a:ext cx="8229600" cy="4302125"/>
          </a:xfrm>
        </p:spPr>
        <p:txBody>
          <a:bodyPr/>
          <a:lstStyle/>
          <a:p>
            <a:pPr eaLnBrk="1" hangingPunct="1">
              <a:buFont typeface="Wingdings" pitchFamily="2" charset="2"/>
              <a:buNone/>
            </a:pPr>
            <a:r>
              <a:rPr lang="en-US" altLang="en-US" sz="2400" smtClean="0"/>
              <a:t>    </a:t>
            </a:r>
            <a:r>
              <a:rPr lang="en-US" altLang="en-US" sz="3200" smtClean="0"/>
              <a:t>T</a:t>
            </a:r>
            <a:r>
              <a:rPr lang="en-US" altLang="en-US" sz="2000" smtClean="0"/>
              <a:t>his study examines some aspects of mixed (random parameters) logit modeling.  We present some familiar results in specification and classical estimation of the random parameters model. We then describe several extensions of the mixed logit model developed in recent papers.  The relationship of the mixed logit model to Bayesian treatments of the simple multinomial logit model is noted, and comparisons and contrasts of the two methods are described.  The techniques described here are applied to two data sets, a stated/revealed choice survey of commuters and one simulated data set on brand choice.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p:txBody>
          <a:bodyPr/>
          <a:lstStyle/>
          <a:p>
            <a:pPr eaLnBrk="1" hangingPunct="1"/>
            <a:r>
              <a:rPr lang="en-US" altLang="en-US" sz="2800" smtClean="0"/>
              <a:t>Random Parameters Models of Discrete Choice</a:t>
            </a:r>
          </a:p>
        </p:txBody>
      </p:sp>
      <p:sp>
        <p:nvSpPr>
          <p:cNvPr id="11267" name="Rectangle 1027"/>
          <p:cNvSpPr>
            <a:spLocks noGrp="1" noChangeArrowheads="1"/>
          </p:cNvSpPr>
          <p:nvPr>
            <p:ph idx="1"/>
          </p:nvPr>
        </p:nvSpPr>
        <p:spPr>
          <a:xfrm>
            <a:off x="895350" y="2274888"/>
            <a:ext cx="7105650" cy="3668712"/>
          </a:xfrm>
        </p:spPr>
        <p:txBody>
          <a:bodyPr/>
          <a:lstStyle/>
          <a:p>
            <a:pPr eaLnBrk="1" hangingPunct="1">
              <a:lnSpc>
                <a:spcPct val="90000"/>
              </a:lnSpc>
            </a:pPr>
            <a:r>
              <a:rPr lang="en-US" altLang="en-US" sz="3200" smtClean="0"/>
              <a:t>E</a:t>
            </a:r>
            <a:r>
              <a:rPr lang="en-US" altLang="en-US" sz="2400" smtClean="0"/>
              <a:t>conometric Methodology for Discrete Choice Models</a:t>
            </a:r>
          </a:p>
          <a:p>
            <a:pPr lvl="1" eaLnBrk="1" hangingPunct="1">
              <a:lnSpc>
                <a:spcPct val="90000"/>
              </a:lnSpc>
            </a:pPr>
            <a:r>
              <a:rPr lang="en-US" altLang="en-US" sz="2000" smtClean="0"/>
              <a:t>Classical Estimation and Inference</a:t>
            </a:r>
          </a:p>
          <a:p>
            <a:pPr lvl="1" eaLnBrk="1" hangingPunct="1">
              <a:lnSpc>
                <a:spcPct val="90000"/>
              </a:lnSpc>
            </a:pPr>
            <a:r>
              <a:rPr lang="en-US" altLang="en-US" sz="2000" smtClean="0"/>
              <a:t>Bayesian Methodology</a:t>
            </a:r>
          </a:p>
          <a:p>
            <a:pPr eaLnBrk="1" hangingPunct="1">
              <a:lnSpc>
                <a:spcPct val="90000"/>
              </a:lnSpc>
            </a:pPr>
            <a:r>
              <a:rPr lang="en-US" altLang="en-US" sz="3200" smtClean="0"/>
              <a:t>M</a:t>
            </a:r>
            <a:r>
              <a:rPr lang="en-US" altLang="en-US" sz="2400" smtClean="0"/>
              <a:t>odel Building Developments</a:t>
            </a:r>
          </a:p>
          <a:p>
            <a:pPr lvl="1" eaLnBrk="1" hangingPunct="1">
              <a:lnSpc>
                <a:spcPct val="90000"/>
              </a:lnSpc>
            </a:pPr>
            <a:r>
              <a:rPr lang="en-US" altLang="en-US" sz="2000" smtClean="0"/>
              <a:t>The Mixed Logit Model</a:t>
            </a:r>
          </a:p>
          <a:p>
            <a:pPr lvl="1" eaLnBrk="1" hangingPunct="1">
              <a:lnSpc>
                <a:spcPct val="90000"/>
              </a:lnSpc>
            </a:pPr>
            <a:r>
              <a:rPr lang="en-US" altLang="en-US" sz="2000" smtClean="0"/>
              <a:t>Extensions of the Standard Model</a:t>
            </a:r>
          </a:p>
          <a:p>
            <a:pPr lvl="1" eaLnBrk="1" hangingPunct="1">
              <a:lnSpc>
                <a:spcPct val="90000"/>
              </a:lnSpc>
            </a:pPr>
            <a:r>
              <a:rPr lang="en-US" altLang="en-US" sz="2000" smtClean="0"/>
              <a:t>Modeling Individual Heterogeneity</a:t>
            </a:r>
          </a:p>
          <a:p>
            <a:pPr lvl="1" eaLnBrk="1" hangingPunct="1">
              <a:lnSpc>
                <a:spcPct val="90000"/>
              </a:lnSpc>
            </a:pPr>
            <a:r>
              <a:rPr lang="en-US" altLang="en-US" sz="2000" smtClean="0"/>
              <a:t>‘Estimation’ of Individual Taste Parameters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Useful References</a:t>
            </a:r>
          </a:p>
        </p:txBody>
      </p:sp>
      <p:sp>
        <p:nvSpPr>
          <p:cNvPr id="13315" name="Rectangle 3"/>
          <p:cNvSpPr>
            <a:spLocks noGrp="1" noChangeArrowheads="1"/>
          </p:cNvSpPr>
          <p:nvPr>
            <p:ph idx="1"/>
          </p:nvPr>
        </p:nvSpPr>
        <p:spPr>
          <a:xfrm>
            <a:off x="457200" y="1752600"/>
            <a:ext cx="8229600" cy="4876800"/>
          </a:xfrm>
        </p:spPr>
        <p:txBody>
          <a:bodyPr/>
          <a:lstStyle/>
          <a:p>
            <a:pPr eaLnBrk="1" hangingPunct="1">
              <a:lnSpc>
                <a:spcPct val="90000"/>
              </a:lnSpc>
            </a:pPr>
            <a:r>
              <a:rPr lang="en-US" altLang="en-US" sz="3200" smtClean="0"/>
              <a:t>C</a:t>
            </a:r>
            <a:r>
              <a:rPr lang="en-US" altLang="en-US" sz="2400" smtClean="0"/>
              <a:t>lassical</a:t>
            </a:r>
          </a:p>
          <a:p>
            <a:pPr lvl="1" eaLnBrk="1" hangingPunct="1">
              <a:lnSpc>
                <a:spcPct val="90000"/>
              </a:lnSpc>
            </a:pPr>
            <a:r>
              <a:rPr lang="en-US" altLang="en-US" sz="1800" smtClean="0"/>
              <a:t>Train, K., </a:t>
            </a:r>
            <a:r>
              <a:rPr lang="en-US" altLang="en-US" sz="1800" i="1" smtClean="0"/>
              <a:t>Discrete Choice Methods with Simulation</a:t>
            </a:r>
            <a:r>
              <a:rPr lang="en-US" altLang="en-US" sz="1800" smtClean="0"/>
              <a:t>, Cambridge, 2003. (Train)</a:t>
            </a:r>
          </a:p>
          <a:p>
            <a:pPr lvl="1" eaLnBrk="1" hangingPunct="1">
              <a:lnSpc>
                <a:spcPct val="90000"/>
              </a:lnSpc>
            </a:pPr>
            <a:r>
              <a:rPr lang="en-US" altLang="en-US" sz="1800" smtClean="0"/>
              <a:t>Hensher, D., Rose, J., Greene, W., </a:t>
            </a:r>
            <a:r>
              <a:rPr lang="en-US" altLang="en-US" sz="1800" i="1" smtClean="0"/>
              <a:t>Applied Choice Analysis</a:t>
            </a:r>
            <a:r>
              <a:rPr lang="en-US" altLang="en-US" sz="1800" smtClean="0"/>
              <a:t>, Cambridge, 2005.</a:t>
            </a:r>
          </a:p>
          <a:p>
            <a:pPr lvl="1" eaLnBrk="1" hangingPunct="1">
              <a:lnSpc>
                <a:spcPct val="90000"/>
              </a:lnSpc>
            </a:pPr>
            <a:r>
              <a:rPr lang="en-US" altLang="en-US" sz="1800" smtClean="0"/>
              <a:t>Hensher, D., Greene, misc. papers, 2003-2005, http://www.stern.nyu.edu/~wgreene</a:t>
            </a:r>
          </a:p>
          <a:p>
            <a:pPr eaLnBrk="1" hangingPunct="1">
              <a:lnSpc>
                <a:spcPct val="90000"/>
              </a:lnSpc>
            </a:pPr>
            <a:r>
              <a:rPr lang="en-US" altLang="en-US" sz="3200" smtClean="0"/>
              <a:t>B</a:t>
            </a:r>
            <a:r>
              <a:rPr lang="en-US" altLang="en-US" sz="2400" smtClean="0"/>
              <a:t>ayesian</a:t>
            </a:r>
          </a:p>
          <a:p>
            <a:pPr lvl="1" eaLnBrk="1" hangingPunct="1">
              <a:lnSpc>
                <a:spcPct val="90000"/>
              </a:lnSpc>
            </a:pPr>
            <a:r>
              <a:rPr lang="en-US" altLang="en-US" sz="1800" smtClean="0"/>
              <a:t>Allenby, G., Lenk, P., “Modeling Household Purchase Behavior with Logistic Normal Regression,” </a:t>
            </a:r>
            <a:r>
              <a:rPr lang="en-US" altLang="en-US" sz="1800" i="1" smtClean="0"/>
              <a:t>JASA</a:t>
            </a:r>
            <a:r>
              <a:rPr lang="en-US" altLang="en-US" sz="1800" smtClean="0"/>
              <a:t>, 1997.</a:t>
            </a:r>
          </a:p>
          <a:p>
            <a:pPr lvl="1" eaLnBrk="1" hangingPunct="1">
              <a:lnSpc>
                <a:spcPct val="90000"/>
              </a:lnSpc>
            </a:pPr>
            <a:r>
              <a:rPr lang="en-US" altLang="en-US" sz="1800" smtClean="0"/>
              <a:t>Allenby, G., Rossi, P., “Marketing Models of Consumer Heterogeneity,” </a:t>
            </a:r>
            <a:r>
              <a:rPr lang="en-US" altLang="en-US" sz="1800" i="1" smtClean="0"/>
              <a:t>Journal of Econometrics</a:t>
            </a:r>
            <a:r>
              <a:rPr lang="en-US" altLang="en-US" sz="1800" smtClean="0"/>
              <a:t>, 1999. (A&amp;R)</a:t>
            </a:r>
          </a:p>
          <a:p>
            <a:pPr lvl="1" eaLnBrk="1" hangingPunct="1">
              <a:lnSpc>
                <a:spcPct val="90000"/>
              </a:lnSpc>
            </a:pPr>
            <a:r>
              <a:rPr lang="en-US" altLang="en-US" sz="1800" smtClean="0"/>
              <a:t>Yang, S., Allenby, G., “A Model for Observation, Structural, and Household Heterogeneity in Panel Data,” Marketing Letters, 2000.</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A Random Utility Model</a:t>
            </a:r>
          </a:p>
        </p:txBody>
      </p:sp>
      <p:sp>
        <p:nvSpPr>
          <p:cNvPr id="15363" name="Rectangle 4"/>
          <p:cNvSpPr>
            <a:spLocks noChangeArrowheads="1"/>
          </p:cNvSpPr>
          <p:nvPr/>
        </p:nvSpPr>
        <p:spPr bwMode="auto">
          <a:xfrm>
            <a:off x="533400" y="1812925"/>
            <a:ext cx="7772400" cy="4708525"/>
          </a:xfrm>
          <a:prstGeom prst="rect">
            <a:avLst/>
          </a:prstGeom>
          <a:noFill/>
          <a:ln w="19050">
            <a:noFill/>
            <a:miter lim="800000"/>
            <a:headEnd/>
            <a:tailEnd/>
          </a:ln>
        </p:spPr>
        <p:txBody>
          <a:bodyPr>
            <a:spAutoFit/>
          </a:bodyPr>
          <a:lstStyle/>
          <a:p>
            <a:r>
              <a:rPr lang="en-US" altLang="en-US" sz="2400">
                <a:latin typeface="Arial" charset="0"/>
              </a:rPr>
              <a:t>Random Utility Model for Discrete Choice </a:t>
            </a:r>
          </a:p>
          <a:p>
            <a:r>
              <a:rPr lang="en-US" altLang="en-US" sz="2400">
                <a:latin typeface="Arial" charset="0"/>
              </a:rPr>
              <a:t>Among J alternatives at time t by person i.</a:t>
            </a:r>
          </a:p>
          <a:p>
            <a:r>
              <a:rPr lang="en-US" altLang="en-US" sz="2400">
                <a:latin typeface="Arial" charset="0"/>
              </a:rPr>
              <a:t>U</a:t>
            </a:r>
            <a:r>
              <a:rPr lang="en-US" altLang="en-US" sz="1600">
                <a:latin typeface="Arial" charset="0"/>
              </a:rPr>
              <a:t>itj</a:t>
            </a:r>
            <a:r>
              <a:rPr lang="en-US" altLang="en-US">
                <a:latin typeface="Arial" charset="0"/>
              </a:rPr>
              <a:t>  	 =  </a:t>
            </a:r>
            <a:r>
              <a:rPr lang="en-US" altLang="en-US" sz="2400" b="1">
                <a:latin typeface="Arial" charset="0"/>
                <a:sym typeface="Symbol" pitchFamily="18" charset="2"/>
              </a:rPr>
              <a:t></a:t>
            </a:r>
            <a:r>
              <a:rPr lang="en-US" altLang="en-US" sz="1600">
                <a:latin typeface="Arial" charset="0"/>
                <a:sym typeface="Symbol" pitchFamily="18" charset="2"/>
              </a:rPr>
              <a:t>j</a:t>
            </a:r>
            <a:r>
              <a:rPr lang="en-US" altLang="en-US">
                <a:latin typeface="Arial" charset="0"/>
                <a:sym typeface="Symbol" pitchFamily="18" charset="2"/>
              </a:rPr>
              <a:t>  +  </a:t>
            </a:r>
            <a:r>
              <a:rPr lang="en-US" altLang="en-US" sz="2400" b="1">
                <a:latin typeface="Arial" charset="0"/>
                <a:sym typeface="Symbol" pitchFamily="18" charset="2"/>
              </a:rPr>
              <a:t></a:t>
            </a:r>
            <a:r>
              <a:rPr lang="en-US" altLang="en-US" sz="2400">
                <a:latin typeface="Arial" charset="0"/>
                <a:sym typeface="Symbol" pitchFamily="18" charset="2"/>
              </a:rPr>
              <a:t>′</a:t>
            </a:r>
            <a:r>
              <a:rPr lang="en-US" altLang="en-US" sz="2000">
                <a:latin typeface="Arial" charset="0"/>
                <a:sym typeface="Symbol" pitchFamily="18" charset="2"/>
              </a:rPr>
              <a:t>x</a:t>
            </a:r>
            <a:r>
              <a:rPr lang="en-US" altLang="en-US" sz="1600">
                <a:latin typeface="Arial" charset="0"/>
                <a:sym typeface="Symbol" pitchFamily="18" charset="2"/>
              </a:rPr>
              <a:t>itj</a:t>
            </a:r>
            <a:r>
              <a:rPr lang="en-US" altLang="en-US">
                <a:latin typeface="Arial" charset="0"/>
                <a:sym typeface="Symbol" pitchFamily="18" charset="2"/>
              </a:rPr>
              <a:t>   +  </a:t>
            </a:r>
            <a:r>
              <a:rPr lang="en-US" altLang="en-US" sz="3200">
                <a:latin typeface="Arial" charset="0"/>
                <a:sym typeface="Symbol" pitchFamily="18" charset="2"/>
              </a:rPr>
              <a:t></a:t>
            </a:r>
            <a:r>
              <a:rPr lang="en-US" altLang="en-US" sz="1600">
                <a:latin typeface="Arial" charset="0"/>
                <a:sym typeface="Symbol" pitchFamily="18" charset="2"/>
              </a:rPr>
              <a:t>ijt</a:t>
            </a:r>
          </a:p>
          <a:p>
            <a:endParaRPr lang="en-US" altLang="en-US" sz="800">
              <a:latin typeface="Arial" charset="0"/>
              <a:sym typeface="Symbol" pitchFamily="18" charset="2"/>
            </a:endParaRPr>
          </a:p>
          <a:p>
            <a:r>
              <a:rPr lang="en-US" altLang="en-US" sz="2400" b="1">
                <a:latin typeface="Arial" charset="0"/>
                <a:sym typeface="Symbol" pitchFamily="18" charset="2"/>
              </a:rPr>
              <a:t></a:t>
            </a:r>
            <a:r>
              <a:rPr lang="en-US" altLang="en-US" sz="1600">
                <a:latin typeface="Arial" charset="0"/>
                <a:sym typeface="Symbol" pitchFamily="18" charset="2"/>
              </a:rPr>
              <a:t>j</a:t>
            </a:r>
            <a:r>
              <a:rPr lang="en-US" altLang="en-US">
                <a:latin typeface="Arial" charset="0"/>
              </a:rPr>
              <a:t> 	=  Choice specific constant</a:t>
            </a:r>
          </a:p>
          <a:p>
            <a:endParaRPr lang="en-US" altLang="en-US" sz="800">
              <a:latin typeface="Arial" charset="0"/>
            </a:endParaRPr>
          </a:p>
          <a:p>
            <a:r>
              <a:rPr lang="en-US" altLang="en-US" sz="2000">
                <a:latin typeface="Arial" charset="0"/>
                <a:sym typeface="Symbol" pitchFamily="18" charset="2"/>
              </a:rPr>
              <a:t>x</a:t>
            </a:r>
            <a:r>
              <a:rPr lang="en-US" altLang="en-US" sz="1600">
                <a:latin typeface="Arial" charset="0"/>
                <a:sym typeface="Symbol" pitchFamily="18" charset="2"/>
              </a:rPr>
              <a:t>itj</a:t>
            </a:r>
            <a:r>
              <a:rPr lang="en-US" altLang="en-US">
                <a:latin typeface="Arial" charset="0"/>
              </a:rPr>
              <a:t> 	=  </a:t>
            </a:r>
            <a:r>
              <a:rPr lang="en-US" altLang="en-US" b="1" i="1">
                <a:latin typeface="Arial" charset="0"/>
              </a:rPr>
              <a:t>Attributes</a:t>
            </a:r>
            <a:r>
              <a:rPr lang="en-US" altLang="en-US">
                <a:latin typeface="Arial" charset="0"/>
              </a:rPr>
              <a:t> of choice presented to person</a:t>
            </a:r>
          </a:p>
          <a:p>
            <a:r>
              <a:rPr lang="en-US" altLang="en-US">
                <a:latin typeface="Arial" charset="0"/>
              </a:rPr>
              <a:t>                (</a:t>
            </a:r>
            <a:r>
              <a:rPr lang="en-US" altLang="en-US" u="sng">
                <a:latin typeface="Arial" charset="0"/>
              </a:rPr>
              <a:t>Information processing strategy</a:t>
            </a:r>
            <a:r>
              <a:rPr lang="en-US" altLang="en-US">
                <a:latin typeface="Arial" charset="0"/>
              </a:rPr>
              <a:t>. Not all</a:t>
            </a:r>
          </a:p>
          <a:p>
            <a:r>
              <a:rPr lang="en-US" altLang="en-US">
                <a:latin typeface="Arial" charset="0"/>
              </a:rPr>
              <a:t>                attributes will be evaluated. E.g., lexicographic</a:t>
            </a:r>
            <a:r>
              <a:rPr lang="en-US" altLang="en-US">
                <a:latin typeface="Arial" charset="0"/>
                <a:sym typeface="Symbol" pitchFamily="18" charset="2"/>
              </a:rPr>
              <a:t> </a:t>
            </a:r>
          </a:p>
          <a:p>
            <a:r>
              <a:rPr lang="en-US" altLang="en-US">
                <a:latin typeface="Arial" charset="0"/>
                <a:sym typeface="Symbol" pitchFamily="18" charset="2"/>
              </a:rPr>
              <a:t>                utility functions over certain attributes.)</a:t>
            </a:r>
          </a:p>
          <a:p>
            <a:endParaRPr lang="en-US" altLang="en-US" sz="800">
              <a:latin typeface="Arial" charset="0"/>
              <a:sym typeface="Symbol" pitchFamily="18" charset="2"/>
            </a:endParaRPr>
          </a:p>
          <a:p>
            <a:r>
              <a:rPr lang="en-US" altLang="en-US" sz="2400" b="1">
                <a:latin typeface="Arial" charset="0"/>
                <a:sym typeface="Symbol" pitchFamily="18" charset="2"/>
              </a:rPr>
              <a:t></a:t>
            </a:r>
            <a:r>
              <a:rPr lang="en-US" altLang="en-US">
                <a:latin typeface="Arial" charset="0"/>
                <a:sym typeface="Symbol" pitchFamily="18" charset="2"/>
              </a:rPr>
              <a:t> 	</a:t>
            </a:r>
            <a:r>
              <a:rPr lang="en-US" altLang="en-US">
                <a:latin typeface="Arial" charset="0"/>
              </a:rPr>
              <a:t>=   ‘Taste weights,’ ‘Part worths,’ marginal utilities</a:t>
            </a:r>
          </a:p>
          <a:p>
            <a:endParaRPr lang="en-US" altLang="en-US" sz="1000">
              <a:latin typeface="Arial" charset="0"/>
            </a:endParaRPr>
          </a:p>
          <a:p>
            <a:r>
              <a:rPr lang="en-US" altLang="en-US" sz="3200">
                <a:latin typeface="Arial" charset="0"/>
                <a:sym typeface="Symbol" pitchFamily="18" charset="2"/>
              </a:rPr>
              <a:t></a:t>
            </a:r>
            <a:r>
              <a:rPr lang="en-US" altLang="en-US" sz="1600">
                <a:latin typeface="Arial" charset="0"/>
                <a:sym typeface="Symbol" pitchFamily="18" charset="2"/>
              </a:rPr>
              <a:t>ijt</a:t>
            </a:r>
            <a:r>
              <a:rPr lang="en-US" altLang="en-US">
                <a:latin typeface="Arial" charset="0"/>
              </a:rPr>
              <a:t> 	=  Unobserved </a:t>
            </a:r>
            <a:r>
              <a:rPr lang="en-US" altLang="en-US" b="1" i="1" u="sng">
                <a:latin typeface="Arial" charset="0"/>
              </a:rPr>
              <a:t>random</a:t>
            </a:r>
            <a:r>
              <a:rPr lang="en-US" altLang="en-US">
                <a:latin typeface="Arial" charset="0"/>
              </a:rPr>
              <a:t> component of utility</a:t>
            </a:r>
          </a:p>
          <a:p>
            <a:r>
              <a:rPr lang="en-US" altLang="en-US">
                <a:latin typeface="Arial" charset="0"/>
              </a:rPr>
              <a:t>                Mean=E[</a:t>
            </a:r>
            <a:r>
              <a:rPr lang="en-US" altLang="en-US" sz="3200">
                <a:latin typeface="Arial" charset="0"/>
                <a:sym typeface="Symbol" pitchFamily="18" charset="2"/>
              </a:rPr>
              <a:t></a:t>
            </a:r>
            <a:r>
              <a:rPr lang="en-US" altLang="en-US">
                <a:latin typeface="Arial" charset="0"/>
                <a:sym typeface="Symbol" pitchFamily="18" charset="2"/>
              </a:rPr>
              <a:t>ijt</a:t>
            </a:r>
            <a:r>
              <a:rPr lang="en-US" altLang="en-US">
                <a:latin typeface="Arial" charset="0"/>
              </a:rPr>
              <a:t>] = 0; Variance=Var[</a:t>
            </a:r>
            <a:r>
              <a:rPr lang="en-US" altLang="en-US" sz="3200">
                <a:latin typeface="Arial" charset="0"/>
                <a:sym typeface="Symbol" pitchFamily="18" charset="2"/>
              </a:rPr>
              <a:t></a:t>
            </a:r>
            <a:r>
              <a:rPr lang="en-US" altLang="en-US">
                <a:latin typeface="Arial" charset="0"/>
                <a:sym typeface="Symbol" pitchFamily="18" charset="2"/>
              </a:rPr>
              <a:t>ijt</a:t>
            </a:r>
            <a:r>
              <a:rPr lang="en-US" altLang="en-US">
                <a:latin typeface="Arial" charset="0"/>
              </a:rPr>
              <a:t>] = </a:t>
            </a:r>
            <a:r>
              <a:rPr lang="en-US" altLang="en-US" sz="2800">
                <a:latin typeface="Arial" charset="0"/>
                <a:sym typeface="Symbol" pitchFamily="18" charset="2"/>
              </a:rPr>
              <a:t></a:t>
            </a:r>
            <a:r>
              <a:rPr lang="en-US" altLang="en-US" sz="2800" baseline="30000">
                <a:latin typeface="Arial" charset="0"/>
                <a:sym typeface="Symbol" pitchFamily="18" charset="2"/>
              </a:rPr>
              <a:t>2</a:t>
            </a:r>
            <a:endParaRPr lang="en-US" altLang="en-US" sz="2800">
              <a:latin typeface="Arial" charset="0"/>
              <a:sym typeface="Symbol" pitchFamily="18" charset="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The Multinomial Logit Model</a:t>
            </a:r>
          </a:p>
        </p:txBody>
      </p:sp>
      <p:sp>
        <p:nvSpPr>
          <p:cNvPr id="17411" name="Rectangle 3"/>
          <p:cNvSpPr>
            <a:spLocks noGrp="1" noChangeArrowheads="1"/>
          </p:cNvSpPr>
          <p:nvPr>
            <p:ph type="body" sz="half" idx="1"/>
          </p:nvPr>
        </p:nvSpPr>
        <p:spPr>
          <a:xfrm>
            <a:off x="457200" y="1905000"/>
            <a:ext cx="8229600" cy="2286000"/>
          </a:xfrm>
        </p:spPr>
        <p:txBody>
          <a:bodyPr/>
          <a:lstStyle/>
          <a:p>
            <a:pPr eaLnBrk="1" hangingPunct="1">
              <a:buFont typeface="Wingdings" pitchFamily="2" charset="2"/>
              <a:buNone/>
            </a:pPr>
            <a:r>
              <a:rPr lang="en-US" altLang="en-US" sz="2400" smtClean="0"/>
              <a:t>   Independent type 1 extreme value (Gumbel):</a:t>
            </a:r>
          </a:p>
          <a:p>
            <a:pPr lvl="1" eaLnBrk="1" hangingPunct="1"/>
            <a:r>
              <a:rPr lang="en-US" altLang="en-US" sz="2000" smtClean="0"/>
              <a:t>F(</a:t>
            </a:r>
            <a:r>
              <a:rPr lang="en-US" altLang="en-US" sz="2800" smtClean="0">
                <a:sym typeface="Symbol" pitchFamily="18" charset="2"/>
              </a:rPr>
              <a:t></a:t>
            </a:r>
            <a:r>
              <a:rPr lang="en-US" altLang="en-US" sz="1600" smtClean="0">
                <a:sym typeface="Symbol" pitchFamily="18" charset="2"/>
              </a:rPr>
              <a:t>itj</a:t>
            </a:r>
            <a:r>
              <a:rPr lang="en-US" altLang="en-US" sz="2000" smtClean="0">
                <a:sym typeface="Symbol" pitchFamily="18" charset="2"/>
              </a:rPr>
              <a:t>)  =  1 – Exp(-Exp(</a:t>
            </a:r>
            <a:r>
              <a:rPr lang="en-US" altLang="en-US" sz="2800" smtClean="0">
                <a:sym typeface="Symbol" pitchFamily="18" charset="2"/>
              </a:rPr>
              <a:t></a:t>
            </a:r>
            <a:r>
              <a:rPr lang="en-US" altLang="en-US" sz="1600" smtClean="0">
                <a:sym typeface="Symbol" pitchFamily="18" charset="2"/>
              </a:rPr>
              <a:t>itj</a:t>
            </a:r>
            <a:r>
              <a:rPr lang="en-US" altLang="en-US" sz="2000" smtClean="0">
                <a:sym typeface="Symbol" pitchFamily="18" charset="2"/>
              </a:rPr>
              <a:t>)) </a:t>
            </a:r>
          </a:p>
          <a:p>
            <a:pPr lvl="1" eaLnBrk="1" hangingPunct="1"/>
            <a:r>
              <a:rPr lang="en-US" altLang="en-US" sz="2000" b="1" u="sng" smtClean="0">
                <a:sym typeface="Symbol" pitchFamily="18" charset="2"/>
              </a:rPr>
              <a:t>Independence</a:t>
            </a:r>
            <a:r>
              <a:rPr lang="en-US" altLang="en-US" sz="2000" smtClean="0">
                <a:sym typeface="Symbol" pitchFamily="18" charset="2"/>
              </a:rPr>
              <a:t> across utility functions</a:t>
            </a:r>
          </a:p>
          <a:p>
            <a:pPr lvl="1" eaLnBrk="1" hangingPunct="1"/>
            <a:r>
              <a:rPr lang="en-US" altLang="en-US" sz="2000" b="1" u="sng" smtClean="0">
                <a:sym typeface="Symbol" pitchFamily="18" charset="2"/>
              </a:rPr>
              <a:t>Identical variances</a:t>
            </a:r>
            <a:r>
              <a:rPr lang="en-US" altLang="en-US" sz="2000" smtClean="0">
                <a:sym typeface="Symbol" pitchFamily="18" charset="2"/>
              </a:rPr>
              <a:t>, </a:t>
            </a:r>
            <a:r>
              <a:rPr lang="en-US" altLang="en-US" sz="2000" baseline="30000" smtClean="0">
                <a:sym typeface="Symbol" pitchFamily="18" charset="2"/>
              </a:rPr>
              <a:t>2</a:t>
            </a:r>
            <a:r>
              <a:rPr lang="en-US" altLang="en-US" sz="2000" smtClean="0">
                <a:sym typeface="Symbol" pitchFamily="18" charset="2"/>
              </a:rPr>
              <a:t> = </a:t>
            </a:r>
            <a:r>
              <a:rPr lang="el-GR" altLang="en-US" sz="2000" smtClean="0">
                <a:sym typeface="Symbol" pitchFamily="18" charset="2"/>
              </a:rPr>
              <a:t>π</a:t>
            </a:r>
            <a:r>
              <a:rPr lang="en-US" altLang="en-US" sz="2000" baseline="30000" smtClean="0">
                <a:sym typeface="Symbol" pitchFamily="18" charset="2"/>
              </a:rPr>
              <a:t>2</a:t>
            </a:r>
            <a:r>
              <a:rPr lang="en-US" altLang="en-US" sz="2000" smtClean="0">
                <a:sym typeface="Symbol" pitchFamily="18" charset="2"/>
              </a:rPr>
              <a:t>/6</a:t>
            </a:r>
            <a:endParaRPr lang="el-GR" altLang="en-US" sz="2000" smtClean="0">
              <a:sym typeface="Symbol" pitchFamily="18" charset="2"/>
            </a:endParaRPr>
          </a:p>
          <a:p>
            <a:pPr lvl="1" eaLnBrk="1" hangingPunct="1"/>
            <a:r>
              <a:rPr lang="en-US" altLang="en-US" sz="2000" b="1" u="sng" smtClean="0">
                <a:sym typeface="Symbol" pitchFamily="18" charset="2"/>
              </a:rPr>
              <a:t>Same taste parameters</a:t>
            </a:r>
            <a:r>
              <a:rPr lang="en-US" altLang="en-US" sz="2000" smtClean="0">
                <a:sym typeface="Symbol" pitchFamily="18" charset="2"/>
              </a:rPr>
              <a:t> for all individuals</a:t>
            </a:r>
            <a:endParaRPr lang="en-US" altLang="en-US" sz="2000" smtClean="0"/>
          </a:p>
        </p:txBody>
      </p:sp>
      <p:graphicFrame>
        <p:nvGraphicFramePr>
          <p:cNvPr id="17412" name="Object 4"/>
          <p:cNvGraphicFramePr>
            <a:graphicFrameLocks noGrp="1" noChangeAspect="1"/>
          </p:cNvGraphicFramePr>
          <p:nvPr>
            <p:ph sz="half" idx="2"/>
          </p:nvPr>
        </p:nvGraphicFramePr>
        <p:xfrm>
          <a:off x="1550988" y="4191000"/>
          <a:ext cx="5897562" cy="1196975"/>
        </p:xfrm>
        <a:graphic>
          <a:graphicData uri="http://schemas.openxmlformats.org/presentationml/2006/ole">
            <p:oleObj spid="_x0000_s17412" name="Equation" r:id="rId4" imgW="2565400" imgH="520700" progId="Equation.DSMT4">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z="2800" smtClean="0"/>
              <a:t>What’s Wrong with this MNL Model?</a:t>
            </a:r>
          </a:p>
        </p:txBody>
      </p:sp>
      <p:sp>
        <p:nvSpPr>
          <p:cNvPr id="19459" name="Rectangle 3"/>
          <p:cNvSpPr>
            <a:spLocks noGrp="1" noChangeArrowheads="1"/>
          </p:cNvSpPr>
          <p:nvPr>
            <p:ph idx="1"/>
          </p:nvPr>
        </p:nvSpPr>
        <p:spPr>
          <a:xfrm>
            <a:off x="457200" y="1828800"/>
            <a:ext cx="8229600" cy="4724400"/>
          </a:xfrm>
        </p:spPr>
        <p:txBody>
          <a:bodyPr/>
          <a:lstStyle/>
          <a:p>
            <a:pPr eaLnBrk="1" hangingPunct="1">
              <a:lnSpc>
                <a:spcPct val="80000"/>
              </a:lnSpc>
            </a:pPr>
            <a:r>
              <a:rPr lang="en-US" altLang="en-US" sz="3200" smtClean="0"/>
              <a:t>I</a:t>
            </a:r>
            <a:r>
              <a:rPr lang="en-US" altLang="en-US" sz="2400" smtClean="0"/>
              <a:t>.I.D. </a:t>
            </a:r>
            <a:r>
              <a:rPr lang="en-US" altLang="en-US" sz="2400" smtClean="0">
                <a:sym typeface="Wingdings" pitchFamily="2" charset="2"/>
              </a:rPr>
              <a:t> IIA (Independence from irrelevant alternatives)</a:t>
            </a:r>
          </a:p>
          <a:p>
            <a:pPr lvl="1" eaLnBrk="1" hangingPunct="1">
              <a:lnSpc>
                <a:spcPct val="80000"/>
              </a:lnSpc>
            </a:pPr>
            <a:r>
              <a:rPr lang="en-US" altLang="en-US" sz="2000" smtClean="0"/>
              <a:t>Peculiar behavioral assumption</a:t>
            </a:r>
          </a:p>
          <a:p>
            <a:pPr lvl="1" eaLnBrk="1" hangingPunct="1">
              <a:lnSpc>
                <a:spcPct val="80000"/>
              </a:lnSpc>
            </a:pPr>
            <a:r>
              <a:rPr lang="en-US" altLang="en-US" sz="2000" smtClean="0"/>
              <a:t>Leads to skewed, implausible empirical results</a:t>
            </a:r>
          </a:p>
          <a:p>
            <a:pPr lvl="1" eaLnBrk="1" hangingPunct="1">
              <a:lnSpc>
                <a:spcPct val="80000"/>
              </a:lnSpc>
            </a:pPr>
            <a:r>
              <a:rPr lang="en-US" altLang="en-US" sz="2000" smtClean="0"/>
              <a:t>Functional forms, e.g., nested logit, avoid IIA</a:t>
            </a:r>
          </a:p>
          <a:p>
            <a:pPr lvl="1" eaLnBrk="1" hangingPunct="1">
              <a:lnSpc>
                <a:spcPct val="80000"/>
              </a:lnSpc>
            </a:pPr>
            <a:r>
              <a:rPr lang="en-US" altLang="en-US" sz="2000" smtClean="0"/>
              <a:t>IIA will be a nonissue in what follows.</a:t>
            </a:r>
          </a:p>
          <a:p>
            <a:pPr eaLnBrk="1" hangingPunct="1">
              <a:lnSpc>
                <a:spcPct val="80000"/>
              </a:lnSpc>
            </a:pPr>
            <a:r>
              <a:rPr lang="en-US" altLang="en-US" sz="3200" smtClean="0"/>
              <a:t>I</a:t>
            </a:r>
            <a:r>
              <a:rPr lang="en-US" altLang="en-US" sz="2400" smtClean="0"/>
              <a:t>nsufficiently heterogeneous:</a:t>
            </a:r>
          </a:p>
          <a:p>
            <a:pPr eaLnBrk="1" hangingPunct="1">
              <a:lnSpc>
                <a:spcPct val="80000"/>
              </a:lnSpc>
              <a:buFont typeface="Wingdings" pitchFamily="2" charset="2"/>
              <a:buNone/>
            </a:pPr>
            <a:r>
              <a:rPr lang="en-US" altLang="en-US" sz="1800" smtClean="0"/>
              <a:t>     </a:t>
            </a:r>
            <a:r>
              <a:rPr lang="en-US" altLang="en-US" smtClean="0"/>
              <a:t> </a:t>
            </a:r>
            <a:r>
              <a:rPr lang="en-US" altLang="en-US" sz="2000" smtClean="0"/>
              <a:t>“… economists are often more interested in aggregate effects and regard heterogeneity as a statistical nuisance parameter problem which must be addressed but not emphasized. Econometricians frequently employ methods which do not allow for the estimation of individual level parameters.”  (A&amp;R, 1999)</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Accommodating Heterogeneity</a:t>
            </a:r>
          </a:p>
        </p:txBody>
      </p:sp>
      <p:sp>
        <p:nvSpPr>
          <p:cNvPr id="21507" name="Rectangle 3"/>
          <p:cNvSpPr>
            <a:spLocks noGrp="1" noChangeArrowheads="1"/>
          </p:cNvSpPr>
          <p:nvPr>
            <p:ph idx="1"/>
          </p:nvPr>
        </p:nvSpPr>
        <p:spPr>
          <a:xfrm>
            <a:off x="990600" y="2362200"/>
            <a:ext cx="7391400" cy="2133600"/>
          </a:xfrm>
        </p:spPr>
        <p:txBody>
          <a:bodyPr/>
          <a:lstStyle/>
          <a:p>
            <a:pPr eaLnBrk="1" hangingPunct="1"/>
            <a:r>
              <a:rPr lang="en-US" altLang="en-US" sz="4000" smtClean="0"/>
              <a:t>O</a:t>
            </a:r>
            <a:r>
              <a:rPr lang="en-US" altLang="en-US" smtClean="0"/>
              <a:t>bserved?  Enter in the model in familiar (and unfamiliar) ways.</a:t>
            </a:r>
          </a:p>
          <a:p>
            <a:pPr eaLnBrk="1" hangingPunct="1"/>
            <a:endParaRPr lang="en-US" altLang="en-US" smtClean="0"/>
          </a:p>
          <a:p>
            <a:pPr eaLnBrk="1" hangingPunct="1"/>
            <a:r>
              <a:rPr lang="en-US" altLang="en-US" sz="4000" smtClean="0"/>
              <a:t>U</a:t>
            </a:r>
            <a:r>
              <a:rPr lang="en-US" altLang="en-US" smtClean="0"/>
              <a:t>nobserved? The purpose of this study.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533400"/>
            <a:ext cx="8534400" cy="1143000"/>
          </a:xfrm>
        </p:spPr>
        <p:txBody>
          <a:bodyPr/>
          <a:lstStyle/>
          <a:p>
            <a:pPr eaLnBrk="1" hangingPunct="1"/>
            <a:r>
              <a:rPr lang="en-US" altLang="en-US" sz="2400" smtClean="0"/>
              <a:t>Observable (Quantifiable) Heterogeneity </a:t>
            </a:r>
            <a:br>
              <a:rPr lang="en-US" altLang="en-US" sz="2400" smtClean="0"/>
            </a:br>
            <a:r>
              <a:rPr lang="en-US" altLang="en-US" sz="2400" smtClean="0"/>
              <a:t>in Utility Levels</a:t>
            </a:r>
          </a:p>
        </p:txBody>
      </p:sp>
      <p:sp>
        <p:nvSpPr>
          <p:cNvPr id="23555" name="Rectangle 3"/>
          <p:cNvSpPr>
            <a:spLocks noGrp="1" noChangeArrowheads="1"/>
          </p:cNvSpPr>
          <p:nvPr>
            <p:ph type="body" sz="half" idx="1"/>
          </p:nvPr>
        </p:nvSpPr>
        <p:spPr>
          <a:xfrm>
            <a:off x="457200" y="1828800"/>
            <a:ext cx="7696200" cy="4302125"/>
          </a:xfrm>
        </p:spPr>
        <p:txBody>
          <a:bodyPr/>
          <a:lstStyle/>
          <a:p>
            <a:pPr eaLnBrk="1" hangingPunct="1">
              <a:buFont typeface="Wingdings" pitchFamily="2" charset="2"/>
              <a:buNone/>
            </a:pPr>
            <a:endParaRPr lang="en-US" altLang="en-US" sz="2400" smtClean="0"/>
          </a:p>
          <a:p>
            <a:pPr eaLnBrk="1" hangingPunct="1"/>
            <a:endParaRPr lang="en-US" altLang="en-US" sz="2400" smtClean="0"/>
          </a:p>
          <a:p>
            <a:pPr eaLnBrk="1" hangingPunct="1"/>
            <a:endParaRPr lang="en-US" altLang="en-US" sz="2400" smtClean="0"/>
          </a:p>
          <a:p>
            <a:pPr eaLnBrk="1" hangingPunct="1"/>
            <a:endParaRPr lang="en-US" altLang="en-US" sz="2400" smtClean="0"/>
          </a:p>
          <a:p>
            <a:pPr eaLnBrk="1" hangingPunct="1"/>
            <a:endParaRPr lang="en-US" altLang="en-US" sz="2400" smtClean="0"/>
          </a:p>
        </p:txBody>
      </p:sp>
      <p:graphicFrame>
        <p:nvGraphicFramePr>
          <p:cNvPr id="23556" name="Object 4"/>
          <p:cNvGraphicFramePr>
            <a:graphicFrameLocks noGrp="1" noChangeAspect="1"/>
          </p:cNvGraphicFramePr>
          <p:nvPr>
            <p:ph sz="half" idx="2"/>
          </p:nvPr>
        </p:nvGraphicFramePr>
        <p:xfrm>
          <a:off x="1246188" y="3273425"/>
          <a:ext cx="6880225" cy="1216025"/>
        </p:xfrm>
        <a:graphic>
          <a:graphicData uri="http://schemas.openxmlformats.org/presentationml/2006/ole">
            <p:oleObj spid="_x0000_s23556" name="Equation" r:id="rId4" imgW="2946400" imgH="520700" progId="Equation.DSMT4">
              <p:embed/>
            </p:oleObj>
          </a:graphicData>
        </a:graphic>
      </p:graphicFrame>
      <p:graphicFrame>
        <p:nvGraphicFramePr>
          <p:cNvPr id="23557" name="Object 5"/>
          <p:cNvGraphicFramePr>
            <a:graphicFrameLocks noChangeAspect="1"/>
          </p:cNvGraphicFramePr>
          <p:nvPr/>
        </p:nvGraphicFramePr>
        <p:xfrm>
          <a:off x="987425" y="2209800"/>
          <a:ext cx="4654550" cy="719138"/>
        </p:xfrm>
        <a:graphic>
          <a:graphicData uri="http://schemas.openxmlformats.org/presentationml/2006/ole">
            <p:oleObj spid="_x0000_s23557" name="Equation" r:id="rId5" imgW="1562100" imgH="241300" progId="Equation.DSMT4">
              <p:embed/>
            </p:oleObj>
          </a:graphicData>
        </a:graphic>
      </p:graphicFrame>
      <p:sp>
        <p:nvSpPr>
          <p:cNvPr id="23558" name="Text Box 6"/>
          <p:cNvSpPr txBox="1">
            <a:spLocks noChangeArrowheads="1"/>
          </p:cNvSpPr>
          <p:nvPr/>
        </p:nvSpPr>
        <p:spPr bwMode="auto">
          <a:xfrm>
            <a:off x="609600" y="4953000"/>
            <a:ext cx="8001000" cy="1311275"/>
          </a:xfrm>
          <a:prstGeom prst="rect">
            <a:avLst/>
          </a:prstGeom>
          <a:noFill/>
          <a:ln w="19050">
            <a:noFill/>
            <a:miter lim="800000"/>
            <a:headEnd/>
            <a:tailEnd/>
          </a:ln>
        </p:spPr>
        <p:txBody>
          <a:bodyPr>
            <a:spAutoFit/>
          </a:bodyPr>
          <a:lstStyle/>
          <a:p>
            <a:pPr>
              <a:spcBef>
                <a:spcPct val="50000"/>
              </a:spcBef>
            </a:pPr>
            <a:r>
              <a:rPr lang="en-US" altLang="en-US" sz="2000" b="1">
                <a:latin typeface="Arial" charset="0"/>
              </a:rPr>
              <a:t>Choice, e.g., among brands of cars</a:t>
            </a:r>
          </a:p>
          <a:p>
            <a:pPr>
              <a:spcBef>
                <a:spcPct val="50000"/>
              </a:spcBef>
            </a:pPr>
            <a:r>
              <a:rPr lang="en-US" altLang="en-US" sz="2000" b="1">
                <a:latin typeface="Arial" charset="0"/>
              </a:rPr>
              <a:t>x</a:t>
            </a:r>
            <a:r>
              <a:rPr lang="en-US" altLang="en-US" sz="2000" b="1" baseline="-25000">
                <a:latin typeface="Arial" charset="0"/>
              </a:rPr>
              <a:t>itj</a:t>
            </a:r>
            <a:r>
              <a:rPr lang="en-US" altLang="en-US" sz="2000" b="1">
                <a:latin typeface="Arial" charset="0"/>
              </a:rPr>
              <a:t> = attributes: price, features</a:t>
            </a:r>
          </a:p>
          <a:p>
            <a:pPr>
              <a:spcBef>
                <a:spcPct val="50000"/>
              </a:spcBef>
            </a:pPr>
            <a:r>
              <a:rPr lang="en-US" altLang="en-US" sz="2000" b="1">
                <a:latin typeface="Arial" charset="0"/>
              </a:rPr>
              <a:t>Z</a:t>
            </a:r>
            <a:r>
              <a:rPr lang="en-US" altLang="en-US" sz="2000" b="1" baseline="-25000">
                <a:latin typeface="Arial" charset="0"/>
              </a:rPr>
              <a:t>it</a:t>
            </a:r>
            <a:r>
              <a:rPr lang="en-US" altLang="en-US" sz="2000" b="1">
                <a:latin typeface="Arial" charset="0"/>
              </a:rPr>
              <a:t> = observable characteristics: age, sex, income</a:t>
            </a:r>
          </a:p>
        </p:txBody>
      </p:sp>
      <p:sp>
        <p:nvSpPr>
          <p:cNvPr id="23559" name="Line 7"/>
          <p:cNvSpPr>
            <a:spLocks noChangeShapeType="1"/>
          </p:cNvSpPr>
          <p:nvPr/>
        </p:nvSpPr>
        <p:spPr bwMode="auto">
          <a:xfrm>
            <a:off x="4419600" y="1828800"/>
            <a:ext cx="0" cy="45720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z="2400" smtClean="0"/>
              <a:t>Observable Heterogeneity in </a:t>
            </a:r>
            <a:br>
              <a:rPr lang="en-US" altLang="en-US" sz="2400" smtClean="0"/>
            </a:br>
            <a:r>
              <a:rPr lang="en-US" altLang="en-US" sz="2400" smtClean="0"/>
              <a:t>Preference Weights</a:t>
            </a:r>
          </a:p>
        </p:txBody>
      </p:sp>
      <p:graphicFrame>
        <p:nvGraphicFramePr>
          <p:cNvPr id="25603" name="Object 4"/>
          <p:cNvGraphicFramePr>
            <a:graphicFrameLocks noGrp="1" noChangeAspect="1"/>
          </p:cNvGraphicFramePr>
          <p:nvPr>
            <p:ph sz="half" idx="1"/>
          </p:nvPr>
        </p:nvGraphicFramePr>
        <p:xfrm>
          <a:off x="2286000" y="2501900"/>
          <a:ext cx="3808413" cy="1460500"/>
        </p:xfrm>
        <a:graphic>
          <a:graphicData uri="http://schemas.openxmlformats.org/presentationml/2006/ole">
            <p:oleObj spid="_x0000_s25603" name="Equation" r:id="rId4" imgW="1854200" imgH="711200" progId="Equation.DSMT4">
              <p:embed/>
            </p:oleObj>
          </a:graphicData>
        </a:graphic>
      </p:graphicFrame>
      <p:graphicFrame>
        <p:nvGraphicFramePr>
          <p:cNvPr id="25604" name="Object 6"/>
          <p:cNvGraphicFramePr>
            <a:graphicFrameLocks noGrp="1" noChangeAspect="1"/>
          </p:cNvGraphicFramePr>
          <p:nvPr>
            <p:ph sz="half" idx="2"/>
          </p:nvPr>
        </p:nvGraphicFramePr>
        <p:xfrm>
          <a:off x="841375" y="4351338"/>
          <a:ext cx="7231063" cy="1058862"/>
        </p:xfrm>
        <a:graphic>
          <a:graphicData uri="http://schemas.openxmlformats.org/presentationml/2006/ole">
            <p:oleObj spid="_x0000_s25604" name="Equation" r:id="rId5" imgW="3556000" imgH="520700" progId="Equation.DSMT4">
              <p:embed/>
            </p:oleObj>
          </a:graphicData>
        </a:graphic>
      </p:graphicFrame>
      <p:sp>
        <p:nvSpPr>
          <p:cNvPr id="25605" name="Line 8"/>
          <p:cNvSpPr>
            <a:spLocks noChangeShapeType="1"/>
          </p:cNvSpPr>
          <p:nvPr/>
        </p:nvSpPr>
        <p:spPr bwMode="auto">
          <a:xfrm>
            <a:off x="5943600" y="3733800"/>
            <a:ext cx="0" cy="60960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z="2400" smtClean="0"/>
              <a:t>‘Quantifiable’ Heterogeneity in Scaling</a:t>
            </a:r>
          </a:p>
        </p:txBody>
      </p:sp>
      <p:sp>
        <p:nvSpPr>
          <p:cNvPr id="27651" name="Rectangle 3"/>
          <p:cNvSpPr>
            <a:spLocks noGrp="1" noChangeArrowheads="1"/>
          </p:cNvSpPr>
          <p:nvPr>
            <p:ph type="body" sz="half" idx="1"/>
          </p:nvPr>
        </p:nvSpPr>
        <p:spPr>
          <a:xfrm>
            <a:off x="457200" y="1828800"/>
            <a:ext cx="7696200" cy="4302125"/>
          </a:xfrm>
        </p:spPr>
        <p:txBody>
          <a:bodyPr/>
          <a:lstStyle/>
          <a:p>
            <a:pPr eaLnBrk="1" hangingPunct="1">
              <a:buFont typeface="Wingdings" pitchFamily="2" charset="2"/>
              <a:buNone/>
            </a:pPr>
            <a:endParaRPr lang="en-US" altLang="en-US" sz="2400" smtClean="0"/>
          </a:p>
          <a:p>
            <a:pPr eaLnBrk="1" hangingPunct="1"/>
            <a:endParaRPr lang="en-US" altLang="en-US" sz="2400" smtClean="0"/>
          </a:p>
          <a:p>
            <a:pPr eaLnBrk="1" hangingPunct="1"/>
            <a:endParaRPr lang="en-US" altLang="en-US" sz="2400" smtClean="0"/>
          </a:p>
          <a:p>
            <a:pPr eaLnBrk="1" hangingPunct="1"/>
            <a:endParaRPr lang="en-US" altLang="en-US" sz="2400" smtClean="0"/>
          </a:p>
          <a:p>
            <a:pPr eaLnBrk="1" hangingPunct="1"/>
            <a:endParaRPr lang="en-US" altLang="en-US" sz="2400" smtClean="0"/>
          </a:p>
        </p:txBody>
      </p:sp>
      <p:graphicFrame>
        <p:nvGraphicFramePr>
          <p:cNvPr id="27652" name="Object 5"/>
          <p:cNvGraphicFramePr>
            <a:graphicFrameLocks noChangeAspect="1"/>
          </p:cNvGraphicFramePr>
          <p:nvPr/>
        </p:nvGraphicFramePr>
        <p:xfrm>
          <a:off x="1828800" y="2286000"/>
          <a:ext cx="5353050" cy="692150"/>
        </p:xfrm>
        <a:graphic>
          <a:graphicData uri="http://schemas.openxmlformats.org/presentationml/2006/ole">
            <p:oleObj spid="_x0000_s27652" name="Equation" r:id="rId4" imgW="1866900" imgH="241300" progId="Equation.DSMT4">
              <p:embed/>
            </p:oleObj>
          </a:graphicData>
        </a:graphic>
      </p:graphicFrame>
      <p:graphicFrame>
        <p:nvGraphicFramePr>
          <p:cNvPr id="27653" name="Object 6"/>
          <p:cNvGraphicFramePr>
            <a:graphicFrameLocks noChangeAspect="1"/>
          </p:cNvGraphicFramePr>
          <p:nvPr/>
        </p:nvGraphicFramePr>
        <p:xfrm>
          <a:off x="1219200" y="3352800"/>
          <a:ext cx="6191250" cy="606425"/>
        </p:xfrm>
        <a:graphic>
          <a:graphicData uri="http://schemas.openxmlformats.org/presentationml/2006/ole">
            <p:oleObj spid="_x0000_s27653" name="Equation" r:id="rId5" imgW="2590800" imgH="254000" progId="Equation.DSMT4">
              <p:embed/>
            </p:oleObj>
          </a:graphicData>
        </a:graphic>
      </p:graphicFrame>
      <p:sp>
        <p:nvSpPr>
          <p:cNvPr id="27654" name="Text Box 7"/>
          <p:cNvSpPr txBox="1">
            <a:spLocks noChangeArrowheads="1"/>
          </p:cNvSpPr>
          <p:nvPr/>
        </p:nvSpPr>
        <p:spPr bwMode="auto">
          <a:xfrm>
            <a:off x="762000" y="5105400"/>
            <a:ext cx="8001000" cy="366713"/>
          </a:xfrm>
          <a:prstGeom prst="rect">
            <a:avLst/>
          </a:prstGeom>
          <a:noFill/>
          <a:ln w="19050">
            <a:noFill/>
            <a:miter lim="800000"/>
            <a:headEnd/>
            <a:tailEnd/>
          </a:ln>
        </p:spPr>
        <p:txBody>
          <a:bodyPr>
            <a:spAutoFit/>
          </a:bodyPr>
          <a:lstStyle/>
          <a:p>
            <a:pPr>
              <a:spcBef>
                <a:spcPct val="50000"/>
              </a:spcBef>
            </a:pPr>
            <a:r>
              <a:rPr lang="en-US" altLang="en-US" b="1">
                <a:latin typeface="Arial Black" pitchFamily="34" charset="0"/>
              </a:rPr>
              <a:t>w</a:t>
            </a:r>
            <a:r>
              <a:rPr lang="en-US" altLang="en-US" b="1" baseline="-25000">
                <a:latin typeface="Arial Black" pitchFamily="34" charset="0"/>
              </a:rPr>
              <a:t>it</a:t>
            </a:r>
            <a:r>
              <a:rPr lang="en-US" altLang="en-US" b="1">
                <a:latin typeface="Arial Black" pitchFamily="34" charset="0"/>
              </a:rPr>
              <a:t> = observable characteristics: age, sex, income, etc.</a:t>
            </a:r>
          </a:p>
        </p:txBody>
      </p:sp>
      <p:sp>
        <p:nvSpPr>
          <p:cNvPr id="27655" name="Line 12"/>
          <p:cNvSpPr>
            <a:spLocks noChangeShapeType="1"/>
          </p:cNvSpPr>
          <p:nvPr/>
        </p:nvSpPr>
        <p:spPr bwMode="auto">
          <a:xfrm flipV="1">
            <a:off x="5029200" y="3886200"/>
            <a:ext cx="0" cy="106680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z="2800" smtClean="0"/>
              <a:t>Heterogeneity in Choice Strategy</a:t>
            </a:r>
          </a:p>
        </p:txBody>
      </p:sp>
      <p:sp>
        <p:nvSpPr>
          <p:cNvPr id="29699" name="Rectangle 3"/>
          <p:cNvSpPr>
            <a:spLocks noGrp="1" noChangeArrowheads="1"/>
          </p:cNvSpPr>
          <p:nvPr>
            <p:ph idx="1"/>
          </p:nvPr>
        </p:nvSpPr>
        <p:spPr/>
        <p:txBody>
          <a:bodyPr/>
          <a:lstStyle/>
          <a:p>
            <a:pPr eaLnBrk="1" hangingPunct="1"/>
            <a:r>
              <a:rPr lang="en-US" altLang="en-US" sz="4000" smtClean="0"/>
              <a:t>C</a:t>
            </a:r>
            <a:r>
              <a:rPr lang="en-US" altLang="en-US" sz="2400" smtClean="0"/>
              <a:t>onsumers avoid ‘complexity’</a:t>
            </a:r>
          </a:p>
          <a:p>
            <a:pPr lvl="1" eaLnBrk="1" hangingPunct="1"/>
            <a:endParaRPr lang="en-US" altLang="en-US" sz="800" smtClean="0"/>
          </a:p>
          <a:p>
            <a:pPr lvl="1" eaLnBrk="1" hangingPunct="1"/>
            <a:r>
              <a:rPr lang="en-US" altLang="en-US" sz="2000" smtClean="0"/>
              <a:t>Lexicographic preferences eliminate certain choices </a:t>
            </a:r>
            <a:r>
              <a:rPr lang="en-US" altLang="en-US" sz="2000" smtClean="0">
                <a:sym typeface="Wingdings" pitchFamily="2" charset="2"/>
              </a:rPr>
              <a:t> choice set may be endogenously determined</a:t>
            </a:r>
          </a:p>
          <a:p>
            <a:pPr lvl="1" eaLnBrk="1" hangingPunct="1"/>
            <a:r>
              <a:rPr lang="en-US" altLang="en-US" sz="2000" smtClean="0">
                <a:sym typeface="Wingdings" pitchFamily="2" charset="2"/>
              </a:rPr>
              <a:t>Simplification strategies may eliminate certain attributes</a:t>
            </a:r>
            <a:r>
              <a:rPr lang="en-US" altLang="en-US" smtClean="0">
                <a:sym typeface="Wingdings" pitchFamily="2" charset="2"/>
              </a:rPr>
              <a:t>  </a:t>
            </a:r>
          </a:p>
          <a:p>
            <a:pPr eaLnBrk="1" hangingPunct="1"/>
            <a:r>
              <a:rPr lang="en-US" altLang="en-US" sz="4000" smtClean="0"/>
              <a:t>I</a:t>
            </a:r>
            <a:r>
              <a:rPr lang="en-US" altLang="en-US" sz="2400" smtClean="0"/>
              <a:t>nformation processing strategy is a source of heterogeneity in the model.</a:t>
            </a:r>
          </a:p>
          <a:p>
            <a:pPr lvl="1" eaLnBrk="1" hangingPunct="1"/>
            <a:endParaRPr lang="en-US" alt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Modeling Attribute Choice</a:t>
            </a:r>
          </a:p>
        </p:txBody>
      </p:sp>
      <p:sp>
        <p:nvSpPr>
          <p:cNvPr id="31747" name="Rectangle 3"/>
          <p:cNvSpPr>
            <a:spLocks noGrp="1" noChangeArrowheads="1"/>
          </p:cNvSpPr>
          <p:nvPr>
            <p:ph idx="1"/>
          </p:nvPr>
        </p:nvSpPr>
        <p:spPr/>
        <p:txBody>
          <a:bodyPr/>
          <a:lstStyle/>
          <a:p>
            <a:pPr eaLnBrk="1" hangingPunct="1"/>
            <a:r>
              <a:rPr lang="en-US" altLang="en-US" sz="4000" smtClean="0"/>
              <a:t>C</a:t>
            </a:r>
            <a:r>
              <a:rPr lang="en-US" altLang="en-US" sz="2400" smtClean="0"/>
              <a:t>onventional:  U</a:t>
            </a:r>
            <a:r>
              <a:rPr lang="en-US" altLang="en-US" sz="2400" baseline="-25000" smtClean="0"/>
              <a:t>ijt</a:t>
            </a:r>
            <a:r>
              <a:rPr lang="en-US" altLang="en-US" sz="2400" smtClean="0"/>
              <a:t> = </a:t>
            </a:r>
            <a:r>
              <a:rPr lang="en-US" altLang="en-US" b="1" smtClean="0">
                <a:sym typeface="Symbol" pitchFamily="18" charset="2"/>
              </a:rPr>
              <a:t></a:t>
            </a:r>
            <a:r>
              <a:rPr lang="en-US" altLang="en-US" sz="2400" smtClean="0">
                <a:sym typeface="Symbol" pitchFamily="18" charset="2"/>
              </a:rPr>
              <a:t>′x</a:t>
            </a:r>
            <a:r>
              <a:rPr lang="en-US" altLang="en-US" sz="2400" baseline="-25000" smtClean="0">
                <a:sym typeface="Symbol" pitchFamily="18" charset="2"/>
              </a:rPr>
              <a:t>ijt</a:t>
            </a:r>
            <a:r>
              <a:rPr lang="en-US" altLang="en-US" sz="2400" smtClean="0">
                <a:sym typeface="Symbol" pitchFamily="18" charset="2"/>
              </a:rPr>
              <a:t>.  For ignored attributes, set x</a:t>
            </a:r>
            <a:r>
              <a:rPr lang="en-US" altLang="en-US" sz="2400" baseline="-25000" smtClean="0">
                <a:sym typeface="Symbol" pitchFamily="18" charset="2"/>
              </a:rPr>
              <a:t>k,ijt</a:t>
            </a:r>
            <a:r>
              <a:rPr lang="en-US" altLang="en-US" sz="2400" smtClean="0">
                <a:sym typeface="Symbol" pitchFamily="18" charset="2"/>
              </a:rPr>
              <a:t> =0.  Eliminates x</a:t>
            </a:r>
            <a:r>
              <a:rPr lang="en-US" altLang="en-US" sz="2400" baseline="-25000" smtClean="0">
                <a:sym typeface="Symbol" pitchFamily="18" charset="2"/>
              </a:rPr>
              <a:t>k,ijt</a:t>
            </a:r>
            <a:r>
              <a:rPr lang="en-US" altLang="en-US" sz="2400" smtClean="0">
                <a:sym typeface="Symbol" pitchFamily="18" charset="2"/>
              </a:rPr>
              <a:t> from utility function</a:t>
            </a:r>
          </a:p>
          <a:p>
            <a:pPr lvl="1" eaLnBrk="1" hangingPunct="1"/>
            <a:r>
              <a:rPr lang="en-US" altLang="en-US" sz="2000" smtClean="0">
                <a:sym typeface="Symbol" pitchFamily="18" charset="2"/>
              </a:rPr>
              <a:t>Price = 0 is not a reasonable datum. Distorts choice probabilities</a:t>
            </a:r>
          </a:p>
          <a:p>
            <a:pPr eaLnBrk="1" hangingPunct="1"/>
            <a:r>
              <a:rPr lang="en-US" altLang="en-US" sz="4000" smtClean="0">
                <a:sym typeface="Symbol" pitchFamily="18" charset="2"/>
              </a:rPr>
              <a:t>A</a:t>
            </a:r>
            <a:r>
              <a:rPr lang="en-US" altLang="en-US" sz="2400" smtClean="0">
                <a:sym typeface="Symbol" pitchFamily="18" charset="2"/>
              </a:rPr>
              <a:t>ppropriate: Formally set </a:t>
            </a:r>
            <a:r>
              <a:rPr lang="en-US" altLang="en-US" b="1" smtClean="0">
                <a:sym typeface="Symbol" pitchFamily="18" charset="2"/>
              </a:rPr>
              <a:t></a:t>
            </a:r>
            <a:r>
              <a:rPr lang="en-US" altLang="en-US" sz="2400" b="1" baseline="-25000" smtClean="0">
                <a:sym typeface="Symbol" pitchFamily="18" charset="2"/>
              </a:rPr>
              <a:t>k</a:t>
            </a:r>
            <a:r>
              <a:rPr lang="en-US" altLang="en-US" sz="2400" smtClean="0">
                <a:sym typeface="Symbol" pitchFamily="18" charset="2"/>
              </a:rPr>
              <a:t> = 0</a:t>
            </a:r>
          </a:p>
          <a:p>
            <a:pPr lvl="1" eaLnBrk="1" hangingPunct="1"/>
            <a:r>
              <a:rPr lang="en-US" altLang="en-US" sz="2000" smtClean="0">
                <a:sym typeface="Symbol" pitchFamily="18" charset="2"/>
              </a:rPr>
              <a:t>Requires a ‘person specific’ model</a:t>
            </a:r>
          </a:p>
          <a:p>
            <a:pPr lvl="1" eaLnBrk="1" hangingPunct="1"/>
            <a:r>
              <a:rPr lang="en-US" altLang="en-US" sz="2000" smtClean="0">
                <a:sym typeface="Symbol" pitchFamily="18" charset="2"/>
              </a:rPr>
              <a:t>Accommodate as part of model estimation</a:t>
            </a:r>
          </a:p>
          <a:p>
            <a:pPr lvl="1" eaLnBrk="1" hangingPunct="1"/>
            <a:r>
              <a:rPr lang="en-US" altLang="en-US" sz="2000" smtClean="0">
                <a:sym typeface="Symbol" pitchFamily="18" charset="2"/>
              </a:rPr>
              <a:t>(Work in progress) Stochastic determination of attribution choices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Choice Strategy Heterogeneity</a:t>
            </a:r>
          </a:p>
        </p:txBody>
      </p:sp>
      <p:sp>
        <p:nvSpPr>
          <p:cNvPr id="33795" name="Rectangle 3"/>
          <p:cNvSpPr>
            <a:spLocks noGrp="1" noChangeArrowheads="1"/>
          </p:cNvSpPr>
          <p:nvPr>
            <p:ph idx="1"/>
          </p:nvPr>
        </p:nvSpPr>
        <p:spPr/>
        <p:txBody>
          <a:bodyPr/>
          <a:lstStyle/>
          <a:p>
            <a:pPr eaLnBrk="1" hangingPunct="1">
              <a:lnSpc>
                <a:spcPct val="90000"/>
              </a:lnSpc>
            </a:pPr>
            <a:r>
              <a:rPr lang="en-US" altLang="en-US" sz="3200" smtClean="0"/>
              <a:t>M</a:t>
            </a:r>
            <a:r>
              <a:rPr lang="en-US" altLang="en-US" sz="2400" smtClean="0"/>
              <a:t>ethodologically, a rather minor point – construct appropriate likelihood given known information</a:t>
            </a:r>
          </a:p>
          <a:p>
            <a:pPr eaLnBrk="1" hangingPunct="1">
              <a:lnSpc>
                <a:spcPct val="90000"/>
              </a:lnSpc>
              <a:buFont typeface="Wingdings" pitchFamily="2" charset="2"/>
              <a:buNone/>
            </a:pPr>
            <a:r>
              <a:rPr lang="en-US" altLang="en-US" sz="2400" smtClean="0">
                <a:latin typeface="Arial" charset="0"/>
              </a:rPr>
              <a:t> </a:t>
            </a:r>
          </a:p>
          <a:p>
            <a:pPr eaLnBrk="1" hangingPunct="1">
              <a:lnSpc>
                <a:spcPct val="90000"/>
              </a:lnSpc>
            </a:pPr>
            <a:endParaRPr lang="en-US" altLang="en-US" sz="2400" smtClean="0">
              <a:latin typeface="Arial" charset="0"/>
            </a:endParaRPr>
          </a:p>
          <a:p>
            <a:pPr eaLnBrk="1" hangingPunct="1">
              <a:lnSpc>
                <a:spcPct val="90000"/>
              </a:lnSpc>
            </a:pPr>
            <a:r>
              <a:rPr lang="en-US" altLang="en-US" sz="3200" smtClean="0"/>
              <a:t>N</a:t>
            </a:r>
            <a:r>
              <a:rPr lang="en-US" altLang="en-US" sz="2400" smtClean="0"/>
              <a:t>ot a latent class model. Classes are not latent.</a:t>
            </a:r>
          </a:p>
          <a:p>
            <a:pPr eaLnBrk="1" hangingPunct="1">
              <a:lnSpc>
                <a:spcPct val="90000"/>
              </a:lnSpc>
            </a:pPr>
            <a:r>
              <a:rPr lang="en-US" altLang="en-US" sz="3200" smtClean="0"/>
              <a:t>N</a:t>
            </a:r>
            <a:r>
              <a:rPr lang="en-US" altLang="en-US" sz="2400" smtClean="0"/>
              <a:t>ot the ‘variable selection’ issue (the worst form of “stepwise” modeling)</a:t>
            </a:r>
          </a:p>
          <a:p>
            <a:pPr eaLnBrk="1" hangingPunct="1">
              <a:lnSpc>
                <a:spcPct val="90000"/>
              </a:lnSpc>
            </a:pPr>
            <a:r>
              <a:rPr lang="en-US" altLang="en-US" sz="3200" smtClean="0"/>
              <a:t>F</a:t>
            </a:r>
            <a:r>
              <a:rPr lang="en-US" altLang="en-US" sz="2400" smtClean="0"/>
              <a:t>amiliar strategy gives the wrong answer.</a:t>
            </a:r>
          </a:p>
        </p:txBody>
      </p:sp>
      <p:graphicFrame>
        <p:nvGraphicFramePr>
          <p:cNvPr id="33796" name="Object 4"/>
          <p:cNvGraphicFramePr>
            <a:graphicFrameLocks noChangeAspect="1"/>
          </p:cNvGraphicFramePr>
          <p:nvPr/>
        </p:nvGraphicFramePr>
        <p:xfrm>
          <a:off x="914400" y="2743200"/>
          <a:ext cx="6532563" cy="790575"/>
        </p:xfrm>
        <a:graphic>
          <a:graphicData uri="http://schemas.openxmlformats.org/presentationml/2006/ole">
            <p:oleObj spid="_x0000_s33796" name="Equation" r:id="rId4" imgW="2413000" imgH="292100" progId="Equation.DSMT4">
              <p:embed/>
            </p:oleObj>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z="2800" smtClean="0"/>
              <a:t>Application of Information Strategy</a:t>
            </a:r>
          </a:p>
        </p:txBody>
      </p:sp>
      <p:sp>
        <p:nvSpPr>
          <p:cNvPr id="35843" name="Rectangle 3"/>
          <p:cNvSpPr>
            <a:spLocks noGrp="1" noChangeArrowheads="1"/>
          </p:cNvSpPr>
          <p:nvPr>
            <p:ph idx="1"/>
          </p:nvPr>
        </p:nvSpPr>
        <p:spPr>
          <a:xfrm>
            <a:off x="457200" y="2022475"/>
            <a:ext cx="8229600" cy="4302125"/>
          </a:xfrm>
        </p:spPr>
        <p:txBody>
          <a:bodyPr/>
          <a:lstStyle/>
          <a:p>
            <a:pPr eaLnBrk="1" hangingPunct="1">
              <a:lnSpc>
                <a:spcPct val="90000"/>
              </a:lnSpc>
            </a:pPr>
            <a:r>
              <a:rPr lang="en-US" altLang="en-US" smtClean="0"/>
              <a:t>S</a:t>
            </a:r>
            <a:r>
              <a:rPr lang="en-US" altLang="en-US" sz="1800" smtClean="0"/>
              <a:t>tated/Revealed preference study, Sydney car commuters.  500+ surveyed, about 10 choice situations for each.</a:t>
            </a:r>
          </a:p>
          <a:p>
            <a:pPr eaLnBrk="1" hangingPunct="1">
              <a:lnSpc>
                <a:spcPct val="90000"/>
              </a:lnSpc>
            </a:pPr>
            <a:r>
              <a:rPr lang="en-US" altLang="en-US" smtClean="0"/>
              <a:t>E</a:t>
            </a:r>
            <a:r>
              <a:rPr lang="en-US" altLang="en-US" sz="1800" smtClean="0"/>
              <a:t>xisting route vs. 3 proposed alternatives.</a:t>
            </a:r>
          </a:p>
          <a:p>
            <a:pPr eaLnBrk="1" hangingPunct="1">
              <a:lnSpc>
                <a:spcPct val="90000"/>
              </a:lnSpc>
            </a:pPr>
            <a:r>
              <a:rPr lang="en-US" altLang="en-US" smtClean="0"/>
              <a:t>A</a:t>
            </a:r>
            <a:r>
              <a:rPr lang="en-US" altLang="en-US" sz="1800" smtClean="0"/>
              <a:t>ttribute design</a:t>
            </a:r>
          </a:p>
          <a:p>
            <a:pPr lvl="1" eaLnBrk="1" hangingPunct="1">
              <a:lnSpc>
                <a:spcPct val="90000"/>
              </a:lnSpc>
            </a:pPr>
            <a:r>
              <a:rPr lang="en-US" altLang="en-US" sz="1600" smtClean="0"/>
              <a:t>Original: respondents presented with 3, 4, 5, or 6 attributes</a:t>
            </a:r>
          </a:p>
          <a:p>
            <a:pPr lvl="1" eaLnBrk="1" hangingPunct="1">
              <a:lnSpc>
                <a:spcPct val="90000"/>
              </a:lnSpc>
            </a:pPr>
            <a:r>
              <a:rPr lang="en-US" altLang="en-US" sz="1600" smtClean="0"/>
              <a:t>Attributes – four level design.</a:t>
            </a:r>
          </a:p>
          <a:p>
            <a:pPr lvl="2" eaLnBrk="1" hangingPunct="1">
              <a:lnSpc>
                <a:spcPct val="90000"/>
              </a:lnSpc>
            </a:pPr>
            <a:r>
              <a:rPr lang="en-US" altLang="en-US" sz="1400" smtClean="0"/>
              <a:t>Free flow time</a:t>
            </a:r>
          </a:p>
          <a:p>
            <a:pPr lvl="2" eaLnBrk="1" hangingPunct="1">
              <a:lnSpc>
                <a:spcPct val="90000"/>
              </a:lnSpc>
            </a:pPr>
            <a:r>
              <a:rPr lang="en-US" altLang="en-US" sz="1400" smtClean="0"/>
              <a:t>Slowed down time</a:t>
            </a:r>
          </a:p>
          <a:p>
            <a:pPr lvl="2" eaLnBrk="1" hangingPunct="1">
              <a:lnSpc>
                <a:spcPct val="90000"/>
              </a:lnSpc>
            </a:pPr>
            <a:r>
              <a:rPr lang="en-US" altLang="en-US" sz="1400" smtClean="0"/>
              <a:t>Stop/start time</a:t>
            </a:r>
          </a:p>
          <a:p>
            <a:pPr lvl="2" eaLnBrk="1" hangingPunct="1">
              <a:lnSpc>
                <a:spcPct val="90000"/>
              </a:lnSpc>
            </a:pPr>
            <a:r>
              <a:rPr lang="en-US" altLang="en-US" sz="1400" smtClean="0"/>
              <a:t>Trip time variability</a:t>
            </a:r>
          </a:p>
          <a:p>
            <a:pPr lvl="2" eaLnBrk="1" hangingPunct="1">
              <a:lnSpc>
                <a:spcPct val="90000"/>
              </a:lnSpc>
            </a:pPr>
            <a:r>
              <a:rPr lang="en-US" altLang="en-US" sz="1400" smtClean="0"/>
              <a:t>Toll cost</a:t>
            </a:r>
          </a:p>
          <a:p>
            <a:pPr lvl="2" eaLnBrk="1" hangingPunct="1">
              <a:lnSpc>
                <a:spcPct val="90000"/>
              </a:lnSpc>
            </a:pPr>
            <a:r>
              <a:rPr lang="en-US" altLang="en-US" sz="1400" smtClean="0"/>
              <a:t>Running cost </a:t>
            </a:r>
          </a:p>
          <a:p>
            <a:pPr lvl="1" eaLnBrk="1" hangingPunct="1">
              <a:lnSpc>
                <a:spcPct val="90000"/>
              </a:lnSpc>
            </a:pPr>
            <a:r>
              <a:rPr lang="en-US" altLang="en-US" sz="1600" smtClean="0"/>
              <a:t>Final: respondents use only some attributes </a:t>
            </a:r>
            <a:r>
              <a:rPr lang="en-US" altLang="en-US" sz="1600" u="sng" smtClean="0">
                <a:solidFill>
                  <a:srgbClr val="FF3300"/>
                </a:solidFill>
              </a:rPr>
              <a:t>and indicate when surveyed which ones they ignored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smtClean="0"/>
              <a:t>Estimation Results</a:t>
            </a:r>
          </a:p>
        </p:txBody>
      </p:sp>
      <p:graphicFrame>
        <p:nvGraphicFramePr>
          <p:cNvPr id="37891" name="Object 3"/>
          <p:cNvGraphicFramePr>
            <a:graphicFrameLocks noGrp="1" noChangeAspect="1"/>
          </p:cNvGraphicFramePr>
          <p:nvPr>
            <p:ph idx="1"/>
          </p:nvPr>
        </p:nvGraphicFramePr>
        <p:xfrm>
          <a:off x="381000" y="1905000"/>
          <a:ext cx="8228013" cy="4519613"/>
        </p:xfrm>
        <a:graphic>
          <a:graphicData uri="http://schemas.openxmlformats.org/presentationml/2006/ole">
            <p:oleObj spid="_x0000_s37891" name="Bitmap Image" r:id="rId4" imgW="6400000" imgH="3514286" progId="PBrush">
              <p:embed/>
            </p:oleObj>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mtClean="0"/>
              <a:t>“Structural Heterogeneity”</a:t>
            </a:r>
          </a:p>
        </p:txBody>
      </p:sp>
      <p:sp>
        <p:nvSpPr>
          <p:cNvPr id="39939" name="Rectangle 3"/>
          <p:cNvSpPr>
            <a:spLocks noGrp="1" noChangeArrowheads="1"/>
          </p:cNvSpPr>
          <p:nvPr>
            <p:ph idx="1"/>
          </p:nvPr>
        </p:nvSpPr>
        <p:spPr/>
        <p:txBody>
          <a:bodyPr/>
          <a:lstStyle/>
          <a:p>
            <a:pPr eaLnBrk="1" hangingPunct="1"/>
            <a:endParaRPr lang="en-US" altLang="en-US" smtClean="0"/>
          </a:p>
          <a:p>
            <a:pPr eaLnBrk="1" hangingPunct="1"/>
            <a:r>
              <a:rPr lang="en-US" altLang="en-US" smtClean="0"/>
              <a:t>Marketing literature</a:t>
            </a:r>
          </a:p>
          <a:p>
            <a:pPr eaLnBrk="1" hangingPunct="1"/>
            <a:r>
              <a:rPr lang="en-US" altLang="en-US" smtClean="0"/>
              <a:t>Latent class structures </a:t>
            </a:r>
          </a:p>
          <a:p>
            <a:pPr lvl="1" eaLnBrk="1" hangingPunct="1"/>
            <a:r>
              <a:rPr lang="en-US" altLang="en-US" smtClean="0"/>
              <a:t>Yang/Allenby - latent class random parameters models </a:t>
            </a:r>
          </a:p>
          <a:p>
            <a:pPr lvl="1" eaLnBrk="1" hangingPunct="1"/>
            <a:r>
              <a:rPr lang="en-US" altLang="en-US" smtClean="0"/>
              <a:t>Kamkura et al – latent class nested logit models with fixed parameters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sz="2800" smtClean="0"/>
              <a:t>Latent Classes and </a:t>
            </a:r>
            <a:br>
              <a:rPr lang="en-US" altLang="en-US" sz="2800" smtClean="0"/>
            </a:br>
            <a:r>
              <a:rPr lang="en-US" altLang="en-US" sz="2800" smtClean="0"/>
              <a:t>Random Parameters</a:t>
            </a:r>
          </a:p>
        </p:txBody>
      </p:sp>
      <p:graphicFrame>
        <p:nvGraphicFramePr>
          <p:cNvPr id="41987" name="Object 4"/>
          <p:cNvGraphicFramePr>
            <a:graphicFrameLocks noGrp="1" noChangeAspect="1"/>
          </p:cNvGraphicFramePr>
          <p:nvPr>
            <p:ph idx="1"/>
          </p:nvPr>
        </p:nvGraphicFramePr>
        <p:xfrm>
          <a:off x="1981200" y="1850438"/>
          <a:ext cx="5562600" cy="4572000"/>
        </p:xfrm>
        <a:graphic>
          <a:graphicData uri="http://schemas.openxmlformats.org/presentationml/2006/ole">
            <p:oleObj spid="_x0000_s41987" name="Equation" r:id="rId4" imgW="3708400" imgH="3048000" progId="Equation.DSMT4">
              <p:embed/>
            </p:oleObj>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mtClean="0"/>
              <a:t>Latent Class Probabilities</a:t>
            </a:r>
          </a:p>
        </p:txBody>
      </p:sp>
      <p:sp>
        <p:nvSpPr>
          <p:cNvPr id="44035" name="Rectangle 3"/>
          <p:cNvSpPr>
            <a:spLocks noGrp="1" noChangeArrowheads="1"/>
          </p:cNvSpPr>
          <p:nvPr>
            <p:ph idx="1"/>
          </p:nvPr>
        </p:nvSpPr>
        <p:spPr>
          <a:xfrm>
            <a:off x="457200" y="1828800"/>
            <a:ext cx="8229600" cy="4800600"/>
          </a:xfrm>
        </p:spPr>
        <p:txBody>
          <a:bodyPr/>
          <a:lstStyle/>
          <a:p>
            <a:pPr eaLnBrk="1" hangingPunct="1">
              <a:lnSpc>
                <a:spcPct val="90000"/>
              </a:lnSpc>
            </a:pPr>
            <a:r>
              <a:rPr lang="en-US" altLang="en-US" sz="3200" smtClean="0"/>
              <a:t>A</a:t>
            </a:r>
            <a:r>
              <a:rPr lang="en-US" altLang="en-US" smtClean="0"/>
              <a:t>mbiguous at face value – Classical Bayesian model?</a:t>
            </a:r>
          </a:p>
          <a:p>
            <a:pPr eaLnBrk="1" hangingPunct="1">
              <a:lnSpc>
                <a:spcPct val="90000"/>
              </a:lnSpc>
            </a:pPr>
            <a:r>
              <a:rPr lang="en-US" altLang="en-US" sz="3200" smtClean="0"/>
              <a:t>E</a:t>
            </a:r>
            <a:r>
              <a:rPr lang="en-US" altLang="en-US" smtClean="0"/>
              <a:t>quivalent to random parameters models with discrete parameter variation</a:t>
            </a:r>
          </a:p>
          <a:p>
            <a:pPr lvl="1" eaLnBrk="1" hangingPunct="1">
              <a:lnSpc>
                <a:spcPct val="90000"/>
              </a:lnSpc>
            </a:pPr>
            <a:r>
              <a:rPr lang="en-US" altLang="en-US" smtClean="0"/>
              <a:t>Using nested logits, etc. does not change this</a:t>
            </a:r>
          </a:p>
          <a:p>
            <a:pPr lvl="1" eaLnBrk="1" hangingPunct="1">
              <a:lnSpc>
                <a:spcPct val="90000"/>
              </a:lnSpc>
            </a:pPr>
            <a:r>
              <a:rPr lang="en-US" altLang="en-US" smtClean="0"/>
              <a:t>Precisely analogous to continuous ‘random parameter’ models</a:t>
            </a:r>
          </a:p>
          <a:p>
            <a:pPr eaLnBrk="1" hangingPunct="1">
              <a:lnSpc>
                <a:spcPct val="90000"/>
              </a:lnSpc>
            </a:pPr>
            <a:r>
              <a:rPr lang="en-US" altLang="en-US" sz="3200" smtClean="0"/>
              <a:t>N</a:t>
            </a:r>
            <a:r>
              <a:rPr lang="en-US" altLang="en-US" smtClean="0"/>
              <a:t>ot always equivalent – zero inflation models</a:t>
            </a:r>
          </a:p>
          <a:p>
            <a:pPr eaLnBrk="1" hangingPunct="1">
              <a:lnSpc>
                <a:spcPct val="90000"/>
              </a:lnSpc>
            </a:pPr>
            <a:endParaRPr lang="en-US" altLang="en-US"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en-US" sz="2800" smtClean="0"/>
              <a:t>Unobserved Preference Heterogeneity</a:t>
            </a:r>
          </a:p>
        </p:txBody>
      </p:sp>
      <p:sp>
        <p:nvSpPr>
          <p:cNvPr id="46083" name="Rectangle 3"/>
          <p:cNvSpPr>
            <a:spLocks noGrp="1" noChangeArrowheads="1"/>
          </p:cNvSpPr>
          <p:nvPr>
            <p:ph type="body" sz="half" idx="1"/>
          </p:nvPr>
        </p:nvSpPr>
        <p:spPr>
          <a:xfrm>
            <a:off x="457200" y="1828800"/>
            <a:ext cx="8077200" cy="4302125"/>
          </a:xfrm>
        </p:spPr>
        <p:txBody>
          <a:bodyPr/>
          <a:lstStyle/>
          <a:p>
            <a:pPr eaLnBrk="1" hangingPunct="1"/>
            <a:r>
              <a:rPr lang="en-US" altLang="en-US" sz="4000" smtClean="0"/>
              <a:t>W</a:t>
            </a:r>
            <a:r>
              <a:rPr lang="en-US" altLang="en-US" sz="2400" smtClean="0"/>
              <a:t>hat is it?</a:t>
            </a:r>
          </a:p>
          <a:p>
            <a:pPr eaLnBrk="1" hangingPunct="1"/>
            <a:r>
              <a:rPr lang="en-US" altLang="en-US" sz="4000" smtClean="0"/>
              <a:t>H</a:t>
            </a:r>
            <a:r>
              <a:rPr lang="en-US" altLang="en-US" sz="2400" smtClean="0"/>
              <a:t>ow does it enter the model?</a:t>
            </a:r>
          </a:p>
        </p:txBody>
      </p:sp>
      <p:graphicFrame>
        <p:nvGraphicFramePr>
          <p:cNvPr id="46084" name="Object 4"/>
          <p:cNvGraphicFramePr>
            <a:graphicFrameLocks noGrp="1" noChangeAspect="1"/>
          </p:cNvGraphicFramePr>
          <p:nvPr>
            <p:ph sz="half" idx="2"/>
          </p:nvPr>
        </p:nvGraphicFramePr>
        <p:xfrm>
          <a:off x="992188" y="3697288"/>
          <a:ext cx="7083425" cy="777875"/>
        </p:xfrm>
        <a:graphic>
          <a:graphicData uri="http://schemas.openxmlformats.org/presentationml/2006/ole">
            <p:oleObj spid="_x0000_s46084" name="Equation" r:id="rId4" imgW="2197100" imgH="241300" progId="Equation.DSMT4">
              <p:embed/>
            </p:oleObj>
          </a:graphicData>
        </a:graphic>
      </p:graphicFrame>
      <p:sp>
        <p:nvSpPr>
          <p:cNvPr id="46085" name="Line 6"/>
          <p:cNvSpPr>
            <a:spLocks noChangeShapeType="1"/>
          </p:cNvSpPr>
          <p:nvPr/>
        </p:nvSpPr>
        <p:spPr bwMode="auto">
          <a:xfrm flipV="1">
            <a:off x="7696200" y="4419600"/>
            <a:ext cx="0" cy="762000"/>
          </a:xfrm>
          <a:prstGeom prst="line">
            <a:avLst/>
          </a:prstGeom>
          <a:noFill/>
          <a:ln w="38100">
            <a:solidFill>
              <a:srgbClr val="FF3300"/>
            </a:solidFill>
            <a:round/>
            <a:headEnd/>
            <a:tailEnd type="triangle" w="med" len="med"/>
          </a:ln>
        </p:spPr>
        <p:txBody>
          <a:bodyPr wrap="none"/>
          <a:lstStyle/>
          <a:p>
            <a:endParaRPr lang="en-US"/>
          </a:p>
        </p:txBody>
      </p:sp>
      <p:sp>
        <p:nvSpPr>
          <p:cNvPr id="46086" name="Line 8"/>
          <p:cNvSpPr>
            <a:spLocks noChangeShapeType="1"/>
          </p:cNvSpPr>
          <p:nvPr/>
        </p:nvSpPr>
        <p:spPr bwMode="auto">
          <a:xfrm flipV="1">
            <a:off x="3429000" y="4419600"/>
            <a:ext cx="0" cy="762000"/>
          </a:xfrm>
          <a:prstGeom prst="line">
            <a:avLst/>
          </a:prstGeom>
          <a:noFill/>
          <a:ln w="38100">
            <a:solidFill>
              <a:srgbClr val="FF3300"/>
            </a:solidFill>
            <a:round/>
            <a:headEnd/>
            <a:tailEnd type="triangle" w="med" len="med"/>
          </a:ln>
        </p:spPr>
        <p:txBody>
          <a:bodyPr wrap="none"/>
          <a:lstStyle/>
          <a:p>
            <a:endParaRPr lang="en-US"/>
          </a:p>
        </p:txBody>
      </p:sp>
      <p:sp>
        <p:nvSpPr>
          <p:cNvPr id="46087" name="Line 9"/>
          <p:cNvSpPr>
            <a:spLocks noChangeShapeType="1"/>
          </p:cNvSpPr>
          <p:nvPr/>
        </p:nvSpPr>
        <p:spPr bwMode="auto">
          <a:xfrm flipV="1">
            <a:off x="3429000" y="4419600"/>
            <a:ext cx="1524000" cy="762000"/>
          </a:xfrm>
          <a:prstGeom prst="line">
            <a:avLst/>
          </a:prstGeom>
          <a:noFill/>
          <a:ln w="38100">
            <a:solidFill>
              <a:srgbClr val="FF3300"/>
            </a:solidFill>
            <a:round/>
            <a:headEnd/>
            <a:tailEnd type="triangle" w="med" len="med"/>
          </a:ln>
        </p:spPr>
        <p:txBody>
          <a:bodyPr wrap="none"/>
          <a:lstStyle/>
          <a:p>
            <a:endParaRPr lang="en-US"/>
          </a:p>
        </p:txBody>
      </p:sp>
      <p:sp>
        <p:nvSpPr>
          <p:cNvPr id="46088" name="Line 10"/>
          <p:cNvSpPr>
            <a:spLocks noChangeShapeType="1"/>
          </p:cNvSpPr>
          <p:nvPr/>
        </p:nvSpPr>
        <p:spPr bwMode="auto">
          <a:xfrm flipH="1" flipV="1">
            <a:off x="2514600" y="4419600"/>
            <a:ext cx="914400" cy="762000"/>
          </a:xfrm>
          <a:prstGeom prst="line">
            <a:avLst/>
          </a:prstGeom>
          <a:noFill/>
          <a:ln w="38100">
            <a:solidFill>
              <a:srgbClr val="FF3300"/>
            </a:solidFill>
            <a:round/>
            <a:headEnd/>
            <a:tailEnd type="triangle" w="med" len="med"/>
          </a:ln>
        </p:spPr>
        <p:txBody>
          <a:bodyPr wrap="none"/>
          <a:lstStyle/>
          <a:p>
            <a:endParaRPr lang="en-US"/>
          </a:p>
        </p:txBody>
      </p:sp>
      <p:sp>
        <p:nvSpPr>
          <p:cNvPr id="46089" name="Text Box 11"/>
          <p:cNvSpPr txBox="1">
            <a:spLocks noChangeArrowheads="1"/>
          </p:cNvSpPr>
          <p:nvPr/>
        </p:nvSpPr>
        <p:spPr bwMode="auto">
          <a:xfrm>
            <a:off x="5638800" y="5257800"/>
            <a:ext cx="3048000" cy="779463"/>
          </a:xfrm>
          <a:prstGeom prst="rect">
            <a:avLst/>
          </a:prstGeom>
          <a:noFill/>
          <a:ln w="19050">
            <a:noFill/>
            <a:miter lim="800000"/>
            <a:headEnd/>
            <a:tailEnd/>
          </a:ln>
        </p:spPr>
        <p:txBody>
          <a:bodyPr>
            <a:spAutoFit/>
          </a:bodyPr>
          <a:lstStyle/>
          <a:p>
            <a:pPr lvl="1" eaLnBrk="1" hangingPunct="1">
              <a:spcBef>
                <a:spcPct val="20000"/>
              </a:spcBef>
              <a:buClr>
                <a:schemeClr val="accent2"/>
              </a:buClr>
              <a:buSzPct val="75000"/>
              <a:buFont typeface="Wingdings" pitchFamily="2" charset="2"/>
              <a:buNone/>
            </a:pPr>
            <a:r>
              <a:rPr lang="en-US" altLang="en-US">
                <a:latin typeface="Arial Black" pitchFamily="34" charset="0"/>
              </a:rPr>
              <a:t>Random ‘Effects’?</a:t>
            </a:r>
          </a:p>
          <a:p>
            <a:pPr>
              <a:spcBef>
                <a:spcPct val="50000"/>
              </a:spcBef>
            </a:pPr>
            <a:endParaRPr lang="en-US" altLang="en-US"/>
          </a:p>
        </p:txBody>
      </p:sp>
      <p:sp>
        <p:nvSpPr>
          <p:cNvPr id="46090" name="Text Box 12"/>
          <p:cNvSpPr txBox="1">
            <a:spLocks noChangeArrowheads="1"/>
          </p:cNvSpPr>
          <p:nvPr/>
        </p:nvSpPr>
        <p:spPr bwMode="auto">
          <a:xfrm>
            <a:off x="1905000" y="5257800"/>
            <a:ext cx="3048000" cy="366713"/>
          </a:xfrm>
          <a:prstGeom prst="rect">
            <a:avLst/>
          </a:prstGeom>
          <a:noFill/>
          <a:ln w="19050">
            <a:noFill/>
            <a:miter lim="800000"/>
            <a:headEnd/>
            <a:tailEnd/>
          </a:ln>
        </p:spPr>
        <p:txBody>
          <a:bodyPr>
            <a:spAutoFit/>
          </a:bodyPr>
          <a:lstStyle/>
          <a:p>
            <a:pPr>
              <a:spcBef>
                <a:spcPct val="50000"/>
              </a:spcBef>
            </a:pPr>
            <a:r>
              <a:rPr lang="en-US" altLang="en-US">
                <a:latin typeface="Arial Black" pitchFamily="34" charset="0"/>
              </a:rPr>
              <a:t>Random Parameters?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smtClean="0"/>
              <a:t>Random Parameters?</a:t>
            </a:r>
          </a:p>
        </p:txBody>
      </p:sp>
      <p:sp>
        <p:nvSpPr>
          <p:cNvPr id="48131" name="Rectangle 3"/>
          <p:cNvSpPr>
            <a:spLocks noGrp="1" noChangeArrowheads="1"/>
          </p:cNvSpPr>
          <p:nvPr>
            <p:ph idx="1"/>
          </p:nvPr>
        </p:nvSpPr>
        <p:spPr>
          <a:xfrm>
            <a:off x="304800" y="2022475"/>
            <a:ext cx="8382000" cy="4302125"/>
          </a:xfrm>
        </p:spPr>
        <p:txBody>
          <a:bodyPr/>
          <a:lstStyle/>
          <a:p>
            <a:pPr eaLnBrk="1" hangingPunct="1">
              <a:buFont typeface="Wingdings" pitchFamily="2" charset="2"/>
              <a:buNone/>
            </a:pPr>
            <a:r>
              <a:rPr lang="en-US" altLang="en-US" sz="3600" smtClean="0"/>
              <a:t>S</a:t>
            </a:r>
            <a:r>
              <a:rPr lang="en-US" altLang="en-US" smtClean="0"/>
              <a:t>tochastic Frontier Models with </a:t>
            </a:r>
            <a:r>
              <a:rPr lang="en-US" altLang="en-US" b="1" i="1" u="sng" smtClean="0">
                <a:solidFill>
                  <a:srgbClr val="FF3300"/>
                </a:solidFill>
              </a:rPr>
              <a:t>Random Coefficients</a:t>
            </a:r>
            <a:r>
              <a:rPr lang="en-US" altLang="en-US" smtClean="0"/>
              <a:t>.  M. Tsionas, </a:t>
            </a:r>
            <a:r>
              <a:rPr lang="en-US" altLang="en-US" i="1" smtClean="0"/>
              <a:t>Journal of Applied Econometrics</a:t>
            </a:r>
            <a:r>
              <a:rPr lang="en-US" altLang="en-US" smtClean="0"/>
              <a:t>, 17, 2, 2002.  </a:t>
            </a:r>
          </a:p>
          <a:p>
            <a:pPr eaLnBrk="1" hangingPunct="1">
              <a:buFont typeface="Wingdings" pitchFamily="2" charset="2"/>
              <a:buNone/>
            </a:pPr>
            <a:endParaRPr lang="en-US" altLang="en-US" smtClean="0"/>
          </a:p>
          <a:p>
            <a:pPr eaLnBrk="1" hangingPunct="1">
              <a:buFont typeface="Wingdings" pitchFamily="2" charset="2"/>
              <a:buNone/>
            </a:pPr>
            <a:r>
              <a:rPr lang="en-US" altLang="en-US" sz="3600" smtClean="0"/>
              <a:t>B</a:t>
            </a:r>
            <a:r>
              <a:rPr lang="en-US" altLang="en-US" smtClean="0"/>
              <a:t>ayesian analysis of a production model</a:t>
            </a:r>
          </a:p>
          <a:p>
            <a:pPr eaLnBrk="1" hangingPunct="1">
              <a:buFont typeface="Wingdings" pitchFamily="2" charset="2"/>
              <a:buNone/>
            </a:pPr>
            <a:endParaRPr lang="en-US" altLang="en-US" smtClean="0"/>
          </a:p>
          <a:p>
            <a:pPr eaLnBrk="1" hangingPunct="1">
              <a:buFont typeface="Wingdings" pitchFamily="2" charset="2"/>
              <a:buNone/>
            </a:pPr>
            <a:r>
              <a:rPr lang="en-US" altLang="en-US" sz="3600" smtClean="0"/>
              <a:t>W</a:t>
            </a:r>
            <a:r>
              <a:rPr lang="en-US" altLang="en-US" smtClean="0"/>
              <a:t>hat do we (does he) mean by “random?”</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ltLang="en-US" sz="2800" smtClean="0"/>
              <a:t>What Do We Mean by </a:t>
            </a:r>
            <a:br>
              <a:rPr lang="en-US" altLang="en-US" sz="2800" smtClean="0"/>
            </a:br>
            <a:r>
              <a:rPr lang="en-US" altLang="en-US" sz="2800" smtClean="0"/>
              <a:t>Random Parameters?</a:t>
            </a:r>
          </a:p>
        </p:txBody>
      </p:sp>
      <p:sp>
        <p:nvSpPr>
          <p:cNvPr id="50179" name="Rectangle 4"/>
          <p:cNvSpPr>
            <a:spLocks noGrp="1" noChangeArrowheads="1"/>
          </p:cNvSpPr>
          <p:nvPr>
            <p:ph sz="half" idx="1"/>
          </p:nvPr>
        </p:nvSpPr>
        <p:spPr/>
        <p:txBody>
          <a:bodyPr/>
          <a:lstStyle/>
          <a:p>
            <a:pPr eaLnBrk="1" hangingPunct="1"/>
            <a:r>
              <a:rPr lang="en-US" altLang="en-US" sz="3200" smtClean="0"/>
              <a:t>C</a:t>
            </a:r>
            <a:r>
              <a:rPr lang="en-US" altLang="en-US" sz="2000" smtClean="0"/>
              <a:t>lassical</a:t>
            </a:r>
          </a:p>
          <a:p>
            <a:pPr lvl="1" eaLnBrk="1" hangingPunct="1"/>
            <a:r>
              <a:rPr lang="en-US" altLang="en-US" sz="1800" smtClean="0"/>
              <a:t>Distribution across individuals</a:t>
            </a:r>
          </a:p>
          <a:p>
            <a:pPr lvl="1" eaLnBrk="1" hangingPunct="1"/>
            <a:r>
              <a:rPr lang="en-US" altLang="en-US" sz="1800" smtClean="0"/>
              <a:t>Model of </a:t>
            </a:r>
            <a:r>
              <a:rPr lang="en-US" altLang="en-US" sz="1800" u="sng" smtClean="0"/>
              <a:t>heterogeneity</a:t>
            </a:r>
            <a:r>
              <a:rPr lang="en-US" altLang="en-US" sz="1800" smtClean="0"/>
              <a:t> across individuals</a:t>
            </a:r>
          </a:p>
          <a:p>
            <a:pPr lvl="1" eaLnBrk="1" hangingPunct="1"/>
            <a:r>
              <a:rPr lang="en-US" altLang="en-US" sz="1800" smtClean="0"/>
              <a:t>Characterization of the population</a:t>
            </a:r>
          </a:p>
          <a:p>
            <a:pPr lvl="1" eaLnBrk="1" hangingPunct="1"/>
            <a:r>
              <a:rPr lang="en-US" altLang="en-US" sz="1800" smtClean="0"/>
              <a:t>“Superpopulation?” (A&amp;R)</a:t>
            </a:r>
          </a:p>
          <a:p>
            <a:pPr lvl="1" eaLnBrk="1" hangingPunct="1"/>
            <a:endParaRPr lang="en-US" altLang="en-US" sz="1800" smtClean="0"/>
          </a:p>
        </p:txBody>
      </p:sp>
      <p:sp>
        <p:nvSpPr>
          <p:cNvPr id="50180" name="Rectangle 5"/>
          <p:cNvSpPr>
            <a:spLocks noGrp="1" noChangeArrowheads="1"/>
          </p:cNvSpPr>
          <p:nvPr>
            <p:ph sz="half" idx="2"/>
          </p:nvPr>
        </p:nvSpPr>
        <p:spPr/>
        <p:txBody>
          <a:bodyPr/>
          <a:lstStyle/>
          <a:p>
            <a:pPr eaLnBrk="1" hangingPunct="1">
              <a:lnSpc>
                <a:spcPct val="90000"/>
              </a:lnSpc>
            </a:pPr>
            <a:r>
              <a:rPr lang="en-US" altLang="en-US" sz="3200" smtClean="0"/>
              <a:t>B</a:t>
            </a:r>
            <a:r>
              <a:rPr lang="en-US" altLang="en-US" sz="2000" smtClean="0"/>
              <a:t>ayesian</a:t>
            </a:r>
          </a:p>
          <a:p>
            <a:pPr lvl="1" eaLnBrk="1" hangingPunct="1">
              <a:lnSpc>
                <a:spcPct val="90000"/>
              </a:lnSpc>
            </a:pPr>
            <a:r>
              <a:rPr lang="en-US" altLang="en-US" sz="1800" smtClean="0"/>
              <a:t>Parameter Uncertainty?  (A&amp;R) Whose?</a:t>
            </a:r>
          </a:p>
          <a:p>
            <a:pPr lvl="1" eaLnBrk="1" hangingPunct="1">
              <a:lnSpc>
                <a:spcPct val="90000"/>
              </a:lnSpc>
            </a:pPr>
            <a:r>
              <a:rPr lang="en-US" altLang="en-US" sz="1800" smtClean="0"/>
              <a:t>Distribution defined by a ‘prior?’  Whose prior?  Is it unique?  Is one ‘right?’</a:t>
            </a:r>
          </a:p>
          <a:p>
            <a:pPr lvl="1" eaLnBrk="1" hangingPunct="1">
              <a:lnSpc>
                <a:spcPct val="90000"/>
              </a:lnSpc>
            </a:pPr>
            <a:r>
              <a:rPr lang="en-US" altLang="en-US" sz="1800" smtClean="0"/>
              <a:t>Definitely </a:t>
            </a:r>
            <a:r>
              <a:rPr lang="en-US" altLang="en-US" sz="1800" u="sng" smtClean="0"/>
              <a:t>NOT heterogeneity</a:t>
            </a:r>
            <a:r>
              <a:rPr lang="en-US" altLang="en-US" sz="1800" smtClean="0"/>
              <a:t>. That is handled by individual specific ‘random’ parameters in a hierarchical model.</a:t>
            </a:r>
          </a:p>
        </p:txBody>
      </p:sp>
      <p:sp>
        <p:nvSpPr>
          <p:cNvPr id="50181" name="Rectangle 6"/>
          <p:cNvSpPr>
            <a:spLocks noChangeArrowheads="1"/>
          </p:cNvSpPr>
          <p:nvPr/>
        </p:nvSpPr>
        <p:spPr bwMode="auto">
          <a:xfrm>
            <a:off x="5181600" y="3695700"/>
            <a:ext cx="3505200" cy="1333500"/>
          </a:xfrm>
          <a:prstGeom prst="rect">
            <a:avLst/>
          </a:prstGeom>
          <a:noFill/>
          <a:ln w="57150">
            <a:solidFill>
              <a:srgbClr val="FF3300"/>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sz="2400" smtClean="0"/>
              <a:t>Continuous Random Variation in </a:t>
            </a:r>
            <a:br>
              <a:rPr lang="en-US" altLang="en-US" sz="2400" smtClean="0"/>
            </a:br>
            <a:r>
              <a:rPr lang="en-US" altLang="en-US" sz="2400" smtClean="0"/>
              <a:t>Preference Weights</a:t>
            </a:r>
          </a:p>
        </p:txBody>
      </p:sp>
      <p:graphicFrame>
        <p:nvGraphicFramePr>
          <p:cNvPr id="52227" name="Object 3"/>
          <p:cNvGraphicFramePr>
            <a:graphicFrameLocks noGrp="1" noChangeAspect="1"/>
          </p:cNvGraphicFramePr>
          <p:nvPr>
            <p:ph sz="half" idx="1"/>
          </p:nvPr>
        </p:nvGraphicFramePr>
        <p:xfrm>
          <a:off x="987425" y="1828800"/>
          <a:ext cx="3813175" cy="2085975"/>
        </p:xfrm>
        <a:graphic>
          <a:graphicData uri="http://schemas.openxmlformats.org/presentationml/2006/ole">
            <p:oleObj spid="_x0000_s52227" name="Equation" r:id="rId4" imgW="2159000" imgH="1181100" progId="Equation.DSMT4">
              <p:embed/>
            </p:oleObj>
          </a:graphicData>
        </a:graphic>
      </p:graphicFrame>
      <p:graphicFrame>
        <p:nvGraphicFramePr>
          <p:cNvPr id="52228" name="Object 4"/>
          <p:cNvGraphicFramePr>
            <a:graphicFrameLocks noGrp="1" noChangeAspect="1"/>
          </p:cNvGraphicFramePr>
          <p:nvPr>
            <p:ph sz="half" idx="2"/>
          </p:nvPr>
        </p:nvGraphicFramePr>
        <p:xfrm>
          <a:off x="990600" y="3962400"/>
          <a:ext cx="6400800" cy="1951038"/>
        </p:xfrm>
        <a:graphic>
          <a:graphicData uri="http://schemas.openxmlformats.org/presentationml/2006/ole">
            <p:oleObj spid="_x0000_s52228" name="Equation" r:id="rId5" imgW="4000500" imgH="1219200" progId="Equation.DSMT4">
              <p:embed/>
            </p:oleObj>
          </a:graphicData>
        </a:graphic>
      </p:graphicFrame>
      <p:sp>
        <p:nvSpPr>
          <p:cNvPr id="52229" name="Line 5"/>
          <p:cNvSpPr>
            <a:spLocks noChangeShapeType="1"/>
          </p:cNvSpPr>
          <p:nvPr/>
        </p:nvSpPr>
        <p:spPr bwMode="auto">
          <a:xfrm>
            <a:off x="4953000" y="3352800"/>
            <a:ext cx="0" cy="60960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mtClean="0"/>
              <a:t>What Do We ‘Estimate?’</a:t>
            </a:r>
          </a:p>
        </p:txBody>
      </p:sp>
      <p:sp>
        <p:nvSpPr>
          <p:cNvPr id="54275" name="Rectangle 4"/>
          <p:cNvSpPr>
            <a:spLocks noGrp="1" noChangeArrowheads="1"/>
          </p:cNvSpPr>
          <p:nvPr>
            <p:ph sz="half" idx="1"/>
          </p:nvPr>
        </p:nvSpPr>
        <p:spPr/>
        <p:txBody>
          <a:bodyPr/>
          <a:lstStyle/>
          <a:p>
            <a:pPr eaLnBrk="1" hangingPunct="1">
              <a:buFont typeface="Wingdings" pitchFamily="2" charset="2"/>
              <a:buNone/>
            </a:pPr>
            <a:r>
              <a:rPr lang="en-US" altLang="en-US" sz="3200" smtClean="0">
                <a:solidFill>
                  <a:schemeClr val="folHlink"/>
                </a:solidFill>
              </a:rPr>
              <a:t>    C</a:t>
            </a:r>
            <a:r>
              <a:rPr lang="en-US" altLang="en-US" smtClean="0">
                <a:solidFill>
                  <a:schemeClr val="folHlink"/>
                </a:solidFill>
              </a:rPr>
              <a:t>lassical</a:t>
            </a:r>
          </a:p>
          <a:p>
            <a:pPr eaLnBrk="1" hangingPunct="1">
              <a:buFont typeface="Wingdings" pitchFamily="2" charset="2"/>
              <a:buNone/>
            </a:pPr>
            <a:r>
              <a:rPr lang="en-US" altLang="en-US" sz="2000" smtClean="0"/>
              <a:t>f(</a:t>
            </a:r>
            <a:r>
              <a:rPr lang="en-US" altLang="en-US" sz="2000" b="1" smtClean="0">
                <a:sym typeface="Symbol" pitchFamily="18" charset="2"/>
              </a:rPr>
              <a:t></a:t>
            </a:r>
            <a:r>
              <a:rPr lang="en-US" altLang="en-US" sz="2000" baseline="-25000" smtClean="0">
                <a:sym typeface="Symbol" pitchFamily="18" charset="2"/>
              </a:rPr>
              <a:t>i</a:t>
            </a:r>
            <a:r>
              <a:rPr lang="en-US" altLang="en-US" sz="2000" smtClean="0">
                <a:sym typeface="Symbol" pitchFamily="18" charset="2"/>
              </a:rPr>
              <a:t>|</a:t>
            </a:r>
            <a:r>
              <a:rPr lang="el-GR" altLang="en-US" sz="2000" smtClean="0">
                <a:sym typeface="Symbol" pitchFamily="18" charset="2"/>
              </a:rPr>
              <a:t>Ω</a:t>
            </a:r>
            <a:r>
              <a:rPr lang="en-US" altLang="en-US" sz="2000" smtClean="0">
                <a:sym typeface="Symbol" pitchFamily="18" charset="2"/>
              </a:rPr>
              <a:t>,Z</a:t>
            </a:r>
            <a:r>
              <a:rPr lang="en-US" altLang="en-US" sz="2000" baseline="-25000" smtClean="0">
                <a:sym typeface="Symbol" pitchFamily="18" charset="2"/>
              </a:rPr>
              <a:t>i</a:t>
            </a:r>
            <a:r>
              <a:rPr lang="en-US" altLang="en-US" sz="2000" smtClean="0">
                <a:sym typeface="Symbol" pitchFamily="18" charset="2"/>
              </a:rPr>
              <a:t>)=population</a:t>
            </a:r>
          </a:p>
          <a:p>
            <a:pPr eaLnBrk="1" hangingPunct="1">
              <a:buFont typeface="Wingdings" pitchFamily="2" charset="2"/>
              <a:buNone/>
            </a:pPr>
            <a:r>
              <a:rPr lang="en-US" altLang="en-US" sz="2000" smtClean="0">
                <a:sym typeface="Symbol" pitchFamily="18" charset="2"/>
              </a:rPr>
              <a:t>‘Estimate’ </a:t>
            </a:r>
            <a:r>
              <a:rPr lang="el-GR" altLang="en-US" sz="2000" smtClean="0">
                <a:sym typeface="Symbol" pitchFamily="18" charset="2"/>
              </a:rPr>
              <a:t>Ω</a:t>
            </a:r>
            <a:r>
              <a:rPr lang="en-US" altLang="en-US" sz="2000" smtClean="0">
                <a:sym typeface="Symbol" pitchFamily="18" charset="2"/>
              </a:rPr>
              <a:t>, then</a:t>
            </a:r>
          </a:p>
          <a:p>
            <a:pPr eaLnBrk="1" hangingPunct="1">
              <a:buFont typeface="Wingdings" pitchFamily="2" charset="2"/>
              <a:buNone/>
            </a:pPr>
            <a:r>
              <a:rPr lang="en-US" altLang="en-US" sz="2000" smtClean="0">
                <a:sym typeface="Symbol" pitchFamily="18" charset="2"/>
              </a:rPr>
              <a:t>E[</a:t>
            </a:r>
            <a:r>
              <a:rPr lang="en-US" altLang="en-US" sz="2000" b="1" smtClean="0">
                <a:sym typeface="Symbol" pitchFamily="18" charset="2"/>
              </a:rPr>
              <a:t></a:t>
            </a:r>
            <a:r>
              <a:rPr lang="en-US" altLang="en-US" sz="2000" baseline="-25000" smtClean="0">
                <a:sym typeface="Symbol" pitchFamily="18" charset="2"/>
              </a:rPr>
              <a:t>i</a:t>
            </a:r>
            <a:r>
              <a:rPr lang="en-US" altLang="en-US" sz="2000" smtClean="0">
                <a:sym typeface="Symbol" pitchFamily="18" charset="2"/>
              </a:rPr>
              <a:t>|</a:t>
            </a:r>
            <a:r>
              <a:rPr lang="el-GR" altLang="en-US" sz="2000" smtClean="0">
                <a:sym typeface="Symbol" pitchFamily="18" charset="2"/>
              </a:rPr>
              <a:t>Ω</a:t>
            </a:r>
            <a:r>
              <a:rPr lang="en-US" altLang="en-US" sz="2000" smtClean="0">
                <a:sym typeface="Symbol" pitchFamily="18" charset="2"/>
              </a:rPr>
              <a:t>,Z</a:t>
            </a:r>
            <a:r>
              <a:rPr lang="en-US" altLang="en-US" sz="2000" baseline="-25000" smtClean="0">
                <a:sym typeface="Symbol" pitchFamily="18" charset="2"/>
              </a:rPr>
              <a:t>i</a:t>
            </a:r>
            <a:r>
              <a:rPr lang="en-US" altLang="en-US" sz="2000" smtClean="0">
                <a:sym typeface="Symbol" pitchFamily="18" charset="2"/>
              </a:rPr>
              <a:t>)=cond’l mean</a:t>
            </a:r>
          </a:p>
          <a:p>
            <a:pPr eaLnBrk="1" hangingPunct="1">
              <a:buFont typeface="Wingdings" pitchFamily="2" charset="2"/>
              <a:buNone/>
            </a:pPr>
            <a:r>
              <a:rPr lang="en-US" altLang="en-US" sz="2000" smtClean="0">
                <a:sym typeface="Symbol" pitchFamily="18" charset="2"/>
              </a:rPr>
              <a:t>V[</a:t>
            </a:r>
            <a:r>
              <a:rPr lang="en-US" altLang="en-US" sz="2000" b="1" smtClean="0">
                <a:sym typeface="Symbol" pitchFamily="18" charset="2"/>
              </a:rPr>
              <a:t></a:t>
            </a:r>
            <a:r>
              <a:rPr lang="en-US" altLang="en-US" sz="2000" baseline="-25000" smtClean="0">
                <a:sym typeface="Symbol" pitchFamily="18" charset="2"/>
              </a:rPr>
              <a:t>i</a:t>
            </a:r>
            <a:r>
              <a:rPr lang="en-US" altLang="en-US" sz="2000" smtClean="0">
                <a:sym typeface="Symbol" pitchFamily="18" charset="2"/>
              </a:rPr>
              <a:t>|</a:t>
            </a:r>
            <a:r>
              <a:rPr lang="el-GR" altLang="en-US" sz="2000" smtClean="0">
                <a:sym typeface="Symbol" pitchFamily="18" charset="2"/>
              </a:rPr>
              <a:t>Ω</a:t>
            </a:r>
            <a:r>
              <a:rPr lang="en-US" altLang="en-US" sz="2000" smtClean="0">
                <a:sym typeface="Symbol" pitchFamily="18" charset="2"/>
              </a:rPr>
              <a:t>,Z</a:t>
            </a:r>
            <a:r>
              <a:rPr lang="en-US" altLang="en-US" sz="2000" baseline="-25000" smtClean="0">
                <a:sym typeface="Symbol" pitchFamily="18" charset="2"/>
              </a:rPr>
              <a:t>i</a:t>
            </a:r>
            <a:r>
              <a:rPr lang="en-US" altLang="en-US" sz="2000" smtClean="0">
                <a:sym typeface="Symbol" pitchFamily="18" charset="2"/>
              </a:rPr>
              <a:t>)=cond’l var.</a:t>
            </a:r>
          </a:p>
          <a:p>
            <a:pPr eaLnBrk="1" hangingPunct="1">
              <a:buFont typeface="Wingdings" pitchFamily="2" charset="2"/>
              <a:buNone/>
            </a:pPr>
            <a:endParaRPr lang="en-US" altLang="en-US" sz="2000" smtClean="0">
              <a:sym typeface="Symbol" pitchFamily="18" charset="2"/>
            </a:endParaRPr>
          </a:p>
          <a:p>
            <a:pPr eaLnBrk="1" hangingPunct="1">
              <a:buFont typeface="Wingdings" pitchFamily="2" charset="2"/>
              <a:buNone/>
            </a:pPr>
            <a:r>
              <a:rPr lang="en-US" altLang="en-US" sz="2000" u="sng" smtClean="0">
                <a:solidFill>
                  <a:schemeClr val="folHlink"/>
                </a:solidFill>
                <a:sym typeface="Symbol" pitchFamily="18" charset="2"/>
              </a:rPr>
              <a:t>Estimation Paradigm</a:t>
            </a:r>
          </a:p>
          <a:p>
            <a:pPr eaLnBrk="1" hangingPunct="1">
              <a:buFont typeface="Wingdings" pitchFamily="2" charset="2"/>
              <a:buNone/>
            </a:pPr>
            <a:r>
              <a:rPr lang="en-US" altLang="en-US" sz="2000" smtClean="0">
                <a:sym typeface="Symbol" pitchFamily="18" charset="2"/>
              </a:rPr>
              <a:t>“Asymptotic (normal)”</a:t>
            </a:r>
          </a:p>
          <a:p>
            <a:pPr eaLnBrk="1" hangingPunct="1">
              <a:buFont typeface="Wingdings" pitchFamily="2" charset="2"/>
              <a:buNone/>
            </a:pPr>
            <a:r>
              <a:rPr lang="en-US" altLang="en-US" sz="2000" smtClean="0">
                <a:sym typeface="Symbol" pitchFamily="18" charset="2"/>
              </a:rPr>
              <a:t>“Approximate”</a:t>
            </a:r>
          </a:p>
          <a:p>
            <a:pPr eaLnBrk="1" hangingPunct="1">
              <a:buFont typeface="Wingdings" pitchFamily="2" charset="2"/>
              <a:buNone/>
            </a:pPr>
            <a:r>
              <a:rPr lang="en-US" altLang="en-US" sz="2000" smtClean="0">
                <a:sym typeface="Symbol" pitchFamily="18" charset="2"/>
              </a:rPr>
              <a:t>“Imaginary samples”</a:t>
            </a:r>
            <a:endParaRPr lang="el-GR" altLang="en-US" sz="2000" smtClean="0">
              <a:sym typeface="Symbol" pitchFamily="18" charset="2"/>
            </a:endParaRPr>
          </a:p>
        </p:txBody>
      </p:sp>
      <p:sp>
        <p:nvSpPr>
          <p:cNvPr id="54276" name="Rectangle 5"/>
          <p:cNvSpPr>
            <a:spLocks noGrp="1" noChangeArrowheads="1"/>
          </p:cNvSpPr>
          <p:nvPr>
            <p:ph sz="half" idx="2"/>
          </p:nvPr>
        </p:nvSpPr>
        <p:spPr>
          <a:xfrm>
            <a:off x="4343400" y="1828800"/>
            <a:ext cx="4495800" cy="4800600"/>
          </a:xfrm>
        </p:spPr>
        <p:txBody>
          <a:bodyPr/>
          <a:lstStyle/>
          <a:p>
            <a:pPr eaLnBrk="1" hangingPunct="1">
              <a:buFont typeface="Wingdings" pitchFamily="2" charset="2"/>
              <a:buNone/>
            </a:pPr>
            <a:r>
              <a:rPr lang="en-US" altLang="en-US" sz="3200" smtClean="0">
                <a:solidFill>
                  <a:schemeClr val="folHlink"/>
                </a:solidFill>
              </a:rPr>
              <a:t>     B</a:t>
            </a:r>
            <a:r>
              <a:rPr lang="en-US" altLang="en-US" smtClean="0">
                <a:solidFill>
                  <a:schemeClr val="folHlink"/>
                </a:solidFill>
              </a:rPr>
              <a:t>ayesian</a:t>
            </a:r>
          </a:p>
          <a:p>
            <a:pPr eaLnBrk="1" hangingPunct="1">
              <a:buFont typeface="Wingdings" pitchFamily="2" charset="2"/>
              <a:buNone/>
            </a:pPr>
            <a:r>
              <a:rPr lang="en-US" altLang="en-US" sz="2000" smtClean="0"/>
              <a:t>f(</a:t>
            </a:r>
            <a:r>
              <a:rPr lang="en-US" altLang="en-US" sz="2000" b="1" smtClean="0">
                <a:sym typeface="Symbol" pitchFamily="18" charset="2"/>
              </a:rPr>
              <a:t></a:t>
            </a:r>
            <a:r>
              <a:rPr lang="en-US" altLang="en-US" sz="2000" smtClean="0">
                <a:sym typeface="Symbol" pitchFamily="18" charset="2"/>
              </a:rPr>
              <a:t>|</a:t>
            </a:r>
            <a:r>
              <a:rPr lang="el-GR" altLang="en-US" sz="2000" smtClean="0">
                <a:sym typeface="Symbol" pitchFamily="18" charset="2"/>
              </a:rPr>
              <a:t>Ω</a:t>
            </a:r>
            <a:r>
              <a:rPr lang="en-US" altLang="en-US" sz="2000" baseline="30000" smtClean="0">
                <a:sym typeface="Symbol" pitchFamily="18" charset="2"/>
              </a:rPr>
              <a:t>0</a:t>
            </a:r>
            <a:r>
              <a:rPr lang="en-US" altLang="en-US" sz="2000" smtClean="0">
                <a:sym typeface="Symbol" pitchFamily="18" charset="2"/>
              </a:rPr>
              <a:t>)=prior</a:t>
            </a:r>
          </a:p>
          <a:p>
            <a:pPr eaLnBrk="1" hangingPunct="1">
              <a:buFont typeface="Wingdings" pitchFamily="2" charset="2"/>
              <a:buNone/>
            </a:pPr>
            <a:r>
              <a:rPr lang="en-US" altLang="en-US" sz="2000" i="1" smtClean="0">
                <a:sym typeface="Symbol" pitchFamily="18" charset="2"/>
              </a:rPr>
              <a:t>L</a:t>
            </a:r>
            <a:r>
              <a:rPr lang="en-US" altLang="en-US" sz="2000" smtClean="0">
                <a:sym typeface="Symbol" pitchFamily="18" charset="2"/>
              </a:rPr>
              <a:t>(data| </a:t>
            </a:r>
            <a:r>
              <a:rPr lang="en-US" altLang="en-US" sz="2000" b="1" smtClean="0">
                <a:sym typeface="Symbol" pitchFamily="18" charset="2"/>
              </a:rPr>
              <a:t>)=Likelihood</a:t>
            </a:r>
          </a:p>
          <a:p>
            <a:pPr eaLnBrk="1" hangingPunct="1">
              <a:buFont typeface="Wingdings" pitchFamily="2" charset="2"/>
              <a:buNone/>
            </a:pPr>
            <a:r>
              <a:rPr lang="en-US" altLang="en-US" sz="2000" b="1" smtClean="0">
                <a:sym typeface="Symbol" pitchFamily="18" charset="2"/>
              </a:rPr>
              <a:t>f(|data, </a:t>
            </a:r>
            <a:r>
              <a:rPr lang="el-GR" altLang="en-US" sz="2000" smtClean="0">
                <a:sym typeface="Symbol" pitchFamily="18" charset="2"/>
              </a:rPr>
              <a:t>Ω</a:t>
            </a:r>
            <a:r>
              <a:rPr lang="en-US" altLang="en-US" sz="2000" baseline="30000" smtClean="0">
                <a:sym typeface="Symbol" pitchFamily="18" charset="2"/>
              </a:rPr>
              <a:t>0</a:t>
            </a:r>
            <a:r>
              <a:rPr lang="en-US" altLang="en-US" sz="2000" smtClean="0">
                <a:sym typeface="Symbol" pitchFamily="18" charset="2"/>
              </a:rPr>
              <a:t>)=Posterior</a:t>
            </a:r>
          </a:p>
          <a:p>
            <a:pPr eaLnBrk="1" hangingPunct="1">
              <a:buFont typeface="Wingdings" pitchFamily="2" charset="2"/>
              <a:buNone/>
            </a:pPr>
            <a:r>
              <a:rPr lang="en-US" altLang="en-US" sz="2000" smtClean="0">
                <a:sym typeface="Symbol" pitchFamily="18" charset="2"/>
              </a:rPr>
              <a:t>E</a:t>
            </a:r>
            <a:r>
              <a:rPr lang="en-US" altLang="en-US" sz="2000" b="1" smtClean="0">
                <a:sym typeface="Symbol" pitchFamily="18" charset="2"/>
              </a:rPr>
              <a:t>(|data, </a:t>
            </a:r>
            <a:r>
              <a:rPr lang="el-GR" altLang="en-US" sz="2000" smtClean="0">
                <a:sym typeface="Symbol" pitchFamily="18" charset="2"/>
              </a:rPr>
              <a:t>Ω</a:t>
            </a:r>
            <a:r>
              <a:rPr lang="en-US" altLang="en-US" sz="2000" baseline="30000" smtClean="0">
                <a:sym typeface="Symbol" pitchFamily="18" charset="2"/>
              </a:rPr>
              <a:t>0</a:t>
            </a:r>
            <a:r>
              <a:rPr lang="en-US" altLang="en-US" sz="2000" smtClean="0">
                <a:sym typeface="Symbol" pitchFamily="18" charset="2"/>
              </a:rPr>
              <a:t>)=Posterior Mean</a:t>
            </a:r>
          </a:p>
          <a:p>
            <a:pPr eaLnBrk="1" hangingPunct="1">
              <a:buFont typeface="Wingdings" pitchFamily="2" charset="2"/>
              <a:buNone/>
            </a:pPr>
            <a:r>
              <a:rPr lang="en-US" altLang="en-US" sz="2000" b="1" smtClean="0">
                <a:sym typeface="Symbol" pitchFamily="18" charset="2"/>
              </a:rPr>
              <a:t>V(|data, </a:t>
            </a:r>
            <a:r>
              <a:rPr lang="el-GR" altLang="en-US" sz="2000" smtClean="0">
                <a:sym typeface="Symbol" pitchFamily="18" charset="2"/>
              </a:rPr>
              <a:t>Ω</a:t>
            </a:r>
            <a:r>
              <a:rPr lang="en-US" altLang="en-US" sz="2000" baseline="30000" smtClean="0">
                <a:sym typeface="Symbol" pitchFamily="18" charset="2"/>
              </a:rPr>
              <a:t>0</a:t>
            </a:r>
            <a:r>
              <a:rPr lang="en-US" altLang="en-US" sz="2000" smtClean="0">
                <a:sym typeface="Symbol" pitchFamily="18" charset="2"/>
              </a:rPr>
              <a:t>)=Posterior Var.</a:t>
            </a:r>
          </a:p>
          <a:p>
            <a:pPr eaLnBrk="1" hangingPunct="1">
              <a:buFont typeface="Wingdings" pitchFamily="2" charset="2"/>
              <a:buNone/>
            </a:pPr>
            <a:r>
              <a:rPr lang="en-US" altLang="en-US" sz="2000" u="sng" smtClean="0">
                <a:solidFill>
                  <a:schemeClr val="folHlink"/>
                </a:solidFill>
                <a:sym typeface="Symbol" pitchFamily="18" charset="2"/>
              </a:rPr>
              <a:t>Estimation Paradigm</a:t>
            </a:r>
            <a:endParaRPr lang="en-US" altLang="en-US" sz="2000" smtClean="0">
              <a:sym typeface="Symbol" pitchFamily="18" charset="2"/>
            </a:endParaRPr>
          </a:p>
          <a:p>
            <a:pPr eaLnBrk="1" hangingPunct="1">
              <a:buFont typeface="Wingdings" pitchFamily="2" charset="2"/>
              <a:buNone/>
            </a:pPr>
            <a:r>
              <a:rPr lang="en-US" altLang="en-US" sz="2000" smtClean="0">
                <a:sym typeface="Symbol" pitchFamily="18" charset="2"/>
              </a:rPr>
              <a:t>“Exact”</a:t>
            </a:r>
          </a:p>
          <a:p>
            <a:pPr eaLnBrk="1" hangingPunct="1">
              <a:buFont typeface="Wingdings" pitchFamily="2" charset="2"/>
              <a:buNone/>
            </a:pPr>
            <a:r>
              <a:rPr lang="en-US" altLang="en-US" sz="2000" smtClean="0">
                <a:sym typeface="Symbol" pitchFamily="18" charset="2"/>
              </a:rPr>
              <a:t>“More accurate”</a:t>
            </a:r>
          </a:p>
          <a:p>
            <a:pPr eaLnBrk="1" hangingPunct="1">
              <a:buFont typeface="Wingdings" pitchFamily="2" charset="2"/>
              <a:buNone/>
            </a:pPr>
            <a:r>
              <a:rPr lang="en-US" altLang="en-US" sz="2000" smtClean="0">
                <a:sym typeface="Symbol" pitchFamily="18" charset="2"/>
              </a:rPr>
              <a:t>(“Not general beyond this prior and this sample…”)</a:t>
            </a:r>
          </a:p>
          <a:p>
            <a:pPr eaLnBrk="1" hangingPunct="1">
              <a:buFont typeface="Wingdings" pitchFamily="2" charset="2"/>
              <a:buNone/>
            </a:pPr>
            <a:endParaRPr lang="en-US" altLang="en-US" sz="2000" smtClean="0">
              <a:sym typeface="Symbol" pitchFamily="18" charset="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smtClean="0"/>
              <a:t>How Do We ‘Estimate It?’</a:t>
            </a:r>
          </a:p>
        </p:txBody>
      </p:sp>
      <p:sp>
        <p:nvSpPr>
          <p:cNvPr id="56323" name="Rectangle 3"/>
          <p:cNvSpPr>
            <a:spLocks noGrp="1" noChangeArrowheads="1"/>
          </p:cNvSpPr>
          <p:nvPr>
            <p:ph idx="1"/>
          </p:nvPr>
        </p:nvSpPr>
        <p:spPr/>
        <p:txBody>
          <a:bodyPr/>
          <a:lstStyle/>
          <a:p>
            <a:pPr eaLnBrk="1" hangingPunct="1">
              <a:lnSpc>
                <a:spcPct val="90000"/>
              </a:lnSpc>
            </a:pPr>
            <a:r>
              <a:rPr lang="en-US" altLang="en-US" sz="3600" smtClean="0"/>
              <a:t>O</a:t>
            </a:r>
            <a:r>
              <a:rPr lang="en-US" altLang="en-US" sz="2400" smtClean="0"/>
              <a:t>bjective</a:t>
            </a:r>
          </a:p>
          <a:p>
            <a:pPr lvl="1" eaLnBrk="1" hangingPunct="1">
              <a:lnSpc>
                <a:spcPct val="90000"/>
              </a:lnSpc>
            </a:pPr>
            <a:r>
              <a:rPr lang="en-US" altLang="en-US" sz="2000" smtClean="0"/>
              <a:t>Bayesian:  Posterior means</a:t>
            </a:r>
          </a:p>
          <a:p>
            <a:pPr lvl="1" eaLnBrk="1" hangingPunct="1">
              <a:lnSpc>
                <a:spcPct val="90000"/>
              </a:lnSpc>
            </a:pPr>
            <a:r>
              <a:rPr lang="en-US" altLang="en-US" sz="2000" smtClean="0"/>
              <a:t>Classical:  Conditional Means</a:t>
            </a:r>
          </a:p>
          <a:p>
            <a:pPr eaLnBrk="1" hangingPunct="1">
              <a:lnSpc>
                <a:spcPct val="90000"/>
              </a:lnSpc>
            </a:pPr>
            <a:r>
              <a:rPr lang="en-US" altLang="en-US" sz="3600" smtClean="0"/>
              <a:t>M</a:t>
            </a:r>
            <a:r>
              <a:rPr lang="en-US" altLang="en-US" sz="2400" smtClean="0"/>
              <a:t>echanics:  Simulation based estimator</a:t>
            </a:r>
          </a:p>
          <a:p>
            <a:pPr lvl="1" eaLnBrk="1" hangingPunct="1">
              <a:lnSpc>
                <a:spcPct val="90000"/>
              </a:lnSpc>
            </a:pPr>
            <a:r>
              <a:rPr lang="en-US" altLang="en-US" sz="2000" smtClean="0"/>
              <a:t>Bayesian: Random sampling from the posterior distribution. Estimate the mean of a distribution.  Always easy.</a:t>
            </a:r>
          </a:p>
          <a:p>
            <a:pPr lvl="1" eaLnBrk="1" hangingPunct="1">
              <a:lnSpc>
                <a:spcPct val="90000"/>
              </a:lnSpc>
            </a:pPr>
            <a:r>
              <a:rPr lang="en-US" altLang="en-US" sz="2000" smtClean="0"/>
              <a:t>Classical: Maximum simulated likelihood. Find the maximum of a function.  Sometimes very difficult.</a:t>
            </a:r>
          </a:p>
          <a:p>
            <a:pPr eaLnBrk="1" hangingPunct="1">
              <a:lnSpc>
                <a:spcPct val="90000"/>
              </a:lnSpc>
            </a:pPr>
            <a:r>
              <a:rPr lang="en-US" altLang="en-US" sz="3600" smtClean="0"/>
              <a:t>T</a:t>
            </a:r>
            <a:r>
              <a:rPr lang="en-US" altLang="en-US" sz="2400" smtClean="0"/>
              <a:t>hese will look suspiciously similar.</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en-US" sz="2400" smtClean="0"/>
              <a:t>A Practical Model Selection Strategy</a:t>
            </a:r>
          </a:p>
        </p:txBody>
      </p:sp>
      <p:sp>
        <p:nvSpPr>
          <p:cNvPr id="58371" name="Rectangle 3"/>
          <p:cNvSpPr>
            <a:spLocks noGrp="1" noChangeArrowheads="1"/>
          </p:cNvSpPr>
          <p:nvPr>
            <p:ph idx="1"/>
          </p:nvPr>
        </p:nvSpPr>
        <p:spPr/>
        <p:txBody>
          <a:bodyPr/>
          <a:lstStyle/>
          <a:p>
            <a:pPr eaLnBrk="1" hangingPunct="1">
              <a:buFont typeface="Wingdings" pitchFamily="2" charset="2"/>
              <a:buNone/>
            </a:pPr>
            <a:r>
              <a:rPr lang="en-US" altLang="en-US" sz="2400" smtClean="0"/>
              <a:t>     What self contained device is available to suggest that the analyst is fitting the wrong model to the data?</a:t>
            </a:r>
          </a:p>
          <a:p>
            <a:pPr eaLnBrk="1" hangingPunct="1">
              <a:buFont typeface="Wingdings" pitchFamily="2" charset="2"/>
              <a:buNone/>
            </a:pPr>
            <a:endParaRPr lang="en-US" altLang="en-US" sz="800" smtClean="0"/>
          </a:p>
          <a:p>
            <a:pPr eaLnBrk="1" hangingPunct="1"/>
            <a:r>
              <a:rPr lang="en-US" altLang="en-US" sz="2000" smtClean="0"/>
              <a:t>Classical: The iterations fail to converge. The optimization otherwise breaks down.  The model doesn’t ‘work.’</a:t>
            </a:r>
          </a:p>
          <a:p>
            <a:pPr eaLnBrk="1" hangingPunct="1"/>
            <a:endParaRPr lang="en-US" altLang="en-US" sz="800" smtClean="0"/>
          </a:p>
          <a:p>
            <a:pPr eaLnBrk="1" hangingPunct="1"/>
            <a:r>
              <a:rPr lang="en-US" altLang="en-US" sz="2000" smtClean="0"/>
              <a:t>Bayesian? E.g., Yang/Allenby Structural/Preference Heterogeneity has both discrete and continuous variation in the same model.  Is this identified?  How would you know?  The MCMC approach is too easy.  It always works.</a:t>
            </a:r>
          </a:p>
          <a:p>
            <a:pPr eaLnBrk="1" hangingPunct="1"/>
            <a:endParaRPr lang="en-US" altLang="en-US" sz="20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838200"/>
            <a:ext cx="8229600" cy="1143000"/>
          </a:xfrm>
        </p:spPr>
        <p:txBody>
          <a:bodyPr/>
          <a:lstStyle/>
          <a:p>
            <a:pPr eaLnBrk="1" hangingPunct="1"/>
            <a:r>
              <a:rPr lang="en-US" altLang="en-US" sz="2800" smtClean="0"/>
              <a:t>Bayesian Estimation Platform: The Posterior (to the data) Density</a:t>
            </a:r>
          </a:p>
        </p:txBody>
      </p:sp>
      <p:graphicFrame>
        <p:nvGraphicFramePr>
          <p:cNvPr id="60419" name="Object 4"/>
          <p:cNvGraphicFramePr>
            <a:graphicFrameLocks noChangeAspect="1"/>
          </p:cNvGraphicFramePr>
          <p:nvPr/>
        </p:nvGraphicFramePr>
        <p:xfrm>
          <a:off x="1125538" y="2214563"/>
          <a:ext cx="6815137" cy="3582987"/>
        </p:xfrm>
        <a:graphic>
          <a:graphicData uri="http://schemas.openxmlformats.org/presentationml/2006/ole">
            <p:oleObj spid="_x0000_s60419" name="Equation" r:id="rId4" imgW="3721100" imgH="1955800" progId="Equation.DSMT4">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en-US" sz="2800" smtClean="0"/>
              <a:t>The Estimator is the Posterior Mean</a:t>
            </a:r>
          </a:p>
        </p:txBody>
      </p:sp>
      <p:graphicFrame>
        <p:nvGraphicFramePr>
          <p:cNvPr id="62467" name="Object 4"/>
          <p:cNvGraphicFramePr>
            <a:graphicFrameLocks noGrp="1" noChangeAspect="1"/>
          </p:cNvGraphicFramePr>
          <p:nvPr>
            <p:ph idx="1"/>
          </p:nvPr>
        </p:nvGraphicFramePr>
        <p:xfrm>
          <a:off x="1295400" y="2257425"/>
          <a:ext cx="6537325" cy="1749425"/>
        </p:xfrm>
        <a:graphic>
          <a:graphicData uri="http://schemas.openxmlformats.org/presentationml/2006/ole">
            <p:oleObj spid="_x0000_s62467" name="Equation" r:id="rId4" imgW="3606800" imgH="965200" progId="Equation.DSMT4">
              <p:embed/>
            </p:oleObj>
          </a:graphicData>
        </a:graphic>
      </p:graphicFrame>
      <p:graphicFrame>
        <p:nvGraphicFramePr>
          <p:cNvPr id="62468" name="Object 7"/>
          <p:cNvGraphicFramePr>
            <a:graphicFrameLocks noChangeAspect="1"/>
          </p:cNvGraphicFramePr>
          <p:nvPr/>
        </p:nvGraphicFramePr>
        <p:xfrm>
          <a:off x="1219200" y="4933950"/>
          <a:ext cx="7000875" cy="781050"/>
        </p:xfrm>
        <a:graphic>
          <a:graphicData uri="http://schemas.openxmlformats.org/presentationml/2006/ole">
            <p:oleObj spid="_x0000_s62468" name="Equation" r:id="rId5" imgW="3530600" imgH="393700" progId="Equation.DSMT4">
              <p:embed/>
            </p:oleObj>
          </a:graphicData>
        </a:graphic>
      </p:graphicFrame>
      <p:sp>
        <p:nvSpPr>
          <p:cNvPr id="62469" name="Text Box 8"/>
          <p:cNvSpPr txBox="1">
            <a:spLocks noChangeArrowheads="1"/>
          </p:cNvSpPr>
          <p:nvPr/>
        </p:nvSpPr>
        <p:spPr bwMode="auto">
          <a:xfrm>
            <a:off x="1143000" y="4510088"/>
            <a:ext cx="6705600" cy="366712"/>
          </a:xfrm>
          <a:prstGeom prst="rect">
            <a:avLst/>
          </a:prstGeom>
          <a:noFill/>
          <a:ln w="19050">
            <a:noFill/>
            <a:miter lim="800000"/>
            <a:headEnd/>
            <a:tailEnd/>
          </a:ln>
        </p:spPr>
        <p:txBody>
          <a:bodyPr>
            <a:spAutoFit/>
          </a:bodyPr>
          <a:lstStyle/>
          <a:p>
            <a:pPr>
              <a:spcBef>
                <a:spcPct val="50000"/>
              </a:spcBef>
            </a:pPr>
            <a:r>
              <a:rPr lang="en-US" altLang="en-US">
                <a:latin typeface="Arial Black" pitchFamily="34" charset="0"/>
              </a:rPr>
              <a:t>Simulation based (MCMC) estimation:  Empirically,</a:t>
            </a:r>
          </a:p>
        </p:txBody>
      </p:sp>
      <p:sp>
        <p:nvSpPr>
          <p:cNvPr id="62470" name="Text Box 9"/>
          <p:cNvSpPr txBox="1">
            <a:spLocks noChangeArrowheads="1"/>
          </p:cNvSpPr>
          <p:nvPr/>
        </p:nvSpPr>
        <p:spPr bwMode="auto">
          <a:xfrm>
            <a:off x="1143000" y="5943600"/>
            <a:ext cx="7467600" cy="366713"/>
          </a:xfrm>
          <a:prstGeom prst="rect">
            <a:avLst/>
          </a:prstGeom>
          <a:noFill/>
          <a:ln w="19050">
            <a:noFill/>
            <a:miter lim="800000"/>
            <a:headEnd/>
            <a:tailEnd/>
          </a:ln>
        </p:spPr>
        <p:txBody>
          <a:bodyPr>
            <a:spAutoFit/>
          </a:bodyPr>
          <a:lstStyle/>
          <a:p>
            <a:pPr>
              <a:spcBef>
                <a:spcPct val="50000"/>
              </a:spcBef>
            </a:pPr>
            <a:r>
              <a:rPr lang="en-US" altLang="en-US">
                <a:latin typeface="Arial Black" pitchFamily="34" charset="0"/>
              </a:rPr>
              <a:t>This is not ‘exact.’ It is the mean of a random sample.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altLang="en-US" sz="2800" smtClean="0"/>
              <a:t>Classical Estimation Platform: The Likelihood</a:t>
            </a:r>
          </a:p>
        </p:txBody>
      </p:sp>
      <p:graphicFrame>
        <p:nvGraphicFramePr>
          <p:cNvPr id="64515" name="Object 4"/>
          <p:cNvGraphicFramePr>
            <a:graphicFrameLocks noChangeAspect="1"/>
          </p:cNvGraphicFramePr>
          <p:nvPr/>
        </p:nvGraphicFramePr>
        <p:xfrm>
          <a:off x="1757363" y="2016125"/>
          <a:ext cx="5629275" cy="3394075"/>
        </p:xfrm>
        <a:graphic>
          <a:graphicData uri="http://schemas.openxmlformats.org/presentationml/2006/ole">
            <p:oleObj spid="_x0000_s64515" name="Equation" r:id="rId4" imgW="2654300" imgH="1600200" progId="Equation.DSMT4">
              <p:embed/>
            </p:oleObj>
          </a:graphicData>
        </a:graphic>
      </p:graphicFrame>
      <p:sp>
        <p:nvSpPr>
          <p:cNvPr id="64516" name="Text Box 5"/>
          <p:cNvSpPr txBox="1">
            <a:spLocks noChangeArrowheads="1"/>
          </p:cNvSpPr>
          <p:nvPr/>
        </p:nvSpPr>
        <p:spPr bwMode="auto">
          <a:xfrm>
            <a:off x="1143000" y="5486400"/>
            <a:ext cx="7543800" cy="738188"/>
          </a:xfrm>
          <a:prstGeom prst="rect">
            <a:avLst/>
          </a:prstGeom>
          <a:noFill/>
          <a:ln w="19050">
            <a:noFill/>
            <a:miter lim="800000"/>
            <a:headEnd/>
            <a:tailEnd/>
          </a:ln>
        </p:spPr>
        <p:txBody>
          <a:bodyPr>
            <a:spAutoFit/>
          </a:bodyPr>
          <a:lstStyle/>
          <a:p>
            <a:pPr>
              <a:spcBef>
                <a:spcPct val="50000"/>
              </a:spcBef>
            </a:pPr>
            <a:r>
              <a:rPr lang="en-US" altLang="en-US">
                <a:latin typeface="Arial" charset="0"/>
              </a:rPr>
              <a:t>Expected value over all possible realizations of </a:t>
            </a:r>
            <a:r>
              <a:rPr lang="en-US" altLang="en-US" sz="2400">
                <a:latin typeface="Arial" charset="0"/>
                <a:sym typeface="Symbol" pitchFamily="18" charset="2"/>
              </a:rPr>
              <a:t></a:t>
            </a:r>
            <a:r>
              <a:rPr lang="en-US" altLang="en-US" baseline="-25000">
                <a:latin typeface="Arial" charset="0"/>
                <a:sym typeface="Symbol" pitchFamily="18" charset="2"/>
              </a:rPr>
              <a:t>i</a:t>
            </a:r>
            <a:r>
              <a:rPr lang="en-US" altLang="en-US">
                <a:latin typeface="Arial" charset="0"/>
                <a:sym typeface="Symbol" pitchFamily="18" charset="2"/>
              </a:rPr>
              <a:t> (according to the estimated asymptotic distribution). I.e., over all possible samples.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altLang="en-US" smtClean="0"/>
              <a:t>Maximum Simulated Likelihood</a:t>
            </a:r>
          </a:p>
        </p:txBody>
      </p:sp>
      <p:graphicFrame>
        <p:nvGraphicFramePr>
          <p:cNvPr id="66563" name="Object 4"/>
          <p:cNvGraphicFramePr>
            <a:graphicFrameLocks noChangeAspect="1"/>
          </p:cNvGraphicFramePr>
          <p:nvPr/>
        </p:nvGraphicFramePr>
        <p:xfrm>
          <a:off x="1336675" y="2660650"/>
          <a:ext cx="5786438" cy="1749425"/>
        </p:xfrm>
        <a:graphic>
          <a:graphicData uri="http://schemas.openxmlformats.org/presentationml/2006/ole">
            <p:oleObj spid="_x0000_s66563" name="Equation" r:id="rId4" imgW="3276600" imgH="990600" progId="Equation.DSMT4">
              <p:embed/>
            </p:oleObj>
          </a:graphicData>
        </a:graphic>
      </p:graphicFrame>
      <p:sp>
        <p:nvSpPr>
          <p:cNvPr id="66564" name="Text Box 5"/>
          <p:cNvSpPr txBox="1">
            <a:spLocks noChangeArrowheads="1"/>
          </p:cNvSpPr>
          <p:nvPr/>
        </p:nvSpPr>
        <p:spPr bwMode="auto">
          <a:xfrm>
            <a:off x="533400" y="1905000"/>
            <a:ext cx="6705600" cy="519113"/>
          </a:xfrm>
          <a:prstGeom prst="rect">
            <a:avLst/>
          </a:prstGeom>
          <a:noFill/>
          <a:ln w="19050">
            <a:noFill/>
            <a:miter lim="800000"/>
            <a:headEnd/>
            <a:tailEnd/>
          </a:ln>
        </p:spPr>
        <p:txBody>
          <a:bodyPr>
            <a:spAutoFit/>
          </a:bodyPr>
          <a:lstStyle/>
          <a:p>
            <a:pPr>
              <a:spcBef>
                <a:spcPct val="50000"/>
              </a:spcBef>
            </a:pPr>
            <a:r>
              <a:rPr lang="en-US" altLang="en-US" sz="2800">
                <a:latin typeface="Arial Black" pitchFamily="34" charset="0"/>
              </a:rPr>
              <a:t>T</a:t>
            </a:r>
            <a:r>
              <a:rPr lang="en-US" altLang="en-US">
                <a:latin typeface="Arial Black" pitchFamily="34" charset="0"/>
              </a:rPr>
              <a:t>rue log likelihood</a:t>
            </a:r>
          </a:p>
        </p:txBody>
      </p:sp>
      <p:graphicFrame>
        <p:nvGraphicFramePr>
          <p:cNvPr id="66565" name="Object 7"/>
          <p:cNvGraphicFramePr>
            <a:graphicFrameLocks noChangeAspect="1"/>
          </p:cNvGraphicFramePr>
          <p:nvPr/>
        </p:nvGraphicFramePr>
        <p:xfrm>
          <a:off x="1331913" y="5026025"/>
          <a:ext cx="5221287" cy="1146175"/>
        </p:xfrm>
        <a:graphic>
          <a:graphicData uri="http://schemas.openxmlformats.org/presentationml/2006/ole">
            <p:oleObj spid="_x0000_s66565" name="Equation" r:id="rId5" imgW="3009900" imgH="660400" progId="Equation.DSMT4">
              <p:embed/>
            </p:oleObj>
          </a:graphicData>
        </a:graphic>
      </p:graphicFrame>
      <p:sp>
        <p:nvSpPr>
          <p:cNvPr id="66566" name="Text Box 8"/>
          <p:cNvSpPr txBox="1">
            <a:spLocks noChangeArrowheads="1"/>
          </p:cNvSpPr>
          <p:nvPr/>
        </p:nvSpPr>
        <p:spPr bwMode="auto">
          <a:xfrm>
            <a:off x="533400" y="4419600"/>
            <a:ext cx="6019800" cy="519113"/>
          </a:xfrm>
          <a:prstGeom prst="rect">
            <a:avLst/>
          </a:prstGeom>
          <a:noFill/>
          <a:ln w="19050">
            <a:noFill/>
            <a:miter lim="800000"/>
            <a:headEnd/>
            <a:tailEnd/>
          </a:ln>
        </p:spPr>
        <p:txBody>
          <a:bodyPr>
            <a:spAutoFit/>
          </a:bodyPr>
          <a:lstStyle/>
          <a:p>
            <a:pPr>
              <a:spcBef>
                <a:spcPct val="50000"/>
              </a:spcBef>
            </a:pPr>
            <a:r>
              <a:rPr lang="en-US" altLang="en-US" sz="2800">
                <a:latin typeface="Arial Black" pitchFamily="34" charset="0"/>
              </a:rPr>
              <a:t>S</a:t>
            </a:r>
            <a:r>
              <a:rPr lang="en-US" altLang="en-US">
                <a:latin typeface="Arial Black" pitchFamily="34" charset="0"/>
              </a:rPr>
              <a:t>imulated log likelihood</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altLang="en-US" smtClean="0"/>
              <a:t>Individual Parameters</a:t>
            </a:r>
          </a:p>
        </p:txBody>
      </p:sp>
      <p:graphicFrame>
        <p:nvGraphicFramePr>
          <p:cNvPr id="68611" name="Object 4"/>
          <p:cNvGraphicFramePr>
            <a:graphicFrameLocks noChangeAspect="1"/>
          </p:cNvGraphicFramePr>
          <p:nvPr/>
        </p:nvGraphicFramePr>
        <p:xfrm>
          <a:off x="609600" y="2057400"/>
          <a:ext cx="7556500" cy="2633663"/>
        </p:xfrm>
        <a:graphic>
          <a:graphicData uri="http://schemas.openxmlformats.org/presentationml/2006/ole">
            <p:oleObj spid="_x0000_s68611" name="Equation" r:id="rId4" imgW="3644900" imgH="1270000" progId="Equation.DSMT4">
              <p:embed/>
            </p:oleObj>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Grp="1" noChangeArrowheads="1"/>
          </p:cNvSpPr>
          <p:nvPr>
            <p:ph type="title"/>
          </p:nvPr>
        </p:nvSpPr>
        <p:spPr/>
        <p:txBody>
          <a:bodyPr/>
          <a:lstStyle/>
          <a:p>
            <a:pPr eaLnBrk="1" hangingPunct="1"/>
            <a:r>
              <a:rPr lang="en-US" altLang="en-US" smtClean="0"/>
              <a:t>Estimating </a:t>
            </a:r>
            <a:r>
              <a:rPr lang="en-US" altLang="en-US" b="1" smtClean="0">
                <a:sym typeface="Symbol" pitchFamily="18" charset="2"/>
              </a:rPr>
              <a:t></a:t>
            </a:r>
            <a:r>
              <a:rPr lang="en-US" altLang="en-US" b="1" baseline="-25000" smtClean="0">
                <a:sym typeface="Symbol" pitchFamily="18" charset="2"/>
              </a:rPr>
              <a:t>i</a:t>
            </a:r>
            <a:endParaRPr lang="en-US" altLang="en-US" b="1" smtClean="0">
              <a:sym typeface="Symbol" pitchFamily="18" charset="2"/>
            </a:endParaRPr>
          </a:p>
        </p:txBody>
      </p:sp>
      <p:sp>
        <p:nvSpPr>
          <p:cNvPr id="70659" name="Text Box 5"/>
          <p:cNvSpPr txBox="1">
            <a:spLocks noChangeArrowheads="1"/>
          </p:cNvSpPr>
          <p:nvPr/>
        </p:nvSpPr>
        <p:spPr bwMode="auto">
          <a:xfrm>
            <a:off x="533400" y="2057400"/>
            <a:ext cx="8229600" cy="2678113"/>
          </a:xfrm>
          <a:prstGeom prst="rect">
            <a:avLst/>
          </a:prstGeom>
          <a:noFill/>
          <a:ln w="19050">
            <a:noFill/>
            <a:miter lim="800000"/>
            <a:headEnd/>
            <a:tailEnd/>
          </a:ln>
        </p:spPr>
        <p:txBody>
          <a:bodyPr>
            <a:spAutoFit/>
          </a:bodyPr>
          <a:lstStyle/>
          <a:p>
            <a:pPr eaLnBrk="1" hangingPunct="1">
              <a:spcBef>
                <a:spcPct val="20000"/>
              </a:spcBef>
              <a:buClr>
                <a:schemeClr val="bg2"/>
              </a:buClr>
              <a:buSzPct val="70000"/>
              <a:buFont typeface="Wingdings" pitchFamily="2" charset="2"/>
              <a:buNone/>
            </a:pPr>
            <a:r>
              <a:rPr lang="en-US" altLang="en-US" sz="2800">
                <a:latin typeface="Arial" charset="0"/>
              </a:rPr>
              <a:t>“… In contrast, classical approaches to modeling heterogeneity yield only aggregate summaries of heterogeneity and do not provide actionable information about specific groups.  The classical approach is therefore of limited value to marketers.”  (A&amp;R p. 72)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Grp="1" noChangeArrowheads="1"/>
          </p:cNvSpPr>
          <p:nvPr>
            <p:ph type="title"/>
          </p:nvPr>
        </p:nvSpPr>
        <p:spPr/>
        <p:txBody>
          <a:bodyPr/>
          <a:lstStyle/>
          <a:p>
            <a:pPr eaLnBrk="1" hangingPunct="1"/>
            <a:r>
              <a:rPr lang="en-US" altLang="en-US" sz="2800" smtClean="0"/>
              <a:t>A Bayesian View: Not All Possible Samples, Just This Sample</a:t>
            </a:r>
          </a:p>
        </p:txBody>
      </p:sp>
      <p:graphicFrame>
        <p:nvGraphicFramePr>
          <p:cNvPr id="72707" name="Object 5"/>
          <p:cNvGraphicFramePr>
            <a:graphicFrameLocks noChangeAspect="1"/>
          </p:cNvGraphicFramePr>
          <p:nvPr/>
        </p:nvGraphicFramePr>
        <p:xfrm>
          <a:off x="304800" y="1889125"/>
          <a:ext cx="7699375" cy="3292475"/>
        </p:xfrm>
        <a:graphic>
          <a:graphicData uri="http://schemas.openxmlformats.org/presentationml/2006/ole">
            <p:oleObj spid="_x0000_s72707" name="Equation" r:id="rId4" imgW="4330700" imgH="1854200" progId="Equation.DSMT4">
              <p:embed/>
            </p:oleObj>
          </a:graphicData>
        </a:graphic>
      </p:graphicFrame>
      <p:sp>
        <p:nvSpPr>
          <p:cNvPr id="72708" name="Text Box 6"/>
          <p:cNvSpPr txBox="1">
            <a:spLocks noChangeArrowheads="1"/>
          </p:cNvSpPr>
          <p:nvPr/>
        </p:nvSpPr>
        <p:spPr bwMode="auto">
          <a:xfrm>
            <a:off x="685800" y="5486400"/>
            <a:ext cx="7162800" cy="519113"/>
          </a:xfrm>
          <a:prstGeom prst="rect">
            <a:avLst/>
          </a:prstGeom>
          <a:noFill/>
          <a:ln w="19050">
            <a:noFill/>
            <a:miter lim="800000"/>
            <a:headEnd/>
            <a:tailEnd/>
          </a:ln>
        </p:spPr>
        <p:txBody>
          <a:bodyPr>
            <a:spAutoFit/>
          </a:bodyPr>
          <a:lstStyle/>
          <a:p>
            <a:pPr>
              <a:spcBef>
                <a:spcPct val="50000"/>
              </a:spcBef>
              <a:buFont typeface="Symbol" pitchFamily="18" charset="2"/>
              <a:buNone/>
            </a:pPr>
            <a:r>
              <a:rPr lang="en-US" altLang="en-US" sz="2800">
                <a:latin typeface="Arial Black" pitchFamily="34" charset="0"/>
                <a:sym typeface="Symbol" pitchFamily="18" charset="2"/>
              </a:rPr>
              <a:t>L</a:t>
            </a:r>
            <a:r>
              <a:rPr lang="en-US" altLang="en-US" sz="2000">
                <a:latin typeface="Arial Black" pitchFamily="34" charset="0"/>
                <a:sym typeface="Symbol" pitchFamily="18" charset="2"/>
              </a:rPr>
              <a:t>ooks like the posterior mean</a:t>
            </a:r>
          </a:p>
        </p:txBody>
      </p:sp>
      <p:graphicFrame>
        <p:nvGraphicFramePr>
          <p:cNvPr id="72709" name="Object 9"/>
          <p:cNvGraphicFramePr>
            <a:graphicFrameLocks noChangeAspect="1"/>
          </p:cNvGraphicFramePr>
          <p:nvPr/>
        </p:nvGraphicFramePr>
        <p:xfrm>
          <a:off x="1524000" y="3124200"/>
          <a:ext cx="646113" cy="1143000"/>
        </p:xfrm>
        <a:graphic>
          <a:graphicData uri="http://schemas.openxmlformats.org/presentationml/2006/ole">
            <p:oleObj spid="_x0000_s72709" name="Equation" r:id="rId5" imgW="164957" imgH="291847" progId="Equation.DSMT4">
              <p:embed/>
            </p:oleObj>
          </a:graphicData>
        </a:graphic>
      </p:graphicFrame>
      <p:sp>
        <p:nvSpPr>
          <p:cNvPr id="72710" name="Rectangle 10"/>
          <p:cNvSpPr>
            <a:spLocks noChangeArrowheads="1"/>
          </p:cNvSpPr>
          <p:nvPr/>
        </p:nvSpPr>
        <p:spPr bwMode="auto">
          <a:xfrm>
            <a:off x="1371600" y="3124200"/>
            <a:ext cx="1066800" cy="1219200"/>
          </a:xfrm>
          <a:prstGeom prst="rect">
            <a:avLst/>
          </a:prstGeom>
          <a:noFill/>
          <a:ln w="57150">
            <a:solidFill>
              <a:srgbClr val="FF3300"/>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52400" y="533400"/>
            <a:ext cx="8763000" cy="1143000"/>
          </a:xfrm>
        </p:spPr>
        <p:txBody>
          <a:bodyPr/>
          <a:lstStyle/>
          <a:p>
            <a:pPr eaLnBrk="1" hangingPunct="1"/>
            <a:r>
              <a:rPr lang="en-US" altLang="en-US" sz="2800" smtClean="0"/>
              <a:t> THE Random Parameters Logit Model</a:t>
            </a:r>
          </a:p>
        </p:txBody>
      </p:sp>
      <p:graphicFrame>
        <p:nvGraphicFramePr>
          <p:cNvPr id="74755" name="Object 4"/>
          <p:cNvGraphicFramePr>
            <a:graphicFrameLocks noGrp="1" noChangeAspect="1"/>
          </p:cNvGraphicFramePr>
          <p:nvPr>
            <p:ph idx="1"/>
          </p:nvPr>
        </p:nvGraphicFramePr>
        <p:xfrm>
          <a:off x="1447998" y="2057400"/>
          <a:ext cx="6686550" cy="4114800"/>
        </p:xfrm>
        <a:graphic>
          <a:graphicData uri="http://schemas.openxmlformats.org/presentationml/2006/ole">
            <p:oleObj spid="_x0000_s74755" name="Equation" r:id="rId4" imgW="3962400" imgH="2438400" progId="Equation.DSMT4">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smtClean="0"/>
              <a:t>Conditional Estimators</a:t>
            </a:r>
          </a:p>
        </p:txBody>
      </p:sp>
      <p:graphicFrame>
        <p:nvGraphicFramePr>
          <p:cNvPr id="76803" name="Object 3"/>
          <p:cNvGraphicFramePr>
            <a:graphicFrameLocks noChangeAspect="1"/>
          </p:cNvGraphicFramePr>
          <p:nvPr/>
        </p:nvGraphicFramePr>
        <p:xfrm>
          <a:off x="1295400" y="1871663"/>
          <a:ext cx="7232650" cy="4048125"/>
        </p:xfrm>
        <a:graphic>
          <a:graphicData uri="http://schemas.openxmlformats.org/presentationml/2006/ole">
            <p:oleObj spid="_x0000_s76803" name="Equation" r:id="rId4" imgW="4813300" imgH="2692400" progId="Equation.DSMT4">
              <p:embed/>
            </p:oleObj>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ltLang="en-US" smtClean="0"/>
              <a:t>Simulation Based Estimation</a:t>
            </a:r>
          </a:p>
        </p:txBody>
      </p:sp>
      <p:sp>
        <p:nvSpPr>
          <p:cNvPr id="78851" name="Rectangle 3"/>
          <p:cNvSpPr>
            <a:spLocks noGrp="1" noChangeArrowheads="1"/>
          </p:cNvSpPr>
          <p:nvPr>
            <p:ph idx="1"/>
          </p:nvPr>
        </p:nvSpPr>
        <p:spPr>
          <a:xfrm>
            <a:off x="457200" y="1828800"/>
            <a:ext cx="8458200" cy="4724400"/>
          </a:xfrm>
        </p:spPr>
        <p:txBody>
          <a:bodyPr/>
          <a:lstStyle/>
          <a:p>
            <a:pPr eaLnBrk="1" hangingPunct="1">
              <a:lnSpc>
                <a:spcPct val="80000"/>
              </a:lnSpc>
            </a:pPr>
            <a:r>
              <a:rPr lang="en-US" altLang="en-US" sz="3600" smtClean="0"/>
              <a:t>B</a:t>
            </a:r>
            <a:r>
              <a:rPr lang="en-US" altLang="en-US" sz="2400" smtClean="0"/>
              <a:t>ayesian: Limited to convenient priors (normal, inverse gamma and Wishart) that produce mathematically tractable posteriors. Largely simple RPM’s without heterogeneity.</a:t>
            </a:r>
          </a:p>
          <a:p>
            <a:pPr eaLnBrk="1" hangingPunct="1">
              <a:lnSpc>
                <a:spcPct val="80000"/>
              </a:lnSpc>
            </a:pPr>
            <a:r>
              <a:rPr lang="en-US" altLang="en-US" sz="3600" smtClean="0"/>
              <a:t>C</a:t>
            </a:r>
            <a:r>
              <a:rPr lang="en-US" altLang="en-US" sz="2400" smtClean="0"/>
              <a:t>lassical: Use any distributions for any parts of the heterogeneity that can be simulated. Rich layered model specifications.</a:t>
            </a:r>
          </a:p>
          <a:p>
            <a:pPr lvl="1" eaLnBrk="1" hangingPunct="1">
              <a:lnSpc>
                <a:spcPct val="80000"/>
              </a:lnSpc>
            </a:pPr>
            <a:r>
              <a:rPr lang="en-US" altLang="en-US" sz="1800" smtClean="0"/>
              <a:t>Comparable to Bayesian (Normal)</a:t>
            </a:r>
          </a:p>
          <a:p>
            <a:pPr lvl="1" eaLnBrk="1" hangingPunct="1">
              <a:lnSpc>
                <a:spcPct val="80000"/>
              </a:lnSpc>
            </a:pPr>
            <a:r>
              <a:rPr lang="en-US" altLang="en-US" sz="1800" smtClean="0"/>
              <a:t>Constrain parameters to be positive. (Triangular, Lognormal)</a:t>
            </a:r>
          </a:p>
          <a:p>
            <a:pPr lvl="1" eaLnBrk="1" hangingPunct="1">
              <a:lnSpc>
                <a:spcPct val="80000"/>
              </a:lnSpc>
            </a:pPr>
            <a:r>
              <a:rPr lang="en-US" altLang="en-US" sz="1800" smtClean="0"/>
              <a:t>Limit ranges of parameters. (Uniform, Triangular)</a:t>
            </a:r>
          </a:p>
          <a:p>
            <a:pPr lvl="1" eaLnBrk="1" hangingPunct="1">
              <a:lnSpc>
                <a:spcPct val="80000"/>
              </a:lnSpc>
            </a:pPr>
            <a:r>
              <a:rPr lang="en-US" altLang="en-US" sz="1800" smtClean="0"/>
              <a:t>Produce particular shapes of distributions such as small tails. (Beta, Weibull, Johnson S</a:t>
            </a:r>
            <a:r>
              <a:rPr lang="en-US" altLang="en-US" sz="1800" baseline="-25000" smtClean="0"/>
              <a:t>B</a:t>
            </a:r>
            <a:r>
              <a:rPr lang="en-US" altLang="en-US" sz="1800" smtClean="0"/>
              <a:t>)</a:t>
            </a:r>
          </a:p>
          <a:p>
            <a:pPr lvl="1" eaLnBrk="1" hangingPunct="1">
              <a:lnSpc>
                <a:spcPct val="80000"/>
              </a:lnSpc>
            </a:pPr>
            <a:r>
              <a:rPr lang="en-US" altLang="en-US" sz="1800" smtClean="0"/>
              <a:t>Heteroscedasticity and scaling heterogeneity</a:t>
            </a:r>
          </a:p>
          <a:p>
            <a:pPr lvl="1" eaLnBrk="1" hangingPunct="1">
              <a:lnSpc>
                <a:spcPct val="80000"/>
              </a:lnSpc>
            </a:pPr>
            <a:r>
              <a:rPr lang="en-US" altLang="en-US" sz="1800" smtClean="0"/>
              <a:t>Nesting and multilayered correlation structures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n-US" altLang="en-US" smtClean="0"/>
              <a:t>Computational Difficulty?</a:t>
            </a:r>
          </a:p>
        </p:txBody>
      </p:sp>
      <p:sp>
        <p:nvSpPr>
          <p:cNvPr id="80899" name="Rectangle 3"/>
          <p:cNvSpPr>
            <a:spLocks noGrp="1" noChangeArrowheads="1"/>
          </p:cNvSpPr>
          <p:nvPr>
            <p:ph idx="1"/>
          </p:nvPr>
        </p:nvSpPr>
        <p:spPr/>
        <p:txBody>
          <a:bodyPr/>
          <a:lstStyle/>
          <a:p>
            <a:pPr marL="533400" indent="-533400" eaLnBrk="1" hangingPunct="1">
              <a:lnSpc>
                <a:spcPct val="90000"/>
              </a:lnSpc>
              <a:buFont typeface="Wingdings" pitchFamily="2" charset="2"/>
              <a:buNone/>
            </a:pPr>
            <a:r>
              <a:rPr lang="en-US" altLang="en-US" sz="2400" smtClean="0"/>
              <a:t>“</a:t>
            </a:r>
            <a:r>
              <a:rPr lang="en-US" altLang="en-US" sz="3200" smtClean="0"/>
              <a:t>O</a:t>
            </a:r>
            <a:r>
              <a:rPr lang="en-US" altLang="en-US" sz="2000" smtClean="0"/>
              <a:t>utside of normal linear models with normal random coefficient distributions, performing the integral can be computationally challenging.”  (A&amp;R, p. 62)</a:t>
            </a:r>
          </a:p>
          <a:p>
            <a:pPr marL="533400" indent="-533400" eaLnBrk="1" hangingPunct="1">
              <a:lnSpc>
                <a:spcPct val="90000"/>
              </a:lnSpc>
              <a:buFont typeface="Wingdings" pitchFamily="2" charset="2"/>
              <a:buNone/>
            </a:pPr>
            <a:endParaRPr lang="en-US" altLang="en-US" sz="800" smtClean="0"/>
          </a:p>
          <a:p>
            <a:pPr marL="533400" indent="-533400" eaLnBrk="1" hangingPunct="1">
              <a:lnSpc>
                <a:spcPct val="90000"/>
              </a:lnSpc>
              <a:buFont typeface="Wingdings" pitchFamily="2" charset="2"/>
              <a:buNone/>
            </a:pPr>
            <a:r>
              <a:rPr lang="en-US" altLang="en-US" sz="2400" smtClean="0"/>
              <a:t>(No longer even remotely true)</a:t>
            </a:r>
          </a:p>
          <a:p>
            <a:pPr marL="533400" indent="-533400" eaLnBrk="1" hangingPunct="1">
              <a:lnSpc>
                <a:spcPct val="90000"/>
              </a:lnSpc>
              <a:buFont typeface="Wingdings" pitchFamily="2" charset="2"/>
              <a:buNone/>
            </a:pPr>
            <a:endParaRPr lang="en-US" altLang="en-US" sz="800" smtClean="0"/>
          </a:p>
          <a:p>
            <a:pPr marL="533400" indent="-533400" eaLnBrk="1" hangingPunct="1">
              <a:lnSpc>
                <a:spcPct val="90000"/>
              </a:lnSpc>
              <a:buFont typeface="Wingdings" pitchFamily="2" charset="2"/>
              <a:buAutoNum type="arabicParenBoth"/>
            </a:pPr>
            <a:r>
              <a:rPr lang="en-US" altLang="en-US" sz="3200" smtClean="0"/>
              <a:t>MSL</a:t>
            </a:r>
            <a:r>
              <a:rPr lang="en-US" altLang="en-US" sz="2000" smtClean="0"/>
              <a:t> with dozens of parameters is simple</a:t>
            </a:r>
          </a:p>
          <a:p>
            <a:pPr marL="533400" indent="-533400" eaLnBrk="1" hangingPunct="1">
              <a:lnSpc>
                <a:spcPct val="90000"/>
              </a:lnSpc>
              <a:buFont typeface="Wingdings" pitchFamily="2" charset="2"/>
              <a:buAutoNum type="arabicParenBoth"/>
            </a:pPr>
            <a:r>
              <a:rPr lang="en-US" altLang="en-US" sz="3200" smtClean="0"/>
              <a:t>M</a:t>
            </a:r>
            <a:r>
              <a:rPr lang="en-US" altLang="en-US" sz="2000" smtClean="0"/>
              <a:t>ultivariate normal (multinomial probit) is no longer the benchmark alternative. (See McFadden and Train)</a:t>
            </a:r>
          </a:p>
          <a:p>
            <a:pPr marL="533400" indent="-533400" eaLnBrk="1" hangingPunct="1">
              <a:lnSpc>
                <a:spcPct val="90000"/>
              </a:lnSpc>
              <a:buFont typeface="Wingdings" pitchFamily="2" charset="2"/>
              <a:buAutoNum type="arabicParenBoth"/>
            </a:pPr>
            <a:r>
              <a:rPr lang="en-US" altLang="en-US" sz="3200" smtClean="0"/>
              <a:t>I</a:t>
            </a:r>
            <a:r>
              <a:rPr lang="en-US" altLang="en-US" sz="2000" smtClean="0"/>
              <a:t>ntelligent methods of integration (Halton sequences) speed up integration by factors of as much as 10. (These could be used by Bayesians.)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altLang="en-US" smtClean="0"/>
              <a:t>Individual Estimates</a:t>
            </a:r>
          </a:p>
        </p:txBody>
      </p:sp>
      <p:sp>
        <p:nvSpPr>
          <p:cNvPr id="82947" name="Rectangle 3"/>
          <p:cNvSpPr>
            <a:spLocks noGrp="1" noChangeArrowheads="1"/>
          </p:cNvSpPr>
          <p:nvPr>
            <p:ph idx="1"/>
          </p:nvPr>
        </p:nvSpPr>
        <p:spPr>
          <a:xfrm>
            <a:off x="457200" y="2022475"/>
            <a:ext cx="8229600" cy="4606925"/>
          </a:xfrm>
        </p:spPr>
        <p:txBody>
          <a:bodyPr/>
          <a:lstStyle/>
          <a:p>
            <a:pPr eaLnBrk="1" hangingPunct="1">
              <a:lnSpc>
                <a:spcPct val="80000"/>
              </a:lnSpc>
            </a:pPr>
            <a:r>
              <a:rPr lang="en-US" altLang="en-US" sz="3600" smtClean="0"/>
              <a:t>B</a:t>
            </a:r>
            <a:r>
              <a:rPr lang="en-US" altLang="en-US" sz="2400" smtClean="0"/>
              <a:t>ayesian…  “exact…”  what do we mean by “the exact posterior”</a:t>
            </a:r>
          </a:p>
          <a:p>
            <a:pPr eaLnBrk="1" hangingPunct="1">
              <a:lnSpc>
                <a:spcPct val="80000"/>
              </a:lnSpc>
            </a:pPr>
            <a:r>
              <a:rPr lang="en-US" altLang="en-US" sz="3600" smtClean="0"/>
              <a:t>C</a:t>
            </a:r>
            <a:r>
              <a:rPr lang="en-US" altLang="en-US" sz="2400" smtClean="0"/>
              <a:t>lassical…  “asymptotic…”</a:t>
            </a:r>
          </a:p>
          <a:p>
            <a:pPr eaLnBrk="1" hangingPunct="1">
              <a:lnSpc>
                <a:spcPct val="80000"/>
              </a:lnSpc>
            </a:pPr>
            <a:r>
              <a:rPr lang="en-US" altLang="en-US" sz="3600" smtClean="0"/>
              <a:t>T</a:t>
            </a:r>
            <a:r>
              <a:rPr lang="en-US" altLang="en-US" sz="2400" smtClean="0"/>
              <a:t>hese will be very similar.  Counterpoint is not a crippled LCM or MNP. Same model, similar values.</a:t>
            </a:r>
          </a:p>
          <a:p>
            <a:pPr eaLnBrk="1" hangingPunct="1">
              <a:lnSpc>
                <a:spcPct val="80000"/>
              </a:lnSpc>
            </a:pPr>
            <a:r>
              <a:rPr lang="en-US" altLang="en-US" sz="3600" smtClean="0"/>
              <a:t>A</a:t>
            </a:r>
            <a:r>
              <a:rPr lang="en-US" altLang="en-US" smtClean="0"/>
              <a:t> </a:t>
            </a:r>
            <a:r>
              <a:rPr lang="en-US" altLang="en-US" sz="2400" smtClean="0"/>
              <a:t>theorem of Bernstein-von Mises:   Bayesian ------ &gt; Classical as N </a:t>
            </a:r>
            <a:r>
              <a:rPr lang="en-US" altLang="en-US" sz="2400" smtClean="0">
                <a:sym typeface="Wingdings" pitchFamily="2" charset="2"/>
              </a:rPr>
              <a:t></a:t>
            </a:r>
            <a:r>
              <a:rPr lang="en-US" altLang="en-US" sz="2400" smtClean="0">
                <a:sym typeface="Symbol" pitchFamily="18" charset="2"/>
              </a:rPr>
              <a:t> (The likelihood function dominates; posterior mean </a:t>
            </a:r>
            <a:r>
              <a:rPr lang="en-US" altLang="en-US" sz="2400" smtClean="0">
                <a:sym typeface="Wingdings" pitchFamily="2" charset="2"/>
              </a:rPr>
              <a:t> mode of the likelihood;  </a:t>
            </a:r>
            <a:r>
              <a:rPr lang="en-US" altLang="en-US" sz="2400" smtClean="0">
                <a:solidFill>
                  <a:srgbClr val="FF3300"/>
                </a:solidFill>
                <a:sym typeface="Wingdings" pitchFamily="2" charset="2"/>
              </a:rPr>
              <a:t>the more so as we are able to specify flat priors</a:t>
            </a:r>
            <a:r>
              <a:rPr lang="en-US" altLang="en-US" sz="2400" smtClean="0">
                <a:sym typeface="Wingdings" pitchFamily="2" charset="2"/>
              </a:rPr>
              <a:t>.</a:t>
            </a:r>
            <a:r>
              <a:rPr lang="en-US" altLang="en-US" sz="2400" smtClean="0">
                <a:sym typeface="Symbol" pitchFamily="18" charset="2"/>
              </a:rPr>
              <a: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en-US" altLang="en-US" smtClean="0"/>
              <a:t>Extending the RP Model to WTP</a:t>
            </a:r>
          </a:p>
        </p:txBody>
      </p:sp>
      <p:sp>
        <p:nvSpPr>
          <p:cNvPr id="84995" name="Rectangle 3"/>
          <p:cNvSpPr>
            <a:spLocks noGrp="1" noChangeArrowheads="1"/>
          </p:cNvSpPr>
          <p:nvPr>
            <p:ph type="body" sz="half" idx="1"/>
          </p:nvPr>
        </p:nvSpPr>
        <p:spPr>
          <a:xfrm>
            <a:off x="457200" y="2174875"/>
            <a:ext cx="8077200" cy="4302125"/>
          </a:xfrm>
        </p:spPr>
        <p:txBody>
          <a:bodyPr/>
          <a:lstStyle/>
          <a:p>
            <a:pPr eaLnBrk="1" hangingPunct="1"/>
            <a:r>
              <a:rPr lang="en-US" altLang="en-US" sz="3200" smtClean="0"/>
              <a:t>U</a:t>
            </a:r>
            <a:r>
              <a:rPr lang="en-US" altLang="en-US" sz="2400" smtClean="0"/>
              <a:t>se the model to estimate conditional distributions for any function of parameters</a:t>
            </a:r>
          </a:p>
          <a:p>
            <a:pPr eaLnBrk="1" hangingPunct="1"/>
            <a:r>
              <a:rPr lang="en-US" altLang="en-US" sz="3200" smtClean="0"/>
              <a:t>W</a:t>
            </a:r>
            <a:r>
              <a:rPr lang="en-US" altLang="en-US" sz="2400" smtClean="0"/>
              <a:t>illingness to pay = </a:t>
            </a:r>
            <a:r>
              <a:rPr lang="en-US" altLang="en-US" sz="2400" smtClean="0">
                <a:sym typeface="Symbol" pitchFamily="18" charset="2"/>
              </a:rPr>
              <a:t></a:t>
            </a:r>
            <a:r>
              <a:rPr lang="en-US" altLang="en-US" sz="2400" baseline="-25000" smtClean="0">
                <a:sym typeface="Symbol" pitchFamily="18" charset="2"/>
              </a:rPr>
              <a:t>i,time</a:t>
            </a:r>
            <a:r>
              <a:rPr lang="en-US" altLang="en-US" sz="2400" smtClean="0">
                <a:sym typeface="Symbol" pitchFamily="18" charset="2"/>
              </a:rPr>
              <a:t> / </a:t>
            </a:r>
            <a:r>
              <a:rPr lang="en-US" altLang="en-US" sz="2400" baseline="-25000" smtClean="0">
                <a:sym typeface="Symbol" pitchFamily="18" charset="2"/>
              </a:rPr>
              <a:t>i,cost</a:t>
            </a:r>
            <a:r>
              <a:rPr lang="en-US" altLang="en-US" sz="2400" smtClean="0">
                <a:sym typeface="Symbol" pitchFamily="18" charset="2"/>
              </a:rPr>
              <a:t> </a:t>
            </a:r>
          </a:p>
          <a:p>
            <a:pPr eaLnBrk="1" hangingPunct="1"/>
            <a:r>
              <a:rPr lang="en-US" altLang="en-US" sz="3200" smtClean="0">
                <a:sym typeface="Symbol" pitchFamily="18" charset="2"/>
              </a:rPr>
              <a:t>U</a:t>
            </a:r>
            <a:r>
              <a:rPr lang="en-US" altLang="en-US" sz="2400" smtClean="0">
                <a:sym typeface="Symbol" pitchFamily="18" charset="2"/>
              </a:rPr>
              <a:t>se same method</a:t>
            </a:r>
          </a:p>
        </p:txBody>
      </p:sp>
      <p:graphicFrame>
        <p:nvGraphicFramePr>
          <p:cNvPr id="84996" name="Object 4"/>
          <p:cNvGraphicFramePr>
            <a:graphicFrameLocks noGrp="1" noChangeAspect="1"/>
          </p:cNvGraphicFramePr>
          <p:nvPr>
            <p:ph sz="half" idx="2"/>
          </p:nvPr>
        </p:nvGraphicFramePr>
        <p:xfrm>
          <a:off x="685800" y="4622800"/>
          <a:ext cx="7620000" cy="863600"/>
        </p:xfrm>
        <a:graphic>
          <a:graphicData uri="http://schemas.openxmlformats.org/presentationml/2006/ole">
            <p:oleObj spid="_x0000_s84996" name="Equation" r:id="rId4" imgW="4483100" imgH="508000" progId="Equation.DSMT4">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r>
              <a:rPr lang="en-US" altLang="en-US" sz="2800" smtClean="0"/>
              <a:t>What is the ‘Individual Estimate?’</a:t>
            </a:r>
          </a:p>
        </p:txBody>
      </p:sp>
      <p:sp>
        <p:nvSpPr>
          <p:cNvPr id="87043" name="Rectangle 3"/>
          <p:cNvSpPr>
            <a:spLocks noGrp="1" noChangeArrowheads="1"/>
          </p:cNvSpPr>
          <p:nvPr>
            <p:ph idx="1"/>
          </p:nvPr>
        </p:nvSpPr>
        <p:spPr/>
        <p:txBody>
          <a:bodyPr/>
          <a:lstStyle/>
          <a:p>
            <a:pPr eaLnBrk="1" hangingPunct="1">
              <a:lnSpc>
                <a:spcPct val="80000"/>
              </a:lnSpc>
            </a:pPr>
            <a:r>
              <a:rPr lang="en-US" altLang="en-US" sz="3200" smtClean="0"/>
              <a:t>P</a:t>
            </a:r>
            <a:r>
              <a:rPr lang="en-US" altLang="en-US" sz="2000" smtClean="0"/>
              <a:t>oint estimate of mean, variance and range of random variable</a:t>
            </a:r>
            <a:r>
              <a:rPr lang="en-US" altLang="en-US" sz="2400" smtClean="0"/>
              <a:t> </a:t>
            </a:r>
            <a:r>
              <a:rPr lang="en-US" altLang="en-US" sz="2400" smtClean="0">
                <a:sym typeface="Symbol" pitchFamily="18" charset="2"/>
              </a:rPr>
              <a:t></a:t>
            </a:r>
            <a:r>
              <a:rPr lang="en-US" altLang="en-US" sz="2400" baseline="-25000" smtClean="0">
                <a:sym typeface="Symbol" pitchFamily="18" charset="2"/>
              </a:rPr>
              <a:t>i</a:t>
            </a:r>
            <a:r>
              <a:rPr lang="en-US" altLang="en-US" sz="2400" smtClean="0">
                <a:sym typeface="Symbol" pitchFamily="18" charset="2"/>
              </a:rPr>
              <a:t> | </a:t>
            </a:r>
            <a:r>
              <a:rPr lang="en-US" altLang="en-US" sz="2000" smtClean="0">
                <a:sym typeface="Symbol" pitchFamily="18" charset="2"/>
              </a:rPr>
              <a:t>data</a:t>
            </a:r>
            <a:r>
              <a:rPr lang="en-US" altLang="en-US" sz="2000" baseline="-25000" smtClean="0">
                <a:sym typeface="Symbol" pitchFamily="18" charset="2"/>
              </a:rPr>
              <a:t>i</a:t>
            </a:r>
            <a:r>
              <a:rPr lang="en-US" altLang="en-US" sz="2000" smtClean="0">
                <a:sym typeface="Symbol" pitchFamily="18" charset="2"/>
              </a:rPr>
              <a:t>.</a:t>
            </a:r>
          </a:p>
          <a:p>
            <a:pPr eaLnBrk="1" hangingPunct="1">
              <a:lnSpc>
                <a:spcPct val="80000"/>
              </a:lnSpc>
            </a:pPr>
            <a:r>
              <a:rPr lang="en-US" altLang="en-US" sz="3200" smtClean="0">
                <a:sym typeface="Symbol" pitchFamily="18" charset="2"/>
              </a:rPr>
              <a:t>V</a:t>
            </a:r>
            <a:r>
              <a:rPr lang="en-US" altLang="en-US" sz="2000" smtClean="0">
                <a:sym typeface="Symbol" pitchFamily="18" charset="2"/>
              </a:rPr>
              <a:t>alue is NOT an estimate of</a:t>
            </a:r>
            <a:r>
              <a:rPr lang="en-US" altLang="en-US" sz="2400" smtClean="0">
                <a:sym typeface="Symbol" pitchFamily="18" charset="2"/>
              </a:rPr>
              <a:t> </a:t>
            </a:r>
            <a:r>
              <a:rPr lang="en-US" altLang="en-US" sz="2400" baseline="-25000" smtClean="0">
                <a:sym typeface="Symbol" pitchFamily="18" charset="2"/>
              </a:rPr>
              <a:t>i </a:t>
            </a:r>
            <a:r>
              <a:rPr lang="en-US" altLang="en-US" sz="2000" smtClean="0">
                <a:sym typeface="Symbol" pitchFamily="18" charset="2"/>
              </a:rPr>
              <a:t>; it is an estimate of E[</a:t>
            </a:r>
            <a:r>
              <a:rPr lang="en-US" altLang="en-US" sz="2400" smtClean="0">
                <a:sym typeface="Symbol" pitchFamily="18" charset="2"/>
              </a:rPr>
              <a:t></a:t>
            </a:r>
            <a:r>
              <a:rPr lang="en-US" altLang="en-US" sz="2400" baseline="-25000" smtClean="0">
                <a:sym typeface="Symbol" pitchFamily="18" charset="2"/>
              </a:rPr>
              <a:t>i</a:t>
            </a:r>
            <a:r>
              <a:rPr lang="en-US" altLang="en-US" sz="2400" smtClean="0">
                <a:sym typeface="Symbol" pitchFamily="18" charset="2"/>
              </a:rPr>
              <a:t> </a:t>
            </a:r>
            <a:r>
              <a:rPr lang="en-US" altLang="en-US" sz="2000" smtClean="0">
                <a:sym typeface="Symbol" pitchFamily="18" charset="2"/>
              </a:rPr>
              <a:t>| data</a:t>
            </a:r>
            <a:r>
              <a:rPr lang="en-US" altLang="en-US" sz="2000" baseline="-25000" smtClean="0">
                <a:sym typeface="Symbol" pitchFamily="18" charset="2"/>
              </a:rPr>
              <a:t>i</a:t>
            </a:r>
            <a:r>
              <a:rPr lang="en-US" altLang="en-US" sz="2000" smtClean="0">
                <a:sym typeface="Symbol" pitchFamily="18" charset="2"/>
              </a:rPr>
              <a:t>]</a:t>
            </a:r>
          </a:p>
          <a:p>
            <a:pPr eaLnBrk="1" hangingPunct="1">
              <a:lnSpc>
                <a:spcPct val="80000"/>
              </a:lnSpc>
            </a:pPr>
            <a:r>
              <a:rPr lang="en-US" altLang="en-US" sz="3200" smtClean="0">
                <a:sym typeface="Symbol" pitchFamily="18" charset="2"/>
              </a:rPr>
              <a:t>W</a:t>
            </a:r>
            <a:r>
              <a:rPr lang="en-US" altLang="en-US" sz="2000" smtClean="0">
                <a:sym typeface="Symbol" pitchFamily="18" charset="2"/>
              </a:rPr>
              <a:t>hat would be the best estimate of the actual realization</a:t>
            </a:r>
            <a:r>
              <a:rPr lang="en-US" altLang="en-US" sz="2400" smtClean="0">
                <a:sym typeface="Symbol" pitchFamily="18" charset="2"/>
              </a:rPr>
              <a:t> </a:t>
            </a:r>
            <a:r>
              <a:rPr lang="en-US" altLang="en-US" sz="2400" baseline="-25000" smtClean="0">
                <a:sym typeface="Symbol" pitchFamily="18" charset="2"/>
              </a:rPr>
              <a:t>i</a:t>
            </a:r>
            <a:r>
              <a:rPr lang="en-US" altLang="en-US" sz="2000" smtClean="0">
                <a:sym typeface="Symbol" pitchFamily="18" charset="2"/>
              </a:rPr>
              <a:t>|data</a:t>
            </a:r>
            <a:r>
              <a:rPr lang="en-US" altLang="en-US" sz="2000" baseline="-25000" smtClean="0">
                <a:sym typeface="Symbol" pitchFamily="18" charset="2"/>
              </a:rPr>
              <a:t>i</a:t>
            </a:r>
            <a:r>
              <a:rPr lang="en-US" altLang="en-US" sz="2000" smtClean="0">
                <a:sym typeface="Symbol" pitchFamily="18" charset="2"/>
              </a:rPr>
              <a:t>?</a:t>
            </a:r>
          </a:p>
          <a:p>
            <a:pPr eaLnBrk="1" hangingPunct="1">
              <a:lnSpc>
                <a:spcPct val="80000"/>
              </a:lnSpc>
            </a:pPr>
            <a:r>
              <a:rPr lang="en-US" altLang="en-US" sz="3200" smtClean="0">
                <a:sym typeface="Symbol" pitchFamily="18" charset="2"/>
              </a:rPr>
              <a:t>A</a:t>
            </a:r>
            <a:r>
              <a:rPr lang="en-US" altLang="en-US" sz="2000" smtClean="0">
                <a:sym typeface="Symbol" pitchFamily="18" charset="2"/>
              </a:rPr>
              <a:t>n interval estimate would account for the sampling ‘variation’ in the estimator of </a:t>
            </a:r>
            <a:r>
              <a:rPr lang="el-GR" altLang="en-US" sz="2000" smtClean="0">
                <a:sym typeface="Symbol" pitchFamily="18" charset="2"/>
              </a:rPr>
              <a:t>Ω</a:t>
            </a:r>
            <a:r>
              <a:rPr lang="en-US" altLang="en-US" sz="2000" smtClean="0">
                <a:sym typeface="Symbol" pitchFamily="18" charset="2"/>
              </a:rPr>
              <a:t> that enters the computation.</a:t>
            </a:r>
          </a:p>
          <a:p>
            <a:pPr eaLnBrk="1" hangingPunct="1">
              <a:lnSpc>
                <a:spcPct val="80000"/>
              </a:lnSpc>
            </a:pPr>
            <a:r>
              <a:rPr lang="en-US" altLang="en-US" sz="3200" smtClean="0">
                <a:sym typeface="Symbol" pitchFamily="18" charset="2"/>
              </a:rPr>
              <a:t>B</a:t>
            </a:r>
            <a:r>
              <a:rPr lang="en-US" altLang="en-US" sz="2000" smtClean="0">
                <a:sym typeface="Symbol" pitchFamily="18" charset="2"/>
              </a:rPr>
              <a:t>ayesian counterpart to the preceding?  Posterior mean and variance?  Same kind of plot could be done.</a:t>
            </a:r>
            <a:endParaRPr lang="el-GR" altLang="en-US" sz="2000" smtClean="0">
              <a:sym typeface="Symbol" pitchFamily="18" charset="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altLang="en-US" smtClean="0"/>
              <a:t>Methodological Differences</a:t>
            </a:r>
          </a:p>
        </p:txBody>
      </p:sp>
      <p:graphicFrame>
        <p:nvGraphicFramePr>
          <p:cNvPr id="89091" name="Object 3"/>
          <p:cNvGraphicFramePr>
            <a:graphicFrameLocks noGrp="1" noChangeAspect="1"/>
          </p:cNvGraphicFramePr>
          <p:nvPr>
            <p:ph idx="1"/>
          </p:nvPr>
        </p:nvGraphicFramePr>
        <p:xfrm>
          <a:off x="685800" y="2855913"/>
          <a:ext cx="7008813" cy="1154112"/>
        </p:xfrm>
        <a:graphic>
          <a:graphicData uri="http://schemas.openxmlformats.org/presentationml/2006/ole">
            <p:oleObj spid="_x0000_s89091" name="Equation" r:id="rId4" imgW="3162300" imgH="520700" progId="Equation.DSMT4">
              <p:embed/>
            </p:oleObj>
          </a:graphicData>
        </a:graphic>
      </p:graphicFrame>
      <p:sp>
        <p:nvSpPr>
          <p:cNvPr id="89092" name="Text Box 4"/>
          <p:cNvSpPr txBox="1">
            <a:spLocks noChangeArrowheads="1"/>
          </p:cNvSpPr>
          <p:nvPr/>
        </p:nvSpPr>
        <p:spPr bwMode="auto">
          <a:xfrm>
            <a:off x="609600" y="1981200"/>
            <a:ext cx="8153400" cy="641350"/>
          </a:xfrm>
          <a:prstGeom prst="rect">
            <a:avLst/>
          </a:prstGeom>
          <a:noFill/>
          <a:ln w="19050">
            <a:noFill/>
            <a:miter lim="800000"/>
            <a:headEnd/>
            <a:tailEnd/>
          </a:ln>
        </p:spPr>
        <p:txBody>
          <a:bodyPr>
            <a:spAutoFit/>
          </a:bodyPr>
          <a:lstStyle/>
          <a:p>
            <a:pPr>
              <a:spcBef>
                <a:spcPct val="50000"/>
              </a:spcBef>
            </a:pPr>
            <a:r>
              <a:rPr lang="en-US" altLang="en-US">
                <a:latin typeface="Arial Black" pitchFamily="34" charset="0"/>
              </a:rPr>
              <a:t>Focal point of the discussion in the literature is the simplest possible MNL with random coefficients,</a:t>
            </a:r>
          </a:p>
        </p:txBody>
      </p:sp>
      <p:graphicFrame>
        <p:nvGraphicFramePr>
          <p:cNvPr id="89093" name="Object 5"/>
          <p:cNvGraphicFramePr>
            <a:graphicFrameLocks noChangeAspect="1"/>
          </p:cNvGraphicFramePr>
          <p:nvPr/>
        </p:nvGraphicFramePr>
        <p:xfrm>
          <a:off x="4210050" y="4267200"/>
          <a:ext cx="3314700" cy="1085850"/>
        </p:xfrm>
        <a:graphic>
          <a:graphicData uri="http://schemas.openxmlformats.org/presentationml/2006/ole">
            <p:oleObj spid="_x0000_s89093" name="Equation" r:id="rId5" imgW="1473200" imgH="482600" progId="Equation.DSMT4">
              <p:embed/>
            </p:oleObj>
          </a:graphicData>
        </a:graphic>
      </p:graphicFrame>
      <p:sp>
        <p:nvSpPr>
          <p:cNvPr id="89094" name="Text Box 6"/>
          <p:cNvSpPr txBox="1">
            <a:spLocks noChangeArrowheads="1"/>
          </p:cNvSpPr>
          <p:nvPr/>
        </p:nvSpPr>
        <p:spPr bwMode="auto">
          <a:xfrm>
            <a:off x="685800" y="5486400"/>
            <a:ext cx="7772400" cy="1190625"/>
          </a:xfrm>
          <a:prstGeom prst="rect">
            <a:avLst/>
          </a:prstGeom>
          <a:noFill/>
          <a:ln w="19050">
            <a:noFill/>
            <a:miter lim="800000"/>
            <a:headEnd/>
            <a:tailEnd/>
          </a:ln>
        </p:spPr>
        <p:txBody>
          <a:bodyPr>
            <a:spAutoFit/>
          </a:bodyPr>
          <a:lstStyle/>
          <a:p>
            <a:pPr>
              <a:spcBef>
                <a:spcPct val="50000"/>
              </a:spcBef>
            </a:pPr>
            <a:r>
              <a:rPr lang="en-US" altLang="en-US">
                <a:latin typeface="Arial Black" pitchFamily="34" charset="0"/>
              </a:rPr>
              <a:t>This is far from adequate to capture the forms of heterogeneity discussed here. Many of the models discussed here are inconvenient or impossible with received Bayesian methods.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r>
              <a:rPr lang="en-US" altLang="en-US" smtClean="0"/>
              <a:t>A Preconclusion</a:t>
            </a:r>
          </a:p>
        </p:txBody>
      </p:sp>
      <p:sp>
        <p:nvSpPr>
          <p:cNvPr id="91139" name="Rectangle 3"/>
          <p:cNvSpPr>
            <a:spLocks noGrp="1" noChangeArrowheads="1"/>
          </p:cNvSpPr>
          <p:nvPr>
            <p:ph idx="1"/>
          </p:nvPr>
        </p:nvSpPr>
        <p:spPr/>
        <p:txBody>
          <a:bodyPr/>
          <a:lstStyle/>
          <a:p>
            <a:pPr eaLnBrk="1" hangingPunct="1">
              <a:buFont typeface="Wingdings" pitchFamily="2" charset="2"/>
              <a:buNone/>
            </a:pPr>
            <a:r>
              <a:rPr lang="en-US" altLang="en-US" smtClean="0"/>
              <a:t>    “</a:t>
            </a:r>
            <a:r>
              <a:rPr lang="en-US" altLang="en-US" sz="3600" smtClean="0"/>
              <a:t>T</a:t>
            </a:r>
            <a:r>
              <a:rPr lang="en-US" altLang="en-US" sz="2000" smtClean="0"/>
              <a:t>he advantage of hierarchical Bayes models of heterogeneity is that they yield disaggregate estimates of model parameters. These estimates are of particular interest to marketers pursuing product differentiation strategies in which products are designed and offered to specific groups of individuals with specific needs. In contrast, classical approaches to modeling heterogeneity yield only aggregate summaries of heterogeneity and do not provide actionable information about specific groups.  The classical approach is therefore of limited value to marketers.”  (A&amp;R p. 72)</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en-US" altLang="en-US" smtClean="0"/>
              <a:t>Disaggregated Parameters</a:t>
            </a:r>
          </a:p>
        </p:txBody>
      </p:sp>
      <p:sp>
        <p:nvSpPr>
          <p:cNvPr id="93187" name="Rectangle 3"/>
          <p:cNvSpPr>
            <a:spLocks noGrp="1" noChangeArrowheads="1"/>
          </p:cNvSpPr>
          <p:nvPr>
            <p:ph idx="1"/>
          </p:nvPr>
        </p:nvSpPr>
        <p:spPr/>
        <p:txBody>
          <a:bodyPr/>
          <a:lstStyle/>
          <a:p>
            <a:pPr eaLnBrk="1" hangingPunct="1">
              <a:lnSpc>
                <a:spcPct val="80000"/>
              </a:lnSpc>
            </a:pPr>
            <a:r>
              <a:rPr lang="en-US" altLang="en-US" smtClean="0"/>
              <a:t>T</a:t>
            </a:r>
            <a:r>
              <a:rPr lang="en-US" altLang="en-US" sz="1800" smtClean="0"/>
              <a:t>he description of classical methods as only producing aggregate results is obviously untrue.</a:t>
            </a:r>
          </a:p>
          <a:p>
            <a:pPr eaLnBrk="1" hangingPunct="1">
              <a:lnSpc>
                <a:spcPct val="80000"/>
              </a:lnSpc>
            </a:pPr>
            <a:endParaRPr lang="en-US" altLang="en-US" sz="1800" smtClean="0"/>
          </a:p>
          <a:p>
            <a:pPr eaLnBrk="1" hangingPunct="1">
              <a:lnSpc>
                <a:spcPct val="80000"/>
              </a:lnSpc>
            </a:pPr>
            <a:r>
              <a:rPr lang="en-US" altLang="en-US" smtClean="0"/>
              <a:t>A</a:t>
            </a:r>
            <a:r>
              <a:rPr lang="en-US" altLang="en-US" sz="1800" smtClean="0"/>
              <a:t>s regards “targeting specific groups…” both of these sets of methods produce estimates for the specific data in hand.  Unless we want to trot out the specific individuals in this sample to do the analysis and marketing, any extension is problematic. This should be understood in both paradigms.</a:t>
            </a:r>
          </a:p>
          <a:p>
            <a:pPr eaLnBrk="1" hangingPunct="1">
              <a:lnSpc>
                <a:spcPct val="80000"/>
              </a:lnSpc>
            </a:pPr>
            <a:endParaRPr lang="en-US" altLang="en-US" sz="1800" smtClean="0"/>
          </a:p>
          <a:p>
            <a:pPr eaLnBrk="1" hangingPunct="1">
              <a:lnSpc>
                <a:spcPct val="80000"/>
              </a:lnSpc>
            </a:pPr>
            <a:r>
              <a:rPr lang="en-US" altLang="en-US" smtClean="0">
                <a:solidFill>
                  <a:srgbClr val="FF3300"/>
                </a:solidFill>
              </a:rPr>
              <a:t>N</a:t>
            </a:r>
            <a:r>
              <a:rPr lang="en-US" altLang="en-US" sz="1800" smtClean="0">
                <a:solidFill>
                  <a:srgbClr val="FF3300"/>
                </a:solidFill>
              </a:rPr>
              <a:t>EITHER METHOD PRODUCES ESTIMATES OF INDIVIDUAL PARAMETERS, CLAIMS TO THE CONTRARY NOTWITHSTANDING.  BOTH PRODUCE ESTIMATES OF THE MEAN OF THE CONDITIONAL (POSTERIOR) DISTRIBUTION OF POSSIBLE PARAMETER DRAWS CONDITIONED ON THE PRECISE SPECIFIC DATA FOR INDIVIDUAL I.</a:t>
            </a:r>
          </a:p>
          <a:p>
            <a:pPr eaLnBrk="1" hangingPunct="1">
              <a:lnSpc>
                <a:spcPct val="80000"/>
              </a:lnSpc>
            </a:pPr>
            <a:endParaRPr lang="en-US" altLang="en-US" sz="2400" smtClean="0">
              <a:solidFill>
                <a:srgbClr val="FF33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en-US" altLang="en-US" smtClean="0"/>
              <a:t>Conclusions</a:t>
            </a:r>
          </a:p>
        </p:txBody>
      </p:sp>
      <p:sp>
        <p:nvSpPr>
          <p:cNvPr id="95235" name="Rectangle 3"/>
          <p:cNvSpPr>
            <a:spLocks noGrp="1" noChangeArrowheads="1"/>
          </p:cNvSpPr>
          <p:nvPr>
            <p:ph idx="1"/>
          </p:nvPr>
        </p:nvSpPr>
        <p:spPr>
          <a:xfrm>
            <a:off x="457200" y="2057400"/>
            <a:ext cx="8229600" cy="4302125"/>
          </a:xfrm>
        </p:spPr>
        <p:txBody>
          <a:bodyPr/>
          <a:lstStyle/>
          <a:p>
            <a:pPr eaLnBrk="1" hangingPunct="1">
              <a:lnSpc>
                <a:spcPct val="90000"/>
              </a:lnSpc>
            </a:pPr>
            <a:r>
              <a:rPr lang="en-US" altLang="en-US" sz="4000" smtClean="0"/>
              <a:t>W</a:t>
            </a:r>
            <a:r>
              <a:rPr lang="en-US" altLang="en-US" sz="2000" smtClean="0"/>
              <a:t>hen estimates of the same model are compared, they rarely differ by enough to matter.  See Train, Chapter 12 for a nice illustration</a:t>
            </a:r>
          </a:p>
          <a:p>
            <a:pPr eaLnBrk="1" hangingPunct="1">
              <a:lnSpc>
                <a:spcPct val="90000"/>
              </a:lnSpc>
            </a:pPr>
            <a:endParaRPr lang="en-US" altLang="en-US" sz="1400" smtClean="0"/>
          </a:p>
          <a:p>
            <a:pPr eaLnBrk="1" hangingPunct="1">
              <a:lnSpc>
                <a:spcPct val="90000"/>
              </a:lnSpc>
            </a:pPr>
            <a:r>
              <a:rPr lang="en-US" altLang="en-US" sz="4000" smtClean="0"/>
              <a:t>C</a:t>
            </a:r>
            <a:r>
              <a:rPr lang="en-US" altLang="en-US" sz="2000" smtClean="0"/>
              <a:t>lassical methods shown here provide rich model specifications and do admit ‘individual’ estimates.  Have yet to be emulated by Bayesian methods</a:t>
            </a:r>
          </a:p>
          <a:p>
            <a:pPr eaLnBrk="1" hangingPunct="1">
              <a:lnSpc>
                <a:spcPct val="90000"/>
              </a:lnSpc>
            </a:pPr>
            <a:r>
              <a:rPr lang="en-US" altLang="en-US" sz="3600" smtClean="0"/>
              <a:t>J</a:t>
            </a:r>
            <a:r>
              <a:rPr lang="en-US" altLang="en-US" sz="2000" smtClean="0"/>
              <a:t>ust two different algorithms.  The philosophical differences in interpretation is a red herring. Appears that each has some advantages and disadvantages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3_Quadrant">
  <a:themeElements>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1_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11910</TotalTime>
  <Words>2198</Words>
  <Application>Microsoft Office PowerPoint</Application>
  <PresentationFormat>On-screen Show (4:3)</PresentationFormat>
  <Paragraphs>289</Paragraphs>
  <Slides>45</Slides>
  <Notes>45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45</vt:i4>
      </vt:variant>
    </vt:vector>
  </HeadingPairs>
  <TitlesOfParts>
    <vt:vector size="48" baseType="lpstr">
      <vt:lpstr>3_Quadrant</vt:lpstr>
      <vt:lpstr>Equation</vt:lpstr>
      <vt:lpstr>Bitmap Image</vt:lpstr>
      <vt:lpstr>Econometric Analysis of Panel Data</vt:lpstr>
      <vt:lpstr>26. Modeling Heterogeneity in Classical Discrete Choice: Contrasts with Bayesian Estimation</vt:lpstr>
      <vt:lpstr>Abstract</vt:lpstr>
      <vt:lpstr>Random Parameters Models of Discrete Choice</vt:lpstr>
      <vt:lpstr>Useful References</vt:lpstr>
      <vt:lpstr>A Random Utility Model</vt:lpstr>
      <vt:lpstr>The Multinomial Logit Model</vt:lpstr>
      <vt:lpstr>What’s Wrong with this MNL Model?</vt:lpstr>
      <vt:lpstr>Accommodating Heterogeneity</vt:lpstr>
      <vt:lpstr>Observable (Quantifiable) Heterogeneity  in Utility Levels</vt:lpstr>
      <vt:lpstr>Observable Heterogeneity in  Preference Weights</vt:lpstr>
      <vt:lpstr>‘Quantifiable’ Heterogeneity in Scaling</vt:lpstr>
      <vt:lpstr>Heterogeneity in Choice Strategy</vt:lpstr>
      <vt:lpstr>Modeling Attribute Choice</vt:lpstr>
      <vt:lpstr>Choice Strategy Heterogeneity</vt:lpstr>
      <vt:lpstr>Application of Information Strategy</vt:lpstr>
      <vt:lpstr>Estimation Results</vt:lpstr>
      <vt:lpstr>“Structural Heterogeneity”</vt:lpstr>
      <vt:lpstr>Latent Classes and  Random Parameters</vt:lpstr>
      <vt:lpstr>Latent Class Probabilities</vt:lpstr>
      <vt:lpstr>Unobserved Preference Heterogeneity</vt:lpstr>
      <vt:lpstr>Random Parameters?</vt:lpstr>
      <vt:lpstr>What Do We Mean by  Random Parameters?</vt:lpstr>
      <vt:lpstr>Continuous Random Variation in  Preference Weights</vt:lpstr>
      <vt:lpstr>What Do We ‘Estimate?’</vt:lpstr>
      <vt:lpstr>How Do We ‘Estimate It?’</vt:lpstr>
      <vt:lpstr>A Practical Model Selection Strategy</vt:lpstr>
      <vt:lpstr>Bayesian Estimation Platform: The Posterior (to the data) Density</vt:lpstr>
      <vt:lpstr>The Estimator is the Posterior Mean</vt:lpstr>
      <vt:lpstr>Classical Estimation Platform: The Likelihood</vt:lpstr>
      <vt:lpstr>Maximum Simulated Likelihood</vt:lpstr>
      <vt:lpstr>Individual Parameters</vt:lpstr>
      <vt:lpstr>Estimating i</vt:lpstr>
      <vt:lpstr>A Bayesian View: Not All Possible Samples, Just This Sample</vt:lpstr>
      <vt:lpstr> THE Random Parameters Logit Model</vt:lpstr>
      <vt:lpstr>Conditional Estimators</vt:lpstr>
      <vt:lpstr>Simulation Based Estimation</vt:lpstr>
      <vt:lpstr>Computational Difficulty?</vt:lpstr>
      <vt:lpstr>Individual Estimates</vt:lpstr>
      <vt:lpstr>Extending the RP Model to WTP</vt:lpstr>
      <vt:lpstr>What is the ‘Individual Estimate?’</vt:lpstr>
      <vt:lpstr>Methodological Differences</vt:lpstr>
      <vt:lpstr>A Preconclusion</vt:lpstr>
      <vt:lpstr>Disaggregated Parameters</vt:lpstr>
      <vt:lpstr>Conclusions</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BG</cp:lastModifiedBy>
  <cp:revision>86</cp:revision>
  <dcterms:created xsi:type="dcterms:W3CDTF">2001-06-17T19:05:03Z</dcterms:created>
  <dcterms:modified xsi:type="dcterms:W3CDTF">2019-12-22T21:43:59Z</dcterms:modified>
</cp:coreProperties>
</file>