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notesMasterIdLst>
    <p:notesMasterId r:id="rId53"/>
  </p:notesMasterIdLst>
  <p:handoutMasterIdLst>
    <p:handoutMasterId r:id="rId54"/>
  </p:handoutMasterIdLst>
  <p:sldIdLst>
    <p:sldId id="550" r:id="rId2"/>
    <p:sldId id="522" r:id="rId3"/>
    <p:sldId id="523" r:id="rId4"/>
    <p:sldId id="533" r:id="rId5"/>
    <p:sldId id="534" r:id="rId6"/>
    <p:sldId id="563" r:id="rId7"/>
    <p:sldId id="559" r:id="rId8"/>
    <p:sldId id="560" r:id="rId9"/>
    <p:sldId id="561" r:id="rId10"/>
    <p:sldId id="511" r:id="rId11"/>
    <p:sldId id="464" r:id="rId12"/>
    <p:sldId id="514" r:id="rId13"/>
    <p:sldId id="441" r:id="rId14"/>
    <p:sldId id="524" r:id="rId15"/>
    <p:sldId id="515" r:id="rId16"/>
    <p:sldId id="461" r:id="rId17"/>
    <p:sldId id="462" r:id="rId18"/>
    <p:sldId id="568" r:id="rId19"/>
    <p:sldId id="569" r:id="rId20"/>
    <p:sldId id="496" r:id="rId21"/>
    <p:sldId id="463" r:id="rId22"/>
    <p:sldId id="529" r:id="rId23"/>
    <p:sldId id="531" r:id="rId24"/>
    <p:sldId id="525" r:id="rId25"/>
    <p:sldId id="526" r:id="rId26"/>
    <p:sldId id="554" r:id="rId27"/>
    <p:sldId id="571" r:id="rId28"/>
    <p:sldId id="465" r:id="rId29"/>
    <p:sldId id="487" r:id="rId30"/>
    <p:sldId id="567" r:id="rId31"/>
    <p:sldId id="488" r:id="rId32"/>
    <p:sldId id="536" r:id="rId33"/>
    <p:sldId id="537" r:id="rId34"/>
    <p:sldId id="576" r:id="rId35"/>
    <p:sldId id="577" r:id="rId36"/>
    <p:sldId id="578" r:id="rId37"/>
    <p:sldId id="579" r:id="rId38"/>
    <p:sldId id="580" r:id="rId39"/>
    <p:sldId id="581" r:id="rId40"/>
    <p:sldId id="582" r:id="rId41"/>
    <p:sldId id="583" r:id="rId42"/>
    <p:sldId id="538" r:id="rId43"/>
    <p:sldId id="539" r:id="rId44"/>
    <p:sldId id="540" r:id="rId45"/>
    <p:sldId id="541" r:id="rId46"/>
    <p:sldId id="542" r:id="rId47"/>
    <p:sldId id="543" r:id="rId48"/>
    <p:sldId id="544" r:id="rId49"/>
    <p:sldId id="545" r:id="rId50"/>
    <p:sldId id="546" r:id="rId51"/>
    <p:sldId id="547" r:id="rId5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FF3300"/>
    <a:srgbClr val="0066FF"/>
    <a:srgbClr val="FFD3D3"/>
    <a:srgbClr val="92D050"/>
    <a:srgbClr val="000000"/>
    <a:srgbClr val="FFFFFF"/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7249" autoAdjust="0"/>
  </p:normalViewPr>
  <p:slideViewPr>
    <p:cSldViewPr>
      <p:cViewPr varScale="1">
        <p:scale>
          <a:sx n="79" d="100"/>
          <a:sy n="79" d="100"/>
        </p:scale>
        <p:origin x="-845" y="-6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9D4A2C4-2EFD-4F38-9756-2FD24FD125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571969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491973D-4A28-4D9F-84A6-25C417C1D2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76040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7D924B-9F62-4137-AB81-BB7832D99D3D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57395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ED8486F-5A05-45E4-9AB3-ABBFA2196C76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183386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6360497-8773-4B8A-A862-07C1AE9F9A1D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207083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2E5229-85A4-475F-939D-EA1E438F8922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746560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B2C70C-C25B-47B7-94B3-7686A156622A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061619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047B363-A665-4C6F-AEEE-795020267A4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325001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85D537-4A11-4350-A536-3EB18EFF9202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103963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834BA4D-28EA-43F7-81DE-5B16D9D0B20B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727737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B9C810-FE4E-4AA9-9189-30340F5CCCF8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680060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E90F74-9AC3-4C45-B1FE-36A9692BE5FF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0419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1F61E06-D5B4-4786-865F-2275C0697EE1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625006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9E01A87-4DA1-4166-A7E1-D7CD905CB2C4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785399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C2502A1-A270-4F76-8F96-B36CE671EFAB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488261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7433421-563D-441D-9F59-52CA9B3C034B}" type="slidenum">
              <a:rPr lang="en-US" altLang="en-US" smtClean="0"/>
              <a:pPr/>
              <a:t>17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851431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EDCAA58-EE13-4A33-90C9-EC63C61336E0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051679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6DDC6D-504D-4AB2-9F05-05A2AF8E3D5A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048109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083BF84-5EC8-4251-8FF5-5EAA40D3B38B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430381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6C13AD-B8CD-46B4-8EA3-4DB741AF9666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4832586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868E82-0F25-45A4-B29E-316624D69D77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018122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94CD1DC-4365-4B65-8B4D-F2349C382CF8}" type="slidenum">
              <a:rPr lang="en-US" altLang="en-US" smtClean="0"/>
              <a:pPr/>
              <a:t>27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831475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6F6EAFB-5FD7-4FE0-854E-C8920AA714C0}" type="slidenum">
              <a:rPr lang="en-US" altLang="en-US" smtClean="0"/>
              <a:pPr/>
              <a:t>28</a:t>
            </a:fld>
            <a:endParaRPr lang="en-US" alt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719991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EF5E0E-2134-4893-9563-B518FE8EA375}" type="slidenum">
              <a:rPr lang="en-US" altLang="en-US" smtClean="0"/>
              <a:pPr/>
              <a:t>29</a:t>
            </a:fld>
            <a:endParaRPr lang="en-US" alt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692305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F5F138-952A-42F5-A935-451B316D3AFC}" type="slidenum">
              <a:rPr lang="en-US" altLang="en-US" smtClean="0"/>
              <a:pPr/>
              <a:t>31</a:t>
            </a:fld>
            <a:endParaRPr lang="en-US" alt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122873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7B2495-2D95-4D08-8EEB-7257DE8ABB55}" type="slidenum">
              <a:rPr lang="en-US" altLang="en-US" smtClean="0"/>
              <a:pPr/>
              <a:t>32</a:t>
            </a:fld>
            <a:endParaRPr lang="en-US" alt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80324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5D62F15E-B2CE-4567-AA5A-33B2565294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46531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C8999-A29A-458E-ACD0-4F631A7FB0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79263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17648-14C5-45B6-B383-C1FC19B394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36748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F55C0-B6E0-497B-84C1-F44121B82F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3098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03E95-C832-453D-9C96-55CDF7524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86618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D2C1E-8984-407B-B3E4-7E1DA87F11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4590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D6149-FA1C-4526-9BEE-32B723713A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6000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DE43B-9811-437A-8D25-E363C6998F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87890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1594E-F3B5-47E6-A743-F850FDDE99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3375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E6487-CC60-4214-88BE-15595A0A55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2192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49EDA-63A2-4318-9962-2EF4024951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84339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21678-8C57-479E-949B-5EA0CF4412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281551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D451F-6AFA-4D7F-9E14-C03B4B782D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01351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7BA10-C1A1-450D-A17F-230D29032D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7428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FC6C2FA-E0FB-4F40-9081-440A38EBCD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5638800" y="381000"/>
            <a:ext cx="31750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[Part 3: Common Effects </a:t>
            </a:r>
            <a:r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fld id="{CF903781-CF73-449C-BCAF-1ADE27BACF13}" type="slidenum"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defRPr/>
              </a:pPr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/51</a:t>
            </a:r>
            <a:endParaRPr lang="en-US" altLang="en-US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  <p:sldLayoutId id="2147484107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William Greene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Department of Economics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5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Fixed and Random Effects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Unobserved individual effects in regression:  E[</a:t>
            </a: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| 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, 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]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/>
              <a:t>     Notation: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Linear specification: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 smtClean="0">
                <a:solidFill>
                  <a:srgbClr val="FF3300"/>
                </a:solidFill>
              </a:rPr>
              <a:t>      Fixed Effects:</a:t>
            </a:r>
            <a:r>
              <a:rPr lang="en-US" altLang="en-US" sz="2000" dirty="0" smtClean="0"/>
              <a:t> 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g(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).  </a:t>
            </a:r>
            <a:r>
              <a:rPr lang="en-US" altLang="en-US" sz="2000" dirty="0" err="1" smtClean="0"/>
              <a:t>Cov</a:t>
            </a:r>
            <a:r>
              <a:rPr lang="en-US" altLang="en-US" sz="2000" dirty="0" smtClean="0"/>
              <a:t>[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 ≠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/>
              <a:t>     effects are correlated with included variables.</a:t>
            </a:r>
            <a:br>
              <a:rPr lang="en-US" altLang="en-US" sz="2000" dirty="0" smtClean="0"/>
            </a:br>
            <a:endParaRPr lang="en-US" altLang="en-U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 smtClean="0">
                <a:solidFill>
                  <a:srgbClr val="FF3300"/>
                </a:solidFill>
              </a:rPr>
              <a:t>Random Effects:</a:t>
            </a:r>
            <a:r>
              <a:rPr lang="en-US" altLang="en-US" sz="2000" dirty="0" smtClean="0"/>
              <a:t>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; effects are uncorrelated with included variables.  If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contains a constant term,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=0 WLOG. Common: </a:t>
            </a:r>
            <a:r>
              <a:rPr lang="en-US" altLang="en-US" sz="2000" dirty="0" err="1" smtClean="0"/>
              <a:t>Cov</a:t>
            </a:r>
            <a:r>
              <a:rPr lang="en-US" altLang="en-US" sz="2000" dirty="0" smtClean="0"/>
              <a:t>[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err="1" smtClean="0"/>
              <a:t>,c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] =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, but E[c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| </a:t>
            </a:r>
            <a:r>
              <a:rPr lang="en-US" altLang="en-US" sz="2000" b="1" dirty="0" smtClean="0"/>
              <a:t>X</a:t>
            </a:r>
            <a:r>
              <a:rPr lang="en-US" altLang="en-US" sz="2000" baseline="-25000" dirty="0" smtClean="0"/>
              <a:t>i</a:t>
            </a:r>
            <a:r>
              <a:rPr lang="en-US" altLang="en-US" sz="2000" dirty="0" smtClean="0"/>
              <a:t> ] = </a:t>
            </a:r>
            <a:r>
              <a:rPr lang="el-GR" altLang="en-US" sz="2000" dirty="0" smtClean="0"/>
              <a:t>μ</a:t>
            </a:r>
            <a:r>
              <a:rPr lang="en-US" altLang="en-US" sz="2000" dirty="0" smtClean="0"/>
              <a:t> is needed for the full model</a:t>
            </a:r>
            <a:endParaRPr lang="el-GR" altLang="en-US" sz="2000" dirty="0" smtClean="0"/>
          </a:p>
        </p:txBody>
      </p:sp>
      <p:graphicFrame>
        <p:nvGraphicFramePr>
          <p:cNvPr id="11268" name="Object 5"/>
          <p:cNvGraphicFramePr>
            <a:graphicFrameLocks noChangeAspect="1"/>
          </p:cNvGraphicFramePr>
          <p:nvPr/>
        </p:nvGraphicFramePr>
        <p:xfrm>
          <a:off x="2590800" y="1795462"/>
          <a:ext cx="2590800" cy="490538"/>
        </p:xfrm>
        <a:graphic>
          <a:graphicData uri="http://schemas.openxmlformats.org/presentationml/2006/ole">
            <p:oleObj spid="_x0000_s11315" name="Equation" r:id="rId4" imgW="1206500" imgH="228600" progId="Equation.DSMT4">
              <p:embed/>
            </p:oleObj>
          </a:graphicData>
        </a:graphic>
      </p:graphicFrame>
      <p:graphicFrame>
        <p:nvGraphicFramePr>
          <p:cNvPr id="11269" name="Object 6"/>
          <p:cNvGraphicFramePr>
            <a:graphicFrameLocks noChangeAspect="1"/>
          </p:cNvGraphicFramePr>
          <p:nvPr/>
        </p:nvGraphicFramePr>
        <p:xfrm>
          <a:off x="2514600" y="2438400"/>
          <a:ext cx="3733800" cy="1700212"/>
        </p:xfrm>
        <a:graphic>
          <a:graphicData uri="http://schemas.openxmlformats.org/presentationml/2006/ole">
            <p:oleObj spid="_x0000_s11316" name="Equation" r:id="rId5" imgW="2120900" imgH="965200" progId="Equation.DSMT4">
              <p:embed/>
            </p:oleObj>
          </a:graphicData>
        </a:graphic>
      </p:graphicFrame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1371600" y="4343400"/>
            <a:ext cx="72390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371600" y="5334000"/>
            <a:ext cx="7239000" cy="1066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866900"/>
            <a:ext cx="2819400" cy="3810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Convenient Notation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Fixed Effects – the ‘dummy variable model’</a:t>
            </a:r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r>
              <a:rPr lang="en-US" altLang="en-US" sz="2400" smtClean="0"/>
              <a:t>Random Effects – the ‘error components model’</a:t>
            </a:r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438400" y="2438400"/>
          <a:ext cx="3810000" cy="647700"/>
        </p:xfrm>
        <a:graphic>
          <a:graphicData uri="http://schemas.openxmlformats.org/presentationml/2006/ole">
            <p:oleObj spid="_x0000_s13364" name="Equation" r:id="rId4" imgW="1346200" imgH="228600" progId="Equation.DSMT4">
              <p:embed/>
            </p:oleObj>
          </a:graphicData>
        </a:graphic>
      </p:graphicFrame>
      <p:graphicFrame>
        <p:nvGraphicFramePr>
          <p:cNvPr id="13317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44763" y="4724400"/>
          <a:ext cx="3519487" cy="633413"/>
        </p:xfrm>
        <a:graphic>
          <a:graphicData uri="http://schemas.openxmlformats.org/presentationml/2006/ole">
            <p:oleObj spid="_x0000_s13365" name="Equation" r:id="rId5" imgW="1270000" imgH="228600" progId="Equation.DSMT4">
              <p:embed/>
            </p:oleObj>
          </a:graphicData>
        </a:graphic>
      </p:graphicFrame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990600" y="3429000"/>
            <a:ext cx="784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anose="020B0604030504040204" pitchFamily="34" charset="0"/>
              </a:rPr>
              <a:t>Individual specific constant terms.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990600" y="5653088"/>
            <a:ext cx="784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anose="020B0604030504040204" pitchFamily="34" charset="0"/>
              </a:rPr>
              <a:t>Compound (“composed”) disturbance</a:t>
            </a: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1371600" y="4724400"/>
            <a:ext cx="5410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1371600" y="2438400"/>
            <a:ext cx="5410200" cy="685800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Balanced and Unbalanced Panels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Distinction: Balanced vs. Unbalanced Panels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A notation to help with mechanics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 smtClean="0"/>
              <a:t>            </a:t>
            </a:r>
            <a:r>
              <a:rPr lang="en-US" altLang="en-US" dirty="0" err="1" smtClean="0"/>
              <a:t>z</a:t>
            </a:r>
            <a:r>
              <a:rPr lang="en-US" altLang="en-US" baseline="-25000" dirty="0" err="1" smtClean="0"/>
              <a:t>i,t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= 1,…,N;  t = 1,…,</a:t>
            </a:r>
            <a:r>
              <a:rPr lang="en-US" altLang="en-US" dirty="0" err="1" smtClean="0"/>
              <a:t>T</a:t>
            </a:r>
            <a:r>
              <a:rPr lang="en-US" altLang="en-US" baseline="-25000" dirty="0" err="1" smtClean="0"/>
              <a:t>i</a:t>
            </a: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 role of the assumption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Mathematical and notational convenience: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Balanced,     n=NT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Unbalanced: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Is the fixed </a:t>
            </a:r>
            <a:r>
              <a:rPr lang="en-US" altLang="en-US" dirty="0" err="1" smtClean="0"/>
              <a:t>T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 assumption ever necessary?  Almost never. (</a:t>
            </a:r>
            <a:r>
              <a:rPr lang="en-US" altLang="en-US" dirty="0" err="1" smtClean="0"/>
              <a:t>Baltagi</a:t>
            </a:r>
            <a:r>
              <a:rPr lang="en-US" altLang="en-US" dirty="0" smtClean="0"/>
              <a:t> chapter 9 is about algebra, not different models!)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Is </a:t>
            </a:r>
            <a:r>
              <a:rPr lang="en-US" altLang="en-US" dirty="0" err="1" smtClean="0"/>
              <a:t>unbalancedness</a:t>
            </a:r>
            <a:r>
              <a:rPr lang="en-US" altLang="en-US" dirty="0" smtClean="0"/>
              <a:t> due to </a:t>
            </a:r>
            <a:r>
              <a:rPr lang="en-US" altLang="en-US" b="1" dirty="0" smtClean="0">
                <a:solidFill>
                  <a:srgbClr val="FF0000"/>
                </a:solidFill>
              </a:rPr>
              <a:t>nonrandom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attrition from an otherwise balanced panel? This will require special considerations.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379788" y="3838575"/>
          <a:ext cx="1133475" cy="449263"/>
        </p:xfrm>
        <a:graphic>
          <a:graphicData uri="http://schemas.openxmlformats.org/presentationml/2006/ole">
            <p:oleObj spid="_x0000_s15388" name="Equation" r:id="rId4" imgW="736600" imgH="292100" progId="Equation.DSMT4">
              <p:embed/>
            </p:oleObj>
          </a:graphicData>
        </a:graphic>
      </p:graphicFrame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340100" y="3886200"/>
            <a:ext cx="1600200" cy="4572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3352800" y="3505200"/>
            <a:ext cx="1587500" cy="3810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An Unbalanced Panel: RWM’s GSOEP Data on Health Care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738" y="1828800"/>
            <a:ext cx="7705725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429000" y="2295525"/>
            <a:ext cx="27432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N = 7,293 Households</a:t>
            </a:r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3124200" y="6197600"/>
            <a:ext cx="3776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Some households exited then returned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Unbalanced Panel Data – Not Attrition</a:t>
            </a:r>
            <a:r>
              <a:rPr lang="en-US" altLang="en-US" sz="2400" smtClean="0"/>
              <a:t/>
            </a:r>
            <a:br>
              <a:rPr lang="en-US" altLang="en-US" sz="2400" smtClean="0"/>
            </a:br>
            <a:endParaRPr lang="en-US" altLang="en-US" sz="2400" dirty="0" smtClean="0"/>
          </a:p>
        </p:txBody>
      </p:sp>
      <p:graphicFrame>
        <p:nvGraphicFramePr>
          <p:cNvPr id="117763" name="Object 54"/>
          <p:cNvGraphicFramePr>
            <a:graphicFrameLocks noGrp="1" noChangeAspect="1"/>
          </p:cNvGraphicFramePr>
          <p:nvPr>
            <p:ph sz="half" idx="1"/>
          </p:nvPr>
        </p:nvGraphicFramePr>
        <p:xfrm>
          <a:off x="2114550" y="3738563"/>
          <a:ext cx="723900" cy="254000"/>
        </p:xfrm>
        <a:graphic>
          <a:graphicData uri="http://schemas.openxmlformats.org/presentationml/2006/ole">
            <p:oleObj spid="_x0000_s128023" name="Equation" r:id="rId4" imgW="723586" imgH="253890" progId="Equation.DSMT4">
              <p:embed/>
            </p:oleObj>
          </a:graphicData>
        </a:graphic>
      </p:graphicFrame>
      <p:pic>
        <p:nvPicPr>
          <p:cNvPr id="117765" name="Picture 5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58920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914400" y="2362200"/>
            <a:ext cx="9144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14400" y="3803472"/>
            <a:ext cx="914400" cy="381000"/>
          </a:xfrm>
          <a:prstGeom prst="rect">
            <a:avLst/>
          </a:prstGeom>
          <a:solidFill>
            <a:srgbClr val="00B05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40527" y="5536473"/>
            <a:ext cx="914400" cy="381000"/>
          </a:xfrm>
          <a:prstGeom prst="rect">
            <a:avLst/>
          </a:prstGeom>
          <a:solidFill>
            <a:srgbClr val="00B05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14400" y="4164873"/>
            <a:ext cx="914400" cy="304800"/>
          </a:xfrm>
          <a:prstGeom prst="rect">
            <a:avLst/>
          </a:prstGeom>
          <a:solidFill>
            <a:srgbClr val="00B05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14400" y="4476750"/>
            <a:ext cx="9144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46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81" y="1143000"/>
            <a:ext cx="8229600" cy="530225"/>
          </a:xfrm>
        </p:spPr>
        <p:txBody>
          <a:bodyPr/>
          <a:lstStyle/>
          <a:p>
            <a:r>
              <a:rPr lang="en-US" sz="2800" b="1" dirty="0" smtClean="0"/>
              <a:t>Unbalanced Panels and Attrition ‘Bias’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40" y="2057400"/>
            <a:ext cx="8229600" cy="2286000"/>
          </a:xfrm>
        </p:spPr>
        <p:txBody>
          <a:bodyPr/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Test for ‘attrition bias.’  (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Verbeek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and Nijman, Testing for Selectivity Bias in Panel Data Models,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 Economic Review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1992, 33, 681-703.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Attrition bias seems to relate to sample selection (bias)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Variable addition test using covariates of presence in the panel</a:t>
            </a:r>
          </a:p>
          <a:p>
            <a:pPr lvl="1"/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Nonconstructive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– what to do next?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 something about attrition bias. (Wooldridge, Inverse Probability Weighted M-Estimators for Sample Stratification and Attrition,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Portuguese Economic Journal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2002, 1: 117-139)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Stringent assumptions about the process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Model based on probability of being present in each wave of the panel</a:t>
            </a:r>
          </a:p>
        </p:txBody>
      </p:sp>
    </p:spTree>
    <p:extLst>
      <p:ext uri="{BB962C8B-B14F-4D97-AF65-F5344CB8AC3E}">
        <p14:creationId xmlns:p14="http://schemas.microsoft.com/office/powerpoint/2010/main" xmlns="" val="29980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761453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6002" y="4724400"/>
            <a:ext cx="775396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1295400" y="3124200"/>
            <a:ext cx="7162800" cy="3048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90600" y="3429000"/>
            <a:ext cx="10668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90600" y="762000"/>
            <a:ext cx="16764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90600" y="4724400"/>
            <a:ext cx="7543800" cy="4572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02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8975"/>
            <a:ext cx="8229600" cy="682625"/>
          </a:xfrm>
        </p:spPr>
        <p:txBody>
          <a:bodyPr/>
          <a:lstStyle/>
          <a:p>
            <a:r>
              <a:rPr lang="en-US" b="1" dirty="0" smtClean="0"/>
              <a:t>Inverse Probability Weighting</a:t>
            </a:r>
            <a:endParaRPr lang="en-US" b="1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16219455"/>
              </p:ext>
            </p:extLst>
          </p:nvPr>
        </p:nvGraphicFramePr>
        <p:xfrm>
          <a:off x="1328738" y="1435100"/>
          <a:ext cx="7096125" cy="5257800"/>
        </p:xfrm>
        <a:graphic>
          <a:graphicData uri="http://schemas.openxmlformats.org/presentationml/2006/ole">
            <p:oleObj spid="_x0000_s126999" name="Equation" r:id="rId3" imgW="4470400" imgH="33147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7395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55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Exogeneity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wrt</a:t>
            </a:r>
            <a:r>
              <a:rPr lang="en-US" altLang="en-US" dirty="0" smtClean="0"/>
              <a:t> Common Effects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8575"/>
            <a:ext cx="8839200" cy="5330825"/>
          </a:xfrm>
        </p:spPr>
        <p:txBody>
          <a:bodyPr/>
          <a:lstStyle/>
          <a:p>
            <a:pPr eaLnBrk="1" hangingPunct="1"/>
            <a:r>
              <a:rPr lang="en-US" altLang="en-US" sz="2400" b="1" u="sng" dirty="0" smtClean="0"/>
              <a:t>Contemporaneous </a:t>
            </a:r>
            <a:r>
              <a:rPr lang="en-US" altLang="en-US" sz="2400" b="1" u="sng" dirty="0" err="1" smtClean="0"/>
              <a:t>exogeneity</a:t>
            </a:r>
            <a:endParaRPr lang="en-US" altLang="en-US" sz="2400" b="1" u="sng" dirty="0" smtClean="0"/>
          </a:p>
          <a:p>
            <a:pPr lvl="1" eaLnBrk="1" hangingPunct="1"/>
            <a:r>
              <a:rPr lang="en-US" altLang="en-US" dirty="0" smtClean="0"/>
              <a:t>E[</a:t>
            </a:r>
            <a:r>
              <a:rPr lang="el-GR" altLang="en-US" dirty="0" smtClean="0">
                <a:cs typeface="Tahoma" panose="020B0604030504040204" pitchFamily="34" charset="0"/>
              </a:rPr>
              <a:t>ε</a:t>
            </a:r>
            <a:r>
              <a:rPr lang="en-US" altLang="en-US" baseline="-25000" dirty="0" err="1" smtClean="0"/>
              <a:t>it</a:t>
            </a:r>
            <a:r>
              <a:rPr lang="en-US" altLang="en-US" dirty="0" err="1" smtClean="0"/>
              <a:t>|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it</a:t>
            </a:r>
            <a:r>
              <a:rPr lang="en-US" altLang="en-US" dirty="0" err="1" smtClean="0"/>
              <a:t>,c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]=0 </a:t>
            </a:r>
            <a:r>
              <a:rPr lang="en-US" altLang="en-US" dirty="0" smtClean="0">
                <a:sym typeface="Wingdings" panose="05000000000000000000" pitchFamily="2" charset="2"/>
              </a:rPr>
              <a:t> Not sufficient for regression</a:t>
            </a:r>
          </a:p>
          <a:p>
            <a:pPr lvl="1" eaLnBrk="1" hangingPunct="1"/>
            <a:r>
              <a:rPr lang="en-US" altLang="en-US" dirty="0" smtClean="0">
                <a:sym typeface="Wingdings" panose="05000000000000000000" pitchFamily="2" charset="2"/>
              </a:rPr>
              <a:t>Doesn’t imply how to estimate </a:t>
            </a:r>
            <a:r>
              <a:rPr lang="el-GR" altLang="en-US" b="1" dirty="0" smtClean="0">
                <a:cs typeface="Tahoma" panose="020B0604030504040204" pitchFamily="34" charset="0"/>
                <a:sym typeface="Wingdings" panose="05000000000000000000" pitchFamily="2" charset="2"/>
              </a:rPr>
              <a:t>β</a:t>
            </a:r>
            <a:endParaRPr lang="en-US" altLang="en-US" b="1" dirty="0" smtClean="0"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 lvl="1" eaLnBrk="1" hangingPunct="1"/>
            <a:r>
              <a:rPr lang="en-US" altLang="en-US" dirty="0" smtClean="0"/>
              <a:t>Not sufficient if </a:t>
            </a:r>
            <a:r>
              <a:rPr lang="en-US" altLang="en-US" b="1" dirty="0" err="1"/>
              <a:t>x</a:t>
            </a:r>
            <a:r>
              <a:rPr lang="en-US" altLang="en-US" baseline="-25000" dirty="0" err="1"/>
              <a:t>it</a:t>
            </a:r>
            <a:r>
              <a:rPr lang="en-US" altLang="en-US" dirty="0"/>
              <a:t> contains lagged values of </a:t>
            </a:r>
            <a:r>
              <a:rPr lang="en-US" altLang="en-US" dirty="0" err="1" smtClean="0"/>
              <a:t>y</a:t>
            </a:r>
            <a:r>
              <a:rPr lang="en-US" altLang="en-US" baseline="-25000" dirty="0" err="1" smtClean="0"/>
              <a:t>it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endParaRPr lang="en-US" altLang="en-US" dirty="0" smtClean="0"/>
          </a:p>
          <a:p>
            <a:pPr eaLnBrk="1" hangingPunct="1"/>
            <a:r>
              <a:rPr lang="en-US" altLang="en-US" sz="2400" b="1" u="sng" dirty="0" smtClean="0"/>
              <a:t>Strict </a:t>
            </a:r>
            <a:r>
              <a:rPr lang="en-US" altLang="en-US" sz="2400" b="1" u="sng" dirty="0" err="1" smtClean="0"/>
              <a:t>exogeneity</a:t>
            </a:r>
            <a:r>
              <a:rPr lang="en-US" altLang="en-US" sz="2400" b="1" u="sng" dirty="0" smtClean="0"/>
              <a:t> </a:t>
            </a:r>
            <a:r>
              <a:rPr lang="en-US" altLang="en-US" sz="2400" dirty="0" smtClean="0"/>
              <a:t>– the most common assumption</a:t>
            </a:r>
          </a:p>
          <a:p>
            <a:pPr lvl="1" eaLnBrk="1" hangingPunct="1"/>
            <a:r>
              <a:rPr lang="en-US" altLang="en-US" dirty="0" smtClean="0"/>
              <a:t>E[</a:t>
            </a:r>
            <a:r>
              <a:rPr lang="el-GR" altLang="en-US" dirty="0" smtClean="0">
                <a:cs typeface="Tahoma" panose="020B0604030504040204" pitchFamily="34" charset="0"/>
              </a:rPr>
              <a:t>ε</a:t>
            </a:r>
            <a:r>
              <a:rPr lang="en-US" altLang="en-US" baseline="-25000" dirty="0" smtClean="0"/>
              <a:t>it</a:t>
            </a:r>
            <a:r>
              <a:rPr lang="en-US" altLang="en-US" dirty="0" smtClean="0"/>
              <a:t>|</a:t>
            </a:r>
            <a:r>
              <a:rPr lang="en-US" altLang="en-US" b="1" dirty="0" smtClean="0"/>
              <a:t>x</a:t>
            </a:r>
            <a:r>
              <a:rPr lang="en-US" altLang="en-US" baseline="-25000" dirty="0" smtClean="0"/>
              <a:t>i1</a:t>
            </a:r>
            <a:r>
              <a:rPr lang="en-US" altLang="en-US" dirty="0" smtClean="0"/>
              <a:t>, </a:t>
            </a:r>
            <a:r>
              <a:rPr lang="en-US" altLang="en-US" b="1" dirty="0" smtClean="0"/>
              <a:t>x</a:t>
            </a:r>
            <a:r>
              <a:rPr lang="en-US" altLang="en-US" baseline="-25000" dirty="0" smtClean="0"/>
              <a:t>i2</a:t>
            </a:r>
            <a:r>
              <a:rPr lang="en-US" altLang="en-US" dirty="0" smtClean="0"/>
              <a:t>,…,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iT</a:t>
            </a:r>
            <a:r>
              <a:rPr lang="en-US" altLang="en-US" dirty="0" err="1" smtClean="0"/>
              <a:t>,c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]=0</a:t>
            </a:r>
          </a:p>
          <a:p>
            <a:pPr lvl="1" eaLnBrk="1" hangingPunct="1"/>
            <a:r>
              <a:rPr lang="en-US" altLang="en-US" smtClean="0"/>
              <a:t>Can </a:t>
            </a:r>
            <a:r>
              <a:rPr lang="en-US" altLang="en-US" smtClean="0"/>
              <a:t>always use </a:t>
            </a:r>
            <a:r>
              <a:rPr lang="en-US" altLang="en-US" dirty="0" smtClean="0"/>
              <a:t>first difference or fixed effects</a:t>
            </a:r>
          </a:p>
          <a:p>
            <a:pPr eaLnBrk="1" hangingPunct="1"/>
            <a:r>
              <a:rPr lang="en-US" altLang="en-US" sz="2400" b="1" u="sng" dirty="0" smtClean="0"/>
              <a:t>Sequential </a:t>
            </a:r>
            <a:r>
              <a:rPr lang="en-US" altLang="en-US" sz="2400" b="1" u="sng" dirty="0" err="1" smtClean="0"/>
              <a:t>exogeneity</a:t>
            </a:r>
            <a:r>
              <a:rPr lang="en-US" altLang="en-US" sz="2400" dirty="0" smtClean="0"/>
              <a:t> (</a:t>
            </a:r>
            <a:r>
              <a:rPr lang="el-GR" altLang="en-US" sz="2400" dirty="0" smtClean="0">
                <a:cs typeface="Tahoma" panose="020B0604030504040204" pitchFamily="34" charset="0"/>
              </a:rPr>
              <a:t>ε</a:t>
            </a:r>
            <a:r>
              <a:rPr lang="en-US" altLang="en-US" sz="2400" baseline="-25000" dirty="0" smtClean="0"/>
              <a:t>it </a:t>
            </a:r>
            <a:r>
              <a:rPr lang="en-US" altLang="en-US" sz="2400" dirty="0" smtClean="0"/>
              <a:t>uncorrelated with history)</a:t>
            </a:r>
          </a:p>
          <a:p>
            <a:pPr lvl="1" eaLnBrk="1" hangingPunct="1"/>
            <a:r>
              <a:rPr lang="en-US" altLang="en-US" dirty="0" smtClean="0"/>
              <a:t>E[</a:t>
            </a:r>
            <a:r>
              <a:rPr lang="el-GR" altLang="en-US" dirty="0" smtClean="0">
                <a:cs typeface="Tahoma" panose="020B0604030504040204" pitchFamily="34" charset="0"/>
              </a:rPr>
              <a:t>ε</a:t>
            </a:r>
            <a:r>
              <a:rPr lang="en-US" altLang="en-US" baseline="-25000" dirty="0" smtClean="0"/>
              <a:t>it</a:t>
            </a:r>
            <a:r>
              <a:rPr lang="en-US" altLang="en-US" dirty="0" smtClean="0"/>
              <a:t>|</a:t>
            </a:r>
            <a:r>
              <a:rPr lang="en-US" altLang="en-US" b="1" dirty="0" smtClean="0"/>
              <a:t>x</a:t>
            </a:r>
            <a:r>
              <a:rPr lang="en-US" altLang="en-US" baseline="-25000" dirty="0" smtClean="0"/>
              <a:t>i1</a:t>
            </a:r>
            <a:r>
              <a:rPr lang="en-US" altLang="en-US" dirty="0" smtClean="0"/>
              <a:t>, </a:t>
            </a:r>
            <a:r>
              <a:rPr lang="en-US" altLang="en-US" b="1" dirty="0" smtClean="0"/>
              <a:t>x</a:t>
            </a:r>
            <a:r>
              <a:rPr lang="en-US" altLang="en-US" baseline="-25000" dirty="0" smtClean="0"/>
              <a:t>i2</a:t>
            </a:r>
            <a:r>
              <a:rPr lang="en-US" altLang="en-US" dirty="0" smtClean="0"/>
              <a:t>,…,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it</a:t>
            </a:r>
            <a:r>
              <a:rPr lang="en-US" altLang="en-US" dirty="0" err="1" smtClean="0"/>
              <a:t>,c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] = 0</a:t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sz="2400" dirty="0" smtClean="0">
                <a:solidFill>
                  <a:srgbClr val="FF0000"/>
                </a:solidFill>
              </a:rPr>
              <a:t>These assumptions are not testable. They are part of the model. They may need to be justified.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 flipV="1">
            <a:off x="3733800" y="5257800"/>
            <a:ext cx="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Assumptions for Asymptotics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05000"/>
            <a:ext cx="86868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Convergence of moments involving cross section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N increasing, T or T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assumed fixed.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“Fixed T asymptotics” (see text, p. 175)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Time series characteristics are not relevant (may be nonstationary)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If T is also growing, need to treat as multivariate time series.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Ranks of matrices.  </a:t>
            </a:r>
            <a:r>
              <a:rPr lang="en-US" altLang="en-US" sz="2400" b="1" smtClean="0"/>
              <a:t>X</a:t>
            </a:r>
            <a:r>
              <a:rPr lang="en-US" altLang="en-US" sz="2400" smtClean="0"/>
              <a:t> must have full column rank. (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may not, if T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&lt; K.)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Strict exogeneity and dynamics. If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contains y</a:t>
            </a:r>
            <a:r>
              <a:rPr lang="en-US" altLang="en-US" sz="2400" baseline="-25000" smtClean="0"/>
              <a:t>i,t-1</a:t>
            </a:r>
            <a:r>
              <a:rPr lang="en-US" altLang="en-US" sz="2400" smtClean="0"/>
              <a:t> then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cannot be strictly exogenous.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will be correlated with the unobservables in period t-1.  (To be revisited later.)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</a:t>
            </a:r>
            <a:r>
              <a:rPr lang="el-GR" altLang="en-US" smtClean="0"/>
              <a:t>β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286000"/>
            <a:ext cx="8458200" cy="2438400"/>
          </a:xfrm>
        </p:spPr>
        <p:txBody>
          <a:bodyPr/>
          <a:lstStyle/>
          <a:p>
            <a:pPr eaLnBrk="1" hangingPunct="1"/>
            <a:r>
              <a:rPr lang="el-GR" altLang="en-US" b="1" dirty="0" smtClean="0"/>
              <a:t>β</a:t>
            </a:r>
            <a:r>
              <a:rPr lang="en-US" altLang="en-US" dirty="0" smtClean="0"/>
              <a:t> is the partial effect of interest</a:t>
            </a:r>
          </a:p>
          <a:p>
            <a:pPr eaLnBrk="1" hangingPunct="1"/>
            <a:r>
              <a:rPr lang="en-US" altLang="en-US" dirty="0" smtClean="0"/>
              <a:t>Can it be estimated (consistently) in the presence of (unmeasured) c</a:t>
            </a:r>
            <a:r>
              <a:rPr lang="en-US" altLang="en-US" baseline="-25000" dirty="0" smtClean="0"/>
              <a:t>i</a:t>
            </a:r>
            <a:r>
              <a:rPr lang="en-US" altLang="en-US" dirty="0" smtClean="0"/>
              <a:t>?</a:t>
            </a:r>
          </a:p>
          <a:p>
            <a:pPr lvl="1" eaLnBrk="1" hangingPunct="1"/>
            <a:r>
              <a:rPr lang="en-US" altLang="en-US" dirty="0" smtClean="0"/>
              <a:t>Does pooled least squares “work?”</a:t>
            </a:r>
          </a:p>
          <a:p>
            <a:pPr lvl="1" eaLnBrk="1" hangingPunct="1"/>
            <a:r>
              <a:rPr lang="en-US" altLang="en-US" dirty="0" smtClean="0"/>
              <a:t>Strategies for “controlling for c</a:t>
            </a:r>
            <a:r>
              <a:rPr lang="en-US" altLang="en-US" baseline="-25000" dirty="0" smtClean="0"/>
              <a:t>i</a:t>
            </a:r>
            <a:r>
              <a:rPr lang="en-US" altLang="en-US" dirty="0" smtClean="0"/>
              <a:t>” using the </a:t>
            </a:r>
            <a:r>
              <a:rPr lang="en-US" altLang="en-US" smtClean="0"/>
              <a:t>sample data</a:t>
            </a:r>
          </a:p>
          <a:p>
            <a:pPr eaLnBrk="1" hangingPunct="1"/>
            <a:r>
              <a:rPr lang="en-US" altLang="en-US" smtClean="0"/>
              <a:t>(We will worry about endogeneity of </a:t>
            </a:r>
            <a:r>
              <a:rPr lang="en-US" altLang="en-US" b="1" smtClean="0"/>
              <a:t>x</a:t>
            </a:r>
            <a:r>
              <a:rPr lang="en-US" altLang="en-US" smtClean="0"/>
              <a:t> later.)</a:t>
            </a:r>
            <a:endParaRPr lang="en-US" alt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Pooled Regression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Presence of omitted effects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Potential bias/inconsistency of OLS – depends on ‘fixed’ or ‘random’</a:t>
            </a:r>
          </a:p>
          <a:p>
            <a:pPr eaLnBrk="1" hangingPunct="1"/>
            <a:endParaRPr lang="en-US" altLang="en-US" smtClean="0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447800" y="2438400"/>
          <a:ext cx="6248400" cy="1798638"/>
        </p:xfrm>
        <a:graphic>
          <a:graphicData uri="http://schemas.openxmlformats.org/presentationml/2006/ole">
            <p:oleObj spid="_x0000_s25626" name="Equation" r:id="rId4" imgW="3352800" imgH="965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75316" y="7334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OLS </a:t>
            </a:r>
            <a:r>
              <a:rPr lang="en-US" altLang="en-US" smtClean="0"/>
              <a:t>with Omitted Individual </a:t>
            </a:r>
            <a:r>
              <a:rPr lang="en-US" altLang="en-US" dirty="0" smtClean="0"/>
              <a:t>Effects</a:t>
            </a:r>
            <a:br>
              <a:rPr lang="en-US" altLang="en-US" dirty="0" smtClean="0"/>
            </a:br>
            <a:r>
              <a:rPr lang="en-US" altLang="en-US" dirty="0" smtClean="0"/>
              <a:t>Bias turns on the group means</a:t>
            </a:r>
          </a:p>
        </p:txBody>
      </p:sp>
      <p:graphicFrame>
        <p:nvGraphicFramePr>
          <p:cNvPr id="33795" name="Object 4"/>
          <p:cNvGraphicFramePr>
            <a:graphicFrameLocks noChangeAspect="1"/>
          </p:cNvGraphicFramePr>
          <p:nvPr/>
        </p:nvGraphicFramePr>
        <p:xfrm>
          <a:off x="520700" y="2114550"/>
          <a:ext cx="8366125" cy="3732213"/>
        </p:xfrm>
        <a:graphic>
          <a:graphicData uri="http://schemas.openxmlformats.org/presentationml/2006/ole">
            <p:oleObj spid="_x0000_s33822" name="Equation" r:id="rId4" imgW="4838700" imgH="2159000" progId="Equation.DSMT4">
              <p:embed/>
            </p:oleObj>
          </a:graphicData>
        </a:graphic>
      </p:graphicFrame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511175" y="5399088"/>
            <a:ext cx="7272338" cy="468312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797" name="Rectangle 3"/>
          <p:cNvSpPr>
            <a:spLocks noChangeArrowheads="1"/>
          </p:cNvSpPr>
          <p:nvPr/>
        </p:nvSpPr>
        <p:spPr bwMode="auto">
          <a:xfrm>
            <a:off x="1282700" y="2590800"/>
            <a:ext cx="7632700" cy="468313"/>
          </a:xfrm>
          <a:prstGeom prst="rect">
            <a:avLst/>
          </a:prstGeom>
          <a:solidFill>
            <a:srgbClr val="8B00EA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798" name="Rectangle 3"/>
          <p:cNvSpPr>
            <a:spLocks noChangeArrowheads="1"/>
          </p:cNvSpPr>
          <p:nvPr/>
        </p:nvSpPr>
        <p:spPr bwMode="auto">
          <a:xfrm>
            <a:off x="1255713" y="3151188"/>
            <a:ext cx="7677150" cy="533400"/>
          </a:xfrm>
          <a:prstGeom prst="rect">
            <a:avLst/>
          </a:prstGeom>
          <a:solidFill>
            <a:srgbClr val="FFFF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Estimating the Sampling Variance of </a:t>
            </a:r>
            <a:r>
              <a:rPr lang="en-US" altLang="en-US" sz="2800" dirty="0" err="1" smtClean="0"/>
              <a:t>b</a:t>
            </a:r>
            <a:r>
              <a:rPr lang="en-US" altLang="en-US" sz="2800" baseline="-25000" dirty="0" err="1" smtClean="0"/>
              <a:t>OLS</a:t>
            </a:r>
            <a:endParaRPr lang="en-US" altLang="en-US" sz="2800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696200" cy="43021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</a:t>
            </a:r>
            <a:r>
              <a:rPr lang="en-US" altLang="en-US" baseline="30000" dirty="0" smtClean="0"/>
              <a:t>2</a:t>
            </a:r>
            <a:r>
              <a:rPr lang="en-US" altLang="en-US" dirty="0" smtClean="0"/>
              <a:t>(</a:t>
            </a:r>
            <a:r>
              <a:rPr lang="en-US" altLang="en-US" b="1" dirty="0" smtClean="0"/>
              <a:t>X</a:t>
            </a:r>
            <a:r>
              <a:rPr lang="en-US" altLang="en-US" b="1" dirty="0" smtClean="0">
                <a:cs typeface="Tahoma" panose="020B0604030504040204" pitchFamily="34" charset="0"/>
              </a:rPr>
              <a:t> </a:t>
            </a:r>
            <a:r>
              <a:rPr lang="en-US" altLang="en-US" dirty="0" smtClean="0">
                <a:cs typeface="Tahoma" panose="020B0604030504040204" pitchFamily="34" charset="0"/>
              </a:rPr>
              <a:t>́</a:t>
            </a:r>
            <a:r>
              <a:rPr lang="en-US" altLang="en-US" b="1" dirty="0" smtClean="0">
                <a:cs typeface="Tahoma" panose="020B0604030504040204" pitchFamily="34" charset="0"/>
              </a:rPr>
              <a:t>X</a:t>
            </a:r>
            <a:r>
              <a:rPr lang="en-US" altLang="en-US" dirty="0" smtClean="0">
                <a:cs typeface="Tahoma" panose="020B0604030504040204" pitchFamily="34" charset="0"/>
              </a:rPr>
              <a:t>)</a:t>
            </a:r>
            <a:r>
              <a:rPr lang="en-US" altLang="en-US" baseline="30000" dirty="0" smtClean="0">
                <a:cs typeface="Tahoma" panose="020B0604030504040204" pitchFamily="34" charset="0"/>
              </a:rPr>
              <a:t>-1</a:t>
            </a:r>
            <a:r>
              <a:rPr lang="en-US" altLang="en-US" dirty="0" smtClean="0">
                <a:cs typeface="Tahoma" panose="020B0604030504040204" pitchFamily="34" charset="0"/>
              </a:rPr>
              <a:t>?</a:t>
            </a:r>
          </a:p>
          <a:p>
            <a:pPr lvl="1" eaLnBrk="1" hangingPunct="1"/>
            <a:r>
              <a:rPr lang="en-US" altLang="en-US" dirty="0" smtClean="0">
                <a:cs typeface="Tahoma" panose="020B0604030504040204" pitchFamily="34" charset="0"/>
              </a:rPr>
              <a:t>Correlation across observations =&gt; No</a:t>
            </a:r>
          </a:p>
          <a:p>
            <a:pPr lvl="1" eaLnBrk="1" hangingPunct="1"/>
            <a:r>
              <a:rPr lang="en-US" altLang="en-US" dirty="0" smtClean="0">
                <a:cs typeface="Tahoma" panose="020B0604030504040204" pitchFamily="34" charset="0"/>
              </a:rPr>
              <a:t>Possible heteroscedasticity</a:t>
            </a:r>
          </a:p>
          <a:p>
            <a:pPr eaLnBrk="1" hangingPunct="1"/>
            <a:r>
              <a:rPr lang="en-US" altLang="en-US" dirty="0" smtClean="0">
                <a:cs typeface="Tahoma" panose="020B0604030504040204" pitchFamily="34" charset="0"/>
              </a:rPr>
              <a:t>Find a “robust” covariance matrix</a:t>
            </a:r>
          </a:p>
          <a:p>
            <a:pPr lvl="1" eaLnBrk="1" hangingPunct="1"/>
            <a:r>
              <a:rPr lang="en-US" altLang="en-US" dirty="0" smtClean="0">
                <a:cs typeface="Tahoma" panose="020B0604030504040204" pitchFamily="34" charset="0"/>
              </a:rPr>
              <a:t>Robust estimation (in general)</a:t>
            </a:r>
          </a:p>
          <a:p>
            <a:pPr lvl="1" eaLnBrk="1" hangingPunct="1"/>
            <a:r>
              <a:rPr lang="en-US" altLang="en-US" dirty="0" smtClean="0">
                <a:cs typeface="Tahoma" panose="020B0604030504040204" pitchFamily="34" charset="0"/>
              </a:rPr>
              <a:t>The White estimator</a:t>
            </a:r>
          </a:p>
          <a:p>
            <a:pPr lvl="1" eaLnBrk="1" hangingPunct="1"/>
            <a:r>
              <a:rPr lang="en-US" altLang="en-US" dirty="0" smtClean="0">
                <a:cs typeface="Tahoma" panose="020B0604030504040204" pitchFamily="34" charset="0"/>
              </a:rPr>
              <a:t>A Robust estimator for OLS.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46906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 ‘Cluster’ Estimator</a:t>
            </a:r>
          </a:p>
        </p:txBody>
      </p:sp>
      <p:graphicFrame>
        <p:nvGraphicFramePr>
          <p:cNvPr id="4608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37162558"/>
              </p:ext>
            </p:extLst>
          </p:nvPr>
        </p:nvGraphicFramePr>
        <p:xfrm>
          <a:off x="1092200" y="1846263"/>
          <a:ext cx="7485063" cy="4232275"/>
        </p:xfrm>
        <a:graphic>
          <a:graphicData uri="http://schemas.openxmlformats.org/presentationml/2006/ole">
            <p:oleObj spid="_x0000_s46109" name="Equation" r:id="rId4" imgW="4470400" imgH="2527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Cluster Estimator (cont.)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806767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575" y="1371601"/>
            <a:ext cx="8734425" cy="2971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8382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Monday, 2/6/17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4724400"/>
            <a:ext cx="769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Tahoma" pitchFamily="34" charset="0"/>
                <a:ea typeface="Tahoma" pitchFamily="34" charset="0"/>
                <a:cs typeface="Tahoma" pitchFamily="34" charset="0"/>
              </a:rPr>
              <a:t>By “clustering” at the village level, the effective sample of 2,091 observations becomes an effective sample of 56 observations!</a:t>
            </a:r>
            <a:endParaRPr lang="en-US" sz="28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7022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838200"/>
            <a:ext cx="7615136" cy="5867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6400800" y="3352800"/>
            <a:ext cx="1600200" cy="3810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046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Cornwell and Rupert Data</a:t>
            </a:r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457200" y="1905000"/>
            <a:ext cx="85344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latin typeface="Tahoma" panose="020B0604030504040204" pitchFamily="34" charset="0"/>
              </a:rPr>
              <a:t>Cornwell and Rupert Returns to Schooling Data, 595 Individuals, 7 Years</a:t>
            </a:r>
            <a:r>
              <a:rPr lang="en-US" altLang="en-US" sz="1600">
                <a:latin typeface="Tahoma" panose="020B0604030504040204" pitchFamily="34" charset="0"/>
              </a:rPr>
              <a:t/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 b="1">
                <a:latin typeface="Tahoma" panose="020B0604030504040204" pitchFamily="34" charset="0"/>
              </a:rPr>
              <a:t>Variables in the file are</a:t>
            </a:r>
            <a:endParaRPr lang="en-US" altLang="en-US" sz="16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anose="020B0604030504040204" pitchFamily="34" charset="0"/>
              </a:rPr>
              <a:t>EXP 	= work experience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WKS 	= weeks worked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OCC 	= occupation, 1 if blue collar, 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IND 	= 1 if manufacturing industry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SOUTH 	= 1 if resides in south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SMSA	= 1 if resides in a city (SMSA)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MS 	= 1 if married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FEM 	= 1 if female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UNION 	= 1 if wage set by union contract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ED 	= years of education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anose="020B0604030504040204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Application: Cornell and Rupert</a:t>
            </a:r>
          </a:p>
        </p:txBody>
      </p:sp>
      <p:pic>
        <p:nvPicPr>
          <p:cNvPr id="5222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7763"/>
            <a:ext cx="70754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2"/>
          <p:cNvSpPr>
            <a:spLocks noChangeArrowheads="1"/>
          </p:cNvSpPr>
          <p:nvPr/>
        </p:nvSpPr>
        <p:spPr bwMode="auto">
          <a:xfrm>
            <a:off x="3505200" y="1219200"/>
            <a:ext cx="914400" cy="4343400"/>
          </a:xfrm>
          <a:prstGeom prst="rect">
            <a:avLst/>
          </a:prstGeom>
          <a:solidFill>
            <a:srgbClr val="00B0F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Bootstrapping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10600" cy="43021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Some assumptions that underlie it - the sampling mechanism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Method: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	1.  Estimate using full sample: --&gt; </a:t>
            </a:r>
            <a:r>
              <a:rPr lang="en-US" altLang="en-US" sz="2400" b="1" dirty="0" smtClean="0"/>
              <a:t>b</a:t>
            </a:r>
            <a:endParaRPr lang="en-US" altLang="en-US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	2.  Repeat R times: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		Draw n observations from the n, </a:t>
            </a:r>
            <a:r>
              <a:rPr lang="en-US" altLang="en-US" sz="2400" u="sng" dirty="0" smtClean="0"/>
              <a:t>with replacement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		Estimate </a:t>
            </a:r>
            <a:r>
              <a:rPr lang="en-US" altLang="en-US" sz="2400" b="1" dirty="0" smtClean="0">
                <a:sym typeface="Symbol" panose="05050102010706020507" pitchFamily="18" charset="2"/>
              </a:rPr>
              <a:t></a:t>
            </a:r>
            <a:r>
              <a:rPr lang="en-US" altLang="en-US" sz="2400" dirty="0" smtClean="0"/>
              <a:t> with </a:t>
            </a:r>
            <a:r>
              <a:rPr lang="en-US" altLang="en-US" sz="2400" b="1" dirty="0" smtClean="0"/>
              <a:t>b</a:t>
            </a:r>
            <a:r>
              <a:rPr lang="en-US" altLang="en-US" sz="2400" dirty="0" smtClean="0"/>
              <a:t>(r).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 smtClean="0"/>
              <a:t>	3.  Estimate variance with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b="1" dirty="0" smtClean="0"/>
              <a:t>          W</a:t>
            </a:r>
            <a:r>
              <a:rPr lang="en-US" altLang="en-US" sz="2400" dirty="0" smtClean="0"/>
              <a:t>  =  (1/R)</a:t>
            </a:r>
            <a:r>
              <a:rPr lang="en-US" altLang="en-US" sz="2400" dirty="0" smtClean="0">
                <a:sym typeface="Symbol" panose="05050102010706020507" pitchFamily="18" charset="2"/>
              </a:rPr>
              <a:t></a:t>
            </a:r>
            <a:r>
              <a:rPr lang="en-US" altLang="en-US" sz="2400" baseline="-25000" dirty="0" smtClean="0"/>
              <a:t>r</a:t>
            </a:r>
            <a:r>
              <a:rPr lang="en-US" altLang="en-US" sz="2400" dirty="0" smtClean="0"/>
              <a:t> [</a:t>
            </a:r>
            <a:r>
              <a:rPr lang="en-US" altLang="en-US" sz="2400" b="1" dirty="0" smtClean="0"/>
              <a:t>b</a:t>
            </a:r>
            <a:r>
              <a:rPr lang="en-US" altLang="en-US" sz="2400" dirty="0" smtClean="0"/>
              <a:t>(r) </a:t>
            </a:r>
            <a:r>
              <a:rPr lang="en-US" altLang="en-US" sz="2400" smtClean="0"/>
              <a:t>-   ][</a:t>
            </a:r>
            <a:r>
              <a:rPr lang="en-US" altLang="en-US" sz="2400" b="1" dirty="0" smtClean="0"/>
              <a:t>b</a:t>
            </a:r>
            <a:r>
              <a:rPr lang="en-US" altLang="en-US" sz="2400" dirty="0" smtClean="0"/>
              <a:t>(r) </a:t>
            </a:r>
            <a:r>
              <a:rPr lang="en-US" altLang="en-US" sz="2400" smtClean="0"/>
              <a:t>-    ]’</a:t>
            </a:r>
            <a:endParaRPr lang="en-US" altLang="en-US" sz="24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191000" y="4876800"/>
          <a:ext cx="304800" cy="471055"/>
        </p:xfrm>
        <a:graphic>
          <a:graphicData uri="http://schemas.openxmlformats.org/presentationml/2006/ole">
            <p:oleObj spid="_x0000_s167973" name="Equation" r:id="rId4" imgW="139579" imgH="215713" progId="Equation.DSMT4">
              <p:embed/>
            </p:oleObj>
          </a:graphicData>
        </a:graphic>
      </p:graphicFrame>
      <p:graphicFrame>
        <p:nvGraphicFramePr>
          <p:cNvPr id="167940" name="Object 4"/>
          <p:cNvGraphicFramePr>
            <a:graphicFrameLocks noChangeAspect="1"/>
          </p:cNvGraphicFramePr>
          <p:nvPr/>
        </p:nvGraphicFramePr>
        <p:xfrm>
          <a:off x="5486400" y="4876800"/>
          <a:ext cx="304800" cy="471055"/>
        </p:xfrm>
        <a:graphic>
          <a:graphicData uri="http://schemas.openxmlformats.org/presentationml/2006/ole">
            <p:oleObj spid="_x0000_s167974" name="Equation" r:id="rId5" imgW="139579" imgH="21571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46088" y="685800"/>
            <a:ext cx="8229600" cy="6858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Results of Bootstrap Procedure</a:t>
            </a:r>
          </a:p>
        </p:txBody>
      </p:sp>
      <p:pic>
        <p:nvPicPr>
          <p:cNvPr id="5837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806608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35814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457200" y="1752600"/>
            <a:ext cx="2895600" cy="1447800"/>
          </a:xfrm>
          <a:prstGeom prst="rect">
            <a:avLst/>
          </a:prstGeom>
          <a:solidFill>
            <a:srgbClr val="FF3300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457200" y="3203575"/>
            <a:ext cx="2895600" cy="144780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457200" y="46482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371600"/>
            <a:ext cx="4495800" cy="35052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smtClean="0">
                <a:latin typeface="Arial" pitchFamily="34" charset="0"/>
                <a:cs typeface="Arial" pitchFamily="34" charset="0"/>
              </a:rPr>
              <a:t>Bootstrap variance for a panel data estimator</a:t>
            </a:r>
          </a:p>
          <a:p>
            <a:pPr>
              <a:defRPr/>
            </a:pPr>
            <a:r>
              <a:rPr lang="en-US" b="1" smtClean="0">
                <a:latin typeface="Arial" pitchFamily="34" charset="0"/>
                <a:cs typeface="Arial" pitchFamily="34" charset="0"/>
              </a:rPr>
              <a:t>Panel Bootstrap = 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b="1" smtClean="0">
                <a:latin typeface="Arial" pitchFamily="34" charset="0"/>
                <a:cs typeface="Arial" pitchFamily="34" charset="0"/>
              </a:rPr>
              <a:t>Block Bootstrap</a:t>
            </a:r>
          </a:p>
          <a:p>
            <a:pPr>
              <a:defRPr/>
            </a:pPr>
            <a:r>
              <a:rPr lang="en-US" b="1" smtClean="0">
                <a:latin typeface="Arial" pitchFamily="34" charset="0"/>
                <a:cs typeface="Arial" pitchFamily="34" charset="0"/>
              </a:rPr>
              <a:t>Data set is N groups of size T</a:t>
            </a:r>
            <a:r>
              <a:rPr lang="en-US" b="1" baseline="-25000" smtClean="0">
                <a:latin typeface="Arial" pitchFamily="34" charset="0"/>
                <a:cs typeface="Arial" pitchFamily="34" charset="0"/>
              </a:rPr>
              <a:t>i</a:t>
            </a:r>
            <a:endParaRPr lang="en-US" b="1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b="1" smtClean="0">
                <a:latin typeface="Arial" pitchFamily="34" charset="0"/>
                <a:cs typeface="Arial" pitchFamily="34" charset="0"/>
              </a:rPr>
              <a:t>Bootstrap sample is N groups of size T</a:t>
            </a:r>
            <a:r>
              <a:rPr lang="en-US" b="1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 drawn with replacement</a:t>
            </a:r>
            <a:r>
              <a:rPr lang="en-US" smtClean="0"/>
              <a:t>.</a:t>
            </a:r>
          </a:p>
        </p:txBody>
      </p:sp>
      <p:sp>
        <p:nvSpPr>
          <p:cNvPr id="62471" name="Rectangle 4"/>
          <p:cNvSpPr>
            <a:spLocks noChangeArrowheads="1"/>
          </p:cNvSpPr>
          <p:nvPr/>
        </p:nvSpPr>
        <p:spPr bwMode="auto">
          <a:xfrm>
            <a:off x="4267200" y="2362200"/>
            <a:ext cx="4114800" cy="9144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425" y="685800"/>
            <a:ext cx="79819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4713" y="5638800"/>
            <a:ext cx="49053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Bootstrapping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Naïve bootstrap: Why is it naïve?</a:t>
            </a:r>
          </a:p>
          <a:p>
            <a:r>
              <a:rPr lang="en-US" altLang="en-US" dirty="0" smtClean="0"/>
              <a:t>Cases when it fails</a:t>
            </a:r>
          </a:p>
          <a:p>
            <a:pPr lvl="1"/>
            <a:r>
              <a:rPr lang="en-US" altLang="en-US" dirty="0" smtClean="0"/>
              <a:t>Time series</a:t>
            </a:r>
          </a:p>
          <a:p>
            <a:pPr lvl="1"/>
            <a:r>
              <a:rPr lang="en-US" altLang="en-US" dirty="0" smtClean="0"/>
              <a:t>“Clustered data” if not blocked</a:t>
            </a:r>
          </a:p>
          <a:p>
            <a:pPr lvl="1"/>
            <a:r>
              <a:rPr lang="en-US" altLang="en-US" dirty="0" smtClean="0"/>
              <a:t>Order statistics</a:t>
            </a:r>
          </a:p>
          <a:p>
            <a:pPr lvl="1"/>
            <a:r>
              <a:rPr lang="en-US" altLang="en-US" dirty="0" smtClean="0"/>
              <a:t>Parameters on the edge of the parameter space</a:t>
            </a:r>
          </a:p>
          <a:p>
            <a:r>
              <a:rPr lang="en-US" altLang="en-US" dirty="0" smtClean="0"/>
              <a:t>Alternatives</a:t>
            </a:r>
          </a:p>
          <a:p>
            <a:pPr lvl="1"/>
            <a:r>
              <a:rPr lang="en-US" altLang="en-US" dirty="0" smtClean="0"/>
              <a:t>Block bootstrap</a:t>
            </a:r>
          </a:p>
          <a:p>
            <a:pPr lvl="1"/>
            <a:r>
              <a:rPr lang="en-US" altLang="en-US" dirty="0" smtClean="0"/>
              <a:t>“Wild” bootstrap (injects extra randomness)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Mundlak’s Estimator: A Control Fn.</a:t>
            </a:r>
          </a:p>
        </p:txBody>
      </p:sp>
      <p:graphicFrame>
        <p:nvGraphicFramePr>
          <p:cNvPr id="35843" name="Object 4"/>
          <p:cNvGraphicFramePr>
            <a:graphicFrameLocks noChangeAspect="1"/>
          </p:cNvGraphicFramePr>
          <p:nvPr/>
        </p:nvGraphicFramePr>
        <p:xfrm>
          <a:off x="1058863" y="2454275"/>
          <a:ext cx="7483475" cy="4222750"/>
        </p:xfrm>
        <a:graphic>
          <a:graphicData uri="http://schemas.openxmlformats.org/presentationml/2006/ole">
            <p:oleObj spid="_x0000_s245768" name="Equation" r:id="rId4" imgW="3416300" imgH="1930400" progId="Equation.DSMT4">
              <p:embed/>
            </p:oleObj>
          </a:graphicData>
        </a:graphic>
      </p:graphicFrame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Tahoma" panose="020B0604030504040204" pitchFamily="34" charset="0"/>
              </a:rPr>
              <a:t>Mundlak, Y., “On the Pooling of Time Series and Cross Section Data, Econometrica, 46, </a:t>
            </a:r>
            <a:r>
              <a:rPr lang="en-US" altLang="en-US" b="1">
                <a:solidFill>
                  <a:srgbClr val="FF3300"/>
                </a:solidFill>
                <a:latin typeface="Tahoma" panose="020B0604030504040204" pitchFamily="34" charset="0"/>
              </a:rPr>
              <a:t>1978</a:t>
            </a:r>
            <a:r>
              <a:rPr lang="en-US" altLang="en-US" b="1">
                <a:latin typeface="Tahoma" panose="020B0604030504040204" pitchFamily="34" charset="0"/>
              </a:rPr>
              <a:t>, pp. 69-85.</a:t>
            </a: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4114800" y="2362200"/>
            <a:ext cx="4191000" cy="6096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Using First Differences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6553200" cy="4302125"/>
          </a:xfrm>
        </p:spPr>
        <p:txBody>
          <a:bodyPr/>
          <a:lstStyle/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smtClean="0"/>
              <a:t>     Eliminating the heterogeneity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smtClean="0"/>
          </a:p>
        </p:txBody>
      </p:sp>
      <p:graphicFrame>
        <p:nvGraphicFramePr>
          <p:cNvPr id="6656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2309883535"/>
              </p:ext>
            </p:extLst>
          </p:nvPr>
        </p:nvGraphicFramePr>
        <p:xfrm>
          <a:off x="1216025" y="3444875"/>
          <a:ext cx="5868988" cy="2228850"/>
        </p:xfrm>
        <a:graphic>
          <a:graphicData uri="http://schemas.openxmlformats.org/presentationml/2006/ole">
            <p:oleObj spid="_x0000_s66610" name="Equation" r:id="rId4" imgW="3009900" imgH="1143000" progId="Equation.DSMT4">
              <p:embed/>
            </p:oleObj>
          </a:graphicData>
        </a:graphic>
      </p:graphicFrame>
      <p:graphicFrame>
        <p:nvGraphicFramePr>
          <p:cNvPr id="66565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66800" y="2057400"/>
          <a:ext cx="6705600" cy="457200"/>
        </p:xfrm>
        <a:graphic>
          <a:graphicData uri="http://schemas.openxmlformats.org/presentationml/2006/ole">
            <p:oleObj spid="_x0000_s66611" name="Equation" r:id="rId5" imgW="33528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with First Differences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smtClean="0"/>
              <a:t>     With strict exogeneity of (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,c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), OLS regression of </a:t>
            </a:r>
            <a:r>
              <a:rPr lang="el-GR" altLang="en-US" sz="2400" smtClean="0"/>
              <a:t>Δ</a:t>
            </a:r>
            <a:r>
              <a:rPr lang="en-US" altLang="en-US" sz="2400" smtClean="0"/>
              <a:t>y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on </a:t>
            </a:r>
            <a:r>
              <a:rPr lang="el-GR" altLang="en-US" sz="2400" smtClean="0"/>
              <a:t>Δ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is unbiased and consistent but inefficient.</a:t>
            </a:r>
            <a:endParaRPr lang="el-GR" altLang="en-US" sz="2400" smtClean="0"/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1704975" y="2971800"/>
          <a:ext cx="6037263" cy="1563688"/>
        </p:xfrm>
        <a:graphic>
          <a:graphicData uri="http://schemas.openxmlformats.org/presentationml/2006/ole">
            <p:oleObj spid="_x0000_s68635" name="Equation" r:id="rId4" imgW="3924300" imgH="1016000" progId="Equation.DSMT4">
              <p:embed/>
            </p:oleObj>
          </a:graphicData>
        </a:graphic>
      </p:graphicFrame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990600" y="4876800"/>
            <a:ext cx="7391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ahoma" panose="020B0604030504040204" pitchFamily="34" charset="0"/>
              </a:rPr>
              <a:t>GLS is unpleasantly complicated.  In order to compute a first step estimator of </a:t>
            </a:r>
            <a:r>
              <a:rPr lang="el-GR" altLang="en-US" sz="2400">
                <a:latin typeface="Tahoma" panose="020B0604030504040204" pitchFamily="34" charset="0"/>
              </a:rPr>
              <a:t>σ</a:t>
            </a:r>
            <a:r>
              <a:rPr lang="el-GR" altLang="en-US" sz="2400" baseline="-25000">
                <a:latin typeface="Tahoma" panose="020B0604030504040204" pitchFamily="34" charset="0"/>
              </a:rPr>
              <a:t>ε</a:t>
            </a:r>
            <a:r>
              <a:rPr lang="en-US" altLang="en-US" sz="2400" baseline="30000">
                <a:latin typeface="Tahoma" panose="020B0604030504040204" pitchFamily="34" charset="0"/>
              </a:rPr>
              <a:t>2</a:t>
            </a:r>
            <a:r>
              <a:rPr lang="en-US" altLang="en-US" sz="2400">
                <a:latin typeface="Tahoma" panose="020B0604030504040204" pitchFamily="34" charset="0"/>
              </a:rPr>
              <a:t> we would use fixed effects. We should just stop there.  Or, use OLS in first differences and use Newey-West with one lag.</a:t>
            </a:r>
            <a:endParaRPr lang="el-GR" altLang="en-US" sz="240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r>
              <a:rPr lang="en-US" smtClean="0"/>
              <a:t>Leapfrog Estimator</a:t>
            </a:r>
            <a:endParaRPr lang="en-US"/>
          </a:p>
        </p:txBody>
      </p:sp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676400"/>
            <a:ext cx="67722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0947" name="Object 3"/>
          <p:cNvGraphicFramePr>
            <a:graphicFrameLocks noChangeAspect="1"/>
          </p:cNvGraphicFramePr>
          <p:nvPr/>
        </p:nvGraphicFramePr>
        <p:xfrm>
          <a:off x="1443038" y="3733800"/>
          <a:ext cx="6105525" cy="1562100"/>
        </p:xfrm>
        <a:graphic>
          <a:graphicData uri="http://schemas.openxmlformats.org/presentationml/2006/ole">
            <p:oleObj spid="_x0000_s210963" name="Equation" r:id="rId4" imgW="3975100" imgH="10160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Jason Abrevaya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Periods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20000" cy="43021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 smtClean="0"/>
              <a:t>With two periods and strict </a:t>
            </a:r>
            <a:r>
              <a:rPr lang="en-US" altLang="en-US" sz="2000" dirty="0" err="1" smtClean="0"/>
              <a:t>exogeneity</a:t>
            </a:r>
            <a:r>
              <a:rPr lang="en-US" altLang="en-US" sz="2000" dirty="0" smtClean="0"/>
              <a:t>,</a:t>
            </a:r>
          </a:p>
          <a:p>
            <a:pPr eaLnBrk="1" hangingPunct="1"/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 smtClean="0"/>
              <a:t>This is a classical regression model.  If there are no </a:t>
            </a:r>
            <a:r>
              <a:rPr lang="en-US" altLang="en-US" sz="2000" dirty="0" err="1" smtClean="0"/>
              <a:t>regressors</a:t>
            </a:r>
            <a:r>
              <a:rPr lang="en-US" altLang="en-US" sz="2000" dirty="0" smtClean="0"/>
              <a:t>,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</p:txBody>
      </p:sp>
      <p:graphicFrame>
        <p:nvGraphicFramePr>
          <p:cNvPr id="7066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605049826"/>
              </p:ext>
            </p:extLst>
          </p:nvPr>
        </p:nvGraphicFramePr>
        <p:xfrm>
          <a:off x="1457325" y="2425700"/>
          <a:ext cx="5467350" cy="1784350"/>
        </p:xfrm>
        <a:graphic>
          <a:graphicData uri="http://schemas.openxmlformats.org/presentationml/2006/ole">
            <p:oleObj spid="_x0000_s70706" name="Equation" r:id="rId4" imgW="3657600" imgH="1193800" progId="Equation.DSMT4">
              <p:embed/>
            </p:oleObj>
          </a:graphicData>
        </a:graphic>
      </p:graphicFrame>
      <p:graphicFrame>
        <p:nvGraphicFramePr>
          <p:cNvPr id="70661" name="Object 6"/>
          <p:cNvGraphicFramePr>
            <a:graphicFrameLocks noChangeAspect="1"/>
          </p:cNvGraphicFramePr>
          <p:nvPr/>
        </p:nvGraphicFramePr>
        <p:xfrm>
          <a:off x="1447800" y="4800600"/>
          <a:ext cx="5791200" cy="1454150"/>
        </p:xfrm>
        <a:graphic>
          <a:graphicData uri="http://schemas.openxmlformats.org/presentationml/2006/ole">
            <p:oleObj spid="_x0000_s70707" name="Equation" r:id="rId5" imgW="2984500" imgH="749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Difference-in-Differences Model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828800"/>
            <a:ext cx="7620000" cy="43021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 smtClean="0"/>
              <a:t>With two periods and strict </a:t>
            </a:r>
            <a:r>
              <a:rPr lang="en-US" altLang="en-US" sz="2000" dirty="0" err="1" smtClean="0"/>
              <a:t>exogeneity</a:t>
            </a:r>
            <a:r>
              <a:rPr lang="en-US" altLang="en-US" sz="2000" dirty="0" smtClean="0"/>
              <a:t> of D and T,</a:t>
            </a:r>
          </a:p>
          <a:p>
            <a:pPr eaLnBrk="1" hangingPunct="1"/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 smtClean="0"/>
              <a:t>This is a linear regression model.  If there are no </a:t>
            </a:r>
            <a:r>
              <a:rPr lang="en-US" altLang="en-US" sz="2000" dirty="0" err="1" smtClean="0"/>
              <a:t>regressors</a:t>
            </a:r>
            <a:r>
              <a:rPr lang="en-US" altLang="en-US" sz="2000" dirty="0" smtClean="0"/>
              <a:t>,</a:t>
            </a:r>
          </a:p>
        </p:txBody>
      </p:sp>
      <p:graphicFrame>
        <p:nvGraphicFramePr>
          <p:cNvPr id="72708" name="Object 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893735899"/>
              </p:ext>
            </p:extLst>
          </p:nvPr>
        </p:nvGraphicFramePr>
        <p:xfrm>
          <a:off x="1905000" y="2433918"/>
          <a:ext cx="5781675" cy="1981200"/>
        </p:xfrm>
        <a:graphic>
          <a:graphicData uri="http://schemas.openxmlformats.org/presentationml/2006/ole">
            <p:oleObj spid="_x0000_s72754" name="Equation" r:id="rId4" imgW="4076700" imgH="1397000" progId="Equation.DSMT4">
              <p:embed/>
            </p:oleObj>
          </a:graphicData>
        </a:graphic>
      </p:graphicFrame>
      <p:graphicFrame>
        <p:nvGraphicFramePr>
          <p:cNvPr id="7270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6548730"/>
              </p:ext>
            </p:extLst>
          </p:nvPr>
        </p:nvGraphicFramePr>
        <p:xfrm>
          <a:off x="1981200" y="5029200"/>
          <a:ext cx="3581400" cy="831850"/>
        </p:xfrm>
        <a:graphic>
          <a:graphicData uri="http://schemas.openxmlformats.org/presentationml/2006/ole">
            <p:oleObj spid="_x0000_s72755" name="Equation" r:id="rId5" imgW="1968500" imgH="45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r>
              <a:rPr lang="en-US" altLang="en-US" smtClean="0"/>
              <a:t>Difference in Differences</a:t>
            </a:r>
          </a:p>
        </p:txBody>
      </p:sp>
      <p:graphicFrame>
        <p:nvGraphicFramePr>
          <p:cNvPr id="74755" name="Object 5"/>
          <p:cNvGraphicFramePr>
            <a:graphicFrameLocks noGrp="1" noChangeAspect="1"/>
          </p:cNvGraphicFramePr>
          <p:nvPr/>
        </p:nvGraphicFramePr>
        <p:xfrm>
          <a:off x="1219200" y="1905000"/>
          <a:ext cx="7116763" cy="4343400"/>
        </p:xfrm>
        <a:graphic>
          <a:graphicData uri="http://schemas.openxmlformats.org/presentationml/2006/ole">
            <p:oleObj spid="_x0000_s74776" name="Equation" r:id="rId3" imgW="3911600" imgH="2387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76400"/>
            <a:ext cx="733425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363" y="1457325"/>
            <a:ext cx="715327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914400" y="1981200"/>
            <a:ext cx="7315200" cy="533400"/>
          </a:xfrm>
          <a:prstGeom prst="rect">
            <a:avLst/>
          </a:prstGeom>
          <a:solidFill>
            <a:srgbClr val="CCCC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90600" y="2771774"/>
            <a:ext cx="7239000" cy="1114426"/>
          </a:xfrm>
          <a:prstGeom prst="rect">
            <a:avLst/>
          </a:prstGeom>
          <a:solidFill>
            <a:srgbClr val="CCCC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438400"/>
            <a:ext cx="8420968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1590675"/>
            <a:ext cx="732472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7153275" cy="596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143000" y="2209800"/>
            <a:ext cx="7086600" cy="304800"/>
          </a:xfrm>
          <a:prstGeom prst="rect">
            <a:avLst/>
          </a:prstGeom>
          <a:solidFill>
            <a:srgbClr val="CCCC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0" y="1252538"/>
            <a:ext cx="7239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3335" y="762000"/>
            <a:ext cx="626376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" y="1662113"/>
            <a:ext cx="73914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41338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Box 3"/>
          <p:cNvSpPr txBox="1">
            <a:spLocks noChangeArrowheads="1"/>
          </p:cNvSpPr>
          <p:nvPr/>
        </p:nvSpPr>
        <p:spPr bwMode="auto">
          <a:xfrm>
            <a:off x="381000" y="6096000"/>
            <a:ext cx="411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http://dera.ioe.ac.uk/14610/1/oft1416.pdf</a:t>
            </a:r>
          </a:p>
        </p:txBody>
      </p:sp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1050" y="3962400"/>
            <a:ext cx="45529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43465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38592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Rectangle 1"/>
          <p:cNvSpPr>
            <a:spLocks noChangeArrowheads="1"/>
          </p:cNvSpPr>
          <p:nvPr/>
        </p:nvSpPr>
        <p:spPr bwMode="auto">
          <a:xfrm>
            <a:off x="4648200" y="3962400"/>
            <a:ext cx="4346575" cy="1905000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23950"/>
            <a:ext cx="45815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500" y="2895600"/>
            <a:ext cx="452437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1"/>
          <p:cNvSpPr txBox="1">
            <a:spLocks noChangeArrowheads="1"/>
          </p:cNvSpPr>
          <p:nvPr/>
        </p:nvSpPr>
        <p:spPr bwMode="auto">
          <a:xfrm>
            <a:off x="5267325" y="1219200"/>
            <a:ext cx="36480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Outcome is the fees charged.</a:t>
            </a:r>
          </a:p>
        </p:txBody>
      </p:sp>
      <p:sp>
        <p:nvSpPr>
          <p:cNvPr id="76805" name="TextBox 2"/>
          <p:cNvSpPr txBox="1">
            <a:spLocks noChangeArrowheads="1"/>
          </p:cNvSpPr>
          <p:nvPr/>
        </p:nvSpPr>
        <p:spPr bwMode="auto">
          <a:xfrm>
            <a:off x="5222875" y="2930525"/>
            <a:ext cx="3429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Activity is collusion on fees.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685800" y="2362200"/>
            <a:ext cx="4346575" cy="2057400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39671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24263"/>
            <a:ext cx="3984625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4572000" y="1196975"/>
            <a:ext cx="2743200" cy="2308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Schools: Treatment is an intervention by the Office of Fair Trading</a:t>
            </a:r>
          </a:p>
          <a:p>
            <a:pPr>
              <a:defRPr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Schools were not involved in the conspiracy</a:t>
            </a:r>
          </a:p>
        </p:txBody>
      </p:sp>
      <p:cxnSp>
        <p:nvCxnSpPr>
          <p:cNvPr id="77829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781051" y="4400550"/>
            <a:ext cx="1524000" cy="317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830" name="TextBox 6"/>
          <p:cNvSpPr txBox="1">
            <a:spLocks noChangeArrowheads="1"/>
          </p:cNvSpPr>
          <p:nvPr/>
        </p:nvSpPr>
        <p:spPr bwMode="auto">
          <a:xfrm>
            <a:off x="762000" y="5257800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 is not voluntary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14400"/>
            <a:ext cx="56197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79533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90600"/>
            <a:ext cx="5257800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TextBox 2"/>
          <p:cNvSpPr txBox="1">
            <a:spLocks noChangeArrowheads="1"/>
          </p:cNvSpPr>
          <p:nvPr/>
        </p:nvSpPr>
        <p:spPr bwMode="auto">
          <a:xfrm>
            <a:off x="381000" y="4382869"/>
            <a:ext cx="2743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Treatment (Intervention) Effect </a:t>
            </a:r>
            <a:r>
              <a:rPr lang="en-US" altLang="en-US" dirty="0" smtClean="0"/>
              <a:t>=  </a:t>
            </a:r>
            <a:r>
              <a:rPr lang="el-GR" altLang="en-US" dirty="0" smtClean="0"/>
              <a:t>δ</a:t>
            </a:r>
            <a:endParaRPr lang="en-US" altLang="en-US" dirty="0"/>
          </a:p>
        </p:txBody>
      </p:sp>
      <p:sp>
        <p:nvSpPr>
          <p:cNvPr id="80900" name="Rectangle 3"/>
          <p:cNvSpPr>
            <a:spLocks noChangeArrowheads="1"/>
          </p:cNvSpPr>
          <p:nvPr/>
        </p:nvSpPr>
        <p:spPr bwMode="auto">
          <a:xfrm>
            <a:off x="3505200" y="4419600"/>
            <a:ext cx="4724400" cy="1981200"/>
          </a:xfrm>
          <a:prstGeom prst="rect">
            <a:avLst/>
          </a:prstGeom>
          <a:solidFill>
            <a:srgbClr val="FFD3D3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497205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Oval 2"/>
          <p:cNvSpPr>
            <a:spLocks noChangeArrowheads="1"/>
          </p:cNvSpPr>
          <p:nvPr/>
        </p:nvSpPr>
        <p:spPr bwMode="auto">
          <a:xfrm>
            <a:off x="4572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4" name="Oval 3"/>
          <p:cNvSpPr>
            <a:spLocks noChangeArrowheads="1"/>
          </p:cNvSpPr>
          <p:nvPr/>
        </p:nvSpPr>
        <p:spPr bwMode="auto">
          <a:xfrm>
            <a:off x="6096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5" name="Rectangle 4"/>
          <p:cNvSpPr>
            <a:spLocks noChangeArrowheads="1"/>
          </p:cNvSpPr>
          <p:nvPr/>
        </p:nvSpPr>
        <p:spPr bwMode="auto">
          <a:xfrm>
            <a:off x="3886200" y="4419600"/>
            <a:ext cx="838200" cy="417513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6" name="Rectangle 5"/>
          <p:cNvSpPr>
            <a:spLocks noChangeArrowheads="1"/>
          </p:cNvSpPr>
          <p:nvPr/>
        </p:nvSpPr>
        <p:spPr bwMode="auto">
          <a:xfrm>
            <a:off x="5383213" y="4419600"/>
            <a:ext cx="838200" cy="407988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27" name="TextBox 6"/>
          <p:cNvSpPr txBox="1">
            <a:spLocks noChangeArrowheads="1"/>
          </p:cNvSpPr>
          <p:nvPr/>
        </p:nvSpPr>
        <p:spPr bwMode="auto">
          <a:xfrm>
            <a:off x="762000" y="5815013"/>
            <a:ext cx="8001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In order to test robustness two versions of the fixed effects model were run. The first is Ordinary Least Squares, and the second is heteroscedasticity and auto-correlation robust (HAC) standard errors in order to check for heteroscedasticity and autocorrelation.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49605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262063"/>
            <a:ext cx="6867525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1470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21534</TotalTime>
  <Words>1029</Words>
  <Application>Microsoft Office PowerPoint</Application>
  <PresentationFormat>On-screen Show (4:3)</PresentationFormat>
  <Paragraphs>185</Paragraphs>
  <Slides>51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2_Quadrant</vt:lpstr>
      <vt:lpstr>Equation</vt:lpstr>
      <vt:lpstr>Econometric Analysis of Panel Data</vt:lpstr>
      <vt:lpstr>Fixed and Random Effects</vt:lpstr>
      <vt:lpstr>Convenient Notation</vt:lpstr>
      <vt:lpstr>Balanced and Unbalanced Panels</vt:lpstr>
      <vt:lpstr>An Unbalanced Panel: RWM’s GSOEP Data on Health Care</vt:lpstr>
      <vt:lpstr>Unbalanced Panel Data – Not Attrition </vt:lpstr>
      <vt:lpstr>Unbalanced Panels and Attrition ‘Bias’</vt:lpstr>
      <vt:lpstr>Slide 8</vt:lpstr>
      <vt:lpstr>Inverse Probability Weighting</vt:lpstr>
      <vt:lpstr>Exogeneity wrt Common Effects</vt:lpstr>
      <vt:lpstr>Assumptions for Asymptotics</vt:lpstr>
      <vt:lpstr>Estimating β</vt:lpstr>
      <vt:lpstr>The Pooled Regression</vt:lpstr>
      <vt:lpstr>OLS with Omitted Individual Effects Bias turns on the group means</vt:lpstr>
      <vt:lpstr>Estimating the Sampling Variance of bOLS</vt:lpstr>
      <vt:lpstr>A ‘Cluster’ Estimator</vt:lpstr>
      <vt:lpstr>Cluster Estimator (cont.)</vt:lpstr>
      <vt:lpstr>Slide 18</vt:lpstr>
      <vt:lpstr>Slide 19</vt:lpstr>
      <vt:lpstr>Cornwell and Rupert Data</vt:lpstr>
      <vt:lpstr>Application: Cornell and Rupert</vt:lpstr>
      <vt:lpstr>Bootstrapping</vt:lpstr>
      <vt:lpstr>Results of Bootstrap Procedure</vt:lpstr>
      <vt:lpstr>Slide 24</vt:lpstr>
      <vt:lpstr>Slide 25</vt:lpstr>
      <vt:lpstr>Bootstrapping</vt:lpstr>
      <vt:lpstr>Mundlak’s Estimator: A Control Fn.</vt:lpstr>
      <vt:lpstr>Using First Differences</vt:lpstr>
      <vt:lpstr>OLS with First Differences</vt:lpstr>
      <vt:lpstr>Leapfrog Estimator</vt:lpstr>
      <vt:lpstr>Two Periods</vt:lpstr>
      <vt:lpstr>Difference-in-Differences Model</vt:lpstr>
      <vt:lpstr>Difference in Differences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211</cp:revision>
  <cp:lastPrinted>2018-02-08T15:40:41Z</cp:lastPrinted>
  <dcterms:created xsi:type="dcterms:W3CDTF">2001-06-17T19:05:03Z</dcterms:created>
  <dcterms:modified xsi:type="dcterms:W3CDTF">2019-12-22T14:16:42Z</dcterms:modified>
</cp:coreProperties>
</file>