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8"/>
  </p:notesMasterIdLst>
  <p:handoutMasterIdLst>
    <p:handoutMasterId r:id="rId39"/>
  </p:handoutMasterIdLst>
  <p:sldIdLst>
    <p:sldId id="523" r:id="rId2"/>
    <p:sldId id="561" r:id="rId3"/>
    <p:sldId id="525" r:id="rId4"/>
    <p:sldId id="526" r:id="rId5"/>
    <p:sldId id="527" r:id="rId6"/>
    <p:sldId id="528" r:id="rId7"/>
    <p:sldId id="529" r:id="rId8"/>
    <p:sldId id="531" r:id="rId9"/>
    <p:sldId id="530" r:id="rId10"/>
    <p:sldId id="532" r:id="rId11"/>
    <p:sldId id="533" r:id="rId12"/>
    <p:sldId id="534" r:id="rId13"/>
    <p:sldId id="535" r:id="rId14"/>
    <p:sldId id="536" r:id="rId15"/>
    <p:sldId id="537" r:id="rId16"/>
    <p:sldId id="538" r:id="rId17"/>
    <p:sldId id="539" r:id="rId18"/>
    <p:sldId id="540" r:id="rId19"/>
    <p:sldId id="541" r:id="rId20"/>
    <p:sldId id="542" r:id="rId21"/>
    <p:sldId id="543" r:id="rId22"/>
    <p:sldId id="545" r:id="rId23"/>
    <p:sldId id="546" r:id="rId24"/>
    <p:sldId id="556" r:id="rId25"/>
    <p:sldId id="557" r:id="rId26"/>
    <p:sldId id="558" r:id="rId27"/>
    <p:sldId id="547" r:id="rId28"/>
    <p:sldId id="560" r:id="rId29"/>
    <p:sldId id="548" r:id="rId30"/>
    <p:sldId id="549" r:id="rId31"/>
    <p:sldId id="550" r:id="rId32"/>
    <p:sldId id="551" r:id="rId33"/>
    <p:sldId id="552" r:id="rId34"/>
    <p:sldId id="553" r:id="rId35"/>
    <p:sldId id="554" r:id="rId36"/>
    <p:sldId id="555" r:id="rId3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412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FFFF"/>
    <a:srgbClr val="CCECFF"/>
    <a:srgbClr val="FF3300"/>
    <a:srgbClr val="0066FF"/>
    <a:srgbClr val="0099FF"/>
    <a:srgbClr val="3399FF"/>
    <a:srgbClr val="003399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461" autoAdjust="0"/>
    <p:restoredTop sz="94636" autoAdjust="0"/>
  </p:normalViewPr>
  <p:slideViewPr>
    <p:cSldViewPr>
      <p:cViewPr varScale="1">
        <p:scale>
          <a:sx n="76" d="100"/>
          <a:sy n="76" d="100"/>
        </p:scale>
        <p:origin x="-941" y="-91"/>
      </p:cViewPr>
      <p:guideLst>
        <p:guide orient="horz" pos="412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1296"/>
    </p:cViewPr>
  </p:sorterViewPr>
  <p:notesViewPr>
    <p:cSldViewPr>
      <p:cViewPr varScale="1">
        <p:scale>
          <a:sx n="85" d="100"/>
          <a:sy n="85" d="100"/>
        </p:scale>
        <p:origin x="-1848" y="-6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png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wmf"/></Relationships>
</file>

<file path=ppt/drawings/_rels/vmlDrawing2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1.wmf"/><Relationship Id="rId1" Type="http://schemas.openxmlformats.org/officeDocument/2006/relationships/image" Target="../media/image40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E30BE4F8-9930-47D5-890B-1646A3600BC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4641814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 smtClean="0"/>
              <a:t>Click to edit Master text styles</a:t>
            </a:r>
          </a:p>
          <a:p>
            <a:pPr lvl="1"/>
            <a:r>
              <a:rPr lang="en-US" altLang="en-US" noProof="0" smtClean="0"/>
              <a:t>Second level</a:t>
            </a:r>
          </a:p>
          <a:p>
            <a:pPr lvl="2"/>
            <a:r>
              <a:rPr lang="en-US" altLang="en-US" noProof="0" smtClean="0"/>
              <a:t>Third level</a:t>
            </a:r>
          </a:p>
          <a:p>
            <a:pPr lvl="3"/>
            <a:r>
              <a:rPr lang="en-US" altLang="en-US" noProof="0" smtClean="0"/>
              <a:t>Fourth level</a:t>
            </a:r>
          </a:p>
          <a:p>
            <a:pPr lvl="4"/>
            <a:r>
              <a:rPr lang="en-US" altLang="en-US" noProof="0" smtClean="0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571E4A7F-9F5B-4D71-83DC-9CF1F87E13E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405232965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A42507B-BBB6-4DA6-9468-ADE8283B7ECC}" type="slidenum">
              <a:rPr lang="en-US" altLang="en-US" smtClean="0"/>
              <a:pPr/>
              <a:t>1</a:t>
            </a:fld>
            <a:endParaRPr lang="en-US" altLang="en-US" smtClean="0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="" xmlns:p14="http://schemas.microsoft.com/office/powerpoint/2010/main" val="17657813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8549BD78-100B-4751-82D3-5D10ED8091A9}" type="slidenum">
              <a:rPr lang="en-US" altLang="en-US" smtClean="0">
                <a:cs typeface="Arial" panose="020B0604020202020204" pitchFamily="34" charset="0"/>
              </a:rPr>
              <a:pPr/>
              <a:t>2</a:t>
            </a:fld>
            <a:endParaRPr lang="en-US" altLang="en-US" smtClean="0">
              <a:cs typeface="Arial" panose="020B0604020202020204" pitchFamily="34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="" xmlns:p14="http://schemas.microsoft.com/office/powerpoint/2010/main" val="28450647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A966C29E-A83B-4781-9FD3-B4A3E205BE34}" type="slidenum">
              <a:rPr lang="en-US" altLang="en-US" smtClean="0">
                <a:cs typeface="Arial" panose="020B0604020202020204" pitchFamily="34" charset="0"/>
              </a:rPr>
              <a:pPr/>
              <a:t>3</a:t>
            </a:fld>
            <a:endParaRPr lang="en-US" altLang="en-US" smtClean="0">
              <a:cs typeface="Arial" panose="020B0604020202020204" pitchFamily="34" charset="0"/>
            </a:endParaRPr>
          </a:p>
        </p:txBody>
      </p:sp>
      <p:sp>
        <p:nvSpPr>
          <p:cNvPr id="10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="" xmlns:p14="http://schemas.microsoft.com/office/powerpoint/2010/main" val="16758960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CAF0F53-000B-4592-A49C-DA3A996EEA43}" type="slidenum">
              <a:rPr lang="en-US" altLang="en-US" smtClean="0">
                <a:cs typeface="Arial" panose="020B0604020202020204" pitchFamily="34" charset="0"/>
              </a:rPr>
              <a:pPr/>
              <a:t>4</a:t>
            </a:fld>
            <a:endParaRPr lang="en-US" altLang="en-US" smtClean="0">
              <a:cs typeface="Arial" panose="020B0604020202020204" pitchFamily="34" charset="0"/>
            </a:endParaRPr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="" xmlns:p14="http://schemas.microsoft.com/office/powerpoint/2010/main" val="26734368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C5BED9E-E995-4A73-ACBE-4A58D63ECC7E}" type="slidenum">
              <a:rPr lang="en-US" altLang="en-US" smtClean="0">
                <a:cs typeface="Arial" panose="020B0604020202020204" pitchFamily="34" charset="0"/>
              </a:rPr>
              <a:pPr/>
              <a:t>5</a:t>
            </a:fld>
            <a:endParaRPr lang="en-US" altLang="en-US" smtClean="0">
              <a:cs typeface="Arial" panose="020B0604020202020204" pitchFamily="34" charset="0"/>
            </a:endParaRPr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="" xmlns:p14="http://schemas.microsoft.com/office/powerpoint/2010/main" val="19427411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E9213B1-70CB-4B22-AB05-A1E4F2430DD6}" type="slidenum">
              <a:rPr lang="en-US" altLang="en-US" smtClean="0">
                <a:cs typeface="Arial" panose="020B0604020202020204" pitchFamily="34" charset="0"/>
              </a:rPr>
              <a:pPr/>
              <a:t>6</a:t>
            </a:fld>
            <a:endParaRPr lang="en-US" altLang="en-US" smtClean="0">
              <a:cs typeface="Arial" panose="020B0604020202020204" pitchFamily="34" charset="0"/>
            </a:endParaRPr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="" xmlns:p14="http://schemas.microsoft.com/office/powerpoint/2010/main" val="6295671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1B27EC12-DD51-453C-B204-2BE8482E1D80}" type="slidenum">
              <a:rPr lang="en-US" altLang="en-US" smtClean="0">
                <a:cs typeface="Arial" panose="020B0604020202020204" pitchFamily="34" charset="0"/>
              </a:rPr>
              <a:pPr/>
              <a:t>7</a:t>
            </a:fld>
            <a:endParaRPr lang="en-US" altLang="en-US" smtClean="0">
              <a:cs typeface="Arial" panose="020B0604020202020204" pitchFamily="34" charset="0"/>
            </a:endParaRPr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="" xmlns:p14="http://schemas.microsoft.com/office/powerpoint/2010/main" val="591715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937BB385-48CA-4602-87BA-C28D72507554}" type="slidenum">
              <a:rPr lang="en-US" altLang="en-US" smtClean="0">
                <a:cs typeface="Arial" panose="020B0604020202020204" pitchFamily="34" charset="0"/>
              </a:rPr>
              <a:pPr/>
              <a:t>8</a:t>
            </a:fld>
            <a:endParaRPr lang="en-US" altLang="en-US" smtClean="0">
              <a:cs typeface="Arial" panose="020B0604020202020204" pitchFamily="34" charset="0"/>
            </a:endParaRPr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="" xmlns:p14="http://schemas.microsoft.com/office/powerpoint/2010/main" val="14876336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B01C7F7F-4F9F-40DE-9150-9C8073360049}" type="slidenum">
              <a:rPr lang="en-US" altLang="en-US" smtClean="0">
                <a:cs typeface="Arial" panose="020B0604020202020204" pitchFamily="34" charset="0"/>
              </a:rPr>
              <a:pPr/>
              <a:t>9</a:t>
            </a:fld>
            <a:endParaRPr lang="en-US" altLang="en-US" smtClean="0">
              <a:cs typeface="Arial" panose="020B0604020202020204" pitchFamily="34" charset="0"/>
            </a:endParaRPr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="" xmlns:p14="http://schemas.microsoft.com/office/powerpoint/2010/main" val="8021636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19285982-E67C-47DA-98EC-8A9E4B3D106F}" type="slidenum">
              <a:rPr lang="en-US" altLang="en-US" smtClean="0">
                <a:cs typeface="Arial" panose="020B0604020202020204" pitchFamily="34" charset="0"/>
              </a:rPr>
              <a:pPr/>
              <a:t>12</a:t>
            </a:fld>
            <a:endParaRPr lang="en-US" altLang="en-US" smtClean="0">
              <a:cs typeface="Arial" panose="020B0604020202020204" pitchFamily="34" charset="0"/>
            </a:endParaRPr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="" xmlns:p14="http://schemas.microsoft.com/office/powerpoint/2010/main" val="29056147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ACAF9D7-B76A-4505-8D45-E8D9C301F7C8}" type="slidenum">
              <a:rPr lang="en-US" altLang="en-US" smtClean="0">
                <a:cs typeface="Arial" panose="020B0604020202020204" pitchFamily="34" charset="0"/>
              </a:rPr>
              <a:pPr/>
              <a:t>13</a:t>
            </a:fld>
            <a:endParaRPr lang="en-US" altLang="en-US" smtClean="0">
              <a:cs typeface="Arial" panose="020B0604020202020204" pitchFamily="34" charset="0"/>
            </a:endParaRPr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="" xmlns:p14="http://schemas.microsoft.com/office/powerpoint/2010/main" val="27736984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FFC665A-F904-4D4B-B5C8-67D0D6C61AE1}" type="slidenum">
              <a:rPr lang="en-US" altLang="en-US" smtClean="0">
                <a:cs typeface="Arial" panose="020B0604020202020204" pitchFamily="34" charset="0"/>
              </a:rPr>
              <a:pPr/>
              <a:t>14</a:t>
            </a:fld>
            <a:endParaRPr lang="en-US" altLang="en-US" smtClean="0">
              <a:cs typeface="Arial" panose="020B0604020202020204" pitchFamily="34" charset="0"/>
            </a:endParaRPr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="" xmlns:p14="http://schemas.microsoft.com/office/powerpoint/2010/main" val="2581466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94801360-1AB6-4C9B-B4FA-151556F0C72B}" type="slidenum">
              <a:rPr lang="en-US" altLang="en-US" smtClean="0">
                <a:cs typeface="Arial" panose="020B0604020202020204" pitchFamily="34" charset="0"/>
              </a:rPr>
              <a:pPr/>
              <a:t>15</a:t>
            </a:fld>
            <a:endParaRPr lang="en-US" altLang="en-US" smtClean="0">
              <a:cs typeface="Arial" panose="020B0604020202020204" pitchFamily="34" charset="0"/>
            </a:endParaRPr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="" xmlns:p14="http://schemas.microsoft.com/office/powerpoint/2010/main" val="17206031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E0EC0AF-0256-4FB9-A788-9730D2E971FF}" type="slidenum">
              <a:rPr lang="en-US" altLang="en-US" smtClean="0">
                <a:cs typeface="Arial" panose="020B0604020202020204" pitchFamily="34" charset="0"/>
              </a:rPr>
              <a:pPr/>
              <a:t>16</a:t>
            </a:fld>
            <a:endParaRPr lang="en-US" altLang="en-US" smtClean="0">
              <a:cs typeface="Arial" panose="020B0604020202020204" pitchFamily="34" charset="0"/>
            </a:endParaRPr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="" xmlns:p14="http://schemas.microsoft.com/office/powerpoint/2010/main" val="12701309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D180AB92-B689-4135-A675-9A6A81CBE4CE}" type="slidenum">
              <a:rPr lang="en-US" altLang="en-US" smtClean="0">
                <a:cs typeface="Arial" panose="020B0604020202020204" pitchFamily="34" charset="0"/>
              </a:rPr>
              <a:pPr/>
              <a:t>17</a:t>
            </a:fld>
            <a:endParaRPr lang="en-US" altLang="en-US" smtClean="0">
              <a:cs typeface="Arial" panose="020B0604020202020204" pitchFamily="34" charset="0"/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="" xmlns:p14="http://schemas.microsoft.com/office/powerpoint/2010/main" val="383276564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A4612F77-B4BC-4AEF-B2FD-110628950B9E}" type="slidenum">
              <a:rPr lang="en-US" altLang="en-US" smtClean="0">
                <a:cs typeface="Arial" panose="020B0604020202020204" pitchFamily="34" charset="0"/>
              </a:rPr>
              <a:pPr/>
              <a:t>18</a:t>
            </a:fld>
            <a:endParaRPr lang="en-US" altLang="en-US" smtClean="0">
              <a:cs typeface="Arial" panose="020B0604020202020204" pitchFamily="34" charset="0"/>
            </a:endParaRPr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="" xmlns:p14="http://schemas.microsoft.com/office/powerpoint/2010/main" val="44878219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DD35C5E1-4DFE-41B8-956B-ED63CD71E2A7}" type="slidenum">
              <a:rPr lang="en-US" altLang="en-US" smtClean="0">
                <a:cs typeface="Arial" panose="020B0604020202020204" pitchFamily="34" charset="0"/>
              </a:rPr>
              <a:pPr/>
              <a:t>19</a:t>
            </a:fld>
            <a:endParaRPr lang="en-US" altLang="en-US" smtClean="0">
              <a:cs typeface="Arial" panose="020B0604020202020204" pitchFamily="34" charset="0"/>
            </a:endParaRPr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="" xmlns:p14="http://schemas.microsoft.com/office/powerpoint/2010/main" val="27616838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A35D626F-2466-4AA8-B710-9219BCDA354E}" type="slidenum">
              <a:rPr lang="en-US" altLang="en-US" smtClean="0">
                <a:cs typeface="Arial" panose="020B0604020202020204" pitchFamily="34" charset="0"/>
              </a:rPr>
              <a:pPr/>
              <a:t>20</a:t>
            </a:fld>
            <a:endParaRPr lang="en-US" altLang="en-US" smtClean="0">
              <a:cs typeface="Arial" panose="020B0604020202020204" pitchFamily="34" charset="0"/>
            </a:endParaRPr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="" xmlns:p14="http://schemas.microsoft.com/office/powerpoint/2010/main" val="251865118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41315C92-FF52-4310-BB7B-D8421EECB10E}" type="slidenum">
              <a:rPr lang="en-US" altLang="en-US" smtClean="0">
                <a:cs typeface="Arial" panose="020B0604020202020204" pitchFamily="34" charset="0"/>
              </a:rPr>
              <a:pPr/>
              <a:t>21</a:t>
            </a:fld>
            <a:endParaRPr lang="en-US" altLang="en-US" smtClean="0">
              <a:cs typeface="Arial" panose="020B0604020202020204" pitchFamily="34" charset="0"/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="" xmlns:p14="http://schemas.microsoft.com/office/powerpoint/2010/main" val="390085555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5063B85C-1BD3-427C-BF78-16BE050964C9}" type="slidenum">
              <a:rPr lang="en-US" altLang="en-US" smtClean="0">
                <a:cs typeface="Arial" panose="020B0604020202020204" pitchFamily="34" charset="0"/>
              </a:rPr>
              <a:pPr/>
              <a:t>22</a:t>
            </a:fld>
            <a:endParaRPr lang="en-US" altLang="en-US" smtClean="0">
              <a:cs typeface="Arial" panose="020B0604020202020204" pitchFamily="34" charset="0"/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="" xmlns:p14="http://schemas.microsoft.com/office/powerpoint/2010/main" val="75639626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9E72938-7A29-49AC-8215-E7AB157E1161}" type="slidenum">
              <a:rPr lang="en-US" altLang="en-US" smtClean="0">
                <a:cs typeface="Arial" panose="020B0604020202020204" pitchFamily="34" charset="0"/>
              </a:rPr>
              <a:pPr/>
              <a:t>23</a:t>
            </a:fld>
            <a:endParaRPr lang="en-US" altLang="en-US" smtClean="0">
              <a:cs typeface="Arial" panose="020B0604020202020204" pitchFamily="34" charset="0"/>
            </a:endParaRPr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="" xmlns:p14="http://schemas.microsoft.com/office/powerpoint/2010/main" val="197363620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DF32F8EC-EF64-47EA-AABA-39D4043D3A56}" type="slidenum">
              <a:rPr lang="en-US" altLang="en-US" smtClean="0">
                <a:cs typeface="Arial" panose="020B0604020202020204" pitchFamily="34" charset="0"/>
              </a:rPr>
              <a:pPr/>
              <a:t>28</a:t>
            </a:fld>
            <a:endParaRPr lang="en-US" altLang="en-US" smtClean="0">
              <a:cs typeface="Arial" panose="020B0604020202020204" pitchFamily="34" charset="0"/>
            </a:endParaRPr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="" xmlns:p14="http://schemas.microsoft.com/office/powerpoint/2010/main" val="78739309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D0B710FD-0069-4C3F-84EB-A8561BDD2A5A}" type="slidenum">
              <a:rPr lang="en-US" altLang="en-US" smtClean="0">
                <a:cs typeface="Arial" panose="020B0604020202020204" pitchFamily="34" charset="0"/>
              </a:rPr>
              <a:pPr/>
              <a:t>29</a:t>
            </a:fld>
            <a:endParaRPr lang="en-US" altLang="en-US" smtClean="0">
              <a:cs typeface="Arial" panose="020B0604020202020204" pitchFamily="34" charset="0"/>
            </a:endParaRPr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="" xmlns:p14="http://schemas.microsoft.com/office/powerpoint/2010/main" val="252360134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B27D3EC7-6955-4C8D-8836-EDFBEFC99AFB}" type="slidenum">
              <a:rPr lang="en-US" altLang="en-US" smtClean="0">
                <a:cs typeface="Arial" panose="020B0604020202020204" pitchFamily="34" charset="0"/>
              </a:rPr>
              <a:pPr/>
              <a:t>30</a:t>
            </a:fld>
            <a:endParaRPr lang="en-US" altLang="en-US" smtClean="0">
              <a:cs typeface="Arial" panose="020B0604020202020204" pitchFamily="34" charset="0"/>
            </a:endParaRPr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="" xmlns:p14="http://schemas.microsoft.com/office/powerpoint/2010/main" val="63141637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864200F-8452-4F0C-AA0B-BA47F541C08D}" type="slidenum">
              <a:rPr lang="en-US" altLang="en-US" smtClean="0">
                <a:cs typeface="Arial" panose="020B0604020202020204" pitchFamily="34" charset="0"/>
              </a:rPr>
              <a:pPr/>
              <a:t>31</a:t>
            </a:fld>
            <a:endParaRPr lang="en-US" altLang="en-US" smtClean="0">
              <a:cs typeface="Arial" panose="020B0604020202020204" pitchFamily="34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="" xmlns:p14="http://schemas.microsoft.com/office/powerpoint/2010/main" val="325840829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22AB587B-B591-4CDD-B308-8875904BC637}" type="slidenum">
              <a:rPr lang="en-US" altLang="en-US" smtClean="0">
                <a:cs typeface="Arial" panose="020B0604020202020204" pitchFamily="34" charset="0"/>
              </a:rPr>
              <a:pPr/>
              <a:t>32</a:t>
            </a:fld>
            <a:endParaRPr lang="en-US" altLang="en-US" smtClean="0">
              <a:cs typeface="Arial" panose="020B0604020202020204" pitchFamily="34" charset="0"/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="" xmlns:p14="http://schemas.microsoft.com/office/powerpoint/2010/main" val="268639647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DF691922-3C6D-4C35-9EC4-1B93B9E20C41}" type="slidenum">
              <a:rPr lang="en-US" altLang="en-US" smtClean="0">
                <a:cs typeface="Arial" panose="020B0604020202020204" pitchFamily="34" charset="0"/>
              </a:rPr>
              <a:pPr/>
              <a:t>33</a:t>
            </a:fld>
            <a:endParaRPr lang="en-US" altLang="en-US" smtClean="0">
              <a:cs typeface="Arial" panose="020B0604020202020204" pitchFamily="34" charset="0"/>
            </a:endParaRPr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="" xmlns:p14="http://schemas.microsoft.com/office/powerpoint/2010/main" val="217608412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7B8CDBC-DF6C-46A9-9583-22249108F68C}" type="slidenum">
              <a:rPr lang="en-US" altLang="en-US" smtClean="0">
                <a:cs typeface="Arial" panose="020B0604020202020204" pitchFamily="34" charset="0"/>
              </a:rPr>
              <a:pPr/>
              <a:t>34</a:t>
            </a:fld>
            <a:endParaRPr lang="en-US" altLang="en-US" smtClean="0">
              <a:cs typeface="Arial" panose="020B0604020202020204" pitchFamily="34" charset="0"/>
            </a:endParaRPr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="" xmlns:p14="http://schemas.microsoft.com/office/powerpoint/2010/main" val="243529783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5B8D21B-045A-4E1A-B3B0-D32B7AA97678}" type="slidenum">
              <a:rPr lang="en-US" altLang="en-US" smtClean="0">
                <a:cs typeface="Arial" panose="020B0604020202020204" pitchFamily="34" charset="0"/>
              </a:rPr>
              <a:pPr/>
              <a:t>35</a:t>
            </a:fld>
            <a:endParaRPr lang="en-US" altLang="en-US" smtClean="0">
              <a:cs typeface="Arial" panose="020B0604020202020204" pitchFamily="34" charset="0"/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="" xmlns:p14="http://schemas.microsoft.com/office/powerpoint/2010/main" val="311074213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D656AA9-1D5E-4386-8C06-B90721AF7EA3}" type="slidenum">
              <a:rPr lang="en-US" altLang="en-US" smtClean="0">
                <a:cs typeface="Arial" panose="020B0604020202020204" pitchFamily="34" charset="0"/>
              </a:rPr>
              <a:pPr/>
              <a:t>36</a:t>
            </a:fld>
            <a:endParaRPr lang="en-US" altLang="en-US" smtClean="0">
              <a:cs typeface="Arial" panose="020B0604020202020204" pitchFamily="34" charset="0"/>
            </a:endParaRPr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="" xmlns:p14="http://schemas.microsoft.com/office/powerpoint/2010/main" val="42911847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381000" y="990600"/>
            <a:ext cx="76200" cy="5105400"/>
          </a:xfrm>
          <a:prstGeom prst="rect">
            <a:avLst/>
          </a:prstGeom>
          <a:solidFill>
            <a:srgbClr val="00CC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en-US" sz="2400" smtClean="0">
              <a:cs typeface="Arial" charset="0"/>
            </a:endParaRPr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381000" y="304800"/>
            <a:ext cx="8391525" cy="5791200"/>
            <a:chOff x="240" y="192"/>
            <a:chExt cx="5286" cy="3648"/>
          </a:xfrm>
        </p:grpSpPr>
        <p:sp>
          <p:nvSpPr>
            <p:cNvPr id="6" name="Rectangle 9"/>
            <p:cNvSpPr>
              <a:spLocks noChangeArrowheads="1"/>
            </p:cNvSpPr>
            <p:nvPr/>
          </p:nvSpPr>
          <p:spPr bwMode="auto">
            <a:xfrm flipV="1">
              <a:off x="5236" y="192"/>
              <a:ext cx="288" cy="288"/>
            </a:xfrm>
            <a:prstGeom prst="rect">
              <a:avLst/>
            </a:prstGeom>
            <a:solidFill>
              <a:srgbClr val="99CC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>
                <a:cs typeface="Arial" charset="0"/>
              </a:endParaRPr>
            </a:p>
          </p:txBody>
        </p:sp>
        <p:sp>
          <p:nvSpPr>
            <p:cNvPr id="7" name="Rectangle 10"/>
            <p:cNvSpPr>
              <a:spLocks noChangeArrowheads="1"/>
            </p:cNvSpPr>
            <p:nvPr/>
          </p:nvSpPr>
          <p:spPr bwMode="auto">
            <a:xfrm flipV="1">
              <a:off x="240" y="192"/>
              <a:ext cx="5004" cy="288"/>
            </a:xfrm>
            <a:prstGeom prst="rect">
              <a:avLst/>
            </a:prstGeom>
            <a:solidFill>
              <a:srgbClr val="00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>
                <a:cs typeface="Arial" charset="0"/>
              </a:endParaRPr>
            </a:p>
          </p:txBody>
        </p:sp>
        <p:sp>
          <p:nvSpPr>
            <p:cNvPr id="8" name="Rectangle 11"/>
            <p:cNvSpPr>
              <a:spLocks noChangeArrowheads="1"/>
            </p:cNvSpPr>
            <p:nvPr/>
          </p:nvSpPr>
          <p:spPr bwMode="auto">
            <a:xfrm flipV="1">
              <a:off x="240" y="480"/>
              <a:ext cx="5004" cy="144"/>
            </a:xfrm>
            <a:prstGeom prst="rect">
              <a:avLst/>
            </a:prstGeom>
            <a:solidFill>
              <a:srgbClr val="99CC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>
                <a:cs typeface="Arial" charset="0"/>
              </a:endParaRPr>
            </a:p>
          </p:txBody>
        </p:sp>
        <p:sp>
          <p:nvSpPr>
            <p:cNvPr id="9" name="Rectangle 12"/>
            <p:cNvSpPr>
              <a:spLocks noChangeArrowheads="1"/>
            </p:cNvSpPr>
            <p:nvPr/>
          </p:nvSpPr>
          <p:spPr bwMode="auto">
            <a:xfrm flipV="1">
              <a:off x="5242" y="480"/>
              <a:ext cx="282" cy="144"/>
            </a:xfrm>
            <a:prstGeom prst="rect">
              <a:avLst/>
            </a:prstGeom>
            <a:solidFill>
              <a:srgbClr val="00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>
                <a:cs typeface="Arial" charset="0"/>
              </a:endParaRPr>
            </a:p>
          </p:txBody>
        </p:sp>
        <p:sp>
          <p:nvSpPr>
            <p:cNvPr id="10" name="Rectangle 14"/>
            <p:cNvSpPr>
              <a:spLocks noChangeArrowheads="1"/>
            </p:cNvSpPr>
            <p:nvPr/>
          </p:nvSpPr>
          <p:spPr bwMode="auto">
            <a:xfrm>
              <a:off x="240" y="192"/>
              <a:ext cx="5286" cy="364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/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>
                <a:cs typeface="Arial" charset="0"/>
              </a:endParaRPr>
            </a:p>
          </p:txBody>
        </p:sp>
      </p:grpSp>
      <p:sp>
        <p:nvSpPr>
          <p:cNvPr id="69017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62000" y="1371600"/>
            <a:ext cx="7696200" cy="2057400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9018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765550"/>
            <a:ext cx="7696200" cy="20574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400">
                <a:latin typeface="Arial" charset="0"/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 b="1"/>
            </a:lvl1pPr>
          </a:lstStyle>
          <a:p>
            <a:pPr>
              <a:defRPr/>
            </a:pPr>
            <a:fld id="{4BA6E2A3-5A7A-44EC-973B-F976AD14A02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2381945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C22772-2933-40A1-859E-44F5209D521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5182398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62FD5B-6739-45C5-9A57-DA9F2FF43BC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8974809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EB4752-3BF5-47A6-B8F0-B673F48B10C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3955480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C5C5CF-3F6D-45F7-9FDB-FB2AAFB4A95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2042746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277788-B3C3-460A-B33B-69B16A3DB71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5837514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B9D609-2B7F-4F6B-8B09-7DF7FE8071E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42817525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C35B61-5F25-4300-9AD8-DA9C018DBFF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31163539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F8FC77-DA5A-4DDB-8579-0D33A77FBE4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28976095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9A71B-553D-4A2C-B738-AE1E98FD19B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9712874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0"/>
            <a:ext cx="2057400" cy="5597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33400"/>
            <a:ext cx="6019800" cy="5597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3356D6-84B5-4737-AAC5-A6D2440141D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23419658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828800"/>
            <a:ext cx="4038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828800"/>
            <a:ext cx="4038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4056063"/>
            <a:ext cx="4038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056063"/>
            <a:ext cx="4038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A7421F-13EA-4332-8A0C-CC057E78EE7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2184320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3167F-DC23-4DB6-8B2E-25B2C919B7D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27942218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828800"/>
            <a:ext cx="4038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056063"/>
            <a:ext cx="4038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7C7F64-4955-4C88-9E4F-6EE004F91A9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9783189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5334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828800"/>
            <a:ext cx="8229600" cy="430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68915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1676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8915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8915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2112950E-C965-47D6-A5DF-4CC0ABA9882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grpSp>
        <p:nvGrpSpPr>
          <p:cNvPr id="1031" name="Group 7"/>
          <p:cNvGrpSpPr>
            <a:grpSpLocks/>
          </p:cNvGrpSpPr>
          <p:nvPr/>
        </p:nvGrpSpPr>
        <p:grpSpPr bwMode="auto">
          <a:xfrm>
            <a:off x="279400" y="152400"/>
            <a:ext cx="8686800" cy="544513"/>
            <a:chOff x="176" y="96"/>
            <a:chExt cx="5472" cy="343"/>
          </a:xfrm>
        </p:grpSpPr>
        <p:sp>
          <p:nvSpPr>
            <p:cNvPr id="1033" name="Rectangle 9"/>
            <p:cNvSpPr>
              <a:spLocks noChangeArrowheads="1"/>
            </p:cNvSpPr>
            <p:nvPr/>
          </p:nvSpPr>
          <p:spPr bwMode="auto">
            <a:xfrm>
              <a:off x="5504" y="96"/>
              <a:ext cx="144" cy="144"/>
            </a:xfrm>
            <a:prstGeom prst="rect">
              <a:avLst/>
            </a:prstGeom>
            <a:solidFill>
              <a:srgbClr val="7030A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>
                <a:cs typeface="Arial" charset="0"/>
              </a:endParaRPr>
            </a:p>
          </p:txBody>
        </p:sp>
        <p:sp>
          <p:nvSpPr>
            <p:cNvPr id="1034" name="Rectangle 10"/>
            <p:cNvSpPr>
              <a:spLocks noChangeArrowheads="1"/>
            </p:cNvSpPr>
            <p:nvPr/>
          </p:nvSpPr>
          <p:spPr bwMode="auto">
            <a:xfrm>
              <a:off x="176" y="96"/>
              <a:ext cx="5326" cy="144"/>
            </a:xfrm>
            <a:prstGeom prst="rect">
              <a:avLst/>
            </a:prstGeom>
            <a:solidFill>
              <a:srgbClr val="00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>
                <a:cs typeface="Arial" charset="0"/>
              </a:endParaRPr>
            </a:p>
          </p:txBody>
        </p:sp>
        <p:sp>
          <p:nvSpPr>
            <p:cNvPr id="1035" name="Rectangle 11"/>
            <p:cNvSpPr>
              <a:spLocks noChangeArrowheads="1"/>
            </p:cNvSpPr>
            <p:nvPr/>
          </p:nvSpPr>
          <p:spPr bwMode="auto">
            <a:xfrm>
              <a:off x="176" y="240"/>
              <a:ext cx="5326" cy="199"/>
            </a:xfrm>
            <a:prstGeom prst="rect">
              <a:avLst/>
            </a:prstGeom>
            <a:solidFill>
              <a:srgbClr val="7030A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>
                <a:cs typeface="Arial" charset="0"/>
              </a:endParaRPr>
            </a:p>
          </p:txBody>
        </p:sp>
        <p:sp>
          <p:nvSpPr>
            <p:cNvPr id="1036" name="Rectangle 12"/>
            <p:cNvSpPr>
              <a:spLocks noChangeArrowheads="1"/>
            </p:cNvSpPr>
            <p:nvPr/>
          </p:nvSpPr>
          <p:spPr bwMode="auto">
            <a:xfrm>
              <a:off x="5504" y="241"/>
              <a:ext cx="144" cy="198"/>
            </a:xfrm>
            <a:prstGeom prst="rect">
              <a:avLst/>
            </a:prstGeom>
            <a:solidFill>
              <a:srgbClr val="00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>
                <a:cs typeface="Arial" charset="0"/>
              </a:endParaRPr>
            </a:p>
          </p:txBody>
        </p:sp>
      </p:grpSp>
      <p:sp>
        <p:nvSpPr>
          <p:cNvPr id="1032" name="Rectangle 12"/>
          <p:cNvSpPr>
            <a:spLocks noChangeArrowheads="1"/>
          </p:cNvSpPr>
          <p:nvPr userDrawn="1"/>
        </p:nvSpPr>
        <p:spPr bwMode="auto">
          <a:xfrm>
            <a:off x="4953000" y="381000"/>
            <a:ext cx="3860800" cy="30797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defRPr/>
            </a:pPr>
            <a:r>
              <a:rPr lang="en-US" altLang="en-US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 4A: GMM-MDE</a:t>
            </a:r>
            <a:r>
              <a:rPr lang="en-US" altLang="en-US" sz="14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 </a:t>
            </a:r>
            <a:fld id="{0184E0E3-BAB6-4D4A-B61F-E3C06A496A5D}" type="slidenum">
              <a:rPr lang="en-US" altLang="en-US" sz="14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>
                <a:defRPr/>
              </a:pPr>
              <a:t>‹#›</a:t>
            </a:fld>
            <a:r>
              <a:rPr lang="en-US" altLang="en-US" sz="14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/26]</a:t>
            </a:r>
            <a:endParaRPr lang="en-US" altLang="en-US" sz="1400" b="1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  <p:sldLayoutId id="2147483770" r:id="rId12"/>
    <p:sldLayoutId id="2147483771" r:id="rId13"/>
    <p:sldLayoutId id="2147483772" r:id="rId14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0000"/>
        <a:buFont typeface="Wingdings" panose="05000000000000000000" pitchFamily="2" charset="2"/>
        <a:buChar char="o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anose="05000000000000000000" pitchFamily="2" charset="2"/>
        <a:buChar char="n"/>
        <a:defRPr sz="2400">
          <a:solidFill>
            <a:schemeClr val="tx1"/>
          </a:solidFill>
          <a:latin typeface="+mn-lt"/>
        </a:defRPr>
      </a:lvl2pPr>
      <a:lvl3pPr marL="1377950" indent="-468313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anose="05000000000000000000" pitchFamily="2" charset="2"/>
        <a:buChar char="o"/>
        <a:defRPr sz="2000">
          <a:solidFill>
            <a:schemeClr val="tx1"/>
          </a:solidFill>
          <a:latin typeface="+mn-lt"/>
        </a:defRPr>
      </a:lvl3pPr>
      <a:lvl4pPr marL="1827213" indent="-4381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anose="05000000000000000000" pitchFamily="2" charset="2"/>
        <a:buChar char="n"/>
        <a:defRPr sz="1600">
          <a:solidFill>
            <a:schemeClr val="tx1"/>
          </a:solidFill>
          <a:latin typeface="+mn-lt"/>
        </a:defRPr>
      </a:lvl4pPr>
      <a:lvl5pPr marL="2297113" indent="-468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o"/>
        <a:defRPr sz="1400">
          <a:solidFill>
            <a:schemeClr val="tx1"/>
          </a:solidFill>
          <a:latin typeface="+mn-lt"/>
        </a:defRPr>
      </a:lvl5pPr>
      <a:lvl6pPr marL="27543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6pPr>
      <a:lvl7pPr marL="32115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7pPr>
      <a:lvl8pPr marL="36687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8pPr>
      <a:lvl9pPr marL="41259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10" Type="http://schemas.openxmlformats.org/officeDocument/2006/relationships/image" Target="../media/image8.png"/><Relationship Id="rId4" Type="http://schemas.openxmlformats.org/officeDocument/2006/relationships/image" Target="../media/image2.jpe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3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4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5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6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oleObject7.bin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Relationship Id="rId4" Type="http://schemas.openxmlformats.org/officeDocument/2006/relationships/oleObject" Target="../embeddings/oleObject8.bin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Relationship Id="rId4" Type="http://schemas.openxmlformats.org/officeDocument/2006/relationships/oleObject" Target="../embeddings/oleObject9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0.vml"/><Relationship Id="rId4" Type="http://schemas.openxmlformats.org/officeDocument/2006/relationships/oleObject" Target="../embeddings/oleObject10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1.vml"/><Relationship Id="rId4" Type="http://schemas.openxmlformats.org/officeDocument/2006/relationships/oleObject" Target="../embeddings/oleObject11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2.vml"/><Relationship Id="rId4" Type="http://schemas.openxmlformats.org/officeDocument/2006/relationships/oleObject" Target="../embeddings/oleObject12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3.vml"/><Relationship Id="rId4" Type="http://schemas.openxmlformats.org/officeDocument/2006/relationships/oleObject" Target="../embeddings/oleObject13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7" Type="http://schemas.openxmlformats.org/officeDocument/2006/relationships/image" Target="../media/image2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oleObject" Target="../embeddings/oleObject14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5.vml"/><Relationship Id="rId4" Type="http://schemas.openxmlformats.org/officeDocument/2006/relationships/oleObject" Target="../embeddings/oleObject15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6.vml"/><Relationship Id="rId4" Type="http://schemas.openxmlformats.org/officeDocument/2006/relationships/oleObject" Target="../embeddings/oleObject16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7.vml"/><Relationship Id="rId4" Type="http://schemas.openxmlformats.org/officeDocument/2006/relationships/oleObject" Target="../embeddings/oleObject17.bin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8.vml"/><Relationship Id="rId4" Type="http://schemas.openxmlformats.org/officeDocument/2006/relationships/oleObject" Target="../embeddings/oleObject18.bin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9.vml"/><Relationship Id="rId4" Type="http://schemas.openxmlformats.org/officeDocument/2006/relationships/oleObject" Target="../embeddings/oleObject19.bin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0.vml"/><Relationship Id="rId4" Type="http://schemas.openxmlformats.org/officeDocument/2006/relationships/oleObject" Target="../embeddings/oleObject20.bin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1.vml"/><Relationship Id="rId4" Type="http://schemas.openxmlformats.org/officeDocument/2006/relationships/oleObject" Target="../embeddings/oleObject21.bin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2.vml"/><Relationship Id="rId5" Type="http://schemas.openxmlformats.org/officeDocument/2006/relationships/oleObject" Target="../embeddings/oleObject23.bin"/><Relationship Id="rId4" Type="http://schemas.openxmlformats.org/officeDocument/2006/relationships/oleObject" Target="../embeddings/oleObject22.bin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3.vml"/><Relationship Id="rId4" Type="http://schemas.openxmlformats.org/officeDocument/2006/relationships/oleObject" Target="../embeddings/oleObject24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457200" y="533400"/>
            <a:ext cx="8229600" cy="838200"/>
          </a:xfrm>
        </p:spPr>
        <p:txBody>
          <a:bodyPr/>
          <a:lstStyle/>
          <a:p>
            <a:pPr eaLnBrk="1" hangingPunct="1"/>
            <a:r>
              <a:rPr lang="en-US" altLang="en-US" smtClean="0">
                <a:solidFill>
                  <a:srgbClr val="003399"/>
                </a:solidFill>
              </a:rPr>
              <a:t>Econometric Analysis of Panel Data</a:t>
            </a:r>
          </a:p>
        </p:txBody>
      </p:sp>
      <p:pic>
        <p:nvPicPr>
          <p:cNvPr id="5124" name="Picture 22" descr="Cameron-Trivedi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86200" y="3962400"/>
            <a:ext cx="1511300" cy="2286000"/>
          </a:xfrm>
          <a:noFill/>
        </p:spPr>
      </p:pic>
      <p:sp>
        <p:nvSpPr>
          <p:cNvPr id="5125" name="Rectangle 3"/>
          <p:cNvSpPr>
            <a:spLocks noGrp="1" noChangeArrowheads="1"/>
          </p:cNvSpPr>
          <p:nvPr>
            <p:ph sz="quarter" idx="3"/>
          </p:nvPr>
        </p:nvSpPr>
        <p:spPr>
          <a:xfrm>
            <a:off x="1981200" y="2133600"/>
            <a:ext cx="3200400" cy="1143000"/>
          </a:xfrm>
        </p:spPr>
        <p:txBody>
          <a:bodyPr/>
          <a:lstStyle/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en-US" altLang="en-US" sz="2000" smtClean="0">
                <a:latin typeface="Arial" panose="020B0604020202020204" pitchFamily="34" charset="0"/>
              </a:rPr>
              <a:t>William Greene</a:t>
            </a:r>
          </a:p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en-US" altLang="en-US" sz="2000" smtClean="0">
                <a:latin typeface="Arial" panose="020B0604020202020204" pitchFamily="34" charset="0"/>
              </a:rPr>
              <a:t>Department of Economics</a:t>
            </a:r>
          </a:p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en-US" altLang="en-US" sz="2000" smtClean="0">
                <a:latin typeface="Arial" panose="020B0604020202020204" pitchFamily="34" charset="0"/>
              </a:rPr>
              <a:t>University of South Florida</a:t>
            </a:r>
          </a:p>
        </p:txBody>
      </p:sp>
      <p:pic>
        <p:nvPicPr>
          <p:cNvPr id="5126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962400"/>
            <a:ext cx="1503363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7" name="Picture 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1728788"/>
            <a:ext cx="1666875" cy="1928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8" name="Picture 1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3962400"/>
            <a:ext cx="1462088" cy="222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9" name="Pictur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8200" y="3984625"/>
            <a:ext cx="1604963" cy="227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0" name="Picture 11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3962400"/>
            <a:ext cx="1549400" cy="2319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1" name="Picture 1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1676400"/>
            <a:ext cx="1477963" cy="210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39948" y="1905000"/>
            <a:ext cx="1523999" cy="192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5"/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Chamberlain’s Approach and</a:t>
            </a:r>
            <a:br>
              <a:rPr lang="en-US" altLang="en-US" smtClean="0"/>
            </a:br>
            <a:r>
              <a:rPr lang="en-US" altLang="en-US" smtClean="0"/>
              <a:t>Minimum Distance Estimation</a:t>
            </a:r>
          </a:p>
        </p:txBody>
      </p:sp>
      <p:sp>
        <p:nvSpPr>
          <p:cNvPr id="7171" name="Rectangle 6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2400" smtClean="0"/>
              <a:t>Chamberlain (1984) “Panel Data,” </a:t>
            </a:r>
            <a:r>
              <a:rPr lang="en-US" altLang="en-US" sz="2400" i="1" smtClean="0"/>
              <a:t>Handbook of Econometrics</a:t>
            </a:r>
          </a:p>
          <a:p>
            <a:pPr eaLnBrk="1" hangingPunct="1"/>
            <a:r>
              <a:rPr lang="en-US" altLang="en-US" sz="2400" smtClean="0"/>
              <a:t>Innovation: treat the panel as a system of equations: SUR Models, See Wooldridge, Ch. 7 through p. 172.</a:t>
            </a:r>
          </a:p>
          <a:p>
            <a:pPr eaLnBrk="1" hangingPunct="1"/>
            <a:r>
              <a:rPr lang="en-US" altLang="en-US" sz="2400" smtClean="0"/>
              <a:t>Assumptions:</a:t>
            </a:r>
          </a:p>
          <a:p>
            <a:pPr lvl="1" eaLnBrk="1" hangingPunct="1"/>
            <a:r>
              <a:rPr lang="en-US" altLang="en-US" sz="2000" smtClean="0"/>
              <a:t>Balanced panel</a:t>
            </a:r>
          </a:p>
          <a:p>
            <a:pPr lvl="1" eaLnBrk="1" hangingPunct="1"/>
            <a:r>
              <a:rPr lang="en-US" altLang="en-US" sz="2000" smtClean="0"/>
              <a:t>Minimal restrictions on variances and covariances of disturbances (zero means, finite fourth moments)</a:t>
            </a:r>
          </a:p>
          <a:p>
            <a:pPr eaLnBrk="1" hangingPunct="1"/>
            <a:r>
              <a:rPr lang="en-US" altLang="en-US" sz="2400" smtClean="0"/>
              <a:t>Model the correlation between effects and regressors</a:t>
            </a:r>
          </a:p>
        </p:txBody>
      </p:sp>
    </p:spTree>
    <p:extLst>
      <p:ext uri="{BB962C8B-B14F-4D97-AF65-F5344CB8AC3E}">
        <p14:creationId xmlns="" xmlns:p14="http://schemas.microsoft.com/office/powerpoint/2010/main" val="20803684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Chamberlain</a:t>
            </a:r>
          </a:p>
        </p:txBody>
      </p:sp>
      <p:graphicFrame>
        <p:nvGraphicFramePr>
          <p:cNvPr id="9219" name="Object 4"/>
          <p:cNvGraphicFramePr>
            <a:graphicFrameLocks noChangeAspect="1"/>
          </p:cNvGraphicFramePr>
          <p:nvPr/>
        </p:nvGraphicFramePr>
        <p:xfrm>
          <a:off x="685800" y="1981200"/>
          <a:ext cx="7782283" cy="3505200"/>
        </p:xfrm>
        <a:graphic>
          <a:graphicData uri="http://schemas.openxmlformats.org/presentationml/2006/ole">
            <p:oleObj spid="_x0000_s9224" name="Equation" r:id="rId4" imgW="4229100" imgH="19050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Chamberlain - Data</a:t>
            </a:r>
          </a:p>
        </p:txBody>
      </p:sp>
      <p:graphicFrame>
        <p:nvGraphicFramePr>
          <p:cNvPr id="11267" name="Object 4"/>
          <p:cNvGraphicFramePr>
            <a:graphicFrameLocks noChangeAspect="1"/>
          </p:cNvGraphicFramePr>
          <p:nvPr/>
        </p:nvGraphicFramePr>
        <p:xfrm>
          <a:off x="533400" y="2033588"/>
          <a:ext cx="7696200" cy="4062412"/>
        </p:xfrm>
        <a:graphic>
          <a:graphicData uri="http://schemas.openxmlformats.org/presentationml/2006/ole">
            <p:oleObj spid="_x0000_s11272" name="Equation" r:id="rId4" imgW="3937000" imgH="20828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Chamberlain Model</a:t>
            </a:r>
          </a:p>
        </p:txBody>
      </p:sp>
      <p:graphicFrame>
        <p:nvGraphicFramePr>
          <p:cNvPr id="13315" name="Object 4"/>
          <p:cNvGraphicFramePr>
            <a:graphicFrameLocks noChangeAspect="1"/>
          </p:cNvGraphicFramePr>
          <p:nvPr/>
        </p:nvGraphicFramePr>
        <p:xfrm>
          <a:off x="382588" y="1981200"/>
          <a:ext cx="8351837" cy="4203700"/>
        </p:xfrm>
        <a:graphic>
          <a:graphicData uri="http://schemas.openxmlformats.org/presentationml/2006/ole">
            <p:oleObj spid="_x0000_s13320" name="Equation" r:id="rId4" imgW="4838700" imgH="24384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Chamberlain SUR Model</a:t>
            </a:r>
          </a:p>
        </p:txBody>
      </p:sp>
      <p:graphicFrame>
        <p:nvGraphicFramePr>
          <p:cNvPr id="15363" name="Object 4"/>
          <p:cNvGraphicFramePr>
            <a:graphicFrameLocks noChangeAspect="1"/>
          </p:cNvGraphicFramePr>
          <p:nvPr/>
        </p:nvGraphicFramePr>
        <p:xfrm>
          <a:off x="1211263" y="2133600"/>
          <a:ext cx="6808787" cy="3835400"/>
        </p:xfrm>
        <a:graphic>
          <a:graphicData uri="http://schemas.openxmlformats.org/presentationml/2006/ole">
            <p:oleObj spid="_x0000_s15368" name="Equation" r:id="rId4" imgW="3784600" imgH="21336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Chamberlain – Implied Model</a:t>
            </a:r>
          </a:p>
        </p:txBody>
      </p:sp>
      <p:graphicFrame>
        <p:nvGraphicFramePr>
          <p:cNvPr id="17411" name="Object 4"/>
          <p:cNvGraphicFramePr>
            <a:graphicFrameLocks noChangeAspect="1"/>
          </p:cNvGraphicFramePr>
          <p:nvPr/>
        </p:nvGraphicFramePr>
        <p:xfrm>
          <a:off x="635000" y="2324100"/>
          <a:ext cx="7785100" cy="3200400"/>
        </p:xfrm>
        <a:graphic>
          <a:graphicData uri="http://schemas.openxmlformats.org/presentationml/2006/ole">
            <p:oleObj spid="_x0000_s17416" name="Equation" r:id="rId4" imgW="3949700" imgH="16256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Chamberlain Estimation of </a:t>
            </a:r>
            <a:r>
              <a:rPr lang="el-GR" altLang="en-US" smtClean="0"/>
              <a:t>Π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1600" smtClean="0"/>
              <a:t>FGLS.  Use the usual two step GLS estimator.</a:t>
            </a:r>
          </a:p>
          <a:p>
            <a:pPr eaLnBrk="1" hangingPunct="1"/>
            <a:r>
              <a:rPr lang="en-US" altLang="en-US" sz="1600" smtClean="0"/>
              <a:t>OLS.  System has an unrestricted covariance matrix and the same regressors in every equation.  GLS = FGLS = equation by equation OLS.  Denote the T OLS coefficient vectors as</a:t>
            </a:r>
            <a:r>
              <a:rPr lang="en-US" altLang="en-US" sz="2000" smtClean="0"/>
              <a:t> 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000" b="1" smtClean="0"/>
              <a:t>      P</a:t>
            </a:r>
            <a:r>
              <a:rPr lang="en-US" altLang="en-US" sz="2000" smtClean="0"/>
              <a:t> = [</a:t>
            </a:r>
            <a:r>
              <a:rPr lang="en-US" altLang="en-US" sz="2000" b="1" smtClean="0"/>
              <a:t>p</a:t>
            </a:r>
            <a:r>
              <a:rPr lang="en-US" altLang="en-US" sz="2000" baseline="-25000" smtClean="0"/>
              <a:t>1</a:t>
            </a:r>
            <a:r>
              <a:rPr lang="en-US" altLang="en-US" sz="2000" smtClean="0"/>
              <a:t>, </a:t>
            </a:r>
            <a:r>
              <a:rPr lang="en-US" altLang="en-US" sz="2000" b="1" smtClean="0"/>
              <a:t>p</a:t>
            </a:r>
            <a:r>
              <a:rPr lang="en-US" altLang="en-US" sz="2000" baseline="-25000" smtClean="0"/>
              <a:t>2</a:t>
            </a:r>
            <a:r>
              <a:rPr lang="en-US" altLang="en-US" sz="2000" smtClean="0"/>
              <a:t>, </a:t>
            </a:r>
            <a:r>
              <a:rPr lang="en-US" altLang="en-US" sz="2000" b="1" smtClean="0"/>
              <a:t>p</a:t>
            </a:r>
            <a:r>
              <a:rPr lang="en-US" altLang="en-US" sz="2000" baseline="-25000" smtClean="0"/>
              <a:t>3</a:t>
            </a:r>
            <a:r>
              <a:rPr lang="en-US" altLang="en-US" sz="2000" smtClean="0"/>
              <a:t> …, </a:t>
            </a:r>
            <a:r>
              <a:rPr lang="en-US" altLang="en-US" sz="2000" b="1" smtClean="0"/>
              <a:t>p</a:t>
            </a:r>
            <a:r>
              <a:rPr lang="en-US" altLang="en-US" sz="2000" baseline="-25000" smtClean="0"/>
              <a:t>T</a:t>
            </a:r>
            <a:r>
              <a:rPr lang="en-US" altLang="en-US" sz="2000" smtClean="0"/>
              <a:t>].</a:t>
            </a:r>
          </a:p>
          <a:p>
            <a:pPr lvl="1" eaLnBrk="1" hangingPunct="1"/>
            <a:r>
              <a:rPr lang="en-US" altLang="en-US" sz="1800" smtClean="0"/>
              <a:t>Unconstrained OLS will be consistent.  Plim </a:t>
            </a:r>
            <a:r>
              <a:rPr lang="en-US" altLang="en-US" sz="1800" b="1" smtClean="0"/>
              <a:t>p</a:t>
            </a:r>
            <a:r>
              <a:rPr lang="en-US" altLang="en-US" sz="1800" baseline="-25000" smtClean="0"/>
              <a:t>t</a:t>
            </a:r>
            <a:r>
              <a:rPr lang="en-US" altLang="en-US" sz="1800" smtClean="0"/>
              <a:t> = </a:t>
            </a:r>
            <a:r>
              <a:rPr lang="el-GR" altLang="en-US" sz="1800" b="1" smtClean="0"/>
              <a:t>π</a:t>
            </a:r>
            <a:r>
              <a:rPr lang="en-US" altLang="en-US" sz="1800" baseline="-25000" smtClean="0"/>
              <a:t>t</a:t>
            </a:r>
            <a:r>
              <a:rPr lang="en-US" altLang="en-US" sz="1800" smtClean="0"/>
              <a:t>, t=1,…,T</a:t>
            </a:r>
          </a:p>
          <a:p>
            <a:pPr lvl="1" eaLnBrk="1" hangingPunct="1"/>
            <a:r>
              <a:rPr lang="en-US" altLang="en-US" sz="1800" smtClean="0"/>
              <a:t>OLS is inefficient. There are T(T-1) different estimates of </a:t>
            </a:r>
            <a:r>
              <a:rPr lang="en-US" altLang="en-US" sz="1800" b="1" smtClean="0">
                <a:sym typeface="Symbol" panose="05050102010706020507" pitchFamily="18" charset="2"/>
              </a:rPr>
              <a:t></a:t>
            </a:r>
            <a:r>
              <a:rPr lang="en-US" altLang="en-US" sz="1800" smtClean="0">
                <a:sym typeface="Symbol" panose="05050102010706020507" pitchFamily="18" charset="2"/>
              </a:rPr>
              <a:t> in </a:t>
            </a:r>
            <a:r>
              <a:rPr lang="en-US" altLang="en-US" sz="1800" b="1" smtClean="0">
                <a:sym typeface="Symbol" panose="05050102010706020507" pitchFamily="18" charset="2"/>
              </a:rPr>
              <a:t>P</a:t>
            </a:r>
            <a:r>
              <a:rPr lang="en-US" altLang="en-US" sz="1800" smtClean="0">
                <a:sym typeface="Symbol" panose="05050102010706020507" pitchFamily="18" charset="2"/>
              </a:rPr>
              <a:t> and T-1 estimates of each </a:t>
            </a:r>
            <a:r>
              <a:rPr lang="el-GR" altLang="en-US" sz="1800" b="1" smtClean="0">
                <a:sym typeface="Symbol" panose="05050102010706020507" pitchFamily="18" charset="2"/>
              </a:rPr>
              <a:t>δ</a:t>
            </a:r>
            <a:r>
              <a:rPr lang="en-US" altLang="en-US" sz="1800" baseline="-25000" smtClean="0">
                <a:sym typeface="Symbol" panose="05050102010706020507" pitchFamily="18" charset="2"/>
              </a:rPr>
              <a:t>t</a:t>
            </a:r>
            <a:r>
              <a:rPr lang="en-US" altLang="en-US" sz="1800" smtClean="0">
                <a:sym typeface="Symbol" panose="05050102010706020507" pitchFamily="18" charset="2"/>
              </a:rPr>
              <a:t>.</a:t>
            </a:r>
            <a:endParaRPr lang="el-GR" altLang="en-US" sz="1800" smtClean="0">
              <a:sym typeface="Symbol" panose="05050102010706020507" pitchFamily="18" charset="2"/>
            </a:endParaRPr>
          </a:p>
        </p:txBody>
      </p:sp>
      <p:graphicFrame>
        <p:nvGraphicFramePr>
          <p:cNvPr id="21508" name="Object 4"/>
          <p:cNvGraphicFramePr>
            <a:graphicFrameLocks noChangeAspect="1"/>
          </p:cNvGraphicFramePr>
          <p:nvPr/>
        </p:nvGraphicFramePr>
        <p:xfrm>
          <a:off x="3581400" y="4064000"/>
          <a:ext cx="5105400" cy="2565400"/>
        </p:xfrm>
        <a:graphic>
          <a:graphicData uri="http://schemas.openxmlformats.org/presentationml/2006/ole">
            <p:oleObj spid="_x0000_s21513" name="Equation" r:id="rId4" imgW="2832100" imgH="14224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Chamberlain Estimation of </a:t>
            </a:r>
            <a:r>
              <a:rPr lang="el-GR" altLang="en-US" smtClean="0"/>
              <a:t>Σ</a:t>
            </a:r>
          </a:p>
        </p:txBody>
      </p:sp>
      <p:graphicFrame>
        <p:nvGraphicFramePr>
          <p:cNvPr id="19459" name="Object 4"/>
          <p:cNvGraphicFramePr>
            <a:graphicFrameLocks noChangeAspect="1"/>
          </p:cNvGraphicFramePr>
          <p:nvPr/>
        </p:nvGraphicFramePr>
        <p:xfrm>
          <a:off x="914400" y="2362200"/>
          <a:ext cx="7620000" cy="3509963"/>
        </p:xfrm>
        <a:graphic>
          <a:graphicData uri="http://schemas.openxmlformats.org/presentationml/2006/ole">
            <p:oleObj spid="_x0000_s19464" name="Equation" r:id="rId4" imgW="4660900" imgH="21463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Chamberlain Estimator: Application</a:t>
            </a:r>
          </a:p>
        </p:txBody>
      </p:sp>
      <p:sp>
        <p:nvSpPr>
          <p:cNvPr id="23555" name="Text Box 4"/>
          <p:cNvSpPr txBox="1">
            <a:spLocks noChangeArrowheads="1"/>
          </p:cNvSpPr>
          <p:nvPr/>
        </p:nvSpPr>
        <p:spPr bwMode="auto">
          <a:xfrm>
            <a:off x="1828800" y="2743200"/>
            <a:ext cx="6705600" cy="2446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>
                <a:cs typeface="Arial" panose="020B0604020202020204" pitchFamily="34" charset="0"/>
              </a:rPr>
              <a:t>Cornwell and Rupert:</a:t>
            </a:r>
          </a:p>
          <a:p>
            <a:pPr>
              <a:spcBef>
                <a:spcPct val="50000"/>
              </a:spcBef>
            </a:pPr>
            <a:r>
              <a:rPr lang="en-US" altLang="en-US">
                <a:cs typeface="Arial" panose="020B0604020202020204" pitchFamily="34" charset="0"/>
              </a:rPr>
              <a:t>Lwage</a:t>
            </a:r>
            <a:r>
              <a:rPr lang="en-US" altLang="en-US" baseline="-25000">
                <a:cs typeface="Arial" panose="020B0604020202020204" pitchFamily="34" charset="0"/>
              </a:rPr>
              <a:t>it</a:t>
            </a:r>
            <a:r>
              <a:rPr lang="en-US" altLang="en-US">
                <a:cs typeface="Arial" panose="020B0604020202020204" pitchFamily="34" charset="0"/>
              </a:rPr>
              <a:t> = </a:t>
            </a:r>
            <a:r>
              <a:rPr lang="el-GR" altLang="en-US">
                <a:cs typeface="Times New Roman" panose="02020603050405020304" pitchFamily="18" charset="0"/>
              </a:rPr>
              <a:t>α</a:t>
            </a:r>
            <a:r>
              <a:rPr lang="en-US" altLang="en-US" baseline="-25000">
                <a:cs typeface="Times New Roman" panose="02020603050405020304" pitchFamily="18" charset="0"/>
              </a:rPr>
              <a:t>i</a:t>
            </a:r>
            <a:r>
              <a:rPr lang="en-US" altLang="en-US">
                <a:cs typeface="Times New Roman" panose="02020603050405020304" pitchFamily="18" charset="0"/>
              </a:rPr>
              <a:t> + </a:t>
            </a:r>
            <a:r>
              <a:rPr lang="el-GR" altLang="en-US">
                <a:cs typeface="Times New Roman" panose="02020603050405020304" pitchFamily="18" charset="0"/>
              </a:rPr>
              <a:t>β</a:t>
            </a:r>
            <a:r>
              <a:rPr lang="en-US" altLang="en-US" baseline="-25000">
                <a:cs typeface="Times New Roman" panose="02020603050405020304" pitchFamily="18" charset="0"/>
              </a:rPr>
              <a:t>1</a:t>
            </a:r>
            <a:r>
              <a:rPr lang="en-US" altLang="en-US">
                <a:cs typeface="Times New Roman" panose="02020603050405020304" pitchFamily="18" charset="0"/>
              </a:rPr>
              <a:t>Exp</a:t>
            </a:r>
            <a:r>
              <a:rPr lang="en-US" altLang="en-US" baseline="-25000">
                <a:cs typeface="Times New Roman" panose="02020603050405020304" pitchFamily="18" charset="0"/>
              </a:rPr>
              <a:t>it</a:t>
            </a:r>
            <a:r>
              <a:rPr lang="en-US" altLang="en-US">
                <a:cs typeface="Times New Roman" panose="02020603050405020304" pitchFamily="18" charset="0"/>
              </a:rPr>
              <a:t> + </a:t>
            </a:r>
            <a:r>
              <a:rPr lang="el-GR" altLang="en-US">
                <a:cs typeface="Times New Roman" panose="02020603050405020304" pitchFamily="18" charset="0"/>
              </a:rPr>
              <a:t>β</a:t>
            </a:r>
            <a:r>
              <a:rPr lang="en-US" altLang="en-US" baseline="-25000">
                <a:cs typeface="Times New Roman" panose="02020603050405020304" pitchFamily="18" charset="0"/>
              </a:rPr>
              <a:t>2</a:t>
            </a:r>
            <a:r>
              <a:rPr lang="en-US" altLang="en-US">
                <a:cs typeface="Times New Roman" panose="02020603050405020304" pitchFamily="18" charset="0"/>
              </a:rPr>
              <a:t>Exp</a:t>
            </a:r>
            <a:r>
              <a:rPr lang="en-US" altLang="en-US" baseline="-25000">
                <a:cs typeface="Times New Roman" panose="02020603050405020304" pitchFamily="18" charset="0"/>
              </a:rPr>
              <a:t>it</a:t>
            </a:r>
            <a:r>
              <a:rPr lang="en-US" altLang="en-US" baseline="30000">
                <a:cs typeface="Times New Roman" panose="02020603050405020304" pitchFamily="18" charset="0"/>
              </a:rPr>
              <a:t>2</a:t>
            </a:r>
            <a:r>
              <a:rPr lang="en-US" altLang="en-US">
                <a:cs typeface="Times New Roman" panose="02020603050405020304" pitchFamily="18" charset="0"/>
              </a:rPr>
              <a:t>  + </a:t>
            </a:r>
            <a:r>
              <a:rPr lang="el-GR" altLang="en-US">
                <a:cs typeface="Times New Roman" panose="02020603050405020304" pitchFamily="18" charset="0"/>
              </a:rPr>
              <a:t>β</a:t>
            </a:r>
            <a:r>
              <a:rPr lang="en-US" altLang="en-US" baseline="-25000">
                <a:cs typeface="Times New Roman" panose="02020603050405020304" pitchFamily="18" charset="0"/>
              </a:rPr>
              <a:t>3</a:t>
            </a:r>
            <a:r>
              <a:rPr lang="en-US" altLang="en-US">
                <a:cs typeface="Times New Roman" panose="02020603050405020304" pitchFamily="18" charset="0"/>
              </a:rPr>
              <a:t>Wks</a:t>
            </a:r>
            <a:r>
              <a:rPr lang="en-US" altLang="en-US" baseline="-25000">
                <a:cs typeface="Times New Roman" panose="02020603050405020304" pitchFamily="18" charset="0"/>
              </a:rPr>
              <a:t>it</a:t>
            </a:r>
            <a:r>
              <a:rPr lang="en-US" altLang="en-US">
                <a:cs typeface="Times New Roman" panose="02020603050405020304" pitchFamily="18" charset="0"/>
              </a:rPr>
              <a:t> + </a:t>
            </a:r>
            <a:r>
              <a:rPr lang="el-GR" altLang="en-US">
                <a:cs typeface="Times New Roman" panose="02020603050405020304" pitchFamily="18" charset="0"/>
              </a:rPr>
              <a:t>ε</a:t>
            </a:r>
            <a:r>
              <a:rPr lang="en-US" altLang="en-US" baseline="-25000">
                <a:cs typeface="Times New Roman" panose="02020603050405020304" pitchFamily="18" charset="0"/>
              </a:rPr>
              <a:t>it</a:t>
            </a:r>
            <a:endParaRPr lang="en-US" altLang="en-US"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</a:pPr>
            <a:r>
              <a:rPr lang="el-GR" altLang="en-US">
                <a:cs typeface="Arial" panose="020B0604020202020204" pitchFamily="34" charset="0"/>
              </a:rPr>
              <a:t>α</a:t>
            </a:r>
            <a:r>
              <a:rPr lang="en-US" altLang="en-US" baseline="-25000">
                <a:cs typeface="Arial" panose="020B0604020202020204" pitchFamily="34" charset="0"/>
              </a:rPr>
              <a:t>i</a:t>
            </a:r>
            <a:r>
              <a:rPr lang="en-US" altLang="en-US">
                <a:cs typeface="Arial" panose="020B0604020202020204" pitchFamily="34" charset="0"/>
              </a:rPr>
              <a:t> projected onto all 7 periods of Exp, Exp</a:t>
            </a:r>
            <a:r>
              <a:rPr lang="en-US" altLang="en-US" baseline="30000">
                <a:cs typeface="Arial" panose="020B0604020202020204" pitchFamily="34" charset="0"/>
              </a:rPr>
              <a:t>2</a:t>
            </a:r>
            <a:r>
              <a:rPr lang="en-US" altLang="en-US">
                <a:cs typeface="Arial" panose="020B0604020202020204" pitchFamily="34" charset="0"/>
              </a:rPr>
              <a:t> and Wks.</a:t>
            </a:r>
          </a:p>
          <a:p>
            <a:pPr>
              <a:spcBef>
                <a:spcPct val="50000"/>
              </a:spcBef>
            </a:pPr>
            <a:r>
              <a:rPr lang="en-US" altLang="en-US">
                <a:cs typeface="Arial" panose="020B0604020202020204" pitchFamily="34" charset="0"/>
              </a:rPr>
              <a:t>For each of the 7 years, we regress Lwage</a:t>
            </a:r>
            <a:r>
              <a:rPr lang="en-US" altLang="en-US" baseline="-25000">
                <a:cs typeface="Arial" panose="020B0604020202020204" pitchFamily="34" charset="0"/>
              </a:rPr>
              <a:t>it</a:t>
            </a:r>
            <a:r>
              <a:rPr lang="en-US" altLang="en-US">
                <a:cs typeface="Arial" panose="020B0604020202020204" pitchFamily="34" charset="0"/>
              </a:rPr>
              <a:t> on a constant </a:t>
            </a:r>
            <a:endParaRPr lang="en-US" altLang="en-US" smtClean="0">
              <a:cs typeface="Arial" panose="020B0604020202020204" pitchFamily="34" charset="0"/>
            </a:endParaRPr>
          </a:p>
          <a:p>
            <a:pPr>
              <a:spcBef>
                <a:spcPct val="50000"/>
              </a:spcBef>
            </a:pPr>
            <a:r>
              <a:rPr lang="en-US" altLang="en-US" smtClean="0">
                <a:cs typeface="Arial" panose="020B0604020202020204" pitchFamily="34" charset="0"/>
              </a:rPr>
              <a:t>and </a:t>
            </a:r>
            <a:r>
              <a:rPr lang="en-US" altLang="en-US">
                <a:cs typeface="Arial" panose="020B0604020202020204" pitchFamily="34" charset="0"/>
              </a:rPr>
              <a:t>the three variables for all 7 years.  </a:t>
            </a:r>
            <a:endParaRPr lang="en-US" altLang="en-US" smtClean="0">
              <a:cs typeface="Arial" panose="020B0604020202020204" pitchFamily="34" charset="0"/>
            </a:endParaRPr>
          </a:p>
          <a:p>
            <a:pPr>
              <a:spcBef>
                <a:spcPct val="50000"/>
              </a:spcBef>
            </a:pPr>
            <a:r>
              <a:rPr lang="en-US" altLang="en-US" smtClean="0">
                <a:cs typeface="Arial" panose="020B0604020202020204" pitchFamily="34" charset="0"/>
              </a:rPr>
              <a:t>Each </a:t>
            </a:r>
            <a:r>
              <a:rPr lang="en-US" altLang="en-US">
                <a:cs typeface="Arial" panose="020B0604020202020204" pitchFamily="34" charset="0"/>
              </a:rPr>
              <a:t>regression has 22 coefficients.</a:t>
            </a:r>
            <a:endParaRPr lang="el-G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4"/>
          <p:cNvSpPr>
            <a:spLocks noGrp="1" noChangeArrowheads="1"/>
          </p:cNvSpPr>
          <p:nvPr>
            <p:ph type="title"/>
          </p:nvPr>
        </p:nvSpPr>
        <p:spPr>
          <a:xfrm>
            <a:off x="381000" y="1066800"/>
            <a:ext cx="8229600" cy="838200"/>
          </a:xfrm>
        </p:spPr>
        <p:txBody>
          <a:bodyPr/>
          <a:lstStyle/>
          <a:p>
            <a:pPr eaLnBrk="1" hangingPunct="1"/>
            <a:r>
              <a:rPr lang="en-US" altLang="en-US" smtClean="0"/>
              <a:t>Chamberlain Approach</a:t>
            </a:r>
          </a:p>
        </p:txBody>
      </p:sp>
      <p:pic>
        <p:nvPicPr>
          <p:cNvPr id="24579" name="Picture 2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2743200"/>
            <a:ext cx="4114800" cy="2677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4191000" y="2819400"/>
          <a:ext cx="4839744" cy="2514600"/>
        </p:xfrm>
        <a:graphic>
          <a:graphicData uri="http://schemas.openxmlformats.org/presentationml/2006/ole">
            <p:oleObj spid="_x0000_s24586" name="Equation" r:id="rId4" imgW="3568700" imgH="1854200" progId="Equation.DSMT4">
              <p:embed/>
            </p:oleObj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52400" y="2209800"/>
            <a:ext cx="853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Tahoma" pitchFamily="34" charset="0"/>
                <a:ea typeface="Tahoma" pitchFamily="34" charset="0"/>
                <a:cs typeface="Tahoma" pitchFamily="34" charset="0"/>
              </a:rPr>
              <a:t>          Least Squares Estimates                                </a:t>
            </a:r>
          </a:p>
          <a:p>
            <a:r>
              <a:rPr lang="en-US" smtClean="0"/>
              <a:t>    </a:t>
            </a:r>
            <a:r>
              <a:rPr lang="en-US" sz="1400" b="1" smtClean="0">
                <a:latin typeface="Tahoma" pitchFamily="34" charset="0"/>
                <a:ea typeface="Tahoma" pitchFamily="34" charset="0"/>
                <a:cs typeface="Tahoma" pitchFamily="34" charset="0"/>
              </a:rPr>
              <a:t>1976  1977 1978 1979  1980 1981 1982                         What They Estimate</a:t>
            </a:r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09600" y="5486400"/>
            <a:ext cx="7924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There are 7 estimates of </a:t>
            </a:r>
            <a:r>
              <a:rPr lang="en-US" smtClean="0">
                <a:sym typeface="Symbol"/>
              </a:rPr>
              <a:t></a:t>
            </a:r>
            <a:endParaRPr lang="en-US" smtClean="0"/>
          </a:p>
          <a:p>
            <a:r>
              <a:rPr lang="en-US" smtClean="0"/>
              <a:t>There are potentially 42 estimates of </a:t>
            </a:r>
            <a:r>
              <a:rPr lang="en-US" b="1" smtClean="0">
                <a:sym typeface="Symbol"/>
              </a:rPr>
              <a:t></a:t>
            </a:r>
            <a:endParaRPr lang="en-US" b="1" smtClean="0"/>
          </a:p>
          <a:p>
            <a:r>
              <a:rPr lang="en-US" smtClean="0"/>
              <a:t>There are potentially 6 estimates of each </a:t>
            </a:r>
            <a:r>
              <a:rPr lang="en-US" b="1" smtClean="0">
                <a:sym typeface="Symbol"/>
              </a:rPr>
              <a:t></a:t>
            </a:r>
            <a:r>
              <a:rPr lang="en-US" baseline="-25000" smtClean="0">
                <a:sym typeface="Symbol"/>
              </a:rPr>
              <a:t>t</a:t>
            </a:r>
            <a:r>
              <a:rPr lang="en-US" smtClean="0">
                <a:sym typeface="Symbol"/>
              </a:rPr>
              <a:t>.</a:t>
            </a:r>
            <a:r>
              <a:rPr lang="en-US" baseline="-25000" smtClean="0">
                <a:sym typeface="Symbol"/>
              </a:rPr>
              <a:t> </a:t>
            </a:r>
            <a:r>
              <a:rPr lang="en-US" smtClean="0">
                <a:sym typeface="Symbol"/>
              </a:rPr>
              <a:t> </a:t>
            </a:r>
          </a:p>
          <a:p>
            <a:r>
              <a:rPr lang="en-US" smtClean="0">
                <a:sym typeface="Symbol"/>
              </a:rPr>
              <a:t>How do we “average” the different estimates to get a single estimate?</a:t>
            </a: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Efficient Estimation of </a:t>
            </a:r>
            <a:r>
              <a:rPr lang="el-GR" altLang="en-US" smtClean="0"/>
              <a:t>Π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Minimum Distance Estimation:  Chamberlain (1984).  (See Wooldridge, pp. 545-547.)</a:t>
            </a:r>
          </a:p>
          <a:p>
            <a:pPr lvl="1" eaLnBrk="1" hangingPunct="1"/>
            <a:r>
              <a:rPr lang="en-US" altLang="en-US" smtClean="0"/>
              <a:t>Asymptotically efficient</a:t>
            </a:r>
          </a:p>
          <a:p>
            <a:pPr lvl="1" eaLnBrk="1" hangingPunct="1"/>
            <a:r>
              <a:rPr lang="en-US" altLang="en-US" smtClean="0"/>
              <a:t>Assumes only finite fourth moments of v</a:t>
            </a:r>
            <a:r>
              <a:rPr lang="en-US" altLang="en-US" baseline="-25000" smtClean="0"/>
              <a:t>it</a:t>
            </a:r>
            <a:endParaRPr lang="en-US" altLang="en-US" smtClean="0"/>
          </a:p>
          <a:p>
            <a:pPr eaLnBrk="1" hangingPunct="1"/>
            <a:r>
              <a:rPr lang="en-US" altLang="en-US" smtClean="0"/>
              <a:t>Maximum likelihood Estimation: Joreskog (1981), Greene (1981,2008)</a:t>
            </a:r>
          </a:p>
          <a:p>
            <a:pPr lvl="1" eaLnBrk="1" hangingPunct="1"/>
            <a:r>
              <a:rPr lang="en-US" altLang="en-US" smtClean="0"/>
              <a:t>Add normality assumption</a:t>
            </a:r>
          </a:p>
          <a:p>
            <a:pPr lvl="1" eaLnBrk="1" hangingPunct="1"/>
            <a:r>
              <a:rPr lang="en-US" altLang="en-US" smtClean="0"/>
              <a:t>Same asymptotic properties as MDE (!)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MDE-1</a:t>
            </a:r>
          </a:p>
        </p:txBody>
      </p:sp>
      <p:sp>
        <p:nvSpPr>
          <p:cNvPr id="27651" name="Text Box 3"/>
          <p:cNvSpPr txBox="1">
            <a:spLocks noChangeArrowheads="1"/>
          </p:cNvSpPr>
          <p:nvPr/>
        </p:nvSpPr>
        <p:spPr bwMode="auto">
          <a:xfrm>
            <a:off x="381000" y="2057400"/>
            <a:ext cx="8229600" cy="392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b="1" u="sng">
                <a:latin typeface="Courier New" panose="02070309020205020404" pitchFamily="49" charset="0"/>
                <a:cs typeface="Arial" panose="020B0604020202020204" pitchFamily="34" charset="0"/>
              </a:rPr>
              <a:t>Cornwell and Rupert.  Pooled, </a:t>
            </a:r>
            <a:r>
              <a:rPr lang="en-US" altLang="en-US" b="1" u="sng" smtClean="0">
                <a:latin typeface="Courier New" panose="02070309020205020404" pitchFamily="49" charset="0"/>
                <a:cs typeface="Arial" panose="020B0604020202020204" pitchFamily="34" charset="0"/>
              </a:rPr>
              <a:t>all 7 </a:t>
            </a:r>
            <a:r>
              <a:rPr lang="en-US" altLang="en-US" b="1" u="sng">
                <a:latin typeface="Courier New" panose="02070309020205020404" pitchFamily="49" charset="0"/>
                <a:cs typeface="Arial" panose="020B0604020202020204" pitchFamily="34" charset="0"/>
              </a:rPr>
              <a:t>years</a:t>
            </a:r>
          </a:p>
          <a:p>
            <a:r>
              <a:rPr lang="en-US" altLang="en-US" sz="1400">
                <a:latin typeface="Courier New" panose="02070309020205020404" pitchFamily="49" charset="0"/>
                <a:cs typeface="Arial" panose="020B0604020202020204" pitchFamily="34" charset="0"/>
              </a:rPr>
              <a:t>+--------+--------------+----------------+--------+--------+----------+</a:t>
            </a:r>
          </a:p>
          <a:p>
            <a:r>
              <a:rPr lang="en-US" altLang="en-US" sz="1400">
                <a:latin typeface="Courier New" panose="02070309020205020404" pitchFamily="49" charset="0"/>
                <a:cs typeface="Arial" panose="020B0604020202020204" pitchFamily="34" charset="0"/>
              </a:rPr>
              <a:t>|Variable| Coefficient  | Standard Error |b/St.Er.|P[|Z|&gt;z]| Mean of X|</a:t>
            </a:r>
          </a:p>
          <a:p>
            <a:r>
              <a:rPr lang="en-US" altLang="en-US" sz="1400">
                <a:latin typeface="Courier New" panose="02070309020205020404" pitchFamily="49" charset="0"/>
                <a:cs typeface="Arial" panose="020B0604020202020204" pitchFamily="34" charset="0"/>
              </a:rPr>
              <a:t>+--------+--------------+----------------+--------+--------+----------+</a:t>
            </a:r>
          </a:p>
          <a:p>
            <a:r>
              <a:rPr lang="en-US" altLang="en-US" sz="1400">
                <a:latin typeface="Courier New" panose="02070309020205020404" pitchFamily="49" charset="0"/>
                <a:cs typeface="Arial" panose="020B0604020202020204" pitchFamily="34" charset="0"/>
              </a:rPr>
              <a:t> Constant|    5.25112359       .07128679    73.662   .0000</a:t>
            </a:r>
          </a:p>
          <a:p>
            <a:r>
              <a:rPr lang="en-US" altLang="en-US" sz="1400">
                <a:latin typeface="Courier New" panose="02070309020205020404" pitchFamily="49" charset="0"/>
                <a:cs typeface="Arial" panose="020B0604020202020204" pitchFamily="34" charset="0"/>
              </a:rPr>
              <a:t> EXP     |     .04010465       .00215918    18.574   .0000   19.8537815</a:t>
            </a:r>
          </a:p>
          <a:p>
            <a:r>
              <a:rPr lang="en-US" altLang="en-US" sz="1400">
                <a:latin typeface="Courier New" panose="02070309020205020404" pitchFamily="49" charset="0"/>
                <a:cs typeface="Arial" panose="020B0604020202020204" pitchFamily="34" charset="0"/>
              </a:rPr>
              <a:t> EXPSQ   |    -.00067338     .474431D-04   -14.193   .0000   514.405042</a:t>
            </a:r>
          </a:p>
          <a:p>
            <a:r>
              <a:rPr lang="en-US" altLang="en-US" sz="1400">
                <a:latin typeface="Courier New" panose="02070309020205020404" pitchFamily="49" charset="0"/>
                <a:cs typeface="Arial" panose="020B0604020202020204" pitchFamily="34" charset="0"/>
              </a:rPr>
              <a:t> WKS     |     .00421609       .00108137     3.899   .0001   46.8115246</a:t>
            </a:r>
          </a:p>
          <a:p>
            <a:r>
              <a:rPr lang="en-US" altLang="en-US" sz="1400">
                <a:latin typeface="Courier New" panose="02070309020205020404" pitchFamily="49" charset="0"/>
                <a:cs typeface="Arial" panose="020B0604020202020204" pitchFamily="34" charset="0"/>
              </a:rPr>
              <a:t> OCC     |    -.14000934       .01465670    -9.553   .0000    .51116447</a:t>
            </a:r>
          </a:p>
          <a:p>
            <a:r>
              <a:rPr lang="en-US" altLang="en-US" sz="1400">
                <a:latin typeface="Courier New" panose="02070309020205020404" pitchFamily="49" charset="0"/>
                <a:cs typeface="Arial" panose="020B0604020202020204" pitchFamily="34" charset="0"/>
              </a:rPr>
              <a:t> IND     |     .04678864       .01179350     3.967   .0001    .39543818</a:t>
            </a:r>
          </a:p>
          <a:p>
            <a:r>
              <a:rPr lang="en-US" altLang="en-US" sz="1400">
                <a:latin typeface="Courier New" panose="02070309020205020404" pitchFamily="49" charset="0"/>
                <a:cs typeface="Arial" panose="020B0604020202020204" pitchFamily="34" charset="0"/>
              </a:rPr>
              <a:t> SOUTH   |    -.05563737       .01252710    -4.441   .0000    .29027611</a:t>
            </a:r>
          </a:p>
          <a:p>
            <a:r>
              <a:rPr lang="en-US" altLang="en-US" sz="1400">
                <a:latin typeface="Courier New" panose="02070309020205020404" pitchFamily="49" charset="0"/>
                <a:cs typeface="Arial" panose="020B0604020202020204" pitchFamily="34" charset="0"/>
              </a:rPr>
              <a:t> SMSA    |     .15166712       .01206870    12.567   .0000    .65378151</a:t>
            </a:r>
          </a:p>
          <a:p>
            <a:r>
              <a:rPr lang="en-US" altLang="en-US" sz="1400">
                <a:latin typeface="Courier New" panose="02070309020205020404" pitchFamily="49" charset="0"/>
                <a:cs typeface="Arial" panose="020B0604020202020204" pitchFamily="34" charset="0"/>
              </a:rPr>
              <a:t> MS      |     .04844851       .02056867     2.355   .0185    .81440576</a:t>
            </a:r>
          </a:p>
          <a:p>
            <a:r>
              <a:rPr lang="en-US" altLang="en-US" sz="1400">
                <a:latin typeface="Courier New" panose="02070309020205020404" pitchFamily="49" charset="0"/>
                <a:cs typeface="Arial" panose="020B0604020202020204" pitchFamily="34" charset="0"/>
              </a:rPr>
              <a:t> FEM     |    -.36778522       .02509705   -14.655   .0000    .11260504</a:t>
            </a:r>
          </a:p>
          <a:p>
            <a:r>
              <a:rPr lang="en-US" altLang="en-US" sz="1400">
                <a:latin typeface="Courier New" panose="02070309020205020404" pitchFamily="49" charset="0"/>
                <a:cs typeface="Arial" panose="020B0604020202020204" pitchFamily="34" charset="0"/>
              </a:rPr>
              <a:t> UNION   |     .09262675       .01279951     7.237   .0000    .36398559</a:t>
            </a:r>
          </a:p>
          <a:p>
            <a:r>
              <a:rPr lang="en-US" altLang="en-US" sz="1400">
                <a:latin typeface="Courier New" panose="02070309020205020404" pitchFamily="49" charset="0"/>
                <a:cs typeface="Arial" panose="020B0604020202020204" pitchFamily="34" charset="0"/>
              </a:rPr>
              <a:t> ED      |     .05670421       .00261283    21.702   .0000   12.8453782</a:t>
            </a:r>
          </a:p>
          <a:p>
            <a:pPr>
              <a:spcBef>
                <a:spcPct val="50000"/>
              </a:spcBef>
            </a:pPr>
            <a:endParaRPr lang="en-US" altLang="en-US" sz="1400">
              <a:latin typeface="Courier New" panose="02070309020205020404" pitchFamily="49" charset="0"/>
              <a:cs typeface="Arial" panose="020B0604020202020204" pitchFamily="34" charset="0"/>
            </a:endParaRPr>
          </a:p>
        </p:txBody>
      </p:sp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533400" y="5334000"/>
            <a:ext cx="7543800" cy="304800"/>
          </a:xfrm>
          <a:prstGeom prst="rect">
            <a:avLst/>
          </a:prstGeom>
          <a:noFill/>
          <a:ln w="3810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MDE-2</a:t>
            </a:r>
          </a:p>
        </p:txBody>
      </p:sp>
      <p:sp>
        <p:nvSpPr>
          <p:cNvPr id="29699" name="Text Box 3"/>
          <p:cNvSpPr txBox="1">
            <a:spLocks noChangeArrowheads="1"/>
          </p:cNvSpPr>
          <p:nvPr/>
        </p:nvSpPr>
        <p:spPr bwMode="auto">
          <a:xfrm>
            <a:off x="381000" y="2057400"/>
            <a:ext cx="8229600" cy="451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b="1" u="sng">
                <a:latin typeface="Courier New" panose="02070309020205020404" pitchFamily="49" charset="0"/>
                <a:cs typeface="Arial" panose="020B0604020202020204" pitchFamily="34" charset="0"/>
              </a:rPr>
              <a:t>Cornwell and Rupert.  Year 1</a:t>
            </a:r>
          </a:p>
          <a:p>
            <a:r>
              <a:rPr lang="en-US" altLang="en-US" sz="1400">
                <a:latin typeface="Courier New" panose="02070309020205020404" pitchFamily="49" charset="0"/>
                <a:cs typeface="Arial" panose="020B0604020202020204" pitchFamily="34" charset="0"/>
              </a:rPr>
              <a:t>+--------+--------------+----------------+--------+--------+----------+</a:t>
            </a:r>
          </a:p>
          <a:p>
            <a:r>
              <a:rPr lang="en-US" altLang="en-US" sz="1400">
                <a:latin typeface="Courier New" panose="02070309020205020404" pitchFamily="49" charset="0"/>
                <a:cs typeface="Arial" panose="020B0604020202020204" pitchFamily="34" charset="0"/>
              </a:rPr>
              <a:t>|Variable| Coefficient  | Standard Error |b/St.Er.|P[|Z|&gt;z]| Mean of X|</a:t>
            </a:r>
          </a:p>
          <a:p>
            <a:r>
              <a:rPr lang="en-US" altLang="en-US" sz="1400">
                <a:latin typeface="Courier New" panose="02070309020205020404" pitchFamily="49" charset="0"/>
                <a:cs typeface="Arial" panose="020B0604020202020204" pitchFamily="34" charset="0"/>
              </a:rPr>
              <a:t>+--------+--------------+----------------+--------+--------+----------+</a:t>
            </a:r>
          </a:p>
          <a:p>
            <a:r>
              <a:rPr lang="en-US" altLang="en-US" sz="1400">
                <a:latin typeface="Courier New" panose="02070309020205020404" pitchFamily="49" charset="0"/>
                <a:cs typeface="Arial" panose="020B0604020202020204" pitchFamily="34" charset="0"/>
              </a:rPr>
              <a:t> Constant|    5.11054693       .13191639    38.741   .0000</a:t>
            </a:r>
          </a:p>
          <a:p>
            <a:r>
              <a:rPr lang="en-US" altLang="en-US" sz="1400">
                <a:latin typeface="Courier New" panose="02070309020205020404" pitchFamily="49" charset="0"/>
                <a:cs typeface="Arial" panose="020B0604020202020204" pitchFamily="34" charset="0"/>
              </a:rPr>
              <a:t> EXP     |     .03199044       .00426736     7.497   .0000   16.8537815</a:t>
            </a:r>
          </a:p>
          <a:p>
            <a:r>
              <a:rPr lang="en-US" altLang="en-US" sz="1400">
                <a:latin typeface="Courier New" panose="02070309020205020404" pitchFamily="49" charset="0"/>
                <a:cs typeface="Arial" panose="020B0604020202020204" pitchFamily="34" charset="0"/>
              </a:rPr>
              <a:t> EXPSQ   |    -.00057556       .00010715    -5.372   .0000   400.282353</a:t>
            </a:r>
          </a:p>
          <a:p>
            <a:r>
              <a:rPr lang="en-US" altLang="en-US" sz="1400">
                <a:latin typeface="Courier New" panose="02070309020205020404" pitchFamily="49" charset="0"/>
                <a:cs typeface="Arial" panose="020B0604020202020204" pitchFamily="34" charset="0"/>
              </a:rPr>
              <a:t> WKS     |     .00516535       .00183814     2.810   .0050   46.2806723</a:t>
            </a:r>
          </a:p>
          <a:p>
            <a:r>
              <a:rPr lang="en-US" altLang="en-US" sz="1400">
                <a:latin typeface="Courier New" panose="02070309020205020404" pitchFamily="49" charset="0"/>
                <a:cs typeface="Arial" panose="020B0604020202020204" pitchFamily="34" charset="0"/>
              </a:rPr>
              <a:t> OCC     |    -.11540477       .02987160    -3.863   .0001    .52436975</a:t>
            </a:r>
          </a:p>
          <a:p>
            <a:r>
              <a:rPr lang="en-US" altLang="en-US" sz="1400">
                <a:latin typeface="Courier New" panose="02070309020205020404" pitchFamily="49" charset="0"/>
                <a:cs typeface="Arial" panose="020B0604020202020204" pitchFamily="34" charset="0"/>
              </a:rPr>
              <a:t> IND     |     .01473703       .02447046      .602   .5470    .39159664</a:t>
            </a:r>
          </a:p>
          <a:p>
            <a:r>
              <a:rPr lang="en-US" altLang="en-US" sz="1400">
                <a:latin typeface="Courier New" panose="02070309020205020404" pitchFamily="49" charset="0"/>
                <a:cs typeface="Arial" panose="020B0604020202020204" pitchFamily="34" charset="0"/>
              </a:rPr>
              <a:t> SOUTH   |    -.05868033       .02588364    -2.267   .0234    .29243697</a:t>
            </a:r>
          </a:p>
          <a:p>
            <a:r>
              <a:rPr lang="en-US" altLang="en-US" sz="1400">
                <a:latin typeface="Courier New" panose="02070309020205020404" pitchFamily="49" charset="0"/>
                <a:cs typeface="Arial" panose="020B0604020202020204" pitchFamily="34" charset="0"/>
              </a:rPr>
              <a:t> SMSA    |     .18340943       .02526029     7.261   .0000    .66050420</a:t>
            </a:r>
          </a:p>
          <a:p>
            <a:r>
              <a:rPr lang="en-US" altLang="en-US" sz="1400">
                <a:latin typeface="Courier New" panose="02070309020205020404" pitchFamily="49" charset="0"/>
                <a:cs typeface="Arial" panose="020B0604020202020204" pitchFamily="34" charset="0"/>
              </a:rPr>
              <a:t> MS      |     .07416736       .04493028     1.651   .0988    .82352941</a:t>
            </a:r>
          </a:p>
          <a:p>
            <a:r>
              <a:rPr lang="en-US" altLang="en-US" sz="1400">
                <a:latin typeface="Courier New" panose="02070309020205020404" pitchFamily="49" charset="0"/>
                <a:cs typeface="Arial" panose="020B0604020202020204" pitchFamily="34" charset="0"/>
              </a:rPr>
              <a:t> FEM     |    -.30678002       .05378268    -5.704   .0000    .11260504</a:t>
            </a:r>
          </a:p>
          <a:p>
            <a:r>
              <a:rPr lang="en-US" altLang="en-US" sz="1400">
                <a:latin typeface="Courier New" panose="02070309020205020404" pitchFamily="49" charset="0"/>
                <a:cs typeface="Arial" panose="020B0604020202020204" pitchFamily="34" charset="0"/>
              </a:rPr>
              <a:t> UNION   |     .11046575       .02637235     4.189   .0000    .36134454</a:t>
            </a:r>
          </a:p>
          <a:p>
            <a:r>
              <a:rPr lang="en-US" altLang="en-US" sz="1400">
                <a:latin typeface="Courier New" panose="02070309020205020404" pitchFamily="49" charset="0"/>
                <a:cs typeface="Arial" panose="020B0604020202020204" pitchFamily="34" charset="0"/>
              </a:rPr>
              <a:t> ED      |     .04757357       .00539679     8.815   .0000   12.8453782</a:t>
            </a:r>
          </a:p>
          <a:p>
            <a:endParaRPr lang="en-US" altLang="en-US" sz="1400">
              <a:latin typeface="Courier New" panose="02070309020205020404" pitchFamily="49" charset="0"/>
              <a:cs typeface="Arial" panose="020B0604020202020204" pitchFamily="34" charset="0"/>
            </a:endParaRPr>
          </a:p>
          <a:p>
            <a:endParaRPr lang="en-US" altLang="en-US" sz="1400">
              <a:latin typeface="Courier New" panose="02070309020205020404" pitchFamily="49" charset="0"/>
              <a:cs typeface="Arial" panose="020B0604020202020204" pitchFamily="34" charset="0"/>
            </a:endParaRPr>
          </a:p>
          <a:p>
            <a:pPr>
              <a:spcBef>
                <a:spcPct val="50000"/>
              </a:spcBef>
            </a:pPr>
            <a:endParaRPr lang="en-US" altLang="en-US" sz="1400">
              <a:latin typeface="Courier New" panose="02070309020205020404" pitchFamily="49" charset="0"/>
              <a:cs typeface="Arial" panose="020B0604020202020204" pitchFamily="34" charset="0"/>
            </a:endParaRPr>
          </a:p>
        </p:txBody>
      </p:sp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533400" y="5334000"/>
            <a:ext cx="7543800" cy="304800"/>
          </a:xfrm>
          <a:prstGeom prst="rect">
            <a:avLst/>
          </a:prstGeom>
          <a:noFill/>
          <a:ln w="3810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MDE-3</a:t>
            </a:r>
          </a:p>
        </p:txBody>
      </p:sp>
      <p:sp>
        <p:nvSpPr>
          <p:cNvPr id="31747" name="Text Box 3"/>
          <p:cNvSpPr txBox="1">
            <a:spLocks noChangeArrowheads="1"/>
          </p:cNvSpPr>
          <p:nvPr/>
        </p:nvSpPr>
        <p:spPr bwMode="auto">
          <a:xfrm>
            <a:off x="381000" y="2057400"/>
            <a:ext cx="8229600" cy="414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b="1" u="sng">
                <a:latin typeface="Courier New" panose="02070309020205020404" pitchFamily="49" charset="0"/>
                <a:cs typeface="Arial" panose="020B0604020202020204" pitchFamily="34" charset="0"/>
              </a:rPr>
              <a:t>Cornwell and Rupert.  Year 7</a:t>
            </a:r>
          </a:p>
          <a:p>
            <a:r>
              <a:rPr lang="en-US" altLang="en-US" sz="1400">
                <a:latin typeface="Courier New" panose="02070309020205020404" pitchFamily="49" charset="0"/>
                <a:cs typeface="Arial" panose="020B0604020202020204" pitchFamily="34" charset="0"/>
              </a:rPr>
              <a:t>+--------+--------------+----------------+--------+--------+----------+</a:t>
            </a:r>
          </a:p>
          <a:p>
            <a:r>
              <a:rPr lang="en-US" altLang="en-US" sz="1400">
                <a:latin typeface="Courier New" panose="02070309020205020404" pitchFamily="49" charset="0"/>
                <a:cs typeface="Arial" panose="020B0604020202020204" pitchFamily="34" charset="0"/>
              </a:rPr>
              <a:t>|Variable| Coefficient  | Standard Error |b/St.Er.|P[|Z|&gt;z]| Mean of X|</a:t>
            </a:r>
          </a:p>
          <a:p>
            <a:r>
              <a:rPr lang="en-US" altLang="en-US" sz="1400">
                <a:latin typeface="Courier New" panose="02070309020205020404" pitchFamily="49" charset="0"/>
                <a:cs typeface="Arial" panose="020B0604020202020204" pitchFamily="34" charset="0"/>
              </a:rPr>
              <a:t>+--------+--------------+----------------+--------+--------+----------+</a:t>
            </a:r>
          </a:p>
          <a:p>
            <a:r>
              <a:rPr lang="en-US" altLang="en-US" sz="1400">
                <a:latin typeface="Courier New" panose="02070309020205020404" pitchFamily="49" charset="0"/>
                <a:cs typeface="Arial" panose="020B0604020202020204" pitchFamily="34" charset="0"/>
              </a:rPr>
              <a:t> Constant|    5.59009297       .19011263    29.404   .0000</a:t>
            </a:r>
          </a:p>
          <a:p>
            <a:r>
              <a:rPr lang="en-US" altLang="en-US" sz="1400">
                <a:latin typeface="Courier New" panose="02070309020205020404" pitchFamily="49" charset="0"/>
                <a:cs typeface="Arial" panose="020B0604020202020204" pitchFamily="34" charset="0"/>
              </a:rPr>
              <a:t> EXP     |     .02938018       .00652410     4.503   .0000   22.8537815</a:t>
            </a:r>
          </a:p>
          <a:p>
            <a:r>
              <a:rPr lang="en-US" altLang="en-US" sz="1400">
                <a:latin typeface="Courier New" panose="02070309020205020404" pitchFamily="49" charset="0"/>
                <a:cs typeface="Arial" panose="020B0604020202020204" pitchFamily="34" charset="0"/>
              </a:rPr>
              <a:t> EXPSQ   |    -.00048597       .00012680    -3.833   .0001   638.527731</a:t>
            </a:r>
          </a:p>
          <a:p>
            <a:r>
              <a:rPr lang="en-US" altLang="en-US" sz="1400">
                <a:latin typeface="Courier New" panose="02070309020205020404" pitchFamily="49" charset="0"/>
                <a:cs typeface="Arial" panose="020B0604020202020204" pitchFamily="34" charset="0"/>
              </a:rPr>
              <a:t> WKS     |     .00341276       .00267762     1.275   .2025   46.4521008</a:t>
            </a:r>
          </a:p>
          <a:p>
            <a:r>
              <a:rPr lang="en-US" altLang="en-US" sz="1400">
                <a:latin typeface="Courier New" panose="02070309020205020404" pitchFamily="49" charset="0"/>
                <a:cs typeface="Arial" panose="020B0604020202020204" pitchFamily="34" charset="0"/>
              </a:rPr>
              <a:t> OCC     |    -.16152170       .03690729    -4.376   .0000    .51260504</a:t>
            </a:r>
          </a:p>
          <a:p>
            <a:r>
              <a:rPr lang="en-US" altLang="en-US" sz="1400">
                <a:latin typeface="Courier New" panose="02070309020205020404" pitchFamily="49" charset="0"/>
                <a:cs typeface="Arial" panose="020B0604020202020204" pitchFamily="34" charset="0"/>
              </a:rPr>
              <a:t> IND     |     .08466281       .02916370     2.903   .0037    .40504202</a:t>
            </a:r>
          </a:p>
          <a:p>
            <a:r>
              <a:rPr lang="en-US" altLang="en-US" sz="1400">
                <a:latin typeface="Courier New" panose="02070309020205020404" pitchFamily="49" charset="0"/>
                <a:cs typeface="Arial" panose="020B0604020202020204" pitchFamily="34" charset="0"/>
              </a:rPr>
              <a:t> SOUTH   |    -.05876312       .03090689    -1.901   .0573    .29243697</a:t>
            </a:r>
          </a:p>
          <a:p>
            <a:r>
              <a:rPr lang="en-US" altLang="en-US" sz="1400">
                <a:latin typeface="Courier New" panose="02070309020205020404" pitchFamily="49" charset="0"/>
                <a:cs typeface="Arial" panose="020B0604020202020204" pitchFamily="34" charset="0"/>
              </a:rPr>
              <a:t> SMSA    |     .16619142       .02955099     5.624   .0000    .64201681</a:t>
            </a:r>
          </a:p>
          <a:p>
            <a:r>
              <a:rPr lang="en-US" altLang="en-US" sz="1400">
                <a:latin typeface="Courier New" panose="02070309020205020404" pitchFamily="49" charset="0"/>
                <a:cs typeface="Arial" panose="020B0604020202020204" pitchFamily="34" charset="0"/>
              </a:rPr>
              <a:t> MS      |     .09523724       .04892770     1.946   .0516    .80504202</a:t>
            </a:r>
          </a:p>
          <a:p>
            <a:r>
              <a:rPr lang="en-US" altLang="en-US" sz="1400">
                <a:latin typeface="Courier New" panose="02070309020205020404" pitchFamily="49" charset="0"/>
                <a:cs typeface="Arial" panose="020B0604020202020204" pitchFamily="34" charset="0"/>
              </a:rPr>
              <a:t> FEM     |    -.32455710       .06072947    -5.344   .0000    .11260504</a:t>
            </a:r>
          </a:p>
          <a:p>
            <a:r>
              <a:rPr lang="en-US" altLang="en-US" sz="1400">
                <a:latin typeface="Courier New" panose="02070309020205020404" pitchFamily="49" charset="0"/>
                <a:cs typeface="Arial" panose="020B0604020202020204" pitchFamily="34" charset="0"/>
              </a:rPr>
              <a:t> UNION   |     .10627809       .03167547     3.355   .0008    .36638655</a:t>
            </a:r>
          </a:p>
          <a:p>
            <a:r>
              <a:rPr lang="en-US" altLang="en-US" sz="1400">
                <a:latin typeface="Courier New" panose="02070309020205020404" pitchFamily="49" charset="0"/>
                <a:cs typeface="Arial" panose="020B0604020202020204" pitchFamily="34" charset="0"/>
              </a:rPr>
              <a:t> ED      |     .05719350       .00659101     8.678   .0000   12.8453782</a:t>
            </a:r>
          </a:p>
          <a:p>
            <a:endParaRPr lang="en-US" altLang="en-US" sz="1400">
              <a:latin typeface="Courier New" panose="02070309020205020404" pitchFamily="49" charset="0"/>
              <a:cs typeface="Arial" panose="020B0604020202020204" pitchFamily="34" charset="0"/>
            </a:endParaRPr>
          </a:p>
          <a:p>
            <a:pPr>
              <a:spcBef>
                <a:spcPct val="50000"/>
              </a:spcBef>
            </a:pPr>
            <a:endParaRPr lang="en-US" altLang="en-US" sz="1400">
              <a:latin typeface="Courier New" panose="02070309020205020404" pitchFamily="49" charset="0"/>
              <a:cs typeface="Arial" panose="020B0604020202020204" pitchFamily="34" charset="0"/>
            </a:endParaRPr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533400" y="5334000"/>
            <a:ext cx="7543800" cy="304800"/>
          </a:xfrm>
          <a:prstGeom prst="rect">
            <a:avLst/>
          </a:prstGeom>
          <a:noFill/>
          <a:ln w="3810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MDE-4</a:t>
            </a:r>
          </a:p>
        </p:txBody>
      </p:sp>
      <p:graphicFrame>
        <p:nvGraphicFramePr>
          <p:cNvPr id="33795" name="Object 3"/>
          <p:cNvGraphicFramePr>
            <a:graphicFrameLocks noChangeAspect="1"/>
          </p:cNvGraphicFramePr>
          <p:nvPr/>
        </p:nvGraphicFramePr>
        <p:xfrm>
          <a:off x="965200" y="1866900"/>
          <a:ext cx="7186613" cy="3886200"/>
        </p:xfrm>
        <a:graphic>
          <a:graphicData uri="http://schemas.openxmlformats.org/presentationml/2006/ole">
            <p:oleObj spid="_x0000_s33800" name="Equation" r:id="rId4" imgW="3403600" imgH="18415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MDE-5</a:t>
            </a:r>
          </a:p>
        </p:txBody>
      </p:sp>
      <p:graphicFrame>
        <p:nvGraphicFramePr>
          <p:cNvPr id="35843" name="Object 3"/>
          <p:cNvGraphicFramePr>
            <a:graphicFrameLocks noChangeAspect="1"/>
          </p:cNvGraphicFramePr>
          <p:nvPr/>
        </p:nvGraphicFramePr>
        <p:xfrm>
          <a:off x="457200" y="1905000"/>
          <a:ext cx="8366125" cy="3924300"/>
        </p:xfrm>
        <a:graphic>
          <a:graphicData uri="http://schemas.openxmlformats.org/presentationml/2006/ole">
            <p:oleObj spid="_x0000_s35848" name="Equation" r:id="rId4" imgW="4305300" imgH="20193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MDE-6</a:t>
            </a:r>
          </a:p>
        </p:txBody>
      </p:sp>
      <p:graphicFrame>
        <p:nvGraphicFramePr>
          <p:cNvPr id="37891" name="Object 3"/>
          <p:cNvGraphicFramePr>
            <a:graphicFrameLocks noChangeAspect="1"/>
          </p:cNvGraphicFramePr>
          <p:nvPr/>
        </p:nvGraphicFramePr>
        <p:xfrm>
          <a:off x="838200" y="1981200"/>
          <a:ext cx="7315200" cy="3622675"/>
        </p:xfrm>
        <a:graphic>
          <a:graphicData uri="http://schemas.openxmlformats.org/presentationml/2006/ole">
            <p:oleObj spid="_x0000_s37896" name="Equation" r:id="rId4" imgW="2667000" imgH="13208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MDE-7</a:t>
            </a:r>
          </a:p>
        </p:txBody>
      </p:sp>
      <p:pic>
        <p:nvPicPr>
          <p:cNvPr id="3993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905000"/>
            <a:ext cx="5867400" cy="4668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0" name="Line 4"/>
          <p:cNvSpPr>
            <a:spLocks noChangeShapeType="1"/>
          </p:cNvSpPr>
          <p:nvPr/>
        </p:nvSpPr>
        <p:spPr bwMode="auto">
          <a:xfrm flipH="1">
            <a:off x="3886200" y="3581400"/>
            <a:ext cx="2133600" cy="3810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9941" name="Line 5"/>
          <p:cNvSpPr>
            <a:spLocks noChangeShapeType="1"/>
          </p:cNvSpPr>
          <p:nvPr/>
        </p:nvSpPr>
        <p:spPr bwMode="auto">
          <a:xfrm flipH="1">
            <a:off x="3810000" y="5791200"/>
            <a:ext cx="2133600" cy="3810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9942" name="Line 6"/>
          <p:cNvSpPr>
            <a:spLocks noChangeShapeType="1"/>
          </p:cNvSpPr>
          <p:nvPr/>
        </p:nvSpPr>
        <p:spPr bwMode="auto">
          <a:xfrm flipH="1">
            <a:off x="6781800" y="5715000"/>
            <a:ext cx="2133600" cy="3810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9943" name="Text Box 7"/>
          <p:cNvSpPr txBox="1">
            <a:spLocks noChangeArrowheads="1"/>
          </p:cNvSpPr>
          <p:nvPr/>
        </p:nvSpPr>
        <p:spPr bwMode="auto">
          <a:xfrm>
            <a:off x="7239000" y="3276600"/>
            <a:ext cx="990600" cy="80803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>
                <a:cs typeface="Arial" panose="020B0604020202020204" pitchFamily="34" charset="0"/>
              </a:rPr>
              <a:t>S</a:t>
            </a:r>
            <a:r>
              <a:rPr lang="en-US" altLang="en-US" baseline="-25000">
                <a:cs typeface="Arial" panose="020B0604020202020204" pitchFamily="34" charset="0"/>
              </a:rPr>
              <a:t>11</a:t>
            </a:r>
            <a:r>
              <a:rPr lang="en-US" altLang="en-US">
                <a:cs typeface="Arial" panose="020B0604020202020204" pitchFamily="34" charset="0"/>
              </a:rPr>
              <a:t>   S</a:t>
            </a:r>
            <a:r>
              <a:rPr lang="en-US" altLang="en-US" baseline="-25000">
                <a:cs typeface="Arial" panose="020B0604020202020204" pitchFamily="34" charset="0"/>
              </a:rPr>
              <a:t>21</a:t>
            </a:r>
            <a:endParaRPr lang="en-US" altLang="en-US">
              <a:cs typeface="Arial" panose="020B0604020202020204" pitchFamily="34" charset="0"/>
            </a:endParaRPr>
          </a:p>
          <a:p>
            <a:pPr>
              <a:spcBef>
                <a:spcPct val="50000"/>
              </a:spcBef>
            </a:pPr>
            <a:r>
              <a:rPr lang="en-US" altLang="en-US">
                <a:cs typeface="Arial" panose="020B0604020202020204" pitchFamily="34" charset="0"/>
              </a:rPr>
              <a:t>S</a:t>
            </a:r>
            <a:r>
              <a:rPr lang="en-US" altLang="en-US" baseline="-25000">
                <a:cs typeface="Arial" panose="020B0604020202020204" pitchFamily="34" charset="0"/>
              </a:rPr>
              <a:t>12</a:t>
            </a:r>
            <a:r>
              <a:rPr lang="en-US" altLang="en-US">
                <a:cs typeface="Arial" panose="020B0604020202020204" pitchFamily="34" charset="0"/>
              </a:rPr>
              <a:t>   S</a:t>
            </a:r>
            <a:r>
              <a:rPr lang="en-US" altLang="en-US" baseline="-25000">
                <a:cs typeface="Arial" panose="020B0604020202020204" pitchFamily="34" charset="0"/>
              </a:rPr>
              <a:t>22</a:t>
            </a:r>
            <a:endParaRPr lang="en-US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MDE-8</a:t>
            </a:r>
          </a:p>
        </p:txBody>
      </p:sp>
      <p:graphicFrame>
        <p:nvGraphicFramePr>
          <p:cNvPr id="41987" name="Object 3"/>
          <p:cNvGraphicFramePr>
            <a:graphicFrameLocks noChangeAspect="1"/>
          </p:cNvGraphicFramePr>
          <p:nvPr/>
        </p:nvGraphicFramePr>
        <p:xfrm>
          <a:off x="304800" y="1703388"/>
          <a:ext cx="8382000" cy="4316412"/>
        </p:xfrm>
        <a:graphic>
          <a:graphicData uri="http://schemas.openxmlformats.org/presentationml/2006/ole">
            <p:oleObj spid="_x0000_s41992" name="Equation" r:id="rId4" imgW="4318000" imgH="22225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MDE-9</a:t>
            </a:r>
          </a:p>
        </p:txBody>
      </p:sp>
      <p:graphicFrame>
        <p:nvGraphicFramePr>
          <p:cNvPr id="44035" name="Object 3"/>
          <p:cNvGraphicFramePr>
            <a:graphicFrameLocks noChangeAspect="1"/>
          </p:cNvGraphicFramePr>
          <p:nvPr/>
        </p:nvGraphicFramePr>
        <p:xfrm>
          <a:off x="609600" y="2362200"/>
          <a:ext cx="8001000" cy="3076575"/>
        </p:xfrm>
        <a:graphic>
          <a:graphicData uri="http://schemas.openxmlformats.org/presentationml/2006/ole">
            <p:oleObj spid="_x0000_s44040" name="Equation" r:id="rId4" imgW="3467100" imgH="13335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Carey Hospital Cost Model</a:t>
            </a:r>
          </a:p>
        </p:txBody>
      </p:sp>
      <p:graphicFrame>
        <p:nvGraphicFramePr>
          <p:cNvPr id="48131" name="Object 5"/>
          <p:cNvGraphicFramePr>
            <a:graphicFrameLocks noGrp="1" noChangeAspect="1"/>
          </p:cNvGraphicFramePr>
          <p:nvPr>
            <p:ph idx="1"/>
          </p:nvPr>
        </p:nvGraphicFramePr>
        <p:xfrm>
          <a:off x="304800" y="2209800"/>
          <a:ext cx="4343400" cy="1646238"/>
        </p:xfrm>
        <a:graphic>
          <a:graphicData uri="http://schemas.openxmlformats.org/presentationml/2006/ole">
            <p:oleObj spid="_x0000_s48139" name="Bitmap Image" r:id="rId4" imgW="3895238" imgH="1476190" progId="PBrush">
              <p:embed/>
            </p:oleObj>
          </a:graphicData>
        </a:graphic>
      </p:graphicFrame>
      <p:pic>
        <p:nvPicPr>
          <p:cNvPr id="48132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819400"/>
            <a:ext cx="4029075" cy="215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3" name="Picture 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405313"/>
            <a:ext cx="4114800" cy="395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4" name="Picture 10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5029200"/>
            <a:ext cx="3886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Multiple Estimates (25) of 10 Structural Parameters</a:t>
            </a:r>
          </a:p>
        </p:txBody>
      </p:sp>
      <p:pic>
        <p:nvPicPr>
          <p:cNvPr id="50179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828800"/>
            <a:ext cx="8382000" cy="438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80" name="Rectangle 1"/>
          <p:cNvSpPr>
            <a:spLocks noChangeArrowheads="1"/>
          </p:cNvSpPr>
          <p:nvPr/>
        </p:nvSpPr>
        <p:spPr bwMode="auto">
          <a:xfrm>
            <a:off x="3200400" y="4572000"/>
            <a:ext cx="1219200" cy="533400"/>
          </a:xfrm>
          <a:prstGeom prst="rect">
            <a:avLst/>
          </a:prstGeom>
          <a:solidFill>
            <a:srgbClr val="FF0000">
              <a:alpha val="23921"/>
            </a:srgb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1905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>
              <a:cs typeface="Arial" panose="020B0604020202020204" pitchFamily="34" charset="0"/>
            </a:endParaRPr>
          </a:p>
        </p:txBody>
      </p:sp>
      <p:sp>
        <p:nvSpPr>
          <p:cNvPr id="50181" name="Rectangle 4"/>
          <p:cNvSpPr>
            <a:spLocks noChangeArrowheads="1"/>
          </p:cNvSpPr>
          <p:nvPr/>
        </p:nvSpPr>
        <p:spPr bwMode="auto">
          <a:xfrm>
            <a:off x="466725" y="5707063"/>
            <a:ext cx="8372475" cy="533400"/>
          </a:xfrm>
          <a:prstGeom prst="rect">
            <a:avLst/>
          </a:prstGeom>
          <a:solidFill>
            <a:srgbClr val="FF0000">
              <a:alpha val="23921"/>
            </a:srgb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1905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838200"/>
            <a:ext cx="7566025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Rectangle 2"/>
          <p:cNvSpPr>
            <a:spLocks noChangeArrowheads="1"/>
          </p:cNvSpPr>
          <p:nvPr/>
        </p:nvSpPr>
        <p:spPr bwMode="auto">
          <a:xfrm>
            <a:off x="2286000" y="3200400"/>
            <a:ext cx="838200" cy="228600"/>
          </a:xfrm>
          <a:prstGeom prst="rect">
            <a:avLst/>
          </a:prstGeom>
          <a:solidFill>
            <a:srgbClr val="FFC000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3124200" y="3200400"/>
            <a:ext cx="914400" cy="228600"/>
          </a:xfrm>
          <a:prstGeom prst="rect">
            <a:avLst/>
          </a:prstGeom>
          <a:solidFill>
            <a:srgbClr val="92D050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4032250" y="3200400"/>
            <a:ext cx="2063750" cy="228600"/>
          </a:xfrm>
          <a:prstGeom prst="rect">
            <a:avLst/>
          </a:prstGeom>
          <a:solidFill>
            <a:srgbClr val="00B0F0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7" name="Rectangle 6"/>
          <p:cNvSpPr/>
          <p:nvPr/>
        </p:nvSpPr>
        <p:spPr bwMode="auto">
          <a:xfrm>
            <a:off x="6515100" y="3200400"/>
            <a:ext cx="1752600" cy="228600"/>
          </a:xfrm>
          <a:prstGeom prst="rect">
            <a:avLst/>
          </a:prstGeom>
          <a:solidFill>
            <a:schemeClr val="accent4">
              <a:lumMod val="75000"/>
              <a:lumOff val="25000"/>
              <a:alpha val="2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en-US"/>
          </a:p>
        </p:txBody>
      </p:sp>
      <p:sp>
        <p:nvSpPr>
          <p:cNvPr id="8199" name="Rectangle 7"/>
          <p:cNvSpPr>
            <a:spLocks noChangeArrowheads="1"/>
          </p:cNvSpPr>
          <p:nvPr/>
        </p:nvSpPr>
        <p:spPr bwMode="auto">
          <a:xfrm>
            <a:off x="6553200" y="5238750"/>
            <a:ext cx="1809750" cy="228600"/>
          </a:xfrm>
          <a:prstGeom prst="rect">
            <a:avLst/>
          </a:prstGeom>
          <a:solidFill>
            <a:srgbClr val="7030A0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8200" name="Rectangle 8"/>
          <p:cNvSpPr>
            <a:spLocks noChangeArrowheads="1"/>
          </p:cNvSpPr>
          <p:nvPr/>
        </p:nvSpPr>
        <p:spPr bwMode="auto">
          <a:xfrm>
            <a:off x="5473700" y="5822950"/>
            <a:ext cx="1765300" cy="228600"/>
          </a:xfrm>
          <a:prstGeom prst="rect">
            <a:avLst/>
          </a:prstGeom>
          <a:solidFill>
            <a:srgbClr val="FF0000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4033670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88" y="914400"/>
            <a:ext cx="8958262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752600"/>
            <a:ext cx="8859838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998748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990600"/>
            <a:ext cx="8666163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035677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ext Placeholder 3"/>
          <p:cNvSpPr>
            <a:spLocks noGrp="1"/>
          </p:cNvSpPr>
          <p:nvPr>
            <p:ph type="body" idx="1"/>
          </p:nvPr>
        </p:nvSpPr>
        <p:spPr>
          <a:xfrm>
            <a:off x="381000" y="2362200"/>
            <a:ext cx="8534400" cy="1500188"/>
          </a:xfrm>
        </p:spPr>
        <p:txBody>
          <a:bodyPr/>
          <a:lstStyle/>
          <a:p>
            <a:r>
              <a:rPr lang="en-US" altLang="en-US" sz="3200" b="1" smtClean="0">
                <a:latin typeface="Arial" panose="020B0604020202020204" pitchFamily="34" charset="0"/>
                <a:cs typeface="Arial" panose="020B0604020202020204" pitchFamily="34" charset="0"/>
              </a:rPr>
              <a:t>Appendix I.  Chamberlain Model Algebra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Minimum Distance Estimation</a:t>
            </a:r>
          </a:p>
        </p:txBody>
      </p:sp>
      <p:graphicFrame>
        <p:nvGraphicFramePr>
          <p:cNvPr id="46083" name="Object 4"/>
          <p:cNvGraphicFramePr>
            <a:graphicFrameLocks noChangeAspect="1"/>
          </p:cNvGraphicFramePr>
          <p:nvPr/>
        </p:nvGraphicFramePr>
        <p:xfrm>
          <a:off x="334963" y="2044700"/>
          <a:ext cx="7216775" cy="3267075"/>
        </p:xfrm>
        <a:graphic>
          <a:graphicData uri="http://schemas.openxmlformats.org/presentationml/2006/ole">
            <p:oleObj spid="_x0000_s94213" name="Equation" r:id="rId4" imgW="5219700" imgH="23622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MDE (2)</a:t>
            </a:r>
          </a:p>
        </p:txBody>
      </p:sp>
      <p:graphicFrame>
        <p:nvGraphicFramePr>
          <p:cNvPr id="53251" name="Object 4"/>
          <p:cNvGraphicFramePr>
            <a:graphicFrameLocks noChangeAspect="1"/>
          </p:cNvGraphicFramePr>
          <p:nvPr/>
        </p:nvGraphicFramePr>
        <p:xfrm>
          <a:off x="457200" y="1806575"/>
          <a:ext cx="8305800" cy="4751388"/>
        </p:xfrm>
        <a:graphic>
          <a:graphicData uri="http://schemas.openxmlformats.org/presentationml/2006/ole">
            <p:oleObj spid="_x0000_s53256" name="Equation" r:id="rId4" imgW="4483100" imgH="25654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MDE (3)</a:t>
            </a:r>
          </a:p>
        </p:txBody>
      </p:sp>
      <p:graphicFrame>
        <p:nvGraphicFramePr>
          <p:cNvPr id="55299" name="Object 4"/>
          <p:cNvGraphicFramePr>
            <a:graphicFrameLocks noChangeAspect="1"/>
          </p:cNvGraphicFramePr>
          <p:nvPr/>
        </p:nvGraphicFramePr>
        <p:xfrm>
          <a:off x="457200" y="1905000"/>
          <a:ext cx="7543800" cy="2682875"/>
        </p:xfrm>
        <a:graphic>
          <a:graphicData uri="http://schemas.openxmlformats.org/presentationml/2006/ole">
            <p:oleObj spid="_x0000_s55304" name="Equation" r:id="rId4" imgW="4572000" imgH="16256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Maximum Likelihood Estimation</a:t>
            </a:r>
          </a:p>
        </p:txBody>
      </p:sp>
      <p:graphicFrame>
        <p:nvGraphicFramePr>
          <p:cNvPr id="57347" name="Object 4"/>
          <p:cNvGraphicFramePr>
            <a:graphicFrameLocks noChangeAspect="1"/>
          </p:cNvGraphicFramePr>
          <p:nvPr/>
        </p:nvGraphicFramePr>
        <p:xfrm>
          <a:off x="533400" y="1881188"/>
          <a:ext cx="7972425" cy="4133850"/>
        </p:xfrm>
        <a:graphic>
          <a:graphicData uri="http://schemas.openxmlformats.org/presentationml/2006/ole">
            <p:oleObj spid="_x0000_s57352" name="Equation" r:id="rId4" imgW="4165600" imgH="21590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MLE (2)</a:t>
            </a:r>
          </a:p>
        </p:txBody>
      </p:sp>
      <p:graphicFrame>
        <p:nvGraphicFramePr>
          <p:cNvPr id="59395" name="Object 4"/>
          <p:cNvGraphicFramePr>
            <a:graphicFrameLocks noChangeAspect="1"/>
          </p:cNvGraphicFramePr>
          <p:nvPr/>
        </p:nvGraphicFramePr>
        <p:xfrm>
          <a:off x="317500" y="1978025"/>
          <a:ext cx="8445500" cy="3051175"/>
        </p:xfrm>
        <a:graphic>
          <a:graphicData uri="http://schemas.openxmlformats.org/presentationml/2006/ole">
            <p:oleObj spid="_x0000_s59400" name="Equation" r:id="rId4" imgW="4533900" imgH="16383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Rearrange the Panel Data</a:t>
            </a:r>
          </a:p>
        </p:txBody>
      </p:sp>
      <p:graphicFrame>
        <p:nvGraphicFramePr>
          <p:cNvPr id="61443" name="Object 4"/>
          <p:cNvGraphicFramePr>
            <a:graphicFrameLocks noChangeAspect="1"/>
          </p:cNvGraphicFramePr>
          <p:nvPr/>
        </p:nvGraphicFramePr>
        <p:xfrm>
          <a:off x="838200" y="1981200"/>
          <a:ext cx="7712075" cy="3433763"/>
        </p:xfrm>
        <a:graphic>
          <a:graphicData uri="http://schemas.openxmlformats.org/presentationml/2006/ole">
            <p:oleObj spid="_x0000_s61448" name="Equation" r:id="rId4" imgW="4165600" imgH="18542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Generalized Regression Model</a:t>
            </a:r>
          </a:p>
        </p:txBody>
      </p:sp>
      <p:graphicFrame>
        <p:nvGraphicFramePr>
          <p:cNvPr id="63491" name="Object 4"/>
          <p:cNvGraphicFramePr>
            <a:graphicFrameLocks noChangeAspect="1"/>
          </p:cNvGraphicFramePr>
          <p:nvPr/>
        </p:nvGraphicFramePr>
        <p:xfrm>
          <a:off x="990600" y="2101850"/>
          <a:ext cx="7086600" cy="4056063"/>
        </p:xfrm>
        <a:graphic>
          <a:graphicData uri="http://schemas.openxmlformats.org/presentationml/2006/ole">
            <p:oleObj spid="_x0000_s63496" name="Equation" r:id="rId4" imgW="3771900" imgH="21590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Least Squares</a:t>
            </a:r>
          </a:p>
        </p:txBody>
      </p:sp>
      <p:graphicFrame>
        <p:nvGraphicFramePr>
          <p:cNvPr id="65539" name="Object 4"/>
          <p:cNvGraphicFramePr>
            <a:graphicFrameLocks noChangeAspect="1"/>
          </p:cNvGraphicFramePr>
          <p:nvPr/>
        </p:nvGraphicFramePr>
        <p:xfrm>
          <a:off x="0" y="0"/>
          <a:ext cx="914400" cy="203200"/>
        </p:xfrm>
        <a:graphic>
          <a:graphicData uri="http://schemas.openxmlformats.org/presentationml/2006/ole">
            <p:oleObj spid="_x0000_s65549" name="Equation" r:id="rId4" imgW="437454" imgH="680484" progId="Equation.DSMT4">
              <p:embed/>
            </p:oleObj>
          </a:graphicData>
        </a:graphic>
      </p:graphicFrame>
      <p:graphicFrame>
        <p:nvGraphicFramePr>
          <p:cNvPr id="65540" name="Object 5"/>
          <p:cNvGraphicFramePr>
            <a:graphicFrameLocks noChangeAspect="1"/>
          </p:cNvGraphicFramePr>
          <p:nvPr/>
        </p:nvGraphicFramePr>
        <p:xfrm>
          <a:off x="160338" y="2103438"/>
          <a:ext cx="8823325" cy="3292475"/>
        </p:xfrm>
        <a:graphic>
          <a:graphicData uri="http://schemas.openxmlformats.org/presentationml/2006/ole">
            <p:oleObj spid="_x0000_s65550" name="Equation" r:id="rId5" imgW="4457700" imgH="16637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GLS and FGLS</a:t>
            </a:r>
          </a:p>
        </p:txBody>
      </p:sp>
      <p:graphicFrame>
        <p:nvGraphicFramePr>
          <p:cNvPr id="67587" name="Object 4"/>
          <p:cNvGraphicFramePr>
            <a:graphicFrameLocks noChangeAspect="1"/>
          </p:cNvGraphicFramePr>
          <p:nvPr/>
        </p:nvGraphicFramePr>
        <p:xfrm>
          <a:off x="609600" y="2217738"/>
          <a:ext cx="7924800" cy="3573462"/>
        </p:xfrm>
        <a:graphic>
          <a:graphicData uri="http://schemas.openxmlformats.org/presentationml/2006/ole">
            <p:oleObj spid="_x0000_s67592" name="Equation" r:id="rId4" imgW="3886200" imgH="1752600" progId="Equation.DSMT4">
              <p:embed/>
            </p:oleObj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2_Quadrant">
  <a:themeElements>
    <a:clrScheme name="1_Quadrant 2">
      <a:dk1>
        <a:srgbClr val="000000"/>
      </a:dk1>
      <a:lt1>
        <a:srgbClr val="FFFFFF"/>
      </a:lt1>
      <a:dk2>
        <a:srgbClr val="420000"/>
      </a:dk2>
      <a:lt2>
        <a:srgbClr val="660000"/>
      </a:lt2>
      <a:accent1>
        <a:srgbClr val="CCCC00"/>
      </a:accent1>
      <a:accent2>
        <a:srgbClr val="999966"/>
      </a:accent2>
      <a:accent3>
        <a:srgbClr val="FFFFFF"/>
      </a:accent3>
      <a:accent4>
        <a:srgbClr val="000000"/>
      </a:accent4>
      <a:accent5>
        <a:srgbClr val="E2E2AA"/>
      </a:accent5>
      <a:accent6>
        <a:srgbClr val="8A8A5C"/>
      </a:accent6>
      <a:hlink>
        <a:srgbClr val="996633"/>
      </a:hlink>
      <a:folHlink>
        <a:srgbClr val="993300"/>
      </a:folHlink>
    </a:clrScheme>
    <a:fontScheme name="1_Quadrant">
      <a:majorFont>
        <a:latin typeface="Arial Black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1_Quadrant 1">
        <a:dk1>
          <a:srgbClr val="5C5674"/>
        </a:dk1>
        <a:lt1>
          <a:srgbClr val="FFFFFF"/>
        </a:lt1>
        <a:dk2>
          <a:srgbClr val="85986A"/>
        </a:dk2>
        <a:lt2>
          <a:srgbClr val="FFFFFF"/>
        </a:lt2>
        <a:accent1>
          <a:srgbClr val="666633"/>
        </a:accent1>
        <a:accent2>
          <a:srgbClr val="ADC5B8"/>
        </a:accent2>
        <a:accent3>
          <a:srgbClr val="C2CAB9"/>
        </a:accent3>
        <a:accent4>
          <a:srgbClr val="DADADA"/>
        </a:accent4>
        <a:accent5>
          <a:srgbClr val="B8B8AD"/>
        </a:accent5>
        <a:accent6>
          <a:srgbClr val="9CB2A6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Quadrant 2">
        <a:dk1>
          <a:srgbClr val="000000"/>
        </a:dk1>
        <a:lt1>
          <a:srgbClr val="FFFFFF"/>
        </a:lt1>
        <a:dk2>
          <a:srgbClr val="420000"/>
        </a:dk2>
        <a:lt2>
          <a:srgbClr val="660000"/>
        </a:lt2>
        <a:accent1>
          <a:srgbClr val="CCCC00"/>
        </a:accent1>
        <a:accent2>
          <a:srgbClr val="999966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8A8A5C"/>
        </a:accent6>
        <a:hlink>
          <a:srgbClr val="996633"/>
        </a:hlink>
        <a:folHlink>
          <a:srgbClr val="99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Quadrant 3">
        <a:dk1>
          <a:srgbClr val="618052"/>
        </a:dk1>
        <a:lt1>
          <a:srgbClr val="FFFFE3"/>
        </a:lt1>
        <a:dk2>
          <a:srgbClr val="162E36"/>
        </a:dk2>
        <a:lt2>
          <a:srgbClr val="FFFFFF"/>
        </a:lt2>
        <a:accent1>
          <a:srgbClr val="336699"/>
        </a:accent1>
        <a:accent2>
          <a:srgbClr val="69888B"/>
        </a:accent2>
        <a:accent3>
          <a:srgbClr val="ABADAE"/>
        </a:accent3>
        <a:accent4>
          <a:srgbClr val="DADAC2"/>
        </a:accent4>
        <a:accent5>
          <a:srgbClr val="ADB8CA"/>
        </a:accent5>
        <a:accent6>
          <a:srgbClr val="5E7B7D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Quadrant 4">
        <a:dk1>
          <a:srgbClr val="000000"/>
        </a:dk1>
        <a:lt1>
          <a:srgbClr val="FFFFFF"/>
        </a:lt1>
        <a:dk2>
          <a:srgbClr val="000000"/>
        </a:dk2>
        <a:lt2>
          <a:srgbClr val="CC0000"/>
        </a:lt2>
        <a:accent1>
          <a:srgbClr val="FFCC00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2D5CB9"/>
        </a:accent6>
        <a:hlink>
          <a:srgbClr val="66669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Quadrant 5">
        <a:dk1>
          <a:srgbClr val="666699"/>
        </a:dk1>
        <a:lt1>
          <a:srgbClr val="FFFFFF"/>
        </a:lt1>
        <a:dk2>
          <a:srgbClr val="000033"/>
        </a:dk2>
        <a:lt2>
          <a:srgbClr val="FFFFFF"/>
        </a:lt2>
        <a:accent1>
          <a:srgbClr val="9966FF"/>
        </a:accent1>
        <a:accent2>
          <a:srgbClr val="CCCCFF"/>
        </a:accent2>
        <a:accent3>
          <a:srgbClr val="AAAAAD"/>
        </a:accent3>
        <a:accent4>
          <a:srgbClr val="DADADA"/>
        </a:accent4>
        <a:accent5>
          <a:srgbClr val="CAB8FF"/>
        </a:accent5>
        <a:accent6>
          <a:srgbClr val="B9B9E7"/>
        </a:accent6>
        <a:hlink>
          <a:srgbClr val="CC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Quadrant 6">
        <a:dk1>
          <a:srgbClr val="000000"/>
        </a:dk1>
        <a:lt1>
          <a:srgbClr val="FFFFFF"/>
        </a:lt1>
        <a:dk2>
          <a:srgbClr val="000000"/>
        </a:dk2>
        <a:lt2>
          <a:srgbClr val="669966"/>
        </a:lt2>
        <a:accent1>
          <a:srgbClr val="CCCC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8AB9"/>
        </a:accent6>
        <a:hlink>
          <a:srgbClr val="000066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Quadrant 7">
        <a:dk1>
          <a:srgbClr val="0099CC"/>
        </a:dk1>
        <a:lt1>
          <a:srgbClr val="FFFFFF"/>
        </a:lt1>
        <a:dk2>
          <a:srgbClr val="000099"/>
        </a:dk2>
        <a:lt2>
          <a:srgbClr val="FFFFFF"/>
        </a:lt2>
        <a:accent1>
          <a:srgbClr val="0099CC"/>
        </a:accent1>
        <a:accent2>
          <a:srgbClr val="6600FF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5C00E7"/>
        </a:accent6>
        <a:hlink>
          <a:srgbClr val="FFCC00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Quadrant 8">
        <a:dk1>
          <a:srgbClr val="000033"/>
        </a:dk1>
        <a:lt1>
          <a:srgbClr val="FFFFFF"/>
        </a:lt1>
        <a:dk2>
          <a:srgbClr val="003366"/>
        </a:dk2>
        <a:lt2>
          <a:srgbClr val="275C6D"/>
        </a:lt2>
        <a:accent1>
          <a:srgbClr val="A7D2DF"/>
        </a:accent1>
        <a:accent2>
          <a:srgbClr val="108DA6"/>
        </a:accent2>
        <a:accent3>
          <a:srgbClr val="FFFFFF"/>
        </a:accent3>
        <a:accent4>
          <a:srgbClr val="00002A"/>
        </a:accent4>
        <a:accent5>
          <a:srgbClr val="D0E5EC"/>
        </a:accent5>
        <a:accent6>
          <a:srgbClr val="0D7F96"/>
        </a:accent6>
        <a:hlink>
          <a:srgbClr val="666699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Quadrant 9">
        <a:dk1>
          <a:srgbClr val="CC3300"/>
        </a:dk1>
        <a:lt1>
          <a:srgbClr val="FFFFFF"/>
        </a:lt1>
        <a:dk2>
          <a:srgbClr val="000000"/>
        </a:dk2>
        <a:lt2>
          <a:srgbClr val="FFFFCC"/>
        </a:lt2>
        <a:accent1>
          <a:srgbClr val="FF9900"/>
        </a:accent1>
        <a:accent2>
          <a:srgbClr val="9933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8A2D00"/>
        </a:accent6>
        <a:hlink>
          <a:srgbClr val="CEC5A2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14798</TotalTime>
  <Words>966</Words>
  <Application>Microsoft Office PowerPoint</Application>
  <PresentationFormat>On-screen Show (4:3)</PresentationFormat>
  <Paragraphs>146</Paragraphs>
  <Slides>36</Slides>
  <Notes>30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36</vt:i4>
      </vt:variant>
    </vt:vector>
  </HeadingPairs>
  <TitlesOfParts>
    <vt:vector size="39" baseType="lpstr">
      <vt:lpstr>2_Quadrant</vt:lpstr>
      <vt:lpstr>Equation</vt:lpstr>
      <vt:lpstr>Bitmap Image</vt:lpstr>
      <vt:lpstr>Econometric Analysis of Panel Data</vt:lpstr>
      <vt:lpstr>Chamberlain’s Approach and Minimum Distance Estimation</vt:lpstr>
      <vt:lpstr>Chamberlain</vt:lpstr>
      <vt:lpstr>Chamberlain - Data</vt:lpstr>
      <vt:lpstr>Chamberlain Model</vt:lpstr>
      <vt:lpstr>Chamberlain SUR Model</vt:lpstr>
      <vt:lpstr>Chamberlain – Implied Model</vt:lpstr>
      <vt:lpstr>Chamberlain Estimation of Π</vt:lpstr>
      <vt:lpstr>Chamberlain Estimation of Σ</vt:lpstr>
      <vt:lpstr>Chamberlain Estimator: Application</vt:lpstr>
      <vt:lpstr>Chamberlain Approach</vt:lpstr>
      <vt:lpstr>Efficient Estimation of Π</vt:lpstr>
      <vt:lpstr>MDE-1</vt:lpstr>
      <vt:lpstr>MDE-2</vt:lpstr>
      <vt:lpstr>MDE-3</vt:lpstr>
      <vt:lpstr>MDE-4</vt:lpstr>
      <vt:lpstr>MDE-5</vt:lpstr>
      <vt:lpstr>MDE-6</vt:lpstr>
      <vt:lpstr>MDE-7</vt:lpstr>
      <vt:lpstr>MDE-8</vt:lpstr>
      <vt:lpstr>MDE-9</vt:lpstr>
      <vt:lpstr>Carey Hospital Cost Model</vt:lpstr>
      <vt:lpstr>Multiple Estimates (25) of 10 Structural Parameters</vt:lpstr>
      <vt:lpstr>Slide 24</vt:lpstr>
      <vt:lpstr>Slide 25</vt:lpstr>
      <vt:lpstr>Slide 26</vt:lpstr>
      <vt:lpstr>Slide 27</vt:lpstr>
      <vt:lpstr>Minimum Distance Estimation</vt:lpstr>
      <vt:lpstr>MDE (2)</vt:lpstr>
      <vt:lpstr>MDE (3)</vt:lpstr>
      <vt:lpstr>Maximum Likelihood Estimation</vt:lpstr>
      <vt:lpstr>MLE (2)</vt:lpstr>
      <vt:lpstr>Rearrange the Panel Data</vt:lpstr>
      <vt:lpstr>Generalized Regression Model</vt:lpstr>
      <vt:lpstr>Least Squares</vt:lpstr>
      <vt:lpstr>GLS and FGLS</vt:lpstr>
    </vt:vector>
  </TitlesOfParts>
  <Company>Stern School of Business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Consumer Decision Making and Discrete Choice Behavior</dc:title>
  <dc:creator>Valued Sony Customer</dc:creator>
  <cp:lastModifiedBy>BG</cp:lastModifiedBy>
  <cp:revision>113</cp:revision>
  <dcterms:created xsi:type="dcterms:W3CDTF">2001-06-17T19:05:03Z</dcterms:created>
  <dcterms:modified xsi:type="dcterms:W3CDTF">2019-12-22T15:20:12Z</dcterms:modified>
</cp:coreProperties>
</file>