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notesMasterIdLst>
    <p:notesMasterId r:id="rId107"/>
  </p:notesMasterIdLst>
  <p:handoutMasterIdLst>
    <p:handoutMasterId r:id="rId108"/>
  </p:handoutMasterIdLst>
  <p:sldIdLst>
    <p:sldId id="649" r:id="rId2"/>
    <p:sldId id="684" r:id="rId3"/>
    <p:sldId id="442" r:id="rId4"/>
    <p:sldId id="443" r:id="rId5"/>
    <p:sldId id="510" r:id="rId6"/>
    <p:sldId id="469" r:id="rId7"/>
    <p:sldId id="470" r:id="rId8"/>
    <p:sldId id="598" r:id="rId9"/>
    <p:sldId id="624" r:id="rId10"/>
    <p:sldId id="444" r:id="rId11"/>
    <p:sldId id="471" r:id="rId12"/>
    <p:sldId id="476" r:id="rId13"/>
    <p:sldId id="472" r:id="rId14"/>
    <p:sldId id="683" r:id="rId15"/>
    <p:sldId id="467" r:id="rId16"/>
    <p:sldId id="599" r:id="rId17"/>
    <p:sldId id="692" r:id="rId18"/>
    <p:sldId id="693" r:id="rId19"/>
    <p:sldId id="694" r:id="rId20"/>
    <p:sldId id="474" r:id="rId21"/>
    <p:sldId id="691" r:id="rId22"/>
    <p:sldId id="687" r:id="rId23"/>
    <p:sldId id="689" r:id="rId24"/>
    <p:sldId id="625" r:id="rId25"/>
    <p:sldId id="548" r:id="rId26"/>
    <p:sldId id="529" r:id="rId27"/>
    <p:sldId id="658" r:id="rId28"/>
    <p:sldId id="550" r:id="rId29"/>
    <p:sldId id="660" r:id="rId30"/>
    <p:sldId id="661" r:id="rId31"/>
    <p:sldId id="662" r:id="rId32"/>
    <p:sldId id="446" r:id="rId33"/>
    <p:sldId id="445" r:id="rId34"/>
    <p:sldId id="530" r:id="rId35"/>
    <p:sldId id="601" r:id="rId36"/>
    <p:sldId id="681" r:id="rId37"/>
    <p:sldId id="511" r:id="rId38"/>
    <p:sldId id="627" r:id="rId39"/>
    <p:sldId id="628" r:id="rId40"/>
    <p:sldId id="629" r:id="rId41"/>
    <p:sldId id="630" r:id="rId42"/>
    <p:sldId id="631" r:id="rId43"/>
    <p:sldId id="632" r:id="rId44"/>
    <p:sldId id="633" r:id="rId45"/>
    <p:sldId id="634" r:id="rId46"/>
    <p:sldId id="635" r:id="rId47"/>
    <p:sldId id="636" r:id="rId48"/>
    <p:sldId id="531" r:id="rId49"/>
    <p:sldId id="488" r:id="rId50"/>
    <p:sldId id="489" r:id="rId51"/>
    <p:sldId id="700" r:id="rId52"/>
    <p:sldId id="701" r:id="rId53"/>
    <p:sldId id="702" r:id="rId54"/>
    <p:sldId id="703" r:id="rId55"/>
    <p:sldId id="450" r:id="rId56"/>
    <p:sldId id="451" r:id="rId57"/>
    <p:sldId id="604" r:id="rId58"/>
    <p:sldId id="605" r:id="rId59"/>
    <p:sldId id="615" r:id="rId60"/>
    <p:sldId id="698" r:id="rId61"/>
    <p:sldId id="699" r:id="rId62"/>
    <p:sldId id="618" r:id="rId63"/>
    <p:sldId id="619" r:id="rId64"/>
    <p:sldId id="620" r:id="rId65"/>
    <p:sldId id="527" r:id="rId66"/>
    <p:sldId id="528" r:id="rId67"/>
    <p:sldId id="616" r:id="rId68"/>
    <p:sldId id="617" r:id="rId69"/>
    <p:sldId id="704" r:id="rId70"/>
    <p:sldId id="695" r:id="rId71"/>
    <p:sldId id="696" r:id="rId72"/>
    <p:sldId id="455" r:id="rId73"/>
    <p:sldId id="478" r:id="rId74"/>
    <p:sldId id="479" r:id="rId75"/>
    <p:sldId id="480" r:id="rId76"/>
    <p:sldId id="481" r:id="rId77"/>
    <p:sldId id="482" r:id="rId78"/>
    <p:sldId id="483" r:id="rId79"/>
    <p:sldId id="646" r:id="rId80"/>
    <p:sldId id="484" r:id="rId81"/>
    <p:sldId id="680" r:id="rId82"/>
    <p:sldId id="663" r:id="rId83"/>
    <p:sldId id="697" r:id="rId84"/>
    <p:sldId id="665" r:id="rId85"/>
    <p:sldId id="666" r:id="rId86"/>
    <p:sldId id="667" r:id="rId87"/>
    <p:sldId id="668" r:id="rId88"/>
    <p:sldId id="669" r:id="rId89"/>
    <p:sldId id="670" r:id="rId90"/>
    <p:sldId id="671" r:id="rId91"/>
    <p:sldId id="672" r:id="rId92"/>
    <p:sldId id="673" r:id="rId93"/>
    <p:sldId id="674" r:id="rId94"/>
    <p:sldId id="679" r:id="rId95"/>
    <p:sldId id="675" r:id="rId96"/>
    <p:sldId id="676" r:id="rId97"/>
    <p:sldId id="677" r:id="rId98"/>
    <p:sldId id="648" r:id="rId99"/>
    <p:sldId id="639" r:id="rId100"/>
    <p:sldId id="640" r:id="rId101"/>
    <p:sldId id="641" r:id="rId102"/>
    <p:sldId id="642" r:id="rId103"/>
    <p:sldId id="643" r:id="rId104"/>
    <p:sldId id="644" r:id="rId105"/>
    <p:sldId id="645" r:id="rId10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4128">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A0A"/>
    <a:srgbClr val="CCCC00"/>
    <a:srgbClr val="FF2121"/>
    <a:srgbClr val="0066FF"/>
    <a:srgbClr val="00FFFF"/>
    <a:srgbClr val="0099FF"/>
    <a:srgbClr val="CCECFF"/>
    <a:srgbClr val="FFADAD"/>
    <a:srgbClr val="42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61" autoAdjust="0"/>
    <p:restoredTop sz="94636" autoAdjust="0"/>
  </p:normalViewPr>
  <p:slideViewPr>
    <p:cSldViewPr>
      <p:cViewPr varScale="1">
        <p:scale>
          <a:sx n="76" d="100"/>
          <a:sy n="76" d="100"/>
        </p:scale>
        <p:origin x="-941" y="-91"/>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76.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88.wmf"/><Relationship Id="rId1" Type="http://schemas.openxmlformats.org/officeDocument/2006/relationships/image" Target="../media/image87.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98.w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image" Target="../media/image99.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8.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09.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10.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C7F6587B-9896-481F-BF58-4C5538F63AE3}" type="slidenum">
              <a:rPr lang="en-US" altLang="en-US"/>
              <a:pPr>
                <a:defRPr/>
              </a:pPr>
              <a:t>‹#›</a:t>
            </a:fld>
            <a:endParaRPr lang="en-US" altLang="en-US"/>
          </a:p>
        </p:txBody>
      </p:sp>
    </p:spTree>
    <p:extLst>
      <p:ext uri="{BB962C8B-B14F-4D97-AF65-F5344CB8AC3E}">
        <p14:creationId xmlns:p14="http://schemas.microsoft.com/office/powerpoint/2010/main" xmlns="" val="1315004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0A4B719A-B368-44A5-B02F-16ADA05B8A59}" type="slidenum">
              <a:rPr lang="en-US" altLang="en-US"/>
              <a:pPr>
                <a:defRPr/>
              </a:pPr>
              <a:t>‹#›</a:t>
            </a:fld>
            <a:endParaRPr lang="en-US" altLang="en-US"/>
          </a:p>
        </p:txBody>
      </p:sp>
    </p:spTree>
    <p:extLst>
      <p:ext uri="{BB962C8B-B14F-4D97-AF65-F5344CB8AC3E}">
        <p14:creationId xmlns:p14="http://schemas.microsoft.com/office/powerpoint/2010/main" xmlns="" val="2703646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C9E572C-B255-48C6-ABDA-862A69EF4D36}"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342327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DCF20F54-9256-49D6-BEF1-669CA82343C1}" type="slidenum">
              <a:rPr lang="en-US" altLang="en-US"/>
              <a:pPr/>
              <a:t>3</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196579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212DA3F8-49F5-49DF-B853-D52A3C3E78CA}" type="slidenum">
              <a:rPr lang="en-US" altLang="en-US"/>
              <a:pPr/>
              <a:t>4</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80723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73B84B3-B83E-4499-99DB-5F8FA833C8E0}" type="slidenum">
              <a:rPr lang="en-US" altLang="en-US"/>
              <a:pPr/>
              <a:t>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077898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E5E4069-EE9D-46B8-B153-C6C3E70FD6EF}" type="slidenum">
              <a:rPr lang="en-US" altLang="en-US"/>
              <a:pPr/>
              <a:t>6</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018441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550DEB92-2DB7-4A62-9193-F0E3CAF0AF90}" type="slidenum">
              <a:rPr lang="en-US" altLang="en-US"/>
              <a:pPr/>
              <a:t>7</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500552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2AB2445-4269-4DD2-9FA3-EDC648466705}" type="slidenum">
              <a:rPr lang="en-US" altLang="en-US"/>
              <a:pPr/>
              <a:t>8</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xmlns="" val="3745099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93093AA7-9136-4699-BC3B-89E7EF0AC970}" type="slidenum">
              <a:rPr lang="en-US" altLang="en-US"/>
              <a:pPr/>
              <a:t>10</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749034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652ABF5-916B-4D4A-AC30-B62798AB6DAD}" type="slidenum">
              <a:rPr lang="en-US" altLang="en-US"/>
              <a:pPr/>
              <a:t>11</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256416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68CB956-49A9-4B8D-BD07-7965FCB659A4}" type="slidenum">
              <a:rPr lang="en-US" altLang="en-US"/>
              <a:pPr/>
              <a:t>12</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87394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6A573E0-B8CD-44C9-9A26-8388E263A149}" type="slidenum">
              <a:rPr lang="en-US" altLang="en-US"/>
              <a:pPr/>
              <a:t>13</a:t>
            </a:fld>
            <a:endParaRPr lang="en-US" alt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36303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EDCAA58-EE13-4A33-90C9-EC63C61336E0}" type="slidenum">
              <a:rPr lang="en-US" altLang="en-US" smtClean="0"/>
              <a:pPr/>
              <a:t>14</a:t>
            </a:fld>
            <a:endParaRPr lang="en-US" alt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051679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A6E41691-49E3-4E7A-BFAE-AE65D76295FE}" type="slidenum">
              <a:rPr lang="en-US" altLang="en-US"/>
              <a:pPr/>
              <a:t>15</a:t>
            </a:fld>
            <a:endParaRPr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951591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2CFB358-38F6-43F4-B096-C1E64B963611}" type="slidenum">
              <a:rPr lang="en-US" altLang="en-US"/>
              <a:pPr/>
              <a:t>16</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xmlns="" val="2224954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AFE41E35-AA12-4036-8C92-6DFCD3D612DC}" type="slidenum">
              <a:rPr lang="en-US" altLang="en-US"/>
              <a:pPr/>
              <a:t>17</a:t>
            </a:fld>
            <a:endParaRPr lang="en-US" alt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737110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3D4ADA5-67EF-424B-A882-9B11326E0977}" type="slidenum">
              <a:rPr lang="en-US" altLang="en-US"/>
              <a:pPr/>
              <a:t>18</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4131576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1319885-4544-45ED-8287-E0440057F0B9}" type="slidenum">
              <a:rPr lang="en-US" altLang="en-US"/>
              <a:pPr/>
              <a:t>20</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128531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503C5DF5-E77A-4400-9F38-909476C644D1}" type="slidenum">
              <a:rPr lang="en-US" altLang="en-US"/>
              <a:pPr/>
              <a:t>26</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100570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2355F30-AECD-4B6C-AD89-A45BD3B7E574}" type="slidenum">
              <a:rPr lang="en-US" altLang="en-US"/>
              <a:pPr/>
              <a:t>32</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699028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AAF750F-8E03-4601-8BC0-7168407F06F1}" type="slidenum">
              <a:rPr lang="en-US" altLang="en-US"/>
              <a:pPr/>
              <a:t>33</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63182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DE4CA6E6-5B6C-41DF-AFE1-EFD2AA956CB1}" type="slidenum">
              <a:rPr lang="en-US" altLang="en-US"/>
              <a:pPr/>
              <a:t>34</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353603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06F0742-C16F-4FD4-8B53-98DABC9865EA}" type="slidenum">
              <a:rPr lang="en-US" altLang="en-US"/>
              <a:pPr/>
              <a:t>35</a:t>
            </a:fld>
            <a:endParaRPr lang="en-US" altLang="en-US"/>
          </a:p>
        </p:txBody>
      </p:sp>
    </p:spTree>
    <p:extLst>
      <p:ext uri="{BB962C8B-B14F-4D97-AF65-F5344CB8AC3E}">
        <p14:creationId xmlns:p14="http://schemas.microsoft.com/office/powerpoint/2010/main" xmlns="" val="1333054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64B74D2-21BD-496B-9483-41B258D32A35}" type="slidenum">
              <a:rPr lang="en-US" altLang="en-US"/>
              <a:pPr/>
              <a:t>37</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243810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9AD53D3-6F92-48C3-8B9A-D1E247C26359}" type="slidenum">
              <a:rPr lang="en-US" altLang="en-US"/>
              <a:pPr/>
              <a:t>48</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706021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AFA6B341-C3DA-4E8E-9AC5-AF9ACBE1E45E}" type="slidenum">
              <a:rPr lang="en-US" altLang="en-US"/>
              <a:pPr/>
              <a:t>49</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194336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A6210974-A3E3-47AE-B7A3-1A88B52CE4DC}" type="slidenum">
              <a:rPr lang="en-US" altLang="en-US"/>
              <a:pPr/>
              <a:t>50</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30434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09FDDF8-7554-4E9F-AB17-8CBFA7C4CF61}" type="slidenum">
              <a:rPr lang="en-US" altLang="en-US"/>
              <a:pPr/>
              <a:t>55</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4692320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924034C7-C621-47CD-9BD4-64EF69C4E4D5}" type="slidenum">
              <a:rPr lang="en-US" altLang="en-US"/>
              <a:pPr/>
              <a:t>56</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793929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2B53441-F82C-4BD1-BC39-595E6F26365B}" type="slidenum">
              <a:rPr lang="en-US" altLang="en-US"/>
              <a:pPr/>
              <a:t>57</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xmlns="" val="3703384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5F00A8D1-BA05-47B3-8EB7-C66640D510E4}" type="slidenum">
              <a:rPr lang="en-US" altLang="en-US"/>
              <a:pPr/>
              <a:t>58</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xmlns="" val="9280928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C6FDF09-DE02-40E5-BF2A-EA1548CC3E6A}" type="slidenum">
              <a:rPr lang="en-US" altLang="en-US"/>
              <a:pPr/>
              <a:t>59</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8434657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36D11F3D-0AD8-4755-B476-7D5BAC46EB57}" type="slidenum">
              <a:rPr lang="en-US" altLang="en-US"/>
              <a:pPr/>
              <a:t>62</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6597150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2234F421-8D7D-4CE3-ADD9-5280745D5793}" type="slidenum">
              <a:rPr lang="en-US" altLang="en-US"/>
              <a:pPr/>
              <a:t>63</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2296055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7F0EFC50-E73E-45DE-BE94-452D37C92FF8}" type="slidenum">
              <a:rPr lang="en-US" altLang="en-US"/>
              <a:pPr/>
              <a:t>64</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0318846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82E005D3-F750-4D8F-B60F-3A6320B9F720}" type="slidenum">
              <a:rPr lang="en-US" altLang="en-US"/>
              <a:pPr/>
              <a:t>65</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9847328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2B886357-9722-4FD8-A4CD-78C0E1328121}" type="slidenum">
              <a:rPr lang="en-US" altLang="en-US"/>
              <a:pPr/>
              <a:t>66</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5221002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34AD2696-9019-4442-9228-74DD6989129E}" type="slidenum">
              <a:rPr lang="en-US" altLang="en-US"/>
              <a:pPr/>
              <a:t>70</a:t>
            </a:fld>
            <a:endParaRPr lang="en-US" alt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4501475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196EC44D-EFB7-469A-8D64-3C73DB037943}" type="slidenum">
              <a:rPr lang="en-US" altLang="en-US"/>
              <a:pPr/>
              <a:t>71</a:t>
            </a:fld>
            <a:endParaRPr lang="en-US" alt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0480528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67CBDB1-0CB9-4C35-9E12-1D45CD6E6214}" type="slidenum">
              <a:rPr lang="en-US" altLang="en-US"/>
              <a:pPr/>
              <a:t>72</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6944943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6116662C-3972-4073-BAC5-6CA6F617F4F1}" type="slidenum">
              <a:rPr lang="en-US" altLang="en-US"/>
              <a:pPr/>
              <a:t>73</a:t>
            </a:fld>
            <a:endParaRPr lang="en-US" alt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8431114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ACB9743-8443-456A-9834-86113B2FE5F4}" type="slidenum">
              <a:rPr lang="en-US" altLang="en-US"/>
              <a:pPr/>
              <a:t>74</a:t>
            </a:fld>
            <a:endParaRPr lang="en-US" alt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7305302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622CCC4B-5DF1-4220-A3AA-A99A31DCF068}" type="slidenum">
              <a:rPr lang="en-US" altLang="en-US"/>
              <a:pPr/>
              <a:t>75</a:t>
            </a:fld>
            <a:endParaRPr lang="en-US" alt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4932750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4A49B3A-2F5A-4A00-A2B0-6122FAA52DB1}" type="slidenum">
              <a:rPr lang="en-US" altLang="en-US"/>
              <a:pPr/>
              <a:t>76</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9498097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941BF88A-E168-48F3-A643-87B7E0AB33CC}" type="slidenum">
              <a:rPr lang="en-US" altLang="en-US"/>
              <a:pPr/>
              <a:t>77</a:t>
            </a:fld>
            <a:endParaRPr lang="en-US" alt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866583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384379B9-79D3-4D3C-8346-83906A951221}" type="slidenum">
              <a:rPr lang="en-US" altLang="en-US"/>
              <a:pPr/>
              <a:t>78</a:t>
            </a:fld>
            <a:endParaRPr lang="en-US" alt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9665238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88B5880-D1F4-411D-930F-0D0A6EFA7B88}" type="slidenum">
              <a:rPr lang="en-US" altLang="en-US"/>
              <a:pPr/>
              <a:t>79</a:t>
            </a:fld>
            <a:endParaRPr lang="en-US" alt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1407477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19ACFF32-015B-4787-A5EE-70822F39B6A3}" type="slidenum">
              <a:rPr lang="en-US" altLang="en-US"/>
              <a:pPr/>
              <a:t>80</a:t>
            </a:fld>
            <a:endParaRPr lang="en-US" alt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5238889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35A72FD-7D34-43AB-9C39-22D0C6CB014F}" type="slidenum">
              <a:rPr lang="en-US" altLang="en-US"/>
              <a:pPr/>
              <a:t>85</a:t>
            </a:fld>
            <a:endParaRPr lang="en-US" altLang="en-US"/>
          </a:p>
        </p:txBody>
      </p:sp>
    </p:spTree>
    <p:extLst>
      <p:ext uri="{BB962C8B-B14F-4D97-AF65-F5344CB8AC3E}">
        <p14:creationId xmlns:p14="http://schemas.microsoft.com/office/powerpoint/2010/main" xmlns="" val="13255545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9330BD94-62DF-40CB-B438-1E3E8EC49A5F}" type="slidenum">
              <a:rPr lang="en-US" altLang="en-US"/>
              <a:pPr/>
              <a:t>86</a:t>
            </a:fld>
            <a:endParaRPr lang="en-US" altLang="en-US"/>
          </a:p>
        </p:txBody>
      </p:sp>
    </p:spTree>
    <p:extLst>
      <p:ext uri="{BB962C8B-B14F-4D97-AF65-F5344CB8AC3E}">
        <p14:creationId xmlns:p14="http://schemas.microsoft.com/office/powerpoint/2010/main" xmlns="" val="23831372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8C81823-1C44-4459-AC61-5E675D5E7DF0}" type="slidenum">
              <a:rPr lang="en-US" altLang="en-US"/>
              <a:pPr/>
              <a:t>87</a:t>
            </a:fld>
            <a:endParaRPr lang="en-US" altLang="en-US"/>
          </a:p>
        </p:txBody>
      </p:sp>
    </p:spTree>
    <p:extLst>
      <p:ext uri="{BB962C8B-B14F-4D97-AF65-F5344CB8AC3E}">
        <p14:creationId xmlns:p14="http://schemas.microsoft.com/office/powerpoint/2010/main" xmlns="" val="31498407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254FCA4-A55D-4F66-8DDE-BE1360D9A32B}" type="slidenum">
              <a:rPr lang="en-US" altLang="en-US"/>
              <a:pPr/>
              <a:t>88</a:t>
            </a:fld>
            <a:endParaRPr lang="en-US" altLang="en-US"/>
          </a:p>
        </p:txBody>
      </p:sp>
    </p:spTree>
    <p:extLst>
      <p:ext uri="{BB962C8B-B14F-4D97-AF65-F5344CB8AC3E}">
        <p14:creationId xmlns:p14="http://schemas.microsoft.com/office/powerpoint/2010/main" xmlns="" val="39148782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6F8A420B-CCF3-4743-ABAC-8F7F0D80BB6D}" type="slidenum">
              <a:rPr lang="en-US" altLang="en-US"/>
              <a:pPr/>
              <a:t>90</a:t>
            </a:fld>
            <a:endParaRPr lang="en-US" altLang="en-US"/>
          </a:p>
        </p:txBody>
      </p:sp>
    </p:spTree>
    <p:extLst>
      <p:ext uri="{BB962C8B-B14F-4D97-AF65-F5344CB8AC3E}">
        <p14:creationId xmlns:p14="http://schemas.microsoft.com/office/powerpoint/2010/main" xmlns="" val="12058783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1C7245E4-C7CC-47FC-B196-EF566F123EEA}" type="slidenum">
              <a:rPr lang="en-US" altLang="en-US"/>
              <a:pPr/>
              <a:t>91</a:t>
            </a:fld>
            <a:endParaRPr lang="en-US" altLang="en-US"/>
          </a:p>
        </p:txBody>
      </p:sp>
    </p:spTree>
    <p:extLst>
      <p:ext uri="{BB962C8B-B14F-4D97-AF65-F5344CB8AC3E}">
        <p14:creationId xmlns:p14="http://schemas.microsoft.com/office/powerpoint/2010/main" xmlns="" val="7360887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AC80F3E-0E97-4ED0-B37A-55AF52217A99}" type="slidenum">
              <a:rPr lang="en-US" altLang="en-US"/>
              <a:pPr/>
              <a:t>92</a:t>
            </a:fld>
            <a:endParaRPr lang="en-US" altLang="en-US"/>
          </a:p>
        </p:txBody>
      </p:sp>
    </p:spTree>
    <p:extLst>
      <p:ext uri="{BB962C8B-B14F-4D97-AF65-F5344CB8AC3E}">
        <p14:creationId xmlns:p14="http://schemas.microsoft.com/office/powerpoint/2010/main" xmlns="" val="25156453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0904C28-D748-48EC-ACCC-2D6D6CF3FFB7}" type="slidenum">
              <a:rPr lang="en-US" altLang="en-US"/>
              <a:pPr/>
              <a:t>99</a:t>
            </a:fld>
            <a:endParaRPr lang="en-US" alt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1965355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0442F92-7CCD-4CCD-AB8A-3C9F36F7E9BE}" type="slidenum">
              <a:rPr lang="en-US" altLang="en-US"/>
              <a:pPr/>
              <a:t>100</a:t>
            </a:fld>
            <a:endParaRPr lang="en-US" alt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7024174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79F0272F-F37F-457F-B8BA-5F3025128387}" type="slidenum">
              <a:rPr lang="en-US" altLang="en-US"/>
              <a:pPr/>
              <a:t>101</a:t>
            </a:fld>
            <a:endParaRPr lang="en-US" alt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7576274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5C372B14-5DDD-4DEC-8BFC-0F94FA4BDF94}" type="slidenum">
              <a:rPr lang="en-US" altLang="en-US"/>
              <a:pPr/>
              <a:t>102</a:t>
            </a:fld>
            <a:endParaRPr lang="en-US" alt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2207079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5A96598A-5EB9-4D65-B026-C034E748FA70}" type="slidenum">
              <a:rPr lang="en-US" altLang="en-US"/>
              <a:pPr/>
              <a:t>103</a:t>
            </a:fld>
            <a:endParaRPr lang="en-US" alt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4425320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76FDD517-C50E-433E-A39F-E8FA6C63545F}" type="slidenum">
              <a:rPr lang="en-US" altLang="en-US"/>
              <a:pPr/>
              <a:t>104</a:t>
            </a:fld>
            <a:endParaRPr lang="en-US" alt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8763443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D99F44E5-B135-4E9E-AA1C-B8193E01CC94}" type="slidenum">
              <a:rPr lang="en-US" altLang="en-US"/>
              <a:pPr/>
              <a:t>105</a:t>
            </a:fld>
            <a:endParaRPr lang="en-US" alt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1055187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3" name="Rectangle 6"/>
          <p:cNvSpPr>
            <a:spLocks noGrp="1" noChangeArrowheads="1"/>
          </p:cNvSpPr>
          <p:nvPr>
            <p:ph type="ftr" sz="quarter" idx="11"/>
          </p:nvPr>
        </p:nvSpPr>
        <p:spPr/>
        <p:txBody>
          <a:bodyPr/>
          <a:lstStyle>
            <a:lvl1pPr>
              <a:defRPr/>
            </a:lvl1pPr>
          </a:lstStyle>
          <a:p>
            <a:pPr>
              <a:defRPr/>
            </a:pPr>
            <a:endParaRPr lang="en-US"/>
          </a:p>
        </p:txBody>
      </p:sp>
      <p:sp>
        <p:nvSpPr>
          <p:cNvPr id="14" name="Rectangle 7"/>
          <p:cNvSpPr>
            <a:spLocks noGrp="1" noChangeArrowheads="1"/>
          </p:cNvSpPr>
          <p:nvPr>
            <p:ph type="sldNum" sz="quarter" idx="12"/>
          </p:nvPr>
        </p:nvSpPr>
        <p:spPr>
          <a:xfrm>
            <a:off x="6553200" y="6248400"/>
            <a:ext cx="2133600" cy="457200"/>
          </a:xfrm>
        </p:spPr>
        <p:txBody>
          <a:bodyPr/>
          <a:lstStyle>
            <a:lvl1pPr>
              <a:defRPr b="1" smtClean="0"/>
            </a:lvl1pPr>
          </a:lstStyle>
          <a:p>
            <a:pPr>
              <a:defRPr/>
            </a:pPr>
            <a:fld id="{F57C6143-B2D9-43DB-9B08-C234B5FE025F}" type="slidenum">
              <a:rPr lang="en-US" altLang="en-US"/>
              <a:pPr>
                <a:defRPr/>
              </a:pPr>
              <a:t>‹#›</a:t>
            </a:fld>
            <a:endParaRPr lang="en-US" altLang="en-US"/>
          </a:p>
        </p:txBody>
      </p:sp>
    </p:spTree>
    <p:extLst>
      <p:ext uri="{BB962C8B-B14F-4D97-AF65-F5344CB8AC3E}">
        <p14:creationId xmlns:p14="http://schemas.microsoft.com/office/powerpoint/2010/main" xmlns="" val="340280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9388A7-1850-4FF8-8AF8-606176C2A089}" type="slidenum">
              <a:rPr lang="en-US" altLang="en-US"/>
              <a:pPr>
                <a:defRPr/>
              </a:pPr>
              <a:t>‹#›</a:t>
            </a:fld>
            <a:endParaRPr lang="en-US" altLang="en-US"/>
          </a:p>
        </p:txBody>
      </p:sp>
    </p:spTree>
    <p:extLst>
      <p:ext uri="{BB962C8B-B14F-4D97-AF65-F5344CB8AC3E}">
        <p14:creationId xmlns:p14="http://schemas.microsoft.com/office/powerpoint/2010/main" xmlns="" val="2013345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E2653E-DD64-40FB-82F1-D72DD5A7EE82}" type="slidenum">
              <a:rPr lang="en-US" altLang="en-US"/>
              <a:pPr>
                <a:defRPr/>
              </a:pPr>
              <a:t>‹#›</a:t>
            </a:fld>
            <a:endParaRPr lang="en-US" altLang="en-US"/>
          </a:p>
        </p:txBody>
      </p:sp>
    </p:spTree>
    <p:extLst>
      <p:ext uri="{BB962C8B-B14F-4D97-AF65-F5344CB8AC3E}">
        <p14:creationId xmlns:p14="http://schemas.microsoft.com/office/powerpoint/2010/main" xmlns="" val="317956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F296EC5-E72A-4574-9FC4-43E638D54A25}" type="slidenum">
              <a:rPr lang="en-US" altLang="en-US"/>
              <a:pPr>
                <a:defRPr/>
              </a:pPr>
              <a:t>‹#›</a:t>
            </a:fld>
            <a:endParaRPr lang="en-US" altLang="en-US"/>
          </a:p>
        </p:txBody>
      </p:sp>
    </p:spTree>
    <p:extLst>
      <p:ext uri="{BB962C8B-B14F-4D97-AF65-F5344CB8AC3E}">
        <p14:creationId xmlns:p14="http://schemas.microsoft.com/office/powerpoint/2010/main" xmlns="" val="1468279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A267D1C-A3AE-49CD-AFB9-467485683E79}" type="slidenum">
              <a:rPr lang="en-US" altLang="en-US"/>
              <a:pPr>
                <a:defRPr/>
              </a:pPr>
              <a:t>‹#›</a:t>
            </a:fld>
            <a:endParaRPr lang="en-US" altLang="en-US"/>
          </a:p>
        </p:txBody>
      </p:sp>
    </p:spTree>
    <p:extLst>
      <p:ext uri="{BB962C8B-B14F-4D97-AF65-F5344CB8AC3E}">
        <p14:creationId xmlns:p14="http://schemas.microsoft.com/office/powerpoint/2010/main" xmlns="" val="2723864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421B35E-DD62-43B4-BB3F-2317A1B1BE6C}" type="slidenum">
              <a:rPr lang="en-US" altLang="en-US"/>
              <a:pPr>
                <a:defRPr/>
              </a:pPr>
              <a:t>‹#›</a:t>
            </a:fld>
            <a:endParaRPr lang="en-US" altLang="en-US"/>
          </a:p>
        </p:txBody>
      </p:sp>
    </p:spTree>
    <p:extLst>
      <p:ext uri="{BB962C8B-B14F-4D97-AF65-F5344CB8AC3E}">
        <p14:creationId xmlns:p14="http://schemas.microsoft.com/office/powerpoint/2010/main" xmlns="" val="452890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A76641C-EDEF-45A8-92D2-1DD36832F8E4}" type="slidenum">
              <a:rPr lang="en-US" altLang="en-US"/>
              <a:pPr>
                <a:defRPr/>
              </a:pPr>
              <a:t>‹#›</a:t>
            </a:fld>
            <a:endParaRPr lang="en-US" altLang="en-US"/>
          </a:p>
        </p:txBody>
      </p:sp>
    </p:spTree>
    <p:extLst>
      <p:ext uri="{BB962C8B-B14F-4D97-AF65-F5344CB8AC3E}">
        <p14:creationId xmlns:p14="http://schemas.microsoft.com/office/powerpoint/2010/main" xmlns="" val="4041645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85EF9BD-7A5C-44FC-AC96-EB1F2EC839F5}" type="slidenum">
              <a:rPr lang="en-US" altLang="en-US"/>
              <a:pPr>
                <a:defRPr/>
              </a:pPr>
              <a:t>‹#›</a:t>
            </a:fld>
            <a:endParaRPr lang="en-US" altLang="en-US"/>
          </a:p>
        </p:txBody>
      </p:sp>
    </p:spTree>
    <p:extLst>
      <p:ext uri="{BB962C8B-B14F-4D97-AF65-F5344CB8AC3E}">
        <p14:creationId xmlns:p14="http://schemas.microsoft.com/office/powerpoint/2010/main" xmlns="" val="1385021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A4A9C1-BBCD-4BD3-A1CE-DCF2ED4215EC}" type="slidenum">
              <a:rPr lang="en-US" altLang="en-US"/>
              <a:pPr>
                <a:defRPr/>
              </a:pPr>
              <a:t>‹#›</a:t>
            </a:fld>
            <a:endParaRPr lang="en-US" altLang="en-US"/>
          </a:p>
        </p:txBody>
      </p:sp>
    </p:spTree>
    <p:extLst>
      <p:ext uri="{BB962C8B-B14F-4D97-AF65-F5344CB8AC3E}">
        <p14:creationId xmlns:p14="http://schemas.microsoft.com/office/powerpoint/2010/main" xmlns="" val="2119334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5E2C42-A963-4302-B7B6-1FE9F693975B}" type="slidenum">
              <a:rPr lang="en-US" altLang="en-US"/>
              <a:pPr>
                <a:defRPr/>
              </a:pPr>
              <a:t>‹#›</a:t>
            </a:fld>
            <a:endParaRPr lang="en-US" altLang="en-US"/>
          </a:p>
        </p:txBody>
      </p:sp>
    </p:spTree>
    <p:extLst>
      <p:ext uri="{BB962C8B-B14F-4D97-AF65-F5344CB8AC3E}">
        <p14:creationId xmlns:p14="http://schemas.microsoft.com/office/powerpoint/2010/main" xmlns="" val="187376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37C13B-8BC9-4981-A775-02E14F33B3D5}" type="slidenum">
              <a:rPr lang="en-US" altLang="en-US"/>
              <a:pPr>
                <a:defRPr/>
              </a:pPr>
              <a:t>‹#›</a:t>
            </a:fld>
            <a:endParaRPr lang="en-US" altLang="en-US"/>
          </a:p>
        </p:txBody>
      </p:sp>
    </p:spTree>
    <p:extLst>
      <p:ext uri="{BB962C8B-B14F-4D97-AF65-F5344CB8AC3E}">
        <p14:creationId xmlns:p14="http://schemas.microsoft.com/office/powerpoint/2010/main" xmlns="" val="3910030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3550FB-CB13-4F3C-9ACB-72D0256729E1}" type="slidenum">
              <a:rPr lang="en-US" altLang="en-US"/>
              <a:pPr>
                <a:defRPr/>
              </a:pPr>
              <a:t>‹#›</a:t>
            </a:fld>
            <a:endParaRPr lang="en-US" altLang="en-US"/>
          </a:p>
        </p:txBody>
      </p:sp>
    </p:spTree>
    <p:extLst>
      <p:ext uri="{BB962C8B-B14F-4D97-AF65-F5344CB8AC3E}">
        <p14:creationId xmlns:p14="http://schemas.microsoft.com/office/powerpoint/2010/main" xmlns="" val="3014946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D96FBB-FC2A-4181-98E6-871316D0BBFC}" type="slidenum">
              <a:rPr lang="en-US" altLang="en-US"/>
              <a:pPr>
                <a:defRPr/>
              </a:pPr>
              <a:t>‹#›</a:t>
            </a:fld>
            <a:endParaRPr lang="en-US" altLang="en-US"/>
          </a:p>
        </p:txBody>
      </p:sp>
    </p:spTree>
    <p:extLst>
      <p:ext uri="{BB962C8B-B14F-4D97-AF65-F5344CB8AC3E}">
        <p14:creationId xmlns:p14="http://schemas.microsoft.com/office/powerpoint/2010/main" xmlns="" val="2876211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6CE3758-4105-44DD-A5F1-FBF4BEC237E3}" type="slidenum">
              <a:rPr lang="en-US" altLang="en-US"/>
              <a:pPr>
                <a:defRPr/>
              </a:pPr>
              <a:t>‹#›</a:t>
            </a:fld>
            <a:endParaRPr lang="en-US" altLang="en-US"/>
          </a:p>
        </p:txBody>
      </p:sp>
    </p:spTree>
    <p:extLst>
      <p:ext uri="{BB962C8B-B14F-4D97-AF65-F5344CB8AC3E}">
        <p14:creationId xmlns:p14="http://schemas.microsoft.com/office/powerpoint/2010/main" xmlns="" val="3612364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mn-cs"/>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mn-cs"/>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latin typeface="Arial" panose="020B0604020202020204" pitchFamily="34" charset="0"/>
              </a:defRPr>
            </a:lvl1pPr>
          </a:lstStyle>
          <a:p>
            <a:pPr>
              <a:defRPr/>
            </a:pPr>
            <a:fld id="{6D3DC0D7-05EA-47BE-908D-87A645DB8BFE}" type="slidenum">
              <a:rPr lang="en-US" altLang="en-US"/>
              <a:pPr>
                <a:defRPr/>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cs typeface="+mn-cs"/>
              </a:endParaRPr>
            </a:p>
          </p:txBody>
        </p:sp>
      </p:grpSp>
      <p:sp>
        <p:nvSpPr>
          <p:cNvPr id="1032" name="Rectangle 12"/>
          <p:cNvSpPr>
            <a:spLocks noChangeArrowheads="1"/>
          </p:cNvSpPr>
          <p:nvPr/>
        </p:nvSpPr>
        <p:spPr bwMode="auto">
          <a:xfrm>
            <a:off x="5410200" y="381000"/>
            <a:ext cx="3403600" cy="307975"/>
          </a:xfrm>
          <a:prstGeom prst="rect">
            <a:avLst/>
          </a:prstGeom>
          <a:noFill/>
          <a:ln>
            <a:noFill/>
          </a:ln>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a:defRPr/>
            </a:pPr>
            <a:r>
              <a:rPr lang="en-US" altLang="en-US" sz="1400" b="1" smtClean="0">
                <a:solidFill>
                  <a:schemeClr val="bg1"/>
                </a:solidFill>
                <a:latin typeface="Arial" panose="020B0604020202020204" pitchFamily="34" charset="0"/>
              </a:rPr>
              <a:t>Part 4: Fixed Effects  [ </a:t>
            </a:r>
            <a:fld id="{4C88082F-EEEC-40B8-9770-C011ACFBB46C}" type="slidenum">
              <a:rPr lang="en-US" altLang="en-US" sz="1400" b="1" smtClean="0">
                <a:solidFill>
                  <a:schemeClr val="bg1"/>
                </a:solidFill>
                <a:latin typeface="Arial" panose="020B0604020202020204" pitchFamily="34" charset="0"/>
              </a:rPr>
              <a:pPr algn="r">
                <a:defRPr/>
              </a:pPr>
              <a:t>‹#›</a:t>
            </a:fld>
            <a:r>
              <a:rPr lang="en-US" altLang="en-US" sz="1400" b="1" smtClean="0">
                <a:solidFill>
                  <a:schemeClr val="bg1"/>
                </a:solidFill>
                <a:latin typeface="Arial" panose="020B0604020202020204" pitchFamily="34" charset="0"/>
              </a:rPr>
              <a:t>/80]</a:t>
            </a:r>
          </a:p>
        </p:txBody>
      </p:sp>
    </p:spTree>
  </p:cSld>
  <p:clrMap bg1="lt1" tx1="dk1" bg2="lt2" tx2="dk2" accent1="accent1" accent2="accent2" accent3="accent3" accent4="accent4" accent5="accent5" accent6="accent6" hlink="hlink" folHlink="folHlink"/>
  <p:sldLayoutIdLst>
    <p:sldLayoutId id="2147484077"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 id="2147484074" r:id="rId12"/>
    <p:sldLayoutId id="2147484075" r:id="rId13"/>
    <p:sldLayoutId id="2147484076"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24.png"/><Relationship Id="rId4" Type="http://schemas.openxmlformats.org/officeDocument/2006/relationships/oleObject" Target="../embeddings/oleObject1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oleObject" Target="../embeddings/oleObject1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16.bin"/></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hyperlink" Target="http://www.stata.com/help.cgi?xtreg" TargetMode="External"/><Relationship Id="rId4" Type="http://schemas.openxmlformats.org/officeDocument/2006/relationships/hyperlink" Target="http://www.stata.com/help.cgi?areg"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8.bin"/></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4.w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21.bin"/></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oleObject" Target="../embeddings/oleObject22.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6.xml"/><Relationship Id="rId1" Type="http://schemas.openxmlformats.org/officeDocument/2006/relationships/vmlDrawing" Target="../drawings/vmlDrawing23.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25.v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oleObject" Target="../embeddings/oleObject30.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oleObject31.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32.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6.xml"/><Relationship Id="rId1" Type="http://schemas.openxmlformats.org/officeDocument/2006/relationships/vmlDrawing" Target="../drawings/vmlDrawing29.v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30.vml"/><Relationship Id="rId4" Type="http://schemas.openxmlformats.org/officeDocument/2006/relationships/oleObject" Target="../embeddings/oleObject34.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oleObject35.bin"/></Relationships>
</file>

<file path=ppt/slides/_rels/slide6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oleObject" Target="../embeddings/oleObject36.bin"/></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vmlDrawing" Target="../drawings/vmlDrawing33.vml"/><Relationship Id="rId6" Type="http://schemas.openxmlformats.org/officeDocument/2006/relationships/image" Target="../media/image78.png"/><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oleObject" Target="../embeddings/oleObject39.bin"/></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7.xml"/><Relationship Id="rId1" Type="http://schemas.openxmlformats.org/officeDocument/2006/relationships/vmlDrawing" Target="../drawings/vmlDrawing35.vml"/><Relationship Id="rId4" Type="http://schemas.openxmlformats.org/officeDocument/2006/relationships/oleObject" Target="../embeddings/oleObject40.bin"/></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oleObject" Target="../embeddings/oleObject41.bin"/></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oleObject" Target="../embeddings/oleObject42.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38.vml"/><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oleObject" Target="../embeddings/oleObject45.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vmlDrawing" Target="../drawings/vmlDrawing40.vml"/><Relationship Id="rId5" Type="http://schemas.openxmlformats.org/officeDocument/2006/relationships/image" Target="../media/image91.png"/><Relationship Id="rId4" Type="http://schemas.openxmlformats.org/officeDocument/2006/relationships/oleObject" Target="../embeddings/oleObject46.bin"/></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oleObject47.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oleObject" Target="../embeddings/oleObject48.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oleObject49.bin"/></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oleObject50.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5.vml"/><Relationship Id="rId4" Type="http://schemas.openxmlformats.org/officeDocument/2006/relationships/oleObject" Target="../embeddings/oleObject51.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oleObject" Target="../embeddings/oleObject53.bin"/><Relationship Id="rId4" Type="http://schemas.openxmlformats.org/officeDocument/2006/relationships/oleObject" Target="../embeddings/oleObject52.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47.vml"/><Relationship Id="rId4" Type="http://schemas.openxmlformats.org/officeDocument/2006/relationships/oleObject" Target="../embeddings/oleObject54.bin"/></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48.vml"/></Relationships>
</file>

<file path=ppt/slides/_rels/slide9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vmlDrawing" Target="../drawings/vmlDrawing49.vml"/><Relationship Id="rId4" Type="http://schemas.openxmlformats.org/officeDocument/2006/relationships/oleObject" Target="../embeddings/oleObject56.bin"/></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50.vml"/><Relationship Id="rId4" Type="http://schemas.openxmlformats.org/officeDocument/2006/relationships/oleObject" Target="../embeddings/oleObject57.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51.vml"/><Relationship Id="rId4" Type="http://schemas.openxmlformats.org/officeDocument/2006/relationships/oleObject" Target="../embeddings/oleObject58.bin"/></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52.vml"/><Relationship Id="rId4" Type="http://schemas.openxmlformats.org/officeDocument/2006/relationships/oleObject" Target="../embeddings/oleObject59.bin"/></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xml"/><Relationship Id="rId1" Type="http://schemas.openxmlformats.org/officeDocument/2006/relationships/vmlDrawing" Target="../drawings/vmlDrawing53.vml"/><Relationship Id="rId4" Type="http://schemas.openxmlformats.org/officeDocument/2006/relationships/oleObject" Target="../embeddings/oleObject60.bin"/></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54.vml"/><Relationship Id="rId4" Type="http://schemas.openxmlformats.org/officeDocument/2006/relationships/oleObject" Target="../embeddings/oleObject61.bin"/></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vmlDrawing" Target="../drawings/vmlDrawing55.vml"/><Relationship Id="rId4" Type="http://schemas.openxmlformats.org/officeDocument/2006/relationships/oleObject" Target="../embeddings/oleObject6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extLst>
              <a:ext uri="{28A0092B-C50C-407E-A947-70E740481C1C}">
                <a14:useLocalDpi xmlns:a14="http://schemas.microsoft.com/office/drawing/2010/main" xmlns="" val="0"/>
              </a:ext>
            </a:extLst>
          </a:blip>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anose="05000000000000000000" pitchFamily="2" charset="2"/>
              <a:buNone/>
            </a:pPr>
            <a:r>
              <a:rPr lang="en-US" altLang="en-US" sz="2000" smtClean="0">
                <a:latin typeface="Arial" panose="020B0604020202020204" pitchFamily="34" charset="0"/>
              </a:rPr>
              <a:t>William Greene</a:t>
            </a:r>
          </a:p>
          <a:p>
            <a:pPr marL="0" indent="0" eaLnBrk="1" hangingPunct="1">
              <a:buFont typeface="Wingdings" panose="05000000000000000000" pitchFamily="2" charset="2"/>
              <a:buNone/>
            </a:pPr>
            <a:r>
              <a:rPr lang="en-US" altLang="en-US" sz="2000" smtClean="0">
                <a:latin typeface="Arial" panose="020B0604020202020204" pitchFamily="34" charset="0"/>
              </a:rPr>
              <a:t>Department of Economics</a:t>
            </a:r>
          </a:p>
          <a:p>
            <a:pPr marL="0" indent="0" eaLnBrk="1" hangingPunct="1">
              <a:buFont typeface="Wingdings" panose="05000000000000000000" pitchFamily="2" charset="2"/>
              <a:buNone/>
            </a:pPr>
            <a:r>
              <a:rPr lang="en-US" altLang="en-US" sz="2000" smtClean="0">
                <a:latin typeface="Arial" panose="020B0604020202020204" pitchFamily="34" charset="0"/>
              </a:rPr>
              <a:t>University of South Florida</a:t>
            </a:r>
          </a:p>
        </p:txBody>
      </p:sp>
      <p:pic>
        <p:nvPicPr>
          <p:cNvPr id="5126"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 y="3962400"/>
            <a:ext cx="1503363"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5127" name="Picture 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57800" y="1728788"/>
            <a:ext cx="1666875" cy="1928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5128" name="Picture 10"/>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162800" y="3962400"/>
            <a:ext cx="1462088" cy="2228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5129" name="Picture 10"/>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108200" y="3984625"/>
            <a:ext cx="1604963" cy="2278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30" name="Picture 11"/>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486400" y="3962400"/>
            <a:ext cx="1549400" cy="2319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5131" name="Picture 12"/>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162800" y="1676400"/>
            <a:ext cx="1477963" cy="210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1219200"/>
            <a:ext cx="7646988"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3" name="TextBox 3"/>
          <p:cNvSpPr txBox="1">
            <a:spLocks noChangeArrowheads="1"/>
          </p:cNvSpPr>
          <p:nvPr/>
        </p:nvSpPr>
        <p:spPr bwMode="auto">
          <a:xfrm>
            <a:off x="381000" y="5105400"/>
            <a:ext cx="8382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600"/>
              <a:t>http://people.stern.nyu.edu/wgreene/Econometrics/Bell-Jones-Fixed-vs-Random-Sept-2013.pdf</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Fixed Effects Models</a:t>
            </a:r>
          </a:p>
        </p:txBody>
      </p:sp>
      <p:sp>
        <p:nvSpPr>
          <p:cNvPr id="7171" name="Rectangle 3"/>
          <p:cNvSpPr>
            <a:spLocks noGrp="1" noChangeArrowheads="1"/>
          </p:cNvSpPr>
          <p:nvPr>
            <p:ph type="body" sz="half" idx="1"/>
          </p:nvPr>
        </p:nvSpPr>
        <p:spPr>
          <a:xfrm>
            <a:off x="457200" y="1828800"/>
            <a:ext cx="8153400" cy="4302125"/>
          </a:xfrm>
        </p:spPr>
        <p:txBody>
          <a:bodyPr/>
          <a:lstStyle/>
          <a:p>
            <a:pPr eaLnBrk="1" hangingPunct="1">
              <a:buNone/>
            </a:pPr>
            <a:r>
              <a:rPr lang="en-US" altLang="en-US" sz="2400" smtClean="0"/>
              <a:t>The fixed effects model</a:t>
            </a:r>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buNone/>
            </a:pPr>
            <a:r>
              <a:rPr lang="en-US" altLang="en-US" sz="2400" smtClean="0"/>
              <a:t>c</a:t>
            </a:r>
            <a:r>
              <a:rPr lang="en-US" altLang="en-US" sz="2400" baseline="-25000" smtClean="0"/>
              <a:t>i</a:t>
            </a:r>
            <a:r>
              <a:rPr lang="en-US" altLang="en-US" sz="2400" smtClean="0"/>
              <a:t> is arbitrarily correlated with </a:t>
            </a:r>
            <a:r>
              <a:rPr lang="en-US" altLang="en-US" sz="2400" b="1" smtClean="0"/>
              <a:t>x</a:t>
            </a:r>
            <a:r>
              <a:rPr lang="en-US" altLang="en-US" sz="2400" baseline="-25000" smtClean="0"/>
              <a:t>it </a:t>
            </a:r>
            <a:r>
              <a:rPr lang="en-US" altLang="en-US" sz="2400" smtClean="0"/>
              <a:t>but E[</a:t>
            </a:r>
            <a:r>
              <a:rPr lang="el-GR" altLang="en-US" sz="2400" smtClean="0"/>
              <a:t>ε</a:t>
            </a:r>
            <a:r>
              <a:rPr lang="en-US" altLang="en-US" sz="2400" baseline="-25000" smtClean="0"/>
              <a:t>it</a:t>
            </a:r>
            <a:r>
              <a:rPr lang="en-US" altLang="en-US" sz="2400" smtClean="0"/>
              <a:t>|</a:t>
            </a:r>
            <a:r>
              <a:rPr lang="en-US" altLang="en-US" sz="2400" b="1" smtClean="0"/>
              <a:t>X</a:t>
            </a:r>
            <a:r>
              <a:rPr lang="en-US" altLang="en-US" sz="2400" baseline="-25000" smtClean="0"/>
              <a:t>i</a:t>
            </a:r>
            <a:r>
              <a:rPr lang="en-US" altLang="en-US" sz="2400" smtClean="0"/>
              <a:t>,c</a:t>
            </a:r>
            <a:r>
              <a:rPr lang="en-US" altLang="en-US" sz="2400" baseline="-25000" smtClean="0"/>
              <a:t>i</a:t>
            </a:r>
            <a:r>
              <a:rPr lang="en-US" altLang="en-US" sz="2400" smtClean="0"/>
              <a:t>]=0</a:t>
            </a:r>
            <a:endParaRPr lang="el-GR" altLang="en-US" sz="2400" smtClean="0"/>
          </a:p>
          <a:p>
            <a:pPr eaLnBrk="1" hangingPunct="1">
              <a:buNone/>
            </a:pPr>
            <a:r>
              <a:rPr lang="en-US" altLang="en-US" sz="2400" smtClean="0"/>
              <a:t>Dummy variable representation</a:t>
            </a:r>
          </a:p>
          <a:p>
            <a:pPr lvl="1" eaLnBrk="1" hangingPunct="1">
              <a:buFont typeface="Wingdings" panose="05000000000000000000" pitchFamily="2" charset="2"/>
              <a:buNone/>
            </a:pPr>
            <a:endParaRPr lang="en-US" altLang="en-US" sz="2000" smtClean="0"/>
          </a:p>
        </p:txBody>
      </p:sp>
      <p:graphicFrame>
        <p:nvGraphicFramePr>
          <p:cNvPr id="7172" name="Object 4"/>
          <p:cNvGraphicFramePr>
            <a:graphicFrameLocks noGrp="1" noChangeAspect="1"/>
          </p:cNvGraphicFramePr>
          <p:nvPr>
            <p:ph sz="quarter" idx="2"/>
          </p:nvPr>
        </p:nvGraphicFramePr>
        <p:xfrm>
          <a:off x="990600" y="2452688"/>
          <a:ext cx="5408613" cy="1966912"/>
        </p:xfrm>
        <a:graphic>
          <a:graphicData uri="http://schemas.openxmlformats.org/presentationml/2006/ole">
            <p:oleObj spid="_x0000_s7202" name="Equation" r:id="rId4" imgW="3352800" imgH="1219200" progId="Equation.DSMT4">
              <p:embed/>
            </p:oleObj>
          </a:graphicData>
        </a:graphic>
      </p:graphicFrame>
      <p:graphicFrame>
        <p:nvGraphicFramePr>
          <p:cNvPr id="7173" name="Object 6"/>
          <p:cNvGraphicFramePr>
            <a:graphicFrameLocks noGrp="1" noChangeAspect="1"/>
          </p:cNvGraphicFramePr>
          <p:nvPr>
            <p:ph sz="quarter" idx="3"/>
          </p:nvPr>
        </p:nvGraphicFramePr>
        <p:xfrm>
          <a:off x="1066800" y="5334000"/>
          <a:ext cx="4875213" cy="527050"/>
        </p:xfrm>
        <a:graphic>
          <a:graphicData uri="http://schemas.openxmlformats.org/presentationml/2006/ole">
            <p:oleObj spid="_x0000_s7203" name="Equation" r:id="rId5" imgW="2349500" imgH="254000" progId="Equation.DSMT4">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533400"/>
            <a:ext cx="8458200" cy="1143000"/>
          </a:xfrm>
        </p:spPr>
        <p:txBody>
          <a:bodyPr/>
          <a:lstStyle/>
          <a:p>
            <a:pPr eaLnBrk="1" hangingPunct="1"/>
            <a:r>
              <a:rPr lang="en-US" altLang="en-US" smtClean="0"/>
              <a:t>Useful Analysis of Variance Notation</a:t>
            </a:r>
          </a:p>
        </p:txBody>
      </p:sp>
      <p:graphicFrame>
        <p:nvGraphicFramePr>
          <p:cNvPr id="11267" name="Object 4"/>
          <p:cNvGraphicFramePr>
            <a:graphicFrameLocks noChangeAspect="1"/>
          </p:cNvGraphicFramePr>
          <p:nvPr>
            <p:extLst>
              <p:ext uri="{D42A27DB-BD31-4B8C-83A1-F6EECF244321}">
                <p14:modId xmlns:p14="http://schemas.microsoft.com/office/powerpoint/2010/main" xmlns="" val="3890483645"/>
              </p:ext>
            </p:extLst>
          </p:nvPr>
        </p:nvGraphicFramePr>
        <p:xfrm>
          <a:off x="1019175" y="2371725"/>
          <a:ext cx="7566025" cy="1158875"/>
        </p:xfrm>
        <a:graphic>
          <a:graphicData uri="http://schemas.openxmlformats.org/presentationml/2006/ole">
            <p:oleObj spid="_x0000_s11283" name="Equation" r:id="rId4" imgW="3810000" imgH="584200" progId="Equation.DSMT4">
              <p:embed/>
            </p:oleObj>
          </a:graphicData>
        </a:graphic>
      </p:graphicFrame>
      <p:sp>
        <p:nvSpPr>
          <p:cNvPr id="11268" name="Text Box 5"/>
          <p:cNvSpPr txBox="1">
            <a:spLocks noChangeArrowheads="1"/>
          </p:cNvSpPr>
          <p:nvPr/>
        </p:nvSpPr>
        <p:spPr bwMode="auto">
          <a:xfrm>
            <a:off x="993775" y="3581400"/>
            <a:ext cx="7845425" cy="116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sz="2800" b="1" dirty="0">
                <a:latin typeface="Arial" panose="020B0604020202020204" pitchFamily="34" charset="0"/>
              </a:rPr>
              <a:t>Total variation =   </a:t>
            </a:r>
            <a:r>
              <a:rPr lang="en-US" altLang="en-US" sz="2800" b="1" dirty="0">
                <a:solidFill>
                  <a:srgbClr val="0066FF"/>
                </a:solidFill>
                <a:latin typeface="Arial" panose="020B0604020202020204" pitchFamily="34" charset="0"/>
              </a:rPr>
              <a:t>Within groups variation</a:t>
            </a:r>
          </a:p>
          <a:p>
            <a:pPr>
              <a:spcBef>
                <a:spcPct val="50000"/>
              </a:spcBef>
            </a:pPr>
            <a:r>
              <a:rPr lang="en-US" altLang="en-US" sz="2800" b="1" dirty="0">
                <a:latin typeface="Arial" panose="020B0604020202020204" pitchFamily="34" charset="0"/>
              </a:rPr>
              <a:t>                           + </a:t>
            </a:r>
            <a:r>
              <a:rPr lang="en-US" altLang="en-US" sz="2800" b="1" dirty="0">
                <a:solidFill>
                  <a:srgbClr val="FF0000"/>
                </a:solidFill>
                <a:latin typeface="Arial" panose="020B0604020202020204" pitchFamily="34" charset="0"/>
              </a:rPr>
              <a:t>Between groups variation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Baltagi and Griffin’s Gasoline Data</a:t>
            </a:r>
          </a:p>
        </p:txBody>
      </p:sp>
      <p:sp>
        <p:nvSpPr>
          <p:cNvPr id="13315" name="Text Box 4"/>
          <p:cNvSpPr txBox="1">
            <a:spLocks noChangeArrowheads="1"/>
          </p:cNvSpPr>
          <p:nvPr/>
        </p:nvSpPr>
        <p:spPr bwMode="auto">
          <a:xfrm>
            <a:off x="533400" y="1981200"/>
            <a:ext cx="8458200" cy="434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b="1">
                <a:latin typeface="Tahoma" panose="020B0604030504040204" pitchFamily="34" charset="0"/>
              </a:rPr>
              <a:t>World Gasoline Demand Data, 18 OECD Countries, 19 years</a:t>
            </a:r>
            <a:r>
              <a:rPr lang="en-US" altLang="en-US">
                <a:latin typeface="Tahoma" panose="020B0604030504040204" pitchFamily="34" charset="0"/>
              </a:rPr>
              <a:t/>
            </a:r>
            <a:br>
              <a:rPr lang="en-US" altLang="en-US">
                <a:latin typeface="Tahoma" panose="020B0604030504040204" pitchFamily="34" charset="0"/>
              </a:rPr>
            </a:br>
            <a:r>
              <a:rPr lang="en-US" altLang="en-US" b="1">
                <a:latin typeface="Tahoma" panose="020B0604030504040204" pitchFamily="34" charset="0"/>
              </a:rPr>
              <a:t>Variables in the file are</a:t>
            </a:r>
            <a:r>
              <a:rPr lang="en-US" altLang="en-US">
                <a:latin typeface="Tahoma" panose="020B0604030504040204" pitchFamily="34" charset="0"/>
              </a:rPr>
              <a:t/>
            </a:r>
            <a:br>
              <a:rPr lang="en-US" altLang="en-US">
                <a:latin typeface="Tahoma" panose="020B0604030504040204" pitchFamily="34" charset="0"/>
              </a:rPr>
            </a:br>
            <a:endParaRPr lang="en-US" altLang="en-US">
              <a:latin typeface="Tahoma" panose="020B0604030504040204" pitchFamily="34" charset="0"/>
            </a:endParaRPr>
          </a:p>
          <a:p>
            <a:pPr>
              <a:spcBef>
                <a:spcPct val="50000"/>
              </a:spcBef>
            </a:pPr>
            <a:r>
              <a:rPr lang="en-US" altLang="en-US">
                <a:latin typeface="Tahoma" panose="020B0604030504040204" pitchFamily="34" charset="0"/>
              </a:rPr>
              <a:t>COUNTRY = name of country </a:t>
            </a:r>
          </a:p>
          <a:p>
            <a:r>
              <a:rPr lang="en-US" altLang="en-US">
                <a:latin typeface="Tahoma" panose="020B0604030504040204" pitchFamily="34" charset="0"/>
              </a:rPr>
              <a:t>YEAR = year, 1960-1978</a:t>
            </a:r>
            <a:br>
              <a:rPr lang="en-US" altLang="en-US">
                <a:latin typeface="Tahoma" panose="020B0604030504040204" pitchFamily="34" charset="0"/>
              </a:rPr>
            </a:br>
            <a:r>
              <a:rPr lang="en-US" altLang="en-US">
                <a:latin typeface="Tahoma" panose="020B0604030504040204" pitchFamily="34" charset="0"/>
              </a:rPr>
              <a:t>LGASPCAR = log of consumption per car</a:t>
            </a:r>
            <a:br>
              <a:rPr lang="en-US" altLang="en-US">
                <a:latin typeface="Tahoma" panose="020B0604030504040204" pitchFamily="34" charset="0"/>
              </a:rPr>
            </a:br>
            <a:r>
              <a:rPr lang="en-US" altLang="en-US">
                <a:latin typeface="Tahoma" panose="020B0604030504040204" pitchFamily="34" charset="0"/>
              </a:rPr>
              <a:t>LINCOMEP = log of per capita income</a:t>
            </a:r>
            <a:br>
              <a:rPr lang="en-US" altLang="en-US">
                <a:latin typeface="Tahoma" panose="020B0604030504040204" pitchFamily="34" charset="0"/>
              </a:rPr>
            </a:br>
            <a:r>
              <a:rPr lang="en-US" altLang="en-US">
                <a:latin typeface="Tahoma" panose="020B0604030504040204" pitchFamily="34" charset="0"/>
              </a:rPr>
              <a:t>LRPMG = log of real price of gasoline </a:t>
            </a:r>
          </a:p>
          <a:p>
            <a:r>
              <a:rPr lang="en-US" altLang="en-US">
                <a:latin typeface="Tahoma" panose="020B0604030504040204" pitchFamily="34" charset="0"/>
              </a:rPr>
              <a:t>LCARPCAP = log of per capita number of cars </a:t>
            </a:r>
            <a:br>
              <a:rPr lang="en-US" altLang="en-US">
                <a:latin typeface="Tahoma" panose="020B0604030504040204" pitchFamily="34" charset="0"/>
              </a:rPr>
            </a:br>
            <a:endParaRPr lang="en-US" altLang="en-US">
              <a:latin typeface="Tahoma" panose="020B0604030504040204" pitchFamily="34" charset="0"/>
            </a:endParaRPr>
          </a:p>
          <a:p>
            <a:r>
              <a:rPr lang="en-US" altLang="en-US">
                <a:latin typeface="Tahoma" panose="020B0604030504040204" pitchFamily="34" charset="0"/>
              </a:rPr>
              <a:t>See Baltagi (2001, p. 24) for analysis of these data. The article on which the analysis is based is Baltagi, B. and Griffin, J., "Gasoline Demand in the OECD: An Application of Pooling and Testing Procedures," European Economic Review, 22, 1983, pp. 117-137.  The data were downloaded from the website for Baltagi's text.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457200" y="304800"/>
            <a:ext cx="8229600" cy="1143000"/>
          </a:xfrm>
        </p:spPr>
        <p:txBody>
          <a:bodyPr/>
          <a:lstStyle/>
          <a:p>
            <a:pPr eaLnBrk="1" hangingPunct="1"/>
            <a:r>
              <a:rPr lang="en-US" altLang="en-US" smtClean="0"/>
              <a:t>Analysis of Variance</a:t>
            </a:r>
          </a:p>
        </p:txBody>
      </p:sp>
      <p:pic>
        <p:nvPicPr>
          <p:cNvPr id="2" name="Picture 1"/>
          <p:cNvPicPr>
            <a:picLocks noChangeAspect="1"/>
          </p:cNvPicPr>
          <p:nvPr/>
        </p:nvPicPr>
        <p:blipFill>
          <a:blip r:embed="rId3" cstate="print"/>
          <a:stretch>
            <a:fillRect/>
          </a:stretch>
        </p:blipFill>
        <p:spPr>
          <a:xfrm>
            <a:off x="685800" y="1676400"/>
            <a:ext cx="8091487" cy="4711499"/>
          </a:xfrm>
          <a:prstGeom prst="rect">
            <a:avLst/>
          </a:prstGeom>
          <a:ln w="38100">
            <a:solidFill>
              <a:srgbClr val="7030A0"/>
            </a:solidFill>
          </a:ln>
        </p:spPr>
      </p:pic>
      <p:sp>
        <p:nvSpPr>
          <p:cNvPr id="3" name="Oval 2"/>
          <p:cNvSpPr/>
          <p:nvPr/>
        </p:nvSpPr>
        <p:spPr bwMode="auto">
          <a:xfrm>
            <a:off x="1704976" y="4505325"/>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2085978" y="4643437"/>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Oval 6"/>
          <p:cNvSpPr/>
          <p:nvPr/>
        </p:nvSpPr>
        <p:spPr bwMode="auto">
          <a:xfrm>
            <a:off x="2462215" y="368617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a:off x="2833689" y="43719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bwMode="auto">
          <a:xfrm>
            <a:off x="3214689" y="47529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3600452" y="46767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Oval 10"/>
          <p:cNvSpPr/>
          <p:nvPr/>
        </p:nvSpPr>
        <p:spPr bwMode="auto">
          <a:xfrm>
            <a:off x="3981452" y="365760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Oval 11"/>
          <p:cNvSpPr/>
          <p:nvPr/>
        </p:nvSpPr>
        <p:spPr bwMode="auto">
          <a:xfrm>
            <a:off x="4357689" y="4329111"/>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Oval 12"/>
          <p:cNvSpPr/>
          <p:nvPr/>
        </p:nvSpPr>
        <p:spPr bwMode="auto">
          <a:xfrm>
            <a:off x="4733926" y="4843459"/>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Oval 13"/>
          <p:cNvSpPr/>
          <p:nvPr/>
        </p:nvSpPr>
        <p:spPr bwMode="auto">
          <a:xfrm>
            <a:off x="5114926" y="3862385"/>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Oval 14"/>
          <p:cNvSpPr/>
          <p:nvPr/>
        </p:nvSpPr>
        <p:spPr bwMode="auto">
          <a:xfrm>
            <a:off x="5491163" y="44862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Oval 15"/>
          <p:cNvSpPr/>
          <p:nvPr/>
        </p:nvSpPr>
        <p:spPr bwMode="auto">
          <a:xfrm>
            <a:off x="5876934" y="4448178"/>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7" name="Oval 16"/>
          <p:cNvSpPr/>
          <p:nvPr/>
        </p:nvSpPr>
        <p:spPr bwMode="auto">
          <a:xfrm>
            <a:off x="6257934" y="4514852"/>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8" name="Oval 17"/>
          <p:cNvSpPr/>
          <p:nvPr/>
        </p:nvSpPr>
        <p:spPr bwMode="auto">
          <a:xfrm>
            <a:off x="6634163" y="45624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9" name="Oval 18"/>
          <p:cNvSpPr/>
          <p:nvPr/>
        </p:nvSpPr>
        <p:spPr bwMode="auto">
          <a:xfrm>
            <a:off x="7015163" y="4333874"/>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0" name="Oval 19"/>
          <p:cNvSpPr/>
          <p:nvPr/>
        </p:nvSpPr>
        <p:spPr bwMode="auto">
          <a:xfrm>
            <a:off x="7391408" y="2752726"/>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1" name="Oval 20"/>
          <p:cNvSpPr/>
          <p:nvPr/>
        </p:nvSpPr>
        <p:spPr bwMode="auto">
          <a:xfrm>
            <a:off x="7772408" y="4586289"/>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2" name="Oval 21"/>
          <p:cNvSpPr/>
          <p:nvPr/>
        </p:nvSpPr>
        <p:spPr bwMode="auto">
          <a:xfrm>
            <a:off x="8158186" y="3733800"/>
            <a:ext cx="76200" cy="76200"/>
          </a:xfrm>
          <a:prstGeom prst="ellipse">
            <a:avLst/>
          </a:prstGeom>
          <a:solidFill>
            <a:srgbClr val="FF212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762000"/>
            <a:ext cx="8229600" cy="609600"/>
          </a:xfrm>
        </p:spPr>
        <p:txBody>
          <a:bodyPr/>
          <a:lstStyle/>
          <a:p>
            <a:pPr eaLnBrk="1" hangingPunct="1"/>
            <a:r>
              <a:rPr lang="en-US" altLang="en-US" smtClean="0"/>
              <a:t>The Analysis of Variance</a:t>
            </a:r>
          </a:p>
        </p:txBody>
      </p:sp>
      <p:pic>
        <p:nvPicPr>
          <p:cNvPr id="17412"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1138" y="1447800"/>
            <a:ext cx="8721725" cy="396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2" name="Rectangle 1"/>
          <p:cNvSpPr/>
          <p:nvPr/>
        </p:nvSpPr>
        <p:spPr bwMode="auto">
          <a:xfrm>
            <a:off x="211138" y="3842655"/>
            <a:ext cx="4894262" cy="228600"/>
          </a:xfrm>
          <a:prstGeom prst="rect">
            <a:avLst/>
          </a:prstGeom>
          <a:solidFill>
            <a:srgbClr val="FF0A0A">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8600" y="4064727"/>
            <a:ext cx="4894262" cy="228600"/>
          </a:xfrm>
          <a:prstGeom prst="rect">
            <a:avLst/>
          </a:prstGeom>
          <a:solidFill>
            <a:srgbClr val="0066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mtClean="0"/>
              <a:t>The Fixed Effects Model</a:t>
            </a:r>
          </a:p>
        </p:txBody>
      </p:sp>
      <p:sp>
        <p:nvSpPr>
          <p:cNvPr id="9219" name="Rectangle 3"/>
          <p:cNvSpPr>
            <a:spLocks noGrp="1" noChangeArrowheads="1"/>
          </p:cNvSpPr>
          <p:nvPr>
            <p:ph type="body" idx="4294967295"/>
          </p:nvPr>
        </p:nvSpPr>
        <p:spPr>
          <a:xfrm>
            <a:off x="914400" y="1981200"/>
            <a:ext cx="8229600" cy="4302125"/>
          </a:xfrm>
        </p:spPr>
        <p:txBody>
          <a:bodyPr/>
          <a:lstStyle/>
          <a:p>
            <a:pPr>
              <a:buFont typeface="Wingdings" panose="05000000000000000000" pitchFamily="2" charset="2"/>
              <a:buNone/>
            </a:pPr>
            <a:r>
              <a:rPr lang="en-US" altLang="en-US" smtClean="0"/>
              <a:t>    </a:t>
            </a:r>
            <a:r>
              <a:rPr lang="en-US" altLang="en-US" b="1" smtClean="0"/>
              <a:t>y</a:t>
            </a:r>
            <a:r>
              <a:rPr lang="en-US" altLang="en-US" baseline="-25000" smtClean="0"/>
              <a:t>i</a:t>
            </a:r>
            <a:r>
              <a:rPr lang="en-US" altLang="en-US" smtClean="0"/>
              <a:t>  =  </a:t>
            </a:r>
            <a:r>
              <a:rPr lang="en-US" altLang="en-US" b="1" smtClean="0"/>
              <a:t>X</a:t>
            </a:r>
            <a:r>
              <a:rPr lang="en-US" altLang="en-US" baseline="-25000" smtClean="0"/>
              <a:t>i</a:t>
            </a:r>
            <a:r>
              <a:rPr lang="en-US" altLang="en-US" smtClean="0">
                <a:sym typeface="Symbol" panose="05050102010706020507" pitchFamily="18" charset="2"/>
              </a:rPr>
              <a:t>  +  </a:t>
            </a:r>
            <a:r>
              <a:rPr lang="en-US" altLang="en-US" b="1" smtClean="0">
                <a:sym typeface="Symbol" panose="05050102010706020507" pitchFamily="18" charset="2"/>
              </a:rPr>
              <a:t>d</a:t>
            </a:r>
            <a:r>
              <a:rPr lang="en-US" altLang="en-US" baseline="-25000" smtClean="0">
                <a:sym typeface="Symbol" panose="05050102010706020507" pitchFamily="18" charset="2"/>
              </a:rPr>
              <a:t>i</a:t>
            </a:r>
            <a:r>
              <a:rPr lang="el-GR" altLang="en-US" smtClean="0">
                <a:sym typeface="Symbol" panose="05050102010706020507" pitchFamily="18" charset="2"/>
              </a:rPr>
              <a:t>α</a:t>
            </a:r>
            <a:r>
              <a:rPr lang="en-US" altLang="en-US" baseline="-25000" smtClean="0">
                <a:sym typeface="Symbol" panose="05050102010706020507" pitchFamily="18" charset="2"/>
              </a:rPr>
              <a:t>i</a:t>
            </a:r>
            <a:r>
              <a:rPr lang="en-US" altLang="en-US" smtClean="0">
                <a:sym typeface="Symbol" panose="05050102010706020507" pitchFamily="18" charset="2"/>
              </a:rPr>
              <a:t> + </a:t>
            </a:r>
            <a:r>
              <a:rPr lang="el-GR" altLang="en-US" b="1" smtClean="0">
                <a:sym typeface="Symbol" panose="05050102010706020507" pitchFamily="18" charset="2"/>
              </a:rPr>
              <a:t>ε</a:t>
            </a:r>
            <a:r>
              <a:rPr lang="en-US" altLang="en-US" baseline="-25000" smtClean="0">
                <a:sym typeface="Symbol" panose="05050102010706020507" pitchFamily="18" charset="2"/>
              </a:rPr>
              <a:t>i</a:t>
            </a:r>
            <a:r>
              <a:rPr lang="en-US" altLang="en-US" smtClean="0">
                <a:sym typeface="Symbol" panose="05050102010706020507" pitchFamily="18" charset="2"/>
              </a:rPr>
              <a:t>, for each individual</a:t>
            </a:r>
            <a:endParaRPr lang="el-GR" altLang="en-US" smtClean="0">
              <a:sym typeface="Symbol" panose="05050102010706020507" pitchFamily="18" charset="2"/>
            </a:endParaRPr>
          </a:p>
        </p:txBody>
      </p:sp>
      <p:graphicFrame>
        <p:nvGraphicFramePr>
          <p:cNvPr id="9220" name="Object 2"/>
          <p:cNvGraphicFramePr>
            <a:graphicFrameLocks noChangeAspect="1"/>
          </p:cNvGraphicFramePr>
          <p:nvPr/>
        </p:nvGraphicFramePr>
        <p:xfrm>
          <a:off x="1371600" y="2597150"/>
          <a:ext cx="4495800" cy="2813050"/>
        </p:xfrm>
        <a:graphic>
          <a:graphicData uri="http://schemas.openxmlformats.org/presentationml/2006/ole">
            <p:oleObj spid="_x0000_s9238" name="Equation" r:id="rId4" imgW="2578100" imgH="1612900" progId="Equation.DSMT4">
              <p:embed/>
            </p:oleObj>
          </a:graphicData>
        </a:graphic>
      </p:graphicFrame>
      <p:sp>
        <p:nvSpPr>
          <p:cNvPr id="9221" name="Text Box 5"/>
          <p:cNvSpPr txBox="1">
            <a:spLocks noChangeArrowheads="1"/>
          </p:cNvSpPr>
          <p:nvPr/>
        </p:nvSpPr>
        <p:spPr bwMode="auto">
          <a:xfrm>
            <a:off x="1066800" y="5867400"/>
            <a:ext cx="6858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endParaRPr lang="en-US" altLang="en-US"/>
          </a:p>
        </p:txBody>
      </p:sp>
      <p:sp>
        <p:nvSpPr>
          <p:cNvPr id="9222" name="Rectangle 6"/>
          <p:cNvSpPr>
            <a:spLocks noChangeArrowheads="1"/>
          </p:cNvSpPr>
          <p:nvPr/>
        </p:nvSpPr>
        <p:spPr bwMode="auto">
          <a:xfrm>
            <a:off x="685800" y="5486400"/>
            <a:ext cx="820578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marL="342900" indent="-342900">
              <a:defRPr>
                <a:solidFill>
                  <a:schemeClr val="tx1"/>
                </a:solidFill>
                <a:latin typeface="Times New Roman" panose="02020603050405020304" pitchFamily="18" charset="0"/>
                <a:cs typeface="Arial" panose="020B0604020202020204" pitchFamily="34" charset="0"/>
              </a:defRPr>
            </a:lvl1pPr>
            <a:lvl2pPr>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lvl="1" eaLnBrk="1" hangingPunct="1">
              <a:lnSpc>
                <a:spcPct val="90000"/>
              </a:lnSpc>
              <a:spcBef>
                <a:spcPct val="20000"/>
              </a:spcBef>
              <a:buClr>
                <a:schemeClr val="accent2"/>
              </a:buClr>
              <a:buSzPct val="75000"/>
              <a:buFont typeface="Wingdings" panose="05000000000000000000" pitchFamily="2" charset="2"/>
              <a:buNone/>
            </a:pPr>
            <a:r>
              <a:rPr lang="en-US" altLang="en-US">
                <a:latin typeface="Tahoma" panose="020B0604030504040204" pitchFamily="34" charset="0"/>
              </a:rPr>
              <a:t>E[c</a:t>
            </a:r>
            <a:r>
              <a:rPr lang="en-US" altLang="en-US" b="1" baseline="-25000">
                <a:latin typeface="Tahoma" panose="020B0604030504040204" pitchFamily="34" charset="0"/>
              </a:rPr>
              <a:t>i</a:t>
            </a:r>
            <a:r>
              <a:rPr lang="en-US" altLang="en-US">
                <a:latin typeface="Tahoma" panose="020B0604030504040204" pitchFamily="34" charset="0"/>
              </a:rPr>
              <a:t> | </a:t>
            </a:r>
            <a:r>
              <a:rPr lang="en-US" altLang="en-US" b="1">
                <a:latin typeface="Tahoma" panose="020B0604030504040204" pitchFamily="34" charset="0"/>
              </a:rPr>
              <a:t>X</a:t>
            </a:r>
            <a:r>
              <a:rPr lang="en-US" altLang="en-US" baseline="-25000">
                <a:latin typeface="Tahoma" panose="020B0604030504040204" pitchFamily="34" charset="0"/>
              </a:rPr>
              <a:t>i</a:t>
            </a:r>
            <a:r>
              <a:rPr lang="en-US" altLang="en-US">
                <a:latin typeface="Tahoma" panose="020B0604030504040204" pitchFamily="34" charset="0"/>
              </a:rPr>
              <a:t> ] = g(</a:t>
            </a:r>
            <a:r>
              <a:rPr lang="en-US" altLang="en-US" b="1">
                <a:latin typeface="Tahoma" panose="020B0604030504040204" pitchFamily="34" charset="0"/>
              </a:rPr>
              <a:t>X</a:t>
            </a:r>
            <a:r>
              <a:rPr lang="en-US" altLang="en-US" b="1" baseline="-25000">
                <a:latin typeface="Tahoma" panose="020B0604030504040204" pitchFamily="34" charset="0"/>
              </a:rPr>
              <a:t>i</a:t>
            </a:r>
            <a:r>
              <a:rPr lang="en-US" altLang="en-US">
                <a:latin typeface="Tahoma" panose="020B0604030504040204" pitchFamily="34" charset="0"/>
              </a:rPr>
              <a:t>);   Effects are correlated with included variables. </a:t>
            </a:r>
          </a:p>
          <a:p>
            <a:pPr lvl="1" eaLnBrk="1" hangingPunct="1">
              <a:lnSpc>
                <a:spcPct val="90000"/>
              </a:lnSpc>
              <a:spcBef>
                <a:spcPct val="20000"/>
              </a:spcBef>
              <a:buClr>
                <a:schemeClr val="accent2"/>
              </a:buClr>
              <a:buSzPct val="75000"/>
              <a:buFont typeface="Wingdings" panose="05000000000000000000" pitchFamily="2" charset="2"/>
              <a:buNone/>
            </a:pPr>
            <a:r>
              <a:rPr lang="en-US" altLang="en-US">
                <a:latin typeface="Tahoma" panose="020B0604030504040204" pitchFamily="34" charset="0"/>
              </a:rPr>
              <a:t>Cov[</a:t>
            </a:r>
            <a:r>
              <a:rPr lang="en-US" altLang="en-US" b="1">
                <a:latin typeface="Tahoma" panose="020B0604030504040204" pitchFamily="34" charset="0"/>
              </a:rPr>
              <a:t>x</a:t>
            </a:r>
            <a:r>
              <a:rPr lang="en-US" altLang="en-US" b="1" baseline="-25000">
                <a:latin typeface="Tahoma" panose="020B0604030504040204" pitchFamily="34" charset="0"/>
              </a:rPr>
              <a:t>it</a:t>
            </a:r>
            <a:r>
              <a:rPr lang="en-US" altLang="en-US">
                <a:latin typeface="Tahoma" panose="020B0604030504040204" pitchFamily="34" charset="0"/>
              </a:rPr>
              <a:t>,c</a:t>
            </a:r>
            <a:r>
              <a:rPr lang="en-US" altLang="en-US" b="1" baseline="-25000">
                <a:latin typeface="Tahoma" panose="020B0604030504040204" pitchFamily="34" charset="0"/>
              </a:rPr>
              <a:t>i</a:t>
            </a:r>
            <a:r>
              <a:rPr lang="en-US" altLang="en-US">
                <a:latin typeface="Tahoma" panose="020B0604030504040204" pitchFamily="34" charset="0"/>
              </a:rPr>
              <a:t>] ≠</a:t>
            </a:r>
            <a:r>
              <a:rPr lang="en-US" altLang="en-US" b="1">
                <a:latin typeface="Tahoma" panose="020B0604030504040204" pitchFamily="34" charset="0"/>
              </a:rPr>
              <a:t>0</a:t>
            </a:r>
          </a:p>
        </p:txBody>
      </p:sp>
      <p:sp>
        <p:nvSpPr>
          <p:cNvPr id="9223" name="Rectangle 6"/>
          <p:cNvSpPr>
            <a:spLocks noChangeArrowheads="1"/>
          </p:cNvSpPr>
          <p:nvPr/>
        </p:nvSpPr>
        <p:spPr bwMode="auto">
          <a:xfrm>
            <a:off x="1295400" y="2514600"/>
            <a:ext cx="4724400" cy="17526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3"/>
          <p:cNvGraphicFramePr>
            <a:graphicFrameLocks noChangeAspect="1"/>
          </p:cNvGraphicFramePr>
          <p:nvPr/>
        </p:nvGraphicFramePr>
        <p:xfrm>
          <a:off x="1295400" y="1752600"/>
          <a:ext cx="7015163" cy="4038600"/>
        </p:xfrm>
        <a:graphic>
          <a:graphicData uri="http://schemas.openxmlformats.org/presentationml/2006/ole">
            <p:oleObj spid="_x0000_s19473" name="Equation" r:id="rId3" imgW="2933700" imgH="168910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Estimating the Fixed Effects Model</a:t>
            </a:r>
          </a:p>
        </p:txBody>
      </p:sp>
      <p:sp>
        <p:nvSpPr>
          <p:cNvPr id="20483" name="Rectangle 3"/>
          <p:cNvSpPr>
            <a:spLocks noGrp="1" noChangeArrowheads="1"/>
          </p:cNvSpPr>
          <p:nvPr>
            <p:ph idx="1"/>
          </p:nvPr>
        </p:nvSpPr>
        <p:spPr/>
        <p:txBody>
          <a:bodyPr/>
          <a:lstStyle/>
          <a:p>
            <a:pPr eaLnBrk="1" hangingPunct="1"/>
            <a:r>
              <a:rPr lang="en-US" altLang="en-US" smtClean="0"/>
              <a:t>The FEM is a simple linear regression model but with many independent variables</a:t>
            </a:r>
          </a:p>
          <a:p>
            <a:pPr eaLnBrk="1" hangingPunct="1"/>
            <a:r>
              <a:rPr lang="en-US" altLang="en-US" smtClean="0"/>
              <a:t>Least squares estimator of </a:t>
            </a:r>
            <a:r>
              <a:rPr lang="en-US" altLang="en-US" b="1" smtClean="0">
                <a:sym typeface="Symbol"/>
              </a:rPr>
              <a:t></a:t>
            </a:r>
            <a:r>
              <a:rPr lang="en-US" altLang="en-US" smtClean="0"/>
              <a:t> is unbiased, consistent, efficient, but inconvenient if N is large. </a:t>
            </a:r>
          </a:p>
          <a:p>
            <a:pPr eaLnBrk="1" hangingPunct="1"/>
            <a:endParaRPr lang="en-US" altLang="en-US" smtClean="0"/>
          </a:p>
        </p:txBody>
      </p:sp>
      <p:graphicFrame>
        <p:nvGraphicFramePr>
          <p:cNvPr id="20484" name="Object 4"/>
          <p:cNvGraphicFramePr>
            <a:graphicFrameLocks noChangeAspect="1"/>
          </p:cNvGraphicFramePr>
          <p:nvPr/>
        </p:nvGraphicFramePr>
        <p:xfrm>
          <a:off x="2362200" y="4191000"/>
          <a:ext cx="4343400" cy="1927225"/>
        </p:xfrm>
        <a:graphic>
          <a:graphicData uri="http://schemas.openxmlformats.org/presentationml/2006/ole">
            <p:oleObj spid="_x0000_s20499" name="Equation" r:id="rId4" imgW="2260600" imgH="100330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Fixed Effects Estimator (cont.)</a:t>
            </a:r>
          </a:p>
        </p:txBody>
      </p:sp>
      <p:graphicFrame>
        <p:nvGraphicFramePr>
          <p:cNvPr id="22531" name="Object 4"/>
          <p:cNvGraphicFramePr>
            <a:graphicFrameLocks noChangeAspect="1"/>
          </p:cNvGraphicFramePr>
          <p:nvPr/>
        </p:nvGraphicFramePr>
        <p:xfrm>
          <a:off x="608013" y="2093913"/>
          <a:ext cx="7897812" cy="4543425"/>
        </p:xfrm>
        <a:graphic>
          <a:graphicData uri="http://schemas.openxmlformats.org/presentationml/2006/ole">
            <p:oleObj spid="_x0000_s22546" name="Equation" r:id="rId4" imgW="4724400" imgH="271780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914400"/>
            <a:ext cx="8229600" cy="1143000"/>
          </a:xfrm>
        </p:spPr>
        <p:txBody>
          <a:bodyPr/>
          <a:lstStyle/>
          <a:p>
            <a:pPr eaLnBrk="1" hangingPunct="1"/>
            <a:r>
              <a:rPr lang="en-US" altLang="en-US" smtClean="0"/>
              <a:t>The </a:t>
            </a:r>
            <a:r>
              <a:rPr lang="en-US" altLang="en-US" smtClean="0">
                <a:solidFill>
                  <a:srgbClr val="FF3300"/>
                </a:solidFill>
              </a:rPr>
              <a:t>Within Transformation</a:t>
            </a:r>
            <a:r>
              <a:rPr lang="en-US" altLang="en-US" smtClean="0"/>
              <a:t> Removes the Effects</a:t>
            </a:r>
          </a:p>
        </p:txBody>
      </p:sp>
      <p:graphicFrame>
        <p:nvGraphicFramePr>
          <p:cNvPr id="24579" name="Object 4"/>
          <p:cNvGraphicFramePr>
            <a:graphicFrameLocks noChangeAspect="1"/>
          </p:cNvGraphicFramePr>
          <p:nvPr/>
        </p:nvGraphicFramePr>
        <p:xfrm>
          <a:off x="1676400" y="2209800"/>
          <a:ext cx="4994275" cy="2297113"/>
        </p:xfrm>
        <a:graphic>
          <a:graphicData uri="http://schemas.openxmlformats.org/presentationml/2006/ole">
            <p:oleObj spid="_x0000_s24597" name="Equation" r:id="rId4" imgW="2044700" imgH="939800" progId="Equation.DSMT4">
              <p:embed/>
            </p:oleObj>
          </a:graphicData>
        </a:graphic>
      </p:graphicFrame>
      <p:sp>
        <p:nvSpPr>
          <p:cNvPr id="24580" name="Line 5"/>
          <p:cNvSpPr>
            <a:spLocks noChangeShapeType="1"/>
          </p:cNvSpPr>
          <p:nvPr/>
        </p:nvSpPr>
        <p:spPr bwMode="auto">
          <a:xfrm flipV="1">
            <a:off x="990600" y="4191000"/>
            <a:ext cx="0" cy="1676400"/>
          </a:xfrm>
          <a:prstGeom prst="line">
            <a:avLst/>
          </a:prstGeom>
          <a:noFill/>
          <a:ln w="19050">
            <a:solidFill>
              <a:srgbClr val="FF3300"/>
            </a:solidFill>
            <a:round/>
            <a:headEnd/>
            <a:tailEnd/>
          </a:ln>
          <a:extLst>
            <a:ext uri="{909E8E84-426E-40DD-AFC4-6F175D3DCCD1}">
              <a14:hiddenFill xmlns:a14="http://schemas.microsoft.com/office/drawing/2010/main" xmlns="">
                <a:noFill/>
              </a14:hiddenFill>
            </a:ext>
          </a:extLst>
        </p:spPr>
        <p:txBody>
          <a:bodyPr wrap="none"/>
          <a:lstStyle/>
          <a:p>
            <a:endParaRPr lang="en-US"/>
          </a:p>
        </p:txBody>
      </p:sp>
      <p:sp>
        <p:nvSpPr>
          <p:cNvPr id="24581" name="Line 6"/>
          <p:cNvSpPr>
            <a:spLocks noChangeShapeType="1"/>
          </p:cNvSpPr>
          <p:nvPr/>
        </p:nvSpPr>
        <p:spPr bwMode="auto">
          <a:xfrm>
            <a:off x="990600" y="4191000"/>
            <a:ext cx="457200" cy="0"/>
          </a:xfrm>
          <a:prstGeom prst="line">
            <a:avLst/>
          </a:prstGeom>
          <a:noFill/>
          <a:ln w="1905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24582" name="Text Box 7"/>
          <p:cNvSpPr txBox="1">
            <a:spLocks noChangeArrowheads="1"/>
          </p:cNvSpPr>
          <p:nvPr/>
        </p:nvSpPr>
        <p:spPr bwMode="auto">
          <a:xfrm>
            <a:off x="990600" y="5695950"/>
            <a:ext cx="6096000" cy="323850"/>
          </a:xfrm>
          <a:prstGeom prst="rect">
            <a:avLst/>
          </a:prstGeom>
          <a:noFill/>
          <a:ln w="19050">
            <a:solidFill>
              <a:srgbClr val="FF33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sz="1400" b="1">
                <a:latin typeface="Arial" panose="020B0604020202020204" pitchFamily="34" charset="0"/>
              </a:rPr>
              <a:t>Wooldridge notation for data in deviations from group means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533400"/>
            <a:ext cx="8534400" cy="1143000"/>
          </a:xfrm>
        </p:spPr>
        <p:txBody>
          <a:bodyPr/>
          <a:lstStyle/>
          <a:p>
            <a:pPr eaLnBrk="1" hangingPunct="1"/>
            <a:r>
              <a:rPr lang="en-US" altLang="en-US" sz="2800" smtClean="0"/>
              <a:t>Least Squares Dummy Variable Estimator</a:t>
            </a:r>
          </a:p>
        </p:txBody>
      </p:sp>
      <p:sp>
        <p:nvSpPr>
          <p:cNvPr id="26627" name="Rectangle 3"/>
          <p:cNvSpPr>
            <a:spLocks noGrp="1" noChangeArrowheads="1"/>
          </p:cNvSpPr>
          <p:nvPr>
            <p:ph idx="1"/>
          </p:nvPr>
        </p:nvSpPr>
        <p:spPr/>
        <p:txBody>
          <a:bodyPr/>
          <a:lstStyle/>
          <a:p>
            <a:pPr eaLnBrk="1" hangingPunct="1"/>
            <a:r>
              <a:rPr lang="en-US" altLang="en-US" b="1" smtClean="0"/>
              <a:t>b</a:t>
            </a:r>
            <a:r>
              <a:rPr lang="en-US" altLang="en-US" smtClean="0"/>
              <a:t> is obtained by </a:t>
            </a:r>
            <a:r>
              <a:rPr lang="en-US" altLang="en-US" b="1" smtClean="0">
                <a:solidFill>
                  <a:srgbClr val="FF3300"/>
                </a:solidFill>
              </a:rPr>
              <a:t>‘within’ groups least squares</a:t>
            </a:r>
            <a:r>
              <a:rPr lang="en-US" altLang="en-US" smtClean="0"/>
              <a:t> (group mean deviations)</a:t>
            </a:r>
          </a:p>
          <a:p>
            <a:pPr eaLnBrk="1" hangingPunct="1"/>
            <a:r>
              <a:rPr lang="en-US" altLang="en-US" smtClean="0"/>
              <a:t>Normal equations for </a:t>
            </a:r>
            <a:r>
              <a:rPr lang="en-US" altLang="en-US" b="1" smtClean="0"/>
              <a:t>a</a:t>
            </a:r>
            <a:r>
              <a:rPr lang="en-US" altLang="en-US" smtClean="0"/>
              <a:t> are </a:t>
            </a:r>
            <a:r>
              <a:rPr lang="en-US" altLang="en-US" b="1" smtClean="0"/>
              <a:t>D’Xb</a:t>
            </a:r>
            <a:r>
              <a:rPr lang="en-US" altLang="en-US" smtClean="0"/>
              <a:t>+</a:t>
            </a:r>
            <a:r>
              <a:rPr lang="en-US" altLang="en-US" b="1" smtClean="0"/>
              <a:t>D’Da</a:t>
            </a:r>
            <a:r>
              <a:rPr lang="en-US" altLang="en-US" smtClean="0"/>
              <a:t>=</a:t>
            </a:r>
            <a:r>
              <a:rPr lang="en-US" altLang="en-US" b="1" smtClean="0"/>
              <a:t>D’y</a:t>
            </a:r>
            <a:endParaRPr lang="en-US" altLang="en-US" smtClean="0"/>
          </a:p>
          <a:p>
            <a:pPr eaLnBrk="1" hangingPunct="1">
              <a:buFont typeface="Wingdings" panose="05000000000000000000" pitchFamily="2" charset="2"/>
              <a:buNone/>
            </a:pPr>
            <a:r>
              <a:rPr lang="en-US" altLang="en-US" b="1" smtClean="0"/>
              <a:t>                   a = </a:t>
            </a:r>
            <a:r>
              <a:rPr lang="en-US" altLang="en-US" smtClean="0"/>
              <a:t>(</a:t>
            </a:r>
            <a:r>
              <a:rPr lang="en-US" altLang="en-US" b="1" smtClean="0"/>
              <a:t>D’D</a:t>
            </a:r>
            <a:r>
              <a:rPr lang="en-US" altLang="en-US" smtClean="0"/>
              <a:t>)</a:t>
            </a:r>
            <a:r>
              <a:rPr lang="en-US" altLang="en-US" b="1" baseline="30000" smtClean="0"/>
              <a:t>-1</a:t>
            </a:r>
            <a:r>
              <a:rPr lang="en-US" altLang="en-US" b="1" smtClean="0"/>
              <a:t>D’</a:t>
            </a:r>
            <a:r>
              <a:rPr lang="en-US" altLang="en-US" smtClean="0"/>
              <a:t>(</a:t>
            </a:r>
            <a:r>
              <a:rPr lang="en-US" altLang="en-US" b="1" smtClean="0"/>
              <a:t>y – Xb</a:t>
            </a:r>
            <a:r>
              <a:rPr lang="en-US" altLang="en-US" smtClean="0"/>
              <a:t>)</a:t>
            </a:r>
          </a:p>
          <a:p>
            <a:pPr eaLnBrk="1" hangingPunct="1">
              <a:buFont typeface="Wingdings" panose="05000000000000000000" pitchFamily="2" charset="2"/>
              <a:buNone/>
            </a:pPr>
            <a:r>
              <a:rPr lang="en-US" altLang="en-US" smtClean="0"/>
              <a:t>                  </a:t>
            </a:r>
            <a:endParaRPr lang="en-US" altLang="en-US" b="1" smtClean="0"/>
          </a:p>
        </p:txBody>
      </p:sp>
      <p:graphicFrame>
        <p:nvGraphicFramePr>
          <p:cNvPr id="26628" name="Object 4"/>
          <p:cNvGraphicFramePr>
            <a:graphicFrameLocks noChangeAspect="1"/>
          </p:cNvGraphicFramePr>
          <p:nvPr/>
        </p:nvGraphicFramePr>
        <p:xfrm>
          <a:off x="2486025" y="3895725"/>
          <a:ext cx="4114800" cy="628650"/>
        </p:xfrm>
        <a:graphic>
          <a:graphicData uri="http://schemas.openxmlformats.org/presentationml/2006/ole">
            <p:oleObj spid="_x0000_s26644" name="Equation" r:id="rId4" imgW="1663700" imgH="254000" progId="Equation.DSMT4">
              <p:embed/>
            </p:oleObj>
          </a:graphicData>
        </a:graphic>
      </p:graphicFrame>
      <p:sp>
        <p:nvSpPr>
          <p:cNvPr id="26629" name="Text Box 5"/>
          <p:cNvSpPr txBox="1">
            <a:spLocks noChangeArrowheads="1"/>
          </p:cNvSpPr>
          <p:nvPr/>
        </p:nvSpPr>
        <p:spPr bwMode="auto">
          <a:xfrm>
            <a:off x="685800" y="4953000"/>
            <a:ext cx="7772400" cy="1192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a:latin typeface="Tahoma" panose="020B0604030504040204" pitchFamily="34" charset="0"/>
              </a:rPr>
              <a:t>Notes: This is simple algebra – the estimator is just OLS</a:t>
            </a:r>
          </a:p>
          <a:p>
            <a:pPr>
              <a:spcBef>
                <a:spcPct val="50000"/>
              </a:spcBef>
            </a:pPr>
            <a:r>
              <a:rPr lang="en-US" altLang="en-US">
                <a:latin typeface="Tahoma" panose="020B0604030504040204" pitchFamily="34" charset="0"/>
              </a:rPr>
              <a:t>          </a:t>
            </a:r>
            <a:r>
              <a:rPr lang="en-US" altLang="en-US" b="1">
                <a:solidFill>
                  <a:srgbClr val="FF2121"/>
                </a:solidFill>
                <a:latin typeface="Tahoma" panose="020B0604030504040204" pitchFamily="34" charset="0"/>
              </a:rPr>
              <a:t>Least squares is an estimator, not a model.  (Repeat twice.)</a:t>
            </a:r>
          </a:p>
          <a:p>
            <a:pPr>
              <a:spcBef>
                <a:spcPct val="50000"/>
              </a:spcBef>
            </a:pPr>
            <a:r>
              <a:rPr lang="en-US" altLang="en-US">
                <a:latin typeface="Tahoma" panose="020B0604030504040204" pitchFamily="34" charset="0"/>
              </a:rPr>
              <a:t>          Note what a</a:t>
            </a:r>
            <a:r>
              <a:rPr lang="en-US" altLang="en-US" baseline="-25000">
                <a:latin typeface="Tahoma" panose="020B0604030504040204" pitchFamily="34" charset="0"/>
              </a:rPr>
              <a:t>i</a:t>
            </a:r>
            <a:r>
              <a:rPr lang="en-US" altLang="en-US">
                <a:latin typeface="Tahoma" panose="020B0604030504040204" pitchFamily="34" charset="0"/>
              </a:rPr>
              <a:t> is when T</a:t>
            </a:r>
            <a:r>
              <a:rPr lang="en-US" altLang="en-US" baseline="-25000">
                <a:latin typeface="Tahoma" panose="020B0604030504040204" pitchFamily="34" charset="0"/>
              </a:rPr>
              <a:t>i</a:t>
            </a:r>
            <a:r>
              <a:rPr lang="en-US" altLang="en-US">
                <a:latin typeface="Tahoma" panose="020B0604030504040204" pitchFamily="34" charset="0"/>
              </a:rPr>
              <a:t> = 1.  Follow this with y</a:t>
            </a:r>
            <a:r>
              <a:rPr lang="en-US" altLang="en-US" baseline="-25000">
                <a:latin typeface="Tahoma" panose="020B0604030504040204" pitchFamily="34" charset="0"/>
              </a:rPr>
              <a:t>it</a:t>
            </a:r>
            <a:r>
              <a:rPr lang="en-US" altLang="en-US">
                <a:latin typeface="Tahoma" panose="020B0604030504040204" pitchFamily="34" charset="0"/>
              </a:rPr>
              <a:t>-a</a:t>
            </a:r>
            <a:r>
              <a:rPr lang="en-US" altLang="en-US" baseline="-25000">
                <a:latin typeface="Tahoma" panose="020B0604030504040204" pitchFamily="34" charset="0"/>
              </a:rPr>
              <a:t>i</a:t>
            </a:r>
            <a:r>
              <a:rPr lang="en-US" altLang="en-US">
                <a:latin typeface="Tahoma" panose="020B0604030504040204" pitchFamily="34" charset="0"/>
              </a:rPr>
              <a:t>-</a:t>
            </a:r>
            <a:r>
              <a:rPr lang="en-US" altLang="en-US" b="1">
                <a:latin typeface="Tahoma" panose="020B0604030504040204" pitchFamily="34" charset="0"/>
              </a:rPr>
              <a:t>x</a:t>
            </a:r>
            <a:r>
              <a:rPr lang="en-US" altLang="en-US" b="1" baseline="-25000">
                <a:latin typeface="Tahoma" panose="020B0604030504040204" pitchFamily="34" charset="0"/>
              </a:rPr>
              <a:t>it</a:t>
            </a:r>
            <a:r>
              <a:rPr lang="en-US" altLang="en-US" b="1">
                <a:latin typeface="Tahoma" panose="020B0604030504040204" pitchFamily="34" charset="0"/>
              </a:rPr>
              <a:t>’b</a:t>
            </a:r>
            <a:r>
              <a:rPr lang="en-US" altLang="en-US">
                <a:latin typeface="Tahoma" panose="020B0604030504040204" pitchFamily="34" charset="0"/>
              </a:rPr>
              <a:t>=0 if T</a:t>
            </a:r>
            <a:r>
              <a:rPr lang="en-US" altLang="en-US" baseline="-25000">
                <a:latin typeface="Tahoma" panose="020B0604030504040204" pitchFamily="34" charset="0"/>
              </a:rPr>
              <a:t>i</a:t>
            </a:r>
            <a:r>
              <a:rPr lang="en-US" altLang="en-US">
                <a:latin typeface="Tahoma" panose="020B0604030504040204" pitchFamily="34" charset="0"/>
              </a:rPr>
              <a:t>=1.</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457200" y="533400"/>
            <a:ext cx="8229600" cy="838200"/>
          </a:xfrm>
        </p:spPr>
        <p:txBody>
          <a:bodyPr/>
          <a:lstStyle/>
          <a:p>
            <a:pPr eaLnBrk="1" hangingPunct="1"/>
            <a:r>
              <a:rPr lang="en-US" altLang="en-US" smtClean="0"/>
              <a:t>A Fixed Effects Log Wage Equation</a:t>
            </a:r>
          </a:p>
        </p:txBody>
      </p:sp>
      <p:sp>
        <p:nvSpPr>
          <p:cNvPr id="50179" name="Text Box 5"/>
          <p:cNvSpPr txBox="1">
            <a:spLocks noChangeArrowheads="1"/>
          </p:cNvSpPr>
          <p:nvPr/>
        </p:nvSpPr>
        <p:spPr bwMode="auto">
          <a:xfrm>
            <a:off x="1981200" y="1524000"/>
            <a:ext cx="5867400" cy="2800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sz="1600" smtClean="0">
                <a:latin typeface="Tahoma" panose="020B0604030504040204" pitchFamily="34" charset="0"/>
              </a:rPr>
              <a:t>EXP </a:t>
            </a:r>
            <a:r>
              <a:rPr lang="en-US" altLang="en-US" sz="1600">
                <a:latin typeface="Tahoma" panose="020B0604030504040204" pitchFamily="34" charset="0"/>
              </a:rPr>
              <a:t>	= work experience</a:t>
            </a:r>
            <a:br>
              <a:rPr lang="en-US" altLang="en-US" sz="1600">
                <a:latin typeface="Tahoma" panose="020B0604030504040204" pitchFamily="34" charset="0"/>
              </a:rPr>
            </a:br>
            <a:r>
              <a:rPr lang="en-US" altLang="en-US" sz="1600">
                <a:latin typeface="Tahoma" panose="020B0604030504040204" pitchFamily="34" charset="0"/>
              </a:rPr>
              <a:t>WKS 	= weeks worked</a:t>
            </a:r>
            <a:br>
              <a:rPr lang="en-US" altLang="en-US" sz="1600">
                <a:latin typeface="Tahoma" panose="020B0604030504040204" pitchFamily="34" charset="0"/>
              </a:rPr>
            </a:br>
            <a:r>
              <a:rPr lang="en-US" altLang="en-US" sz="1600">
                <a:latin typeface="Tahoma" panose="020B0604030504040204" pitchFamily="34" charset="0"/>
              </a:rPr>
              <a:t>OCC 	= occupation, 1 if blue collar, </a:t>
            </a:r>
            <a:br>
              <a:rPr lang="en-US" altLang="en-US" sz="1600">
                <a:latin typeface="Tahoma" panose="020B0604030504040204" pitchFamily="34" charset="0"/>
              </a:rPr>
            </a:br>
            <a:r>
              <a:rPr lang="en-US" altLang="en-US" sz="1600">
                <a:latin typeface="Tahoma" panose="020B0604030504040204" pitchFamily="34" charset="0"/>
              </a:rPr>
              <a:t>IND 	= 1 if manufacturing industry</a:t>
            </a:r>
            <a:br>
              <a:rPr lang="en-US" altLang="en-US" sz="1600">
                <a:latin typeface="Tahoma" panose="020B0604030504040204" pitchFamily="34" charset="0"/>
              </a:rPr>
            </a:br>
            <a:r>
              <a:rPr lang="en-US" altLang="en-US" sz="1600">
                <a:latin typeface="Tahoma" panose="020B0604030504040204" pitchFamily="34" charset="0"/>
              </a:rPr>
              <a:t>SOUTH 	= 1 if resides in south</a:t>
            </a:r>
            <a:br>
              <a:rPr lang="en-US" altLang="en-US" sz="1600">
                <a:latin typeface="Tahoma" panose="020B0604030504040204" pitchFamily="34" charset="0"/>
              </a:rPr>
            </a:br>
            <a:r>
              <a:rPr lang="en-US" altLang="en-US" sz="1600">
                <a:latin typeface="Tahoma" panose="020B0604030504040204" pitchFamily="34" charset="0"/>
              </a:rPr>
              <a:t>SMSA	= 1 if resides in a city (SMSA)</a:t>
            </a:r>
            <a:br>
              <a:rPr lang="en-US" altLang="en-US" sz="1600">
                <a:latin typeface="Tahoma" panose="020B0604030504040204" pitchFamily="34" charset="0"/>
              </a:rPr>
            </a:br>
            <a:r>
              <a:rPr lang="en-US" altLang="en-US" sz="1600">
                <a:latin typeface="Tahoma" panose="020B0604030504040204" pitchFamily="34" charset="0"/>
              </a:rPr>
              <a:t>MS 	= 1 if married</a:t>
            </a:r>
            <a:br>
              <a:rPr lang="en-US" altLang="en-US" sz="1600">
                <a:latin typeface="Tahoma" panose="020B0604030504040204" pitchFamily="34" charset="0"/>
              </a:rPr>
            </a:br>
            <a:r>
              <a:rPr lang="en-US" altLang="en-US" sz="1600">
                <a:latin typeface="Tahoma" panose="020B0604030504040204" pitchFamily="34" charset="0"/>
              </a:rPr>
              <a:t>FEM 	= 1 if female</a:t>
            </a:r>
            <a:br>
              <a:rPr lang="en-US" altLang="en-US" sz="1600">
                <a:latin typeface="Tahoma" panose="020B0604030504040204" pitchFamily="34" charset="0"/>
              </a:rPr>
            </a:br>
            <a:r>
              <a:rPr lang="en-US" altLang="en-US" sz="1600">
                <a:latin typeface="Tahoma" panose="020B0604030504040204" pitchFamily="34" charset="0"/>
              </a:rPr>
              <a:t>UNION 	= 1 if wage set by union contract</a:t>
            </a:r>
            <a:br>
              <a:rPr lang="en-US" altLang="en-US" sz="1600">
                <a:latin typeface="Tahoma" panose="020B0604030504040204" pitchFamily="34" charset="0"/>
              </a:rPr>
            </a:br>
            <a:r>
              <a:rPr lang="en-US" altLang="en-US" sz="1600">
                <a:latin typeface="Tahoma" panose="020B0604030504040204" pitchFamily="34" charset="0"/>
              </a:rPr>
              <a:t>ED 	= years of education</a:t>
            </a:r>
            <a:br>
              <a:rPr lang="en-US" altLang="en-US" sz="1600">
                <a:latin typeface="Tahoma" panose="020B0604030504040204" pitchFamily="34" charset="0"/>
              </a:rPr>
            </a:br>
            <a:r>
              <a:rPr lang="en-US" altLang="en-US" sz="1600">
                <a:latin typeface="Tahoma" panose="020B0604030504040204" pitchFamily="34" charset="0"/>
              </a:rPr>
              <a:t>LWAGE 	= log of wage = dependent variable in </a:t>
            </a:r>
            <a:r>
              <a:rPr lang="en-US" altLang="en-US" sz="1600" smtClean="0">
                <a:latin typeface="Tahoma" panose="020B0604030504040204" pitchFamily="34" charset="0"/>
              </a:rPr>
              <a:t>regressions</a:t>
            </a:r>
            <a:endParaRPr lang="en-US" altLang="en-US" sz="1600">
              <a:latin typeface="Tahoma" panose="020B0604030504040204" pitchFamily="34" charset="0"/>
            </a:endParaRPr>
          </a:p>
        </p:txBody>
      </p:sp>
      <p:graphicFrame>
        <p:nvGraphicFramePr>
          <p:cNvPr id="4" name="Object 3"/>
          <p:cNvGraphicFramePr>
            <a:graphicFrameLocks noChangeAspect="1"/>
          </p:cNvGraphicFramePr>
          <p:nvPr/>
        </p:nvGraphicFramePr>
        <p:xfrm>
          <a:off x="228600" y="4419600"/>
          <a:ext cx="8629650" cy="1066800"/>
        </p:xfrm>
        <a:graphic>
          <a:graphicData uri="http://schemas.openxmlformats.org/presentationml/2006/ole">
            <p:oleObj spid="_x0000_s220174" name="Equation" r:id="rId4" imgW="5753100" imgH="711200" progId="Equation.DSMT4">
              <p:embed/>
            </p:oleObj>
          </a:graphicData>
        </a:graphic>
      </p:graphicFrame>
      <p:sp>
        <p:nvSpPr>
          <p:cNvPr id="5" name="TextBox 4"/>
          <p:cNvSpPr txBox="1"/>
          <p:nvPr/>
        </p:nvSpPr>
        <p:spPr>
          <a:xfrm>
            <a:off x="381000" y="5486400"/>
            <a:ext cx="8382000" cy="830997"/>
          </a:xfrm>
          <a:prstGeom prst="rect">
            <a:avLst/>
          </a:prstGeom>
          <a:noFill/>
        </p:spPr>
        <p:txBody>
          <a:bodyPr wrap="square" rtlCol="0">
            <a:spAutoFit/>
          </a:bodyPr>
          <a:lstStyle/>
          <a:p>
            <a:r>
              <a:rPr lang="en-US" sz="1600" smtClean="0"/>
              <a:t>Are the other unobserved attributes likely to be correlated with the observed variables?</a:t>
            </a:r>
          </a:p>
          <a:p>
            <a:r>
              <a:rPr lang="en-US" sz="1600" smtClean="0"/>
              <a:t>One possibility: </a:t>
            </a:r>
            <a:r>
              <a:rPr lang="en-US" sz="1600" b="1" smtClean="0">
                <a:solidFill>
                  <a:srgbClr val="FF2121"/>
                </a:solidFill>
                <a:latin typeface="Tahoma" pitchFamily="34" charset="0"/>
                <a:ea typeface="Tahoma" pitchFamily="34" charset="0"/>
                <a:cs typeface="Tahoma" pitchFamily="34" charset="0"/>
              </a:rPr>
              <a:t>Health</a:t>
            </a:r>
            <a:r>
              <a:rPr lang="en-US" sz="1600" b="1" baseline="-25000" smtClean="0">
                <a:solidFill>
                  <a:srgbClr val="FF2121"/>
                </a:solidFill>
                <a:latin typeface="Tahoma" pitchFamily="34" charset="0"/>
                <a:ea typeface="Tahoma" pitchFamily="34" charset="0"/>
                <a:cs typeface="Tahoma" pitchFamily="34" charset="0"/>
              </a:rPr>
              <a:t>i</a:t>
            </a:r>
            <a:r>
              <a:rPr lang="en-US" sz="1600" smtClean="0"/>
              <a:t> probably correlated with </a:t>
            </a:r>
            <a:r>
              <a:rPr lang="en-US" sz="1600" i="1" smtClean="0"/>
              <a:t>Exp</a:t>
            </a:r>
            <a:r>
              <a:rPr lang="en-US" sz="1600" i="1" baseline="-25000" smtClean="0"/>
              <a:t>it</a:t>
            </a:r>
            <a:r>
              <a:rPr lang="en-US" sz="1600" smtClean="0"/>
              <a:t> and </a:t>
            </a:r>
            <a:r>
              <a:rPr lang="en-US" sz="1600" i="1" smtClean="0"/>
              <a:t>Wks</a:t>
            </a:r>
            <a:r>
              <a:rPr lang="en-US" sz="1600" i="1" baseline="-25000" smtClean="0"/>
              <a:t>it</a:t>
            </a:r>
            <a:r>
              <a:rPr lang="en-US" sz="1600" smtClean="0"/>
              <a:t>.  A fixed effects treatment would be appropriate.  (</a:t>
            </a:r>
            <a:r>
              <a:rPr lang="en-US" sz="1600" b="1" smtClean="0">
                <a:solidFill>
                  <a:srgbClr val="FF2121"/>
                </a:solidFill>
                <a:latin typeface="Tahoma" pitchFamily="34" charset="0"/>
                <a:ea typeface="Tahoma" pitchFamily="34" charset="0"/>
                <a:cs typeface="Tahoma" pitchFamily="34" charset="0"/>
              </a:rPr>
              <a:t>Motivation</a:t>
            </a:r>
            <a:r>
              <a:rPr lang="en-US" sz="1600" smtClean="0"/>
              <a:t> and </a:t>
            </a:r>
            <a:r>
              <a:rPr lang="en-US" sz="1600" b="1" smtClean="0">
                <a:solidFill>
                  <a:srgbClr val="FF2121"/>
                </a:solidFill>
                <a:latin typeface="Tahoma" pitchFamily="34" charset="0"/>
                <a:ea typeface="Tahoma" pitchFamily="34" charset="0"/>
                <a:cs typeface="Tahoma" pitchFamily="34" charset="0"/>
              </a:rPr>
              <a:t>Ability</a:t>
            </a:r>
            <a:r>
              <a:rPr lang="en-US" sz="1600" smtClean="0"/>
              <a:t> are the usual candidates here.)</a:t>
            </a:r>
            <a:endParaRPr lang="en-US" sz="16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762000"/>
            <a:ext cx="8229600" cy="609600"/>
          </a:xfrm>
        </p:spPr>
        <p:txBody>
          <a:bodyPr/>
          <a:lstStyle/>
          <a:p>
            <a:pPr eaLnBrk="1" hangingPunct="1"/>
            <a:r>
              <a:rPr lang="en-US" altLang="en-US" smtClean="0"/>
              <a:t>Application Cornwell and Rupert</a:t>
            </a:r>
          </a:p>
        </p:txBody>
      </p:sp>
      <p:pic>
        <p:nvPicPr>
          <p:cNvPr id="30723"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28688" y="1371600"/>
            <a:ext cx="7286625" cy="541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smtClean="0"/>
              <a:t>LSDV Results</a:t>
            </a:r>
          </a:p>
        </p:txBody>
      </p:sp>
      <p:graphicFrame>
        <p:nvGraphicFramePr>
          <p:cNvPr id="32771" name="Object 2"/>
          <p:cNvGraphicFramePr>
            <a:graphicFrameLocks noGrp="1" noChangeAspect="1"/>
          </p:cNvGraphicFramePr>
          <p:nvPr>
            <p:ph idx="1"/>
          </p:nvPr>
        </p:nvGraphicFramePr>
        <p:xfrm>
          <a:off x="304800" y="1865313"/>
          <a:ext cx="6049963" cy="3773487"/>
        </p:xfrm>
        <a:graphic>
          <a:graphicData uri="http://schemas.openxmlformats.org/presentationml/2006/ole">
            <p:oleObj spid="_x0000_s32792" name="Bitmap Image" r:id="rId4" imgW="6780952" imgH="4229690" progId="PBrush">
              <p:embed/>
            </p:oleObj>
          </a:graphicData>
        </a:graphic>
      </p:graphicFrame>
      <p:sp>
        <p:nvSpPr>
          <p:cNvPr id="32772" name="Text Box 6"/>
          <p:cNvSpPr txBox="1">
            <a:spLocks noChangeArrowheads="1"/>
          </p:cNvSpPr>
          <p:nvPr/>
        </p:nvSpPr>
        <p:spPr bwMode="auto">
          <a:xfrm>
            <a:off x="5257800" y="2286000"/>
            <a:ext cx="2819400" cy="146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b="1">
                <a:latin typeface="Arial" panose="020B0604020202020204" pitchFamily="34" charset="0"/>
              </a:rPr>
              <a:t>Note huge changes in the coefficients. SMSA and MS change signs.  Significance changes completely!</a:t>
            </a:r>
          </a:p>
        </p:txBody>
      </p:sp>
      <p:pic>
        <p:nvPicPr>
          <p:cNvPr id="32773"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400800" y="4953000"/>
            <a:ext cx="2085975"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32774" name="Rectangle 6"/>
          <p:cNvSpPr>
            <a:spLocks noChangeArrowheads="1"/>
          </p:cNvSpPr>
          <p:nvPr/>
        </p:nvSpPr>
        <p:spPr bwMode="auto">
          <a:xfrm>
            <a:off x="1524000" y="4876800"/>
            <a:ext cx="2286000" cy="6858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32775" name="Rectangle 7"/>
          <p:cNvSpPr>
            <a:spLocks noChangeArrowheads="1"/>
          </p:cNvSpPr>
          <p:nvPr/>
        </p:nvSpPr>
        <p:spPr bwMode="auto">
          <a:xfrm>
            <a:off x="6400800" y="4876800"/>
            <a:ext cx="2286000" cy="6858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32776" name="Text Box 9"/>
          <p:cNvSpPr txBox="1">
            <a:spLocks noChangeArrowheads="1"/>
          </p:cNvSpPr>
          <p:nvPr/>
        </p:nvSpPr>
        <p:spPr bwMode="auto">
          <a:xfrm>
            <a:off x="6400800" y="4495800"/>
            <a:ext cx="2209800" cy="31432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altLang="en-US" sz="1400">
                <a:latin typeface="Arial" panose="020B0604020202020204" pitchFamily="34" charset="0"/>
              </a:rPr>
              <a:t>Pooled OLS</a:t>
            </a:r>
          </a:p>
        </p:txBody>
      </p:sp>
      <p:sp>
        <p:nvSpPr>
          <p:cNvPr id="32777" name="Rectangle 6"/>
          <p:cNvSpPr>
            <a:spLocks noChangeArrowheads="1"/>
          </p:cNvSpPr>
          <p:nvPr/>
        </p:nvSpPr>
        <p:spPr bwMode="auto">
          <a:xfrm>
            <a:off x="381000" y="1905000"/>
            <a:ext cx="4343400" cy="3048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US" altLang="en-US" smtClean="0"/>
              <a:t>Different Normalizations</a:t>
            </a:r>
          </a:p>
        </p:txBody>
      </p:sp>
      <p:sp>
        <p:nvSpPr>
          <p:cNvPr id="123907" name="Rectangle 3"/>
          <p:cNvSpPr>
            <a:spLocks noGrp="1" noChangeArrowheads="1"/>
          </p:cNvSpPr>
          <p:nvPr>
            <p:ph type="body" sz="half" idx="1"/>
          </p:nvPr>
        </p:nvSpPr>
        <p:spPr>
          <a:xfrm>
            <a:off x="457200" y="1828800"/>
            <a:ext cx="7924800" cy="4302125"/>
          </a:xfrm>
        </p:spPr>
        <p:txBody>
          <a:bodyPr/>
          <a:lstStyle/>
          <a:p>
            <a:pPr eaLnBrk="1" hangingPunct="1"/>
            <a:r>
              <a:rPr lang="en-US" altLang="en-US" sz="2400" smtClean="0"/>
              <a:t>Separate constants: using </a:t>
            </a:r>
            <a:r>
              <a:rPr lang="en-US" altLang="en-US" sz="2400" b="1" smtClean="0"/>
              <a:t>D</a:t>
            </a:r>
            <a:endParaRPr lang="en-US" altLang="en-US" sz="2400" smtClean="0"/>
          </a:p>
          <a:p>
            <a:pPr eaLnBrk="1" hangingPunct="1"/>
            <a:r>
              <a:rPr lang="en-US" altLang="en-US" sz="2400" smtClean="0"/>
              <a:t>Overall constant and N-1 constrasts</a:t>
            </a:r>
          </a:p>
          <a:p>
            <a:pPr eaLnBrk="1" hangingPunct="1"/>
            <a:r>
              <a:rPr lang="en-US" altLang="en-US" sz="2400" smtClean="0"/>
              <a:t>Overall constant, N constants, </a:t>
            </a:r>
            <a:r>
              <a:rPr lang="en-US" altLang="en-US" sz="2400" smtClean="0">
                <a:sym typeface="Symbol" panose="05050102010706020507" pitchFamily="18" charset="2"/>
              </a:rPr>
              <a:t></a:t>
            </a:r>
            <a:r>
              <a:rPr lang="en-US" altLang="en-US" sz="2400" baseline="-25000" smtClean="0">
                <a:sym typeface="Symbol" panose="05050102010706020507" pitchFamily="18" charset="2"/>
              </a:rPr>
              <a:t>i </a:t>
            </a:r>
            <a:r>
              <a:rPr lang="en-US" altLang="en-US" sz="2400" smtClean="0">
                <a:sym typeface="Symbol" panose="05050102010706020507" pitchFamily="18" charset="2"/>
              </a:rPr>
              <a:t></a:t>
            </a:r>
            <a:r>
              <a:rPr lang="en-US" altLang="en-US" sz="2400" baseline="-25000" smtClean="0">
                <a:sym typeface="Symbol" panose="05050102010706020507" pitchFamily="18" charset="2"/>
              </a:rPr>
              <a:t>i</a:t>
            </a:r>
            <a:r>
              <a:rPr lang="en-US" altLang="en-US" sz="2400" smtClean="0">
                <a:sym typeface="Symbol" panose="05050102010706020507" pitchFamily="18" charset="2"/>
              </a:rPr>
              <a:t> = 0</a:t>
            </a:r>
          </a:p>
        </p:txBody>
      </p:sp>
      <p:graphicFrame>
        <p:nvGraphicFramePr>
          <p:cNvPr id="123908" name="Object 7"/>
          <p:cNvGraphicFramePr>
            <a:graphicFrameLocks noGrp="1" noChangeAspect="1"/>
          </p:cNvGraphicFramePr>
          <p:nvPr>
            <p:ph sz="half" idx="2"/>
          </p:nvPr>
        </p:nvGraphicFramePr>
        <p:xfrm>
          <a:off x="1600200" y="3429000"/>
          <a:ext cx="5715000" cy="1704975"/>
        </p:xfrm>
        <a:graphic>
          <a:graphicData uri="http://schemas.openxmlformats.org/presentationml/2006/ole">
            <p:oleObj spid="_x0000_s339973" name="Equation" r:id="rId4" imgW="2298700" imgH="685800" progId="Equation.DSMT4">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4"/>
          <p:cNvSpPr>
            <a:spLocks noGrp="1" noChangeArrowheads="1"/>
          </p:cNvSpPr>
          <p:nvPr>
            <p:ph type="title"/>
          </p:nvPr>
        </p:nvSpPr>
        <p:spPr/>
        <p:txBody>
          <a:bodyPr/>
          <a:lstStyle/>
          <a:p>
            <a:pPr eaLnBrk="1" hangingPunct="1"/>
            <a:r>
              <a:rPr lang="en-US" altLang="en-US" sz="2000" smtClean="0"/>
              <a:t>Renormalizing Fixed Effects</a:t>
            </a:r>
            <a:br>
              <a:rPr lang="en-US" altLang="en-US" sz="2000" smtClean="0"/>
            </a:br>
            <a:r>
              <a:rPr lang="en-US" altLang="en-US" sz="2000" smtClean="0"/>
              <a:t>N Dummy Variables vs. a Constant and N-1 Dummy Variables</a:t>
            </a:r>
          </a:p>
        </p:txBody>
      </p:sp>
      <p:graphicFrame>
        <p:nvGraphicFramePr>
          <p:cNvPr id="125955" name="Object 10"/>
          <p:cNvGraphicFramePr>
            <a:graphicFrameLocks noGrp="1" noChangeAspect="1"/>
          </p:cNvGraphicFramePr>
          <p:nvPr>
            <p:ph sz="half" idx="1"/>
          </p:nvPr>
        </p:nvGraphicFramePr>
        <p:xfrm>
          <a:off x="5372100" y="3454400"/>
          <a:ext cx="2056793" cy="1346200"/>
        </p:xfrm>
        <a:graphic>
          <a:graphicData uri="http://schemas.openxmlformats.org/presentationml/2006/ole">
            <p:oleObj spid="_x0000_s341003" name="Equation" r:id="rId4" imgW="1397000" imgH="914400" progId="Equation.DSMT4">
              <p:embed/>
            </p:oleObj>
          </a:graphicData>
        </a:graphic>
      </p:graphicFrame>
      <p:graphicFrame>
        <p:nvGraphicFramePr>
          <p:cNvPr id="125956" name="Object 7"/>
          <p:cNvGraphicFramePr>
            <a:graphicFrameLocks noGrp="1" noChangeAspect="1"/>
          </p:cNvGraphicFramePr>
          <p:nvPr>
            <p:ph sz="half" idx="2"/>
          </p:nvPr>
        </p:nvGraphicFramePr>
        <p:xfrm>
          <a:off x="838200" y="1752600"/>
          <a:ext cx="4343400" cy="3057525"/>
        </p:xfrm>
        <a:graphic>
          <a:graphicData uri="http://schemas.openxmlformats.org/presentationml/2006/ole">
            <p:oleObj spid="_x0000_s341004" name="Equation" r:id="rId5" imgW="2959100" imgH="2082800" progId="Equation.DSMT4">
              <p:embed/>
            </p:oleObj>
          </a:graphicData>
        </a:graphic>
      </p:graphicFrame>
      <p:graphicFrame>
        <p:nvGraphicFramePr>
          <p:cNvPr id="125957" name="Object 11"/>
          <p:cNvGraphicFramePr>
            <a:graphicFrameLocks noChangeAspect="1"/>
          </p:cNvGraphicFramePr>
          <p:nvPr/>
        </p:nvGraphicFramePr>
        <p:xfrm>
          <a:off x="1219200" y="4953000"/>
          <a:ext cx="6627812" cy="609600"/>
        </p:xfrm>
        <a:graphic>
          <a:graphicData uri="http://schemas.openxmlformats.org/presentationml/2006/ole">
            <p:oleObj spid="_x0000_s341005" name="Equation" r:id="rId6" imgW="2628900" imgH="241300" progId="Equation.DSMT4">
              <p:embed/>
            </p:oleObj>
          </a:graphicData>
        </a:graphic>
      </p:graphicFrame>
      <p:sp>
        <p:nvSpPr>
          <p:cNvPr id="125958" name="Text Box 12"/>
          <p:cNvSpPr txBox="1">
            <a:spLocks noChangeArrowheads="1"/>
          </p:cNvSpPr>
          <p:nvPr/>
        </p:nvSpPr>
        <p:spPr bwMode="auto">
          <a:xfrm>
            <a:off x="304800" y="6019800"/>
            <a:ext cx="8458200" cy="3762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altLang="en-US">
                <a:latin typeface="Arial" panose="020B0604020202020204" pitchFamily="34" charset="0"/>
              </a:rPr>
              <a:t>Implication: No change in other coefficients, no change in sum of squares or R</a:t>
            </a:r>
            <a:r>
              <a:rPr lang="en-US" altLang="en-US" baseline="30000">
                <a:latin typeface="Arial" panose="020B0604020202020204" pitchFamily="34" charset="0"/>
              </a:rPr>
              <a:t>2</a:t>
            </a:r>
            <a:endParaRPr lang="en-US" altLang="en-US">
              <a:latin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914400"/>
            <a:ext cx="8534400" cy="5693866"/>
          </a:xfrm>
          <a:prstGeom prst="rect">
            <a:avLst/>
          </a:prstGeom>
          <a:noFill/>
        </p:spPr>
        <p:txBody>
          <a:bodyPr wrap="square" rtlCol="0">
            <a:spAutoFit/>
          </a:bodyPr>
          <a:lstStyle/>
          <a:p>
            <a:r>
              <a:rPr lang="en-US" sz="1400" b="1" smtClean="0">
                <a:latin typeface="Courier New" panose="02070309020205020404" pitchFamily="49" charset="0"/>
                <a:cs typeface="Courier New" panose="02070309020205020404" pitchFamily="49" charset="0"/>
              </a:rPr>
              <a:t>xtreg </a:t>
            </a:r>
            <a:r>
              <a:rPr lang="en-US" sz="1400" b="1">
                <a:latin typeface="Courier New" panose="02070309020205020404" pitchFamily="49" charset="0"/>
                <a:cs typeface="Courier New" panose="02070309020205020404" pitchFamily="49" charset="0"/>
              </a:rPr>
              <a:t>lx2ppii lx5ppii lx7ppii lx14 </a:t>
            </a:r>
            <a:r>
              <a:rPr lang="en-US" sz="1400" b="1" smtClean="0">
                <a:latin typeface="Courier New" panose="02070309020205020404" pitchFamily="49" charset="0"/>
                <a:cs typeface="Courier New" panose="02070309020205020404" pitchFamily="49" charset="0"/>
              </a:rPr>
              <a:t>lx15,fe</a:t>
            </a:r>
            <a:endParaRPr lang="en-US" sz="1400" b="1">
              <a:latin typeface="Courier New" panose="02070309020205020404" pitchFamily="49" charset="0"/>
              <a:cs typeface="Courier New" panose="02070309020205020404" pitchFamily="49" charset="0"/>
            </a:endParaRPr>
          </a:p>
          <a:p>
            <a:r>
              <a:rPr lang="en-US" sz="1400" b="1">
                <a:solidFill>
                  <a:srgbClr val="00B050"/>
                </a:solidFill>
                <a:latin typeface="Courier New" panose="02070309020205020404" pitchFamily="49" charset="0"/>
                <a:cs typeface="Courier New" panose="02070309020205020404" pitchFamily="49" charset="0"/>
              </a:rPr>
              <a:t>Fixed-effects (within) regression </a:t>
            </a:r>
            <a:r>
              <a:rPr lang="en-US" sz="1400" b="1">
                <a:latin typeface="Courier New" panose="02070309020205020404" pitchFamily="49" charset="0"/>
                <a:cs typeface="Courier New" panose="02070309020205020404" pitchFamily="49" charset="0"/>
              </a:rPr>
              <a:t>              Number of obs     =        210</a:t>
            </a:r>
          </a:p>
          <a:p>
            <a:r>
              <a:rPr lang="en-US" sz="1400" b="1">
                <a:latin typeface="Courier New" panose="02070309020205020404" pitchFamily="49" charset="0"/>
                <a:cs typeface="Courier New" panose="02070309020205020404" pitchFamily="49" charset="0"/>
              </a:rPr>
              <a:t>Group variable: id                              Number of groups  =         30</a:t>
            </a:r>
          </a:p>
          <a:p>
            <a:endParaRPr lang="en-US" sz="1400" b="1">
              <a:latin typeface="Courier New" panose="02070309020205020404" pitchFamily="49" charset="0"/>
              <a:cs typeface="Courier New" panose="02070309020205020404" pitchFamily="49" charset="0"/>
            </a:endParaRPr>
          </a:p>
          <a:p>
            <a:r>
              <a:rPr lang="en-US" sz="1400" b="1">
                <a:latin typeface="Courier New" panose="02070309020205020404" pitchFamily="49" charset="0"/>
                <a:cs typeface="Courier New" panose="02070309020205020404" pitchFamily="49" charset="0"/>
              </a:rPr>
              <a:t>R-sq:                                           Obs per group:</a:t>
            </a:r>
          </a:p>
          <a:p>
            <a:r>
              <a:rPr lang="en-US" sz="1400" b="1">
                <a:latin typeface="Courier New" panose="02070309020205020404" pitchFamily="49" charset="0"/>
                <a:cs typeface="Courier New" panose="02070309020205020404" pitchFamily="49" charset="0"/>
              </a:rPr>
              <a:t>     </a:t>
            </a:r>
            <a:r>
              <a:rPr lang="en-US" sz="1400" b="1">
                <a:solidFill>
                  <a:srgbClr val="00B050"/>
                </a:solidFill>
                <a:latin typeface="Courier New" panose="02070309020205020404" pitchFamily="49" charset="0"/>
                <a:cs typeface="Courier New" panose="02070309020205020404" pitchFamily="49" charset="0"/>
              </a:rPr>
              <a:t>within  = 0.6875 </a:t>
            </a:r>
            <a:r>
              <a:rPr lang="en-US" sz="1400" b="1">
                <a:latin typeface="Courier New" panose="02070309020205020404" pitchFamily="49" charset="0"/>
                <a:cs typeface="Courier New" panose="02070309020205020404" pitchFamily="49" charset="0"/>
              </a:rPr>
              <a:t>                                        min =          7</a:t>
            </a:r>
          </a:p>
          <a:p>
            <a:r>
              <a:rPr lang="en-US" sz="1400" b="1">
                <a:latin typeface="Courier New" panose="02070309020205020404" pitchFamily="49" charset="0"/>
                <a:cs typeface="Courier New" panose="02070309020205020404" pitchFamily="49" charset="0"/>
              </a:rPr>
              <a:t>     </a:t>
            </a:r>
            <a:r>
              <a:rPr lang="en-US" sz="1400" b="1">
                <a:solidFill>
                  <a:srgbClr val="00B050"/>
                </a:solidFill>
                <a:latin typeface="Courier New" panose="02070309020205020404" pitchFamily="49" charset="0"/>
                <a:cs typeface="Courier New" panose="02070309020205020404" pitchFamily="49" charset="0"/>
              </a:rPr>
              <a:t>between = 0.5190 </a:t>
            </a:r>
            <a:r>
              <a:rPr lang="en-US" sz="1400" b="1" smtClean="0">
                <a:solidFill>
                  <a:srgbClr val="00B050"/>
                </a:solidFill>
                <a:latin typeface="Courier New" panose="02070309020205020404" pitchFamily="49" charset="0"/>
                <a:cs typeface="Courier New" panose="02070309020205020404" pitchFamily="49" charset="0"/>
              </a:rPr>
              <a:t>&lt;*****</a:t>
            </a:r>
            <a:r>
              <a:rPr lang="en-US" sz="1400" b="1">
                <a:latin typeface="Courier New" panose="02070309020205020404" pitchFamily="49" charset="0"/>
                <a:cs typeface="Courier New" panose="02070309020205020404" pitchFamily="49" charset="0"/>
              </a:rPr>
              <a:t>                                  avg =        7.0</a:t>
            </a:r>
          </a:p>
          <a:p>
            <a:r>
              <a:rPr lang="en-US" sz="1400" b="1">
                <a:latin typeface="Courier New" panose="02070309020205020404" pitchFamily="49" charset="0"/>
                <a:cs typeface="Courier New" panose="02070309020205020404" pitchFamily="49" charset="0"/>
              </a:rPr>
              <a:t>     </a:t>
            </a:r>
            <a:r>
              <a:rPr lang="en-US" sz="1400" b="1">
                <a:solidFill>
                  <a:srgbClr val="00B050"/>
                </a:solidFill>
                <a:latin typeface="Courier New" panose="02070309020205020404" pitchFamily="49" charset="0"/>
                <a:cs typeface="Courier New" panose="02070309020205020404" pitchFamily="49" charset="0"/>
              </a:rPr>
              <a:t>overall = 0.5446 </a:t>
            </a:r>
            <a:r>
              <a:rPr lang="en-US" sz="1400" b="1">
                <a:latin typeface="Courier New" panose="02070309020205020404" pitchFamily="49" charset="0"/>
                <a:cs typeface="Courier New" panose="02070309020205020404" pitchFamily="49" charset="0"/>
              </a:rPr>
              <a:t>                                        max =          7</a:t>
            </a:r>
          </a:p>
          <a:p>
            <a:r>
              <a:rPr lang="en-US" sz="1400" b="1">
                <a:latin typeface="Courier New" panose="02070309020205020404" pitchFamily="49" charset="0"/>
                <a:cs typeface="Courier New" panose="02070309020205020404" pitchFamily="49" charset="0"/>
              </a:rPr>
              <a:t>                                                F(4,176)          =      96.78</a:t>
            </a:r>
          </a:p>
          <a:p>
            <a:r>
              <a:rPr lang="en-US" sz="1400" b="1">
                <a:latin typeface="Courier New" panose="02070309020205020404" pitchFamily="49" charset="0"/>
                <a:cs typeface="Courier New" panose="02070309020205020404" pitchFamily="49" charset="0"/>
              </a:rPr>
              <a:t>corr(u_i, Xb)  = -0.0122 </a:t>
            </a:r>
            <a:r>
              <a:rPr lang="en-US" sz="1400" b="1" smtClean="0">
                <a:solidFill>
                  <a:schemeClr val="bg2">
                    <a:lumMod val="60000"/>
                    <a:lumOff val="40000"/>
                  </a:schemeClr>
                </a:solidFill>
                <a:latin typeface="Courier New" panose="02070309020205020404" pitchFamily="49" charset="0"/>
                <a:cs typeface="Courier New" panose="02070309020205020404" pitchFamily="49" charset="0"/>
              </a:rPr>
              <a:t>(How to compute this?)</a:t>
            </a:r>
            <a:r>
              <a:rPr lang="en-US" sz="1400" b="1">
                <a:latin typeface="Courier New" panose="02070309020205020404" pitchFamily="49" charset="0"/>
                <a:cs typeface="Courier New" panose="02070309020205020404" pitchFamily="49" charset="0"/>
              </a:rPr>
              <a:t> Prob &gt; F          =     0.0000</a:t>
            </a:r>
          </a:p>
          <a:p>
            <a:r>
              <a:rPr lang="en-US" sz="1400" b="1" smtClean="0">
                <a:latin typeface="Courier New" panose="02070309020205020404" pitchFamily="49" charset="0"/>
                <a:cs typeface="Courier New" panose="02070309020205020404" pitchFamily="49" charset="0"/>
              </a:rPr>
              <a:t>------------------------------------------------------------------------------</a:t>
            </a:r>
            <a:endParaRPr lang="en-US" sz="1400" b="1">
              <a:latin typeface="Courier New" panose="02070309020205020404" pitchFamily="49" charset="0"/>
              <a:cs typeface="Courier New" panose="02070309020205020404" pitchFamily="49" charset="0"/>
            </a:endParaRPr>
          </a:p>
          <a:p>
            <a:r>
              <a:rPr lang="en-US" sz="1400" b="1">
                <a:latin typeface="Courier New" panose="02070309020205020404" pitchFamily="49" charset="0"/>
                <a:cs typeface="Courier New" panose="02070309020205020404" pitchFamily="49" charset="0"/>
              </a:rPr>
              <a:t>     lx2ppii |      Coef.   Std. Err.      t    P&gt;|t|     [95% Conf. Interval]</a:t>
            </a:r>
          </a:p>
          <a:p>
            <a:r>
              <a:rPr lang="en-US" sz="1400" b="1">
                <a:latin typeface="Courier New" panose="02070309020205020404" pitchFamily="49" charset="0"/>
                <a:cs typeface="Courier New" panose="02070309020205020404" pitchFamily="49" charset="0"/>
              </a:rPr>
              <a:t>-------------+----------------------------------------------------------------</a:t>
            </a:r>
          </a:p>
          <a:p>
            <a:r>
              <a:rPr lang="en-US" sz="1400" b="1">
                <a:latin typeface="Courier New" panose="02070309020205020404" pitchFamily="49" charset="0"/>
                <a:cs typeface="Courier New" panose="02070309020205020404" pitchFamily="49" charset="0"/>
              </a:rPr>
              <a:t>     lx5ppii |   .6814873   .0372348    18.30   0.000     .6080031    .7549715</a:t>
            </a:r>
          </a:p>
          <a:p>
            <a:r>
              <a:rPr lang="en-US" sz="1400" b="1">
                <a:latin typeface="Courier New" panose="02070309020205020404" pitchFamily="49" charset="0"/>
                <a:cs typeface="Courier New" panose="02070309020205020404" pitchFamily="49" charset="0"/>
              </a:rPr>
              <a:t>     lx7ppii |   .0176203   .0192227     0.92   0.361    -.0203163     .055557</a:t>
            </a:r>
          </a:p>
          <a:p>
            <a:r>
              <a:rPr lang="en-US" sz="1400" b="1">
                <a:latin typeface="Courier New" panose="02070309020205020404" pitchFamily="49" charset="0"/>
                <a:cs typeface="Courier New" panose="02070309020205020404" pitchFamily="49" charset="0"/>
              </a:rPr>
              <a:t>        lx14 |  -.1034633   .1198958    -0.86   0.389    -.3400818    .1331553</a:t>
            </a:r>
          </a:p>
          <a:p>
            <a:r>
              <a:rPr lang="en-US" sz="1400" b="1">
                <a:latin typeface="Courier New" panose="02070309020205020404" pitchFamily="49" charset="0"/>
                <a:cs typeface="Courier New" panose="02070309020205020404" pitchFamily="49" charset="0"/>
              </a:rPr>
              <a:t>        lx15 |  -.0486583   .1786855    -0.27   0.786    -.4013003    .3039837</a:t>
            </a:r>
          </a:p>
          <a:p>
            <a:r>
              <a:rPr lang="en-US" sz="1400" b="1">
                <a:solidFill>
                  <a:srgbClr val="FF0000"/>
                </a:solidFill>
                <a:latin typeface="Courier New" panose="02070309020205020404" pitchFamily="49" charset="0"/>
                <a:cs typeface="Courier New" panose="02070309020205020404" pitchFamily="49" charset="0"/>
              </a:rPr>
              <a:t>       _cons |    3.23385   2.156826     1.50   0.136    -1.022721    </a:t>
            </a:r>
            <a:r>
              <a:rPr lang="en-US" sz="1400" b="1" smtClean="0">
                <a:solidFill>
                  <a:srgbClr val="FF0000"/>
                </a:solidFill>
                <a:latin typeface="Courier New" panose="02070309020205020404" pitchFamily="49" charset="0"/>
                <a:cs typeface="Courier New" panose="02070309020205020404" pitchFamily="49" charset="0"/>
              </a:rPr>
              <a:t>7.490421</a:t>
            </a:r>
          </a:p>
          <a:p>
            <a:r>
              <a:rPr lang="en-US" sz="1400" b="1">
                <a:solidFill>
                  <a:srgbClr val="FF0000"/>
                </a:solidFill>
                <a:latin typeface="Courier New" panose="02070309020205020404" pitchFamily="49" charset="0"/>
                <a:cs typeface="Courier New" panose="02070309020205020404" pitchFamily="49" charset="0"/>
              </a:rPr>
              <a:t> </a:t>
            </a:r>
            <a:r>
              <a:rPr lang="en-US" sz="1400" b="1" smtClean="0">
                <a:solidFill>
                  <a:srgbClr val="FF0000"/>
                </a:solidFill>
                <a:latin typeface="Courier New" panose="02070309020205020404" pitchFamily="49" charset="0"/>
                <a:cs typeface="Courier New" panose="02070309020205020404" pitchFamily="49" charset="0"/>
              </a:rPr>
              <a:t>      </a:t>
            </a:r>
            <a:r>
              <a:rPr lang="en-US" sz="1400" b="1">
                <a:solidFill>
                  <a:schemeClr val="bg2">
                    <a:lumMod val="60000"/>
                    <a:lumOff val="40000"/>
                  </a:schemeClr>
                </a:solidFill>
                <a:latin typeface="Courier New" panose="02070309020205020404" pitchFamily="49" charset="0"/>
                <a:cs typeface="Courier New" panose="02070309020205020404" pitchFamily="49" charset="0"/>
              </a:rPr>
              <a:t>(Which constant </a:t>
            </a:r>
            <a:r>
              <a:rPr lang="en-US" sz="1400" b="1" smtClean="0">
                <a:solidFill>
                  <a:schemeClr val="bg2">
                    <a:lumMod val="60000"/>
                    <a:lumOff val="40000"/>
                  </a:schemeClr>
                </a:solidFill>
                <a:latin typeface="Courier New" panose="02070309020205020404" pitchFamily="49" charset="0"/>
                <a:cs typeface="Courier New" panose="02070309020205020404" pitchFamily="49" charset="0"/>
              </a:rPr>
              <a:t>term is </a:t>
            </a:r>
            <a:r>
              <a:rPr lang="en-US" sz="1400" b="1">
                <a:solidFill>
                  <a:schemeClr val="bg2">
                    <a:lumMod val="60000"/>
                    <a:lumOff val="40000"/>
                  </a:schemeClr>
                </a:solidFill>
                <a:latin typeface="Courier New" panose="02070309020205020404" pitchFamily="49" charset="0"/>
                <a:cs typeface="Courier New" panose="02070309020205020404" pitchFamily="49" charset="0"/>
              </a:rPr>
              <a:t>this</a:t>
            </a:r>
            <a:r>
              <a:rPr lang="en-US" sz="1400" b="1" smtClean="0">
                <a:solidFill>
                  <a:schemeClr val="bg2">
                    <a:lumMod val="60000"/>
                    <a:lumOff val="40000"/>
                  </a:schemeClr>
                </a:solidFill>
                <a:latin typeface="Courier New" panose="02070309020205020404" pitchFamily="49" charset="0"/>
                <a:cs typeface="Courier New" panose="02070309020205020404" pitchFamily="49" charset="0"/>
              </a:rPr>
              <a:t>? Which one is omitted? First? Last? </a:t>
            </a:r>
            <a:endParaRPr lang="en-US" sz="1400" b="1">
              <a:solidFill>
                <a:srgbClr val="FF0000"/>
              </a:solidFill>
              <a:latin typeface="Courier New" panose="02070309020205020404" pitchFamily="49" charset="0"/>
              <a:cs typeface="Courier New" panose="02070309020205020404" pitchFamily="49" charset="0"/>
            </a:endParaRPr>
          </a:p>
          <a:p>
            <a:r>
              <a:rPr lang="en-US" sz="1400" b="1">
                <a:latin typeface="Courier New" panose="02070309020205020404" pitchFamily="49" charset="0"/>
                <a:cs typeface="Courier New" panose="02070309020205020404" pitchFamily="49" charset="0"/>
              </a:rPr>
              <a:t>-------------+----------------------------------------------------------------</a:t>
            </a:r>
          </a:p>
          <a:p>
            <a:r>
              <a:rPr lang="en-US" sz="1400" b="1">
                <a:latin typeface="Courier New" panose="02070309020205020404" pitchFamily="49" charset="0"/>
                <a:cs typeface="Courier New" panose="02070309020205020404" pitchFamily="49" charset="0"/>
              </a:rPr>
              <a:t>     </a:t>
            </a:r>
            <a:r>
              <a:rPr lang="en-US" sz="1400" b="1">
                <a:solidFill>
                  <a:srgbClr val="0070C0"/>
                </a:solidFill>
                <a:latin typeface="Courier New" panose="02070309020205020404" pitchFamily="49" charset="0"/>
                <a:cs typeface="Courier New" panose="02070309020205020404" pitchFamily="49" charset="0"/>
              </a:rPr>
              <a:t>sigma_u |  .</a:t>
            </a:r>
            <a:r>
              <a:rPr lang="en-US" sz="1400" b="1" smtClean="0">
                <a:solidFill>
                  <a:srgbClr val="0070C0"/>
                </a:solidFill>
                <a:latin typeface="Courier New" panose="02070309020205020404" pitchFamily="49" charset="0"/>
                <a:cs typeface="Courier New" panose="02070309020205020404" pitchFamily="49" charset="0"/>
              </a:rPr>
              <a:t>68475697 (How is this computed?)</a:t>
            </a:r>
          </a:p>
          <a:p>
            <a:r>
              <a:rPr lang="en-US" sz="1400" b="1">
                <a:latin typeface="Courier New" panose="02070309020205020404" pitchFamily="49" charset="0"/>
                <a:cs typeface="Courier New" panose="02070309020205020404" pitchFamily="49" charset="0"/>
              </a:rPr>
              <a:t>     sigma_e |    .250843</a:t>
            </a:r>
          </a:p>
          <a:p>
            <a:r>
              <a:rPr lang="en-US" sz="1400" b="1">
                <a:latin typeface="Courier New" panose="02070309020205020404" pitchFamily="49" charset="0"/>
                <a:cs typeface="Courier New" panose="02070309020205020404" pitchFamily="49" charset="0"/>
              </a:rPr>
              <a:t>         rho |  .</a:t>
            </a:r>
            <a:r>
              <a:rPr lang="en-US" sz="1400" b="1" smtClean="0">
                <a:latin typeface="Courier New" panose="02070309020205020404" pitchFamily="49" charset="0"/>
                <a:cs typeface="Courier New" panose="02070309020205020404" pitchFamily="49" charset="0"/>
              </a:rPr>
              <a:t>88168388 </a:t>
            </a:r>
            <a:r>
              <a:rPr lang="en-US" sz="1400" b="1">
                <a:latin typeface="Courier New" panose="02070309020205020404" pitchFamily="49" charset="0"/>
                <a:cs typeface="Courier New" panose="02070309020205020404" pitchFamily="49" charset="0"/>
              </a:rPr>
              <a:t>(fraction of variance due to u_i)</a:t>
            </a:r>
          </a:p>
          <a:p>
            <a:r>
              <a:rPr lang="en-US" sz="1400" b="1">
                <a:latin typeface="Courier New" panose="02070309020205020404" pitchFamily="49" charset="0"/>
                <a:cs typeface="Courier New" panose="02070309020205020404" pitchFamily="49" charset="0"/>
              </a:rPr>
              <a:t>------------------------------------------------------------------------------</a:t>
            </a:r>
          </a:p>
          <a:p>
            <a:r>
              <a:rPr lang="en-US" sz="1400" b="1">
                <a:latin typeface="Courier New" panose="02070309020205020404" pitchFamily="49" charset="0"/>
                <a:cs typeface="Courier New" panose="02070309020205020404" pitchFamily="49" charset="0"/>
              </a:rPr>
              <a:t>F test that all u_i=0: F(29, 176) = 20.77                    Prob &gt; F = </a:t>
            </a:r>
            <a:r>
              <a:rPr lang="en-US" sz="1400" b="1" smtClean="0">
                <a:latin typeface="Courier New" panose="02070309020205020404" pitchFamily="49" charset="0"/>
                <a:cs typeface="Courier New" panose="02070309020205020404" pitchFamily="49" charset="0"/>
              </a:rPr>
              <a:t>0.0000</a:t>
            </a:r>
            <a:endParaRPr lang="en-US" sz="1400" b="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xmlns="" val="18637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06413" y="762000"/>
            <a:ext cx="8229600" cy="1143000"/>
          </a:xfrm>
        </p:spPr>
        <p:txBody>
          <a:bodyPr/>
          <a:lstStyle/>
          <a:p>
            <a:pPr eaLnBrk="1" hangingPunct="1"/>
            <a:r>
              <a:rPr lang="en-US" altLang="en-US" smtClean="0"/>
              <a:t>The Effect of the Effects</a:t>
            </a:r>
          </a:p>
        </p:txBody>
      </p:sp>
      <p:graphicFrame>
        <p:nvGraphicFramePr>
          <p:cNvPr id="34819" name="Object 4"/>
          <p:cNvGraphicFramePr>
            <a:graphicFrameLocks noGrp="1" noChangeAspect="1"/>
          </p:cNvGraphicFramePr>
          <p:nvPr>
            <p:ph idx="1"/>
          </p:nvPr>
        </p:nvGraphicFramePr>
        <p:xfrm>
          <a:off x="1152525" y="2427288"/>
          <a:ext cx="6837363" cy="3105150"/>
        </p:xfrm>
        <a:graphic>
          <a:graphicData uri="http://schemas.openxmlformats.org/presentationml/2006/ole">
            <p:oleObj spid="_x0000_s34838" name="Bitmap Image" r:id="rId4" imgW="6838095" imgH="3104762" progId="PBrush">
              <p:embed/>
            </p:oleObj>
          </a:graphicData>
        </a:graphic>
      </p:graphicFrame>
      <p:sp>
        <p:nvSpPr>
          <p:cNvPr id="34820" name="Line 6"/>
          <p:cNvSpPr>
            <a:spLocks noChangeShapeType="1"/>
          </p:cNvSpPr>
          <p:nvPr/>
        </p:nvSpPr>
        <p:spPr bwMode="auto">
          <a:xfrm>
            <a:off x="533400" y="5295900"/>
            <a:ext cx="609600" cy="0"/>
          </a:xfrm>
          <a:prstGeom prst="line">
            <a:avLst/>
          </a:prstGeom>
          <a:noFill/>
          <a:ln w="762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34821" name="Line 7"/>
          <p:cNvSpPr>
            <a:spLocks noChangeShapeType="1"/>
          </p:cNvSpPr>
          <p:nvPr/>
        </p:nvSpPr>
        <p:spPr bwMode="auto">
          <a:xfrm flipH="1">
            <a:off x="7950200" y="3657600"/>
            <a:ext cx="609600" cy="0"/>
          </a:xfrm>
          <a:prstGeom prst="line">
            <a:avLst/>
          </a:prstGeom>
          <a:noFill/>
          <a:ln w="762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34822" name="Rectangle 8"/>
          <p:cNvSpPr>
            <a:spLocks noChangeArrowheads="1"/>
          </p:cNvSpPr>
          <p:nvPr/>
        </p:nvSpPr>
        <p:spPr bwMode="auto">
          <a:xfrm>
            <a:off x="6781800" y="2819400"/>
            <a:ext cx="1066800" cy="1219200"/>
          </a:xfrm>
          <a:prstGeom prst="rect">
            <a:avLst/>
          </a:prstGeom>
          <a:noFill/>
          <a:ln w="38100">
            <a:solidFill>
              <a:srgbClr val="FF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34823" name="Rectangle 9"/>
          <p:cNvSpPr>
            <a:spLocks noChangeArrowheads="1"/>
          </p:cNvSpPr>
          <p:nvPr/>
        </p:nvSpPr>
        <p:spPr bwMode="auto">
          <a:xfrm>
            <a:off x="4953000" y="5181600"/>
            <a:ext cx="2895600" cy="228600"/>
          </a:xfrm>
          <a:prstGeom prst="rect">
            <a:avLst/>
          </a:prstGeom>
          <a:noFill/>
          <a:ln w="28575">
            <a:solidFill>
              <a:srgbClr val="FF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6" name="Picture 2"/>
          <p:cNvPicPr>
            <a:picLocks noChangeAspect="1" noChangeArrowheads="1"/>
          </p:cNvPicPr>
          <p:nvPr/>
        </p:nvPicPr>
        <p:blipFill>
          <a:blip r:embed="rId2" cstate="print"/>
          <a:srcRect/>
          <a:stretch>
            <a:fillRect/>
          </a:stretch>
        </p:blipFill>
        <p:spPr bwMode="auto">
          <a:xfrm>
            <a:off x="1752600" y="1295400"/>
            <a:ext cx="5200650" cy="5358497"/>
          </a:xfrm>
          <a:prstGeom prst="rect">
            <a:avLst/>
          </a:prstGeom>
          <a:noFill/>
          <a:ln w="9525">
            <a:noFill/>
            <a:miter lim="800000"/>
            <a:headEnd/>
            <a:tailEnd/>
          </a:ln>
        </p:spPr>
      </p:pic>
      <p:sp>
        <p:nvSpPr>
          <p:cNvPr id="5" name="TextBox 4"/>
          <p:cNvSpPr txBox="1"/>
          <p:nvPr/>
        </p:nvSpPr>
        <p:spPr>
          <a:xfrm>
            <a:off x="1143000" y="838200"/>
            <a:ext cx="7010400" cy="369332"/>
          </a:xfrm>
          <a:prstGeom prst="rect">
            <a:avLst/>
          </a:prstGeom>
          <a:noFill/>
        </p:spPr>
        <p:txBody>
          <a:bodyPr wrap="square" rtlCol="0">
            <a:spAutoFit/>
          </a:bodyPr>
          <a:lstStyle/>
          <a:p>
            <a:r>
              <a:rPr lang="en-US" smtClean="0"/>
              <a:t>Inside Baseball:  31 Teams, 16 years.  Fans = a(i) + bWins(i,t) + e(i,t)</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874" name="Picture 2"/>
          <p:cNvPicPr>
            <a:picLocks noChangeAspect="1" noChangeArrowheads="1"/>
          </p:cNvPicPr>
          <p:nvPr/>
        </p:nvPicPr>
        <p:blipFill>
          <a:blip r:embed="rId2" cstate="print"/>
          <a:srcRect/>
          <a:stretch>
            <a:fillRect/>
          </a:stretch>
        </p:blipFill>
        <p:spPr bwMode="auto">
          <a:xfrm>
            <a:off x="904568" y="1600200"/>
            <a:ext cx="7245263" cy="5029200"/>
          </a:xfrm>
          <a:prstGeom prst="rect">
            <a:avLst/>
          </a:prstGeom>
          <a:noFill/>
          <a:ln w="9525">
            <a:noFill/>
            <a:miter lim="800000"/>
            <a:headEnd/>
            <a:tailEnd/>
          </a:ln>
        </p:spPr>
      </p:pic>
      <p:sp>
        <p:nvSpPr>
          <p:cNvPr id="5" name="TextBox 4"/>
          <p:cNvSpPr txBox="1"/>
          <p:nvPr/>
        </p:nvSpPr>
        <p:spPr>
          <a:xfrm>
            <a:off x="1143000" y="1066800"/>
            <a:ext cx="7010400" cy="369332"/>
          </a:xfrm>
          <a:prstGeom prst="rect">
            <a:avLst/>
          </a:prstGeom>
          <a:noFill/>
        </p:spPr>
        <p:txBody>
          <a:bodyPr wrap="square" rtlCol="0">
            <a:spAutoFit/>
          </a:bodyPr>
          <a:lstStyle/>
          <a:p>
            <a:r>
              <a:rPr lang="en-US" smtClean="0"/>
              <a:t>Inside Baseball:  31 Teams, 16 years.  Fans = a(i) + bWins(i,t) + e(i,t)</a:t>
            </a:r>
            <a:endParaRPr lang="en-US"/>
          </a:p>
        </p:txBody>
      </p:sp>
      <p:sp>
        <p:nvSpPr>
          <p:cNvPr id="4" name="Oval 3"/>
          <p:cNvSpPr/>
          <p:nvPr/>
        </p:nvSpPr>
        <p:spPr bwMode="auto">
          <a:xfrm>
            <a:off x="4953000" y="2209800"/>
            <a:ext cx="685800" cy="381000"/>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4874344" y="3640392"/>
            <a:ext cx="754624" cy="457200"/>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22" name="Picture 2"/>
          <p:cNvPicPr>
            <a:picLocks noChangeAspect="1" noChangeArrowheads="1"/>
          </p:cNvPicPr>
          <p:nvPr/>
        </p:nvPicPr>
        <p:blipFill>
          <a:blip r:embed="rId2" cstate="print"/>
          <a:srcRect/>
          <a:stretch>
            <a:fillRect/>
          </a:stretch>
        </p:blipFill>
        <p:spPr bwMode="auto">
          <a:xfrm>
            <a:off x="1143000" y="890588"/>
            <a:ext cx="6858000" cy="507682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3"/>
          <p:cNvSpPr>
            <a:spLocks noGrp="1"/>
          </p:cNvSpPr>
          <p:nvPr>
            <p:ph type="title"/>
          </p:nvPr>
        </p:nvSpPr>
        <p:spPr>
          <a:xfrm>
            <a:off x="457200" y="533400"/>
            <a:ext cx="8229600" cy="838200"/>
          </a:xfrm>
        </p:spPr>
        <p:txBody>
          <a:bodyPr/>
          <a:lstStyle/>
          <a:p>
            <a:r>
              <a:rPr lang="en-US" altLang="en-US" smtClean="0"/>
              <a:t>A Caution About Stata and R</a:t>
            </a:r>
            <a:r>
              <a:rPr lang="en-US" altLang="en-US" baseline="30000" smtClean="0"/>
              <a:t>2</a:t>
            </a:r>
            <a:endParaRPr lang="en-US" altLang="en-US" smtClean="0"/>
          </a:p>
        </p:txBody>
      </p:sp>
      <p:graphicFrame>
        <p:nvGraphicFramePr>
          <p:cNvPr id="51203" name="Object 4"/>
          <p:cNvGraphicFramePr>
            <a:graphicFrameLocks noChangeAspect="1"/>
          </p:cNvGraphicFramePr>
          <p:nvPr/>
        </p:nvGraphicFramePr>
        <p:xfrm>
          <a:off x="533400" y="1371600"/>
          <a:ext cx="4475163" cy="2286000"/>
        </p:xfrm>
        <a:graphic>
          <a:graphicData uri="http://schemas.openxmlformats.org/presentationml/2006/ole">
            <p:oleObj spid="_x0000_s51222" name="Equation" r:id="rId3" imgW="3530600" imgH="1803400" progId="Equation.DSMT4">
              <p:embed/>
            </p:oleObj>
          </a:graphicData>
        </a:graphic>
      </p:graphicFrame>
      <p:sp>
        <p:nvSpPr>
          <p:cNvPr id="51204" name="TextBox 5"/>
          <p:cNvSpPr txBox="1">
            <a:spLocks noChangeArrowheads="1"/>
          </p:cNvSpPr>
          <p:nvPr/>
        </p:nvSpPr>
        <p:spPr bwMode="auto">
          <a:xfrm>
            <a:off x="381000" y="3733800"/>
            <a:ext cx="7620000" cy="304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dirty="0"/>
              <a:t>The coefficient estimates and standard errors are the same. The calculation of the R</a:t>
            </a:r>
            <a:r>
              <a:rPr lang="en-US" altLang="en-US" sz="1400" baseline="30000" dirty="0"/>
              <a:t>2</a:t>
            </a:r>
            <a:r>
              <a:rPr lang="en-US" altLang="en-US" sz="1400" dirty="0"/>
              <a:t> is different. In the </a:t>
            </a:r>
            <a:r>
              <a:rPr lang="en-US" altLang="en-US" sz="2400" b="1" dirty="0" err="1">
                <a:solidFill>
                  <a:srgbClr val="FF0000"/>
                </a:solidFill>
                <a:hlinkClick r:id="rId4"/>
              </a:rPr>
              <a:t>areg</a:t>
            </a:r>
            <a:r>
              <a:rPr lang="en-US" altLang="en-US" sz="2400" dirty="0">
                <a:solidFill>
                  <a:srgbClr val="FF0000"/>
                </a:solidFill>
              </a:rPr>
              <a:t> </a:t>
            </a:r>
            <a:r>
              <a:rPr lang="en-US" altLang="en-US" sz="1400" dirty="0"/>
              <a:t>procedure, you are estimating coefficients for each of your covariates plus each dummy variable for your groups. In the </a:t>
            </a:r>
            <a:r>
              <a:rPr lang="en-US" altLang="en-US" sz="2400" b="1" dirty="0" err="1">
                <a:hlinkClick r:id="rId5"/>
              </a:rPr>
              <a:t>xtreg</a:t>
            </a:r>
            <a:r>
              <a:rPr lang="en-US" altLang="en-US" sz="2400" b="1" dirty="0">
                <a:hlinkClick r:id="rId5"/>
              </a:rPr>
              <a:t>, </a:t>
            </a:r>
            <a:r>
              <a:rPr lang="en-US" altLang="en-US" sz="2400" b="1" dirty="0" err="1">
                <a:hlinkClick r:id="rId5"/>
              </a:rPr>
              <a:t>fe</a:t>
            </a:r>
            <a:r>
              <a:rPr lang="en-US" altLang="en-US" sz="2400" dirty="0"/>
              <a:t> </a:t>
            </a:r>
            <a:r>
              <a:rPr lang="en-US" altLang="en-US" sz="1400" dirty="0"/>
              <a:t>procedure the R</a:t>
            </a:r>
            <a:r>
              <a:rPr lang="en-US" altLang="en-US" sz="1400" baseline="30000" dirty="0"/>
              <a:t>2</a:t>
            </a:r>
            <a:r>
              <a:rPr lang="en-US" altLang="en-US" sz="1400" dirty="0"/>
              <a:t> reported is obtained by only fitting a mean deviated model where the effects of the groups (all of the dummy variables) are assumed to be fixed quantities. So, all of the effects for the groups are simply subtracted out of the model and no attempt is made to quantify their overall effect on the fit of the model.</a:t>
            </a:r>
          </a:p>
          <a:p>
            <a:endParaRPr lang="en-US" altLang="en-US" sz="1400" dirty="0"/>
          </a:p>
          <a:p>
            <a:r>
              <a:rPr lang="en-US" altLang="en-US" sz="1400" dirty="0"/>
              <a:t>Since the SSE is the same, the R</a:t>
            </a:r>
            <a:r>
              <a:rPr lang="en-US" altLang="en-US" sz="1400" baseline="30000" dirty="0"/>
              <a:t>2</a:t>
            </a:r>
            <a:r>
              <a:rPr lang="en-US" altLang="en-US" sz="1400" dirty="0"/>
              <a:t>=1−SSE/SST is very different. The difference is real in that we are making different assumptions with the two approaches. In the </a:t>
            </a:r>
            <a:r>
              <a:rPr lang="en-US" altLang="en-US" sz="1400" b="1" dirty="0" err="1"/>
              <a:t>xtreg</a:t>
            </a:r>
            <a:r>
              <a:rPr lang="en-US" altLang="en-US" sz="1400" b="1" dirty="0"/>
              <a:t>, </a:t>
            </a:r>
            <a:r>
              <a:rPr lang="en-US" altLang="en-US" sz="1400" b="1" dirty="0" err="1"/>
              <a:t>fe</a:t>
            </a:r>
            <a:r>
              <a:rPr lang="en-US" altLang="en-US" sz="1400" dirty="0"/>
              <a:t> approach, </a:t>
            </a:r>
            <a:r>
              <a:rPr lang="en-US" altLang="en-US" sz="1600" b="1" u="sng" dirty="0">
                <a:solidFill>
                  <a:srgbClr val="FF0000"/>
                </a:solidFill>
              </a:rPr>
              <a:t>the effects of the groups are fixed</a:t>
            </a:r>
            <a:r>
              <a:rPr lang="en-US" altLang="en-US" sz="1600" b="1" dirty="0">
                <a:solidFill>
                  <a:srgbClr val="FF0000"/>
                </a:solidFill>
              </a:rPr>
              <a:t> </a:t>
            </a:r>
            <a:r>
              <a:rPr lang="en-US" altLang="en-US" sz="1400" dirty="0"/>
              <a:t>and </a:t>
            </a:r>
            <a:r>
              <a:rPr lang="en-US" altLang="en-US" sz="1400" b="1" dirty="0" err="1">
                <a:solidFill>
                  <a:srgbClr val="FF0000"/>
                </a:solidFill>
              </a:rPr>
              <a:t>unestimated</a:t>
            </a:r>
            <a:r>
              <a:rPr lang="en-US" altLang="en-US" sz="1400" b="1" dirty="0">
                <a:solidFill>
                  <a:srgbClr val="FF0000"/>
                </a:solidFill>
              </a:rPr>
              <a:t> quantities are subtracted out of the model </a:t>
            </a:r>
            <a:r>
              <a:rPr lang="en-US" altLang="en-US" sz="1400" dirty="0"/>
              <a:t>before the fit is performed. In the </a:t>
            </a:r>
            <a:r>
              <a:rPr lang="en-US" altLang="en-US" sz="1400" b="1" dirty="0" err="1"/>
              <a:t>areg</a:t>
            </a:r>
            <a:r>
              <a:rPr lang="en-US" altLang="en-US" sz="1400" dirty="0"/>
              <a:t> approach, the group effects are estimated and affect the total sum of squares of the model under consideration.</a:t>
            </a:r>
          </a:p>
        </p:txBody>
      </p:sp>
      <p:cxnSp>
        <p:nvCxnSpPr>
          <p:cNvPr id="51205" name="Straight Arrow Connector 7"/>
          <p:cNvCxnSpPr>
            <a:cxnSpLocks noChangeShapeType="1"/>
          </p:cNvCxnSpPr>
          <p:nvPr/>
        </p:nvCxnSpPr>
        <p:spPr bwMode="auto">
          <a:xfrm rot="5400000">
            <a:off x="4610100" y="1409700"/>
            <a:ext cx="838200" cy="609600"/>
          </a:xfrm>
          <a:prstGeom prst="straightConnector1">
            <a:avLst/>
          </a:prstGeom>
          <a:noFill/>
          <a:ln w="19050" algn="ctr">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51206" name="Straight Arrow Connector 8"/>
          <p:cNvCxnSpPr>
            <a:cxnSpLocks noChangeShapeType="1"/>
          </p:cNvCxnSpPr>
          <p:nvPr/>
        </p:nvCxnSpPr>
        <p:spPr bwMode="auto">
          <a:xfrm rot="5400000">
            <a:off x="4610100" y="2095500"/>
            <a:ext cx="838200" cy="609600"/>
          </a:xfrm>
          <a:prstGeom prst="straightConnector1">
            <a:avLst/>
          </a:prstGeom>
          <a:noFill/>
          <a:ln w="19050" algn="ctr">
            <a:solidFill>
              <a:srgbClr val="FF0000"/>
            </a:solidFill>
            <a:round/>
            <a:headEnd/>
            <a:tailEnd type="arrow" w="med" len="med"/>
          </a:ln>
          <a:extLst>
            <a:ext uri="{909E8E84-426E-40DD-AFC4-6F175D3DCCD1}">
              <a14:hiddenFill xmlns:a14="http://schemas.microsoft.com/office/drawing/2010/main" xmlns="">
                <a:noFill/>
              </a14:hiddenFill>
            </a:ext>
          </a:extLst>
        </p:spPr>
      </p:cxnSp>
      <p:sp>
        <p:nvSpPr>
          <p:cNvPr id="51207" name="TextBox 9"/>
          <p:cNvSpPr txBox="1">
            <a:spLocks noChangeArrowheads="1"/>
          </p:cNvSpPr>
          <p:nvPr/>
        </p:nvSpPr>
        <p:spPr bwMode="auto">
          <a:xfrm>
            <a:off x="5486400" y="1646238"/>
            <a:ext cx="2819400" cy="147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For the FE model above,</a:t>
            </a:r>
          </a:p>
          <a:p>
            <a:endParaRPr lang="en-US" altLang="en-US"/>
          </a:p>
          <a:p>
            <a:r>
              <a:rPr lang="en-US" altLang="en-US"/>
              <a:t>R</a:t>
            </a:r>
            <a:r>
              <a:rPr lang="en-US" altLang="en-US" baseline="30000"/>
              <a:t>2</a:t>
            </a:r>
            <a:r>
              <a:rPr lang="en-US" altLang="en-US"/>
              <a:t>  =  0.90542    areg</a:t>
            </a:r>
          </a:p>
          <a:p>
            <a:endParaRPr lang="en-US" altLang="en-US"/>
          </a:p>
          <a:p>
            <a:r>
              <a:rPr lang="en-US" altLang="en-US"/>
              <a:t>R</a:t>
            </a:r>
            <a:r>
              <a:rPr lang="en-US" altLang="en-US" baseline="30000"/>
              <a:t>2</a:t>
            </a:r>
            <a:r>
              <a:rPr lang="en-US" altLang="en-US"/>
              <a:t>  =  0.65142    xtreg fe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altLang="en-US" smtClean="0"/>
              <a:t>The Estimated Fixed Effects</a:t>
            </a:r>
          </a:p>
        </p:txBody>
      </p:sp>
      <p:pic>
        <p:nvPicPr>
          <p:cNvPr id="38915"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905000"/>
            <a:ext cx="7086600" cy="445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33400" y="838200"/>
            <a:ext cx="8229600" cy="762000"/>
          </a:xfrm>
        </p:spPr>
        <p:txBody>
          <a:bodyPr/>
          <a:lstStyle/>
          <a:p>
            <a:pPr eaLnBrk="1" hangingPunct="1"/>
            <a:r>
              <a:rPr lang="en-US" altLang="en-US" smtClean="0"/>
              <a:t>A Kernel Density Estimator</a:t>
            </a:r>
          </a:p>
        </p:txBody>
      </p:sp>
      <p:graphicFrame>
        <p:nvGraphicFramePr>
          <p:cNvPr id="39939" name="Object 4"/>
          <p:cNvGraphicFramePr>
            <a:graphicFrameLocks noChangeAspect="1"/>
          </p:cNvGraphicFramePr>
          <p:nvPr/>
        </p:nvGraphicFramePr>
        <p:xfrm>
          <a:off x="304800" y="2057400"/>
          <a:ext cx="8558213" cy="3962400"/>
        </p:xfrm>
        <a:graphic>
          <a:graphicData uri="http://schemas.openxmlformats.org/presentationml/2006/ole">
            <p:oleObj spid="_x0000_s39954" name="Equation" r:id="rId4" imgW="3619500" imgH="1676400" progId="Equation.DSMT4">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838200"/>
            <a:ext cx="1973263"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59"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09800" y="1752600"/>
            <a:ext cx="6477000" cy="4532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2"/>
          <p:cNvSpPr txBox="1">
            <a:spLocks noChangeArrowheads="1"/>
          </p:cNvSpPr>
          <p:nvPr/>
        </p:nvSpPr>
        <p:spPr>
          <a:xfrm>
            <a:off x="2286000" y="762000"/>
            <a:ext cx="57150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0" cap="none" spc="0" normalizeH="0" baseline="0" noProof="0" smtClean="0">
                <a:ln>
                  <a:noFill/>
                </a:ln>
                <a:solidFill>
                  <a:schemeClr val="tx2"/>
                </a:solidFill>
                <a:effectLst/>
                <a:uLnTx/>
                <a:uFillTx/>
                <a:latin typeface="+mj-lt"/>
                <a:ea typeface="+mj-ea"/>
                <a:cs typeface="+mj-cs"/>
              </a:rPr>
              <a:t>Examining the Effects </a:t>
            </a:r>
            <a:br>
              <a:rPr kumimoji="0" lang="en-US" altLang="en-US" sz="3200" b="0" i="0" u="none" strike="noStrike" kern="0" cap="none" spc="0" normalizeH="0" baseline="0" noProof="0" smtClean="0">
                <a:ln>
                  <a:noFill/>
                </a:ln>
                <a:solidFill>
                  <a:schemeClr val="tx2"/>
                </a:solidFill>
                <a:effectLst/>
                <a:uLnTx/>
                <a:uFillTx/>
                <a:latin typeface="+mj-lt"/>
                <a:ea typeface="+mj-ea"/>
                <a:cs typeface="+mj-cs"/>
              </a:rPr>
            </a:br>
            <a:r>
              <a:rPr kumimoji="0" lang="en-US" altLang="en-US" sz="3200" b="0" i="0" u="none" strike="noStrike" kern="0" cap="none" spc="0" normalizeH="0" baseline="0" noProof="0" smtClean="0">
                <a:ln>
                  <a:noFill/>
                </a:ln>
                <a:solidFill>
                  <a:schemeClr val="tx2"/>
                </a:solidFill>
                <a:effectLst/>
                <a:uLnTx/>
                <a:uFillTx/>
                <a:latin typeface="+mj-lt"/>
                <a:ea typeface="+mj-ea"/>
                <a:cs typeface="+mj-cs"/>
              </a:rPr>
              <a:t>with a KDE</a:t>
            </a:r>
          </a:p>
        </p:txBody>
      </p:sp>
      <p:sp>
        <p:nvSpPr>
          <p:cNvPr id="5" name="Text Box 6"/>
          <p:cNvSpPr txBox="1">
            <a:spLocks noChangeArrowheads="1"/>
          </p:cNvSpPr>
          <p:nvPr/>
        </p:nvSpPr>
        <p:spPr bwMode="auto">
          <a:xfrm>
            <a:off x="2743200" y="6324600"/>
            <a:ext cx="53340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b="1">
                <a:latin typeface="Tahoma" panose="020B0604030504040204" pitchFamily="34" charset="0"/>
              </a:rPr>
              <a:t>Mean = 4.819, standard deviation = 1.054.</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81013" y="990600"/>
            <a:ext cx="8229600" cy="685800"/>
          </a:xfrm>
        </p:spPr>
        <p:txBody>
          <a:bodyPr/>
          <a:lstStyle/>
          <a:p>
            <a:pPr eaLnBrk="1" hangingPunct="1"/>
            <a:r>
              <a:rPr lang="en-US" altLang="en-US" smtClean="0"/>
              <a:t>Histogram vs. KDE</a:t>
            </a:r>
          </a:p>
        </p:txBody>
      </p:sp>
      <p:pic>
        <p:nvPicPr>
          <p:cNvPr id="44035"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2133600"/>
            <a:ext cx="4114800" cy="2586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44036"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2120900"/>
            <a:ext cx="4114800" cy="256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44037" name="Text Box 5"/>
          <p:cNvSpPr txBox="1">
            <a:spLocks noChangeArrowheads="1"/>
          </p:cNvSpPr>
          <p:nvPr/>
        </p:nvSpPr>
        <p:spPr bwMode="auto">
          <a:xfrm>
            <a:off x="228600" y="5105400"/>
            <a:ext cx="8736013"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b="1" dirty="0">
                <a:latin typeface="Courier New" panose="02070309020205020404" pitchFamily="49" charset="0"/>
                <a:cs typeface="Courier New" panose="02070309020205020404" pitchFamily="49" charset="0"/>
              </a:rPr>
              <a:t>CREATE   ; ID=TRN(7,0)$</a:t>
            </a:r>
          </a:p>
          <a:p>
            <a:r>
              <a:rPr lang="en-US" altLang="en-US" sz="1400" b="1" dirty="0">
                <a:latin typeface="Courier New" panose="02070309020205020404" pitchFamily="49" charset="0"/>
                <a:cs typeface="Courier New" panose="02070309020205020404" pitchFamily="49" charset="0"/>
              </a:rPr>
              <a:t>SETPANEL ; GROUP=ID </a:t>
            </a:r>
            <a:r>
              <a:rPr lang="en-US" altLang="en-US" sz="1400" b="1" dirty="0" smtClean="0">
                <a:latin typeface="Courier New" panose="02070309020205020404" pitchFamily="49" charset="0"/>
                <a:cs typeface="Courier New" panose="02070309020205020404" pitchFamily="49" charset="0"/>
              </a:rPr>
              <a:t>$</a:t>
            </a:r>
            <a:endParaRPr lang="en-US" altLang="en-US" sz="1400" b="1" dirty="0">
              <a:latin typeface="Courier New" panose="02070309020205020404" pitchFamily="49" charset="0"/>
            </a:endParaRPr>
          </a:p>
          <a:p>
            <a:r>
              <a:rPr lang="en-US" altLang="en-US" sz="1400" b="1" dirty="0">
                <a:latin typeface="Courier New" panose="02070309020205020404" pitchFamily="49" charset="0"/>
              </a:rPr>
              <a:t>REGRESS  ;lhs=</a:t>
            </a:r>
            <a:r>
              <a:rPr lang="en-US" altLang="en-US" sz="1400" b="1" dirty="0" err="1">
                <a:latin typeface="Courier New" panose="02070309020205020404" pitchFamily="49" charset="0"/>
              </a:rPr>
              <a:t>lwage;rhs</a:t>
            </a:r>
            <a:r>
              <a:rPr lang="en-US" altLang="en-US" sz="1400" b="1" dirty="0">
                <a:latin typeface="Courier New" panose="02070309020205020404" pitchFamily="49" charset="0"/>
              </a:rPr>
              <a:t>=</a:t>
            </a:r>
            <a:r>
              <a:rPr lang="en-US" altLang="en-US" sz="1400" b="1" dirty="0" err="1">
                <a:latin typeface="Courier New" panose="02070309020205020404" pitchFamily="49" charset="0"/>
              </a:rPr>
              <a:t>occ,smsa,ms,exp</a:t>
            </a:r>
            <a:r>
              <a:rPr lang="en-US" altLang="en-US" sz="1400" b="1" dirty="0">
                <a:latin typeface="Courier New" panose="02070309020205020404" pitchFamily="49" charset="0"/>
              </a:rPr>
              <a:t> ; panel ; fixed $</a:t>
            </a:r>
          </a:p>
          <a:p>
            <a:r>
              <a:rPr lang="en-US" altLang="en-US" sz="1400" b="1" dirty="0">
                <a:latin typeface="Courier New" panose="02070309020205020404" pitchFamily="49" charset="0"/>
              </a:rPr>
              <a:t>? Creates 595 by 1 matrix named ALPHAFE </a:t>
            </a:r>
          </a:p>
          <a:p>
            <a:r>
              <a:rPr lang="en-US" altLang="en-US" sz="1400" b="1" dirty="0">
                <a:latin typeface="Courier New" panose="02070309020205020404" pitchFamily="49" charset="0"/>
              </a:rPr>
              <a:t>HISTOGRAM; </a:t>
            </a:r>
            <a:r>
              <a:rPr lang="en-US" altLang="en-US" sz="1400" b="1" dirty="0" err="1">
                <a:latin typeface="Courier New" panose="02070309020205020404" pitchFamily="49" charset="0"/>
              </a:rPr>
              <a:t>rhs</a:t>
            </a:r>
            <a:r>
              <a:rPr lang="en-US" altLang="en-US" sz="1400" b="1" dirty="0">
                <a:latin typeface="Courier New" panose="02070309020205020404" pitchFamily="49" charset="0"/>
              </a:rPr>
              <a:t>=</a:t>
            </a:r>
            <a:r>
              <a:rPr lang="en-US" altLang="en-US" sz="1400" b="1" dirty="0" err="1">
                <a:latin typeface="Courier New" panose="02070309020205020404" pitchFamily="49" charset="0"/>
              </a:rPr>
              <a:t>alphafe</a:t>
            </a:r>
            <a:r>
              <a:rPr lang="en-US" altLang="en-US" sz="1400" b="1" dirty="0">
                <a:latin typeface="Courier New" panose="02070309020205020404" pitchFamily="49" charset="0"/>
              </a:rPr>
              <a:t> ;title=Fixed Effects from Cornwell and Rupert Wage Model$</a:t>
            </a:r>
          </a:p>
          <a:p>
            <a:r>
              <a:rPr lang="en-US" altLang="en-US" sz="1400" b="1" dirty="0" err="1">
                <a:latin typeface="Courier New" panose="02070309020205020404" pitchFamily="49" charset="0"/>
              </a:rPr>
              <a:t>KERNEL;rhs</a:t>
            </a:r>
            <a:r>
              <a:rPr lang="en-US" altLang="en-US" sz="1400" b="1" dirty="0">
                <a:latin typeface="Courier New" panose="02070309020205020404" pitchFamily="49" charset="0"/>
              </a:rPr>
              <a:t>=</a:t>
            </a:r>
            <a:r>
              <a:rPr lang="en-US" altLang="en-US" sz="1400" b="1" dirty="0" err="1">
                <a:latin typeface="Courier New" panose="02070309020205020404" pitchFamily="49" charset="0"/>
              </a:rPr>
              <a:t>alphafe</a:t>
            </a:r>
            <a:r>
              <a:rPr lang="en-US" altLang="en-US" sz="1400" b="1" dirty="0">
                <a:latin typeface="Courier New" panose="02070309020205020404" pitchFamily="49" charset="0"/>
              </a:rPr>
              <a:t> ; title=Fixed Effects from Cornwell and Rupert Wage Model$</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1447800"/>
            <a:ext cx="5970588"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33600" y="1143000"/>
            <a:ext cx="546735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1524000"/>
            <a:ext cx="7291388" cy="434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t>Robustness of the LSDV Estimator</a:t>
            </a:r>
          </a:p>
        </p:txBody>
      </p:sp>
      <p:sp>
        <p:nvSpPr>
          <p:cNvPr id="52227" name="Rectangle 3"/>
          <p:cNvSpPr>
            <a:spLocks noGrp="1" noChangeArrowheads="1"/>
          </p:cNvSpPr>
          <p:nvPr>
            <p:ph idx="1"/>
          </p:nvPr>
        </p:nvSpPr>
        <p:spPr/>
        <p:txBody>
          <a:bodyPr/>
          <a:lstStyle/>
          <a:p>
            <a:pPr eaLnBrk="1" hangingPunct="1">
              <a:lnSpc>
                <a:spcPct val="90000"/>
              </a:lnSpc>
            </a:pPr>
            <a:r>
              <a:rPr lang="en-US" altLang="en-US" smtClean="0"/>
              <a:t>Under the full Gauss-Markov assumptions, </a:t>
            </a:r>
            <a:r>
              <a:rPr lang="en-US" altLang="en-US" b="1" smtClean="0"/>
              <a:t>b</a:t>
            </a:r>
            <a:r>
              <a:rPr lang="en-US" altLang="en-US" smtClean="0"/>
              <a:t> is unbiased and consistent (and even efficient).</a:t>
            </a:r>
          </a:p>
          <a:p>
            <a:pPr eaLnBrk="1" hangingPunct="1">
              <a:lnSpc>
                <a:spcPct val="90000"/>
              </a:lnSpc>
            </a:pPr>
            <a:r>
              <a:rPr lang="en-US" altLang="en-US" smtClean="0"/>
              <a:t>If Var[</a:t>
            </a:r>
            <a:r>
              <a:rPr lang="el-GR" altLang="en-US" b="1" smtClean="0"/>
              <a:t>ε</a:t>
            </a:r>
            <a:r>
              <a:rPr lang="en-US" altLang="en-US" baseline="-25000" smtClean="0"/>
              <a:t>i</a:t>
            </a:r>
            <a:r>
              <a:rPr lang="en-US" altLang="en-US" smtClean="0"/>
              <a:t>] = </a:t>
            </a:r>
            <a:r>
              <a:rPr lang="el-GR" altLang="en-US" b="1" smtClean="0"/>
              <a:t>Ω</a:t>
            </a:r>
            <a:r>
              <a:rPr lang="en-US" altLang="en-US" baseline="-25000" smtClean="0"/>
              <a:t>i</a:t>
            </a:r>
            <a:r>
              <a:rPr lang="en-US" altLang="en-US" smtClean="0"/>
              <a:t> ≠</a:t>
            </a:r>
            <a:r>
              <a:rPr lang="en-US" altLang="en-US" smtClean="0">
                <a:sym typeface="Symbol" panose="05050102010706020507" pitchFamily="18" charset="2"/>
              </a:rPr>
              <a:t></a:t>
            </a:r>
            <a:r>
              <a:rPr lang="el-GR" altLang="en-US" baseline="-25000" smtClean="0">
                <a:sym typeface="Symbol" panose="05050102010706020507" pitchFamily="18" charset="2"/>
              </a:rPr>
              <a:t>ε</a:t>
            </a:r>
            <a:r>
              <a:rPr lang="en-US" altLang="en-US" baseline="30000" smtClean="0">
                <a:sym typeface="Symbol" panose="05050102010706020507" pitchFamily="18" charset="2"/>
              </a:rPr>
              <a:t>2</a:t>
            </a:r>
            <a:r>
              <a:rPr lang="en-US" altLang="en-US" b="1" smtClean="0">
                <a:sym typeface="Symbol" panose="05050102010706020507" pitchFamily="18" charset="2"/>
              </a:rPr>
              <a:t>I</a:t>
            </a:r>
            <a:r>
              <a:rPr lang="en-US" altLang="en-US" baseline="-25000" smtClean="0">
                <a:sym typeface="Symbol" panose="05050102010706020507" pitchFamily="18" charset="2"/>
              </a:rPr>
              <a:t>Ti</a:t>
            </a:r>
            <a:r>
              <a:rPr lang="en-US" altLang="en-US" smtClean="0">
                <a:sym typeface="Symbol" panose="05050102010706020507" pitchFamily="18" charset="2"/>
              </a:rPr>
              <a:t> then </a:t>
            </a:r>
            <a:r>
              <a:rPr lang="en-US" altLang="en-US" b="1" smtClean="0">
                <a:sym typeface="Symbol" panose="05050102010706020507" pitchFamily="18" charset="2"/>
              </a:rPr>
              <a:t>b</a:t>
            </a:r>
            <a:r>
              <a:rPr lang="en-US" altLang="en-US" smtClean="0">
                <a:sym typeface="Symbol" panose="05050102010706020507" pitchFamily="18" charset="2"/>
              </a:rPr>
              <a:t> is consistent but inefficient. (We’ll return to robust estimation below.)</a:t>
            </a:r>
          </a:p>
          <a:p>
            <a:pPr eaLnBrk="1" hangingPunct="1">
              <a:lnSpc>
                <a:spcPct val="90000"/>
              </a:lnSpc>
            </a:pPr>
            <a:r>
              <a:rPr lang="en-US" altLang="en-US" smtClean="0">
                <a:sym typeface="Symbol" panose="05050102010706020507" pitchFamily="18" charset="2"/>
              </a:rPr>
              <a:t>Under all assumptions, Var[a</a:t>
            </a:r>
            <a:r>
              <a:rPr lang="en-US" altLang="en-US" baseline="-25000" smtClean="0">
                <a:sym typeface="Symbol" panose="05050102010706020507" pitchFamily="18" charset="2"/>
              </a:rPr>
              <a:t>i</a:t>
            </a:r>
            <a:r>
              <a:rPr lang="en-US" altLang="en-US" smtClean="0">
                <a:sym typeface="Symbol" panose="05050102010706020507" pitchFamily="18" charset="2"/>
              </a:rPr>
              <a:t>] is O(1/T</a:t>
            </a:r>
            <a:r>
              <a:rPr lang="en-US" altLang="en-US" baseline="-25000" smtClean="0">
                <a:sym typeface="Symbol" panose="05050102010706020507" pitchFamily="18" charset="2"/>
              </a:rPr>
              <a:t>i</a:t>
            </a:r>
            <a:r>
              <a:rPr lang="en-US" altLang="en-US" smtClean="0">
                <a:sym typeface="Symbol" panose="05050102010706020507" pitchFamily="18" charset="2"/>
              </a:rPr>
              <a:t>). </a:t>
            </a:r>
            <a:br>
              <a:rPr lang="en-US" altLang="en-US" smtClean="0">
                <a:sym typeface="Symbol" panose="05050102010706020507" pitchFamily="18" charset="2"/>
              </a:rPr>
            </a:br>
            <a:r>
              <a:rPr lang="en-US" altLang="en-US" i="1" u="sng" smtClean="0">
                <a:sym typeface="Symbol" panose="05050102010706020507" pitchFamily="18" charset="2"/>
              </a:rPr>
              <a:t>a</a:t>
            </a:r>
            <a:r>
              <a:rPr lang="en-US" altLang="en-US" i="1" u="sng" baseline="-25000" smtClean="0">
                <a:sym typeface="Symbol" panose="05050102010706020507" pitchFamily="18" charset="2"/>
              </a:rPr>
              <a:t>i</a:t>
            </a:r>
            <a:r>
              <a:rPr lang="en-US" altLang="en-US" i="1" u="sng" smtClean="0">
                <a:sym typeface="Symbol" panose="05050102010706020507" pitchFamily="18" charset="2"/>
              </a:rPr>
              <a:t> is unbiased but inconsistent</a:t>
            </a:r>
            <a:r>
              <a:rPr lang="en-US" altLang="en-US" smtClean="0">
                <a:sym typeface="Symbol" panose="05050102010706020507" pitchFamily="18" charset="2"/>
              </a:rPr>
              <a:t>.</a:t>
            </a:r>
          </a:p>
          <a:p>
            <a:pPr lvl="1" eaLnBrk="1" hangingPunct="1">
              <a:lnSpc>
                <a:spcPct val="90000"/>
              </a:lnSpc>
            </a:pPr>
            <a:r>
              <a:rPr lang="en-US" altLang="en-US" smtClean="0">
                <a:sym typeface="Symbol" panose="05050102010706020507" pitchFamily="18" charset="2"/>
              </a:rPr>
              <a:t>Inconsistent not because it estimates the wrong parameter, but because it converges to a random variable, not a constant.  T</a:t>
            </a:r>
            <a:r>
              <a:rPr lang="en-US" altLang="en-US" baseline="-25000" smtClean="0">
                <a:sym typeface="Symbol" panose="05050102010706020507" pitchFamily="18" charset="2"/>
              </a:rPr>
              <a:t>i</a:t>
            </a:r>
            <a:r>
              <a:rPr lang="en-US" altLang="en-US" smtClean="0">
                <a:sym typeface="Symbol" panose="05050102010706020507" pitchFamily="18" charset="2"/>
              </a:rPr>
              <a:t> is not increasing.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Inference About OLS</a:t>
            </a:r>
          </a:p>
        </p:txBody>
      </p:sp>
      <p:sp>
        <p:nvSpPr>
          <p:cNvPr id="28675" name="Rectangle 3"/>
          <p:cNvSpPr>
            <a:spLocks noGrp="1" noChangeArrowheads="1"/>
          </p:cNvSpPr>
          <p:nvPr>
            <p:ph idx="1"/>
          </p:nvPr>
        </p:nvSpPr>
        <p:spPr/>
        <p:txBody>
          <a:bodyPr/>
          <a:lstStyle/>
          <a:p>
            <a:pPr eaLnBrk="1" hangingPunct="1"/>
            <a:r>
              <a:rPr lang="en-US" altLang="en-US" sz="2400" smtClean="0"/>
              <a:t>Assume strict exogeneity: Cov[</a:t>
            </a:r>
            <a:r>
              <a:rPr lang="el-GR" altLang="en-US" sz="2400" smtClean="0"/>
              <a:t>ε</a:t>
            </a:r>
            <a:r>
              <a:rPr lang="en-US" altLang="en-US" sz="2400" baseline="-25000" smtClean="0"/>
              <a:t>it</a:t>
            </a:r>
            <a:r>
              <a:rPr lang="en-US" altLang="en-US" sz="2400" smtClean="0"/>
              <a:t>,(</a:t>
            </a:r>
            <a:r>
              <a:rPr lang="en-US" altLang="en-US" sz="2400" b="1" smtClean="0"/>
              <a:t>x</a:t>
            </a:r>
            <a:r>
              <a:rPr lang="en-US" altLang="en-US" sz="2400" baseline="-25000" smtClean="0"/>
              <a:t>js</a:t>
            </a:r>
            <a:r>
              <a:rPr lang="en-US" altLang="en-US" sz="2400" smtClean="0"/>
              <a:t>,c</a:t>
            </a:r>
            <a:r>
              <a:rPr lang="en-US" altLang="en-US" sz="2400" baseline="-25000" smtClean="0"/>
              <a:t>j</a:t>
            </a:r>
            <a:r>
              <a:rPr lang="en-US" altLang="en-US" sz="2400" smtClean="0"/>
              <a:t>)]=0. Every disturbance in every period for each person is uncorrelated with variables and effects for every person and across periods.</a:t>
            </a:r>
            <a:endParaRPr lang="el-GR" altLang="en-US" sz="2400" smtClean="0"/>
          </a:p>
          <a:p>
            <a:pPr eaLnBrk="1" hangingPunct="1"/>
            <a:r>
              <a:rPr lang="en-US" altLang="en-US" sz="2400" smtClean="0"/>
              <a:t>Now, it’s just least squares in a classical linear regression model.</a:t>
            </a:r>
          </a:p>
          <a:p>
            <a:pPr eaLnBrk="1" hangingPunct="1"/>
            <a:r>
              <a:rPr lang="en-US" altLang="en-US" sz="2400" smtClean="0"/>
              <a:t>Asy.Var[</a:t>
            </a:r>
            <a:r>
              <a:rPr lang="en-US" altLang="en-US" sz="2400" b="1" smtClean="0"/>
              <a:t>b</a:t>
            </a:r>
            <a:r>
              <a:rPr lang="en-US" altLang="en-US" sz="2400" smtClean="0"/>
              <a:t>] =</a:t>
            </a:r>
            <a:endParaRPr lang="el-GR" altLang="en-US" sz="2400" smtClean="0">
              <a:sym typeface="Symbol" panose="05050102010706020507" pitchFamily="18" charset="2"/>
            </a:endParaRPr>
          </a:p>
        </p:txBody>
      </p:sp>
      <p:graphicFrame>
        <p:nvGraphicFramePr>
          <p:cNvPr id="28676" name="Object 4"/>
          <p:cNvGraphicFramePr>
            <a:graphicFrameLocks noChangeAspect="1"/>
          </p:cNvGraphicFramePr>
          <p:nvPr/>
        </p:nvGraphicFramePr>
        <p:xfrm>
          <a:off x="3049588" y="3898900"/>
          <a:ext cx="5000625" cy="1473200"/>
        </p:xfrm>
        <a:graphic>
          <a:graphicData uri="http://schemas.openxmlformats.org/presentationml/2006/ole">
            <p:oleObj spid="_x0000_s28706" name="Equation" r:id="rId4" imgW="2489200" imgH="736600" progId="Equation.DSMT4">
              <p:embed/>
            </p:oleObj>
          </a:graphicData>
        </a:graphic>
      </p:graphicFrame>
      <p:graphicFrame>
        <p:nvGraphicFramePr>
          <p:cNvPr id="28677" name="Object 5"/>
          <p:cNvGraphicFramePr>
            <a:graphicFrameLocks noChangeAspect="1"/>
          </p:cNvGraphicFramePr>
          <p:nvPr/>
        </p:nvGraphicFramePr>
        <p:xfrm>
          <a:off x="3124200" y="5410200"/>
          <a:ext cx="5029200" cy="1314450"/>
        </p:xfrm>
        <a:graphic>
          <a:graphicData uri="http://schemas.openxmlformats.org/presentationml/2006/ole">
            <p:oleObj spid="_x0000_s28707" name="Equation" r:id="rId5" imgW="2819400" imgH="736600" progId="Equation.DSMT4">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8600" y="914400"/>
            <a:ext cx="8686800" cy="533400"/>
          </a:xfrm>
        </p:spPr>
        <p:txBody>
          <a:bodyPr/>
          <a:lstStyle/>
          <a:p>
            <a:pPr eaLnBrk="1" hangingPunct="1"/>
            <a:r>
              <a:rPr lang="en-US" altLang="en-US" sz="2800" smtClean="0"/>
              <a:t>Robust Counterpart to White Estimator?</a:t>
            </a:r>
          </a:p>
        </p:txBody>
      </p:sp>
      <p:sp>
        <p:nvSpPr>
          <p:cNvPr id="54275" name="Rectangle 3"/>
          <p:cNvSpPr>
            <a:spLocks noGrp="1" noChangeArrowheads="1"/>
          </p:cNvSpPr>
          <p:nvPr>
            <p:ph idx="1"/>
          </p:nvPr>
        </p:nvSpPr>
        <p:spPr>
          <a:xfrm>
            <a:off x="457200" y="1565275"/>
            <a:ext cx="8229600" cy="4302125"/>
          </a:xfrm>
        </p:spPr>
        <p:txBody>
          <a:bodyPr/>
          <a:lstStyle/>
          <a:p>
            <a:pPr eaLnBrk="1" hangingPunct="1">
              <a:buFont typeface="Wingdings" panose="05000000000000000000" pitchFamily="2" charset="2"/>
              <a:buNone/>
            </a:pPr>
            <a:r>
              <a:rPr lang="en-US" altLang="en-US" sz="2000" smtClean="0"/>
              <a:t>     Assumes Var[</a:t>
            </a:r>
            <a:r>
              <a:rPr lang="el-GR" altLang="en-US" sz="2000" b="1" smtClean="0"/>
              <a:t>ε</a:t>
            </a:r>
            <a:r>
              <a:rPr lang="en-US" altLang="en-US" sz="2000" baseline="-25000" smtClean="0"/>
              <a:t>i</a:t>
            </a:r>
            <a:r>
              <a:rPr lang="en-US" altLang="en-US" sz="2000" smtClean="0"/>
              <a:t>] = </a:t>
            </a:r>
            <a:r>
              <a:rPr lang="el-GR" altLang="en-US" sz="2000" b="1" smtClean="0"/>
              <a:t>Ω</a:t>
            </a:r>
            <a:r>
              <a:rPr lang="en-US" altLang="en-US" sz="2000" baseline="-25000" smtClean="0"/>
              <a:t>i</a:t>
            </a:r>
            <a:r>
              <a:rPr lang="en-US" altLang="en-US" sz="2000" smtClean="0"/>
              <a:t> ≠</a:t>
            </a:r>
            <a:r>
              <a:rPr lang="en-US" altLang="en-US" sz="2000" smtClean="0">
                <a:sym typeface="Symbol" panose="05050102010706020507" pitchFamily="18" charset="2"/>
              </a:rPr>
              <a:t></a:t>
            </a:r>
            <a:r>
              <a:rPr lang="en-US" altLang="en-US" sz="2000" baseline="30000" smtClean="0">
                <a:sym typeface="Symbol" panose="05050102010706020507" pitchFamily="18" charset="2"/>
              </a:rPr>
              <a:t>2</a:t>
            </a:r>
            <a:r>
              <a:rPr lang="en-US" altLang="en-US" sz="2000" b="1" smtClean="0">
                <a:sym typeface="Symbol" panose="05050102010706020507" pitchFamily="18" charset="2"/>
              </a:rPr>
              <a:t>I</a:t>
            </a:r>
            <a:r>
              <a:rPr lang="en-US" altLang="en-US" sz="2000" baseline="-25000" smtClean="0">
                <a:sym typeface="Symbol" panose="05050102010706020507" pitchFamily="18" charset="2"/>
              </a:rPr>
              <a:t>Ti</a:t>
            </a:r>
          </a:p>
          <a:p>
            <a:pPr eaLnBrk="1" hangingPunct="1">
              <a:buFont typeface="Wingdings" panose="05000000000000000000" pitchFamily="2" charset="2"/>
              <a:buNone/>
            </a:pPr>
            <a:r>
              <a:rPr lang="en-US" altLang="en-US" sz="2000" b="1" smtClean="0">
                <a:sym typeface="Symbol" panose="05050102010706020507" pitchFamily="18" charset="2"/>
              </a:rPr>
              <a:t>      e</a:t>
            </a:r>
            <a:r>
              <a:rPr lang="en-US" altLang="en-US" sz="2000" baseline="-25000" smtClean="0">
                <a:sym typeface="Symbol" panose="05050102010706020507" pitchFamily="18" charset="2"/>
              </a:rPr>
              <a:t>i</a:t>
            </a:r>
            <a:r>
              <a:rPr lang="en-US" altLang="en-US" sz="2000" smtClean="0">
                <a:sym typeface="Symbol" panose="05050102010706020507" pitchFamily="18" charset="2"/>
              </a:rPr>
              <a:t>  =  </a:t>
            </a:r>
            <a:r>
              <a:rPr lang="en-US" altLang="en-US" sz="2000" b="1" smtClean="0">
                <a:sym typeface="Symbol" panose="05050102010706020507" pitchFamily="18" charset="2"/>
              </a:rPr>
              <a:t>y</a:t>
            </a:r>
            <a:r>
              <a:rPr lang="en-US" altLang="en-US" sz="2000" baseline="-25000" smtClean="0">
                <a:sym typeface="Symbol" panose="05050102010706020507" pitchFamily="18" charset="2"/>
              </a:rPr>
              <a:t>i</a:t>
            </a:r>
            <a:r>
              <a:rPr lang="en-US" altLang="en-US" sz="2000" smtClean="0">
                <a:sym typeface="Symbol" panose="05050102010706020507" pitchFamily="18" charset="2"/>
              </a:rPr>
              <a:t> – a</a:t>
            </a:r>
            <a:r>
              <a:rPr lang="en-US" altLang="en-US" sz="2000" baseline="-25000" smtClean="0">
                <a:sym typeface="Symbol" panose="05050102010706020507" pitchFamily="18" charset="2"/>
              </a:rPr>
              <a:t>i</a:t>
            </a:r>
            <a:r>
              <a:rPr lang="en-US" altLang="en-US" sz="2000" b="1" smtClean="0">
                <a:sym typeface="Symbol" panose="05050102010706020507" pitchFamily="18" charset="2"/>
              </a:rPr>
              <a:t>i</a:t>
            </a:r>
            <a:r>
              <a:rPr lang="en-US" altLang="en-US" sz="2000" baseline="-25000" smtClean="0">
                <a:sym typeface="Symbol" panose="05050102010706020507" pitchFamily="18" charset="2"/>
              </a:rPr>
              <a:t>Ti </a:t>
            </a:r>
            <a:r>
              <a:rPr lang="en-US" altLang="en-US" sz="2000" smtClean="0">
                <a:sym typeface="Symbol" panose="05050102010706020507" pitchFamily="18" charset="2"/>
              </a:rPr>
              <a:t> - </a:t>
            </a:r>
            <a:r>
              <a:rPr lang="en-US" altLang="en-US" sz="2000" b="1" smtClean="0">
                <a:sym typeface="Symbol" panose="05050102010706020507" pitchFamily="18" charset="2"/>
              </a:rPr>
              <a:t>X</a:t>
            </a:r>
            <a:r>
              <a:rPr lang="en-US" altLang="en-US" sz="2000" baseline="-25000" smtClean="0">
                <a:sym typeface="Symbol" panose="05050102010706020507" pitchFamily="18" charset="2"/>
              </a:rPr>
              <a:t>i</a:t>
            </a:r>
            <a:r>
              <a:rPr lang="en-US" altLang="en-US" sz="2000" b="1" smtClean="0">
                <a:sym typeface="Symbol" panose="05050102010706020507" pitchFamily="18" charset="2"/>
              </a:rPr>
              <a:t>b</a:t>
            </a:r>
            <a:r>
              <a:rPr lang="en-US" altLang="en-US" sz="2000" smtClean="0">
                <a:sym typeface="Symbol" panose="05050102010706020507" pitchFamily="18" charset="2"/>
              </a:rPr>
              <a:t> = </a:t>
            </a:r>
            <a:r>
              <a:rPr lang="en-US" altLang="en-US" sz="2000" b="1" smtClean="0">
                <a:sym typeface="Symbol" panose="05050102010706020507" pitchFamily="18" charset="2"/>
              </a:rPr>
              <a:t>M</a:t>
            </a:r>
            <a:r>
              <a:rPr lang="en-US" altLang="en-US" sz="2000" b="1" baseline="-25000" smtClean="0">
                <a:sym typeface="Symbol" panose="05050102010706020507" pitchFamily="18" charset="2"/>
              </a:rPr>
              <a:t>D</a:t>
            </a:r>
            <a:r>
              <a:rPr lang="en-US" altLang="en-US" sz="2000" b="1" smtClean="0">
                <a:sym typeface="Symbol" panose="05050102010706020507" pitchFamily="18" charset="2"/>
              </a:rPr>
              <a:t>y</a:t>
            </a:r>
            <a:r>
              <a:rPr lang="en-US" altLang="en-US" sz="2000" baseline="-25000" smtClean="0">
                <a:sym typeface="Symbol" panose="05050102010706020507" pitchFamily="18" charset="2"/>
              </a:rPr>
              <a:t>i</a:t>
            </a:r>
            <a:r>
              <a:rPr lang="en-US" altLang="en-US" sz="2000" smtClean="0">
                <a:sym typeface="Symbol" panose="05050102010706020507" pitchFamily="18" charset="2"/>
              </a:rPr>
              <a:t> – </a:t>
            </a:r>
            <a:r>
              <a:rPr lang="en-US" altLang="en-US" sz="2000" b="1" smtClean="0">
                <a:sym typeface="Symbol" panose="05050102010706020507" pitchFamily="18" charset="2"/>
              </a:rPr>
              <a:t>M</a:t>
            </a:r>
            <a:r>
              <a:rPr lang="en-US" altLang="en-US" sz="2000" b="1" baseline="-25000" smtClean="0">
                <a:sym typeface="Symbol" panose="05050102010706020507" pitchFamily="18" charset="2"/>
              </a:rPr>
              <a:t>D</a:t>
            </a:r>
            <a:r>
              <a:rPr lang="en-US" altLang="en-US" sz="2000" b="1" smtClean="0">
                <a:sym typeface="Symbol" panose="05050102010706020507" pitchFamily="18" charset="2"/>
              </a:rPr>
              <a:t>X</a:t>
            </a:r>
            <a:r>
              <a:rPr lang="en-US" altLang="en-US" sz="2000" baseline="-25000" smtClean="0">
                <a:sym typeface="Symbol" panose="05050102010706020507" pitchFamily="18" charset="2"/>
              </a:rPr>
              <a:t>i</a:t>
            </a:r>
            <a:r>
              <a:rPr lang="en-US" altLang="en-US" sz="2000" b="1" smtClean="0">
                <a:sym typeface="Symbol" panose="05050102010706020507" pitchFamily="18" charset="2"/>
              </a:rPr>
              <a:t>b</a:t>
            </a:r>
            <a:r>
              <a:rPr lang="en-US" altLang="en-US" sz="2000" smtClean="0">
                <a:sym typeface="Symbol" panose="05050102010706020507" pitchFamily="18" charset="2"/>
              </a:rPr>
              <a:t> </a:t>
            </a:r>
            <a:br>
              <a:rPr lang="en-US" altLang="en-US" sz="2000" smtClean="0">
                <a:sym typeface="Symbol" panose="05050102010706020507" pitchFamily="18" charset="2"/>
              </a:rPr>
            </a:br>
            <a:r>
              <a:rPr lang="en-US" altLang="en-US" sz="2000" smtClean="0">
                <a:sym typeface="Symbol" panose="05050102010706020507" pitchFamily="18" charset="2"/>
              </a:rPr>
              <a:t>(T</a:t>
            </a:r>
            <a:r>
              <a:rPr lang="en-US" altLang="en-US" sz="2000" baseline="-25000" smtClean="0">
                <a:sym typeface="Symbol" panose="05050102010706020507" pitchFamily="18" charset="2"/>
              </a:rPr>
              <a:t>i</a:t>
            </a:r>
            <a:r>
              <a:rPr lang="en-US" altLang="en-US" sz="2000" smtClean="0">
                <a:sym typeface="Symbol" panose="05050102010706020507" pitchFamily="18" charset="2"/>
              </a:rPr>
              <a:t> x 1 vector of group residuals)</a:t>
            </a: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endParaRPr lang="en-US" altLang="en-US" smtClean="0">
              <a:sym typeface="Symbol" panose="05050102010706020507" pitchFamily="18" charset="2"/>
            </a:endParaRPr>
          </a:p>
          <a:p>
            <a:pPr eaLnBrk="1" hangingPunct="1">
              <a:buFont typeface="Wingdings" panose="05000000000000000000" pitchFamily="2" charset="2"/>
              <a:buNone/>
            </a:pPr>
            <a:r>
              <a:rPr lang="en-US" altLang="en-US" smtClean="0">
                <a:sym typeface="Symbol" panose="05050102010706020507" pitchFamily="18" charset="2"/>
              </a:rPr>
              <a:t>    </a:t>
            </a:r>
            <a:r>
              <a:rPr lang="en-US" altLang="en-US" sz="2000" smtClean="0">
                <a:sym typeface="Symbol" panose="05050102010706020507" pitchFamily="18" charset="2"/>
              </a:rPr>
              <a:t>Resembles (and is based on) White, but treats a full vector of disturbances at a time.  Robust to heteroscedasticity and autocorrelation (within the groups).</a:t>
            </a:r>
          </a:p>
          <a:p>
            <a:pPr eaLnBrk="1" hangingPunct="1">
              <a:buFont typeface="Wingdings" panose="05000000000000000000" pitchFamily="2" charset="2"/>
              <a:buNone/>
            </a:pPr>
            <a:endParaRPr lang="en-US" altLang="en-US" baseline="-25000" smtClean="0">
              <a:sym typeface="Symbol" panose="05050102010706020507" pitchFamily="18" charset="2"/>
            </a:endParaRPr>
          </a:p>
        </p:txBody>
      </p:sp>
      <p:graphicFrame>
        <p:nvGraphicFramePr>
          <p:cNvPr id="54276" name="Object 4"/>
          <p:cNvGraphicFramePr>
            <a:graphicFrameLocks noChangeAspect="1"/>
          </p:cNvGraphicFramePr>
          <p:nvPr/>
        </p:nvGraphicFramePr>
        <p:xfrm>
          <a:off x="685800" y="2773363"/>
          <a:ext cx="7950200" cy="1874837"/>
        </p:xfrm>
        <a:graphic>
          <a:graphicData uri="http://schemas.openxmlformats.org/presentationml/2006/ole">
            <p:oleObj spid="_x0000_s54291" name="Equation" r:id="rId4" imgW="4635500" imgH="1092200" progId="Equation.DSMT4">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838200"/>
            <a:ext cx="8229600" cy="914400"/>
          </a:xfrm>
        </p:spPr>
        <p:txBody>
          <a:bodyPr/>
          <a:lstStyle/>
          <a:p>
            <a:r>
              <a:rPr lang="en-US" altLang="en-US" sz="2400" smtClean="0"/>
              <a:t>Robust Covariance Matrix for LSDV</a:t>
            </a:r>
            <a:br>
              <a:rPr lang="en-US" altLang="en-US" sz="2400" smtClean="0"/>
            </a:br>
            <a:r>
              <a:rPr lang="en-US" altLang="en-US" sz="2400" smtClean="0"/>
              <a:t>Cluster Estimator for Within Estimator</a:t>
            </a:r>
          </a:p>
        </p:txBody>
      </p:sp>
      <p:pic>
        <p:nvPicPr>
          <p:cNvPr id="5632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00100" y="2133600"/>
            <a:ext cx="7639050"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56324"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9150" y="3733800"/>
            <a:ext cx="7710488"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56325" name="Rectangle 6"/>
          <p:cNvSpPr>
            <a:spLocks noChangeArrowheads="1"/>
          </p:cNvSpPr>
          <p:nvPr/>
        </p:nvSpPr>
        <p:spPr bwMode="auto">
          <a:xfrm>
            <a:off x="3313113" y="2209800"/>
            <a:ext cx="1295400" cy="28956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pic>
        <p:nvPicPr>
          <p:cNvPr id="56326"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00100" y="5562600"/>
            <a:ext cx="7900988"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381000" y="1447800"/>
            <a:ext cx="4173538" cy="3429000"/>
          </a:xfrm>
          <a:prstGeom prst="rect">
            <a:avLst/>
          </a:prstGeom>
          <a:noFill/>
          <a:ln w="9525">
            <a:noFill/>
            <a:miter lim="800000"/>
            <a:headEnd/>
            <a:tailEnd/>
          </a:ln>
        </p:spPr>
      </p:pic>
      <p:pic>
        <p:nvPicPr>
          <p:cNvPr id="29699" name="Picture 3"/>
          <p:cNvPicPr>
            <a:picLocks noChangeAspect="1" noChangeArrowheads="1"/>
          </p:cNvPicPr>
          <p:nvPr/>
        </p:nvPicPr>
        <p:blipFill>
          <a:blip r:embed="rId3" cstate="print"/>
          <a:srcRect/>
          <a:stretch>
            <a:fillRect/>
          </a:stretch>
        </p:blipFill>
        <p:spPr bwMode="auto">
          <a:xfrm>
            <a:off x="4876800" y="1344613"/>
            <a:ext cx="3962400" cy="3379787"/>
          </a:xfrm>
          <a:prstGeom prst="rect">
            <a:avLst/>
          </a:prstGeom>
          <a:noFill/>
          <a:ln w="9525">
            <a:noFill/>
            <a:miter lim="800000"/>
            <a:headEnd/>
            <a:tailEnd/>
          </a:ln>
        </p:spPr>
      </p:pic>
      <p:cxnSp>
        <p:nvCxnSpPr>
          <p:cNvPr id="29700" name="Straight Arrow Connector 7"/>
          <p:cNvCxnSpPr>
            <a:cxnSpLocks noChangeShapeType="1"/>
          </p:cNvCxnSpPr>
          <p:nvPr/>
        </p:nvCxnSpPr>
        <p:spPr bwMode="auto">
          <a:xfrm flipH="1">
            <a:off x="6324600" y="990600"/>
            <a:ext cx="381000" cy="381000"/>
          </a:xfrm>
          <a:prstGeom prst="straightConnector1">
            <a:avLst/>
          </a:prstGeom>
          <a:noFill/>
          <a:ln w="38100" algn="ctr">
            <a:solidFill>
              <a:srgbClr val="FF0000"/>
            </a:solidFill>
            <a:round/>
            <a:headEnd/>
            <a:tailEnd type="arrow" w="med" len="med"/>
          </a:ln>
        </p:spPr>
      </p:cxnSp>
      <p:sp>
        <p:nvSpPr>
          <p:cNvPr id="29701" name="Rectangle 8"/>
          <p:cNvSpPr>
            <a:spLocks noChangeArrowheads="1"/>
          </p:cNvSpPr>
          <p:nvPr/>
        </p:nvSpPr>
        <p:spPr bwMode="auto">
          <a:xfrm>
            <a:off x="2819400" y="2667000"/>
            <a:ext cx="1752600" cy="381000"/>
          </a:xfrm>
          <a:prstGeom prst="rect">
            <a:avLst/>
          </a:prstGeom>
          <a:noFill/>
          <a:ln w="38100" algn="ctr">
            <a:solidFill>
              <a:srgbClr val="FF0000"/>
            </a:solidFill>
            <a:round/>
            <a:headEnd/>
            <a:tailEnd/>
          </a:ln>
        </p:spPr>
        <p:txBody>
          <a:bodyPr wrap="none"/>
          <a:lstStyle/>
          <a:p>
            <a:endParaRPr lang="en-US" altLang="en-US"/>
          </a:p>
        </p:txBody>
      </p:sp>
      <p:sp>
        <p:nvSpPr>
          <p:cNvPr id="29702" name="Rectangle 9"/>
          <p:cNvSpPr>
            <a:spLocks noChangeArrowheads="1"/>
          </p:cNvSpPr>
          <p:nvPr/>
        </p:nvSpPr>
        <p:spPr bwMode="auto">
          <a:xfrm>
            <a:off x="7158038" y="2505075"/>
            <a:ext cx="1752600" cy="381000"/>
          </a:xfrm>
          <a:prstGeom prst="rect">
            <a:avLst/>
          </a:prstGeom>
          <a:noFill/>
          <a:ln w="38100" algn="ctr">
            <a:solidFill>
              <a:srgbClr val="FF0000"/>
            </a:solidFill>
            <a:round/>
            <a:headEnd/>
            <a:tailEnd/>
          </a:ln>
        </p:spPr>
        <p:txBody>
          <a:bodyPr wrap="none"/>
          <a:lstStyle/>
          <a:p>
            <a:endParaRPr lang="en-US" altLang="en-US"/>
          </a:p>
        </p:txBody>
      </p:sp>
      <p:cxnSp>
        <p:nvCxnSpPr>
          <p:cNvPr id="29703" name="Straight Arrow Connector 10"/>
          <p:cNvCxnSpPr>
            <a:cxnSpLocks noChangeShapeType="1"/>
          </p:cNvCxnSpPr>
          <p:nvPr/>
        </p:nvCxnSpPr>
        <p:spPr bwMode="auto">
          <a:xfrm flipH="1" flipV="1">
            <a:off x="6705600" y="4191000"/>
            <a:ext cx="457200" cy="304800"/>
          </a:xfrm>
          <a:prstGeom prst="straightConnector1">
            <a:avLst/>
          </a:prstGeom>
          <a:noFill/>
          <a:ln w="38100" algn="ctr">
            <a:solidFill>
              <a:srgbClr val="FF0000"/>
            </a:solidFill>
            <a:round/>
            <a:headEnd/>
            <a:tailEnd type="arrow" w="med" len="med"/>
          </a:ln>
        </p:spPr>
      </p:cxnSp>
      <p:sp>
        <p:nvSpPr>
          <p:cNvPr id="12" name="Title 3"/>
          <p:cNvSpPr txBox="1">
            <a:spLocks/>
          </p:cNvSpPr>
          <p:nvPr/>
        </p:nvSpPr>
        <p:spPr>
          <a:xfrm>
            <a:off x="457200" y="609600"/>
            <a:ext cx="8229600" cy="457200"/>
          </a:xfrm>
          <a:prstGeom prst="rect">
            <a:avLst/>
          </a:prstGeom>
        </p:spPr>
        <p:txBody>
          <a:bodyPr/>
          <a:lstStyle/>
          <a:p>
            <a:pPr algn="ctr" eaLnBrk="1" hangingPunct="1">
              <a:defRPr/>
            </a:pPr>
            <a:r>
              <a:rPr lang="en-US" sz="3200" kern="0" dirty="0">
                <a:solidFill>
                  <a:srgbClr val="003399"/>
                </a:solidFill>
                <a:latin typeface="Arial" panose="020B0604020202020204" pitchFamily="34" charset="0"/>
                <a:ea typeface="+mj-ea"/>
                <a:cs typeface="Arial" panose="020B0604020202020204" pitchFamily="34" charset="0"/>
              </a:rPr>
              <a:t>A Caution About Stata and Fixed Effects</a:t>
            </a:r>
          </a:p>
        </p:txBody>
      </p:sp>
      <p:sp>
        <p:nvSpPr>
          <p:cNvPr id="2" name="Oval 1"/>
          <p:cNvSpPr/>
          <p:nvPr/>
        </p:nvSpPr>
        <p:spPr bwMode="auto">
          <a:xfrm>
            <a:off x="495300" y="2105025"/>
            <a:ext cx="1219200" cy="685800"/>
          </a:xfrm>
          <a:prstGeom prst="ellipse">
            <a:avLst/>
          </a:prstGeom>
          <a:noFill/>
          <a:ln w="38100" cap="flat" cmpd="sng" algn="ctr">
            <a:solidFill>
              <a:srgbClr val="FF212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mtClean="0"/>
              <a:t>Asymptotics for a</a:t>
            </a:r>
            <a:r>
              <a:rPr lang="en-US" altLang="en-US" baseline="-25000" smtClean="0"/>
              <a:t>i</a:t>
            </a:r>
            <a:endParaRPr lang="en-US" altLang="en-US" smtClean="0"/>
          </a:p>
        </p:txBody>
      </p:sp>
      <p:graphicFrame>
        <p:nvGraphicFramePr>
          <p:cNvPr id="58371" name="Object 4"/>
          <p:cNvGraphicFramePr>
            <a:graphicFrameLocks noChangeAspect="1"/>
          </p:cNvGraphicFramePr>
          <p:nvPr/>
        </p:nvGraphicFramePr>
        <p:xfrm>
          <a:off x="827088" y="2251075"/>
          <a:ext cx="7972425" cy="3740150"/>
        </p:xfrm>
        <a:graphic>
          <a:graphicData uri="http://schemas.openxmlformats.org/presentationml/2006/ole">
            <p:oleObj spid="_x0000_s58386" name="Equation" r:id="rId4" imgW="4711700" imgH="2209800" progId="Equation.DSMT4">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990600"/>
            <a:ext cx="8229600" cy="914400"/>
          </a:xfrm>
        </p:spPr>
        <p:txBody>
          <a:bodyPr/>
          <a:lstStyle/>
          <a:p>
            <a:r>
              <a:rPr lang="en-US" altLang="en-US" smtClean="0"/>
              <a:t>LSDV is an IV Estimator</a:t>
            </a:r>
          </a:p>
        </p:txBody>
      </p:sp>
      <p:graphicFrame>
        <p:nvGraphicFramePr>
          <p:cNvPr id="60419" name="Object 2"/>
          <p:cNvGraphicFramePr>
            <a:graphicFrameLocks noChangeAspect="1"/>
          </p:cNvGraphicFramePr>
          <p:nvPr/>
        </p:nvGraphicFramePr>
        <p:xfrm>
          <a:off x="838200" y="2286000"/>
          <a:ext cx="7221538" cy="2773363"/>
        </p:xfrm>
        <a:graphic>
          <a:graphicData uri="http://schemas.openxmlformats.org/presentationml/2006/ole">
            <p:oleObj spid="_x0000_s60434" name="Equation" r:id="rId3" imgW="3111500" imgH="119380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2" name="Object 2"/>
          <p:cNvGraphicFramePr>
            <a:graphicFrameLocks noChangeAspect="1"/>
          </p:cNvGraphicFramePr>
          <p:nvPr/>
        </p:nvGraphicFramePr>
        <p:xfrm>
          <a:off x="1447800" y="914400"/>
          <a:ext cx="6286500" cy="5522913"/>
        </p:xfrm>
        <a:graphic>
          <a:graphicData uri="http://schemas.openxmlformats.org/presentationml/2006/ole">
            <p:oleObj spid="_x0000_s61458" name="Equation" r:id="rId3" imgW="4368800" imgH="3835400" progId="Equation.DSMT4">
              <p:embed/>
            </p:oleObj>
          </a:graphicData>
        </a:graphic>
      </p:graphicFrame>
      <p:sp>
        <p:nvSpPr>
          <p:cNvPr id="61443" name="Rectangle 3"/>
          <p:cNvSpPr>
            <a:spLocks noChangeArrowheads="1"/>
          </p:cNvSpPr>
          <p:nvPr/>
        </p:nvSpPr>
        <p:spPr bwMode="auto">
          <a:xfrm>
            <a:off x="2312988" y="5105400"/>
            <a:ext cx="3429000" cy="685800"/>
          </a:xfrm>
          <a:prstGeom prst="rect">
            <a:avLst/>
          </a:prstGeom>
          <a:solidFill>
            <a:srgbClr val="CCCC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66" name="Object 1"/>
          <p:cNvGraphicFramePr>
            <a:graphicFrameLocks noChangeAspect="1"/>
          </p:cNvGraphicFramePr>
          <p:nvPr/>
        </p:nvGraphicFramePr>
        <p:xfrm>
          <a:off x="990600" y="1676400"/>
          <a:ext cx="7261225" cy="3143250"/>
        </p:xfrm>
        <a:graphic>
          <a:graphicData uri="http://schemas.openxmlformats.org/presentationml/2006/ole">
            <p:oleObj spid="_x0000_s62481" name="Equation" r:id="rId3" imgW="4343400" imgH="1879600" progId="Equation.DSMT4">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1"/>
          <p:cNvGraphicFramePr>
            <a:graphicFrameLocks noChangeAspect="1"/>
          </p:cNvGraphicFramePr>
          <p:nvPr/>
        </p:nvGraphicFramePr>
        <p:xfrm>
          <a:off x="1006475" y="873125"/>
          <a:ext cx="6942138" cy="5684838"/>
        </p:xfrm>
        <a:graphic>
          <a:graphicData uri="http://schemas.openxmlformats.org/presentationml/2006/ole">
            <p:oleObj spid="_x0000_s63507" name="Equation" r:id="rId3" imgW="4152900" imgH="3403600" progId="Equation.DSMT4">
              <p:embed/>
            </p:oleObj>
          </a:graphicData>
        </a:graphic>
      </p:graphicFrame>
      <p:sp>
        <p:nvSpPr>
          <p:cNvPr id="63491" name="Rectangle 2"/>
          <p:cNvSpPr>
            <a:spLocks noChangeArrowheads="1"/>
          </p:cNvSpPr>
          <p:nvPr/>
        </p:nvSpPr>
        <p:spPr bwMode="auto">
          <a:xfrm>
            <a:off x="990600" y="2286000"/>
            <a:ext cx="2743200" cy="838200"/>
          </a:xfrm>
          <a:prstGeom prst="rect">
            <a:avLst/>
          </a:prstGeom>
          <a:solidFill>
            <a:srgbClr val="00FF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3492" name="Rectangle 3"/>
          <p:cNvSpPr>
            <a:spLocks noChangeArrowheads="1"/>
          </p:cNvSpPr>
          <p:nvPr/>
        </p:nvSpPr>
        <p:spPr bwMode="auto">
          <a:xfrm>
            <a:off x="990600" y="4495800"/>
            <a:ext cx="2743200" cy="838200"/>
          </a:xfrm>
          <a:prstGeom prst="rect">
            <a:avLst/>
          </a:prstGeom>
          <a:solidFill>
            <a:srgbClr val="00FF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81000" y="533400"/>
            <a:ext cx="8458200" cy="914400"/>
          </a:xfrm>
        </p:spPr>
        <p:txBody>
          <a:bodyPr/>
          <a:lstStyle/>
          <a:p>
            <a:r>
              <a:rPr lang="en-US" altLang="en-US" smtClean="0"/>
              <a:t>LSDV is a Control Function Estimator</a:t>
            </a:r>
          </a:p>
        </p:txBody>
      </p:sp>
      <p:graphicFrame>
        <p:nvGraphicFramePr>
          <p:cNvPr id="64515" name="Object 2"/>
          <p:cNvGraphicFramePr>
            <a:graphicFrameLocks noChangeAspect="1"/>
          </p:cNvGraphicFramePr>
          <p:nvPr/>
        </p:nvGraphicFramePr>
        <p:xfrm>
          <a:off x="1447800" y="1524000"/>
          <a:ext cx="6735763" cy="5006975"/>
        </p:xfrm>
        <a:graphic>
          <a:graphicData uri="http://schemas.openxmlformats.org/presentationml/2006/ole">
            <p:oleObj spid="_x0000_s64530" name="Equation" r:id="rId3" imgW="4140200" imgH="3073400" progId="Equation.DSMT4">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381000" y="533400"/>
            <a:ext cx="8458200" cy="914400"/>
          </a:xfrm>
        </p:spPr>
        <p:txBody>
          <a:bodyPr/>
          <a:lstStyle/>
          <a:p>
            <a:r>
              <a:rPr lang="en-US" altLang="en-US" smtClean="0"/>
              <a:t>LSDV is a Control Function Estimator</a:t>
            </a:r>
          </a:p>
        </p:txBody>
      </p:sp>
      <p:graphicFrame>
        <p:nvGraphicFramePr>
          <p:cNvPr id="65539" name="Object 2"/>
          <p:cNvGraphicFramePr>
            <a:graphicFrameLocks noChangeAspect="1"/>
          </p:cNvGraphicFramePr>
          <p:nvPr/>
        </p:nvGraphicFramePr>
        <p:xfrm>
          <a:off x="685800" y="1600200"/>
          <a:ext cx="7845425" cy="4419600"/>
        </p:xfrm>
        <a:graphic>
          <a:graphicData uri="http://schemas.openxmlformats.org/presentationml/2006/ole">
            <p:oleObj spid="_x0000_s65556" name="Equation" r:id="rId3" imgW="3746500" imgH="2108200" progId="Equation.DSMT4">
              <p:embed/>
            </p:oleObj>
          </a:graphicData>
        </a:graphic>
      </p:graphicFrame>
      <p:sp>
        <p:nvSpPr>
          <p:cNvPr id="65540" name="Rectangle 3"/>
          <p:cNvSpPr>
            <a:spLocks noChangeArrowheads="1"/>
          </p:cNvSpPr>
          <p:nvPr/>
        </p:nvSpPr>
        <p:spPr bwMode="auto">
          <a:xfrm>
            <a:off x="1905000" y="2667000"/>
            <a:ext cx="2819400" cy="1828800"/>
          </a:xfrm>
          <a:prstGeom prst="rect">
            <a:avLst/>
          </a:prstGeom>
          <a:solidFill>
            <a:srgbClr val="FFC0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5541" name="Rectangle 4"/>
          <p:cNvSpPr>
            <a:spLocks noChangeArrowheads="1"/>
          </p:cNvSpPr>
          <p:nvPr/>
        </p:nvSpPr>
        <p:spPr bwMode="auto">
          <a:xfrm>
            <a:off x="4800600" y="2667000"/>
            <a:ext cx="3581400" cy="1828800"/>
          </a:xfrm>
          <a:prstGeom prst="rect">
            <a:avLst/>
          </a:prstGeom>
          <a:solidFill>
            <a:srgbClr val="0099FF">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1725613" y="1682750"/>
          <a:ext cx="5846762" cy="4883150"/>
        </p:xfrm>
        <a:graphic>
          <a:graphicData uri="http://schemas.openxmlformats.org/presentationml/2006/ole">
            <p:oleObj spid="_x0000_s66578" name="Equation" r:id="rId3" imgW="3594100" imgH="2997200" progId="Equation.DSMT4">
              <p:embed/>
            </p:oleObj>
          </a:graphicData>
        </a:graphic>
      </p:graphicFrame>
      <p:sp>
        <p:nvSpPr>
          <p:cNvPr id="66563" name="Title 1"/>
          <p:cNvSpPr>
            <a:spLocks noGrp="1"/>
          </p:cNvSpPr>
          <p:nvPr>
            <p:ph type="title"/>
          </p:nvPr>
        </p:nvSpPr>
        <p:spPr>
          <a:xfrm>
            <a:off x="381000" y="533400"/>
            <a:ext cx="8458200" cy="914400"/>
          </a:xfrm>
        </p:spPr>
        <p:txBody>
          <a:bodyPr/>
          <a:lstStyle/>
          <a:p>
            <a:r>
              <a:rPr lang="en-US" altLang="en-US" smtClean="0"/>
              <a:t>LSDV is a Control Function Estimator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7688" y="838200"/>
            <a:ext cx="8048625" cy="120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6758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7688" y="2047875"/>
            <a:ext cx="6791325"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67589"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29200" y="2438400"/>
            <a:ext cx="4010025" cy="1228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7688" y="1295400"/>
            <a:ext cx="8048625" cy="120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686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19200" y="2895600"/>
            <a:ext cx="6410325"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68612" name="TextBox 2"/>
          <p:cNvSpPr txBox="1">
            <a:spLocks noChangeArrowheads="1"/>
          </p:cNvSpPr>
          <p:nvPr/>
        </p:nvSpPr>
        <p:spPr bwMode="auto">
          <a:xfrm>
            <a:off x="630238" y="5410200"/>
            <a:ext cx="80010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The problem here is the estimator of the disturbance variance.  The matrix is OK.</a:t>
            </a:r>
          </a:p>
          <a:p>
            <a:r>
              <a:rPr lang="en-US" altLang="en-US"/>
              <a:t>Note, for example,   .01374007/.01950085 (top panel)</a:t>
            </a:r>
          </a:p>
          <a:p>
            <a:r>
              <a:rPr lang="en-US" altLang="en-US"/>
              <a:t>                             =  .16510     /.23432 (bottom panel).</a:t>
            </a:r>
          </a:p>
        </p:txBody>
      </p:sp>
      <p:sp>
        <p:nvSpPr>
          <p:cNvPr id="68613" name="Oval 1"/>
          <p:cNvSpPr>
            <a:spLocks noChangeArrowheads="1"/>
          </p:cNvSpPr>
          <p:nvPr/>
        </p:nvSpPr>
        <p:spPr bwMode="auto">
          <a:xfrm rot="-1151314">
            <a:off x="3046413" y="1314450"/>
            <a:ext cx="1208087" cy="2514600"/>
          </a:xfrm>
          <a:prstGeom prst="ellipse">
            <a:avLst/>
          </a:prstGeom>
          <a:solidFill>
            <a:srgbClr val="CCCC00">
              <a:alpha val="1686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8614" name="Oval 5"/>
          <p:cNvSpPr>
            <a:spLocks noChangeArrowheads="1"/>
          </p:cNvSpPr>
          <p:nvPr/>
        </p:nvSpPr>
        <p:spPr bwMode="auto">
          <a:xfrm rot="-1151314">
            <a:off x="1765300" y="1271588"/>
            <a:ext cx="1208088" cy="2514600"/>
          </a:xfrm>
          <a:prstGeom prst="ellipse">
            <a:avLst/>
          </a:prstGeom>
          <a:solidFill>
            <a:srgbClr val="00FFFF">
              <a:alpha val="1686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7688" y="771525"/>
            <a:ext cx="8048625" cy="120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6963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0600" y="4076700"/>
            <a:ext cx="6915150" cy="270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69636"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57400" y="1981200"/>
            <a:ext cx="5235575"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69637" name="Oval 4"/>
          <p:cNvSpPr>
            <a:spLocks noChangeArrowheads="1"/>
          </p:cNvSpPr>
          <p:nvPr/>
        </p:nvSpPr>
        <p:spPr bwMode="auto">
          <a:xfrm rot="-902678">
            <a:off x="2784475" y="915988"/>
            <a:ext cx="1100138" cy="1046162"/>
          </a:xfrm>
          <a:prstGeom prst="ellipse">
            <a:avLst/>
          </a:prstGeom>
          <a:solidFill>
            <a:srgbClr val="CCCC00">
              <a:alpha val="1686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9638" name="Oval 5"/>
          <p:cNvSpPr>
            <a:spLocks noChangeArrowheads="1"/>
          </p:cNvSpPr>
          <p:nvPr/>
        </p:nvSpPr>
        <p:spPr bwMode="auto">
          <a:xfrm rot="-902678">
            <a:off x="3230563" y="5002213"/>
            <a:ext cx="1100137" cy="1044575"/>
          </a:xfrm>
          <a:prstGeom prst="ellipse">
            <a:avLst/>
          </a:prstGeom>
          <a:solidFill>
            <a:srgbClr val="CCCC00">
              <a:alpha val="16862"/>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smtClean="0"/>
              <a:t>Generalized Least Squares?</a:t>
            </a:r>
          </a:p>
        </p:txBody>
      </p:sp>
      <p:sp>
        <p:nvSpPr>
          <p:cNvPr id="70659" name="Rectangle 3"/>
          <p:cNvSpPr>
            <a:spLocks noGrp="1" noChangeArrowheads="1"/>
          </p:cNvSpPr>
          <p:nvPr>
            <p:ph idx="1"/>
          </p:nvPr>
        </p:nvSpPr>
        <p:spPr/>
        <p:txBody>
          <a:bodyPr/>
          <a:lstStyle/>
          <a:p>
            <a:pPr eaLnBrk="1" hangingPunct="1">
              <a:buFont typeface="Wingdings" panose="05000000000000000000" pitchFamily="2" charset="2"/>
              <a:buNone/>
            </a:pPr>
            <a:r>
              <a:rPr lang="en-US" altLang="en-US" smtClean="0"/>
              <a:t>    If Var[</a:t>
            </a:r>
            <a:r>
              <a:rPr lang="el-GR" altLang="en-US" b="1" smtClean="0"/>
              <a:t>ε</a:t>
            </a:r>
            <a:r>
              <a:rPr lang="en-US" altLang="en-US" baseline="-25000" smtClean="0"/>
              <a:t>i</a:t>
            </a:r>
            <a:r>
              <a:rPr lang="en-US" altLang="en-US" smtClean="0"/>
              <a:t>] = </a:t>
            </a:r>
            <a:r>
              <a:rPr lang="el-GR" altLang="en-US" b="1" smtClean="0"/>
              <a:t>Ω</a:t>
            </a:r>
            <a:r>
              <a:rPr lang="en-US" altLang="en-US" baseline="-25000" smtClean="0"/>
              <a:t>i</a:t>
            </a:r>
            <a:r>
              <a:rPr lang="en-US" altLang="en-US" smtClean="0"/>
              <a:t> ≠</a:t>
            </a:r>
            <a:r>
              <a:rPr lang="en-US" altLang="en-US" smtClean="0">
                <a:sym typeface="Symbol" panose="05050102010706020507" pitchFamily="18" charset="2"/>
              </a:rPr>
              <a:t></a:t>
            </a:r>
            <a:r>
              <a:rPr lang="el-GR" altLang="en-US" baseline="-25000" smtClean="0">
                <a:sym typeface="Symbol" panose="05050102010706020507" pitchFamily="18" charset="2"/>
              </a:rPr>
              <a:t>ε</a:t>
            </a:r>
            <a:r>
              <a:rPr lang="en-US" altLang="en-US" baseline="30000" smtClean="0">
                <a:sym typeface="Symbol" panose="05050102010706020507" pitchFamily="18" charset="2"/>
              </a:rPr>
              <a:t>2</a:t>
            </a:r>
            <a:r>
              <a:rPr lang="en-US" altLang="en-US" b="1" smtClean="0">
                <a:sym typeface="Symbol" panose="05050102010706020507" pitchFamily="18" charset="2"/>
              </a:rPr>
              <a:t>I</a:t>
            </a:r>
            <a:r>
              <a:rPr lang="en-US" altLang="en-US" baseline="-25000" smtClean="0">
                <a:sym typeface="Symbol" panose="05050102010706020507" pitchFamily="18" charset="2"/>
              </a:rPr>
              <a:t>Ti</a:t>
            </a:r>
            <a:r>
              <a:rPr lang="en-US" altLang="en-US" smtClean="0">
                <a:sym typeface="Symbol" panose="05050102010706020507" pitchFamily="18" charset="2"/>
              </a:rPr>
              <a:t> then </a:t>
            </a:r>
            <a:r>
              <a:rPr lang="en-US" altLang="en-US" b="1" smtClean="0">
                <a:sym typeface="Symbol" panose="05050102010706020507" pitchFamily="18" charset="2"/>
              </a:rPr>
              <a:t>b</a:t>
            </a:r>
            <a:r>
              <a:rPr lang="en-US" altLang="en-US" smtClean="0">
                <a:sym typeface="Symbol" panose="05050102010706020507" pitchFamily="18" charset="2"/>
              </a:rPr>
              <a:t> is consistent but inefficient.</a:t>
            </a:r>
          </a:p>
          <a:p>
            <a:pPr eaLnBrk="1" hangingPunct="1"/>
            <a:endParaRPr lang="en-US" altLang="en-US" smtClean="0">
              <a:sym typeface="Symbol" panose="05050102010706020507" pitchFamily="18" charset="2"/>
            </a:endParaRPr>
          </a:p>
        </p:txBody>
      </p:sp>
      <p:graphicFrame>
        <p:nvGraphicFramePr>
          <p:cNvPr id="70660" name="Object 4"/>
          <p:cNvGraphicFramePr>
            <a:graphicFrameLocks noChangeAspect="1"/>
          </p:cNvGraphicFramePr>
          <p:nvPr/>
        </p:nvGraphicFramePr>
        <p:xfrm>
          <a:off x="998538" y="2654300"/>
          <a:ext cx="7840662" cy="4024313"/>
        </p:xfrm>
        <a:graphic>
          <a:graphicData uri="http://schemas.openxmlformats.org/presentationml/2006/ole">
            <p:oleObj spid="_x0000_s70675" name="Equation" r:id="rId4" imgW="4051300" imgH="2082800" progId="Equation.DSMT4">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smtClean="0"/>
              <a:t>Maximum Likelihood Estimation</a:t>
            </a:r>
          </a:p>
        </p:txBody>
      </p:sp>
      <p:graphicFrame>
        <p:nvGraphicFramePr>
          <p:cNvPr id="72707" name="Object 4"/>
          <p:cNvGraphicFramePr>
            <a:graphicFrameLocks noChangeAspect="1"/>
          </p:cNvGraphicFramePr>
          <p:nvPr/>
        </p:nvGraphicFramePr>
        <p:xfrm>
          <a:off x="704850" y="1981200"/>
          <a:ext cx="8032750" cy="4105275"/>
        </p:xfrm>
        <a:graphic>
          <a:graphicData uri="http://schemas.openxmlformats.org/presentationml/2006/ole">
            <p:oleObj spid="_x0000_s72722" name="Equation" r:id="rId4" imgW="4622800" imgH="2362200" progId="Equation.DSMT4">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28600"/>
            <a:ext cx="8229600" cy="1143000"/>
          </a:xfrm>
        </p:spPr>
        <p:txBody>
          <a:bodyPr/>
          <a:lstStyle/>
          <a:p>
            <a:pPr eaLnBrk="1" hangingPunct="1"/>
            <a:r>
              <a:rPr lang="en-US" altLang="en-US" smtClean="0"/>
              <a:t>ML Estimation (cont.)</a:t>
            </a:r>
          </a:p>
        </p:txBody>
      </p:sp>
      <p:graphicFrame>
        <p:nvGraphicFramePr>
          <p:cNvPr id="74755" name="Object 4"/>
          <p:cNvGraphicFramePr>
            <a:graphicFrameLocks noGrp="1" noChangeAspect="1"/>
          </p:cNvGraphicFramePr>
          <p:nvPr>
            <p:ph idx="1"/>
            <p:extLst>
              <p:ext uri="{D42A27DB-BD31-4B8C-83A1-F6EECF244321}">
                <p14:modId xmlns:p14="http://schemas.microsoft.com/office/powerpoint/2010/main" xmlns="" val="837307555"/>
              </p:ext>
            </p:extLst>
          </p:nvPr>
        </p:nvGraphicFramePr>
        <p:xfrm>
          <a:off x="1484313" y="1524000"/>
          <a:ext cx="6604000" cy="4732338"/>
        </p:xfrm>
        <a:graphic>
          <a:graphicData uri="http://schemas.openxmlformats.org/presentationml/2006/ole">
            <p:oleObj spid="_x0000_s74771" name="Equation" r:id="rId4" imgW="4572000" imgH="3276360" progId="Equation.DSMT4">
              <p:embed/>
            </p:oleObj>
          </a:graphicData>
        </a:graphic>
      </p:graphicFrame>
      <p:sp>
        <p:nvSpPr>
          <p:cNvPr id="4" name="Rectangle 3"/>
          <p:cNvSpPr/>
          <p:nvPr/>
        </p:nvSpPr>
        <p:spPr bwMode="auto">
          <a:xfrm>
            <a:off x="1295400" y="5257800"/>
            <a:ext cx="6705600" cy="990600"/>
          </a:xfrm>
          <a:prstGeom prst="rect">
            <a:avLst/>
          </a:prstGeom>
          <a:solidFill>
            <a:srgbClr val="00FF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 name="Rectangle 1"/>
          <p:cNvSpPr/>
          <p:nvPr/>
        </p:nvSpPr>
        <p:spPr bwMode="auto">
          <a:xfrm>
            <a:off x="5715000" y="2895600"/>
            <a:ext cx="838200" cy="685800"/>
          </a:xfrm>
          <a:prstGeom prst="rect">
            <a:avLst/>
          </a:prstGeom>
          <a:solidFill>
            <a:srgbClr val="FF0A0A">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85800"/>
          </a:xfrm>
        </p:spPr>
        <p:txBody>
          <a:bodyPr/>
          <a:lstStyle/>
          <a:p>
            <a:r>
              <a:rPr lang="en-US" smtClean="0"/>
              <a:t>The Incidental Parameters Problem</a:t>
            </a:r>
            <a:endParaRPr lang="en-US"/>
          </a:p>
        </p:txBody>
      </p:sp>
      <p:sp>
        <p:nvSpPr>
          <p:cNvPr id="3" name="Content Placeholder 2"/>
          <p:cNvSpPr>
            <a:spLocks noGrp="1"/>
          </p:cNvSpPr>
          <p:nvPr>
            <p:ph idx="1"/>
          </p:nvPr>
        </p:nvSpPr>
        <p:spPr>
          <a:xfrm>
            <a:off x="457200" y="1676400"/>
            <a:ext cx="8229600" cy="3505200"/>
          </a:xfrm>
        </p:spPr>
        <p:txBody>
          <a:bodyPr/>
          <a:lstStyle/>
          <a:p>
            <a:r>
              <a:rPr lang="en-US" smtClean="0"/>
              <a:t>The model is correctly specified</a:t>
            </a:r>
          </a:p>
          <a:p>
            <a:r>
              <a:rPr lang="en-US" smtClean="0"/>
              <a:t>The log likelihood is correctly specified and maximized</a:t>
            </a:r>
          </a:p>
          <a:p>
            <a:r>
              <a:rPr lang="en-US" smtClean="0"/>
              <a:t>The estimator of </a:t>
            </a:r>
            <a:r>
              <a:rPr lang="en-US" smtClean="0">
                <a:sym typeface="Symbol"/>
              </a:rPr>
              <a:t></a:t>
            </a:r>
            <a:r>
              <a:rPr lang="en-US" baseline="30000" smtClean="0">
                <a:sym typeface="Symbol"/>
              </a:rPr>
              <a:t>2</a:t>
            </a:r>
            <a:r>
              <a:rPr lang="en-US" smtClean="0"/>
              <a:t> is inconsistent</a:t>
            </a:r>
          </a:p>
          <a:p>
            <a:pPr lvl="1"/>
            <a:r>
              <a:rPr lang="en-US" smtClean="0"/>
              <a:t>The number of parameters grows with N</a:t>
            </a:r>
          </a:p>
          <a:p>
            <a:pPr lvl="1"/>
            <a:r>
              <a:rPr lang="en-US" smtClean="0"/>
              <a:t>The “bias” in the MLE gets smaller as T grows</a:t>
            </a:r>
          </a:p>
          <a:p>
            <a:pPr lvl="1"/>
            <a:r>
              <a:rPr lang="en-US" smtClean="0"/>
              <a:t>At infinite T, the estimator is consistent in N</a:t>
            </a:r>
          </a:p>
          <a:p>
            <a:r>
              <a:rPr lang="en-US" smtClean="0"/>
              <a:t>In the linear FEM, the MLE of </a:t>
            </a:r>
            <a:r>
              <a:rPr lang="en-US" smtClean="0">
                <a:sym typeface="Symbol"/>
              </a:rPr>
              <a:t></a:t>
            </a:r>
            <a:r>
              <a:rPr lang="en-US" baseline="30000" smtClean="0">
                <a:sym typeface="Symbol"/>
              </a:rPr>
              <a:t>2</a:t>
            </a:r>
            <a:r>
              <a:rPr lang="en-US" smtClean="0">
                <a:sym typeface="Symbol"/>
              </a:rPr>
              <a:t> is affected by this problem.</a:t>
            </a:r>
            <a:endParaRPr lang="en-US"/>
          </a:p>
        </p:txBody>
      </p:sp>
    </p:spTree>
    <p:extLst>
      <p:ext uri="{BB962C8B-B14F-4D97-AF65-F5344CB8AC3E}">
        <p14:creationId xmlns:p14="http://schemas.microsoft.com/office/powerpoint/2010/main" xmlns="" val="25960368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FE Log Likelihood for Normal </a:t>
            </a:r>
            <a:r>
              <a:rPr lang="en-US" sz="4000" b="1" smtClean="0">
                <a:sym typeface="Symbol"/>
              </a:rPr>
              <a:t></a:t>
            </a:r>
            <a:endParaRPr lang="en-US" sz="4000" b="1"/>
          </a:p>
        </p:txBody>
      </p:sp>
      <p:graphicFrame>
        <p:nvGraphicFramePr>
          <p:cNvPr id="4" name="Object 3"/>
          <p:cNvGraphicFramePr>
            <a:graphicFrameLocks noChangeAspect="1"/>
          </p:cNvGraphicFramePr>
          <p:nvPr/>
        </p:nvGraphicFramePr>
        <p:xfrm>
          <a:off x="457200" y="1905000"/>
          <a:ext cx="8172450" cy="4403725"/>
        </p:xfrm>
        <a:graphic>
          <a:graphicData uri="http://schemas.openxmlformats.org/presentationml/2006/ole">
            <p:oleObj spid="_x0000_s343043" name="Equation" r:id="rId3" imgW="5562600" imgH="2997200" progId="Equation.DSMT4">
              <p:embed/>
            </p:oleObj>
          </a:graphicData>
        </a:graphic>
      </p:graphicFrame>
      <p:sp>
        <p:nvSpPr>
          <p:cNvPr id="5" name="Rectangle 4"/>
          <p:cNvSpPr/>
          <p:nvPr/>
        </p:nvSpPr>
        <p:spPr bwMode="auto">
          <a:xfrm>
            <a:off x="609600" y="5638800"/>
            <a:ext cx="5181600" cy="685800"/>
          </a:xfrm>
          <a:prstGeom prst="rect">
            <a:avLst/>
          </a:prstGeom>
          <a:solidFill>
            <a:srgbClr val="FFC000">
              <a:alpha val="2784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8146101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0947" y="762000"/>
            <a:ext cx="7066253" cy="6019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994895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7000" y="2133600"/>
            <a:ext cx="2524125" cy="29172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673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2209800"/>
            <a:ext cx="6120664" cy="39457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457200" y="533400"/>
            <a:ext cx="8229600" cy="838200"/>
          </a:xfrm>
        </p:spPr>
        <p:txBody>
          <a:bodyPr/>
          <a:lstStyle/>
          <a:p>
            <a:r>
              <a:rPr lang="en-US" smtClean="0"/>
              <a:t>The Incidental Parameters Problem</a:t>
            </a:r>
            <a:endParaRPr lang="en-US"/>
          </a:p>
        </p:txBody>
      </p:sp>
      <p:sp>
        <p:nvSpPr>
          <p:cNvPr id="5" name="TextBox 4"/>
          <p:cNvSpPr txBox="1"/>
          <p:nvPr/>
        </p:nvSpPr>
        <p:spPr>
          <a:xfrm>
            <a:off x="304800" y="1676400"/>
            <a:ext cx="8458200" cy="369332"/>
          </a:xfrm>
          <a:prstGeom prst="rect">
            <a:avLst/>
          </a:prstGeom>
          <a:noFill/>
        </p:spPr>
        <p:txBody>
          <a:bodyPr wrap="square" rtlCol="0">
            <a:spAutoFit/>
          </a:bodyPr>
          <a:lstStyle/>
          <a:p>
            <a:r>
              <a:rPr lang="en-US" b="1" smtClean="0">
                <a:latin typeface="Tahoma" pitchFamily="34" charset="0"/>
                <a:ea typeface="Tahoma" pitchFamily="34" charset="0"/>
                <a:cs typeface="Tahoma" pitchFamily="34" charset="0"/>
              </a:rPr>
              <a:t>The true value of </a:t>
            </a:r>
            <a:r>
              <a:rPr lang="en-US" b="1" smtClean="0">
                <a:latin typeface="Tahoma" pitchFamily="34" charset="0"/>
                <a:ea typeface="Tahoma" pitchFamily="34" charset="0"/>
                <a:cs typeface="Tahoma" pitchFamily="34" charset="0"/>
                <a:sym typeface="Symbol"/>
              </a:rPr>
              <a:t></a:t>
            </a:r>
            <a:r>
              <a:rPr lang="en-US" b="1" baseline="30000" smtClean="0">
                <a:latin typeface="Tahoma" pitchFamily="34" charset="0"/>
                <a:ea typeface="Tahoma" pitchFamily="34" charset="0"/>
                <a:cs typeface="Tahoma" pitchFamily="34" charset="0"/>
              </a:rPr>
              <a:t>2</a:t>
            </a:r>
            <a:r>
              <a:rPr lang="en-US" b="1" smtClean="0">
                <a:latin typeface="Tahoma" pitchFamily="34" charset="0"/>
                <a:ea typeface="Tahoma" pitchFamily="34" charset="0"/>
                <a:cs typeface="Tahoma" pitchFamily="34" charset="0"/>
              </a:rPr>
              <a:t> is 4.0.  The estimator converges on 4  from below.</a:t>
            </a:r>
            <a:endParaRPr lang="en-US" b="1">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xmlns="" val="10333744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solidFill>
                  <a:srgbClr val="FF3300"/>
                </a:solidFill>
              </a:rPr>
              <a:t>Between Groups</a:t>
            </a:r>
            <a:r>
              <a:rPr lang="en-US" altLang="en-US" smtClean="0"/>
              <a:t> Estimator</a:t>
            </a:r>
          </a:p>
        </p:txBody>
      </p:sp>
      <p:sp>
        <p:nvSpPr>
          <p:cNvPr id="76803" name="Rectangle 3"/>
          <p:cNvSpPr>
            <a:spLocks noGrp="1" noChangeArrowheads="1"/>
          </p:cNvSpPr>
          <p:nvPr>
            <p:ph type="body" sz="half" idx="1"/>
          </p:nvPr>
        </p:nvSpPr>
        <p:spPr>
          <a:xfrm>
            <a:off x="457200" y="2209800"/>
            <a:ext cx="8229600" cy="3352800"/>
          </a:xfrm>
        </p:spPr>
        <p:txBody>
          <a:bodyPr/>
          <a:lstStyle/>
          <a:p>
            <a:pPr eaLnBrk="1" hangingPunct="1">
              <a:buFont typeface="Wingdings" panose="05000000000000000000" pitchFamily="2" charset="2"/>
              <a:buNone/>
            </a:pPr>
            <a:r>
              <a:rPr lang="en-US" altLang="en-US" b="1" smtClean="0"/>
              <a:t>Inconsistency of the group means estimator</a:t>
            </a:r>
          </a:p>
        </p:txBody>
      </p:sp>
      <p:graphicFrame>
        <p:nvGraphicFramePr>
          <p:cNvPr id="76804" name="Object 4"/>
          <p:cNvGraphicFramePr>
            <a:graphicFrameLocks noGrp="1" noChangeAspect="1"/>
          </p:cNvGraphicFramePr>
          <p:nvPr>
            <p:ph sz="half" idx="2"/>
          </p:nvPr>
        </p:nvGraphicFramePr>
        <p:xfrm>
          <a:off x="1600200" y="2819400"/>
          <a:ext cx="5105400" cy="2606675"/>
        </p:xfrm>
        <a:graphic>
          <a:graphicData uri="http://schemas.openxmlformats.org/presentationml/2006/ole">
            <p:oleObj spid="_x0000_s76819" name="Equation" r:id="rId4" imgW="1790700" imgH="914400" progId="Equation.DSMT4">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mtClean="0"/>
              <a:t>Time Invariant Regressors</a:t>
            </a:r>
          </a:p>
        </p:txBody>
      </p:sp>
      <p:sp>
        <p:nvSpPr>
          <p:cNvPr id="78851" name="Rectangle 3"/>
          <p:cNvSpPr>
            <a:spLocks noGrp="1" noChangeArrowheads="1"/>
          </p:cNvSpPr>
          <p:nvPr>
            <p:ph idx="1"/>
          </p:nvPr>
        </p:nvSpPr>
        <p:spPr/>
        <p:txBody>
          <a:bodyPr/>
          <a:lstStyle/>
          <a:p>
            <a:pPr eaLnBrk="1" hangingPunct="1"/>
            <a:r>
              <a:rPr lang="en-US" altLang="en-US" smtClean="0"/>
              <a:t>Time invariant </a:t>
            </a:r>
            <a:r>
              <a:rPr lang="en-US" altLang="en-US" b="1" smtClean="0"/>
              <a:t>x</a:t>
            </a:r>
            <a:r>
              <a:rPr lang="en-US" altLang="en-US" baseline="-25000" smtClean="0"/>
              <a:t>it</a:t>
            </a:r>
            <a:r>
              <a:rPr lang="en-US" altLang="en-US" smtClean="0"/>
              <a:t> is defined as invariant for all i.  E.g., SEX dummy variable. ED (education in the Cornwell/Rupert data).</a:t>
            </a:r>
          </a:p>
          <a:p>
            <a:pPr eaLnBrk="1" hangingPunct="1"/>
            <a:r>
              <a:rPr lang="en-US" altLang="en-US" smtClean="0"/>
              <a:t>If </a:t>
            </a:r>
            <a:r>
              <a:rPr lang="en-US" altLang="en-US" b="1" smtClean="0"/>
              <a:t>x</a:t>
            </a:r>
            <a:r>
              <a:rPr lang="en-US" altLang="en-US" baseline="-25000" smtClean="0"/>
              <a:t>it,k</a:t>
            </a:r>
            <a:r>
              <a:rPr lang="en-US" altLang="en-US" smtClean="0"/>
              <a:t> is invariant for all i, then </a:t>
            </a:r>
            <a:r>
              <a:rPr lang="en-US" altLang="en-US" b="1" smtClean="0"/>
              <a:t>x</a:t>
            </a:r>
            <a:r>
              <a:rPr lang="en-US" altLang="en-US" baseline="-25000" smtClean="0"/>
              <a:t>it,k</a:t>
            </a:r>
            <a:r>
              <a:rPr lang="en-US" altLang="en-US" smtClean="0"/>
              <a:t> = </a:t>
            </a:r>
            <a:r>
              <a:rPr lang="en-US" altLang="en-US" smtClean="0">
                <a:sym typeface="Symbol" panose="05050102010706020507" pitchFamily="18" charset="2"/>
              </a:rPr>
              <a:t></a:t>
            </a:r>
            <a:r>
              <a:rPr lang="en-US" altLang="en-US" baseline="-25000" smtClean="0">
                <a:sym typeface="Symbol" panose="05050102010706020507" pitchFamily="18" charset="2"/>
              </a:rPr>
              <a:t>i</a:t>
            </a:r>
            <a:r>
              <a:rPr lang="en-US" altLang="en-US" smtClean="0">
                <a:sym typeface="Symbol" panose="05050102010706020507" pitchFamily="18" charset="2"/>
              </a:rPr>
              <a:t>h</a:t>
            </a:r>
            <a:r>
              <a:rPr lang="en-US" altLang="en-US" baseline="-25000" smtClean="0">
                <a:sym typeface="Symbol" panose="05050102010706020507" pitchFamily="18" charset="2"/>
              </a:rPr>
              <a:t>i</a:t>
            </a:r>
            <a:r>
              <a:rPr lang="en-US" altLang="en-US" b="1" smtClean="0">
                <a:sym typeface="Symbol" panose="05050102010706020507" pitchFamily="18" charset="2"/>
              </a:rPr>
              <a:t>d</a:t>
            </a:r>
            <a:r>
              <a:rPr lang="en-US" altLang="en-US" baseline="-25000" smtClean="0">
                <a:sym typeface="Symbol" panose="05050102010706020507" pitchFamily="18" charset="2"/>
              </a:rPr>
              <a:t>i</a:t>
            </a:r>
            <a:r>
              <a:rPr lang="en-US" altLang="en-US" smtClean="0">
                <a:sym typeface="Symbol" panose="05050102010706020507" pitchFamily="18" charset="2"/>
              </a:rPr>
              <a:t> for the set of dummy variables and some set of h</a:t>
            </a:r>
            <a:r>
              <a:rPr lang="en-US" altLang="en-US" baseline="-25000" smtClean="0">
                <a:sym typeface="Symbol" panose="05050102010706020507" pitchFamily="18" charset="2"/>
              </a:rPr>
              <a:t>i</a:t>
            </a:r>
            <a:r>
              <a:rPr lang="en-US" altLang="en-US" smtClean="0">
                <a:sym typeface="Symbol" panose="05050102010706020507" pitchFamily="18" charset="2"/>
              </a:rPr>
              <a:t>s.</a:t>
            </a:r>
          </a:p>
          <a:p>
            <a:pPr eaLnBrk="1" hangingPunct="1"/>
            <a:r>
              <a:rPr lang="en-US" altLang="en-US" smtClean="0"/>
              <a:t>If </a:t>
            </a:r>
            <a:r>
              <a:rPr lang="en-US" altLang="en-US" b="1" smtClean="0"/>
              <a:t>x</a:t>
            </a:r>
            <a:r>
              <a:rPr lang="en-US" altLang="en-US" baseline="-25000" smtClean="0"/>
              <a:t>it,k</a:t>
            </a:r>
            <a:r>
              <a:rPr lang="en-US" altLang="en-US" smtClean="0"/>
              <a:t> is invariant for all i, then the group mean deviations are all 0.</a:t>
            </a:r>
          </a:p>
          <a:p>
            <a:pPr eaLnBrk="1" hangingPunct="1"/>
            <a:endParaRPr lang="en-US" altLang="en-US"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smtClean="0"/>
              <a:t>FE With Time Invariant Variables</a:t>
            </a:r>
          </a:p>
        </p:txBody>
      </p:sp>
      <p:sp>
        <p:nvSpPr>
          <p:cNvPr id="80899" name="Text Box 4"/>
          <p:cNvSpPr txBox="1">
            <a:spLocks noChangeArrowheads="1"/>
          </p:cNvSpPr>
          <p:nvPr/>
        </p:nvSpPr>
        <p:spPr bwMode="auto">
          <a:xfrm>
            <a:off x="1143000" y="1905000"/>
            <a:ext cx="7315200" cy="415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200" b="1">
                <a:latin typeface="Courier New" panose="02070309020205020404" pitchFamily="49" charset="0"/>
              </a:rPr>
              <a:t>+----------------------------------------------------+</a:t>
            </a:r>
          </a:p>
          <a:p>
            <a:r>
              <a:rPr lang="en-US" altLang="en-US" sz="1200" b="1">
                <a:latin typeface="Courier New" panose="02070309020205020404" pitchFamily="49" charset="0"/>
              </a:rPr>
              <a:t>| There are  2 vars. with no within group variation. |</a:t>
            </a:r>
          </a:p>
          <a:p>
            <a:r>
              <a:rPr lang="en-US" altLang="en-US" sz="1200" b="1">
                <a:latin typeface="Courier New" panose="02070309020205020404" pitchFamily="49" charset="0"/>
              </a:rPr>
              <a:t>| FEM      ED                                        |</a:t>
            </a:r>
          </a:p>
          <a:p>
            <a:r>
              <a:rPr lang="en-US" altLang="en-US" sz="1200" b="1">
                <a:latin typeface="Courier New" panose="02070309020205020404" pitchFamily="49" charset="0"/>
              </a:rPr>
              <a:t>+----------------------------------------------------+</a:t>
            </a:r>
          </a:p>
          <a:p>
            <a:r>
              <a:rPr lang="en-US" altLang="en-US" sz="1200" b="1">
                <a:latin typeface="Courier New" panose="02070309020205020404" pitchFamily="49" charset="0"/>
              </a:rPr>
              <a:t>+--------+--------------+----------------+--------+--------+----------+</a:t>
            </a:r>
          </a:p>
          <a:p>
            <a:r>
              <a:rPr lang="en-US" altLang="en-US" sz="1200" b="1">
                <a:latin typeface="Courier New" panose="02070309020205020404" pitchFamily="49" charset="0"/>
              </a:rPr>
              <a:t>|Variable| Coefficient  | Standard Error |b/St.Er.|P[|Z|&gt;z]| Mean of X|</a:t>
            </a:r>
          </a:p>
          <a:p>
            <a:r>
              <a:rPr lang="en-US" altLang="en-US" sz="1200" b="1">
                <a:latin typeface="Courier New" panose="02070309020205020404" pitchFamily="49" charset="0"/>
              </a:rPr>
              <a:t>+--------+--------------+----------------+--------+--------+----------+</a:t>
            </a:r>
          </a:p>
          <a:p>
            <a:r>
              <a:rPr lang="en-US" altLang="en-US" sz="1200" b="1">
                <a:latin typeface="Courier New" panose="02070309020205020404" pitchFamily="49" charset="0"/>
              </a:rPr>
              <a:t> EXP     |     .09671227       .00119137    81.177   .0000   19.8537815</a:t>
            </a:r>
          </a:p>
          <a:p>
            <a:r>
              <a:rPr lang="en-US" altLang="en-US" sz="1200" b="1">
                <a:latin typeface="Courier New" panose="02070309020205020404" pitchFamily="49" charset="0"/>
              </a:rPr>
              <a:t> WKS     |     .00118483       .00060357     1.963   .0496   46.8115246</a:t>
            </a:r>
          </a:p>
          <a:p>
            <a:r>
              <a:rPr lang="en-US" altLang="en-US" sz="1200" b="1">
                <a:latin typeface="Courier New" panose="02070309020205020404" pitchFamily="49" charset="0"/>
              </a:rPr>
              <a:t> OCC     |    -.02145609       .01375327    -1.560   .1187    .51116447</a:t>
            </a:r>
          </a:p>
          <a:p>
            <a:r>
              <a:rPr lang="en-US" altLang="en-US" sz="1200" b="1">
                <a:latin typeface="Courier New" panose="02070309020205020404" pitchFamily="49" charset="0"/>
              </a:rPr>
              <a:t> SMSA    |    -.04454343       .01946544    -2.288   .0221    .65378151</a:t>
            </a:r>
          </a:p>
          <a:p>
            <a:r>
              <a:rPr lang="en-US" altLang="en-US" sz="1200" b="1">
                <a:latin typeface="Courier New" panose="02070309020205020404" pitchFamily="49" charset="0"/>
              </a:rPr>
              <a:t> </a:t>
            </a:r>
            <a:r>
              <a:rPr lang="en-US" altLang="en-US" sz="1200" b="1">
                <a:solidFill>
                  <a:srgbClr val="FF3300"/>
                </a:solidFill>
                <a:latin typeface="Courier New" panose="02070309020205020404" pitchFamily="49" charset="0"/>
              </a:rPr>
              <a:t>FEM     |       .000000    ......(Fixed Parameter).......</a:t>
            </a:r>
          </a:p>
          <a:p>
            <a:r>
              <a:rPr lang="en-US" altLang="en-US" sz="1200" b="1">
                <a:solidFill>
                  <a:srgbClr val="FF3300"/>
                </a:solidFill>
                <a:latin typeface="Courier New" panose="02070309020205020404" pitchFamily="49" charset="0"/>
              </a:rPr>
              <a:t> ED      |       .000000    ......(Fixed Parameter).......</a:t>
            </a:r>
          </a:p>
          <a:p>
            <a:r>
              <a:rPr lang="en-US" altLang="en-US" sz="1200" b="1">
                <a:latin typeface="Courier New" panose="02070309020205020404" pitchFamily="49" charset="0"/>
                <a:cs typeface="Courier New" panose="02070309020205020404" pitchFamily="49" charset="0"/>
              </a:rPr>
              <a:t>+--------------------------------------------------------------------+</a:t>
            </a:r>
          </a:p>
          <a:p>
            <a:r>
              <a:rPr lang="en-US" altLang="en-US" sz="1200" b="1">
                <a:latin typeface="Courier New" panose="02070309020205020404" pitchFamily="49" charset="0"/>
                <a:cs typeface="Courier New" panose="02070309020205020404" pitchFamily="49" charset="0"/>
              </a:rPr>
              <a:t>|             Test Statistics for the Classical Model                |</a:t>
            </a:r>
          </a:p>
          <a:p>
            <a:r>
              <a:rPr lang="en-US" altLang="en-US" sz="1200" b="1">
                <a:latin typeface="Courier New" panose="02070309020205020404" pitchFamily="49" charset="0"/>
                <a:cs typeface="Courier New" panose="02070309020205020404" pitchFamily="49" charset="0"/>
              </a:rPr>
              <a:t>+--------------------------------------------------------------------+</a:t>
            </a:r>
          </a:p>
          <a:p>
            <a:r>
              <a:rPr lang="en-US" altLang="en-US" sz="1200" b="1">
                <a:latin typeface="Courier New" panose="02070309020205020404" pitchFamily="49" charset="0"/>
                <a:cs typeface="Courier New" panose="02070309020205020404" pitchFamily="49" charset="0"/>
              </a:rPr>
              <a:t>|       Model            Log-Likelihood    Sum of Squares  R-squared |</a:t>
            </a:r>
          </a:p>
          <a:p>
            <a:r>
              <a:rPr lang="en-US" altLang="en-US" sz="1200" b="1">
                <a:latin typeface="Courier New" panose="02070309020205020404" pitchFamily="49" charset="0"/>
                <a:cs typeface="Courier New" panose="02070309020205020404" pitchFamily="49" charset="0"/>
              </a:rPr>
              <a:t>|(1)  Constant term only    -2688.80597         886.90494     .00000 |</a:t>
            </a:r>
          </a:p>
          <a:p>
            <a:r>
              <a:rPr lang="en-US" altLang="en-US" sz="1200" b="1">
                <a:latin typeface="Courier New" panose="02070309020205020404" pitchFamily="49" charset="0"/>
                <a:cs typeface="Courier New" panose="02070309020205020404" pitchFamily="49" charset="0"/>
              </a:rPr>
              <a:t>|(2)  Group effects only       27.58464         240.65119     .72866 |</a:t>
            </a:r>
          </a:p>
          <a:p>
            <a:r>
              <a:rPr lang="en-US" altLang="en-US" sz="1200" b="1">
                <a:latin typeface="Courier New" panose="02070309020205020404" pitchFamily="49" charset="0"/>
                <a:cs typeface="Courier New" panose="02070309020205020404" pitchFamily="49" charset="0"/>
              </a:rPr>
              <a:t>|(3)  X - variables only    -1688.12010         548.51596     .38154 |</a:t>
            </a:r>
          </a:p>
          <a:p>
            <a:r>
              <a:rPr lang="en-US" altLang="en-US" sz="1200" b="1">
                <a:latin typeface="Courier New" panose="02070309020205020404" pitchFamily="49" charset="0"/>
                <a:cs typeface="Courier New" panose="02070309020205020404" pitchFamily="49" charset="0"/>
              </a:rPr>
              <a:t>|(4)  X and group effects    2223.20087          83.85013     .90546 |</a:t>
            </a:r>
          </a:p>
          <a:p>
            <a:r>
              <a:rPr lang="en-US" altLang="en-US" sz="1200" b="1">
                <a:latin typeface="Courier New" panose="02070309020205020404" pitchFamily="49" charset="0"/>
                <a:cs typeface="Courier New" panose="02070309020205020404" pitchFamily="49" charset="0"/>
              </a:rPr>
              <a:t>+--------------------------------------------------------------------+</a:t>
            </a:r>
          </a:p>
        </p:txBody>
      </p:sp>
      <p:sp>
        <p:nvSpPr>
          <p:cNvPr id="80900" name="Rectangle 6"/>
          <p:cNvSpPr>
            <a:spLocks noChangeArrowheads="1"/>
          </p:cNvSpPr>
          <p:nvPr/>
        </p:nvSpPr>
        <p:spPr bwMode="auto">
          <a:xfrm>
            <a:off x="1295400" y="3962400"/>
            <a:ext cx="6477000" cy="3810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80901" name="Rectangle 6"/>
          <p:cNvSpPr>
            <a:spLocks noChangeArrowheads="1"/>
          </p:cNvSpPr>
          <p:nvPr/>
        </p:nvSpPr>
        <p:spPr bwMode="auto">
          <a:xfrm>
            <a:off x="5181600" y="5562600"/>
            <a:ext cx="1600200" cy="2286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xfrm>
            <a:off x="304800" y="685800"/>
            <a:ext cx="8229600" cy="1143000"/>
          </a:xfrm>
        </p:spPr>
        <p:txBody>
          <a:bodyPr/>
          <a:lstStyle/>
          <a:p>
            <a:r>
              <a:rPr lang="en-US" altLang="en-US" smtClean="0"/>
              <a:t>Drop The Time Invariant Variables</a:t>
            </a:r>
            <a:br>
              <a:rPr lang="en-US" altLang="en-US" smtClean="0"/>
            </a:br>
            <a:r>
              <a:rPr lang="en-US" altLang="en-US" smtClean="0"/>
              <a:t>Same Results</a:t>
            </a:r>
          </a:p>
        </p:txBody>
      </p:sp>
      <p:sp>
        <p:nvSpPr>
          <p:cNvPr id="82947" name="Text Box 5"/>
          <p:cNvSpPr txBox="1">
            <a:spLocks noChangeArrowheads="1"/>
          </p:cNvSpPr>
          <p:nvPr/>
        </p:nvSpPr>
        <p:spPr bwMode="auto">
          <a:xfrm>
            <a:off x="457200" y="1981200"/>
            <a:ext cx="8153400" cy="3754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b="1">
                <a:latin typeface="Courier New" panose="02070309020205020404" pitchFamily="49" charset="0"/>
              </a:rPr>
              <a:t>+--------+--------------+----------------+--------+--------+----------+</a:t>
            </a:r>
          </a:p>
          <a:p>
            <a:r>
              <a:rPr lang="en-US" altLang="en-US" sz="1400" b="1">
                <a:latin typeface="Courier New" panose="02070309020205020404" pitchFamily="49" charset="0"/>
              </a:rPr>
              <a:t>|Variable| Coefficient  | Standard Error |b/St.Er.|P[|Z|&gt;z]| Mean of X|</a:t>
            </a:r>
          </a:p>
          <a:p>
            <a:r>
              <a:rPr lang="en-US" altLang="en-US" sz="1400" b="1">
                <a:latin typeface="Courier New" panose="02070309020205020404" pitchFamily="49" charset="0"/>
              </a:rPr>
              <a:t>+--------+--------------+----------------+--------+--------+----------+</a:t>
            </a:r>
          </a:p>
          <a:p>
            <a:r>
              <a:rPr lang="en-US" altLang="en-US" sz="1400" b="1">
                <a:latin typeface="Courier New" panose="02070309020205020404" pitchFamily="49" charset="0"/>
              </a:rPr>
              <a:t> EXP     |     .09671227       .00119087    81.211   .0000   19.8537815</a:t>
            </a:r>
          </a:p>
          <a:p>
            <a:r>
              <a:rPr lang="en-US" altLang="en-US" sz="1400" b="1">
                <a:latin typeface="Courier New" panose="02070309020205020404" pitchFamily="49" charset="0"/>
              </a:rPr>
              <a:t> WKS     |     .00118483       .00060332     1.964   .0495   46.8115246</a:t>
            </a:r>
          </a:p>
          <a:p>
            <a:r>
              <a:rPr lang="en-US" altLang="en-US" sz="1400" b="1">
                <a:latin typeface="Courier New" panose="02070309020205020404" pitchFamily="49" charset="0"/>
              </a:rPr>
              <a:t> OCC     |    -.02145609       .01374749    -1.561   .1186    .51116447</a:t>
            </a:r>
          </a:p>
          <a:p>
            <a:r>
              <a:rPr lang="en-US" altLang="en-US" sz="1400" b="1">
                <a:latin typeface="Courier New" panose="02070309020205020404" pitchFamily="49" charset="0"/>
              </a:rPr>
              <a:t> SMSA    |    -.04454343       .01945725    -2.289   .0221    .65378151</a:t>
            </a:r>
          </a:p>
          <a:p>
            <a:endParaRPr lang="en-US" altLang="en-US" sz="1400" b="1">
              <a:latin typeface="Courier New" panose="02070309020205020404" pitchFamily="49" charset="0"/>
            </a:endParaRPr>
          </a:p>
          <a:p>
            <a:r>
              <a:rPr lang="en-US" altLang="en-US" sz="1400" b="1">
                <a:latin typeface="Courier New" panose="02070309020205020404" pitchFamily="49" charset="0"/>
                <a:cs typeface="Courier New" panose="02070309020205020404" pitchFamily="49" charset="0"/>
              </a:rPr>
              <a:t>+--------------------------------------------------------------------+</a:t>
            </a:r>
          </a:p>
          <a:p>
            <a:r>
              <a:rPr lang="en-US" altLang="en-US" sz="1400" b="1">
                <a:latin typeface="Courier New" panose="02070309020205020404" pitchFamily="49" charset="0"/>
                <a:cs typeface="Courier New" panose="02070309020205020404" pitchFamily="49" charset="0"/>
              </a:rPr>
              <a:t>|             Test Statistics for the Classical Model                |</a:t>
            </a:r>
          </a:p>
          <a:p>
            <a:r>
              <a:rPr lang="en-US" altLang="en-US" sz="1400" b="1">
                <a:latin typeface="Courier New" panose="02070309020205020404" pitchFamily="49" charset="0"/>
                <a:cs typeface="Courier New" panose="02070309020205020404" pitchFamily="49" charset="0"/>
              </a:rPr>
              <a:t>+--------------------------------------------------------------------+</a:t>
            </a:r>
          </a:p>
          <a:p>
            <a:r>
              <a:rPr lang="en-US" altLang="en-US" sz="1400" b="1">
                <a:latin typeface="Courier New" panose="02070309020205020404" pitchFamily="49" charset="0"/>
                <a:cs typeface="Courier New" panose="02070309020205020404" pitchFamily="49" charset="0"/>
              </a:rPr>
              <a:t>|       Model            Log-Likelihood    Sum of Squares  R-squared |</a:t>
            </a:r>
          </a:p>
          <a:p>
            <a:r>
              <a:rPr lang="en-US" altLang="en-US" sz="1400" b="1">
                <a:latin typeface="Courier New" panose="02070309020205020404" pitchFamily="49" charset="0"/>
                <a:cs typeface="Courier New" panose="02070309020205020404" pitchFamily="49" charset="0"/>
              </a:rPr>
              <a:t>|(1)  Constant term only    -2688.80597         886.90494     .00000 |</a:t>
            </a:r>
          </a:p>
          <a:p>
            <a:r>
              <a:rPr lang="en-US" altLang="en-US" sz="1400" b="1">
                <a:latin typeface="Courier New" panose="02070309020205020404" pitchFamily="49" charset="0"/>
                <a:cs typeface="Courier New" panose="02070309020205020404" pitchFamily="49" charset="0"/>
              </a:rPr>
              <a:t>|(2)  Group effects only       27.58464         240.65119     .72866 |</a:t>
            </a:r>
          </a:p>
          <a:p>
            <a:r>
              <a:rPr lang="en-US" altLang="en-US" sz="1400" b="1">
                <a:latin typeface="Courier New" panose="02070309020205020404" pitchFamily="49" charset="0"/>
                <a:cs typeface="Courier New" panose="02070309020205020404" pitchFamily="49" charset="0"/>
              </a:rPr>
              <a:t>|(3)  X - variables only    -1688.12010         548.51596     .38154 |</a:t>
            </a:r>
          </a:p>
          <a:p>
            <a:r>
              <a:rPr lang="en-US" altLang="en-US" sz="1400" b="1">
                <a:latin typeface="Courier New" panose="02070309020205020404" pitchFamily="49" charset="0"/>
                <a:cs typeface="Courier New" panose="02070309020205020404" pitchFamily="49" charset="0"/>
              </a:rPr>
              <a:t>|(4)  X and group effects    2223.20087          83.85013     .90546 |</a:t>
            </a:r>
          </a:p>
          <a:p>
            <a:r>
              <a:rPr lang="en-US" altLang="en-US" sz="1400" b="1">
                <a:latin typeface="Courier New" panose="02070309020205020404" pitchFamily="49" charset="0"/>
                <a:cs typeface="Courier New" panose="02070309020205020404" pitchFamily="49" charset="0"/>
              </a:rPr>
              <a:t>+--------------------------------------------------------------------+</a:t>
            </a:r>
          </a:p>
        </p:txBody>
      </p:sp>
      <p:sp>
        <p:nvSpPr>
          <p:cNvPr id="82948" name="Text Box 6"/>
          <p:cNvSpPr txBox="1">
            <a:spLocks noChangeArrowheads="1"/>
          </p:cNvSpPr>
          <p:nvPr/>
        </p:nvSpPr>
        <p:spPr bwMode="auto">
          <a:xfrm>
            <a:off x="533400" y="5867400"/>
            <a:ext cx="7467600" cy="37941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altLang="en-US" b="1">
                <a:latin typeface="Courier New" panose="02070309020205020404" pitchFamily="49" charset="0"/>
              </a:rPr>
              <a:t>No change in the sum of squared residuals</a:t>
            </a:r>
          </a:p>
        </p:txBody>
      </p:sp>
      <p:sp>
        <p:nvSpPr>
          <p:cNvPr id="82949" name="Rectangle 6"/>
          <p:cNvSpPr>
            <a:spLocks noChangeArrowheads="1"/>
          </p:cNvSpPr>
          <p:nvPr/>
        </p:nvSpPr>
        <p:spPr bwMode="auto">
          <a:xfrm>
            <a:off x="5334000" y="5222875"/>
            <a:ext cx="1600200" cy="2286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altLang="en-US" smtClean="0"/>
              <a:t>Two Way Fixed Effects</a:t>
            </a:r>
          </a:p>
        </p:txBody>
      </p:sp>
      <p:sp>
        <p:nvSpPr>
          <p:cNvPr id="109571" name="Rectangle 3"/>
          <p:cNvSpPr>
            <a:spLocks noGrp="1" noChangeArrowheads="1"/>
          </p:cNvSpPr>
          <p:nvPr>
            <p:ph idx="1"/>
          </p:nvPr>
        </p:nvSpPr>
        <p:spPr>
          <a:xfrm>
            <a:off x="228600" y="1828800"/>
            <a:ext cx="8686800" cy="4302125"/>
          </a:xfrm>
        </p:spPr>
        <p:txBody>
          <a:bodyPr/>
          <a:lstStyle/>
          <a:p>
            <a:pPr eaLnBrk="1" hangingPunct="1">
              <a:lnSpc>
                <a:spcPct val="90000"/>
              </a:lnSpc>
            </a:pPr>
            <a:r>
              <a:rPr lang="en-US" altLang="en-US" sz="2400" smtClean="0"/>
              <a:t>A two way FE model. Individual dummy variables and time dummy variables.</a:t>
            </a:r>
          </a:p>
          <a:p>
            <a:pPr lvl="1" eaLnBrk="1" hangingPunct="1">
              <a:lnSpc>
                <a:spcPct val="90000"/>
              </a:lnSpc>
            </a:pPr>
            <a:r>
              <a:rPr lang="en-US" altLang="en-US" sz="2000" smtClean="0"/>
              <a:t>y</a:t>
            </a:r>
            <a:r>
              <a:rPr lang="en-US" altLang="en-US" sz="2000" baseline="-25000" smtClean="0"/>
              <a:t>it</a:t>
            </a:r>
            <a:r>
              <a:rPr lang="en-US" altLang="en-US" sz="2000" smtClean="0"/>
              <a:t> = </a:t>
            </a:r>
            <a:r>
              <a:rPr lang="el-GR" altLang="en-US" sz="2000" smtClean="0"/>
              <a:t>α</a:t>
            </a:r>
            <a:r>
              <a:rPr lang="en-US" altLang="en-US" sz="2000" baseline="-25000" smtClean="0"/>
              <a:t>i</a:t>
            </a:r>
            <a:r>
              <a:rPr lang="en-US" altLang="en-US" sz="2000" smtClean="0"/>
              <a:t> + </a:t>
            </a:r>
            <a:r>
              <a:rPr lang="en-US" altLang="en-US" sz="2000" smtClean="0">
                <a:sym typeface="Symbol" panose="05050102010706020507" pitchFamily="18" charset="2"/>
              </a:rPr>
              <a:t></a:t>
            </a:r>
            <a:r>
              <a:rPr lang="en-US" altLang="en-US" sz="2000" baseline="-25000" smtClean="0"/>
              <a:t>t</a:t>
            </a:r>
            <a:r>
              <a:rPr lang="en-US" altLang="en-US" sz="2000" smtClean="0"/>
              <a:t> + </a:t>
            </a:r>
            <a:r>
              <a:rPr lang="en-US" altLang="en-US" sz="2000" b="1" smtClean="0"/>
              <a:t>x</a:t>
            </a:r>
            <a:r>
              <a:rPr lang="en-US" altLang="en-US" sz="2000" baseline="-25000" smtClean="0"/>
              <a:t>it</a:t>
            </a:r>
            <a:r>
              <a:rPr lang="en-US" altLang="en-US" sz="2000" smtClean="0"/>
              <a:t>’</a:t>
            </a:r>
            <a:r>
              <a:rPr lang="el-GR" altLang="en-US" sz="2000" b="1" smtClean="0"/>
              <a:t>β</a:t>
            </a:r>
            <a:r>
              <a:rPr lang="en-US" altLang="en-US" sz="2000" smtClean="0"/>
              <a:t>  +  </a:t>
            </a:r>
            <a:r>
              <a:rPr lang="el-GR" altLang="en-US" sz="2000" smtClean="0"/>
              <a:t>ε</a:t>
            </a:r>
            <a:r>
              <a:rPr lang="en-US" altLang="en-US" sz="2000" baseline="-25000" smtClean="0"/>
              <a:t>it</a:t>
            </a:r>
          </a:p>
          <a:p>
            <a:pPr lvl="1" eaLnBrk="1" hangingPunct="1">
              <a:lnSpc>
                <a:spcPct val="90000"/>
              </a:lnSpc>
            </a:pPr>
            <a:r>
              <a:rPr lang="en-US" altLang="en-US" sz="2000" smtClean="0"/>
              <a:t>Normalization needed as the individual and time dummies both sum to one.  Reformulate model:</a:t>
            </a:r>
          </a:p>
          <a:p>
            <a:pPr lvl="1" eaLnBrk="1" hangingPunct="1">
              <a:lnSpc>
                <a:spcPct val="90000"/>
              </a:lnSpc>
            </a:pPr>
            <a:r>
              <a:rPr lang="en-US" altLang="en-US" sz="2000" smtClean="0"/>
              <a:t>y</a:t>
            </a:r>
            <a:r>
              <a:rPr lang="en-US" altLang="en-US" sz="2000" baseline="-25000" smtClean="0"/>
              <a:t>it</a:t>
            </a:r>
            <a:r>
              <a:rPr lang="en-US" altLang="en-US" sz="2000" smtClean="0"/>
              <a:t> = </a:t>
            </a:r>
            <a:r>
              <a:rPr lang="el-GR" altLang="en-US" sz="2000" smtClean="0"/>
              <a:t>μ</a:t>
            </a:r>
            <a:r>
              <a:rPr lang="en-US" altLang="en-US" sz="2000" smtClean="0"/>
              <a:t> + </a:t>
            </a:r>
            <a:r>
              <a:rPr lang="el-GR" altLang="en-US" sz="2000" smtClean="0"/>
              <a:t>α</a:t>
            </a:r>
            <a:r>
              <a:rPr lang="en-US" altLang="en-US" sz="2000" baseline="-25000" smtClean="0"/>
              <a:t>i</a:t>
            </a:r>
            <a:r>
              <a:rPr lang="en-US" altLang="en-US" sz="2000" smtClean="0"/>
              <a:t>* + </a:t>
            </a:r>
            <a:r>
              <a:rPr lang="en-US" altLang="en-US" sz="2000" smtClean="0">
                <a:sym typeface="Symbol" panose="05050102010706020507" pitchFamily="18" charset="2"/>
              </a:rPr>
              <a:t></a:t>
            </a:r>
            <a:r>
              <a:rPr lang="en-US" altLang="en-US" sz="2000" baseline="-25000" smtClean="0"/>
              <a:t>t</a:t>
            </a:r>
            <a:r>
              <a:rPr lang="en-US" altLang="en-US" sz="2000" smtClean="0"/>
              <a:t>* + </a:t>
            </a:r>
            <a:r>
              <a:rPr lang="en-US" altLang="en-US" sz="2000" b="1" smtClean="0"/>
              <a:t>x</a:t>
            </a:r>
            <a:r>
              <a:rPr lang="en-US" altLang="en-US" sz="2000" baseline="-25000" smtClean="0"/>
              <a:t>it</a:t>
            </a:r>
            <a:r>
              <a:rPr lang="en-US" altLang="en-US" sz="2000" smtClean="0"/>
              <a:t>’</a:t>
            </a:r>
            <a:r>
              <a:rPr lang="el-GR" altLang="en-US" sz="2000" b="1" smtClean="0"/>
              <a:t>β</a:t>
            </a:r>
            <a:r>
              <a:rPr lang="en-US" altLang="en-US" sz="2000" smtClean="0"/>
              <a:t>  +  </a:t>
            </a:r>
            <a:r>
              <a:rPr lang="el-GR" altLang="en-US" sz="2000" smtClean="0"/>
              <a:t>ε</a:t>
            </a:r>
            <a:r>
              <a:rPr lang="en-US" altLang="en-US" sz="2000" baseline="-25000" smtClean="0"/>
              <a:t>it</a:t>
            </a:r>
            <a:r>
              <a:rPr lang="en-US" altLang="en-US" sz="2000" smtClean="0"/>
              <a:t> with </a:t>
            </a:r>
          </a:p>
          <a:p>
            <a:pPr lvl="1" eaLnBrk="1" hangingPunct="1">
              <a:lnSpc>
                <a:spcPct val="90000"/>
              </a:lnSpc>
              <a:buFont typeface="Wingdings" panose="05000000000000000000" pitchFamily="2" charset="2"/>
              <a:buNone/>
            </a:pPr>
            <a:r>
              <a:rPr lang="en-US" altLang="en-US" sz="2000" smtClean="0">
                <a:sym typeface="Symbol" panose="05050102010706020507" pitchFamily="18" charset="2"/>
              </a:rPr>
              <a:t>     </a:t>
            </a:r>
            <a:r>
              <a:rPr lang="en-US" altLang="en-US" sz="2000" baseline="-25000" smtClean="0">
                <a:sym typeface="Symbol" panose="05050102010706020507" pitchFamily="18" charset="2"/>
              </a:rPr>
              <a:t>i </a:t>
            </a:r>
            <a:r>
              <a:rPr lang="el-GR" altLang="en-US" sz="2000" smtClean="0"/>
              <a:t>α</a:t>
            </a:r>
            <a:r>
              <a:rPr lang="en-US" altLang="en-US" sz="2000" baseline="-25000" smtClean="0"/>
              <a:t>i</a:t>
            </a:r>
            <a:r>
              <a:rPr lang="en-US" altLang="en-US" sz="2000" smtClean="0"/>
              <a:t>* =0, </a:t>
            </a:r>
            <a:r>
              <a:rPr lang="en-US" altLang="en-US" sz="2000" smtClean="0">
                <a:sym typeface="Symbol" panose="05050102010706020507" pitchFamily="18" charset="2"/>
              </a:rPr>
              <a:t></a:t>
            </a:r>
            <a:r>
              <a:rPr lang="en-US" altLang="en-US" sz="2000" baseline="-25000" smtClean="0">
                <a:sym typeface="Symbol" panose="05050102010706020507" pitchFamily="18" charset="2"/>
              </a:rPr>
              <a:t>t</a:t>
            </a:r>
            <a:r>
              <a:rPr lang="en-US" altLang="en-US" sz="2000" smtClean="0">
                <a:sym typeface="Symbol" panose="05050102010706020507" pitchFamily="18" charset="2"/>
              </a:rPr>
              <a:t> </a:t>
            </a:r>
            <a:r>
              <a:rPr lang="en-US" altLang="en-US" sz="2000" baseline="-25000" smtClean="0"/>
              <a:t>t</a:t>
            </a:r>
            <a:r>
              <a:rPr lang="en-US" altLang="en-US" sz="2000" smtClean="0"/>
              <a:t>* </a:t>
            </a:r>
            <a:r>
              <a:rPr lang="en-US" altLang="en-US" sz="2000" smtClean="0">
                <a:sym typeface="Symbol" panose="05050102010706020507" pitchFamily="18" charset="2"/>
              </a:rPr>
              <a:t>= </a:t>
            </a:r>
            <a:r>
              <a:rPr lang="en-US" altLang="en-US" sz="2000" smtClean="0"/>
              <a:t> 0</a:t>
            </a:r>
            <a:endParaRPr lang="en-US" altLang="en-US" sz="2000" smtClean="0">
              <a:sym typeface="Symbol" panose="05050102010706020507" pitchFamily="18" charset="2"/>
            </a:endParaRPr>
          </a:p>
          <a:p>
            <a:pPr lvl="1" eaLnBrk="1" hangingPunct="1">
              <a:lnSpc>
                <a:spcPct val="90000"/>
              </a:lnSpc>
            </a:pPr>
            <a:r>
              <a:rPr lang="en-US" altLang="en-US" sz="2000" smtClean="0"/>
              <a:t>Full estimation:</a:t>
            </a:r>
          </a:p>
          <a:p>
            <a:pPr lvl="1" eaLnBrk="1" hangingPunct="1">
              <a:lnSpc>
                <a:spcPct val="90000"/>
              </a:lnSpc>
            </a:pPr>
            <a:r>
              <a:rPr lang="en-US" altLang="en-US" sz="2000" smtClean="0"/>
              <a:t>Practical estimation. Add T-1 dummies</a:t>
            </a:r>
          </a:p>
          <a:p>
            <a:pPr lvl="1" eaLnBrk="1" hangingPunct="1">
              <a:lnSpc>
                <a:spcPct val="90000"/>
              </a:lnSpc>
            </a:pPr>
            <a:r>
              <a:rPr lang="en-US" altLang="en-US" sz="2000" smtClean="0"/>
              <a:t>Complication: Unbalanced panels are complicated</a:t>
            </a:r>
          </a:p>
          <a:p>
            <a:pPr lvl="1" eaLnBrk="1" hangingPunct="1">
              <a:lnSpc>
                <a:spcPct val="90000"/>
              </a:lnSpc>
            </a:pPr>
            <a:r>
              <a:rPr lang="en-US" altLang="en-US" sz="2000" smtClean="0"/>
              <a:t>Complication in recent applications: Vary large N </a:t>
            </a:r>
            <a:r>
              <a:rPr lang="en-US" altLang="en-US" sz="2000" i="1" smtClean="0"/>
              <a:t>and</a:t>
            </a:r>
            <a:r>
              <a:rPr lang="en-US" altLang="en-US" sz="2000" smtClean="0"/>
              <a:t> very large T </a:t>
            </a:r>
          </a:p>
        </p:txBody>
      </p:sp>
      <p:graphicFrame>
        <p:nvGraphicFramePr>
          <p:cNvPr id="109572" name="Object 4"/>
          <p:cNvGraphicFramePr>
            <a:graphicFrameLocks noChangeAspect="1"/>
          </p:cNvGraphicFramePr>
          <p:nvPr/>
        </p:nvGraphicFramePr>
        <p:xfrm>
          <a:off x="3429000" y="4038600"/>
          <a:ext cx="2971800" cy="539750"/>
        </p:xfrm>
        <a:graphic>
          <a:graphicData uri="http://schemas.openxmlformats.org/presentationml/2006/ole">
            <p:oleObj spid="_x0000_s109587" name="Equation" r:id="rId4" imgW="1396394" imgH="253890" progId="Equation.DSMT4">
              <p:embed/>
            </p:oleObj>
          </a:graphicData>
        </a:graphic>
      </p:graphicFrame>
      <p:sp>
        <p:nvSpPr>
          <p:cNvPr id="5" name="Rectangle 4"/>
          <p:cNvSpPr/>
          <p:nvPr/>
        </p:nvSpPr>
        <p:spPr bwMode="auto">
          <a:xfrm>
            <a:off x="1143000" y="4110616"/>
            <a:ext cx="5334000" cy="461384"/>
          </a:xfrm>
          <a:prstGeom prst="rect">
            <a:avLst/>
          </a:prstGeom>
          <a:solidFill>
            <a:srgbClr val="FF00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57" name="Picture 1"/>
          <p:cNvPicPr>
            <a:picLocks noChangeAspect="1" noChangeArrowheads="1"/>
          </p:cNvPicPr>
          <p:nvPr/>
        </p:nvPicPr>
        <p:blipFill>
          <a:blip r:embed="rId2" cstate="print"/>
          <a:srcRect/>
          <a:stretch>
            <a:fillRect/>
          </a:stretch>
        </p:blipFill>
        <p:spPr bwMode="auto">
          <a:xfrm>
            <a:off x="914400" y="1676400"/>
            <a:ext cx="7334250" cy="3800475"/>
          </a:xfrm>
          <a:prstGeom prst="rect">
            <a:avLst/>
          </a:prstGeom>
          <a:noFill/>
          <a:ln w="9525">
            <a:noFill/>
            <a:miter lim="800000"/>
            <a:headEnd/>
            <a:tailEnd/>
          </a:ln>
        </p:spPr>
      </p:pic>
    </p:spTree>
    <p:extLst>
      <p:ext uri="{BB962C8B-B14F-4D97-AF65-F5344CB8AC3E}">
        <p14:creationId xmlns:p14="http://schemas.microsoft.com/office/powerpoint/2010/main" xmlns="" val="190043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2" name="Picture 2"/>
          <p:cNvPicPr>
            <a:picLocks noChangeAspect="1" noChangeArrowheads="1"/>
          </p:cNvPicPr>
          <p:nvPr/>
        </p:nvPicPr>
        <p:blipFill>
          <a:blip r:embed="rId2" cstate="print"/>
          <a:srcRect/>
          <a:stretch>
            <a:fillRect/>
          </a:stretch>
        </p:blipFill>
        <p:spPr bwMode="auto">
          <a:xfrm>
            <a:off x="1573335" y="762000"/>
            <a:ext cx="6263767" cy="5943600"/>
          </a:xfrm>
          <a:prstGeom prst="rect">
            <a:avLst/>
          </a:prstGeom>
          <a:noFill/>
          <a:ln w="9525">
            <a:noFill/>
            <a:miter lim="800000"/>
            <a:headEnd/>
            <a:tailEnd/>
          </a:ln>
        </p:spPr>
      </p:pic>
    </p:spTree>
    <p:extLst>
      <p:ext uri="{BB962C8B-B14F-4D97-AF65-F5344CB8AC3E}">
        <p14:creationId xmlns:p14="http://schemas.microsoft.com/office/powerpoint/2010/main" xmlns="" val="6327106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altLang="en-US" smtClean="0"/>
              <a:t>Fixed Effects Estimators</a:t>
            </a:r>
          </a:p>
        </p:txBody>
      </p:sp>
      <p:sp>
        <p:nvSpPr>
          <p:cNvPr id="111619" name="Rectangle 3"/>
          <p:cNvSpPr>
            <a:spLocks noGrp="1" noChangeArrowheads="1"/>
          </p:cNvSpPr>
          <p:nvPr>
            <p:ph idx="1"/>
          </p:nvPr>
        </p:nvSpPr>
        <p:spPr/>
        <p:txBody>
          <a:bodyPr/>
          <a:lstStyle/>
          <a:p>
            <a:pPr eaLnBrk="1" hangingPunct="1">
              <a:buFont typeface="Wingdings" panose="05000000000000000000" pitchFamily="2" charset="2"/>
              <a:buNone/>
            </a:pPr>
            <a:r>
              <a:rPr lang="en-US" altLang="en-US" smtClean="0"/>
              <a:t>Slope estimators, as usual with transformed data</a:t>
            </a:r>
          </a:p>
          <a:p>
            <a:pPr eaLnBrk="1" hangingPunct="1">
              <a:buFont typeface="Wingdings" panose="05000000000000000000" pitchFamily="2" charset="2"/>
              <a:buNone/>
            </a:pPr>
            <a:endParaRPr lang="en-US" altLang="en-US" smtClean="0"/>
          </a:p>
        </p:txBody>
      </p:sp>
      <p:graphicFrame>
        <p:nvGraphicFramePr>
          <p:cNvPr id="111620" name="Object 4"/>
          <p:cNvGraphicFramePr>
            <a:graphicFrameLocks noChangeAspect="1"/>
          </p:cNvGraphicFramePr>
          <p:nvPr/>
        </p:nvGraphicFramePr>
        <p:xfrm>
          <a:off x="1447800" y="2895600"/>
          <a:ext cx="5786438" cy="2438400"/>
        </p:xfrm>
        <a:graphic>
          <a:graphicData uri="http://schemas.openxmlformats.org/presentationml/2006/ole">
            <p:oleObj spid="_x0000_s111635" name="Equation" r:id="rId4" imgW="1778000" imgH="749300" progId="Equation.DSMT4">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609600"/>
            <a:ext cx="8229600" cy="1143000"/>
          </a:xfrm>
        </p:spPr>
        <p:txBody>
          <a:bodyPr/>
          <a:lstStyle/>
          <a:p>
            <a:pPr eaLnBrk="1" hangingPunct="1"/>
            <a:r>
              <a:rPr lang="en-US" altLang="en-US" smtClean="0"/>
              <a:t>Two Way Fixed Effects Application</a:t>
            </a:r>
            <a:br>
              <a:rPr lang="en-US" altLang="en-US" smtClean="0"/>
            </a:br>
            <a:r>
              <a:rPr lang="en-US" altLang="en-US" smtClean="0"/>
              <a:t>Spanish Dairy Farms; N=247, T=6</a:t>
            </a:r>
          </a:p>
        </p:txBody>
      </p:sp>
      <p:sp>
        <p:nvSpPr>
          <p:cNvPr id="113667" name="Text Box 4"/>
          <p:cNvSpPr txBox="1">
            <a:spLocks noChangeArrowheads="1"/>
          </p:cNvSpPr>
          <p:nvPr/>
        </p:nvSpPr>
        <p:spPr bwMode="auto">
          <a:xfrm>
            <a:off x="609600" y="1828800"/>
            <a:ext cx="7848600" cy="463391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b="1">
                <a:latin typeface="Courier New" panose="02070309020205020404" pitchFamily="49" charset="0"/>
              </a:rPr>
              <a:t>+--------+--------------+----------------+--------+--------+----------+</a:t>
            </a:r>
          </a:p>
          <a:p>
            <a:r>
              <a:rPr lang="en-US" altLang="en-US" sz="1400" b="1">
                <a:latin typeface="Courier New" panose="02070309020205020404" pitchFamily="49" charset="0"/>
              </a:rPr>
              <a:t>|Variable| Coefficient  | Standard Error |b/St.Er.|P[|Z|&gt;z]| Mean of X|</a:t>
            </a:r>
          </a:p>
          <a:p>
            <a:r>
              <a:rPr lang="en-US" altLang="en-US" sz="1400" b="1">
                <a:latin typeface="Courier New" panose="02070309020205020404" pitchFamily="49" charset="0"/>
              </a:rPr>
              <a:t>+--------+--------------+----------------+--------+--------+----------+</a:t>
            </a:r>
          </a:p>
          <a:p>
            <a:r>
              <a:rPr lang="en-US" altLang="en-US" sz="1400" b="1">
                <a:latin typeface="Courier New" panose="02070309020205020404" pitchFamily="49" charset="0"/>
              </a:rPr>
              <a:t>No Effects</a:t>
            </a:r>
          </a:p>
          <a:p>
            <a:r>
              <a:rPr lang="en-US" altLang="en-US" sz="1400" b="1">
                <a:latin typeface="Courier New" panose="02070309020205020404" pitchFamily="49" charset="0"/>
              </a:rPr>
              <a:t> Constant|    11.5774868       .00364586  3175.515   .0000</a:t>
            </a:r>
          </a:p>
          <a:p>
            <a:r>
              <a:rPr lang="en-US" altLang="en-US" sz="1400" b="1">
                <a:latin typeface="Courier New" panose="02070309020205020404" pitchFamily="49" charset="0"/>
              </a:rPr>
              <a:t> X1      |     .59517558       .01958331    30.392   .0000       0</a:t>
            </a:r>
          </a:p>
          <a:p>
            <a:r>
              <a:rPr lang="en-US" altLang="en-US" sz="1400" b="1">
                <a:latin typeface="Courier New" panose="02070309020205020404" pitchFamily="49" charset="0"/>
              </a:rPr>
              <a:t> X2      |     .02305014       .01122274     2.054   .0400       0</a:t>
            </a:r>
          </a:p>
          <a:p>
            <a:r>
              <a:rPr lang="en-US" altLang="en-US" sz="1400" b="1">
                <a:latin typeface="Courier New" panose="02070309020205020404" pitchFamily="49" charset="0"/>
              </a:rPr>
              <a:t> X3      |     .02319244       .01303099     1.780   .0751       0</a:t>
            </a:r>
          </a:p>
          <a:p>
            <a:r>
              <a:rPr lang="en-US" altLang="en-US" sz="1400" b="1">
                <a:latin typeface="Courier New" panose="02070309020205020404" pitchFamily="49" charset="0"/>
              </a:rPr>
              <a:t> X4      |     .45175783       .01078465    41.889   .0000       0</a:t>
            </a:r>
          </a:p>
          <a:p>
            <a:r>
              <a:rPr lang="en-US" altLang="en-US" sz="1400" b="1">
                <a:latin typeface="Courier New" panose="02070309020205020404" pitchFamily="49" charset="0"/>
              </a:rPr>
              <a:t>Firm Dummies</a:t>
            </a:r>
          </a:p>
          <a:p>
            <a:r>
              <a:rPr lang="en-US" altLang="en-US" sz="1400" b="1">
                <a:latin typeface="Courier New" panose="02070309020205020404" pitchFamily="49" charset="0"/>
              </a:rPr>
              <a:t> X1      |     .66200103       .02467845    26.825   .0000       0</a:t>
            </a:r>
          </a:p>
          <a:p>
            <a:r>
              <a:rPr lang="en-US" altLang="en-US" sz="1400" b="1">
                <a:latin typeface="Courier New" panose="02070309020205020404" pitchFamily="49" charset="0"/>
              </a:rPr>
              <a:t> X2      |     .03735244       .01613309     2.315   .0206       0</a:t>
            </a:r>
          </a:p>
          <a:p>
            <a:r>
              <a:rPr lang="en-US" altLang="en-US" sz="1400" b="1">
                <a:latin typeface="Courier New" panose="02070309020205020404" pitchFamily="49" charset="0"/>
              </a:rPr>
              <a:t> X3      |     .03039947       .02320776     1.310   .1902       0</a:t>
            </a:r>
          </a:p>
          <a:p>
            <a:r>
              <a:rPr lang="en-US" altLang="en-US" sz="1400" b="1">
                <a:latin typeface="Courier New" panose="02070309020205020404" pitchFamily="49" charset="0"/>
              </a:rPr>
              <a:t> X4      |     .38251038       .01201690    31.831   .0000       0</a:t>
            </a:r>
          </a:p>
          <a:p>
            <a:r>
              <a:rPr lang="en-US" altLang="en-US" sz="1400" b="1">
                <a:latin typeface="Courier New" panose="02070309020205020404" pitchFamily="49" charset="0"/>
              </a:rPr>
              <a:t>Firm and Time Dummies</a:t>
            </a:r>
          </a:p>
          <a:p>
            <a:r>
              <a:rPr lang="en-US" altLang="en-US" sz="1400" b="1">
                <a:latin typeface="Courier New" panose="02070309020205020404" pitchFamily="49" charset="0"/>
              </a:rPr>
              <a:t> X1      |     .63796531       .02379854    26.807   .0000       0</a:t>
            </a:r>
          </a:p>
          <a:p>
            <a:r>
              <a:rPr lang="en-US" altLang="en-US" sz="1400" b="1">
                <a:latin typeface="Courier New" panose="02070309020205020404" pitchFamily="49" charset="0"/>
              </a:rPr>
              <a:t> X2      |     .04127557       .01544463     2.672   .0075       0</a:t>
            </a:r>
          </a:p>
          <a:p>
            <a:r>
              <a:rPr lang="en-US" altLang="en-US" sz="1400" b="1">
                <a:latin typeface="Courier New" panose="02070309020205020404" pitchFamily="49" charset="0"/>
              </a:rPr>
              <a:t> X3      |     .02819226       .02217322     1.271   .2036       0</a:t>
            </a:r>
          </a:p>
          <a:p>
            <a:r>
              <a:rPr lang="en-US" altLang="en-US" sz="1400" b="1">
                <a:latin typeface="Courier New" panose="02070309020205020404" pitchFamily="49" charset="0"/>
              </a:rPr>
              <a:t> X4      |     .30816028       .01322571    23.300   .0000       0</a:t>
            </a:r>
          </a:p>
          <a:p>
            <a:r>
              <a:rPr lang="en-US" altLang="en-US" sz="1400" b="1">
                <a:solidFill>
                  <a:srgbClr val="FF0000"/>
                </a:solidFill>
                <a:latin typeface="Courier New" panose="02070309020205020404" pitchFamily="49" charset="0"/>
              </a:rPr>
              <a:t>REGRESS ; Lhs = yit ; Rhs = one,x1,x2,x3,x4 ; pds=6 ; period=t $</a:t>
            </a:r>
          </a:p>
          <a:p>
            <a:r>
              <a:rPr lang="en-US" altLang="en-US" b="1">
                <a:solidFill>
                  <a:srgbClr val="FF3300"/>
                </a:solidFill>
                <a:latin typeface="Courier New" panose="02070309020205020404" pitchFamily="49" charset="0"/>
              </a:rPr>
              <a:t>Marginal changes in the estimates.  Why?</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r>
              <a:rPr lang="en-US" altLang="en-US" smtClean="0"/>
              <a:t>Analysis of Variance (FIT)</a:t>
            </a:r>
          </a:p>
        </p:txBody>
      </p:sp>
      <p:sp>
        <p:nvSpPr>
          <p:cNvPr id="115715" name="Text Box 4"/>
          <p:cNvSpPr txBox="1">
            <a:spLocks noChangeArrowheads="1"/>
          </p:cNvSpPr>
          <p:nvPr/>
        </p:nvSpPr>
        <p:spPr bwMode="auto">
          <a:xfrm>
            <a:off x="609600" y="1676400"/>
            <a:ext cx="8001000" cy="455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b="1">
                <a:latin typeface="Courier New" panose="02070309020205020404" pitchFamily="49" charset="0"/>
              </a:rPr>
              <a:t>+--------------------------------------------------------------------+</a:t>
            </a:r>
          </a:p>
          <a:p>
            <a:r>
              <a:rPr lang="en-US" altLang="en-US" sz="1400" b="1">
                <a:latin typeface="Courier New" panose="02070309020205020404" pitchFamily="49" charset="0"/>
              </a:rPr>
              <a:t>|             Test Statistics for the Classical Model                |</a:t>
            </a:r>
          </a:p>
          <a:p>
            <a:r>
              <a:rPr lang="en-US" altLang="en-US" sz="1400" b="1">
                <a:latin typeface="Courier New" panose="02070309020205020404" pitchFamily="49" charset="0"/>
              </a:rPr>
              <a:t>+--------------------------------------------------------------------+</a:t>
            </a:r>
          </a:p>
          <a:p>
            <a:r>
              <a:rPr lang="en-US" altLang="en-US" sz="1400" b="1">
                <a:latin typeface="Courier New" panose="02070309020205020404" pitchFamily="49" charset="0"/>
              </a:rPr>
              <a:t>|       Model            Log-Likelihood  Sum of Squares    R-squared |</a:t>
            </a:r>
          </a:p>
          <a:p>
            <a:r>
              <a:rPr lang="en-US" altLang="en-US" sz="1400" b="1">
                <a:latin typeface="Courier New" panose="02070309020205020404" pitchFamily="49" charset="0"/>
              </a:rPr>
              <a:t>|(1)  Constant term only    -1448.90832  .6131518321D+03    .0000000 |</a:t>
            </a:r>
          </a:p>
          <a:p>
            <a:r>
              <a:rPr lang="en-US" altLang="en-US" sz="1400" b="1">
                <a:latin typeface="Courier New" panose="02070309020205020404" pitchFamily="49" charset="0"/>
              </a:rPr>
              <a:t>|(2)  Group effects only      412.25944  .4974526192D+02    .9188696 |</a:t>
            </a:r>
          </a:p>
          <a:p>
            <a:r>
              <a:rPr lang="en-US" altLang="en-US" sz="1400" b="1">
                <a:latin typeface="Courier New" panose="02070309020205020404" pitchFamily="49" charset="0"/>
              </a:rPr>
              <a:t>|(3)  X - variables only      809.67611  .2909570093D+02    </a:t>
            </a:r>
            <a:r>
              <a:rPr lang="en-US" altLang="en-US" sz="1400" b="1">
                <a:solidFill>
                  <a:srgbClr val="FF3300"/>
                </a:solidFill>
                <a:latin typeface="Courier New" panose="02070309020205020404" pitchFamily="49" charset="0"/>
              </a:rPr>
              <a:t>.9525473</a:t>
            </a:r>
            <a:r>
              <a:rPr lang="en-US" altLang="en-US" sz="1400" b="1">
                <a:latin typeface="Courier New" panose="02070309020205020404" pitchFamily="49" charset="0"/>
              </a:rPr>
              <a:t> |</a:t>
            </a:r>
          </a:p>
          <a:p>
            <a:r>
              <a:rPr lang="en-US" altLang="en-US" sz="1400" b="1">
                <a:latin typeface="Courier New" panose="02070309020205020404" pitchFamily="49" charset="0"/>
              </a:rPr>
              <a:t>|(4)  X and group effects    1751.64437  .8161093811D+01    .9866899 |</a:t>
            </a:r>
          </a:p>
          <a:p>
            <a:r>
              <a:rPr lang="en-US" altLang="en-US" sz="1400" b="1">
                <a:latin typeface="Courier New" panose="02070309020205020404" pitchFamily="49" charset="0"/>
              </a:rPr>
              <a:t>|(5)  X ind.&amp;time effects    1826.23878  .7379537558D+01    .9879646 |</a:t>
            </a:r>
          </a:p>
          <a:p>
            <a:r>
              <a:rPr lang="en-US" altLang="en-US" sz="1400" b="1">
                <a:latin typeface="Courier New" panose="02070309020205020404" pitchFamily="49" charset="0"/>
              </a:rPr>
              <a:t>+--------------------------------------------------------------------+</a:t>
            </a:r>
          </a:p>
          <a:p>
            <a:r>
              <a:rPr lang="en-US" altLang="en-US" sz="1400" b="1">
                <a:latin typeface="Courier New" panose="02070309020205020404" pitchFamily="49" charset="0"/>
              </a:rPr>
              <a:t>|                        Hypothesis Tests                            |</a:t>
            </a:r>
          </a:p>
          <a:p>
            <a:r>
              <a:rPr lang="en-US" altLang="en-US" sz="1400" b="1">
                <a:latin typeface="Courier New" panose="02070309020205020404" pitchFamily="49" charset="0"/>
              </a:rPr>
              <a:t>|         Likelihood Ratio Test           F Tests                    |</a:t>
            </a:r>
          </a:p>
          <a:p>
            <a:r>
              <a:rPr lang="en-US" altLang="en-US" sz="1400" b="1">
                <a:latin typeface="Courier New" panose="02070309020205020404" pitchFamily="49" charset="0"/>
              </a:rPr>
              <a:t>|         Chi-squared   d.f.  Prob.       F    num. denom.   P value |</a:t>
            </a:r>
          </a:p>
          <a:p>
            <a:r>
              <a:rPr lang="en-US" altLang="en-US" sz="1400" b="1">
                <a:latin typeface="Courier New" panose="02070309020205020404" pitchFamily="49" charset="0"/>
              </a:rPr>
              <a:t>|(2) vs (1)  3722.336    246  .00000   56.859   246    1235   .00000 |</a:t>
            </a:r>
          </a:p>
          <a:p>
            <a:r>
              <a:rPr lang="en-US" altLang="en-US" sz="1400" b="1">
                <a:latin typeface="Courier New" panose="02070309020205020404" pitchFamily="49" charset="0"/>
              </a:rPr>
              <a:t>|(3) vs (1)  4517.169      4  .00000 7412.185     4    1477   .00000 |</a:t>
            </a:r>
          </a:p>
          <a:p>
            <a:r>
              <a:rPr lang="en-US" altLang="en-US" sz="1400" b="1">
                <a:latin typeface="Courier New" panose="02070309020205020404" pitchFamily="49" charset="0"/>
              </a:rPr>
              <a:t>|(4) vs (1)  6401.105    250  .00000  365.021   250    1231   .00000 |</a:t>
            </a:r>
          </a:p>
          <a:p>
            <a:r>
              <a:rPr lang="en-US" altLang="en-US" sz="1400" b="1">
                <a:latin typeface="Courier New" panose="02070309020205020404" pitchFamily="49" charset="0"/>
              </a:rPr>
              <a:t>|(4) vs (2)  2678.770      4  .00000 1568.114     4    1231   .00000 |</a:t>
            </a:r>
          </a:p>
          <a:p>
            <a:r>
              <a:rPr lang="en-US" altLang="en-US" sz="1400" b="1">
                <a:latin typeface="Courier New" panose="02070309020205020404" pitchFamily="49" charset="0"/>
              </a:rPr>
              <a:t>|(4) vs (3)  1883.937    246  .00000   12.836   246    1231   .00000 |</a:t>
            </a:r>
          </a:p>
          <a:p>
            <a:r>
              <a:rPr lang="en-US" altLang="en-US" sz="1400" b="1">
                <a:latin typeface="Courier New" panose="02070309020205020404" pitchFamily="49" charset="0"/>
              </a:rPr>
              <a:t>|(5) vs (4)   149.189      5  .00000   25.969     5    1226   .00000 |</a:t>
            </a:r>
          </a:p>
          <a:p>
            <a:r>
              <a:rPr lang="en-US" altLang="en-US" sz="1400" b="1">
                <a:latin typeface="Courier New" panose="02070309020205020404" pitchFamily="49" charset="0"/>
              </a:rPr>
              <a:t>|(5) vs (3)  2033.125    252  .00000   14.317   252    1226   .00000 |</a:t>
            </a:r>
          </a:p>
          <a:p>
            <a:r>
              <a:rPr lang="en-US" altLang="en-US" sz="1400" b="1">
                <a:latin typeface="Courier New" panose="02070309020205020404" pitchFamily="49" charset="0"/>
              </a:rPr>
              <a:t>+--------------------------------------------------------------------+</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eaLnBrk="1" hangingPunct="1"/>
            <a:r>
              <a:rPr lang="en-US" altLang="en-US" sz="2400" smtClean="0"/>
              <a:t>Unbalanced Panel Data</a:t>
            </a:r>
            <a:br>
              <a:rPr lang="en-US" altLang="en-US" sz="2400" smtClean="0"/>
            </a:br>
            <a:r>
              <a:rPr lang="en-US" altLang="en-US" sz="2400" smtClean="0"/>
              <a:t>(First 10 households in healthcare data)</a:t>
            </a:r>
          </a:p>
        </p:txBody>
      </p:sp>
      <p:graphicFrame>
        <p:nvGraphicFramePr>
          <p:cNvPr id="117763" name="Object 54"/>
          <p:cNvGraphicFramePr>
            <a:graphicFrameLocks noGrp="1" noChangeAspect="1"/>
          </p:cNvGraphicFramePr>
          <p:nvPr>
            <p:ph sz="half" idx="1"/>
          </p:nvPr>
        </p:nvGraphicFramePr>
        <p:xfrm>
          <a:off x="2895600" y="5562600"/>
          <a:ext cx="2133600" cy="749300"/>
        </p:xfrm>
        <a:graphic>
          <a:graphicData uri="http://schemas.openxmlformats.org/presentationml/2006/ole">
            <p:oleObj spid="_x0000_s117794" name="Equation" r:id="rId4" imgW="723586" imgH="253890" progId="Equation.DSMT4">
              <p:embed/>
            </p:oleObj>
          </a:graphicData>
        </a:graphic>
      </p:graphicFrame>
      <p:graphicFrame>
        <p:nvGraphicFramePr>
          <p:cNvPr id="117764" name="Object 53"/>
          <p:cNvGraphicFramePr>
            <a:graphicFrameLocks noChangeAspect="1"/>
          </p:cNvGraphicFramePr>
          <p:nvPr/>
        </p:nvGraphicFramePr>
        <p:xfrm>
          <a:off x="6629400" y="3048000"/>
          <a:ext cx="2057400" cy="749300"/>
        </p:xfrm>
        <a:graphic>
          <a:graphicData uri="http://schemas.openxmlformats.org/presentationml/2006/ole">
            <p:oleObj spid="_x0000_s117795" name="Equation" r:id="rId5" imgW="698197" imgH="253890" progId="Equation.DSMT4">
              <p:embed/>
            </p:oleObj>
          </a:graphicData>
        </a:graphic>
      </p:graphicFrame>
      <p:pic>
        <p:nvPicPr>
          <p:cNvPr id="117765" name="Picture 5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4800" y="2057400"/>
            <a:ext cx="6443663"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en-US" altLang="en-US" smtClean="0"/>
              <a:t>Two Way FE with Unbalanced Data</a:t>
            </a:r>
          </a:p>
        </p:txBody>
      </p:sp>
      <p:graphicFrame>
        <p:nvGraphicFramePr>
          <p:cNvPr id="119811" name="Object 4"/>
          <p:cNvGraphicFramePr>
            <a:graphicFrameLocks noGrp="1" noChangeAspect="1"/>
          </p:cNvGraphicFramePr>
          <p:nvPr>
            <p:ph idx="1"/>
          </p:nvPr>
        </p:nvGraphicFramePr>
        <p:xfrm>
          <a:off x="1379538" y="1847850"/>
          <a:ext cx="6707187" cy="4456113"/>
        </p:xfrm>
        <a:graphic>
          <a:graphicData uri="http://schemas.openxmlformats.org/presentationml/2006/ole">
            <p:oleObj spid="_x0000_s119826" name="Equation" r:id="rId4" imgW="3632200" imgH="2413000"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2133600"/>
            <a:ext cx="7358063"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graphicFrame>
        <p:nvGraphicFramePr>
          <p:cNvPr id="121859" name="Object 3"/>
          <p:cNvGraphicFramePr>
            <a:graphicFrameLocks noChangeAspect="1"/>
          </p:cNvGraphicFramePr>
          <p:nvPr/>
        </p:nvGraphicFramePr>
        <p:xfrm>
          <a:off x="838200" y="685800"/>
          <a:ext cx="7483475" cy="1484313"/>
        </p:xfrm>
        <a:graphic>
          <a:graphicData uri="http://schemas.openxmlformats.org/presentationml/2006/ole">
            <p:oleObj spid="_x0000_s121874" name="Equation" r:id="rId4" imgW="3517900" imgH="698500" progId="Equation.DSMT4">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1295400"/>
            <a:ext cx="8293100" cy="1365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12288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1975" y="3124200"/>
            <a:ext cx="8323263"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122884" name="TextBox 1"/>
          <p:cNvSpPr txBox="1">
            <a:spLocks noChangeArrowheads="1"/>
          </p:cNvSpPr>
          <p:nvPr/>
        </p:nvSpPr>
        <p:spPr bwMode="auto">
          <a:xfrm>
            <a:off x="2057400" y="838200"/>
            <a:ext cx="47244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Textbook formula application.  This is incorrect.</a:t>
            </a:r>
          </a:p>
        </p:txBody>
      </p:sp>
      <p:sp>
        <p:nvSpPr>
          <p:cNvPr id="122885" name="TextBox 4"/>
          <p:cNvSpPr txBox="1">
            <a:spLocks noChangeArrowheads="1"/>
          </p:cNvSpPr>
          <p:nvPr/>
        </p:nvSpPr>
        <p:spPr bwMode="auto">
          <a:xfrm>
            <a:off x="2057400" y="2667000"/>
            <a:ext cx="63246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Two way fixed effects as one way with time dummies</a:t>
            </a:r>
          </a:p>
        </p:txBody>
      </p:sp>
      <p:sp>
        <p:nvSpPr>
          <p:cNvPr id="2" name="Oval 1"/>
          <p:cNvSpPr/>
          <p:nvPr/>
        </p:nvSpPr>
        <p:spPr bwMode="auto">
          <a:xfrm>
            <a:off x="1752600" y="1974850"/>
            <a:ext cx="1447800" cy="685800"/>
          </a:xfrm>
          <a:prstGeom prst="ellipse">
            <a:avLst/>
          </a:prstGeom>
          <a:solidFill>
            <a:schemeClr val="bg2">
              <a:lumMod val="60000"/>
              <a:lumOff val="40000"/>
              <a:alpha val="21176"/>
            </a:schemeClr>
          </a:solidFill>
          <a:ln w="19050" cap="flat" cmpd="sng" algn="ctr">
            <a:solidFill>
              <a:schemeClr val="tx1"/>
            </a:solidFill>
            <a:prstDash val="solid"/>
            <a:round/>
            <a:headEnd type="none" w="med" len="med"/>
            <a:tailEnd type="none" w="med" len="med"/>
          </a:ln>
          <a:effectLst/>
        </p:spPr>
        <p:txBody>
          <a:bodyPr wrap="none"/>
          <a:lstStyle/>
          <a:p>
            <a:pPr>
              <a:defRPr/>
            </a:pPr>
            <a:endParaRPr lang="en-US">
              <a:cs typeface="+mn-cs"/>
            </a:endParaRPr>
          </a:p>
        </p:txBody>
      </p:sp>
      <p:sp>
        <p:nvSpPr>
          <p:cNvPr id="7" name="Oval 6"/>
          <p:cNvSpPr/>
          <p:nvPr/>
        </p:nvSpPr>
        <p:spPr bwMode="auto">
          <a:xfrm>
            <a:off x="1752600" y="4876800"/>
            <a:ext cx="1447800" cy="685800"/>
          </a:xfrm>
          <a:prstGeom prst="ellipse">
            <a:avLst/>
          </a:prstGeom>
          <a:solidFill>
            <a:schemeClr val="bg2">
              <a:lumMod val="60000"/>
              <a:lumOff val="40000"/>
              <a:alpha val="21176"/>
            </a:schemeClr>
          </a:solidFill>
          <a:ln w="19050" cap="flat" cmpd="sng" algn="ctr">
            <a:solidFill>
              <a:schemeClr val="tx1"/>
            </a:solidFill>
            <a:prstDash val="solid"/>
            <a:round/>
            <a:headEnd type="none" w="med" len="med"/>
            <a:tailEnd type="none" w="med" len="med"/>
          </a:ln>
          <a:effectLst/>
        </p:spPr>
        <p:txBody>
          <a:bodyPr wrap="none"/>
          <a:lstStyle/>
          <a:p>
            <a:pPr>
              <a:defRPr/>
            </a:pPr>
            <a:endParaRPr lang="en-US">
              <a:cs typeface="+mn-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298" name="Picture 2"/>
          <p:cNvPicPr>
            <a:picLocks noChangeAspect="1" noChangeArrowheads="1"/>
          </p:cNvPicPr>
          <p:nvPr/>
        </p:nvPicPr>
        <p:blipFill>
          <a:blip r:embed="rId2" cstate="print"/>
          <a:srcRect/>
          <a:stretch>
            <a:fillRect/>
          </a:stretch>
        </p:blipFill>
        <p:spPr bwMode="auto">
          <a:xfrm>
            <a:off x="990600" y="838200"/>
            <a:ext cx="7134225" cy="4543425"/>
          </a:xfrm>
          <a:prstGeom prst="rect">
            <a:avLst/>
          </a:prstGeom>
          <a:noFill/>
          <a:ln w="9525">
            <a:noFill/>
            <a:miter lim="800000"/>
            <a:headEnd/>
            <a:tailEnd/>
          </a:ln>
        </p:spPr>
      </p:pic>
      <p:sp>
        <p:nvSpPr>
          <p:cNvPr id="3" name="TextBox 2"/>
          <p:cNvSpPr txBox="1"/>
          <p:nvPr/>
        </p:nvSpPr>
        <p:spPr>
          <a:xfrm>
            <a:off x="381000" y="5715000"/>
            <a:ext cx="8153400" cy="369332"/>
          </a:xfrm>
          <a:prstGeom prst="rect">
            <a:avLst/>
          </a:prstGeom>
          <a:noFill/>
        </p:spPr>
        <p:txBody>
          <a:bodyPr wrap="square" rtlCol="0">
            <a:spAutoFit/>
          </a:bodyPr>
          <a:lstStyle/>
          <a:p>
            <a:r>
              <a:rPr lang="en-US" smtClean="0"/>
              <a:t>Extremely complicated.  Usually unnecessary.</a:t>
            </a:r>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r>
              <a:rPr lang="en-US" altLang="en-US" smtClean="0"/>
              <a:t>Mundlak’s Approach</a:t>
            </a:r>
          </a:p>
        </p:txBody>
      </p:sp>
      <p:graphicFrame>
        <p:nvGraphicFramePr>
          <p:cNvPr id="144387" name="Object 3"/>
          <p:cNvGraphicFramePr>
            <a:graphicFrameLocks noGrp="1" noChangeAspect="1"/>
          </p:cNvGraphicFramePr>
          <p:nvPr>
            <p:ph idx="1"/>
          </p:nvPr>
        </p:nvGraphicFramePr>
        <p:xfrm>
          <a:off x="1222375" y="2438400"/>
          <a:ext cx="7232650" cy="2833688"/>
        </p:xfrm>
        <a:graphic>
          <a:graphicData uri="http://schemas.openxmlformats.org/presentationml/2006/ole">
            <p:oleObj spid="_x0000_s342021" name="Equation" r:id="rId4" imgW="3695700" imgH="1447800" progId="Equation.DSMT4">
              <p:embed/>
            </p:oleObj>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4"/>
          <p:cNvSpPr>
            <a:spLocks noGrp="1" noChangeArrowheads="1"/>
          </p:cNvSpPr>
          <p:nvPr>
            <p:ph type="title"/>
          </p:nvPr>
        </p:nvSpPr>
        <p:spPr/>
        <p:txBody>
          <a:bodyPr/>
          <a:lstStyle/>
          <a:p>
            <a:pPr eaLnBrk="1" hangingPunct="1"/>
            <a:r>
              <a:rPr lang="en-US" altLang="en-US" smtClean="0"/>
              <a:t>Mundlak Form of FE Model</a:t>
            </a:r>
          </a:p>
        </p:txBody>
      </p:sp>
      <p:sp>
        <p:nvSpPr>
          <p:cNvPr id="146435" name="Text Box 5"/>
          <p:cNvSpPr txBox="1">
            <a:spLocks noChangeArrowheads="1"/>
          </p:cNvSpPr>
          <p:nvPr/>
        </p:nvSpPr>
        <p:spPr bwMode="auto">
          <a:xfrm>
            <a:off x="381000" y="1828800"/>
            <a:ext cx="8534400" cy="413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b="1">
                <a:latin typeface="Courier New" panose="02070309020205020404" pitchFamily="49" charset="0"/>
              </a:rPr>
              <a:t>+--------+--------------+----------------+--------+--------+----------+</a:t>
            </a:r>
          </a:p>
          <a:p>
            <a:r>
              <a:rPr lang="en-US" altLang="en-US" sz="1400" b="1">
                <a:latin typeface="Courier New" panose="02070309020205020404" pitchFamily="49" charset="0"/>
              </a:rPr>
              <a:t>|Variable| Coefficient  | Standard Error |b/St.Er.|P[|Z|&gt;z]| Mean of X|</a:t>
            </a:r>
          </a:p>
          <a:p>
            <a:r>
              <a:rPr lang="en-US" altLang="en-US" sz="1400" b="1">
                <a:latin typeface="Courier New" panose="02070309020205020404" pitchFamily="49" charset="0"/>
              </a:rPr>
              <a:t>+--------+--------------+----------------+--------+--------+----------+</a:t>
            </a:r>
          </a:p>
          <a:p>
            <a:r>
              <a:rPr lang="en-US" altLang="en-US" sz="1400" b="1">
                <a:latin typeface="Courier New" panose="02070309020205020404" pitchFamily="49" charset="0"/>
              </a:rPr>
              <a:t>x(i,t)</a:t>
            </a:r>
          </a:p>
          <a:p>
            <a:r>
              <a:rPr lang="en-US" altLang="en-US" sz="1400" b="1">
                <a:latin typeface="Courier New" panose="02070309020205020404" pitchFamily="49" charset="0"/>
              </a:rPr>
              <a:t> OCC     |    -.02021384       .01375165    -1.470   .1416    .51116447</a:t>
            </a:r>
          </a:p>
          <a:p>
            <a:r>
              <a:rPr lang="en-US" altLang="en-US" sz="1400" b="1">
                <a:latin typeface="Courier New" panose="02070309020205020404" pitchFamily="49" charset="0"/>
              </a:rPr>
              <a:t> SMSA    |    -.04250645       .01951727    -2.178   .0294    .65378151</a:t>
            </a:r>
          </a:p>
          <a:p>
            <a:r>
              <a:rPr lang="en-US" altLang="en-US" sz="1400" b="1">
                <a:latin typeface="Courier New" panose="02070309020205020404" pitchFamily="49" charset="0"/>
              </a:rPr>
              <a:t> MS      |    -.02946444       .01915264    -1.538   .1240    .81440576</a:t>
            </a:r>
          </a:p>
          <a:p>
            <a:r>
              <a:rPr lang="en-US" altLang="en-US" sz="1400" b="1">
                <a:latin typeface="Courier New" panose="02070309020205020404" pitchFamily="49" charset="0"/>
              </a:rPr>
              <a:t> EXP     |     .09665711       .00119262    81.046   .0000   19.8537815</a:t>
            </a:r>
          </a:p>
          <a:p>
            <a:r>
              <a:rPr lang="en-US" altLang="en-US" sz="1400" b="1">
                <a:latin typeface="Courier New" panose="02070309020205020404" pitchFamily="49" charset="0"/>
              </a:rPr>
              <a:t>z(i)</a:t>
            </a:r>
          </a:p>
          <a:p>
            <a:r>
              <a:rPr lang="en-US" altLang="en-US" sz="1400" b="1">
                <a:latin typeface="Courier New" panose="02070309020205020404" pitchFamily="49" charset="0"/>
              </a:rPr>
              <a:t> FEM     |    -.34322129       .05725632    -5.994   .0000    .11260504</a:t>
            </a:r>
          </a:p>
          <a:p>
            <a:r>
              <a:rPr lang="en-US" altLang="en-US" sz="1400" b="1">
                <a:latin typeface="Courier New" panose="02070309020205020404" pitchFamily="49" charset="0"/>
              </a:rPr>
              <a:t> ED      |     .05099781       .00575551     8.861   .0000   12.8453782</a:t>
            </a:r>
          </a:p>
          <a:p>
            <a:r>
              <a:rPr lang="en-US" altLang="en-US" sz="1400" b="1">
                <a:latin typeface="Courier New" panose="02070309020205020404" pitchFamily="49" charset="0"/>
              </a:rPr>
              <a:t>Means of x(I,t) and constant</a:t>
            </a:r>
          </a:p>
          <a:p>
            <a:r>
              <a:rPr lang="en-US" altLang="en-US" sz="1400" b="1">
                <a:latin typeface="Courier New" panose="02070309020205020404" pitchFamily="49" charset="0"/>
              </a:rPr>
              <a:t> Constant|    5.72655261       .10300460    55.595   .0000</a:t>
            </a:r>
          </a:p>
          <a:p>
            <a:r>
              <a:rPr lang="en-US" altLang="en-US" sz="1400" b="1">
                <a:latin typeface="Courier New" panose="02070309020205020404" pitchFamily="49" charset="0"/>
              </a:rPr>
              <a:t> OCCB    |    -.10850252       .03635921    -2.984   .0028    .51116447</a:t>
            </a:r>
          </a:p>
          <a:p>
            <a:r>
              <a:rPr lang="en-US" altLang="en-US" sz="1400" b="1">
                <a:latin typeface="Courier New" panose="02070309020205020404" pitchFamily="49" charset="0"/>
              </a:rPr>
              <a:t> SMSAB   |     .22934020       .03282197     6.987   .0000    .65378151</a:t>
            </a:r>
          </a:p>
          <a:p>
            <a:r>
              <a:rPr lang="en-US" altLang="en-US" sz="1400" b="1">
                <a:latin typeface="Courier New" panose="02070309020205020404" pitchFamily="49" charset="0"/>
              </a:rPr>
              <a:t> MSB     |     .20453332       .05329948     3.837   .0001    .81440576</a:t>
            </a:r>
          </a:p>
          <a:p>
            <a:r>
              <a:rPr lang="en-US" altLang="en-US" sz="1400" b="1">
                <a:latin typeface="Courier New" panose="02070309020205020404" pitchFamily="49" charset="0"/>
              </a:rPr>
              <a:t> EXPB    |    -.08988632       .00165025   -54.468   .0000   19.8537815</a:t>
            </a:r>
          </a:p>
          <a:p>
            <a:r>
              <a:rPr lang="en-US" altLang="en-US" sz="1400" b="1">
                <a:latin typeface="Courier New" panose="02070309020205020404" pitchFamily="49" charset="0"/>
              </a:rPr>
              <a:t>Estimates:  Var[e]              =   .0235632</a:t>
            </a:r>
          </a:p>
          <a:p>
            <a:r>
              <a:rPr lang="en-US" altLang="en-US" sz="1400" b="1">
                <a:latin typeface="Courier New" panose="02070309020205020404" pitchFamily="49" charset="0"/>
              </a:rPr>
              <a:t>            Var[u]              =   .0773825</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r>
              <a:rPr lang="en-US" altLang="en-US" smtClean="0"/>
              <a:t>A “Hierarchical” Model</a:t>
            </a:r>
          </a:p>
        </p:txBody>
      </p:sp>
      <p:graphicFrame>
        <p:nvGraphicFramePr>
          <p:cNvPr id="128003" name="Object 4"/>
          <p:cNvGraphicFramePr>
            <a:graphicFrameLocks noGrp="1" noChangeAspect="1"/>
          </p:cNvGraphicFramePr>
          <p:nvPr>
            <p:ph idx="1"/>
          </p:nvPr>
        </p:nvGraphicFramePr>
        <p:xfrm>
          <a:off x="1524000" y="2362200"/>
          <a:ext cx="6446838" cy="2916238"/>
        </p:xfrm>
        <a:graphic>
          <a:graphicData uri="http://schemas.openxmlformats.org/presentationml/2006/ole">
            <p:oleObj spid="_x0000_s128018" name="Equation" r:id="rId4" imgW="3594100" imgH="1625600" progId="Equation.DSMT4">
              <p:embed/>
            </p:oleObj>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altLang="en-US" smtClean="0"/>
              <a:t>Estimating a Hierarchical Model</a:t>
            </a:r>
          </a:p>
        </p:txBody>
      </p:sp>
      <p:sp>
        <p:nvSpPr>
          <p:cNvPr id="130051" name="Rectangle 3"/>
          <p:cNvSpPr>
            <a:spLocks noGrp="1" noChangeArrowheads="1"/>
          </p:cNvSpPr>
          <p:nvPr>
            <p:ph type="body" sz="half" idx="1"/>
          </p:nvPr>
        </p:nvSpPr>
        <p:spPr>
          <a:xfrm>
            <a:off x="457200" y="1828800"/>
            <a:ext cx="8153400" cy="4724400"/>
          </a:xfrm>
        </p:spPr>
        <p:txBody>
          <a:bodyPr/>
          <a:lstStyle/>
          <a:p>
            <a:pPr eaLnBrk="1" hangingPunct="1"/>
            <a:r>
              <a:rPr lang="en-US" altLang="en-US" sz="2400" dirty="0" smtClean="0"/>
              <a:t>Classical assumptions at both levels</a:t>
            </a:r>
          </a:p>
          <a:p>
            <a:pPr eaLnBrk="1" hangingPunct="1"/>
            <a:endParaRPr lang="en-US" altLang="en-US" sz="2400" dirty="0" smtClean="0"/>
          </a:p>
          <a:p>
            <a:pPr eaLnBrk="1" hangingPunct="1"/>
            <a:endParaRPr lang="en-US" altLang="en-US" sz="2400" dirty="0" smtClean="0"/>
          </a:p>
          <a:p>
            <a:pPr eaLnBrk="1" hangingPunct="1"/>
            <a:endParaRPr lang="en-US" altLang="en-US" sz="2400" dirty="0" smtClean="0"/>
          </a:p>
          <a:p>
            <a:pPr eaLnBrk="1" hangingPunct="1"/>
            <a:r>
              <a:rPr lang="en-US" altLang="en-US" sz="2400" dirty="0" smtClean="0"/>
              <a:t>Two step estimation</a:t>
            </a:r>
          </a:p>
          <a:p>
            <a:pPr eaLnBrk="1" hangingPunct="1"/>
            <a:r>
              <a:rPr lang="en-US" altLang="en-US" sz="2400" dirty="0" smtClean="0"/>
              <a:t>Fixed effects, dummy variables at top level</a:t>
            </a:r>
          </a:p>
          <a:p>
            <a:pPr lvl="1" eaLnBrk="1" hangingPunct="1"/>
            <a:r>
              <a:rPr lang="en-US" altLang="en-US" sz="2000" dirty="0" smtClean="0"/>
              <a:t>Regress </a:t>
            </a:r>
            <a:r>
              <a:rPr lang="en-US" altLang="en-US" sz="2000" dirty="0" err="1" smtClean="0"/>
              <a:t>a</a:t>
            </a:r>
            <a:r>
              <a:rPr lang="en-US" altLang="en-US" sz="2000" baseline="-25000" dirty="0" err="1" smtClean="0"/>
              <a:t>i</a:t>
            </a:r>
            <a:r>
              <a:rPr lang="en-US" altLang="en-US" sz="2000" dirty="0" smtClean="0"/>
              <a:t> on </a:t>
            </a:r>
            <a:r>
              <a:rPr lang="en-US" altLang="en-US" sz="2000" b="1" dirty="0" err="1" smtClean="0"/>
              <a:t>z</a:t>
            </a:r>
            <a:r>
              <a:rPr lang="en-US" altLang="en-US" sz="2000" baseline="-25000" dirty="0" err="1" smtClean="0"/>
              <a:t>i</a:t>
            </a:r>
            <a:r>
              <a:rPr lang="en-US" altLang="en-US" sz="2000" dirty="0" smtClean="0"/>
              <a:t> to estimate </a:t>
            </a:r>
            <a:r>
              <a:rPr lang="el-GR" altLang="en-US" sz="2000" b="1" dirty="0" smtClean="0"/>
              <a:t>δ</a:t>
            </a:r>
            <a:r>
              <a:rPr lang="en-US" altLang="en-US" sz="2000" dirty="0" smtClean="0"/>
              <a:t> at the 2</a:t>
            </a:r>
            <a:r>
              <a:rPr lang="en-US" altLang="en-US" sz="2000" baseline="30000" dirty="0" smtClean="0"/>
              <a:t>nd</a:t>
            </a:r>
            <a:r>
              <a:rPr lang="en-US" altLang="en-US" sz="2000" dirty="0" smtClean="0"/>
              <a:t> level. The regression is heteroscedastic. Use OLS/White or Weighted LS with</a:t>
            </a:r>
            <a:endParaRPr lang="el-GR" altLang="en-US" sz="2000" dirty="0" smtClean="0"/>
          </a:p>
        </p:txBody>
      </p:sp>
      <p:graphicFrame>
        <p:nvGraphicFramePr>
          <p:cNvPr id="130052" name="Object 4"/>
          <p:cNvGraphicFramePr>
            <a:graphicFrameLocks noGrp="1" noChangeAspect="1"/>
          </p:cNvGraphicFramePr>
          <p:nvPr>
            <p:ph sz="half" idx="2"/>
          </p:nvPr>
        </p:nvGraphicFramePr>
        <p:xfrm>
          <a:off x="1069975" y="2438400"/>
          <a:ext cx="7231063" cy="990600"/>
        </p:xfrm>
        <a:graphic>
          <a:graphicData uri="http://schemas.openxmlformats.org/presentationml/2006/ole">
            <p:oleObj spid="_x0000_s130082" name="Equation" r:id="rId4" imgW="3708400" imgH="508000" progId="Equation.DSMT4">
              <p:embed/>
            </p:oleObj>
          </a:graphicData>
        </a:graphic>
      </p:graphicFrame>
      <p:graphicFrame>
        <p:nvGraphicFramePr>
          <p:cNvPr id="130053" name="Object 6"/>
          <p:cNvGraphicFramePr>
            <a:graphicFrameLocks noChangeAspect="1"/>
          </p:cNvGraphicFramePr>
          <p:nvPr/>
        </p:nvGraphicFramePr>
        <p:xfrm>
          <a:off x="1076325" y="5105400"/>
          <a:ext cx="7158038" cy="1295400"/>
        </p:xfrm>
        <a:graphic>
          <a:graphicData uri="http://schemas.openxmlformats.org/presentationml/2006/ole">
            <p:oleObj spid="_x0000_s130083" name="Equation" r:id="rId5" imgW="4152900" imgH="749300" progId="Equation.DSMT4">
              <p:embed/>
            </p:oleObj>
          </a:graphicData>
        </a:graphic>
      </p:graphicFrame>
      <p:sp>
        <p:nvSpPr>
          <p:cNvPr id="6" name="Rectangle 6"/>
          <p:cNvSpPr>
            <a:spLocks noChangeArrowheads="1"/>
          </p:cNvSpPr>
          <p:nvPr/>
        </p:nvSpPr>
        <p:spPr bwMode="auto">
          <a:xfrm>
            <a:off x="1066800" y="5562600"/>
            <a:ext cx="7315200" cy="8382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r>
              <a:rPr lang="en-US" altLang="en-US" smtClean="0"/>
              <a:t>A Two Step Regression</a:t>
            </a:r>
          </a:p>
        </p:txBody>
      </p:sp>
      <p:sp>
        <p:nvSpPr>
          <p:cNvPr id="132099" name="Text Box 4"/>
          <p:cNvSpPr txBox="1">
            <a:spLocks noChangeArrowheads="1"/>
          </p:cNvSpPr>
          <p:nvPr/>
        </p:nvSpPr>
        <p:spPr bwMode="auto">
          <a:xfrm>
            <a:off x="1219200" y="1905000"/>
            <a:ext cx="7391400"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600" b="1">
                <a:latin typeface="Tahoma" panose="020B0604030504040204" pitchFamily="34" charset="0"/>
              </a:rPr>
              <a:t>Sample	; all$</a:t>
            </a:r>
          </a:p>
          <a:p>
            <a:r>
              <a:rPr lang="en-US" altLang="en-US" sz="1600" b="1">
                <a:latin typeface="Tahoma" panose="020B0604030504040204" pitchFamily="34" charset="0"/>
              </a:rPr>
              <a:t>Create	; person=trn(7,0) ; year=trn(-7,0)$</a:t>
            </a:r>
          </a:p>
          <a:p>
            <a:r>
              <a:rPr lang="en-US" altLang="en-US" sz="1600" b="1">
                <a:latin typeface="Tahoma" panose="020B0604030504040204" pitchFamily="34" charset="0"/>
              </a:rPr>
              <a:t>Namelist	; varyingX=occ,smsa,ms,exp$</a:t>
            </a:r>
          </a:p>
          <a:p>
            <a:r>
              <a:rPr lang="en-US" altLang="en-US" sz="1600" b="1">
                <a:latin typeface="Tahoma" panose="020B0604030504040204" pitchFamily="34" charset="0"/>
              </a:rPr>
              <a:t>Namelist	; fixedX=one,fem,ed$</a:t>
            </a:r>
          </a:p>
          <a:p>
            <a:r>
              <a:rPr lang="en-US" altLang="en-US" sz="1600" b="1">
                <a:solidFill>
                  <a:srgbClr val="FF3300"/>
                </a:solidFill>
                <a:latin typeface="Tahoma" panose="020B0604030504040204" pitchFamily="34" charset="0"/>
              </a:rPr>
              <a:t>? FE regression to compute dummy variable coefficients</a:t>
            </a:r>
          </a:p>
          <a:p>
            <a:r>
              <a:rPr lang="en-US" altLang="en-US" sz="1600" b="1">
                <a:latin typeface="Tahoma" panose="020B0604030504040204" pitchFamily="34" charset="0"/>
              </a:rPr>
              <a:t>Regress	; lhs=lwage ; rhs=varyingX ; panel ; fixed ; pds=7$</a:t>
            </a:r>
          </a:p>
          <a:p>
            <a:r>
              <a:rPr lang="en-US" altLang="en-US" sz="1600" b="1">
                <a:latin typeface="Tahoma" panose="020B0604030504040204" pitchFamily="34" charset="0"/>
              </a:rPr>
              <a:t>Create	; ai=alphafe(person)$</a:t>
            </a:r>
          </a:p>
          <a:p>
            <a:r>
              <a:rPr lang="en-US" altLang="en-US" sz="1600" b="1">
                <a:latin typeface="Tahoma" panose="020B0604030504040204" pitchFamily="34" charset="0"/>
              </a:rPr>
              <a:t>Create	; occb=	GroupMean(occ,pds=7)$</a:t>
            </a:r>
          </a:p>
          <a:p>
            <a:r>
              <a:rPr lang="en-US" altLang="en-US" sz="1600" b="1">
                <a:latin typeface="Tahoma" panose="020B0604030504040204" pitchFamily="34" charset="0"/>
              </a:rPr>
              <a:t>Create	; msb =	GroupMean(ms,pds=7)$</a:t>
            </a:r>
          </a:p>
          <a:p>
            <a:r>
              <a:rPr lang="en-US" altLang="en-US" sz="1600" b="1">
                <a:latin typeface="Tahoma" panose="020B0604030504040204" pitchFamily="34" charset="0"/>
              </a:rPr>
              <a:t>Create	; smsab=GroupMean(smsa,pds=7)$</a:t>
            </a:r>
          </a:p>
          <a:p>
            <a:r>
              <a:rPr lang="en-US" altLang="en-US" sz="1600" b="1">
                <a:latin typeface="Tahoma" panose="020B0604030504040204" pitchFamily="34" charset="0"/>
              </a:rPr>
              <a:t>Create	; expb=	GroupMean(exp,pds=7)$</a:t>
            </a:r>
          </a:p>
          <a:p>
            <a:r>
              <a:rPr lang="en-US" altLang="en-US" sz="1600" b="1">
                <a:solidFill>
                  <a:srgbClr val="FF3300"/>
                </a:solidFill>
                <a:latin typeface="Tahoma" panose="020B0604030504040204" pitchFamily="34" charset="0"/>
              </a:rPr>
              <a:t>? Standard errors for dummy variable coefficient estimates</a:t>
            </a:r>
          </a:p>
          <a:p>
            <a:r>
              <a:rPr lang="en-US" altLang="en-US" sz="1600" b="1">
                <a:latin typeface="Tahoma" panose="020B0604030504040204" pitchFamily="34" charset="0"/>
              </a:rPr>
              <a:t>Namelist	; means=occb,smsab,msb,expb$</a:t>
            </a:r>
          </a:p>
          <a:p>
            <a:r>
              <a:rPr lang="en-US" altLang="en-US" sz="1600" b="1">
                <a:latin typeface="Tahoma" panose="020B0604030504040204" pitchFamily="34" charset="0"/>
              </a:rPr>
              <a:t>Create	; varai=ssqrd/_Groupti + qfr(means,varb) ; wt=1/varai$</a:t>
            </a:r>
          </a:p>
          <a:p>
            <a:r>
              <a:rPr lang="en-US" altLang="en-US" sz="1600" b="1">
                <a:solidFill>
                  <a:srgbClr val="FF3300"/>
                </a:solidFill>
                <a:latin typeface="Tahoma" panose="020B0604030504040204" pitchFamily="34" charset="0"/>
              </a:rPr>
              <a:t>? Weighted least squares regression of dummy variable coefficients</a:t>
            </a:r>
            <a:br>
              <a:rPr lang="en-US" altLang="en-US" sz="1600" b="1">
                <a:solidFill>
                  <a:srgbClr val="FF3300"/>
                </a:solidFill>
                <a:latin typeface="Tahoma" panose="020B0604030504040204" pitchFamily="34" charset="0"/>
              </a:rPr>
            </a:br>
            <a:r>
              <a:rPr lang="en-US" altLang="en-US" sz="1600" b="1">
                <a:solidFill>
                  <a:srgbClr val="FF3300"/>
                </a:solidFill>
                <a:latin typeface="Tahoma" panose="020B0604030504040204" pitchFamily="34" charset="0"/>
              </a:rPr>
              <a:t>? on time invariant variables.</a:t>
            </a:r>
          </a:p>
          <a:p>
            <a:r>
              <a:rPr lang="en-US" altLang="en-US" sz="1600" b="1">
                <a:latin typeface="Tahoma" panose="020B0604030504040204" pitchFamily="34" charset="0"/>
              </a:rPr>
              <a:t>Regress	; if[year = 7] ; lhs=ai;rhs=FixedX;wts=wt$</a:t>
            </a:r>
          </a:p>
          <a:p>
            <a:r>
              <a:rPr lang="en-US" altLang="en-US" sz="1600" b="1">
                <a:latin typeface="Tahoma" panose="020B0604030504040204" pitchFamily="34" charset="0"/>
              </a:rPr>
              <a:t>Regress	; if[year = 7] ; lhs=ai;rhs=FixedX;Het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altLang="en-US" smtClean="0"/>
              <a:t>First Stage Fixed Effects Model</a:t>
            </a:r>
          </a:p>
        </p:txBody>
      </p:sp>
      <p:graphicFrame>
        <p:nvGraphicFramePr>
          <p:cNvPr id="134147" name="Object 4"/>
          <p:cNvGraphicFramePr>
            <a:graphicFrameLocks noGrp="1" noChangeAspect="1"/>
          </p:cNvGraphicFramePr>
          <p:nvPr>
            <p:ph idx="1"/>
          </p:nvPr>
        </p:nvGraphicFramePr>
        <p:xfrm>
          <a:off x="914400" y="2057400"/>
          <a:ext cx="7394575" cy="3886200"/>
        </p:xfrm>
        <a:graphic>
          <a:graphicData uri="http://schemas.openxmlformats.org/presentationml/2006/ole">
            <p:oleObj spid="_x0000_s134162" name="Bitmap Image" r:id="rId4" imgW="5401429" imgH="2838846" progId="PBrush">
              <p:embed/>
            </p:oleObj>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r>
              <a:rPr lang="en-US" altLang="en-US" smtClean="0"/>
              <a:t>Second Stage Regressions</a:t>
            </a:r>
          </a:p>
        </p:txBody>
      </p:sp>
      <p:graphicFrame>
        <p:nvGraphicFramePr>
          <p:cNvPr id="136195" name="Object 8"/>
          <p:cNvGraphicFramePr>
            <a:graphicFrameLocks noGrp="1" noChangeAspect="1"/>
          </p:cNvGraphicFramePr>
          <p:nvPr>
            <p:ph sz="half" idx="1"/>
          </p:nvPr>
        </p:nvGraphicFramePr>
        <p:xfrm>
          <a:off x="76200" y="2209800"/>
          <a:ext cx="4418013" cy="2566988"/>
        </p:xfrm>
        <a:graphic>
          <a:graphicData uri="http://schemas.openxmlformats.org/presentationml/2006/ole">
            <p:oleObj spid="_x0000_s136219" name="Bitmap Image" r:id="rId4" imgW="4525007" imgH="2629267" progId="PBrush">
              <p:embed/>
            </p:oleObj>
          </a:graphicData>
        </a:graphic>
      </p:graphicFrame>
      <p:sp>
        <p:nvSpPr>
          <p:cNvPr id="136197" name="Text Box 10"/>
          <p:cNvSpPr txBox="1">
            <a:spLocks noChangeArrowheads="1"/>
          </p:cNvSpPr>
          <p:nvPr/>
        </p:nvSpPr>
        <p:spPr bwMode="auto">
          <a:xfrm>
            <a:off x="76200" y="4876800"/>
            <a:ext cx="88392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endParaRPr lang="en-US" altLang="en-US"/>
          </a:p>
        </p:txBody>
      </p:sp>
      <p:sp>
        <p:nvSpPr>
          <p:cNvPr id="136198" name="Text Box 11"/>
          <p:cNvSpPr txBox="1">
            <a:spLocks noChangeArrowheads="1"/>
          </p:cNvSpPr>
          <p:nvPr/>
        </p:nvSpPr>
        <p:spPr bwMode="auto">
          <a:xfrm>
            <a:off x="152400" y="4876800"/>
            <a:ext cx="87630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sz="1600" b="1">
                <a:latin typeface="Tahoma" panose="020B0604030504040204" pitchFamily="34" charset="0"/>
              </a:rPr>
              <a:t>        Weighted Least Squares                                 OLS with White Estimator</a:t>
            </a:r>
          </a:p>
        </p:txBody>
      </p:sp>
      <p:pic>
        <p:nvPicPr>
          <p:cNvPr id="136209" name="Picture 1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62500" y="2362200"/>
            <a:ext cx="4229100" cy="25587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eaLnBrk="1" hangingPunct="1"/>
            <a:r>
              <a:rPr lang="en-US" altLang="en-US" smtClean="0"/>
              <a:t>Application</a:t>
            </a:r>
          </a:p>
        </p:txBody>
      </p:sp>
      <p:sp>
        <p:nvSpPr>
          <p:cNvPr id="148483" name="Rectangle 3"/>
          <p:cNvSpPr>
            <a:spLocks noGrp="1" noChangeArrowheads="1"/>
          </p:cNvSpPr>
          <p:nvPr>
            <p:ph idx="1"/>
          </p:nvPr>
        </p:nvSpPr>
        <p:spPr/>
        <p:txBody>
          <a:bodyPr/>
          <a:lstStyle/>
          <a:p>
            <a:pPr eaLnBrk="1" hangingPunct="1">
              <a:buFont typeface="Wingdings" panose="05000000000000000000" pitchFamily="2" charset="2"/>
              <a:buNone/>
            </a:pPr>
            <a:r>
              <a:rPr lang="en-US" altLang="en-US" dirty="0" smtClean="0"/>
              <a:t>Federal Reserve Board, Division of Research &amp; Statistics and Monetary Affairs, 2004, rev. 1/2005</a:t>
            </a:r>
          </a:p>
          <a:p>
            <a:pPr eaLnBrk="1" hangingPunct="1">
              <a:buFont typeface="Wingdings" panose="05000000000000000000" pitchFamily="2" charset="2"/>
              <a:buNone/>
            </a:pPr>
            <a:endParaRPr lang="en-US" altLang="en-US" dirty="0" smtClean="0"/>
          </a:p>
          <a:p>
            <a:pPr eaLnBrk="1" hangingPunct="1">
              <a:buNone/>
            </a:pPr>
            <a:r>
              <a:rPr lang="en-US" dirty="0" err="1"/>
              <a:t>Passmore</a:t>
            </a:r>
            <a:r>
              <a:rPr lang="en-US" dirty="0"/>
              <a:t>, W., S. Sherlund, and G. Burgess. “The Effect of Housing Government Sponsored Enterprises on Mortgage Rates,” </a:t>
            </a:r>
            <a:r>
              <a:rPr lang="en-US" i="1" dirty="0"/>
              <a:t>Real Estate Economics,</a:t>
            </a:r>
            <a:r>
              <a:rPr lang="en-US" dirty="0"/>
              <a:t> 33, 3, 2005, pp. 427–463.</a:t>
            </a:r>
          </a:p>
          <a:p>
            <a:pPr eaLnBrk="1" hangingPunct="1">
              <a:buFont typeface="Wingdings" panose="05000000000000000000" pitchFamily="2" charset="2"/>
              <a:buNone/>
            </a:pPr>
            <a:endParaRPr lang="en-US" altLang="en-US"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eaLnBrk="1" hangingPunct="1"/>
            <a:r>
              <a:rPr lang="en-US" altLang="en-US" smtClean="0"/>
              <a:t>First Stage – Rate Difference</a:t>
            </a:r>
          </a:p>
        </p:txBody>
      </p:sp>
      <p:graphicFrame>
        <p:nvGraphicFramePr>
          <p:cNvPr id="150531" name="Object 4"/>
          <p:cNvGraphicFramePr>
            <a:graphicFrameLocks noChangeAspect="1"/>
          </p:cNvGraphicFramePr>
          <p:nvPr/>
        </p:nvGraphicFramePr>
        <p:xfrm>
          <a:off x="533400" y="1974850"/>
          <a:ext cx="8001000" cy="4578350"/>
        </p:xfrm>
        <a:graphic>
          <a:graphicData uri="http://schemas.openxmlformats.org/presentationml/2006/ole">
            <p:oleObj spid="_x0000_s150546" name="Equation" r:id="rId4" imgW="5346700" imgH="3060700" progId="Equation.DSMT4">
              <p:embed/>
            </p:oleObj>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r>
              <a:rPr lang="en-US" altLang="en-US" smtClean="0"/>
              <a:t>An Algebraic Aspect</a:t>
            </a:r>
          </a:p>
        </p:txBody>
      </p:sp>
      <p:sp>
        <p:nvSpPr>
          <p:cNvPr id="152579" name="Rectangle 3"/>
          <p:cNvSpPr>
            <a:spLocks noGrp="1" noChangeArrowheads="1"/>
          </p:cNvSpPr>
          <p:nvPr>
            <p:ph idx="1"/>
          </p:nvPr>
        </p:nvSpPr>
        <p:spPr/>
        <p:txBody>
          <a:bodyPr/>
          <a:lstStyle/>
          <a:p>
            <a:pPr eaLnBrk="1" hangingPunct="1">
              <a:buFont typeface="Wingdings" panose="05000000000000000000" pitchFamily="2" charset="2"/>
              <a:buNone/>
            </a:pPr>
            <a:r>
              <a:rPr lang="en-US" altLang="en-US" sz="2400" b="1" smtClean="0"/>
              <a:t>     J</a:t>
            </a:r>
            <a:r>
              <a:rPr lang="en-US" altLang="en-US" sz="2400" baseline="-25000" smtClean="0"/>
              <a:t>i</a:t>
            </a:r>
            <a:r>
              <a:rPr lang="en-US" altLang="en-US" sz="2400" smtClean="0"/>
              <a:t> is not quite a group dummy variable. For the group, </a:t>
            </a:r>
            <a:r>
              <a:rPr lang="en-US" altLang="en-US" sz="2400" b="1" smtClean="0"/>
              <a:t>J</a:t>
            </a:r>
            <a:r>
              <a:rPr lang="en-US" altLang="en-US" sz="2400" baseline="-25000" smtClean="0"/>
              <a:t>i</a:t>
            </a:r>
            <a:r>
              <a:rPr lang="en-US" altLang="en-US" sz="2400" smtClean="0"/>
              <a:t> is one for some members of the group – those with a “jumbo” mortgage.</a:t>
            </a:r>
          </a:p>
          <a:p>
            <a:pPr eaLnBrk="1" hangingPunct="1"/>
            <a:endParaRPr lang="en-US" altLang="en-US" sz="2400" smtClean="0"/>
          </a:p>
        </p:txBody>
      </p:sp>
      <p:graphicFrame>
        <p:nvGraphicFramePr>
          <p:cNvPr id="152580" name="Object 4"/>
          <p:cNvGraphicFramePr>
            <a:graphicFrameLocks noChangeAspect="1"/>
          </p:cNvGraphicFramePr>
          <p:nvPr/>
        </p:nvGraphicFramePr>
        <p:xfrm>
          <a:off x="990600" y="3352800"/>
          <a:ext cx="7162800" cy="2243138"/>
        </p:xfrm>
        <a:graphic>
          <a:graphicData uri="http://schemas.openxmlformats.org/presentationml/2006/ole">
            <p:oleObj spid="_x0000_s152595" name="Equation" r:id="rId4" imgW="3975100" imgH="1244600" progId="Equation.DSMT4">
              <p:embed/>
            </p:oleObj>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r>
              <a:rPr lang="en-US" altLang="en-US" smtClean="0"/>
              <a:t>Second Stage – Pass Through</a:t>
            </a:r>
          </a:p>
        </p:txBody>
      </p:sp>
      <p:graphicFrame>
        <p:nvGraphicFramePr>
          <p:cNvPr id="154627" name="Object 4"/>
          <p:cNvGraphicFramePr>
            <a:graphicFrameLocks noChangeAspect="1"/>
          </p:cNvGraphicFramePr>
          <p:nvPr/>
        </p:nvGraphicFramePr>
        <p:xfrm>
          <a:off x="1481138" y="2039938"/>
          <a:ext cx="6183312" cy="4360862"/>
        </p:xfrm>
        <a:graphic>
          <a:graphicData uri="http://schemas.openxmlformats.org/presentationml/2006/ole">
            <p:oleObj spid="_x0000_s154642" name="Equation" r:id="rId4" imgW="3619500" imgH="2552700" progId="Equation.DSMT4">
              <p:embed/>
            </p:oleObj>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Placeholder 3"/>
          <p:cNvSpPr>
            <a:spLocks noGrp="1"/>
          </p:cNvSpPr>
          <p:nvPr>
            <p:ph type="body" idx="1"/>
          </p:nvPr>
        </p:nvSpPr>
        <p:spPr>
          <a:xfrm>
            <a:off x="381000" y="2362200"/>
            <a:ext cx="8534400" cy="1500188"/>
          </a:xfrm>
        </p:spPr>
        <p:txBody>
          <a:bodyPr/>
          <a:lstStyle/>
          <a:p>
            <a:r>
              <a:rPr lang="en-US" altLang="en-US" sz="3200" b="1" smtClean="0">
                <a:latin typeface="Arial" panose="020B0604020202020204" pitchFamily="34" charset="0"/>
                <a:cs typeface="Arial" panose="020B0604020202020204" pitchFamily="34" charset="0"/>
              </a:rPr>
              <a:t>Appendix I.  Fixed Effects Vector</a:t>
            </a:r>
          </a:p>
          <a:p>
            <a:r>
              <a:rPr lang="en-US" altLang="en-US" sz="3200" b="1" smtClean="0">
                <a:latin typeface="Arial" panose="020B0604020202020204" pitchFamily="34" charset="0"/>
                <a:cs typeface="Arial" panose="020B0604020202020204" pitchFamily="34" charset="0"/>
              </a:rPr>
              <a:t>	             Decomposition</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ctrTitle"/>
          </p:nvPr>
        </p:nvSpPr>
        <p:spPr/>
        <p:txBody>
          <a:bodyPr/>
          <a:lstStyle/>
          <a:p>
            <a:pPr eaLnBrk="1" hangingPunct="1"/>
            <a:r>
              <a:rPr lang="en-US" altLang="en-US" sz="3200" smtClean="0"/>
              <a:t>Efficient Estimation of Time Invariant and Rarely Changing Variables in Finite Sample Panel Analyses with Unit Fixed Effects</a:t>
            </a:r>
          </a:p>
        </p:txBody>
      </p:sp>
      <p:sp>
        <p:nvSpPr>
          <p:cNvPr id="84995" name="Rectangle 5"/>
          <p:cNvSpPr>
            <a:spLocks noGrp="1" noChangeArrowheads="1"/>
          </p:cNvSpPr>
          <p:nvPr>
            <p:ph type="subTitle" idx="1"/>
          </p:nvPr>
        </p:nvSpPr>
        <p:spPr/>
        <p:txBody>
          <a:bodyPr/>
          <a:lstStyle/>
          <a:p>
            <a:pPr eaLnBrk="1" hangingPunct="1"/>
            <a:r>
              <a:rPr lang="en-US" altLang="en-US" smtClean="0">
                <a:latin typeface="Arial" panose="020B0604020202020204" pitchFamily="34" charset="0"/>
              </a:rPr>
              <a:t>Thomas Pl</a:t>
            </a:r>
            <a:r>
              <a:rPr lang="en-US" altLang="en-US" smtClean="0">
                <a:latin typeface="Arial" panose="020B0604020202020204" pitchFamily="34" charset="0"/>
                <a:cs typeface="Arial" panose="020B0604020202020204" pitchFamily="34" charset="0"/>
              </a:rPr>
              <a:t>ümper and Vera Troeger</a:t>
            </a:r>
          </a:p>
          <a:p>
            <a:pPr eaLnBrk="1" hangingPunct="1"/>
            <a:r>
              <a:rPr lang="en-US" altLang="en-US" smtClean="0">
                <a:latin typeface="Arial" panose="020B0604020202020204" pitchFamily="34" charset="0"/>
                <a:cs typeface="Arial" panose="020B0604020202020204" pitchFamily="34" charset="0"/>
              </a:rPr>
              <a:t>Political Analysis, 2007</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130" name="Picture 2"/>
          <p:cNvPicPr>
            <a:picLocks noChangeAspect="1" noChangeArrowheads="1"/>
          </p:cNvPicPr>
          <p:nvPr/>
        </p:nvPicPr>
        <p:blipFill>
          <a:blip r:embed="rId2" cstate="print"/>
          <a:srcRect/>
          <a:stretch>
            <a:fillRect/>
          </a:stretch>
        </p:blipFill>
        <p:spPr bwMode="auto">
          <a:xfrm>
            <a:off x="304800" y="1066800"/>
            <a:ext cx="8360596" cy="1143000"/>
          </a:xfrm>
          <a:prstGeom prst="rect">
            <a:avLst/>
          </a:prstGeom>
          <a:noFill/>
          <a:ln w="9525">
            <a:noFill/>
            <a:miter lim="800000"/>
            <a:headEnd/>
            <a:tailEnd/>
          </a:ln>
        </p:spPr>
      </p:pic>
      <p:pic>
        <p:nvPicPr>
          <p:cNvPr id="432131" name="Picture 3"/>
          <p:cNvPicPr>
            <a:picLocks noChangeAspect="1" noChangeArrowheads="1"/>
          </p:cNvPicPr>
          <p:nvPr/>
        </p:nvPicPr>
        <p:blipFill>
          <a:blip r:embed="rId3" cstate="print"/>
          <a:srcRect/>
          <a:stretch>
            <a:fillRect/>
          </a:stretch>
        </p:blipFill>
        <p:spPr bwMode="auto">
          <a:xfrm>
            <a:off x="5486400" y="2362200"/>
            <a:ext cx="2994085" cy="3733800"/>
          </a:xfrm>
          <a:prstGeom prst="rect">
            <a:avLst/>
          </a:prstGeom>
          <a:noFill/>
          <a:ln w="9525">
            <a:noFill/>
            <a:miter lim="800000"/>
            <a:headEnd/>
            <a:tailEnd/>
          </a:ln>
        </p:spPr>
      </p:pic>
      <p:sp>
        <p:nvSpPr>
          <p:cNvPr id="6" name="TextBox 5"/>
          <p:cNvSpPr txBox="1"/>
          <p:nvPr/>
        </p:nvSpPr>
        <p:spPr>
          <a:xfrm>
            <a:off x="685800" y="3200400"/>
            <a:ext cx="3886200" cy="1938992"/>
          </a:xfrm>
          <a:prstGeom prst="rect">
            <a:avLst/>
          </a:prstGeom>
          <a:noFill/>
          <a:ln w="38100">
            <a:solidFill>
              <a:srgbClr val="FF0A0A"/>
            </a:solidFill>
          </a:ln>
          <a:effectLst/>
        </p:spPr>
        <p:txBody>
          <a:bodyPr wrap="square" rtlCol="0">
            <a:spAutoFit/>
          </a:bodyPr>
          <a:lstStyle/>
          <a:p>
            <a:r>
              <a:rPr lang="en-US" sz="2400" b="1" smtClean="0">
                <a:latin typeface="Tahoma" pitchFamily="34" charset="0"/>
                <a:ea typeface="Tahoma" pitchFamily="34" charset="0"/>
                <a:cs typeface="Tahoma" pitchFamily="34" charset="0"/>
              </a:rPr>
              <a:t>A magic act proceeds in three steps:</a:t>
            </a:r>
          </a:p>
          <a:p>
            <a:r>
              <a:rPr lang="en-US" sz="2400" b="1" smtClean="0">
                <a:latin typeface="Tahoma" pitchFamily="34" charset="0"/>
                <a:ea typeface="Tahoma" pitchFamily="34" charset="0"/>
                <a:cs typeface="Tahoma" pitchFamily="34" charset="0"/>
              </a:rPr>
              <a:t>The Pledge</a:t>
            </a:r>
          </a:p>
          <a:p>
            <a:r>
              <a:rPr lang="en-US" sz="2400" b="1" smtClean="0">
                <a:latin typeface="Tahoma" pitchFamily="34" charset="0"/>
                <a:ea typeface="Tahoma" pitchFamily="34" charset="0"/>
                <a:cs typeface="Tahoma" pitchFamily="34" charset="0"/>
              </a:rPr>
              <a:t>The Turn</a:t>
            </a:r>
          </a:p>
          <a:p>
            <a:r>
              <a:rPr lang="en-US" sz="2400" b="1" smtClean="0">
                <a:latin typeface="Tahoma" pitchFamily="34" charset="0"/>
                <a:ea typeface="Tahoma" pitchFamily="34" charset="0"/>
                <a:cs typeface="Tahoma" pitchFamily="34" charset="0"/>
              </a:rPr>
              <a:t>The Prestige</a:t>
            </a:r>
            <a:endParaRPr lang="en-US" sz="2400" b="1">
              <a:latin typeface="Tahoma" pitchFamily="34" charset="0"/>
              <a:ea typeface="Tahoma" pitchFamily="34" charset="0"/>
              <a:cs typeface="Tahoma"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altLang="en-US" smtClean="0"/>
              <a:t>Introduction: The Pledge</a:t>
            </a:r>
          </a:p>
        </p:txBody>
      </p:sp>
      <p:sp>
        <p:nvSpPr>
          <p:cNvPr id="87043" name="Rectangle 3"/>
          <p:cNvSpPr>
            <a:spLocks noGrp="1" noChangeArrowheads="1"/>
          </p:cNvSpPr>
          <p:nvPr>
            <p:ph idx="1"/>
          </p:nvPr>
        </p:nvSpPr>
        <p:spPr/>
        <p:txBody>
          <a:bodyPr/>
          <a:lstStyle/>
          <a:p>
            <a:pPr eaLnBrk="1" hangingPunct="1">
              <a:buFont typeface="Wingdings" panose="05000000000000000000" pitchFamily="2" charset="2"/>
              <a:buNone/>
            </a:pPr>
            <a:r>
              <a:rPr lang="en-US" altLang="en-US" smtClean="0"/>
              <a:t>[T]he FE model … does not allow the estimation of time invariant variables. A second drawback of the FE model … results from its </a:t>
            </a:r>
            <a:r>
              <a:rPr lang="en-US" altLang="en-US" b="1" u="sng" smtClean="0">
                <a:solidFill>
                  <a:srgbClr val="FF3300"/>
                </a:solidFill>
              </a:rPr>
              <a:t>inefficiency</a:t>
            </a:r>
            <a:r>
              <a:rPr lang="en-US" altLang="en-US" smtClean="0"/>
              <a:t> in estimating the effect of variables that have very little within variance.</a:t>
            </a:r>
          </a:p>
          <a:p>
            <a:pPr eaLnBrk="1" hangingPunct="1">
              <a:buFont typeface="Wingdings" panose="05000000000000000000" pitchFamily="2" charset="2"/>
              <a:buNone/>
            </a:pPr>
            <a:r>
              <a:rPr lang="en-US" altLang="en-US" smtClean="0"/>
              <a:t>This article discusses a remedy to the related problems of estimating time invariant and rarely changing variables in FE models with unit effects</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ltLang="en-US" smtClean="0"/>
              <a:t>The Model</a:t>
            </a:r>
          </a:p>
        </p:txBody>
      </p:sp>
      <p:graphicFrame>
        <p:nvGraphicFramePr>
          <p:cNvPr id="88067" name="Object 2"/>
          <p:cNvGraphicFramePr>
            <a:graphicFrameLocks noChangeAspect="1"/>
          </p:cNvGraphicFramePr>
          <p:nvPr/>
        </p:nvGraphicFramePr>
        <p:xfrm>
          <a:off x="1524000" y="2438400"/>
          <a:ext cx="6121400" cy="1981200"/>
        </p:xfrm>
        <a:graphic>
          <a:graphicData uri="http://schemas.openxmlformats.org/presentationml/2006/ole">
            <p:oleObj spid="_x0000_s215054" name="Equation" r:id="rId4" imgW="3060700" imgH="990600" progId="Equation.DSMT4">
              <p:embed/>
            </p:oleObj>
          </a:graphicData>
        </a:graphic>
      </p:graphicFrame>
      <p:sp>
        <p:nvSpPr>
          <p:cNvPr id="88068" name="Rectangle 4"/>
          <p:cNvSpPr>
            <a:spLocks noChangeArrowheads="1"/>
          </p:cNvSpPr>
          <p:nvPr/>
        </p:nvSpPr>
        <p:spPr bwMode="auto">
          <a:xfrm>
            <a:off x="1374775" y="2438400"/>
            <a:ext cx="6781800" cy="8382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762000"/>
            <a:ext cx="8229600" cy="990600"/>
          </a:xfrm>
        </p:spPr>
        <p:txBody>
          <a:bodyPr/>
          <a:lstStyle/>
          <a:p>
            <a:r>
              <a:rPr lang="en-US" altLang="en-US" smtClean="0"/>
              <a:t>Fixed Effects Vector Decomposition</a:t>
            </a:r>
          </a:p>
        </p:txBody>
      </p:sp>
      <p:sp>
        <p:nvSpPr>
          <p:cNvPr id="90115" name="Rectangle 3"/>
          <p:cNvSpPr>
            <a:spLocks noGrp="1" noChangeArrowheads="1"/>
          </p:cNvSpPr>
          <p:nvPr>
            <p:ph idx="1"/>
          </p:nvPr>
        </p:nvSpPr>
        <p:spPr>
          <a:xfrm>
            <a:off x="533400" y="2362200"/>
            <a:ext cx="8229600" cy="3886200"/>
          </a:xfrm>
        </p:spPr>
        <p:txBody>
          <a:bodyPr/>
          <a:lstStyle/>
          <a:p>
            <a:pPr>
              <a:buFont typeface="Wingdings" panose="05000000000000000000" pitchFamily="2" charset="2"/>
              <a:buNone/>
            </a:pPr>
            <a:r>
              <a:rPr lang="en-US" altLang="en-US" smtClean="0"/>
              <a:t>Step 1:  Compute the fixed effects regression to get the “estimated unit effects.”  “We run this FE model with the sole intention to obtain estimates of the unit effects, </a:t>
            </a:r>
            <a:r>
              <a:rPr lang="el-GR" altLang="en-US" smtClean="0">
                <a:cs typeface="Tahoma" panose="020B0604030504040204" pitchFamily="34" charset="0"/>
              </a:rPr>
              <a:t>α</a:t>
            </a:r>
            <a:r>
              <a:rPr lang="en-US" altLang="en-US" baseline="-25000" smtClean="0">
                <a:cs typeface="Tahoma" panose="020B0604030504040204" pitchFamily="34" charset="0"/>
              </a:rPr>
              <a:t>i</a:t>
            </a:r>
            <a:r>
              <a:rPr lang="en-US" altLang="en-US" smtClean="0">
                <a:cs typeface="Tahoma" panose="020B0604030504040204" pitchFamily="34" charset="0"/>
              </a:rPr>
              <a:t>.”</a:t>
            </a:r>
          </a:p>
          <a:p>
            <a:endParaRPr lang="en-US" altLang="en-US" smtClean="0">
              <a:cs typeface="Tahoma" panose="020B0604030504040204" pitchFamily="34" charset="0"/>
            </a:endParaRPr>
          </a:p>
          <a:p>
            <a:endParaRPr lang="el-GR" altLang="en-US" smtClean="0">
              <a:cs typeface="Tahoma" panose="020B0604030504040204" pitchFamily="34" charset="0"/>
            </a:endParaRPr>
          </a:p>
        </p:txBody>
      </p:sp>
      <p:graphicFrame>
        <p:nvGraphicFramePr>
          <p:cNvPr id="90116" name="Object 2"/>
          <p:cNvGraphicFramePr>
            <a:graphicFrameLocks noChangeAspect="1"/>
          </p:cNvGraphicFramePr>
          <p:nvPr/>
        </p:nvGraphicFramePr>
        <p:xfrm>
          <a:off x="2895600" y="4724400"/>
          <a:ext cx="2757488" cy="608013"/>
        </p:xfrm>
        <a:graphic>
          <a:graphicData uri="http://schemas.openxmlformats.org/presentationml/2006/ole">
            <p:oleObj spid="_x0000_s216078" name="Equation" r:id="rId4" imgW="1689100" imgH="368300" progId="Equation.DSMT4">
              <p:embed/>
            </p:oleObj>
          </a:graphicData>
        </a:graphic>
      </p:graphicFrame>
      <p:sp>
        <p:nvSpPr>
          <p:cNvPr id="90117" name="Rectangle 4"/>
          <p:cNvSpPr>
            <a:spLocks noChangeArrowheads="1"/>
          </p:cNvSpPr>
          <p:nvPr/>
        </p:nvSpPr>
        <p:spPr bwMode="auto">
          <a:xfrm>
            <a:off x="2590800" y="4648200"/>
            <a:ext cx="3505200" cy="8382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en-US" smtClean="0"/>
              <a:t>Step 2</a:t>
            </a:r>
          </a:p>
        </p:txBody>
      </p:sp>
      <p:sp>
        <p:nvSpPr>
          <p:cNvPr id="92163" name="Rectangle 3"/>
          <p:cNvSpPr>
            <a:spLocks noGrp="1" noChangeArrowheads="1"/>
          </p:cNvSpPr>
          <p:nvPr>
            <p:ph idx="1"/>
          </p:nvPr>
        </p:nvSpPr>
        <p:spPr>
          <a:xfrm>
            <a:off x="457200" y="2133600"/>
            <a:ext cx="8229600" cy="3276600"/>
          </a:xfrm>
        </p:spPr>
        <p:txBody>
          <a:bodyPr/>
          <a:lstStyle/>
          <a:p>
            <a:pPr>
              <a:buFont typeface="Wingdings" panose="05000000000000000000" pitchFamily="2" charset="2"/>
              <a:buNone/>
            </a:pPr>
            <a:r>
              <a:rPr lang="en-US" altLang="en-US" smtClean="0"/>
              <a:t>     Regress a</a:t>
            </a:r>
            <a:r>
              <a:rPr lang="en-US" altLang="en-US" baseline="-25000" smtClean="0"/>
              <a:t>i</a:t>
            </a:r>
            <a:r>
              <a:rPr lang="en-US" altLang="en-US" smtClean="0"/>
              <a:t> on </a:t>
            </a:r>
            <a:r>
              <a:rPr lang="en-US" altLang="en-US" b="1" smtClean="0"/>
              <a:t>z</a:t>
            </a:r>
            <a:r>
              <a:rPr lang="en-US" altLang="en-US" baseline="-25000" smtClean="0"/>
              <a:t>i</a:t>
            </a:r>
            <a:r>
              <a:rPr lang="en-US" altLang="en-US" smtClean="0"/>
              <a:t> and compute residuals</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p:txBody>
      </p:sp>
      <p:graphicFrame>
        <p:nvGraphicFramePr>
          <p:cNvPr id="92164" name="Object 2"/>
          <p:cNvGraphicFramePr>
            <a:graphicFrameLocks noChangeAspect="1"/>
          </p:cNvGraphicFramePr>
          <p:nvPr/>
        </p:nvGraphicFramePr>
        <p:xfrm>
          <a:off x="2906713" y="2743200"/>
          <a:ext cx="2962275" cy="677863"/>
        </p:xfrm>
        <a:graphic>
          <a:graphicData uri="http://schemas.openxmlformats.org/presentationml/2006/ole">
            <p:oleObj spid="_x0000_s217114" name="Equation" r:id="rId4" imgW="1612900" imgH="368300" progId="Equation.DSMT4">
              <p:embed/>
            </p:oleObj>
          </a:graphicData>
        </a:graphic>
      </p:graphicFrame>
      <p:sp>
        <p:nvSpPr>
          <p:cNvPr id="92165" name="Rectangle 4"/>
          <p:cNvSpPr>
            <a:spLocks noChangeArrowheads="1"/>
          </p:cNvSpPr>
          <p:nvPr/>
        </p:nvSpPr>
        <p:spPr bwMode="auto">
          <a:xfrm>
            <a:off x="2667000" y="2667000"/>
            <a:ext cx="3505200" cy="8382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graphicFrame>
        <p:nvGraphicFramePr>
          <p:cNvPr id="92166" name="Object 3"/>
          <p:cNvGraphicFramePr>
            <a:graphicFrameLocks noChangeAspect="1"/>
          </p:cNvGraphicFramePr>
          <p:nvPr/>
        </p:nvGraphicFramePr>
        <p:xfrm>
          <a:off x="1066800" y="3657600"/>
          <a:ext cx="6705600" cy="2192338"/>
        </p:xfrm>
        <a:graphic>
          <a:graphicData uri="http://schemas.openxmlformats.org/presentationml/2006/ole">
            <p:oleObj spid="_x0000_s217115" name="Equation" r:id="rId5" imgW="3657600" imgH="1193800" progId="Equation.DSMT4">
              <p:embed/>
            </p:oleObj>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Step 3</a:t>
            </a:r>
          </a:p>
        </p:txBody>
      </p:sp>
      <p:sp>
        <p:nvSpPr>
          <p:cNvPr id="94211" name="Rectangle 3"/>
          <p:cNvSpPr>
            <a:spLocks noGrp="1" noChangeArrowheads="1"/>
          </p:cNvSpPr>
          <p:nvPr>
            <p:ph idx="1"/>
          </p:nvPr>
        </p:nvSpPr>
        <p:spPr/>
        <p:txBody>
          <a:bodyPr/>
          <a:lstStyle/>
          <a:p>
            <a:pPr>
              <a:buFontTx/>
              <a:buNone/>
            </a:pPr>
            <a:r>
              <a:rPr lang="en-US" altLang="en-US" smtClean="0"/>
              <a:t>    Regress y</a:t>
            </a:r>
            <a:r>
              <a:rPr lang="en-US" altLang="en-US" baseline="-25000" smtClean="0"/>
              <a:t>it</a:t>
            </a:r>
            <a:r>
              <a:rPr lang="en-US" altLang="en-US" smtClean="0"/>
              <a:t> on a constant, </a:t>
            </a:r>
            <a:r>
              <a:rPr lang="en-US" altLang="en-US" b="1" smtClean="0"/>
              <a:t>X</a:t>
            </a:r>
            <a:r>
              <a:rPr lang="en-US" altLang="en-US" smtClean="0"/>
              <a:t>, </a:t>
            </a:r>
            <a:r>
              <a:rPr lang="en-US" altLang="en-US" b="1" smtClean="0"/>
              <a:t>Z</a:t>
            </a:r>
            <a:r>
              <a:rPr lang="en-US" altLang="en-US" smtClean="0"/>
              <a:t> and </a:t>
            </a:r>
            <a:r>
              <a:rPr lang="en-US" altLang="en-US" b="1" smtClean="0"/>
              <a:t>h</a:t>
            </a:r>
            <a:r>
              <a:rPr lang="en-US" altLang="en-US" smtClean="0"/>
              <a:t> using ordinary least squares to estimate </a:t>
            </a:r>
            <a:r>
              <a:rPr lang="el-GR" altLang="en-US" smtClean="0"/>
              <a:t>α</a:t>
            </a:r>
            <a:r>
              <a:rPr lang="en-US" altLang="en-US" smtClean="0"/>
              <a:t>, </a:t>
            </a:r>
            <a:r>
              <a:rPr lang="el-GR" altLang="en-US" b="1" smtClean="0"/>
              <a:t>β</a:t>
            </a:r>
            <a:r>
              <a:rPr lang="en-US" altLang="en-US" smtClean="0"/>
              <a:t>, </a:t>
            </a:r>
            <a:r>
              <a:rPr lang="el-GR" altLang="en-US" b="1" smtClean="0"/>
              <a:t>γ</a:t>
            </a:r>
            <a:r>
              <a:rPr lang="en-US" altLang="en-US" smtClean="0"/>
              <a:t>, </a:t>
            </a:r>
            <a:r>
              <a:rPr lang="el-GR" altLang="en-US" smtClean="0"/>
              <a:t>δ</a:t>
            </a:r>
            <a:r>
              <a:rPr lang="en-US" altLang="en-US" smtClean="0"/>
              <a:t>.</a:t>
            </a:r>
          </a:p>
          <a:p>
            <a:endParaRPr lang="en-US" altLang="en-US" smtClean="0"/>
          </a:p>
          <a:p>
            <a:pPr>
              <a:buFont typeface="Wingdings" panose="05000000000000000000" pitchFamily="2" charset="2"/>
              <a:buNone/>
            </a:pPr>
            <a:endParaRPr lang="en-US" altLang="en-US" smtClean="0"/>
          </a:p>
        </p:txBody>
      </p:sp>
      <p:graphicFrame>
        <p:nvGraphicFramePr>
          <p:cNvPr id="94212" name="Object 2"/>
          <p:cNvGraphicFramePr>
            <a:graphicFrameLocks noChangeAspect="1"/>
          </p:cNvGraphicFramePr>
          <p:nvPr/>
        </p:nvGraphicFramePr>
        <p:xfrm>
          <a:off x="1014413" y="2895600"/>
          <a:ext cx="6743700" cy="2530475"/>
        </p:xfrm>
        <a:graphic>
          <a:graphicData uri="http://schemas.openxmlformats.org/presentationml/2006/ole">
            <p:oleObj spid="_x0000_s218126" name="Equation" r:id="rId4" imgW="3454400" imgH="1295400" progId="Equation.DSMT4">
              <p:embed/>
            </p:oleObj>
          </a:graphicData>
        </a:graphic>
      </p:graphicFrame>
      <p:sp>
        <p:nvSpPr>
          <p:cNvPr id="94213" name="Rectangle 5"/>
          <p:cNvSpPr>
            <a:spLocks noChangeArrowheads="1"/>
          </p:cNvSpPr>
          <p:nvPr/>
        </p:nvSpPr>
        <p:spPr bwMode="auto">
          <a:xfrm>
            <a:off x="784225" y="2743200"/>
            <a:ext cx="7315200" cy="27051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762000"/>
            <a:ext cx="8229600" cy="1143000"/>
          </a:xfrm>
        </p:spPr>
        <p:txBody>
          <a:bodyPr/>
          <a:lstStyle/>
          <a:p>
            <a:pPr eaLnBrk="1" hangingPunct="1"/>
            <a:r>
              <a:rPr lang="en-US" altLang="en-US" smtClean="0"/>
              <a:t>The Turn: </a:t>
            </a:r>
            <a:br>
              <a:rPr lang="en-US" altLang="en-US" smtClean="0"/>
            </a:br>
            <a:r>
              <a:rPr lang="en-US" altLang="en-US" smtClean="0"/>
              <a:t>Based on Cornwell and Rupert</a:t>
            </a:r>
          </a:p>
        </p:txBody>
      </p:sp>
      <p:sp>
        <p:nvSpPr>
          <p:cNvPr id="96259" name="Text Box 4"/>
          <p:cNvSpPr txBox="1">
            <a:spLocks noChangeArrowheads="1"/>
          </p:cNvSpPr>
          <p:nvPr/>
        </p:nvSpPr>
        <p:spPr bwMode="auto">
          <a:xfrm>
            <a:off x="457200" y="2133600"/>
            <a:ext cx="8305800" cy="283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2000" b="1">
                <a:latin typeface="Courier New" panose="02070309020205020404" pitchFamily="49" charset="0"/>
              </a:rPr>
              <a:t>namelist ; x = exp,wks,occ,ind,south,smsa,union</a:t>
            </a:r>
          </a:p>
          <a:p>
            <a:r>
              <a:rPr lang="en-US" altLang="en-US" sz="2000" b="1">
                <a:latin typeface="Courier New" panose="02070309020205020404" pitchFamily="49" charset="0"/>
              </a:rPr>
              <a:t>         ; z = fem,ed $</a:t>
            </a:r>
          </a:p>
          <a:p>
            <a:r>
              <a:rPr lang="en-US" altLang="en-US" sz="2000" b="1">
                <a:latin typeface="Courier New" panose="02070309020205020404" pitchFamily="49" charset="0"/>
              </a:rPr>
              <a:t>(1) Step 1.</a:t>
            </a:r>
          </a:p>
          <a:p>
            <a:r>
              <a:rPr lang="en-US" altLang="en-US" sz="2000" b="1">
                <a:latin typeface="Courier New" panose="02070309020205020404" pitchFamily="49" charset="0"/>
              </a:rPr>
              <a:t>regress  ; lhs=lwage;rhs=x,z;panel;fixed;pds=7 $ create   ; uhi = alphafe(_stratum) $</a:t>
            </a:r>
          </a:p>
          <a:p>
            <a:r>
              <a:rPr lang="en-US" altLang="en-US" sz="2000" b="1">
                <a:latin typeface="Courier New" panose="02070309020205020404" pitchFamily="49" charset="0"/>
              </a:rPr>
              <a:t>(2) Step 2</a:t>
            </a:r>
          </a:p>
          <a:p>
            <a:r>
              <a:rPr lang="en-US" altLang="en-US" sz="2000" b="1">
                <a:latin typeface="Courier New" panose="02070309020205020404" pitchFamily="49" charset="0"/>
              </a:rPr>
              <a:t>regress  ; lhs = uhi ; rhs = one,z ; res = hi $</a:t>
            </a:r>
          </a:p>
          <a:p>
            <a:r>
              <a:rPr lang="en-US" altLang="en-US" sz="2000" b="1">
                <a:latin typeface="Courier New" panose="02070309020205020404" pitchFamily="49" charset="0"/>
              </a:rPr>
              <a:t>(3) Step 3.</a:t>
            </a:r>
          </a:p>
          <a:p>
            <a:r>
              <a:rPr lang="en-US" altLang="en-US" sz="2000" b="1">
                <a:latin typeface="Courier New" panose="02070309020205020404" pitchFamily="49" charset="0"/>
              </a:rPr>
              <a:t>regress  ; lhs = lwage ; rhs = one,x,z,hi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p:cNvSpPr>
            <a:spLocks noGrp="1" noChangeArrowheads="1"/>
          </p:cNvSpPr>
          <p:nvPr>
            <p:ph type="title"/>
          </p:nvPr>
        </p:nvSpPr>
        <p:spPr/>
        <p:txBody>
          <a:bodyPr/>
          <a:lstStyle/>
          <a:p>
            <a:r>
              <a:rPr lang="en-US" altLang="en-US" smtClean="0"/>
              <a:t>Step 1 (Based on full sample)</a:t>
            </a:r>
          </a:p>
        </p:txBody>
      </p:sp>
      <p:sp>
        <p:nvSpPr>
          <p:cNvPr id="97283" name="Text Box 5"/>
          <p:cNvSpPr txBox="1">
            <a:spLocks noChangeArrowheads="1"/>
          </p:cNvSpPr>
          <p:nvPr/>
        </p:nvSpPr>
        <p:spPr bwMode="auto">
          <a:xfrm>
            <a:off x="381000" y="1981200"/>
            <a:ext cx="8534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600" b="1">
                <a:latin typeface="Courier New" panose="02070309020205020404" pitchFamily="49" charset="0"/>
              </a:rPr>
              <a:t>These  2 variables have no within group variation.</a:t>
            </a:r>
          </a:p>
          <a:p>
            <a:r>
              <a:rPr lang="en-US" altLang="en-US" sz="1600" b="1">
                <a:latin typeface="Courier New" panose="02070309020205020404" pitchFamily="49" charset="0"/>
              </a:rPr>
              <a:t>FEM      ED       </a:t>
            </a:r>
          </a:p>
          <a:p>
            <a:r>
              <a:rPr lang="en-US" altLang="en-US" sz="1600" b="1">
                <a:latin typeface="Courier New" panose="02070309020205020404" pitchFamily="49" charset="0"/>
              </a:rPr>
              <a:t>F.E. estimates are based on a generalized inverse.</a:t>
            </a:r>
          </a:p>
          <a:p>
            <a:r>
              <a:rPr lang="en-US" altLang="en-US" sz="1600" b="1">
                <a:latin typeface="Courier New" panose="02070309020205020404" pitchFamily="49" charset="0"/>
              </a:rPr>
              <a:t>--------+---------------------------------------------------------</a:t>
            </a:r>
          </a:p>
          <a:p>
            <a:r>
              <a:rPr lang="en-US" altLang="en-US" sz="1600" b="1">
                <a:latin typeface="Courier New" panose="02070309020205020404" pitchFamily="49" charset="0"/>
              </a:rPr>
              <a:t>        |                  Standard           Prob.       Mean</a:t>
            </a:r>
          </a:p>
          <a:p>
            <a:r>
              <a:rPr lang="en-US" altLang="en-US" sz="1600" b="1">
                <a:latin typeface="Courier New" panose="02070309020205020404" pitchFamily="49" charset="0"/>
              </a:rPr>
              <a:t>   LWAGE| Coefficient        Error       z    z&gt;|Z|       of X</a:t>
            </a:r>
          </a:p>
          <a:p>
            <a:r>
              <a:rPr lang="en-US" altLang="en-US" sz="1600" b="1">
                <a:latin typeface="Courier New" panose="02070309020205020404" pitchFamily="49" charset="0"/>
              </a:rPr>
              <a:t>--------+---------------------------------------------------------</a:t>
            </a:r>
          </a:p>
          <a:p>
            <a:r>
              <a:rPr lang="en-US" altLang="en-US" sz="1600" b="1">
                <a:latin typeface="Courier New" panose="02070309020205020404" pitchFamily="49" charset="0"/>
              </a:rPr>
              <a:t>     EXP|     .09663***      .00119    81.13  .0000    19.8538</a:t>
            </a:r>
          </a:p>
          <a:p>
            <a:r>
              <a:rPr lang="en-US" altLang="en-US" sz="1600" b="1">
                <a:latin typeface="Courier New" panose="02070309020205020404" pitchFamily="49" charset="0"/>
              </a:rPr>
              <a:t>     WKS|     .00114*        .00060     1.88  .0600    46.8115</a:t>
            </a:r>
          </a:p>
          <a:p>
            <a:r>
              <a:rPr lang="en-US" altLang="en-US" sz="1600" b="1">
                <a:latin typeface="Courier New" panose="02070309020205020404" pitchFamily="49" charset="0"/>
              </a:rPr>
              <a:t>     OCC|    -.02496*        .01390    -1.80  .0724     .51116</a:t>
            </a:r>
          </a:p>
          <a:p>
            <a:r>
              <a:rPr lang="en-US" altLang="en-US" sz="1600" b="1">
                <a:latin typeface="Courier New" panose="02070309020205020404" pitchFamily="49" charset="0"/>
              </a:rPr>
              <a:t>     IND|     .02042         .01558     1.31  .1899     .39544</a:t>
            </a:r>
          </a:p>
          <a:p>
            <a:r>
              <a:rPr lang="en-US" altLang="en-US" sz="1600" b="1">
                <a:latin typeface="Courier New" panose="02070309020205020404" pitchFamily="49" charset="0"/>
              </a:rPr>
              <a:t>   SOUTH|    -.00091         .03457     -.03  .9791     .29028</a:t>
            </a:r>
          </a:p>
          <a:p>
            <a:r>
              <a:rPr lang="en-US" altLang="en-US" sz="1600" b="1">
                <a:latin typeface="Courier New" panose="02070309020205020404" pitchFamily="49" charset="0"/>
              </a:rPr>
              <a:t>    SMSA|    -.04581**       .01955    -2.34  .0191     .65378</a:t>
            </a:r>
          </a:p>
          <a:p>
            <a:r>
              <a:rPr lang="en-US" altLang="en-US" sz="1600" b="1">
                <a:latin typeface="Courier New" panose="02070309020205020404" pitchFamily="49" charset="0"/>
              </a:rPr>
              <a:t>   UNION|     .03411**       .01505     2.27  .0234     .36399</a:t>
            </a:r>
          </a:p>
          <a:p>
            <a:r>
              <a:rPr lang="en-US" altLang="en-US" sz="1600" b="1">
                <a:latin typeface="Courier New" panose="02070309020205020404" pitchFamily="49" charset="0"/>
              </a:rPr>
              <a:t>     </a:t>
            </a:r>
            <a:r>
              <a:rPr lang="en-US" altLang="en-US" sz="1600" b="1">
                <a:solidFill>
                  <a:srgbClr val="FF3300"/>
                </a:solidFill>
                <a:latin typeface="Courier New" panose="02070309020205020404" pitchFamily="49" charset="0"/>
              </a:rPr>
              <a:t>FEM|       .000    .....(Fixed Parameter).....     .11261</a:t>
            </a:r>
          </a:p>
          <a:p>
            <a:r>
              <a:rPr lang="en-US" altLang="en-US" sz="1600" b="1">
                <a:solidFill>
                  <a:srgbClr val="FF3300"/>
                </a:solidFill>
                <a:latin typeface="Courier New" panose="02070309020205020404" pitchFamily="49" charset="0"/>
              </a:rPr>
              <a:t>      ED|       .000    .....(Fixed Parameter).....    12.8454</a:t>
            </a:r>
          </a:p>
          <a:p>
            <a:r>
              <a:rPr lang="en-US" altLang="en-US" sz="1600" b="1">
                <a:latin typeface="Courier New" panose="02070309020205020404" pitchFamily="49" charset="0"/>
              </a:rPr>
              <a:t>--------+---------------------------------------------------------</a:t>
            </a:r>
          </a:p>
        </p:txBody>
      </p:sp>
      <p:sp>
        <p:nvSpPr>
          <p:cNvPr id="97284" name="Rectangle 6"/>
          <p:cNvSpPr>
            <a:spLocks noChangeArrowheads="1"/>
          </p:cNvSpPr>
          <p:nvPr/>
        </p:nvSpPr>
        <p:spPr bwMode="auto">
          <a:xfrm>
            <a:off x="304800" y="5410200"/>
            <a:ext cx="8077200" cy="5334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97285" name="Rectangle 6"/>
          <p:cNvSpPr>
            <a:spLocks noChangeArrowheads="1"/>
          </p:cNvSpPr>
          <p:nvPr/>
        </p:nvSpPr>
        <p:spPr bwMode="auto">
          <a:xfrm>
            <a:off x="381000" y="1981200"/>
            <a:ext cx="8077200" cy="8382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4"/>
          <p:cNvSpPr>
            <a:spLocks noGrp="1" noChangeArrowheads="1"/>
          </p:cNvSpPr>
          <p:nvPr>
            <p:ph type="title"/>
          </p:nvPr>
        </p:nvSpPr>
        <p:spPr>
          <a:xfrm>
            <a:off x="457200" y="533400"/>
            <a:ext cx="8229600" cy="1524000"/>
          </a:xfrm>
        </p:spPr>
        <p:txBody>
          <a:bodyPr/>
          <a:lstStyle/>
          <a:p>
            <a:r>
              <a:rPr lang="en-US" altLang="en-US" smtClean="0"/>
              <a:t>Step 2 (Based on 595 observations)</a:t>
            </a:r>
          </a:p>
        </p:txBody>
      </p:sp>
      <p:sp>
        <p:nvSpPr>
          <p:cNvPr id="99331" name="Text Box 5"/>
          <p:cNvSpPr txBox="1">
            <a:spLocks noChangeArrowheads="1"/>
          </p:cNvSpPr>
          <p:nvPr/>
        </p:nvSpPr>
        <p:spPr bwMode="auto">
          <a:xfrm>
            <a:off x="381000" y="2667000"/>
            <a:ext cx="8458200" cy="2062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600" b="1">
                <a:latin typeface="Courier New" panose="02070309020205020404" pitchFamily="49" charset="0"/>
              </a:rPr>
              <a:t>--------+---------------------------------------------------------</a:t>
            </a:r>
          </a:p>
          <a:p>
            <a:r>
              <a:rPr lang="en-US" altLang="en-US" sz="1600" b="1">
                <a:latin typeface="Courier New" panose="02070309020205020404" pitchFamily="49" charset="0"/>
              </a:rPr>
              <a:t>        |                  Standard           Prob.       Mean</a:t>
            </a:r>
          </a:p>
          <a:p>
            <a:r>
              <a:rPr lang="en-US" altLang="en-US" sz="1600" b="1">
                <a:latin typeface="Courier New" panose="02070309020205020404" pitchFamily="49" charset="0"/>
              </a:rPr>
              <a:t>     UHI| Coefficient        Error       z    z&gt;|Z|       of X</a:t>
            </a:r>
          </a:p>
          <a:p>
            <a:r>
              <a:rPr lang="en-US" altLang="en-US" sz="1600" b="1">
                <a:latin typeface="Courier New" panose="02070309020205020404" pitchFamily="49" charset="0"/>
              </a:rPr>
              <a:t>--------+---------------------------------------------------------</a:t>
            </a:r>
          </a:p>
          <a:p>
            <a:r>
              <a:rPr lang="en-US" altLang="en-US" sz="1600" b="1">
                <a:latin typeface="Courier New" panose="02070309020205020404" pitchFamily="49" charset="0"/>
              </a:rPr>
              <a:t>Constant|    2.88090***      .07172    40.17  .0000</a:t>
            </a:r>
          </a:p>
          <a:p>
            <a:r>
              <a:rPr lang="en-US" altLang="en-US" sz="1600" b="1">
                <a:latin typeface="Courier New" panose="02070309020205020404" pitchFamily="49" charset="0"/>
              </a:rPr>
              <a:t>     FEM|    -.09963**       .04842    -2.06  .0396     .11261</a:t>
            </a:r>
          </a:p>
          <a:p>
            <a:r>
              <a:rPr lang="en-US" altLang="en-US" sz="1600" b="1">
                <a:latin typeface="Courier New" panose="02070309020205020404" pitchFamily="49" charset="0"/>
              </a:rPr>
              <a:t>      ED|     .14616***      .00541    27.02  .0000    12.8454</a:t>
            </a:r>
          </a:p>
          <a:p>
            <a:r>
              <a:rPr lang="en-US" altLang="en-US" sz="1600" b="1">
                <a:latin typeface="Courier New" panose="02070309020205020404" pitchFamily="49" charset="0"/>
              </a:rPr>
              <a:t>--------+---------------------------------------------------------</a:t>
            </a:r>
          </a:p>
        </p:txBody>
      </p:sp>
      <p:sp>
        <p:nvSpPr>
          <p:cNvPr id="99332" name="Rectangle 6"/>
          <p:cNvSpPr>
            <a:spLocks noChangeArrowheads="1"/>
          </p:cNvSpPr>
          <p:nvPr/>
        </p:nvSpPr>
        <p:spPr bwMode="auto">
          <a:xfrm>
            <a:off x="457200" y="3886200"/>
            <a:ext cx="8077200" cy="5334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ltLang="en-US" smtClean="0"/>
              <a:t>Step 3!</a:t>
            </a:r>
          </a:p>
        </p:txBody>
      </p:sp>
      <p:sp>
        <p:nvSpPr>
          <p:cNvPr id="101379" name="Text Box 4"/>
          <p:cNvSpPr txBox="1">
            <a:spLocks noChangeArrowheads="1"/>
          </p:cNvSpPr>
          <p:nvPr/>
        </p:nvSpPr>
        <p:spPr bwMode="auto">
          <a:xfrm>
            <a:off x="457200" y="1981200"/>
            <a:ext cx="8382000" cy="403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600" b="1">
                <a:latin typeface="Courier New" panose="02070309020205020404" pitchFamily="49" charset="0"/>
              </a:rPr>
              <a:t>--------+---------------------------------------------------------</a:t>
            </a:r>
          </a:p>
          <a:p>
            <a:r>
              <a:rPr lang="en-US" altLang="en-US" sz="1600" b="1">
                <a:latin typeface="Courier New" panose="02070309020205020404" pitchFamily="49" charset="0"/>
              </a:rPr>
              <a:t>        |                  Standard           Prob.       Mean</a:t>
            </a:r>
          </a:p>
          <a:p>
            <a:r>
              <a:rPr lang="en-US" altLang="en-US" sz="1600" b="1">
                <a:latin typeface="Courier New" panose="02070309020205020404" pitchFamily="49" charset="0"/>
              </a:rPr>
              <a:t>   LWAGE| Coefficient        Error       z    z&gt;|Z|       of X</a:t>
            </a:r>
          </a:p>
          <a:p>
            <a:r>
              <a:rPr lang="en-US" altLang="en-US" sz="1600" b="1">
                <a:latin typeface="Courier New" panose="02070309020205020404" pitchFamily="49" charset="0"/>
              </a:rPr>
              <a:t>--------+---------------------------------------------------------</a:t>
            </a:r>
          </a:p>
          <a:p>
            <a:r>
              <a:rPr lang="en-US" altLang="en-US" sz="1600" b="1">
                <a:latin typeface="Courier New" panose="02070309020205020404" pitchFamily="49" charset="0"/>
              </a:rPr>
              <a:t>Constant|    2.88090***      .03282    87.78  .0000</a:t>
            </a:r>
          </a:p>
          <a:p>
            <a:r>
              <a:rPr lang="en-US" altLang="en-US" sz="1600" b="1">
                <a:latin typeface="Courier New" panose="02070309020205020404" pitchFamily="49" charset="0"/>
              </a:rPr>
              <a:t>     EXP|     .09663***      .00061   157.53  .0000    19.8538</a:t>
            </a:r>
          </a:p>
          <a:p>
            <a:r>
              <a:rPr lang="en-US" altLang="en-US" sz="1600" b="1">
                <a:latin typeface="Courier New" panose="02070309020205020404" pitchFamily="49" charset="0"/>
              </a:rPr>
              <a:t>     WKS|     .00114***      .00044     2.58  .0098    46.8115</a:t>
            </a:r>
          </a:p>
          <a:p>
            <a:r>
              <a:rPr lang="en-US" altLang="en-US" sz="1600" b="1">
                <a:latin typeface="Courier New" panose="02070309020205020404" pitchFamily="49" charset="0"/>
              </a:rPr>
              <a:t>     OCC|    -.02496***      .00601    -4.16  .0000     .51116</a:t>
            </a:r>
          </a:p>
          <a:p>
            <a:r>
              <a:rPr lang="en-US" altLang="en-US" sz="1600" b="1">
                <a:latin typeface="Courier New" panose="02070309020205020404" pitchFamily="49" charset="0"/>
              </a:rPr>
              <a:t>     IND|     .02042***      .00479     4.26  .0000     .39544</a:t>
            </a:r>
          </a:p>
          <a:p>
            <a:r>
              <a:rPr lang="en-US" altLang="en-US" sz="1600" b="1">
                <a:latin typeface="Courier New" panose="02070309020205020404" pitchFamily="49" charset="0"/>
              </a:rPr>
              <a:t>   SOUTH|    -.00091         .00510     -.18  .8590     .29028</a:t>
            </a:r>
          </a:p>
          <a:p>
            <a:r>
              <a:rPr lang="en-US" altLang="en-US" sz="1600" b="1">
                <a:latin typeface="Courier New" panose="02070309020205020404" pitchFamily="49" charset="0"/>
              </a:rPr>
              <a:t>    SMSA|    -.04581***      .00506    -9.06  .0000     .65378</a:t>
            </a:r>
          </a:p>
          <a:p>
            <a:r>
              <a:rPr lang="en-US" altLang="en-US" sz="1600" b="1">
                <a:latin typeface="Courier New" panose="02070309020205020404" pitchFamily="49" charset="0"/>
              </a:rPr>
              <a:t>   UNION|     .03411***      .00521     6.55  .0000     .36399</a:t>
            </a:r>
          </a:p>
          <a:p>
            <a:r>
              <a:rPr lang="en-US" altLang="en-US" sz="1600" b="1">
                <a:latin typeface="Courier New" panose="02070309020205020404" pitchFamily="49" charset="0"/>
              </a:rPr>
              <a:t>     FEM|    -.09963***      .00767   -13.00  .0000     .11261</a:t>
            </a:r>
          </a:p>
          <a:p>
            <a:r>
              <a:rPr lang="en-US" altLang="en-US" sz="1600" b="1">
                <a:latin typeface="Courier New" panose="02070309020205020404" pitchFamily="49" charset="0"/>
              </a:rPr>
              <a:t>      ED|     .14616***      .00122   120.19  .0000    12.8454</a:t>
            </a:r>
          </a:p>
          <a:p>
            <a:r>
              <a:rPr lang="en-US" altLang="en-US" sz="1600" b="1">
                <a:latin typeface="Courier New" panose="02070309020205020404" pitchFamily="49" charset="0"/>
              </a:rPr>
              <a:t>      HI|    1.00000***      .00670   149.26  .0000  -.103D-13</a:t>
            </a:r>
          </a:p>
          <a:p>
            <a:r>
              <a:rPr lang="en-US" altLang="en-US" sz="1600" b="1">
                <a:latin typeface="Courier New" panose="02070309020205020404" pitchFamily="49" charset="0"/>
              </a:rPr>
              <a:t>--------+---------------------------------------------------------</a:t>
            </a:r>
          </a:p>
        </p:txBody>
      </p:sp>
      <p:sp>
        <p:nvSpPr>
          <p:cNvPr id="101380" name="Rectangle 6"/>
          <p:cNvSpPr>
            <a:spLocks noChangeArrowheads="1"/>
          </p:cNvSpPr>
          <p:nvPr/>
        </p:nvSpPr>
        <p:spPr bwMode="auto">
          <a:xfrm>
            <a:off x="533400" y="4953000"/>
            <a:ext cx="8077200" cy="762000"/>
          </a:xfrm>
          <a:prstGeom prst="rect">
            <a:avLst/>
          </a:prstGeom>
          <a:solidFill>
            <a:srgbClr val="0099FF">
              <a:alpha val="20000"/>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7675" y="838200"/>
            <a:ext cx="8620125" cy="583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2"/>
          <p:cNvSpPr>
            <a:spLocks noGrp="1"/>
          </p:cNvSpPr>
          <p:nvPr>
            <p:ph type="title"/>
          </p:nvPr>
        </p:nvSpPr>
        <p:spPr>
          <a:xfrm>
            <a:off x="457200" y="609600"/>
            <a:ext cx="8229600" cy="762000"/>
          </a:xfrm>
        </p:spPr>
        <p:txBody>
          <a:bodyPr/>
          <a:lstStyle/>
          <a:p>
            <a:r>
              <a:rPr lang="en-US" altLang="en-US" smtClean="0"/>
              <a:t>What happened here?</a:t>
            </a:r>
          </a:p>
        </p:txBody>
      </p:sp>
      <p:graphicFrame>
        <p:nvGraphicFramePr>
          <p:cNvPr id="108547" name="Object 4"/>
          <p:cNvGraphicFramePr>
            <a:graphicFrameLocks noChangeAspect="1"/>
          </p:cNvGraphicFramePr>
          <p:nvPr/>
        </p:nvGraphicFramePr>
        <p:xfrm>
          <a:off x="685800" y="1524000"/>
          <a:ext cx="7924800" cy="4927600"/>
        </p:xfrm>
        <a:graphic>
          <a:graphicData uri="http://schemas.openxmlformats.org/presentationml/2006/ole">
            <p:oleObj spid="_x0000_s219150" name="Equation" r:id="rId3" imgW="3962400" imgH="2463800" progId="Equation.DSMT4">
              <p:embed/>
            </p:oleObj>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757238"/>
            <a:ext cx="8534400" cy="5884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49425" y="836613"/>
            <a:ext cx="6084888" cy="554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105475" name="TextBox 1"/>
          <p:cNvSpPr txBox="1">
            <a:spLocks noChangeArrowheads="1"/>
          </p:cNvSpPr>
          <p:nvPr/>
        </p:nvSpPr>
        <p:spPr bwMode="auto">
          <a:xfrm>
            <a:off x="152400" y="6380163"/>
            <a:ext cx="8153400" cy="369887"/>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latin typeface="Arial" panose="020B0604020202020204" pitchFamily="34" charset="0"/>
              </a:rPr>
              <a:t>http://davegiles.blogspot.com/2012/06/fixed-effects-vector-decomposition.html</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3074988"/>
            <a:ext cx="8793163"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106499" name="Title 7"/>
          <p:cNvSpPr>
            <a:spLocks noGrp="1"/>
          </p:cNvSpPr>
          <p:nvPr>
            <p:ph type="title"/>
          </p:nvPr>
        </p:nvSpPr>
        <p:spPr/>
        <p:txBody>
          <a:bodyPr/>
          <a:lstStyle/>
          <a:p>
            <a:pPr algn="l"/>
            <a:r>
              <a:rPr lang="en-US" altLang="en-US" smtClean="0"/>
              <a:t>                            Paul Allison, 2005</a:t>
            </a:r>
          </a:p>
        </p:txBody>
      </p:sp>
      <p:pic>
        <p:nvPicPr>
          <p:cNvPr id="10650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838200"/>
            <a:ext cx="3257550"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106501" name="Rectangle 1"/>
          <p:cNvSpPr>
            <a:spLocks noChangeArrowheads="1"/>
          </p:cNvSpPr>
          <p:nvPr/>
        </p:nvSpPr>
        <p:spPr bwMode="auto">
          <a:xfrm>
            <a:off x="228600" y="4876800"/>
            <a:ext cx="8686800" cy="838200"/>
          </a:xfrm>
          <a:prstGeom prst="rect">
            <a:avLst/>
          </a:prstGeom>
          <a:solidFill>
            <a:srgbClr val="FF33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Placeholder 3"/>
          <p:cNvSpPr>
            <a:spLocks noGrp="1"/>
          </p:cNvSpPr>
          <p:nvPr>
            <p:ph type="body" idx="1"/>
          </p:nvPr>
        </p:nvSpPr>
        <p:spPr>
          <a:xfrm>
            <a:off x="381000" y="2362200"/>
            <a:ext cx="8534400" cy="1500188"/>
          </a:xfrm>
        </p:spPr>
        <p:txBody>
          <a:bodyPr/>
          <a:lstStyle/>
          <a:p>
            <a:r>
              <a:rPr lang="en-US" altLang="en-US" sz="3200" b="1" smtClean="0">
                <a:latin typeface="Arial" panose="020B0604020202020204" pitchFamily="34" charset="0"/>
                <a:cs typeface="Arial" panose="020B0604020202020204" pitchFamily="34" charset="0"/>
              </a:rPr>
              <a:t>Appendix II.  Fixed Effects Algebra</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r>
              <a:rPr lang="en-US" altLang="en-US" smtClean="0"/>
              <a:t>Panel Data Algebra</a:t>
            </a:r>
          </a:p>
        </p:txBody>
      </p:sp>
      <p:graphicFrame>
        <p:nvGraphicFramePr>
          <p:cNvPr id="163843" name="Object 3"/>
          <p:cNvGraphicFramePr>
            <a:graphicFrameLocks noChangeAspect="1"/>
          </p:cNvGraphicFramePr>
          <p:nvPr/>
        </p:nvGraphicFramePr>
        <p:xfrm>
          <a:off x="685800" y="1839913"/>
          <a:ext cx="7816850" cy="3919537"/>
        </p:xfrm>
        <a:graphic>
          <a:graphicData uri="http://schemas.openxmlformats.org/presentationml/2006/ole">
            <p:oleObj spid="_x0000_s163858" name="Equation" r:id="rId4" imgW="4356100" imgH="2184400" progId="Equation.DSMT4">
              <p:embed/>
            </p:oleObj>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eaLnBrk="1" hangingPunct="1"/>
            <a:r>
              <a:rPr lang="en-US" altLang="en-US" smtClean="0"/>
              <a:t>Balanced Panel Data Algebra</a:t>
            </a:r>
          </a:p>
        </p:txBody>
      </p:sp>
      <p:graphicFrame>
        <p:nvGraphicFramePr>
          <p:cNvPr id="165891" name="Object 3"/>
          <p:cNvGraphicFramePr>
            <a:graphicFrameLocks noChangeAspect="1"/>
          </p:cNvGraphicFramePr>
          <p:nvPr/>
        </p:nvGraphicFramePr>
        <p:xfrm>
          <a:off x="1600200" y="1981200"/>
          <a:ext cx="5562600" cy="4564063"/>
        </p:xfrm>
        <a:graphic>
          <a:graphicData uri="http://schemas.openxmlformats.org/presentationml/2006/ole">
            <p:oleObj spid="_x0000_s165906" name="Equation" r:id="rId4" imgW="3467100" imgH="2844800" progId="Equation.DSMT4">
              <p:embed/>
            </p:oleObj>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r>
              <a:rPr lang="en-US" altLang="en-US" smtClean="0"/>
              <a:t>Balanced Panel</a:t>
            </a:r>
          </a:p>
        </p:txBody>
      </p:sp>
      <p:graphicFrame>
        <p:nvGraphicFramePr>
          <p:cNvPr id="167939" name="Object 3"/>
          <p:cNvGraphicFramePr>
            <a:graphicFrameLocks noChangeAspect="1"/>
          </p:cNvGraphicFramePr>
          <p:nvPr/>
        </p:nvGraphicFramePr>
        <p:xfrm>
          <a:off x="517525" y="2246313"/>
          <a:ext cx="8385175" cy="3965575"/>
        </p:xfrm>
        <a:graphic>
          <a:graphicData uri="http://schemas.openxmlformats.org/presentationml/2006/ole">
            <p:oleObj spid="_x0000_s167954" name="Equation" r:id="rId4" imgW="4673600" imgH="2209800" progId="Equation.DSMT4">
              <p:embed/>
            </p:oleObj>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r>
              <a:rPr lang="en-US" altLang="en-US" smtClean="0"/>
              <a:t>Balanced Panel</a:t>
            </a:r>
          </a:p>
        </p:txBody>
      </p:sp>
      <p:graphicFrame>
        <p:nvGraphicFramePr>
          <p:cNvPr id="169987" name="Object 3"/>
          <p:cNvGraphicFramePr>
            <a:graphicFrameLocks noChangeAspect="1"/>
          </p:cNvGraphicFramePr>
          <p:nvPr/>
        </p:nvGraphicFramePr>
        <p:xfrm>
          <a:off x="533400" y="2057400"/>
          <a:ext cx="7991475" cy="4198938"/>
        </p:xfrm>
        <a:graphic>
          <a:graphicData uri="http://schemas.openxmlformats.org/presentationml/2006/ole">
            <p:oleObj spid="_x0000_s170002" name="Equation" r:id="rId4" imgW="4203700" imgH="2209800" progId="Equation.DSMT4">
              <p:embed/>
            </p:oleObj>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r>
              <a:rPr lang="en-US" altLang="en-US" smtClean="0"/>
              <a:t>Balanced Panel</a:t>
            </a:r>
          </a:p>
        </p:txBody>
      </p:sp>
      <p:graphicFrame>
        <p:nvGraphicFramePr>
          <p:cNvPr id="172035" name="Object 3"/>
          <p:cNvGraphicFramePr>
            <a:graphicFrameLocks noChangeAspect="1"/>
          </p:cNvGraphicFramePr>
          <p:nvPr/>
        </p:nvGraphicFramePr>
        <p:xfrm>
          <a:off x="457200" y="2133600"/>
          <a:ext cx="8458200" cy="4046538"/>
        </p:xfrm>
        <a:graphic>
          <a:graphicData uri="http://schemas.openxmlformats.org/presentationml/2006/ole">
            <p:oleObj spid="_x0000_s172050" name="Equation" r:id="rId4" imgW="4673600" imgH="2235200" progId="Equation.DSMT4">
              <p:embed/>
            </p:oleObj>
          </a:graphicData>
        </a:graphic>
      </p:graphicFrame>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en-US" altLang="en-US" smtClean="0"/>
              <a:t>Balanced Panel</a:t>
            </a:r>
          </a:p>
        </p:txBody>
      </p:sp>
      <p:graphicFrame>
        <p:nvGraphicFramePr>
          <p:cNvPr id="174083" name="Object 3"/>
          <p:cNvGraphicFramePr>
            <a:graphicFrameLocks noChangeAspect="1"/>
          </p:cNvGraphicFramePr>
          <p:nvPr/>
        </p:nvGraphicFramePr>
        <p:xfrm>
          <a:off x="1295400" y="2133600"/>
          <a:ext cx="6324600" cy="4221163"/>
        </p:xfrm>
        <a:graphic>
          <a:graphicData uri="http://schemas.openxmlformats.org/presentationml/2006/ole">
            <p:oleObj spid="_x0000_s174098" name="Equation" r:id="rId4" imgW="3238500" imgH="2159000" progId="Equation.DSMT4">
              <p:embed/>
            </p:oleObj>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r>
              <a:rPr lang="en-US" altLang="en-US" smtClean="0"/>
              <a:t>Balanced Panel</a:t>
            </a:r>
          </a:p>
        </p:txBody>
      </p:sp>
      <p:graphicFrame>
        <p:nvGraphicFramePr>
          <p:cNvPr id="176131" name="Object 3"/>
          <p:cNvGraphicFramePr>
            <a:graphicFrameLocks noChangeAspect="1"/>
          </p:cNvGraphicFramePr>
          <p:nvPr/>
        </p:nvGraphicFramePr>
        <p:xfrm>
          <a:off x="1905000" y="1905000"/>
          <a:ext cx="5141913" cy="4408488"/>
        </p:xfrm>
        <a:graphic>
          <a:graphicData uri="http://schemas.openxmlformats.org/presentationml/2006/ole">
            <p:oleObj spid="_x0000_s176146" name="Equation" r:id="rId4" imgW="3289300" imgH="2819400" progId="Equation.DSMT4">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2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22297</TotalTime>
  <Words>3152</Words>
  <Application>Microsoft Office PowerPoint</Application>
  <PresentationFormat>On-screen Show (4:3)</PresentationFormat>
  <Paragraphs>459</Paragraphs>
  <Slides>105</Slides>
  <Notes>61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105</vt:i4>
      </vt:variant>
    </vt:vector>
  </HeadingPairs>
  <TitlesOfParts>
    <vt:vector size="108" baseType="lpstr">
      <vt:lpstr>2_Quadrant</vt:lpstr>
      <vt:lpstr>Equation</vt:lpstr>
      <vt:lpstr>Bitmap Image</vt:lpstr>
      <vt:lpstr>Econometric Analysis of Panel Data</vt:lpstr>
      <vt:lpstr>Slide 2</vt:lpstr>
      <vt:lpstr>Fixed Effects Models</vt:lpstr>
      <vt:lpstr>Useful Analysis of Variance Notation</vt:lpstr>
      <vt:lpstr>Baltagi and Griffin’s Gasoline Data</vt:lpstr>
      <vt:lpstr>Analysis of Variance</vt:lpstr>
      <vt:lpstr>The Analysis of Variance</vt:lpstr>
      <vt:lpstr>The Fixed Effects Model</vt:lpstr>
      <vt:lpstr>Slide 9</vt:lpstr>
      <vt:lpstr>Estimating the Fixed Effects Model</vt:lpstr>
      <vt:lpstr>Fixed Effects Estimator (cont.)</vt:lpstr>
      <vt:lpstr>The Within Transformation Removes the Effects</vt:lpstr>
      <vt:lpstr>Least Squares Dummy Variable Estimator</vt:lpstr>
      <vt:lpstr>A Fixed Effects Log Wage Equation</vt:lpstr>
      <vt:lpstr>Application Cornwell and Rupert</vt:lpstr>
      <vt:lpstr>LSDV Results</vt:lpstr>
      <vt:lpstr>Different Normalizations</vt:lpstr>
      <vt:lpstr>Renormalizing Fixed Effects N Dummy Variables vs. a Constant and N-1 Dummy Variables</vt:lpstr>
      <vt:lpstr>Slide 19</vt:lpstr>
      <vt:lpstr>The Effect of the Effects</vt:lpstr>
      <vt:lpstr>Slide 21</vt:lpstr>
      <vt:lpstr>Slide 22</vt:lpstr>
      <vt:lpstr>Slide 23</vt:lpstr>
      <vt:lpstr>A Caution About Stata and R2</vt:lpstr>
      <vt:lpstr>The Estimated Fixed Effects</vt:lpstr>
      <vt:lpstr>A Kernel Density Estimator</vt:lpstr>
      <vt:lpstr>Slide 27</vt:lpstr>
      <vt:lpstr>Histogram vs. KDE</vt:lpstr>
      <vt:lpstr>Slide 29</vt:lpstr>
      <vt:lpstr>Slide 30</vt:lpstr>
      <vt:lpstr>Slide 31</vt:lpstr>
      <vt:lpstr>Robustness of the LSDV Estimator</vt:lpstr>
      <vt:lpstr>Inference About OLS</vt:lpstr>
      <vt:lpstr>Robust Counterpart to White Estimator?</vt:lpstr>
      <vt:lpstr>Robust Covariance Matrix for LSDV Cluster Estimator for Within Estimator</vt:lpstr>
      <vt:lpstr>Slide 36</vt:lpstr>
      <vt:lpstr>Asymptotics for ai</vt:lpstr>
      <vt:lpstr>LSDV is an IV Estimator</vt:lpstr>
      <vt:lpstr>Slide 39</vt:lpstr>
      <vt:lpstr>Slide 40</vt:lpstr>
      <vt:lpstr>Slide 41</vt:lpstr>
      <vt:lpstr>LSDV is a Control Function Estimator</vt:lpstr>
      <vt:lpstr>LSDV is a Control Function Estimator</vt:lpstr>
      <vt:lpstr>LSDV is a Control Function Estimator</vt:lpstr>
      <vt:lpstr>Slide 45</vt:lpstr>
      <vt:lpstr>Slide 46</vt:lpstr>
      <vt:lpstr>Slide 47</vt:lpstr>
      <vt:lpstr>Generalized Least Squares?</vt:lpstr>
      <vt:lpstr>Maximum Likelihood Estimation</vt:lpstr>
      <vt:lpstr>ML Estimation (cont.)</vt:lpstr>
      <vt:lpstr>The Incidental Parameters Problem</vt:lpstr>
      <vt:lpstr>FE Log Likelihood for Normal </vt:lpstr>
      <vt:lpstr>Slide 53</vt:lpstr>
      <vt:lpstr>The Incidental Parameters Problem</vt:lpstr>
      <vt:lpstr>Between Groups Estimator</vt:lpstr>
      <vt:lpstr>Time Invariant Regressors</vt:lpstr>
      <vt:lpstr>FE With Time Invariant Variables</vt:lpstr>
      <vt:lpstr>Drop The Time Invariant Variables Same Results</vt:lpstr>
      <vt:lpstr>Two Way Fixed Effects</vt:lpstr>
      <vt:lpstr>Slide 60</vt:lpstr>
      <vt:lpstr>Slide 61</vt:lpstr>
      <vt:lpstr>Fixed Effects Estimators</vt:lpstr>
      <vt:lpstr>Two Way Fixed Effects Application Spanish Dairy Farms; N=247, T=6</vt:lpstr>
      <vt:lpstr>Analysis of Variance (FIT)</vt:lpstr>
      <vt:lpstr>Unbalanced Panel Data (First 10 households in healthcare data)</vt:lpstr>
      <vt:lpstr>Two Way FE with Unbalanced Data</vt:lpstr>
      <vt:lpstr>Slide 67</vt:lpstr>
      <vt:lpstr>Slide 68</vt:lpstr>
      <vt:lpstr>Slide 69</vt:lpstr>
      <vt:lpstr>Mundlak’s Approach</vt:lpstr>
      <vt:lpstr>Mundlak Form of FE Model</vt:lpstr>
      <vt:lpstr>A “Hierarchical” Model</vt:lpstr>
      <vt:lpstr>Estimating a Hierarchical Model</vt:lpstr>
      <vt:lpstr>A Two Step Regression</vt:lpstr>
      <vt:lpstr>First Stage Fixed Effects Model</vt:lpstr>
      <vt:lpstr>Second Stage Regressions</vt:lpstr>
      <vt:lpstr>Application</vt:lpstr>
      <vt:lpstr>First Stage – Rate Difference</vt:lpstr>
      <vt:lpstr>An Algebraic Aspect</vt:lpstr>
      <vt:lpstr>Second Stage – Pass Through</vt:lpstr>
      <vt:lpstr>Slide 81</vt:lpstr>
      <vt:lpstr>Efficient Estimation of Time Invariant and Rarely Changing Variables in Finite Sample Panel Analyses with Unit Fixed Effects</vt:lpstr>
      <vt:lpstr>Slide 83</vt:lpstr>
      <vt:lpstr>Introduction: The Pledge</vt:lpstr>
      <vt:lpstr>The Model</vt:lpstr>
      <vt:lpstr>Fixed Effects Vector Decomposition</vt:lpstr>
      <vt:lpstr>Step 2</vt:lpstr>
      <vt:lpstr>Step 3</vt:lpstr>
      <vt:lpstr>The Turn:  Based on Cornwell and Rupert</vt:lpstr>
      <vt:lpstr>Step 1 (Based on full sample)</vt:lpstr>
      <vt:lpstr>Step 2 (Based on 595 observations)</vt:lpstr>
      <vt:lpstr>Step 3!</vt:lpstr>
      <vt:lpstr>Slide 93</vt:lpstr>
      <vt:lpstr>What happened here?</vt:lpstr>
      <vt:lpstr>Slide 95</vt:lpstr>
      <vt:lpstr>Slide 96</vt:lpstr>
      <vt:lpstr>                            Paul Allison, 2005</vt:lpstr>
      <vt:lpstr>Slide 98</vt:lpstr>
      <vt:lpstr>Panel Data Algebra</vt:lpstr>
      <vt:lpstr>Balanced Panel Data Algebra</vt:lpstr>
      <vt:lpstr>Balanced Panel</vt:lpstr>
      <vt:lpstr>Balanced Panel</vt:lpstr>
      <vt:lpstr>Balanced Panel</vt:lpstr>
      <vt:lpstr>Balanced Panel</vt:lpstr>
      <vt:lpstr>Balanced Panel</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225</cp:revision>
  <cp:lastPrinted>2015-02-19T16:50:55Z</cp:lastPrinted>
  <dcterms:created xsi:type="dcterms:W3CDTF">2001-06-17T19:05:03Z</dcterms:created>
  <dcterms:modified xsi:type="dcterms:W3CDTF">2019-12-22T14:25:06Z</dcterms:modified>
</cp:coreProperties>
</file>