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73"/>
  </p:notesMasterIdLst>
  <p:handoutMasterIdLst>
    <p:handoutMasterId r:id="rId74"/>
  </p:handoutMasterIdLst>
  <p:sldIdLst>
    <p:sldId id="545" r:id="rId2"/>
    <p:sldId id="527" r:id="rId3"/>
    <p:sldId id="561" r:id="rId4"/>
    <p:sldId id="445" r:id="rId5"/>
    <p:sldId id="443" r:id="rId6"/>
    <p:sldId id="468" r:id="rId7"/>
    <p:sldId id="466" r:id="rId8"/>
    <p:sldId id="444" r:id="rId9"/>
    <p:sldId id="469" r:id="rId10"/>
    <p:sldId id="558" r:id="rId11"/>
    <p:sldId id="467" r:id="rId12"/>
    <p:sldId id="470" r:id="rId13"/>
    <p:sldId id="502" r:id="rId14"/>
    <p:sldId id="503" r:id="rId15"/>
    <p:sldId id="446" r:id="rId16"/>
    <p:sldId id="447" r:id="rId17"/>
    <p:sldId id="528" r:id="rId18"/>
    <p:sldId id="448" r:id="rId19"/>
    <p:sldId id="529" r:id="rId20"/>
    <p:sldId id="530" r:id="rId21"/>
    <p:sldId id="506" r:id="rId22"/>
    <p:sldId id="505" r:id="rId23"/>
    <p:sldId id="531" r:id="rId24"/>
    <p:sldId id="514" r:id="rId25"/>
    <p:sldId id="451" r:id="rId26"/>
    <p:sldId id="471" r:id="rId27"/>
    <p:sldId id="453" r:id="rId28"/>
    <p:sldId id="554" r:id="rId29"/>
    <p:sldId id="555" r:id="rId30"/>
    <p:sldId id="511" r:id="rId31"/>
    <p:sldId id="512" r:id="rId32"/>
    <p:sldId id="513" r:id="rId33"/>
    <p:sldId id="455" r:id="rId34"/>
    <p:sldId id="456" r:id="rId35"/>
    <p:sldId id="457" r:id="rId36"/>
    <p:sldId id="540" r:id="rId37"/>
    <p:sldId id="541" r:id="rId38"/>
    <p:sldId id="473" r:id="rId39"/>
    <p:sldId id="492" r:id="rId40"/>
    <p:sldId id="532" r:id="rId41"/>
    <p:sldId id="521" r:id="rId42"/>
    <p:sldId id="562" r:id="rId43"/>
    <p:sldId id="560" r:id="rId44"/>
    <p:sldId id="536" r:id="rId45"/>
    <p:sldId id="535" r:id="rId46"/>
    <p:sldId id="538" r:id="rId47"/>
    <p:sldId id="539" r:id="rId48"/>
    <p:sldId id="533" r:id="rId49"/>
    <p:sldId id="534" r:id="rId50"/>
    <p:sldId id="575" r:id="rId51"/>
    <p:sldId id="563" r:id="rId52"/>
    <p:sldId id="564" r:id="rId53"/>
    <p:sldId id="565" r:id="rId54"/>
    <p:sldId id="578" r:id="rId55"/>
    <p:sldId id="579" r:id="rId56"/>
    <p:sldId id="580" r:id="rId57"/>
    <p:sldId id="581" r:id="rId58"/>
    <p:sldId id="582" r:id="rId59"/>
    <p:sldId id="583" r:id="rId60"/>
    <p:sldId id="584" r:id="rId61"/>
    <p:sldId id="585" r:id="rId62"/>
    <p:sldId id="586" r:id="rId63"/>
    <p:sldId id="587" r:id="rId64"/>
    <p:sldId id="588" r:id="rId65"/>
    <p:sldId id="590" r:id="rId66"/>
    <p:sldId id="569" r:id="rId67"/>
    <p:sldId id="577" r:id="rId68"/>
    <p:sldId id="570" r:id="rId69"/>
    <p:sldId id="571" r:id="rId70"/>
    <p:sldId id="572" r:id="rId71"/>
    <p:sldId id="576" r:id="rId7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5C5C"/>
    <a:srgbClr val="FF0000"/>
    <a:srgbClr val="FF2121"/>
    <a:srgbClr val="FF3300"/>
    <a:srgbClr val="0099FF"/>
    <a:srgbClr val="FFC000"/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67" autoAdjust="0"/>
    <p:restoredTop sz="95948" autoAdjust="0"/>
  </p:normalViewPr>
  <p:slideViewPr>
    <p:cSldViewPr>
      <p:cViewPr varScale="1">
        <p:scale>
          <a:sx n="78" d="100"/>
          <a:sy n="78" d="100"/>
        </p:scale>
        <p:origin x="-835" y="-6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CA41D3D-0E6F-4ECF-9BD7-54E6495727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289E3AB-8133-4044-AEC3-038EDA1BB4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6CD0E-AB06-4EFA-966A-8C1854793FC4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91921B-4D28-45C2-A0EF-8F979003F75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469EF3-9BCF-437B-8C0B-3803D93C8E5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81C3F-E23A-48A2-880C-8D9A5B22C35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61EEF5-6CDA-4EFD-8C3C-82256F4E8BF8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AE9C1-7AF8-4FE9-B098-01B27153809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0ED1C-1DAD-4913-96BF-E1F0DA4D34D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FE2D5-BF38-4BF4-AF8B-A7C85D5F084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CED39E-ED97-42B3-AEE2-3F88244F288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C7668F-B019-428A-86F5-A72C1487177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5ABB6-A0CD-4DA9-AED3-0C8927E3984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40010-972B-4D76-B7CC-41580ED9492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250861-0B84-44A5-BF65-34630673EBCE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4DF2F-30FA-40B1-8118-DE30C31CCE3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8891B0-D8D4-4C2A-AA73-A1C5BF596344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EF656F-6006-4F53-8536-23CD569B4E21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A807BB-5E79-4C5B-987A-E1FA723574BD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7319AD-D0DB-455A-9AAF-067D3917CD3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E55CC9-EFA0-4462-B5B5-8448E5A3814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BAA70-1056-4D36-AEA0-7ED3AB9B98C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108CD9-1E00-419B-8564-B8CBD8CCD637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924D60-3096-460B-A7D5-798BA245A34E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6A1555-8313-4EF6-8159-9A39D2BC4D04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362E1-CE84-4227-8996-E071F4D08EFB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18F50-4521-4CAA-8047-40D34544FE86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89513-0F8C-45B9-A232-D23F8586DBF2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78D1B-77F2-40BE-9C0F-1ACD73CDD412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2F1A1C-D3E1-4551-AF57-3CB7F612B493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AA64C-09EE-41A7-BFC7-D3FF25DF719F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3B3394-E949-4768-A99F-C1C0752391E2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499ECE-5DAA-4AA4-9114-5894E0657D12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FB339-DC1F-4963-B757-D24E6CFD169D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2DC9BA-88C5-43B3-B58F-E3E9384B7DB6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898876-3E2B-42D4-B13D-22A705D14B88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BC13F-143E-4695-AE28-BA35A77E5301}" type="slidenum">
              <a:rPr lang="en-US" altLang="en-US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297309-3CA2-46BB-8D9F-F53EAEA16E43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28DA4-45A8-4A7C-B8EE-BF474BBF7D53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12E99A-51D0-4A9D-9A80-C335E7342F17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624723-ED52-4946-9CCD-A5F297181531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F6089-85BE-43D1-B93D-3F5FE052D2E1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ED1A30A-BB05-4284-8F0F-49F70058E0B0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7528136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DEE639-AC20-4437-8DC8-D9AE70E10F96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C1545-CC09-400F-A7F1-4CF9D1182E48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61159-A60C-4CC3-BAF8-328A1BE2DF3D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222CC-11B0-4741-8B9F-16BAE9C8F04D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F77631F5-4EC9-4708-9963-6D28CC5260E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E96745-1DED-4232-BC80-0682AFF208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A2C1B-7975-47EF-AD04-791FCB9CEA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1A6637-3D6C-447E-8C8B-71271A2244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61C076-D083-452F-BD55-AF520CE9C7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7EE9E2-211B-49C8-B99E-E8340044430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CA36A-DBCD-4B67-B922-7A1676FB24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297B3-B462-42F4-917B-9AF1B741E4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75908D-2706-4B25-A201-63B25B6170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F2F49D-8915-4288-B024-40E4F5420CE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70748-EB99-499B-AAF7-B527A17E3E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F7A889-0929-45D1-8498-7FEDA572F7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6D6CB-7691-4ECA-9962-B005881529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78E2E7-DACE-4666-BEA9-18D0783604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134A0-AD79-4FD2-B283-F27E096E90B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DC380A31-7973-48E8-8690-1D09DD8530BA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5410200" y="381000"/>
            <a:ext cx="340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  <a:cs typeface="Arial" charset="0"/>
              </a:rPr>
              <a:t>Part 5: Random Effects  [ </a:t>
            </a:r>
            <a:fld id="{6BB48727-A178-4E74-92A5-B717A382B010}" type="slidenum">
              <a:rPr lang="en-US" alt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/65]</a:t>
            </a:r>
            <a:endParaRPr lang="en-US" altLang="en-US" sz="14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133" r:id="rId13"/>
    <p:sldLayoutId id="2147484134" r:id="rId14"/>
    <p:sldLayoutId id="2147484135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5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9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0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31.bin"/><Relationship Id="rId4" Type="http://schemas.openxmlformats.org/officeDocument/2006/relationships/image" Target="../media/image7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2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3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4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3.vml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Random Effects Model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153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The random effects model</a:t>
            </a:r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c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is uncorrelated with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for all t; </a:t>
            </a:r>
          </a:p>
          <a:p>
            <a:pPr lvl="1" eaLnBrk="1" hangingPunct="1">
              <a:buFontTx/>
              <a:buNone/>
            </a:pPr>
            <a:r>
              <a:rPr lang="en-US" altLang="en-US" sz="2000" smtClean="0"/>
              <a:t>          E[c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|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] = 0</a:t>
            </a:r>
          </a:p>
          <a:p>
            <a:pPr lvl="1" eaLnBrk="1" hangingPunct="1">
              <a:buFontTx/>
              <a:buNone/>
            </a:pPr>
            <a:r>
              <a:rPr lang="en-US" altLang="en-US" sz="2000" smtClean="0"/>
              <a:t>          E[</a:t>
            </a:r>
            <a:r>
              <a:rPr lang="el-GR" altLang="en-US" sz="2000" smtClean="0"/>
              <a:t>ε</a:t>
            </a:r>
            <a:r>
              <a:rPr lang="en-US" altLang="en-US" sz="2000" baseline="-25000" smtClean="0"/>
              <a:t>it</a:t>
            </a:r>
            <a:r>
              <a:rPr lang="en-US" altLang="en-US" sz="2000" smtClean="0"/>
              <a:t>|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,c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]=0</a:t>
            </a:r>
            <a:endParaRPr lang="el-GR" altLang="en-US" sz="2000" smtClean="0"/>
          </a:p>
          <a:p>
            <a:pPr eaLnBrk="1" hangingPunct="1"/>
            <a:endParaRPr lang="en-US" altLang="en-US" sz="2400" smtClean="0"/>
          </a:p>
          <a:p>
            <a:pPr lvl="1" eaLnBrk="1" hangingPunct="1">
              <a:buFont typeface="Wingdings" pitchFamily="2" charset="2"/>
              <a:buNone/>
            </a:pPr>
            <a:endParaRPr lang="en-US" altLang="en-US" sz="200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28800" y="2438400"/>
          <a:ext cx="5408613" cy="1966913"/>
        </p:xfrm>
        <a:graphic>
          <a:graphicData uri="http://schemas.openxmlformats.org/presentationml/2006/ole">
            <p:oleObj spid="_x0000_s7174" name="Equation" r:id="rId4" imgW="3352800" imgH="1219200" progId="Equation.DSMT4">
              <p:embed/>
            </p:oleObj>
          </a:graphicData>
        </a:graphic>
      </p:graphicFrame>
      <p:sp>
        <p:nvSpPr>
          <p:cNvPr id="7173" name="Rectangle 12"/>
          <p:cNvSpPr>
            <a:spLocks noChangeArrowheads="1"/>
          </p:cNvSpPr>
          <p:nvPr/>
        </p:nvSpPr>
        <p:spPr bwMode="auto">
          <a:xfrm>
            <a:off x="914400" y="4495800"/>
            <a:ext cx="4724400" cy="1219200"/>
          </a:xfrm>
          <a:prstGeom prst="rect">
            <a:avLst/>
          </a:prstGeom>
          <a:solidFill>
            <a:srgbClr val="0099FF">
              <a:alpha val="2509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A Random Effects Log Wage Equation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905000" y="1371600"/>
            <a:ext cx="58674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EXP 	= work experience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WKS 	= weeks worked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OCC 	= occupation, 1 if blue collar, 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IND 	= 1 if manufacturing industry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SOUTH 	= 1 if resides in south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SMSA	= 1 if resides in a city (SMSA)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MS 	= 1 if married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FEM 	= 1 if female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UNION 	= 1 if wage set by union contract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ED 	= years of education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LWAGE 	= log of wage = dependent variable in regressions</a:t>
            </a: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/>
        </p:nvGraphicFramePr>
        <p:xfrm>
          <a:off x="228600" y="4076700"/>
          <a:ext cx="8629650" cy="1752600"/>
        </p:xfrm>
        <a:graphic>
          <a:graphicData uri="http://schemas.openxmlformats.org/presentationml/2006/ole">
            <p:oleObj spid="_x0000_s9222" name="Equation" r:id="rId4" imgW="5753100" imgH="1168400" progId="Equation.DSMT4">
              <p:embed/>
            </p:oleObj>
          </a:graphicData>
        </a:graphic>
      </p:graphicFrame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609600" y="5703888"/>
            <a:ext cx="838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Are the other unobserved attributes likely to be correlated with the observed variables?</a:t>
            </a:r>
          </a:p>
          <a:p>
            <a:r>
              <a:rPr lang="en-US" altLang="en-US" sz="1600" i="1" u="sng"/>
              <a:t>The usual candidates are already in the equation. </a:t>
            </a:r>
            <a:r>
              <a:rPr lang="en-US" altLang="en-US" sz="1600"/>
              <a:t>There could be other factors that appear to be randomly distributed across individuals (as regards the included variables).  A random effects treatment would be appropriate.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Random vs. Fixed Effects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Fixed Effects</a:t>
            </a:r>
          </a:p>
          <a:p>
            <a:pPr lvl="1" eaLnBrk="1" hangingPunct="1"/>
            <a:r>
              <a:rPr lang="en-US" altLang="en-US" smtClean="0"/>
              <a:t>Robust – generally consistent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Large number of parameters</a:t>
            </a:r>
          </a:p>
          <a:p>
            <a:pPr lvl="1" eaLnBrk="1" hangingPunct="1"/>
            <a:r>
              <a:rPr lang="en-US" altLang="en-US" smtClean="0"/>
              <a:t>More reasonable assumption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Precludes time invariant regressors  </a:t>
            </a:r>
            <a:r>
              <a:rPr lang="en-US" altLang="en-US" b="1" smtClean="0">
                <a:solidFill>
                  <a:srgbClr val="FF0000"/>
                </a:solidFill>
                <a:sym typeface="Wingdings" pitchFamily="2" charset="2"/>
              </a:rPr>
              <a:t></a:t>
            </a:r>
            <a:r>
              <a:rPr lang="en-US" altLang="en-US" smtClean="0">
                <a:solidFill>
                  <a:srgbClr val="FF0000"/>
                </a:solidFill>
                <a:sym typeface="Wingdings" pitchFamily="2" charset="2"/>
              </a:rPr>
              <a:t> </a:t>
            </a:r>
            <a:endParaRPr lang="en-US" altLang="en-US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smtClean="0"/>
              <a:t>Random Effects</a:t>
            </a:r>
          </a:p>
          <a:p>
            <a:pPr lvl="1" eaLnBrk="1" hangingPunct="1"/>
            <a:r>
              <a:rPr lang="en-US" altLang="en-US" smtClean="0"/>
              <a:t>Small number of parameters</a:t>
            </a:r>
          </a:p>
          <a:p>
            <a:pPr lvl="1" eaLnBrk="1" hangingPunct="1"/>
            <a:r>
              <a:rPr lang="en-US" altLang="en-US" smtClean="0"/>
              <a:t>Efficient estimation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Questionable orthogonality assumption (c</a:t>
            </a:r>
            <a:r>
              <a:rPr lang="en-US" altLang="en-US" baseline="-25000" smtClean="0">
                <a:solidFill>
                  <a:srgbClr val="FF0000"/>
                </a:solidFill>
              </a:rPr>
              <a:t>i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rgbClr val="FF0000"/>
                </a:solidFill>
                <a:sym typeface="Symbol" pitchFamily="18" charset="2"/>
              </a:rPr>
              <a:t>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b="1" smtClean="0">
                <a:solidFill>
                  <a:srgbClr val="FF0000"/>
                </a:solidFill>
              </a:rPr>
              <a:t>X</a:t>
            </a:r>
            <a:r>
              <a:rPr lang="en-US" altLang="en-US" baseline="-25000" smtClean="0">
                <a:solidFill>
                  <a:srgbClr val="FF0000"/>
                </a:solidFill>
              </a:rPr>
              <a:t>i</a:t>
            </a:r>
            <a:r>
              <a:rPr lang="en-US" altLang="en-US" smtClean="0">
                <a:solidFill>
                  <a:srgbClr val="FF0000"/>
                </a:solidFill>
              </a:rPr>
              <a:t>)</a:t>
            </a:r>
          </a:p>
          <a:p>
            <a:pPr eaLnBrk="1" hangingPunct="1"/>
            <a:r>
              <a:rPr lang="en-US" altLang="en-US" smtClean="0"/>
              <a:t>Which is the more reasonable model?</a:t>
            </a:r>
          </a:p>
          <a:p>
            <a:pPr eaLnBrk="1" hangingPunct="1"/>
            <a:r>
              <a:rPr lang="en-US" altLang="en-US" smtClean="0"/>
              <a:t>Is there a model in between?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Error Components Model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  Generalized Regression Model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33400" y="2895600"/>
          <a:ext cx="4432300" cy="2854325"/>
        </p:xfrm>
        <a:graphic>
          <a:graphicData uri="http://schemas.openxmlformats.org/presentationml/2006/ole">
            <p:oleObj spid="_x0000_s13320" name="Equation" r:id="rId4" imgW="2286000" imgH="1473200" progId="Equation.DSMT4">
              <p:embed/>
            </p:oleObj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2643188" y="3200400"/>
          <a:ext cx="6221412" cy="1898650"/>
        </p:xfrm>
        <a:graphic>
          <a:graphicData uri="http://schemas.openxmlformats.org/presentationml/2006/ole">
            <p:oleObj spid="_x0000_s13321" name="Equation" r:id="rId5" imgW="3162300" imgH="965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Notation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066800" y="2057400"/>
          <a:ext cx="7165975" cy="4344988"/>
        </p:xfrm>
        <a:graphic>
          <a:graphicData uri="http://schemas.openxmlformats.org/presentationml/2006/ole">
            <p:oleObj spid="_x0000_s15365" name="Equation" r:id="rId4" imgW="4673600" imgH="2832100" progId="Equation.DSMT4">
              <p:embed/>
            </p:oleObj>
          </a:graphicData>
        </a:graphic>
      </p:graphicFrame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2743200" y="2057400"/>
            <a:ext cx="1371600" cy="1447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Notation – Generalized Regression</a:t>
            </a:r>
          </a:p>
        </p:txBody>
      </p:sp>
      <p:graphicFrame>
        <p:nvGraphicFramePr>
          <p:cNvPr id="1741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60475" y="1925638"/>
          <a:ext cx="6777038" cy="4224337"/>
        </p:xfrm>
        <a:graphic>
          <a:graphicData uri="http://schemas.openxmlformats.org/presentationml/2006/ole">
            <p:oleObj spid="_x0000_s17413" name="Equation" r:id="rId4" imgW="5765800" imgH="3594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What does the orthogonality assumption mean?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1141413" y="1717675"/>
          <a:ext cx="6484937" cy="4851400"/>
        </p:xfrm>
        <a:graphic>
          <a:graphicData uri="http://schemas.openxmlformats.org/presentationml/2006/ole">
            <p:oleObj spid="_x0000_s19461" name="Equation" r:id="rId4" imgW="4038480" imgH="3022560" progId="Equation.DSMT4">
              <p:embed/>
            </p:oleObj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43000" y="5029200"/>
            <a:ext cx="4572000" cy="8382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Convergence of Moments</a:t>
            </a:r>
          </a:p>
        </p:txBody>
      </p:sp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436563" y="2124075"/>
          <a:ext cx="8194675" cy="4289425"/>
        </p:xfrm>
        <a:graphic>
          <a:graphicData uri="http://schemas.openxmlformats.org/presentationml/2006/ole">
            <p:oleObj spid="_x0000_s21509" name="Equation" r:id="rId4" imgW="4851400" imgH="2540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" y="3352800"/>
            <a:ext cx="887253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04800" y="3429000"/>
            <a:ext cx="8534400" cy="1676400"/>
          </a:xfrm>
          <a:prstGeom prst="rect">
            <a:avLst/>
          </a:prstGeom>
          <a:solidFill>
            <a:srgbClr val="FF0000">
              <a:alpha val="18039"/>
            </a:srgbClr>
          </a:solidFill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2743200"/>
            <a:ext cx="8534400" cy="369888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/>
              <a:t>Amazon review of 7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smtClean="0"/>
              <a:t>edition.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10668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Tahoma" pitchFamily="34" charset="0"/>
                <a:ea typeface="Tahoma" pitchFamily="34" charset="0"/>
                <a:cs typeface="Tahoma" pitchFamily="34" charset="0"/>
              </a:rPr>
              <a:t>Let’s start by considering the OLS estimator that ignores the effects.</a:t>
            </a:r>
            <a:endParaRPr lang="en-US" sz="28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Ordinary Least Squares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772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Standard results for OLS in a GR model</a:t>
            </a:r>
          </a:p>
          <a:p>
            <a:pPr lvl="1" eaLnBrk="1" hangingPunct="1"/>
            <a:r>
              <a:rPr lang="en-US" altLang="en-US" sz="2000" smtClean="0"/>
              <a:t>Consistent</a:t>
            </a:r>
          </a:p>
          <a:p>
            <a:pPr lvl="1" eaLnBrk="1" hangingPunct="1"/>
            <a:r>
              <a:rPr lang="en-US" altLang="en-US" sz="2000" smtClean="0"/>
              <a:t>Unbiased</a:t>
            </a:r>
          </a:p>
          <a:p>
            <a:pPr lvl="1" eaLnBrk="1" hangingPunct="1"/>
            <a:r>
              <a:rPr lang="en-US" altLang="en-US" sz="2000" smtClean="0"/>
              <a:t>Inefficient</a:t>
            </a:r>
          </a:p>
          <a:p>
            <a:pPr eaLnBrk="1" hangingPunct="1"/>
            <a:r>
              <a:rPr lang="en-US" altLang="en-US" sz="2400" smtClean="0"/>
              <a:t>True Variance.  Use n = </a:t>
            </a:r>
            <a:r>
              <a:rPr lang="en-US" altLang="en-US" sz="2400" smtClean="0">
                <a:sym typeface="Symbol"/>
              </a:rPr>
              <a:t></a:t>
            </a:r>
            <a:r>
              <a:rPr lang="en-US" altLang="en-US" sz="2400" baseline="-25000" smtClean="0">
                <a:sym typeface="Symbol"/>
              </a:rPr>
              <a:t>i</a:t>
            </a:r>
            <a:r>
              <a:rPr lang="en-US" altLang="en-US" sz="2400" smtClean="0">
                <a:sym typeface="Symbol"/>
              </a:rPr>
              <a:t> T</a:t>
            </a:r>
            <a:r>
              <a:rPr lang="en-US" altLang="en-US" sz="2400" baseline="-25000" smtClean="0">
                <a:sym typeface="Symbol"/>
              </a:rPr>
              <a:t>i</a:t>
            </a:r>
            <a:endParaRPr lang="en-US" altLang="en-US" sz="2400" baseline="-25000" smtClean="0"/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16000" y="3975100"/>
          <a:ext cx="7277100" cy="1716088"/>
        </p:xfrm>
        <a:graphic>
          <a:graphicData uri="http://schemas.openxmlformats.org/presentationml/2006/ole">
            <p:oleObj spid="_x0000_s23558" name="Equation" r:id="rId4" imgW="4254500" imgH="1003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the Variance for OLS</a:t>
            </a:r>
          </a:p>
        </p:txBody>
      </p:sp>
      <p:graphicFrame>
        <p:nvGraphicFramePr>
          <p:cNvPr id="2662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14463" y="1863725"/>
          <a:ext cx="6599237" cy="4424363"/>
        </p:xfrm>
        <a:graphic>
          <a:graphicData uri="http://schemas.openxmlformats.org/presentationml/2006/ole">
            <p:oleObj spid="_x0000_s26629" name="Equation" r:id="rId4" imgW="3467100" imgH="2324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Mechanics of the Cluster Estimator</a:t>
            </a:r>
          </a:p>
        </p:txBody>
      </p:sp>
      <p:graphicFrame>
        <p:nvGraphicFramePr>
          <p:cNvPr id="2867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994796" y="1752600"/>
          <a:ext cx="7330205" cy="4495800"/>
        </p:xfrm>
        <a:graphic>
          <a:graphicData uri="http://schemas.openxmlformats.org/presentationml/2006/ole">
            <p:oleObj spid="_x0000_s28679" name="Equation" r:id="rId4" imgW="3644900" imgH="2235200" progId="Equation.DSMT4">
              <p:embed/>
            </p:oleObj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28680" name="Equation" r:id="rId5" imgW="437454" imgH="680484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Alternative OLS Variance Estimators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990600" y="1143000"/>
            <a:ext cx="7239000" cy="4772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.04838934   111.628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.00218534    18.693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.480428D-04   -14.318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.01480107    -9.344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.01206772    12.311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.02074599     3.277   .0010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.02526118   -15.843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.01253203     7.509   .0000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.00260039    22.351   .0000</a:t>
            </a:r>
          </a:p>
          <a:p>
            <a:r>
              <a:rPr lang="en-US" altLang="en-US" sz="1400" b="1" u="sng">
                <a:latin typeface="Courier New" pitchFamily="49" charset="0"/>
              </a:rPr>
              <a:t>Robust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.10156038    53.186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.00432272     9.450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.983981D-04    -6.991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.02772631    -4.988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.02423668     6.130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.04382220     1.551   .1208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.04961926    -8.065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.02422669     3.884   .0001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.00555697    10.459   .0000</a:t>
            </a:r>
          </a:p>
        </p:txBody>
      </p:sp>
      <p:sp>
        <p:nvSpPr>
          <p:cNvPr id="30724" name="Rectangle 1"/>
          <p:cNvSpPr>
            <a:spLocks noChangeArrowheads="1"/>
          </p:cNvSpPr>
          <p:nvPr/>
        </p:nvSpPr>
        <p:spPr bwMode="auto">
          <a:xfrm>
            <a:off x="1066800" y="1752600"/>
            <a:ext cx="6629400" cy="19812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1066800" y="3733800"/>
            <a:ext cx="6629400" cy="2133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949950"/>
            <a:ext cx="6948488" cy="755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Generalized Least Squares</a:t>
            </a:r>
          </a:p>
        </p:txBody>
      </p:sp>
      <p:graphicFrame>
        <p:nvGraphicFramePr>
          <p:cNvPr id="32771" name="Object 4"/>
          <p:cNvGraphicFramePr>
            <a:graphicFrameLocks noChangeAspect="1"/>
          </p:cNvGraphicFramePr>
          <p:nvPr/>
        </p:nvGraphicFramePr>
        <p:xfrm>
          <a:off x="990600" y="1676400"/>
          <a:ext cx="7724775" cy="3949700"/>
        </p:xfrm>
        <a:graphic>
          <a:graphicData uri="http://schemas.openxmlformats.org/presentationml/2006/ole">
            <p:oleObj spid="_x0000_s32773" name="Equation" r:id="rId4" imgW="3454400" imgH="1765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GLS</a:t>
            </a:r>
          </a:p>
        </p:txBody>
      </p:sp>
      <p:graphicFrame>
        <p:nvGraphicFramePr>
          <p:cNvPr id="4096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828800" y="1779588"/>
          <a:ext cx="5359400" cy="4440237"/>
        </p:xfrm>
        <a:graphic>
          <a:graphicData uri="http://schemas.openxmlformats.org/presentationml/2006/ole">
            <p:oleObj spid="_x0000_s40965" name="Equation" r:id="rId4" imgW="2666880" imgH="22096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Estimators for the Variances</a:t>
            </a:r>
          </a:p>
        </p:txBody>
      </p:sp>
      <p:graphicFrame>
        <p:nvGraphicFramePr>
          <p:cNvPr id="43011" name="Object 4"/>
          <p:cNvGraphicFramePr>
            <a:graphicFrameLocks noChangeAspect="1"/>
          </p:cNvGraphicFramePr>
          <p:nvPr/>
        </p:nvGraphicFramePr>
        <p:xfrm>
          <a:off x="381000" y="1524000"/>
          <a:ext cx="7905750" cy="4405313"/>
        </p:xfrm>
        <a:graphic>
          <a:graphicData uri="http://schemas.openxmlformats.org/presentationml/2006/ole">
            <p:oleObj spid="_x0000_s43013" name="Equation" r:id="rId4" imgW="4673600" imgH="2603500" progId="Equation.DSMT4">
              <p:embed/>
            </p:oleObj>
          </a:graphicData>
        </a:graphic>
      </p:graphicFrame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2362200" y="22860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2362200" y="35814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1066800" y="4876800"/>
            <a:ext cx="7315200" cy="990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u="sng" smtClean="0"/>
              <a:t>Feasible</a:t>
            </a:r>
            <a:r>
              <a:rPr lang="en-US" altLang="en-US" sz="2400" smtClean="0"/>
              <a:t> GLS Uses Estimates of </a:t>
            </a:r>
            <a:r>
              <a:rPr lang="en-US" altLang="en-US" sz="2400" smtClean="0">
                <a:sym typeface="Symbol"/>
              </a:rPr>
              <a:t></a:t>
            </a:r>
            <a:r>
              <a:rPr lang="en-US" altLang="en-US" sz="2400" baseline="-25000" smtClean="0">
                <a:sym typeface="Symbol"/>
              </a:rPr>
              <a:t></a:t>
            </a:r>
            <a:r>
              <a:rPr lang="en-US" altLang="en-US" sz="2400" baseline="30000" smtClean="0">
                <a:sym typeface="Symbol"/>
              </a:rPr>
              <a:t>2</a:t>
            </a:r>
            <a:r>
              <a:rPr lang="en-US" altLang="en-US" sz="2400" smtClean="0">
                <a:sym typeface="Symbol"/>
              </a:rPr>
              <a:t> and </a:t>
            </a:r>
            <a:r>
              <a:rPr lang="en-US" altLang="en-US" sz="2400" baseline="-25000" smtClean="0">
                <a:latin typeface="Arial" pitchFamily="34" charset="0"/>
                <a:cs typeface="Arial" pitchFamily="34" charset="0"/>
                <a:sym typeface="Symbol"/>
              </a:rPr>
              <a:t>u</a:t>
            </a:r>
            <a:r>
              <a:rPr lang="en-US" altLang="en-US" sz="2400" baseline="30000" smtClean="0">
                <a:sym typeface="Symbol"/>
              </a:rPr>
              <a:t>2</a:t>
            </a:r>
            <a:endParaRPr lang="en-US" altLang="en-US" sz="2400" baseline="30000" smtClean="0"/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/>
        </p:nvGraphicFramePr>
        <p:xfrm>
          <a:off x="533400" y="2133600"/>
          <a:ext cx="7796213" cy="3976688"/>
        </p:xfrm>
        <a:graphic>
          <a:graphicData uri="http://schemas.openxmlformats.org/presentationml/2006/ole">
            <p:oleObj spid="_x0000_s45061" name="Equation" r:id="rId4" imgW="5080000" imgH="2590800" progId="Equation.DSMT4">
              <p:embed/>
            </p:oleObj>
          </a:graphicData>
        </a:graphic>
      </p:graphicFrame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76200" y="6380163"/>
            <a:ext cx="66294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x´ does not contain a constant term in the preceding.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Practical Problems with FGLS</a:t>
            </a:r>
          </a:p>
        </p:txBody>
      </p:sp>
      <p:graphicFrame>
        <p:nvGraphicFramePr>
          <p:cNvPr id="4710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23963" y="1905000"/>
          <a:ext cx="6770687" cy="4191000"/>
        </p:xfrm>
        <a:graphic>
          <a:graphicData uri="http://schemas.openxmlformats.org/presentationml/2006/ole">
            <p:oleObj spid="_x0000_s47109" name="Equation" r:id="rId4" imgW="5334000" imgH="3302000" progId="Equation.DSMT4">
              <p:embed/>
            </p:oleObj>
          </a:graphicData>
        </a:graphic>
      </p:graphicFrame>
      <p:sp>
        <p:nvSpPr>
          <p:cNvPr id="47108" name="Rectangle 3"/>
          <p:cNvSpPr>
            <a:spLocks noChangeArrowheads="1"/>
          </p:cNvSpPr>
          <p:nvPr/>
        </p:nvSpPr>
        <p:spPr bwMode="auto">
          <a:xfrm>
            <a:off x="1184275" y="5562600"/>
            <a:ext cx="68580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Stata Variance Estimators</a:t>
            </a:r>
          </a:p>
        </p:txBody>
      </p:sp>
      <p:graphicFrame>
        <p:nvGraphicFramePr>
          <p:cNvPr id="49155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85800" y="2133600"/>
          <a:ext cx="7434263" cy="3570288"/>
        </p:xfrm>
        <a:graphic>
          <a:graphicData uri="http://schemas.openxmlformats.org/presentationml/2006/ole">
            <p:oleObj spid="_x0000_s49157" name="Equation" r:id="rId4" imgW="4495800" imgH="2159000" progId="Equation.DSMT4">
              <p:embed/>
            </p:oleObj>
          </a:graphicData>
        </a:graphic>
      </p:graphicFrame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457200" y="2133600"/>
            <a:ext cx="7010400" cy="8382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9157" name="Rectangle 3"/>
          <p:cNvSpPr>
            <a:spLocks noChangeArrowheads="1"/>
          </p:cNvSpPr>
          <p:nvPr/>
        </p:nvSpPr>
        <p:spPr bwMode="auto">
          <a:xfrm>
            <a:off x="457200" y="3200400"/>
            <a:ext cx="7010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Computing Variance Estimators for C&amp;R</a:t>
            </a:r>
          </a:p>
        </p:txBody>
      </p:sp>
      <p:graphicFrame>
        <p:nvGraphicFramePr>
          <p:cNvPr id="51203" name="Object 4"/>
          <p:cNvGraphicFramePr>
            <a:graphicFrameLocks noChangeAspect="1"/>
          </p:cNvGraphicFramePr>
          <p:nvPr/>
        </p:nvGraphicFramePr>
        <p:xfrm>
          <a:off x="1066800" y="1654175"/>
          <a:ext cx="7254875" cy="4324350"/>
        </p:xfrm>
        <a:graphic>
          <a:graphicData uri="http://schemas.openxmlformats.org/presentationml/2006/ole">
            <p:oleObj spid="_x0000_s51205" name="Equation" r:id="rId4" imgW="4089400" imgH="2438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609600" y="1917700"/>
            <a:ext cx="7162800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Random Effects Model: v(i,t) = e(i,t) + u(i)     |</a:t>
            </a:r>
          </a:p>
          <a:p>
            <a:r>
              <a:rPr lang="en-US" altLang="en-US" sz="1400" b="1">
                <a:latin typeface="Courier New" pitchFamily="49" charset="0"/>
              </a:rPr>
              <a:t>| Estimates:  Var[e]              =  0.023119 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Var[u]              =  0.102531 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Corr[v(i,t),v(i,s)] =  0.816006      |</a:t>
            </a:r>
          </a:p>
          <a:p>
            <a:r>
              <a:rPr lang="en-US" altLang="en-US" sz="1400" b="1" smtClean="0">
                <a:latin typeface="Courier New" pitchFamily="49" charset="0"/>
              </a:rPr>
              <a:t>+--------------------------------------------------+</a:t>
            </a:r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sz="1400" b="1">
                <a:latin typeface="Courier New" pitchFamily="49" charset="0"/>
              </a:rPr>
              <a:t>--------------------------------------------------------------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--------------------------------------------------------------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.08819204      .00224823    39.227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-.00076604    .496074D-04   -15.442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-.04243576      .01298466    -3.268   .0011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-.03404260      .01620508    -2.101   .0357</a:t>
            </a:r>
          </a:p>
          <a:p>
            <a:r>
              <a:rPr lang="en-US" altLang="en-US" sz="1400" b="1">
                <a:latin typeface="Courier New" pitchFamily="49" charset="0"/>
              </a:rPr>
              <a:t> MS            -.06708159      .01794516    -3.738   .0002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-.34346104      .04536453    -7.571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.05752770      .01350031     4.261   .0000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.11028379      .00510008    21.624   .0000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4.01913257      .07724830    52.029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Testing for Effects: An LM Test</a:t>
            </a:r>
          </a:p>
        </p:txBody>
      </p:sp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533400" y="1371600"/>
          <a:ext cx="7616825" cy="5314950"/>
        </p:xfrm>
        <a:graphic>
          <a:graphicData uri="http://schemas.openxmlformats.org/presentationml/2006/ole">
            <p:oleObj spid="_x0000_s55301" name="Equation" r:id="rId4" imgW="4368800" imgH="3022600" progId="Equation.DSMT4">
              <p:embed/>
            </p:oleObj>
          </a:graphicData>
        </a:graphic>
      </p:graphicFrame>
      <p:sp>
        <p:nvSpPr>
          <p:cNvPr id="55301" name="Rectangle 3"/>
          <p:cNvSpPr>
            <a:spLocks noChangeArrowheads="1"/>
          </p:cNvSpPr>
          <p:nvPr/>
        </p:nvSpPr>
        <p:spPr bwMode="auto">
          <a:xfrm>
            <a:off x="533400" y="3200400"/>
            <a:ext cx="6629400" cy="1905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LM Tests</a:t>
            </a:r>
          </a:p>
        </p:txBody>
      </p:sp>
      <p:sp>
        <p:nvSpPr>
          <p:cNvPr id="57347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8458200" cy="2800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Random Effects Model: v(i,t)    = e(i,t) + u(i)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Estimates:  Var[e]              =       .023119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 SD.[e]              =       .152049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 Var[u]              =       .102531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 SD.[u]              =       .320205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 Corr[v(i,t),v(i,s)] =       .816006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 Sum of Squares          1411.241136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Variances computed using OLS and LSDV with d.f.</a:t>
            </a:r>
          </a:p>
          <a:p>
            <a:r>
              <a:rPr lang="en-US" altLang="en-US" sz="1600" b="1">
                <a:solidFill>
                  <a:srgbClr val="FF2121"/>
                </a:solidFill>
                <a:latin typeface="Courier New" pitchFamily="49" charset="0"/>
                <a:cs typeface="Courier New" pitchFamily="49" charset="0"/>
              </a:rPr>
              <a:t>Lagrange Multiplier Test vs. RE Model:  3713.07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[ 1 degrees of freedom, prob. value =  .000000]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(High values of LM favor FEM/REM over CR model)</a:t>
            </a:r>
          </a:p>
        </p:txBody>
      </p:sp>
      <p:sp>
        <p:nvSpPr>
          <p:cNvPr id="57348" name="Text Box 6"/>
          <p:cNvSpPr txBox="1">
            <a:spLocks noChangeArrowheads="1"/>
          </p:cNvSpPr>
          <p:nvPr/>
        </p:nvSpPr>
        <p:spPr bwMode="auto">
          <a:xfrm>
            <a:off x="457200" y="4876800"/>
            <a:ext cx="8229600" cy="584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Namelist ; x   = one,exp,expsq,occ,smsa,ms,fem,union,ed 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Regress  ; Lhs = lwage ; rhs = x ; panel ; random ; pds = 7 $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Testing for Effects: Method of Moments</a:t>
            </a:r>
          </a:p>
        </p:txBody>
      </p:sp>
      <p:graphicFrame>
        <p:nvGraphicFramePr>
          <p:cNvPr id="59395" name="Object 4"/>
          <p:cNvGraphicFramePr>
            <a:graphicFrameLocks noChangeAspect="1"/>
          </p:cNvGraphicFramePr>
          <p:nvPr/>
        </p:nvGraphicFramePr>
        <p:xfrm>
          <a:off x="914400" y="2514600"/>
          <a:ext cx="8027988" cy="3309938"/>
        </p:xfrm>
        <a:graphic>
          <a:graphicData uri="http://schemas.openxmlformats.org/presentationml/2006/ole">
            <p:oleObj spid="_x0000_s59397" name="Equation" r:id="rId4" imgW="4927600" imgH="2032000" progId="Equation.DSMT4">
              <p:embed/>
            </p:oleObj>
          </a:graphicData>
        </a:graphic>
      </p:graphicFrame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914400" y="2895600"/>
            <a:ext cx="4572000" cy="1066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Testing:</a:t>
            </a:r>
            <a:br>
              <a:rPr lang="en-US" altLang="en-US" smtClean="0"/>
            </a:br>
            <a:r>
              <a:rPr lang="en-US" altLang="en-US" smtClean="0"/>
              <a:t>Dissecting the Wooldridge Statistic</a:t>
            </a:r>
          </a:p>
        </p:txBody>
      </p:sp>
      <p:graphicFrame>
        <p:nvGraphicFramePr>
          <p:cNvPr id="61443" name="Object 4"/>
          <p:cNvGraphicFramePr>
            <a:graphicFrameLocks noChangeAspect="1"/>
          </p:cNvGraphicFramePr>
          <p:nvPr/>
        </p:nvGraphicFramePr>
        <p:xfrm>
          <a:off x="692150" y="2359025"/>
          <a:ext cx="8172450" cy="3689350"/>
        </p:xfrm>
        <a:graphic>
          <a:graphicData uri="http://schemas.openxmlformats.org/presentationml/2006/ole">
            <p:oleObj spid="_x0000_s61445" name="Equation" r:id="rId4" imgW="5143500" imgH="2324100" progId="Equation.DSMT4">
              <p:embed/>
            </p:oleObj>
          </a:graphicData>
        </a:graphic>
      </p:graphicFrame>
      <p:sp>
        <p:nvSpPr>
          <p:cNvPr id="61444" name="Rectangle 3"/>
          <p:cNvSpPr>
            <a:spLocks noChangeArrowheads="1"/>
          </p:cNvSpPr>
          <p:nvPr/>
        </p:nvSpPr>
        <p:spPr bwMode="auto">
          <a:xfrm>
            <a:off x="685800" y="3962400"/>
            <a:ext cx="6867525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1445" name="Rectangle 3"/>
          <p:cNvSpPr>
            <a:spLocks noChangeArrowheads="1"/>
          </p:cNvSpPr>
          <p:nvPr/>
        </p:nvSpPr>
        <p:spPr bwMode="auto">
          <a:xfrm>
            <a:off x="693738" y="5181600"/>
            <a:ext cx="6867525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Testing for Effects</a:t>
            </a:r>
          </a:p>
        </p:txBody>
      </p:sp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7543800" cy="28924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Namelist ;  x    = one,exp,expsq,occ,smsa,ms,fem,union,ed$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Regress  ;  Lhs = lwage ; rhs=x;res = e 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Create   ;  Person=trn(7,0)$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? Vector of group sums of residuals</a:t>
            </a:r>
          </a:p>
          <a:p>
            <a:r>
              <a:rPr lang="fr-FR" altLang="en-US" sz="1400" b="1">
                <a:latin typeface="Courier New" pitchFamily="49" charset="0"/>
                <a:cs typeface="Courier New" pitchFamily="49" charset="0"/>
              </a:rPr>
              <a:t>Calc	; T = 7 ; Groups = 595 $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Matrix   ; tebar=T*gxbr(e,person)$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? Direct computation of LM statistic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Calc	; list;lm=Groups*T/(2*(T-1))*(tebar'tebar/sumsqdev - 1)^2$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? Wooldridge chi squared (N(0,1) squared)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Create	; e2=e*e$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Matrix	; e2i=T*gxbr(e2,person)$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Matrix	; ri=dirp(tebar,tebar)-e2i ; rbar=1/groups*ri'1$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Calc	; list;z2=groups*rbar^2/(ri'ri/groups)$</a:t>
            </a:r>
          </a:p>
        </p:txBody>
      </p:sp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1371600" y="4495800"/>
            <a:ext cx="5867400" cy="923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  <a:cs typeface="Arial" charset="0"/>
              </a:rPr>
              <a:t>[CALC] LM      =     3713.066</a:t>
            </a:r>
          </a:p>
          <a:p>
            <a:r>
              <a:rPr lang="en-US" altLang="en-US" b="1">
                <a:latin typeface="Arial" charset="0"/>
                <a:cs typeface="Arial" charset="0"/>
              </a:rPr>
              <a:t>[CALC] Z2      =        182.773</a:t>
            </a:r>
          </a:p>
          <a:p>
            <a:r>
              <a:rPr lang="en-US" altLang="en-US" b="1">
                <a:latin typeface="Arial" charset="0"/>
                <a:cs typeface="Arial" charset="0"/>
              </a:rPr>
              <a:t>Critical chi squared =   3.84 (1 degree of freedom)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56456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785018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Way Random Effects Model</a:t>
            </a:r>
          </a:p>
        </p:txBody>
      </p:sp>
      <p:graphicFrame>
        <p:nvGraphicFramePr>
          <p:cNvPr id="67587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079500" y="1758950"/>
          <a:ext cx="7407275" cy="4711700"/>
        </p:xfrm>
        <a:graphic>
          <a:graphicData uri="http://schemas.openxmlformats.org/presentationml/2006/ole">
            <p:oleObj spid="_x0000_s67589" name="Equation" r:id="rId4" imgW="4851400" imgH="3086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One Way REM</a:t>
            </a:r>
          </a:p>
        </p:txBody>
      </p:sp>
      <p:pic>
        <p:nvPicPr>
          <p:cNvPr id="696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447800"/>
            <a:ext cx="7523163" cy="5029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Way REM</a:t>
            </a:r>
          </a:p>
        </p:txBody>
      </p:sp>
      <p:pic>
        <p:nvPicPr>
          <p:cNvPr id="716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219200"/>
            <a:ext cx="7240588" cy="5638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71684" name="Rectangle 1"/>
          <p:cNvSpPr>
            <a:spLocks noChangeArrowheads="1"/>
          </p:cNvSpPr>
          <p:nvPr/>
        </p:nvSpPr>
        <p:spPr bwMode="auto">
          <a:xfrm>
            <a:off x="1187450" y="2362200"/>
            <a:ext cx="4527550" cy="685800"/>
          </a:xfrm>
          <a:prstGeom prst="rect">
            <a:avLst/>
          </a:prstGeom>
          <a:solidFill>
            <a:srgbClr val="FFC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187450" y="3048000"/>
            <a:ext cx="4527550" cy="1447800"/>
          </a:xfrm>
          <a:prstGeom prst="rect">
            <a:avLst/>
          </a:prstGeom>
          <a:solidFill>
            <a:srgbClr val="CCECFF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71686" name="Straight Arrow Connector 3"/>
          <p:cNvCxnSpPr>
            <a:cxnSpLocks noChangeShapeType="1"/>
          </p:cNvCxnSpPr>
          <p:nvPr/>
        </p:nvCxnSpPr>
        <p:spPr bwMode="auto">
          <a:xfrm flipH="1" flipV="1">
            <a:off x="5791200" y="2768600"/>
            <a:ext cx="1447800" cy="127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7" name="Straight Arrow Connector 8"/>
          <p:cNvCxnSpPr>
            <a:cxnSpLocks noChangeShapeType="1"/>
          </p:cNvCxnSpPr>
          <p:nvPr/>
        </p:nvCxnSpPr>
        <p:spPr bwMode="auto">
          <a:xfrm flipH="1">
            <a:off x="5791200" y="3408363"/>
            <a:ext cx="11430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8" name="Straight Arrow Connector 9"/>
          <p:cNvCxnSpPr>
            <a:cxnSpLocks noChangeShapeType="1"/>
          </p:cNvCxnSpPr>
          <p:nvPr/>
        </p:nvCxnSpPr>
        <p:spPr bwMode="auto">
          <a:xfrm flipH="1">
            <a:off x="5791200" y="3733800"/>
            <a:ext cx="11430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689" name="TextBox 4"/>
          <p:cNvSpPr txBox="1">
            <a:spLocks noChangeArrowheads="1"/>
          </p:cNvSpPr>
          <p:nvPr/>
        </p:nvSpPr>
        <p:spPr bwMode="auto">
          <a:xfrm>
            <a:off x="6934200" y="3276600"/>
            <a:ext cx="91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/>
              <a:t>Note sum = .102705</a:t>
            </a:r>
          </a:p>
        </p:txBody>
      </p:sp>
      <p:cxnSp>
        <p:nvCxnSpPr>
          <p:cNvPr id="71690" name="Straight Arrow Connector 7"/>
          <p:cNvCxnSpPr>
            <a:cxnSpLocks noChangeShapeType="1"/>
          </p:cNvCxnSpPr>
          <p:nvPr/>
        </p:nvCxnSpPr>
        <p:spPr bwMode="auto">
          <a:xfrm flipV="1">
            <a:off x="7239000" y="2781300"/>
            <a:ext cx="0" cy="5715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Hausman Test for FE vs. RE</a:t>
            </a:r>
          </a:p>
        </p:txBody>
      </p:sp>
      <p:graphicFrame>
        <p:nvGraphicFramePr>
          <p:cNvPr id="789535" name="Group 31"/>
          <p:cNvGraphicFramePr>
            <a:graphicFrameLocks noGrp="1"/>
          </p:cNvGraphicFramePr>
          <p:nvPr>
            <p:ph type="tbl" idx="1"/>
          </p:nvPr>
        </p:nvGraphicFramePr>
        <p:xfrm>
          <a:off x="457200" y="2625725"/>
          <a:ext cx="8229600" cy="268780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Estimator</a:t>
                      </a:r>
                    </a:p>
                  </a:txBody>
                  <a:tcPr marT="45632" marB="456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Random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= 0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Fixed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≠ 0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FGLS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(Random Effects)</a:t>
                      </a:r>
                    </a:p>
                  </a:txBody>
                  <a:tcPr marT="45632" marB="456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 and Efficient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Inconsistent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LSDV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(Fixed Effects)</a:t>
                      </a:r>
                    </a:p>
                  </a:txBody>
                  <a:tcPr marT="45632" marB="456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Inefficient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Possibly Efficient</a:t>
                      </a:r>
                    </a:p>
                  </a:txBody>
                  <a:tcPr marT="45632" marB="456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Hausman Test for Effects</a:t>
            </a:r>
          </a:p>
        </p:txBody>
      </p:sp>
      <p:graphicFrame>
        <p:nvGraphicFramePr>
          <p:cNvPr id="75779" name="Object 4"/>
          <p:cNvGraphicFramePr>
            <a:graphicFrameLocks noChangeAspect="1"/>
          </p:cNvGraphicFramePr>
          <p:nvPr/>
        </p:nvGraphicFramePr>
        <p:xfrm>
          <a:off x="1524000" y="1828800"/>
          <a:ext cx="6553200" cy="4306888"/>
        </p:xfrm>
        <a:graphic>
          <a:graphicData uri="http://schemas.openxmlformats.org/presentationml/2006/ole">
            <p:oleObj spid="_x0000_s75781" name="Equation" r:id="rId4" imgW="4483100" imgH="2946400" progId="Equation.DSMT4">
              <p:embed/>
            </p:oleObj>
          </a:graphicData>
        </a:graphic>
      </p:graphicFrame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304800" y="6400800"/>
            <a:ext cx="662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n-US" b="1">
                <a:latin typeface="Tahoma" pitchFamily="34" charset="0"/>
              </a:rPr>
              <a:t>β</a:t>
            </a:r>
            <a:r>
              <a:rPr lang="en-US" altLang="en-US" b="1">
                <a:latin typeface="Tahoma" pitchFamily="34" charset="0"/>
              </a:rPr>
              <a:t> does not contain the constant term in the preceding.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Computing the Hausman Statistic</a:t>
            </a:r>
          </a:p>
        </p:txBody>
      </p:sp>
      <p:graphicFrame>
        <p:nvGraphicFramePr>
          <p:cNvPr id="77827" name="Object 4"/>
          <p:cNvGraphicFramePr>
            <a:graphicFrameLocks noChangeAspect="1"/>
          </p:cNvGraphicFramePr>
          <p:nvPr/>
        </p:nvGraphicFramePr>
        <p:xfrm>
          <a:off x="609600" y="1905000"/>
          <a:ext cx="7870825" cy="4346575"/>
        </p:xfrm>
        <a:graphic>
          <a:graphicData uri="http://schemas.openxmlformats.org/presentationml/2006/ole">
            <p:oleObj spid="_x0000_s77829" name="Equation" r:id="rId4" imgW="5080000" imgH="2806700" progId="Equation.DSMT4">
              <p:embed/>
            </p:oleObj>
          </a:graphicData>
        </a:graphic>
      </p:graphicFrame>
      <p:sp>
        <p:nvSpPr>
          <p:cNvPr id="77828" name="Text Box 5"/>
          <p:cNvSpPr txBox="1">
            <a:spLocks noChangeArrowheads="1"/>
          </p:cNvSpPr>
          <p:nvPr/>
        </p:nvSpPr>
        <p:spPr bwMode="auto">
          <a:xfrm>
            <a:off x="609600" y="6310313"/>
            <a:ext cx="66294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n-US" b="1">
                <a:latin typeface="Tahoma" pitchFamily="34" charset="0"/>
              </a:rPr>
              <a:t>β</a:t>
            </a:r>
            <a:r>
              <a:rPr lang="en-US" altLang="en-US" b="1">
                <a:latin typeface="Tahoma" pitchFamily="34" charset="0"/>
              </a:rPr>
              <a:t> does not contain the constant term in the preceding.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3" y="2057400"/>
            <a:ext cx="8140700" cy="2971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762000"/>
            <a:ext cx="6037263" cy="5943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What’s Wrong with the </a:t>
            </a:r>
            <a:br>
              <a:rPr lang="en-US" altLang="en-US" smtClean="0"/>
            </a:br>
            <a:r>
              <a:rPr lang="en-US" altLang="en-US" smtClean="0"/>
              <a:t>Hausman Test?</a:t>
            </a:r>
          </a:p>
        </p:txBody>
      </p:sp>
      <p:pic>
        <p:nvPicPr>
          <p:cNvPr id="8192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424113"/>
            <a:ext cx="4064000" cy="27574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81924" name="TextBox 1"/>
          <p:cNvSpPr txBox="1">
            <a:spLocks noChangeArrowheads="1"/>
          </p:cNvSpPr>
          <p:nvPr/>
        </p:nvSpPr>
        <p:spPr bwMode="auto">
          <a:xfrm>
            <a:off x="369888" y="1981200"/>
            <a:ext cx="41148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  <a:cs typeface="Arial" charset="0"/>
              </a:rPr>
              <a:t>What went wrong?</a:t>
            </a:r>
          </a:p>
          <a:p>
            <a:endParaRPr lang="en-US" altLang="en-US" b="1">
              <a:latin typeface="Arial" charset="0"/>
              <a:cs typeface="Arial" charset="0"/>
            </a:endParaRPr>
          </a:p>
          <a:p>
            <a:r>
              <a:rPr lang="en-US" altLang="en-US" b="1">
                <a:latin typeface="Arial" charset="0"/>
                <a:cs typeface="Arial" charset="0"/>
              </a:rPr>
              <a:t>The matrix is not positive definite.</a:t>
            </a:r>
          </a:p>
          <a:p>
            <a:r>
              <a:rPr lang="en-US" altLang="en-US" b="1">
                <a:latin typeface="Arial" charset="0"/>
                <a:cs typeface="Arial" charset="0"/>
              </a:rPr>
              <a:t>It has a negative characteristic root.</a:t>
            </a:r>
          </a:p>
          <a:p>
            <a:r>
              <a:rPr lang="en-US" altLang="en-US" b="1">
                <a:latin typeface="Arial" charset="0"/>
                <a:cs typeface="Arial" charset="0"/>
              </a:rPr>
              <a:t>The matrix is indefinite.</a:t>
            </a:r>
          </a:p>
          <a:p>
            <a:r>
              <a:rPr lang="en-US" altLang="en-US" b="1">
                <a:latin typeface="Arial" charset="0"/>
                <a:cs typeface="Arial" charset="0"/>
              </a:rPr>
              <a:t>(Software such as Stata and NLOGIT find this problem and refuse to proceed.)</a:t>
            </a:r>
          </a:p>
          <a:p>
            <a:endParaRPr lang="en-US" altLang="en-US" b="1">
              <a:latin typeface="Arial" charset="0"/>
              <a:cs typeface="Arial" charset="0"/>
            </a:endParaRPr>
          </a:p>
          <a:p>
            <a:r>
              <a:rPr lang="en-US" altLang="en-US" b="1">
                <a:latin typeface="Arial" charset="0"/>
                <a:cs typeface="Arial" charset="0"/>
              </a:rPr>
              <a:t>Properly, the statistic cannot be computed.</a:t>
            </a:r>
          </a:p>
          <a:p>
            <a:endParaRPr lang="en-US" altLang="en-US" b="1">
              <a:latin typeface="Arial" charset="0"/>
              <a:cs typeface="Arial" charset="0"/>
            </a:endParaRPr>
          </a:p>
          <a:p>
            <a:r>
              <a:rPr lang="en-US" altLang="en-US" b="1">
                <a:latin typeface="Arial" charset="0"/>
                <a:cs typeface="Arial" charset="0"/>
              </a:rPr>
              <a:t>The naïve calculation came out positive by the luck of the draw.  </a:t>
            </a:r>
          </a:p>
        </p:txBody>
      </p:sp>
      <p:cxnSp>
        <p:nvCxnSpPr>
          <p:cNvPr id="81925" name="Straight Arrow Connector 3"/>
          <p:cNvCxnSpPr>
            <a:cxnSpLocks noChangeShapeType="1"/>
          </p:cNvCxnSpPr>
          <p:nvPr/>
        </p:nvCxnSpPr>
        <p:spPr bwMode="auto">
          <a:xfrm flipV="1">
            <a:off x="3886200" y="4876800"/>
            <a:ext cx="2362200" cy="1219200"/>
          </a:xfrm>
          <a:prstGeom prst="straightConnector1">
            <a:avLst/>
          </a:prstGeom>
          <a:noFill/>
          <a:ln w="28575" algn="ctr">
            <a:solidFill>
              <a:srgbClr val="FF33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Variable Addition Test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Asymptotically equivalent to Hausman</a:t>
            </a:r>
          </a:p>
          <a:p>
            <a:pPr eaLnBrk="1" hangingPunct="1"/>
            <a:r>
              <a:rPr lang="en-US" altLang="en-US" smtClean="0"/>
              <a:t>Also equivalent to Mundlak formulation</a:t>
            </a:r>
          </a:p>
          <a:p>
            <a:pPr eaLnBrk="1" hangingPunct="1"/>
            <a:r>
              <a:rPr lang="en-US" altLang="en-US" smtClean="0"/>
              <a:t>In the random effects model, using FGLS</a:t>
            </a:r>
          </a:p>
          <a:p>
            <a:pPr lvl="1" eaLnBrk="1" hangingPunct="1"/>
            <a:r>
              <a:rPr lang="en-US" altLang="en-US" smtClean="0"/>
              <a:t>Only applies to time varying variables</a:t>
            </a:r>
          </a:p>
          <a:p>
            <a:pPr lvl="1" eaLnBrk="1" hangingPunct="1"/>
            <a:r>
              <a:rPr lang="en-US" altLang="en-US" smtClean="0"/>
              <a:t>Add expanded group means to the regression (i.e., observation i,t gets same group means for all t.</a:t>
            </a:r>
          </a:p>
          <a:p>
            <a:pPr lvl="1" eaLnBrk="1" hangingPunct="1"/>
            <a:r>
              <a:rPr lang="en-US" altLang="en-US" smtClean="0"/>
              <a:t>Use standard F or Wald test to test for coefficients on means equal to 0.  Large F or chi-squared weighs against random effects specification.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Variable Addition</a:t>
            </a:r>
          </a:p>
        </p:txBody>
      </p:sp>
      <p:graphicFrame>
        <p:nvGraphicFramePr>
          <p:cNvPr id="86019" name="Object 2"/>
          <p:cNvGraphicFramePr>
            <a:graphicFrameLocks noChangeAspect="1"/>
          </p:cNvGraphicFramePr>
          <p:nvPr/>
        </p:nvGraphicFramePr>
        <p:xfrm>
          <a:off x="1828800" y="1905000"/>
          <a:ext cx="5562600" cy="4513263"/>
        </p:xfrm>
        <a:graphic>
          <a:graphicData uri="http://schemas.openxmlformats.org/presentationml/2006/ole">
            <p:oleObj spid="_x0000_s86021" name="Equation" r:id="rId3" imgW="3098800" imgH="2514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4135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Means Added</a:t>
            </a:r>
          </a:p>
        </p:txBody>
      </p:sp>
      <p:pic>
        <p:nvPicPr>
          <p:cNvPr id="890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371600"/>
            <a:ext cx="5886450" cy="5095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89092" name="Rectangle 1"/>
          <p:cNvSpPr>
            <a:spLocks noChangeArrowheads="1"/>
          </p:cNvSpPr>
          <p:nvPr/>
        </p:nvSpPr>
        <p:spPr bwMode="auto">
          <a:xfrm>
            <a:off x="1371600" y="3810000"/>
            <a:ext cx="4038600" cy="1143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89093" name="Rectangle 1"/>
          <p:cNvSpPr>
            <a:spLocks noChangeArrowheads="1"/>
          </p:cNvSpPr>
          <p:nvPr/>
        </p:nvSpPr>
        <p:spPr bwMode="auto">
          <a:xfrm>
            <a:off x="1371600" y="2895600"/>
            <a:ext cx="4038600" cy="30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345488" cy="3733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5475" name="TextBox 3"/>
          <p:cNvSpPr txBox="1">
            <a:spLocks noChangeArrowheads="1"/>
          </p:cNvSpPr>
          <p:nvPr/>
        </p:nvSpPr>
        <p:spPr bwMode="auto">
          <a:xfrm>
            <a:off x="685800" y="5791200"/>
            <a:ext cx="7848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FF2121"/>
                </a:solidFill>
              </a:rPr>
              <a:t>There should be a constant term.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802563" cy="5410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6500" name="Oval 3"/>
          <p:cNvSpPr>
            <a:spLocks noChangeArrowheads="1"/>
          </p:cNvSpPr>
          <p:nvPr/>
        </p:nvSpPr>
        <p:spPr bwMode="auto">
          <a:xfrm>
            <a:off x="5181600" y="3429000"/>
            <a:ext cx="2362200" cy="266700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Mundlak’s Estimator</a:t>
            </a:r>
          </a:p>
        </p:txBody>
      </p:sp>
      <p:graphicFrame>
        <p:nvGraphicFramePr>
          <p:cNvPr id="98307" name="Object 4"/>
          <p:cNvGraphicFramePr>
            <a:graphicFrameLocks noChangeAspect="1"/>
          </p:cNvGraphicFramePr>
          <p:nvPr/>
        </p:nvGraphicFramePr>
        <p:xfrm>
          <a:off x="1143000" y="2755900"/>
          <a:ext cx="7315200" cy="3644900"/>
        </p:xfrm>
        <a:graphic>
          <a:graphicData uri="http://schemas.openxmlformats.org/presentationml/2006/ole">
            <p:oleObj spid="_x0000_s98309" name="Equation" r:id="rId4" imgW="3340100" imgH="1663700" progId="Equation.DSMT4">
              <p:embed/>
            </p:oleObj>
          </a:graphicData>
        </a:graphic>
      </p:graphicFrame>
      <p:sp>
        <p:nvSpPr>
          <p:cNvPr id="98308" name="Text Box 5"/>
          <p:cNvSpPr txBox="1">
            <a:spLocks noChangeArrowheads="1"/>
          </p:cNvSpPr>
          <p:nvPr/>
        </p:nvSpPr>
        <p:spPr bwMode="auto">
          <a:xfrm>
            <a:off x="1143000" y="1981200"/>
            <a:ext cx="76200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Mundlak, Y., “On the Pooling of Time Series and Cross Section Data, Econometrica, 46, </a:t>
            </a:r>
            <a:r>
              <a:rPr lang="en-US" altLang="en-US" b="1">
                <a:solidFill>
                  <a:srgbClr val="000000"/>
                </a:solidFill>
                <a:latin typeface="Tahoma" pitchFamily="34" charset="0"/>
              </a:rPr>
              <a:t>1978</a:t>
            </a:r>
            <a:r>
              <a:rPr lang="en-US" altLang="en-US" b="1">
                <a:latin typeface="Tahoma" pitchFamily="34" charset="0"/>
              </a:rPr>
              <a:t>, pp. 69-85.</a:t>
            </a:r>
          </a:p>
        </p:txBody>
      </p:sp>
      <p:sp>
        <p:nvSpPr>
          <p:cNvPr id="98309" name="Rectangle 6"/>
          <p:cNvSpPr>
            <a:spLocks noChangeArrowheads="1"/>
          </p:cNvSpPr>
          <p:nvPr/>
        </p:nvSpPr>
        <p:spPr bwMode="auto">
          <a:xfrm>
            <a:off x="4114800" y="2667000"/>
            <a:ext cx="3962400" cy="609600"/>
          </a:xfrm>
          <a:prstGeom prst="rect">
            <a:avLst/>
          </a:prstGeom>
          <a:solidFill>
            <a:srgbClr val="8B00EA">
              <a:alpha val="21960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altLang="en-US" sz="2800" smtClean="0"/>
              <a:t>Evolution: Correlated Random Effects</a:t>
            </a:r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1676400" y="1524000"/>
          <a:ext cx="5715000" cy="4783138"/>
        </p:xfrm>
        <a:graphic>
          <a:graphicData uri="http://schemas.openxmlformats.org/presentationml/2006/ole">
            <p:oleObj spid="_x0000_s97285" name="Equation" r:id="rId3" imgW="3581400" imgH="299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686800" cy="1371600"/>
          </a:xfrm>
        </p:spPr>
        <p:txBody>
          <a:bodyPr/>
          <a:lstStyle/>
          <a:p>
            <a:r>
              <a:rPr lang="en-US" altLang="en-US" smtClean="0"/>
              <a:t>Mundlak’s Approach for an FE Model with Time Invariant Variables</a:t>
            </a:r>
          </a:p>
        </p:txBody>
      </p:sp>
      <p:graphicFrame>
        <p:nvGraphicFramePr>
          <p:cNvPr id="101379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09600" y="2209800"/>
          <a:ext cx="8231188" cy="3733800"/>
        </p:xfrm>
        <a:graphic>
          <a:graphicData uri="http://schemas.openxmlformats.org/presentationml/2006/ole">
            <p:oleObj spid="_x0000_s101381" name="Equation" r:id="rId4" imgW="3695700" imgH="1676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Mundlak Form of FE Model</a:t>
            </a:r>
          </a:p>
        </p:txBody>
      </p:sp>
      <p:sp>
        <p:nvSpPr>
          <p:cNvPr id="103427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8534400" cy="4400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x(i,t)=================================================================</a:t>
            </a:r>
          </a:p>
          <a:p>
            <a:r>
              <a:rPr lang="en-US" altLang="en-US" sz="1400" b="1">
                <a:latin typeface="Courier New" pitchFamily="49" charset="0"/>
              </a:rPr>
              <a:t> OCC     |    -.02021384       .01375165    -1.470   .1416    .51116447</a:t>
            </a:r>
          </a:p>
          <a:p>
            <a:r>
              <a:rPr lang="en-US" altLang="en-US" sz="1400" b="1">
                <a:latin typeface="Courier New" pitchFamily="49" charset="0"/>
              </a:rPr>
              <a:t> SMSA    |    -.04250645       .01951727    -2.178   .0294    .65378151</a:t>
            </a:r>
          </a:p>
          <a:p>
            <a:r>
              <a:rPr lang="en-US" altLang="en-US" sz="1400" b="1">
                <a:latin typeface="Courier New" pitchFamily="49" charset="0"/>
              </a:rPr>
              <a:t> MS      |    -.02946444       .01915264    -1.538   .1240    .81440576</a:t>
            </a:r>
          </a:p>
          <a:p>
            <a:r>
              <a:rPr lang="en-US" altLang="en-US" sz="1400" b="1">
                <a:latin typeface="Courier New" pitchFamily="49" charset="0"/>
              </a:rPr>
              <a:t> EXP     |     .09665711       .00119262    81.046   .0000   19.8537815</a:t>
            </a:r>
          </a:p>
          <a:p>
            <a:r>
              <a:rPr lang="en-US" altLang="en-US" sz="1400" b="1">
                <a:latin typeface="Courier New" pitchFamily="49" charset="0"/>
              </a:rPr>
              <a:t>z(i)===================================================================</a:t>
            </a:r>
          </a:p>
          <a:p>
            <a:r>
              <a:rPr lang="en-US" altLang="en-US" sz="1400" b="1">
                <a:latin typeface="Courier New" pitchFamily="49" charset="0"/>
              </a:rPr>
              <a:t> FEM     |    -.34322129       .05725632    -5.994   .0000    .11260504</a:t>
            </a:r>
          </a:p>
          <a:p>
            <a:r>
              <a:rPr lang="en-US" altLang="en-US" sz="1400" b="1">
                <a:latin typeface="Courier New" pitchFamily="49" charset="0"/>
              </a:rPr>
              <a:t> ED      |     .05099781       .00575551     8.861   .0000   12.8453782</a:t>
            </a:r>
          </a:p>
          <a:p>
            <a:r>
              <a:rPr lang="en-US" altLang="en-US" sz="1400" b="1">
                <a:latin typeface="Courier New" pitchFamily="49" charset="0"/>
              </a:rPr>
              <a:t>Means of x(i,t) and constant===========================================</a:t>
            </a:r>
          </a:p>
          <a:p>
            <a:r>
              <a:rPr lang="en-US" altLang="en-US" sz="1400" b="1">
                <a:latin typeface="Courier New" pitchFamily="49" charset="0"/>
              </a:rPr>
              <a:t> Constant|    5.72655261       .10300460    55.595   .0000</a:t>
            </a:r>
          </a:p>
          <a:p>
            <a:r>
              <a:rPr lang="en-US" altLang="en-US" sz="1400" b="1">
                <a:latin typeface="Courier New" pitchFamily="49" charset="0"/>
              </a:rPr>
              <a:t> OCCB    |    -.10850252       .03635921    -2.984   .0028    .51116447</a:t>
            </a:r>
          </a:p>
          <a:p>
            <a:r>
              <a:rPr lang="en-US" altLang="en-US" sz="1400" b="1">
                <a:latin typeface="Courier New" pitchFamily="49" charset="0"/>
              </a:rPr>
              <a:t> SMSAB   |     .22934020       .03282197     6.987   .0000    .65378151</a:t>
            </a:r>
          </a:p>
          <a:p>
            <a:r>
              <a:rPr lang="en-US" altLang="en-US" sz="1400" b="1">
                <a:latin typeface="Courier New" pitchFamily="49" charset="0"/>
              </a:rPr>
              <a:t> MSB     |     .20453332       .05329948     3.837   .0001    .81440576</a:t>
            </a:r>
          </a:p>
          <a:p>
            <a:r>
              <a:rPr lang="en-US" altLang="en-US" sz="1400" b="1">
                <a:latin typeface="Courier New" pitchFamily="49" charset="0"/>
              </a:rPr>
              <a:t> EXPB    |    -.08988632       .00165025   -54.468   .0000   19.8537815</a:t>
            </a:r>
          </a:p>
          <a:p>
            <a:r>
              <a:rPr lang="en-US" altLang="en-US" sz="1400" b="1">
                <a:latin typeface="Courier New" pitchFamily="49" charset="0"/>
              </a:rPr>
              <a:t>Variance Estimates=====================================================</a:t>
            </a:r>
          </a:p>
          <a:p>
            <a:r>
              <a:rPr lang="en-US" altLang="en-US" sz="1400" b="1">
                <a:latin typeface="Courier New" pitchFamily="49" charset="0"/>
              </a:rPr>
              <a:t>   Var[e]|      .0235632</a:t>
            </a:r>
          </a:p>
          <a:p>
            <a:r>
              <a:rPr lang="en-US" altLang="en-US" sz="1400" b="1">
                <a:latin typeface="Courier New" pitchFamily="49" charset="0"/>
              </a:rPr>
              <a:t>   Var[u]|      .0773825  </a:t>
            </a:r>
            <a:r>
              <a:rPr lang="en-US" altLang="en-US" sz="1400" b="1">
                <a:solidFill>
                  <a:srgbClr val="FF2121"/>
                </a:solidFill>
                <a:latin typeface="Courier New" pitchFamily="49" charset="0"/>
              </a:rPr>
              <a:t>(Reduces the time invariant variance.)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447800"/>
          </a:xfrm>
        </p:spPr>
        <p:txBody>
          <a:bodyPr/>
          <a:lstStyle/>
          <a:p>
            <a:r>
              <a:rPr lang="en-US" altLang="en-US" smtClean="0"/>
              <a:t>A Hierarchical Linear Model</a:t>
            </a:r>
            <a:br>
              <a:rPr lang="en-US" altLang="en-US" smtClean="0"/>
            </a:br>
            <a:r>
              <a:rPr lang="en-US" altLang="en-US" smtClean="0"/>
              <a:t>Interpretation of the FE Model</a:t>
            </a:r>
          </a:p>
        </p:txBody>
      </p:sp>
      <p:graphicFrame>
        <p:nvGraphicFramePr>
          <p:cNvPr id="93187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914400" y="2438400"/>
          <a:ext cx="7770813" cy="2833688"/>
        </p:xfrm>
        <a:graphic>
          <a:graphicData uri="http://schemas.openxmlformats.org/presentationml/2006/ole">
            <p:oleObj spid="_x0000_s93189" name="Equation" r:id="rId4" imgW="3378200" imgH="12319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Hierarchical Linear Model as REM</a:t>
            </a:r>
          </a:p>
        </p:txBody>
      </p:sp>
      <p:sp>
        <p:nvSpPr>
          <p:cNvPr id="95235" name="Text Box 4"/>
          <p:cNvSpPr txBox="1">
            <a:spLocks noChangeArrowheads="1"/>
          </p:cNvSpPr>
          <p:nvPr/>
        </p:nvSpPr>
        <p:spPr bwMode="auto">
          <a:xfrm>
            <a:off x="381000" y="1828800"/>
            <a:ext cx="8382000" cy="3708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Random Effects Model: v(i,t) = e(i,t) + u(i)     |</a:t>
            </a:r>
          </a:p>
          <a:p>
            <a:r>
              <a:rPr lang="en-US" altLang="en-US" sz="1400" b="1">
                <a:latin typeface="Courier New" pitchFamily="49" charset="0"/>
              </a:rPr>
              <a:t>| Estimates:  Var[e]              =   .235368D-01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Var[u]              =   .110254D+00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Corr[v(i,t),v(i,s)] =   .824078 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Sigma(u)            =  0.3303       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 OCC     |    -.03908144       .01298962    -3.009   .0026    .51116447</a:t>
            </a:r>
          </a:p>
          <a:p>
            <a:r>
              <a:rPr lang="en-US" altLang="en-US" sz="1400" b="1">
                <a:latin typeface="Courier New" pitchFamily="49" charset="0"/>
              </a:rPr>
              <a:t> SMSA    |    -.03881553       .01645862    -2.358   .0184    .65378151</a:t>
            </a:r>
          </a:p>
          <a:p>
            <a:r>
              <a:rPr lang="en-US" altLang="en-US" sz="1400" b="1">
                <a:latin typeface="Courier New" pitchFamily="49" charset="0"/>
              </a:rPr>
              <a:t> MS      |    -.06557030       .01815465    -3.612   .0003    .81440576</a:t>
            </a:r>
          </a:p>
          <a:p>
            <a:r>
              <a:rPr lang="en-US" altLang="en-US" sz="1400" b="1">
                <a:latin typeface="Courier New" pitchFamily="49" charset="0"/>
              </a:rPr>
              <a:t> EXP     |     .05737298       .00088467    64.852   .0000   19.8537815</a:t>
            </a:r>
          </a:p>
          <a:p>
            <a:r>
              <a:rPr lang="en-US" altLang="en-US" sz="1400" b="1">
                <a:latin typeface="Courier New" pitchFamily="49" charset="0"/>
              </a:rPr>
              <a:t> FEM     |    -.34715010       .04681514    -7.415   .0000    .11260504</a:t>
            </a:r>
          </a:p>
          <a:p>
            <a:r>
              <a:rPr lang="en-US" altLang="en-US" sz="1400" b="1">
                <a:latin typeface="Courier New" pitchFamily="49" charset="0"/>
              </a:rPr>
              <a:t> ED      |     .11120152       .00525209    21.173   .0000   12.8453782</a:t>
            </a:r>
          </a:p>
          <a:p>
            <a:r>
              <a:rPr lang="en-US" altLang="en-US" sz="1400" b="1">
                <a:latin typeface="Courier New" pitchFamily="49" charset="0"/>
              </a:rPr>
              <a:t> Constant|    4.24669585       .07763394    54.702   .0000</a:t>
            </a:r>
          </a:p>
        </p:txBody>
      </p:sp>
      <p:sp>
        <p:nvSpPr>
          <p:cNvPr id="95236" name="Rectangle 3"/>
          <p:cNvSpPr>
            <a:spLocks noChangeArrowheads="1"/>
          </p:cNvSpPr>
          <p:nvPr/>
        </p:nvSpPr>
        <p:spPr bwMode="auto">
          <a:xfrm>
            <a:off x="457200" y="4811713"/>
            <a:ext cx="7696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HLM (Simulation Estimator) vs. REM</a:t>
            </a:r>
          </a:p>
        </p:txBody>
      </p:sp>
      <p:sp>
        <p:nvSpPr>
          <p:cNvPr id="142339" name="Text Box 4"/>
          <p:cNvSpPr txBox="1">
            <a:spLocks noChangeArrowheads="1"/>
          </p:cNvSpPr>
          <p:nvPr/>
        </p:nvSpPr>
        <p:spPr bwMode="auto">
          <a:xfrm>
            <a:off x="533400" y="1752600"/>
            <a:ext cx="792480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>
                <a:latin typeface="Courier New" panose="02070309020205020404" pitchFamily="49" charset="0"/>
              </a:rPr>
              <a:t>---------+ Nonrandom parameters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OCC     |    -.02461285       .00566374    -4.346   .0000    .51116447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SMSA    |    -.06076787       .00490494   -12.389   .0000    .65378151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MS      |    -.04446541       .00850068    -5.231   .0000    .81440576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EXP     |     .08508257       .00046901   181.409   .0000   19.8537815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---------+ Means for random parameters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Constant|    2.89358963       .02426391   119.255   .0000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---------+ Scale parameters for dists. of random parameters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Constant|     .86092728       .00448368   192.014   .0000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---------+ Heterogeneity in the means of random parameters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cONE_FEM|    -.54972521       .01030773   -53.331   .0000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cONE_ED |     .16915125       .00122320   138.286   .0000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========================================================================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---------+Variance parameter given is sigma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Std.Dev.|     .15681703       .00074231   211.256   .0000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(REM Estimated by two step FGLS) Sigma(u) = 0.3303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OCC     |    -.03908144       .01298962    -3.009   .0026    .51116447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SMSA    |    -.03881553       .01645862    -2.358   .0184    .65378151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MS      |    -.06557030       .01815465    -3.612   .0003    .81440576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EXP     |     .05737298       .00088467    64.852   .0000   19.8537815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FEM     |    -.34715010       .04681514    -7.415   .0000    .11260504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ED      |     .11120152       .00525209    21.173   .0000   12.8453782</a:t>
            </a:r>
          </a:p>
          <a:p>
            <a:r>
              <a:rPr lang="en-US" altLang="en-US" sz="1400" b="1">
                <a:latin typeface="Courier New" panose="02070309020205020404" pitchFamily="49" charset="0"/>
              </a:rPr>
              <a:t> Constant|    4.24669585       .07763394    54.702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Surprising Algebraic Results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Regression with </a:t>
            </a:r>
            <a:r>
              <a:rPr lang="en-US" altLang="en-US" b="1" smtClean="0"/>
              <a:t>X</a:t>
            </a:r>
            <a:r>
              <a:rPr lang="en-US" altLang="en-US" smtClean="0"/>
              <a:t> and FEM gives the same results as </a:t>
            </a:r>
            <a:r>
              <a:rPr lang="en-US" altLang="en-US" b="1" smtClean="0"/>
              <a:t>X</a:t>
            </a:r>
            <a:r>
              <a:rPr lang="en-US" altLang="en-US" smtClean="0"/>
              <a:t> with group means and a constant</a:t>
            </a:r>
          </a:p>
          <a:p>
            <a:endParaRPr lang="en-US" altLang="en-US" smtClean="0"/>
          </a:p>
          <a:p>
            <a:r>
              <a:rPr lang="en-US" altLang="en-US" smtClean="0"/>
              <a:t>REM with </a:t>
            </a:r>
            <a:r>
              <a:rPr lang="en-US" altLang="en-US" b="1" smtClean="0"/>
              <a:t>X</a:t>
            </a:r>
            <a:r>
              <a:rPr lang="en-US" altLang="en-US" smtClean="0"/>
              <a:t> and group means gives the same results as FEM by group means.</a:t>
            </a:r>
          </a:p>
          <a:p>
            <a:endParaRPr lang="en-US" altLang="en-US" smtClean="0"/>
          </a:p>
          <a:p>
            <a:r>
              <a:rPr lang="en-US" altLang="en-US" smtClean="0"/>
              <a:t>(Standard errors are different in all cases.)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838200"/>
            <a:ext cx="6486525" cy="5715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8547" name="Rectangle 4"/>
          <p:cNvSpPr>
            <a:spLocks noChangeArrowheads="1"/>
          </p:cNvSpPr>
          <p:nvPr/>
        </p:nvSpPr>
        <p:spPr bwMode="auto">
          <a:xfrm>
            <a:off x="2514600" y="1600200"/>
            <a:ext cx="1143000" cy="1295400"/>
          </a:xfrm>
          <a:prstGeom prst="rect">
            <a:avLst/>
          </a:prstGeom>
          <a:solidFill>
            <a:srgbClr val="FF5C5C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8548" name="Rectangle 5"/>
          <p:cNvSpPr>
            <a:spLocks noChangeArrowheads="1"/>
          </p:cNvSpPr>
          <p:nvPr/>
        </p:nvSpPr>
        <p:spPr bwMode="auto">
          <a:xfrm>
            <a:off x="2514600" y="3886200"/>
            <a:ext cx="1143000" cy="1219200"/>
          </a:xfrm>
          <a:prstGeom prst="rect">
            <a:avLst/>
          </a:prstGeom>
          <a:solidFill>
            <a:srgbClr val="FF5C5C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8549" name="Rectangle 6"/>
          <p:cNvSpPr>
            <a:spLocks noChangeArrowheads="1"/>
          </p:cNvSpPr>
          <p:nvPr/>
        </p:nvSpPr>
        <p:spPr bwMode="auto">
          <a:xfrm>
            <a:off x="2514600" y="5105400"/>
            <a:ext cx="1143000" cy="13716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553450" cy="457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9571" name="Rectangle 2"/>
          <p:cNvSpPr>
            <a:spLocks noChangeArrowheads="1"/>
          </p:cNvSpPr>
          <p:nvPr/>
        </p:nvSpPr>
        <p:spPr bwMode="auto">
          <a:xfrm>
            <a:off x="1752600" y="2209800"/>
            <a:ext cx="1295400" cy="1676400"/>
          </a:xfrm>
          <a:prstGeom prst="rect">
            <a:avLst/>
          </a:prstGeom>
          <a:solidFill>
            <a:srgbClr val="FF5C5C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9572" name="Rectangle 3"/>
          <p:cNvSpPr>
            <a:spLocks noChangeArrowheads="1"/>
          </p:cNvSpPr>
          <p:nvPr/>
        </p:nvSpPr>
        <p:spPr bwMode="auto">
          <a:xfrm>
            <a:off x="1752600" y="3886200"/>
            <a:ext cx="1295400" cy="18288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Wine Economics</a:t>
            </a:r>
            <a:br>
              <a:rPr lang="en-US" smtClean="0"/>
            </a:br>
            <a:r>
              <a:rPr lang="en-US" smtClean="0"/>
              <a:t>A Case Study</a:t>
            </a:r>
            <a:endParaRPr lang="en-US"/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057400"/>
            <a:ext cx="5181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819400"/>
            <a:ext cx="7696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8600" y="5754469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doi: 10.1111/1467-8454.12060</a:t>
            </a:r>
          </a:p>
          <a:p>
            <a:r>
              <a:rPr lang="en-US" smtClean="0"/>
              <a:t>Australian Economic Papers, 55, 1, March, 2016.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6324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http://people.stern.nyu.edu/wgreene/Econometrics/Wine-FEM.pdf</a:t>
            </a:r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</a:t>
            </a:r>
            <a:endParaRPr lang="en-US"/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51116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mtClean="0"/>
              <a:t>Fixed Effects</a:t>
            </a:r>
            <a:endParaRPr lang="en-US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8771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867400"/>
            <a:ext cx="79152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Incidental Parameters</a:t>
            </a:r>
            <a:endParaRPr lang="en-US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78390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535" y="3005665"/>
            <a:ext cx="78295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Random Effects</a:t>
            </a:r>
            <a:endParaRPr lang="en-US"/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78105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Attributes and Characteristics</a:t>
            </a:r>
            <a:endParaRPr lang="en-US"/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79248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3124200"/>
            <a:ext cx="7810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343400"/>
            <a:ext cx="78867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</a:t>
            </a:r>
            <a:endParaRPr lang="en-US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90800"/>
            <a:ext cx="78867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7924800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Hausman Test</a:t>
            </a:r>
            <a:endParaRPr lang="en-US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77914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867" y="3547535"/>
            <a:ext cx="7810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668208" y="770193"/>
            <a:ext cx="580758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7010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24000"/>
            <a:ext cx="3319273" cy="2435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37002"/>
            <a:ext cx="3328988" cy="238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847988"/>
            <a:ext cx="5232819" cy="40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Appendix</a:t>
            </a:r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524000" y="609600"/>
            <a:ext cx="7086600" cy="1143000"/>
          </a:xfrm>
        </p:spPr>
        <p:txBody>
          <a:bodyPr/>
          <a:lstStyle/>
          <a:p>
            <a:r>
              <a:rPr lang="en-US" altLang="en-US" smtClean="0"/>
              <a:t>Correlated Random Effects</a:t>
            </a:r>
          </a:p>
        </p:txBody>
      </p:sp>
      <p:pic>
        <p:nvPicPr>
          <p:cNvPr id="100355" name="Picture 9" descr="deto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275" y="850900"/>
            <a:ext cx="13716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6" name="Picture 10" descr="end-of-detou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5562600"/>
            <a:ext cx="14605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0357" name="Object 4"/>
          <p:cNvGraphicFramePr>
            <a:graphicFrameLocks noChangeAspect="1"/>
          </p:cNvGraphicFramePr>
          <p:nvPr/>
        </p:nvGraphicFramePr>
        <p:xfrm>
          <a:off x="1828800" y="1828800"/>
          <a:ext cx="5340350" cy="4267200"/>
        </p:xfrm>
        <a:graphic>
          <a:graphicData uri="http://schemas.openxmlformats.org/presentationml/2006/ole">
            <p:oleObj spid="_x0000_s139268" name="Equation" r:id="rId5" imgW="3403600" imgH="271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Panel Data Algebra (1)</a:t>
            </a:r>
          </a:p>
        </p:txBody>
      </p:sp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609600" y="1828800"/>
          <a:ext cx="8272463" cy="4554538"/>
        </p:xfrm>
        <a:graphic>
          <a:graphicData uri="http://schemas.openxmlformats.org/presentationml/2006/ole">
            <p:oleObj spid="_x0000_s122884" name="Equation" r:id="rId4" imgW="4914900" imgH="2705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Panel Data Algebra (2)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1044575" y="1970088"/>
          <a:ext cx="6791325" cy="4413250"/>
        </p:xfrm>
        <a:graphic>
          <a:graphicData uri="http://schemas.openxmlformats.org/presentationml/2006/ole">
            <p:oleObj spid="_x0000_s123908" name="Equation" r:id="rId4" imgW="3810000" imgH="2476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Panel Data Algebra (3)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838200" y="1447800"/>
          <a:ext cx="7553325" cy="4733925"/>
        </p:xfrm>
        <a:graphic>
          <a:graphicData uri="http://schemas.openxmlformats.org/presentationml/2006/ole">
            <p:oleObj spid="_x0000_s124932" name="Equation" r:id="rId4" imgW="4419600" imgH="2768600" progId="Equation.DSMT4">
              <p:embed/>
            </p:oleObj>
          </a:graphicData>
        </a:graphic>
      </p:graphicFrame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762000" y="3171825"/>
            <a:ext cx="4572000" cy="9144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4543425" y="5715000"/>
            <a:ext cx="3810000" cy="5334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Fixed vs. Random Effects</a:t>
            </a:r>
          </a:p>
        </p:txBody>
      </p:sp>
      <p:graphicFrame>
        <p:nvGraphicFramePr>
          <p:cNvPr id="91139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95300" y="1990725"/>
          <a:ext cx="7867650" cy="3944938"/>
        </p:xfrm>
        <a:graphic>
          <a:graphicData uri="http://schemas.openxmlformats.org/presentationml/2006/ole">
            <p:oleObj spid="_x0000_s126982" name="Equation" r:id="rId4" imgW="4660900" imgH="2336800" progId="Equation.DSMT4">
              <p:embed/>
            </p:oleObj>
          </a:graphicData>
        </a:graphic>
      </p:graphicFrame>
      <p:graphicFrame>
        <p:nvGraphicFramePr>
          <p:cNvPr id="91140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6610350" y="3871913"/>
          <a:ext cx="114300" cy="215900"/>
        </p:xfrm>
        <a:graphic>
          <a:graphicData uri="http://schemas.openxmlformats.org/presentationml/2006/ole">
            <p:oleObj spid="_x0000_s126983" name="Equation" r:id="rId5" imgW="114151" imgH="215619" progId="Equation.3">
              <p:embed/>
            </p:oleObj>
          </a:graphicData>
        </a:graphic>
      </p:graphicFrame>
      <p:sp>
        <p:nvSpPr>
          <p:cNvPr id="91141" name="Text Box 6"/>
          <p:cNvSpPr txBox="1">
            <a:spLocks noChangeArrowheads="1"/>
          </p:cNvSpPr>
          <p:nvPr/>
        </p:nvSpPr>
        <p:spPr bwMode="auto">
          <a:xfrm>
            <a:off x="533400" y="5943600"/>
            <a:ext cx="662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n-US" b="1">
                <a:latin typeface="Tahoma" pitchFamily="34" charset="0"/>
              </a:rPr>
              <a:t>β</a:t>
            </a:r>
            <a:r>
              <a:rPr lang="en-US" altLang="en-US" b="1">
                <a:latin typeface="Tahoma" pitchFamily="34" charset="0"/>
              </a:rPr>
              <a:t> does not contain the constant term in the preceding.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18122</TotalTime>
  <Words>1817</Words>
  <Application>Microsoft Office PowerPoint</Application>
  <PresentationFormat>On-screen Show (4:3)</PresentationFormat>
  <Paragraphs>312</Paragraphs>
  <Slides>71</Slides>
  <Notes>45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2_Quadrant</vt:lpstr>
      <vt:lpstr>Equation</vt:lpstr>
      <vt:lpstr>MathType 6.0 Equation</vt:lpstr>
      <vt:lpstr>Econometric Analysis of Panel Data</vt:lpstr>
      <vt:lpstr>The Random Effects Model</vt:lpstr>
      <vt:lpstr>A Random Effects Log Wage Equation</vt:lpstr>
      <vt:lpstr>Random vs. Fixed Effects</vt:lpstr>
      <vt:lpstr>Error Components Model</vt:lpstr>
      <vt:lpstr>Notation</vt:lpstr>
      <vt:lpstr>Notation – Generalized Regression</vt:lpstr>
      <vt:lpstr>What does the orthogonality assumption mean?</vt:lpstr>
      <vt:lpstr>Convergence of Moments</vt:lpstr>
      <vt:lpstr>Slide 10</vt:lpstr>
      <vt:lpstr>Ordinary Least Squares</vt:lpstr>
      <vt:lpstr>Estimating the Variance for OLS</vt:lpstr>
      <vt:lpstr>Mechanics of the Cluster Estimator</vt:lpstr>
      <vt:lpstr>Alternative OLS Variance Estimators</vt:lpstr>
      <vt:lpstr>Generalized Least Squares</vt:lpstr>
      <vt:lpstr>GLS</vt:lpstr>
      <vt:lpstr>Estimators for the Variances</vt:lpstr>
      <vt:lpstr>Feasible GLS Uses Estimates of 2 and u2</vt:lpstr>
      <vt:lpstr>Practical Problems with FGLS</vt:lpstr>
      <vt:lpstr>Stata Variance Estimators</vt:lpstr>
      <vt:lpstr>Computing Variance Estimators for C&amp;R</vt:lpstr>
      <vt:lpstr>Application</vt:lpstr>
      <vt:lpstr>Testing for Effects: An LM Test</vt:lpstr>
      <vt:lpstr>LM Tests</vt:lpstr>
      <vt:lpstr>Testing for Effects: Method of Moments</vt:lpstr>
      <vt:lpstr>Testing: Dissecting the Wooldridge Statistic</vt:lpstr>
      <vt:lpstr>Testing for Effects</vt:lpstr>
      <vt:lpstr>Slide 28</vt:lpstr>
      <vt:lpstr>Slide 29</vt:lpstr>
      <vt:lpstr>Two Way Random Effects Model</vt:lpstr>
      <vt:lpstr>One Way REM</vt:lpstr>
      <vt:lpstr>Two Way REM</vt:lpstr>
      <vt:lpstr>Hausman Test for FE vs. RE</vt:lpstr>
      <vt:lpstr>Hausman Test for Effects</vt:lpstr>
      <vt:lpstr>Computing the Hausman Statistic</vt:lpstr>
      <vt:lpstr>Slide 36</vt:lpstr>
      <vt:lpstr>Slide 37</vt:lpstr>
      <vt:lpstr>What’s Wrong with the  Hausman Test?</vt:lpstr>
      <vt:lpstr>A Variable Addition Test</vt:lpstr>
      <vt:lpstr>Variable Addition</vt:lpstr>
      <vt:lpstr>Means Added</vt:lpstr>
      <vt:lpstr>Slide 42</vt:lpstr>
      <vt:lpstr>Slide 43</vt:lpstr>
      <vt:lpstr>Mundlak’s Estimator</vt:lpstr>
      <vt:lpstr>Evolution: Correlated Random Effects</vt:lpstr>
      <vt:lpstr>Mundlak’s Approach for an FE Model with Time Invariant Variables</vt:lpstr>
      <vt:lpstr>Mundlak Form of FE Model</vt:lpstr>
      <vt:lpstr>A Hierarchical Linear Model Interpretation of the FE Model</vt:lpstr>
      <vt:lpstr>Hierarchical Linear Model as REM</vt:lpstr>
      <vt:lpstr>HLM (Simulation Estimator) vs. REM</vt:lpstr>
      <vt:lpstr>Surprising Algebraic Results</vt:lpstr>
      <vt:lpstr>Slide 52</vt:lpstr>
      <vt:lpstr>Slide 53</vt:lpstr>
      <vt:lpstr>Wine Economics A Case Study</vt:lpstr>
      <vt:lpstr>Model</vt:lpstr>
      <vt:lpstr>Fixed Effects</vt:lpstr>
      <vt:lpstr>Incidental Parameters</vt:lpstr>
      <vt:lpstr>Random Effects</vt:lpstr>
      <vt:lpstr>Attributes and Characteristics</vt:lpstr>
      <vt:lpstr>Data</vt:lpstr>
      <vt:lpstr>Slide 61</vt:lpstr>
      <vt:lpstr>Hausman Test</vt:lpstr>
      <vt:lpstr>Slide 63</vt:lpstr>
      <vt:lpstr>Slide 64</vt:lpstr>
      <vt:lpstr>Slide 65</vt:lpstr>
      <vt:lpstr>Appendix</vt:lpstr>
      <vt:lpstr>Correlated Random Effects</vt:lpstr>
      <vt:lpstr>Panel Data Algebra (1)</vt:lpstr>
      <vt:lpstr>Panel Data Algebra (2)</vt:lpstr>
      <vt:lpstr>Panel Data Algebra (3)</vt:lpstr>
      <vt:lpstr>Fixed vs. Random Effects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169</cp:revision>
  <cp:lastPrinted>2018-02-20T15:34:04Z</cp:lastPrinted>
  <dcterms:created xsi:type="dcterms:W3CDTF">2001-06-17T19:05:03Z</dcterms:created>
  <dcterms:modified xsi:type="dcterms:W3CDTF">2019-12-22T15:31:38Z</dcterms:modified>
</cp:coreProperties>
</file>