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38"/>
  </p:notesMasterIdLst>
  <p:handoutMasterIdLst>
    <p:handoutMasterId r:id="rId39"/>
  </p:handoutMasterIdLst>
  <p:sldIdLst>
    <p:sldId id="522" r:id="rId2"/>
    <p:sldId id="442" r:id="rId3"/>
    <p:sldId id="443" r:id="rId4"/>
    <p:sldId id="466" r:id="rId5"/>
    <p:sldId id="459" r:id="rId6"/>
    <p:sldId id="497" r:id="rId7"/>
    <p:sldId id="496" r:id="rId8"/>
    <p:sldId id="498" r:id="rId9"/>
    <p:sldId id="460" r:id="rId10"/>
    <p:sldId id="474" r:id="rId11"/>
    <p:sldId id="461" r:id="rId12"/>
    <p:sldId id="521" r:id="rId13"/>
    <p:sldId id="464" r:id="rId14"/>
    <p:sldId id="475" r:id="rId15"/>
    <p:sldId id="517" r:id="rId16"/>
    <p:sldId id="476" r:id="rId17"/>
    <p:sldId id="523" r:id="rId18"/>
    <p:sldId id="477" r:id="rId19"/>
    <p:sldId id="478" r:id="rId20"/>
    <p:sldId id="499" r:id="rId21"/>
    <p:sldId id="465" r:id="rId22"/>
    <p:sldId id="479" r:id="rId23"/>
    <p:sldId id="480" r:id="rId24"/>
    <p:sldId id="481" r:id="rId25"/>
    <p:sldId id="482" r:id="rId26"/>
    <p:sldId id="483" r:id="rId27"/>
    <p:sldId id="484" r:id="rId28"/>
    <p:sldId id="485" r:id="rId29"/>
    <p:sldId id="486" r:id="rId30"/>
    <p:sldId id="487" r:id="rId31"/>
    <p:sldId id="488" r:id="rId32"/>
    <p:sldId id="489" r:id="rId33"/>
    <p:sldId id="490" r:id="rId34"/>
    <p:sldId id="491" r:id="rId35"/>
    <p:sldId id="528" r:id="rId36"/>
    <p:sldId id="524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F0000"/>
    <a:srgbClr val="0066FF"/>
    <a:srgbClr val="FF3300"/>
    <a:srgbClr val="000000"/>
    <a:srgbClr val="FFFFFF"/>
    <a:srgbClr val="CCECFF"/>
    <a:srgbClr val="00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05" autoAdjust="0"/>
    <p:restoredTop sz="95948" autoAdjust="0"/>
  </p:normalViewPr>
  <p:slideViewPr>
    <p:cSldViewPr>
      <p:cViewPr varScale="1">
        <p:scale>
          <a:sx n="78" d="100"/>
          <a:sy n="78" d="100"/>
        </p:scale>
        <p:origin x="-811" y="-6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A178F42-6B3E-47BA-ADCB-DE356C1A6D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8DF6229-7EE5-4741-8311-C775857A508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476B5B-B5AC-41FB-84FE-FF19607BB07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F97923-856F-48C6-83FC-D9A4A06268C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0C7B83-8710-493C-A313-308043034C0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6D79A6-D161-40B2-82DC-8DC3A198E364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B8136-72E8-4887-806C-0DF5BC2C8D63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A55059-251E-405E-899A-21BD74566FCC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31DC45-34A6-4C1A-94CC-EDD0712565F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314AD8-C143-4F77-B39C-E0A445BBF0C8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4D0A2C-F4C5-4BCD-A746-AC6E04685BC7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19E08A-735B-4CE5-9679-D8B911142C53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0BED07-F9E0-41F4-AF5D-646DAC089FD9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DC2D9B-0687-4407-B249-4185EDFCF10E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3551FE-F26E-40AF-93A1-CC6F39FA1F8A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3B6FCA-59B6-47EF-8D10-1BF4FE8BED99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6A16B7-F015-483B-8624-F0E100E6C217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5ACCEC-85AE-48CC-A1B9-F5256D081D2E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4FA03-80C3-4994-B67A-9B83819D25AC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41DAFE-0780-44BD-A043-F126036E3345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44F947-96C9-443A-B27C-826A2A01F221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CAB557-B6BC-4BB3-A751-977AA9E26C4F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99A2AA-BB47-4595-B88E-002A53D1577F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FFCD8F-63F6-4976-8302-C3737861F2D9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E827CC-546A-469D-B2FC-5C62F8E00757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2064AB-EE79-4912-9B99-9C3EFE03D7AE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3E905F-E7FB-4D6F-A930-3C8C4473B56F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6B3F2E-5D21-4653-BFD9-31742212CCEA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04F4B8-7163-41E9-97E8-3A272EB06683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4C55C7-A39A-439A-A5CF-C5DD7FC92DA8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819786-876D-49A5-B0CA-D4A84E983C49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4793E2-910C-49BE-A4DB-454D0A0BAA54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CBC4F3-D938-4A9E-B0A3-E39347CFC1E9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D9BEA5-AC9E-457F-B0FF-6C862EDFC15B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FD049E41-18E5-437E-BAA5-029B6B5F9B4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2018AD-EFDD-4343-9EF4-B00210507C9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A2B33-79B4-4967-86EA-BD23D15E6E0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CD0E5-E165-4210-BD7A-FFA6D4C0DDD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30267E-7478-4214-9171-F9F39C1C828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635D4C-5C4D-41AD-880D-3D2E8811A7E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887B3B-DEF0-4748-AA8F-806AC874C9B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458421-2531-41EB-A067-85D1A66D6A6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C97C3A-8EA1-4278-972D-B49D0AB766D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E57369-43B8-45D7-9743-B83ABC5A5BA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4E263-502B-4D93-8C80-74CDB12470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42FF9-30FA-4CFB-B08D-3278195DA6C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28C81-B82A-437B-BEE0-D99C199B645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88257-AD7A-49EE-BDED-F94356A8D82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fld id="{E68BF5A6-CB93-4201-A3CE-9977087229D8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5410200" y="381000"/>
            <a:ext cx="340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6: MLE for RE Models [ </a:t>
            </a:r>
            <a:fld id="{C08CA00B-B59C-484D-9ABB-E6EE05767B26}" type="slidenum">
              <a:rPr lang="en-US" altLang="en-US" sz="1400" b="1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34]</a:t>
            </a:r>
            <a:endParaRPr lang="en-US" altLang="en-US" sz="1400" b="1">
              <a:solidFill>
                <a:schemeClr val="bg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6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20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2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4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27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28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2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5124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5125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9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31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Random Effects Model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153400" cy="4302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The random effects model</a:t>
            </a:r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r>
              <a:rPr lang="en-US" altLang="en-US" sz="2400" smtClean="0"/>
              <a:t>c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 is uncorrelated with 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for all t; </a:t>
            </a:r>
          </a:p>
          <a:p>
            <a:pPr lvl="1" eaLnBrk="1" hangingPunct="1"/>
            <a:r>
              <a:rPr lang="en-US" altLang="en-US" sz="2000" smtClean="0"/>
              <a:t>E[c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 |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] = 0</a:t>
            </a:r>
          </a:p>
          <a:p>
            <a:pPr lvl="1" eaLnBrk="1" hangingPunct="1"/>
            <a:r>
              <a:rPr lang="en-US" altLang="en-US" sz="2000" smtClean="0"/>
              <a:t>E[</a:t>
            </a:r>
            <a:r>
              <a:rPr lang="el-GR" altLang="en-US" sz="2000" smtClean="0"/>
              <a:t>ε</a:t>
            </a:r>
            <a:r>
              <a:rPr lang="en-US" altLang="en-US" sz="2000" baseline="-25000" smtClean="0"/>
              <a:t>it</a:t>
            </a:r>
            <a:r>
              <a:rPr lang="en-US" altLang="en-US" sz="2000" smtClean="0"/>
              <a:t>|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,c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]=0</a:t>
            </a:r>
            <a:endParaRPr lang="el-GR" altLang="en-US" sz="2000" smtClean="0"/>
          </a:p>
          <a:p>
            <a:pPr eaLnBrk="1" hangingPunct="1"/>
            <a:endParaRPr lang="en-US" altLang="en-US" sz="2400" smtClean="0"/>
          </a:p>
          <a:p>
            <a:pPr lvl="1" eaLnBrk="1" hangingPunct="1">
              <a:buFont typeface="Wingdings" pitchFamily="2" charset="2"/>
              <a:buNone/>
            </a:pPr>
            <a:endParaRPr lang="en-US" altLang="en-US" sz="2000" smtClean="0"/>
          </a:p>
        </p:txBody>
      </p:sp>
      <p:graphicFrame>
        <p:nvGraphicFramePr>
          <p:cNvPr id="717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990600" y="2452688"/>
          <a:ext cx="5408613" cy="1966912"/>
        </p:xfrm>
        <a:graphic>
          <a:graphicData uri="http://schemas.openxmlformats.org/presentationml/2006/ole">
            <p:oleObj spid="_x0000_s7172" name="Equation" r:id="rId4" imgW="3352800" imgH="1219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Error Components Model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              Generalized Regression Model</a:t>
            </a: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533400" y="2860675"/>
          <a:ext cx="4432300" cy="2854325"/>
        </p:xfrm>
        <a:graphic>
          <a:graphicData uri="http://schemas.openxmlformats.org/presentationml/2006/ole">
            <p:oleObj spid="_x0000_s9220" name="Equation" r:id="rId4" imgW="2286000" imgH="1473200" progId="Equation.DSMT4">
              <p:embed/>
            </p:oleObj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2667000" y="3200400"/>
          <a:ext cx="6172200" cy="1898650"/>
        </p:xfrm>
        <a:graphic>
          <a:graphicData uri="http://schemas.openxmlformats.org/presentationml/2006/ole">
            <p:oleObj spid="_x0000_s9221" name="Equation" r:id="rId5" imgW="3136900" imgH="965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Notation for GR Model</a:t>
            </a:r>
          </a:p>
        </p:txBody>
      </p:sp>
      <p:graphicFrame>
        <p:nvGraphicFramePr>
          <p:cNvPr id="11267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216025" y="1524000"/>
          <a:ext cx="6480175" cy="4741863"/>
        </p:xfrm>
        <a:graphic>
          <a:graphicData uri="http://schemas.openxmlformats.org/presentationml/2006/ole">
            <p:oleObj spid="_x0000_s11267" name="Equation" r:id="rId4" imgW="3695700" imgH="27051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Maximum Likelihood of the REM</a:t>
            </a:r>
          </a:p>
        </p:txBody>
      </p:sp>
      <p:graphicFrame>
        <p:nvGraphicFramePr>
          <p:cNvPr id="13315" name="Object 4"/>
          <p:cNvGraphicFramePr>
            <a:graphicFrameLocks noChangeAspect="1"/>
          </p:cNvGraphicFramePr>
          <p:nvPr/>
        </p:nvGraphicFramePr>
        <p:xfrm>
          <a:off x="1001713" y="1830388"/>
          <a:ext cx="7218362" cy="4629150"/>
        </p:xfrm>
        <a:graphic>
          <a:graphicData uri="http://schemas.openxmlformats.org/presentationml/2006/ole">
            <p:oleObj spid="_x0000_s13315" name="Equation" r:id="rId4" imgW="4216320" imgH="2705040" progId="Equation.DSMT4">
              <p:embed/>
            </p:oleObj>
          </a:graphicData>
        </a:graphic>
      </p:graphicFrame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3048000" y="5638800"/>
            <a:ext cx="5334000" cy="838200"/>
          </a:xfrm>
          <a:prstGeom prst="rect">
            <a:avLst/>
          </a:prstGeom>
          <a:solidFill>
            <a:srgbClr val="FF33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     MLE Panel Data Algebra</a:t>
            </a:r>
            <a:br>
              <a:rPr lang="en-US" altLang="en-US" smtClean="0"/>
            </a:br>
            <a:r>
              <a:rPr lang="en-US" altLang="en-US" smtClean="0"/>
              <a:t>Second term in LnL</a:t>
            </a:r>
            <a:r>
              <a:rPr lang="en-US" altLang="en-US" baseline="-25000" smtClean="0"/>
              <a:t>i  </a:t>
            </a:r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447800" y="1752600"/>
          <a:ext cx="6359525" cy="4514850"/>
        </p:xfrm>
        <a:graphic>
          <a:graphicData uri="http://schemas.openxmlformats.org/presentationml/2006/ole">
            <p:oleObj spid="_x0000_s15363" name="Equation" r:id="rId4" imgW="4330440" imgH="3073320" progId="Equation.DSMT4">
              <p:embed/>
            </p:oleObj>
          </a:graphicData>
        </a:graphic>
      </p:graphicFrame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2133600" y="5867400"/>
            <a:ext cx="2971800" cy="457200"/>
          </a:xfrm>
          <a:prstGeom prst="rect">
            <a:avLst/>
          </a:prstGeom>
          <a:solidFill>
            <a:srgbClr val="FF33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6553200" y="1143000"/>
          <a:ext cx="1020763" cy="612775"/>
        </p:xfrm>
        <a:graphic>
          <a:graphicData uri="http://schemas.openxmlformats.org/presentationml/2006/ole">
            <p:oleObj spid="_x0000_s15364" name="Equation" r:id="rId5" imgW="380880" imgH="228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9906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MLE Panel Data Algebra</a:t>
            </a:r>
            <a:br>
              <a:rPr lang="en-US" altLang="en-US" smtClean="0"/>
            </a:br>
            <a:r>
              <a:rPr lang="en-US" altLang="en-US" smtClean="0"/>
              <a:t>Third term in LogL</a:t>
            </a:r>
            <a:r>
              <a:rPr lang="en-US" altLang="en-US" baseline="-25000" smtClean="0"/>
              <a:t>i</a:t>
            </a:r>
          </a:p>
        </p:txBody>
      </p:sp>
      <p:graphicFrame>
        <p:nvGraphicFramePr>
          <p:cNvPr id="17411" name="Object 5"/>
          <p:cNvGraphicFramePr>
            <a:graphicFrameLocks noChangeAspect="1"/>
          </p:cNvGraphicFramePr>
          <p:nvPr/>
        </p:nvGraphicFramePr>
        <p:xfrm>
          <a:off x="2151063" y="2690813"/>
          <a:ext cx="4460875" cy="3176587"/>
        </p:xfrm>
        <a:graphic>
          <a:graphicData uri="http://schemas.openxmlformats.org/presentationml/2006/ole">
            <p:oleObj spid="_x0000_s17411" name="Equation" r:id="rId4" imgW="2425680" imgH="1726920" progId="Equation.DSMT4">
              <p:embed/>
            </p:oleObj>
          </a:graphicData>
        </a:graphic>
      </p:graphicFrame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2133600" y="4038600"/>
            <a:ext cx="4495800" cy="1905000"/>
          </a:xfrm>
          <a:prstGeom prst="rect">
            <a:avLst/>
          </a:prstGeom>
          <a:solidFill>
            <a:srgbClr val="FF33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2286000" y="1828800"/>
          <a:ext cx="3914274" cy="609600"/>
        </p:xfrm>
        <a:graphic>
          <a:graphicData uri="http://schemas.openxmlformats.org/presentationml/2006/ole">
            <p:oleObj spid="_x0000_s17412" name="Equation" r:id="rId5" imgW="1549080" imgH="241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MLE Panel Data Algebra</a:t>
            </a:r>
            <a:br>
              <a:rPr lang="en-US" altLang="en-US" smtClean="0"/>
            </a:br>
            <a:r>
              <a:rPr lang="en-US" altLang="en-US" smtClean="0"/>
              <a:t>Combine Terms in lnL</a:t>
            </a:r>
            <a:r>
              <a:rPr lang="en-US" altLang="en-US" baseline="-25000" smtClean="0"/>
              <a:t>i</a:t>
            </a:r>
          </a:p>
        </p:txBody>
      </p:sp>
      <p:graphicFrame>
        <p:nvGraphicFramePr>
          <p:cNvPr id="19459" name="Object 4"/>
          <p:cNvGraphicFramePr>
            <a:graphicFrameLocks noChangeAspect="1"/>
          </p:cNvGraphicFramePr>
          <p:nvPr/>
        </p:nvGraphicFramePr>
        <p:xfrm>
          <a:off x="657225" y="1905000"/>
          <a:ext cx="7675563" cy="4427538"/>
        </p:xfrm>
        <a:graphic>
          <a:graphicData uri="http://schemas.openxmlformats.org/presentationml/2006/ole">
            <p:oleObj spid="_x0000_s19459" name="Equation" r:id="rId4" imgW="4622760" imgH="2666880" progId="Equation.DSMT4">
              <p:embed/>
            </p:oleObj>
          </a:graphicData>
        </a:graphic>
      </p:graphicFrame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609600" y="1905000"/>
            <a:ext cx="4724400" cy="685800"/>
          </a:xfrm>
          <a:prstGeom prst="rect">
            <a:avLst/>
          </a:prstGeom>
          <a:solidFill>
            <a:srgbClr val="FF33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1295400" y="4876800"/>
            <a:ext cx="1371600" cy="457200"/>
          </a:xfrm>
          <a:prstGeom prst="rect">
            <a:avLst/>
          </a:prstGeom>
          <a:solidFill>
            <a:srgbClr val="FF330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Maximizing the Log Likelihood</a:t>
            </a:r>
            <a:br>
              <a:rPr lang="en-US" altLang="en-US" smtClean="0"/>
            </a:br>
            <a:r>
              <a:rPr lang="en-US" altLang="en-US" smtClean="0"/>
              <a:t>by Iterated FGLS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 smtClean="0"/>
              <a:t>Difficult:  “Brute force” + some elegant theoretical results: See Baltagi, pp. 22-23. (Back and forth from GLS to </a:t>
            </a:r>
            <a:r>
              <a:rPr lang="en-US" altLang="en-US" sz="2000" smtClean="0">
                <a:sym typeface="Symbol" pitchFamily="18" charset="2"/>
              </a:rPr>
              <a:t></a:t>
            </a:r>
            <a:r>
              <a:rPr lang="el-GR" altLang="en-US" sz="2000" baseline="-25000" smtClean="0">
                <a:sym typeface="Symbol" pitchFamily="18" charset="2"/>
              </a:rPr>
              <a:t>ε</a:t>
            </a:r>
            <a:r>
              <a:rPr lang="en-US" altLang="en-US" sz="2000" baseline="30000" smtClean="0">
                <a:sym typeface="Symbol" pitchFamily="18" charset="2"/>
              </a:rPr>
              <a:t>2</a:t>
            </a:r>
            <a:r>
              <a:rPr lang="en-US" altLang="en-US" sz="2000" smtClean="0">
                <a:sym typeface="Symbol" pitchFamily="18" charset="2"/>
              </a:rPr>
              <a:t>  and </a:t>
            </a:r>
            <a:r>
              <a:rPr lang="en-US" altLang="en-US" sz="2000" baseline="-25000" smtClean="0">
                <a:sym typeface="Symbol" pitchFamily="18" charset="2"/>
              </a:rPr>
              <a:t>u</a:t>
            </a:r>
            <a:r>
              <a:rPr lang="en-US" altLang="en-US" sz="2000" baseline="30000" smtClean="0">
                <a:sym typeface="Symbol" pitchFamily="18" charset="2"/>
              </a:rPr>
              <a:t>2</a:t>
            </a:r>
            <a:r>
              <a:rPr lang="en-US" altLang="en-US" sz="2000" smtClean="0">
                <a:sym typeface="Symbol" pitchFamily="18" charset="2"/>
              </a:rPr>
              <a:t>.)</a:t>
            </a:r>
            <a:endParaRPr lang="en-US" altLang="en-US" sz="2000" smtClean="0"/>
          </a:p>
          <a:p>
            <a:pPr eaLnBrk="1" hangingPunct="1"/>
            <a:r>
              <a:rPr lang="en-US" altLang="en-US" sz="2000" smtClean="0"/>
              <a:t>Somewhat less difficult and more practical: At any iteration, given estimates of </a:t>
            </a:r>
            <a:r>
              <a:rPr lang="en-US" altLang="en-US" sz="2000" smtClean="0">
                <a:sym typeface="Symbol" pitchFamily="18" charset="2"/>
              </a:rPr>
              <a:t></a:t>
            </a:r>
            <a:r>
              <a:rPr lang="el-GR" altLang="en-US" sz="2000" baseline="-25000" smtClean="0">
                <a:sym typeface="Symbol" pitchFamily="18" charset="2"/>
              </a:rPr>
              <a:t>ε</a:t>
            </a:r>
            <a:r>
              <a:rPr lang="en-US" altLang="en-US" sz="2000" baseline="30000" smtClean="0">
                <a:sym typeface="Symbol" pitchFamily="18" charset="2"/>
              </a:rPr>
              <a:t>2</a:t>
            </a:r>
            <a:r>
              <a:rPr lang="en-US" altLang="en-US" sz="2000" smtClean="0">
                <a:sym typeface="Symbol" pitchFamily="18" charset="2"/>
              </a:rPr>
              <a:t> and </a:t>
            </a:r>
            <a:r>
              <a:rPr lang="en-US" altLang="en-US" sz="2000" baseline="-25000" smtClean="0">
                <a:sym typeface="Symbol" pitchFamily="18" charset="2"/>
              </a:rPr>
              <a:t>u</a:t>
            </a:r>
            <a:r>
              <a:rPr lang="en-US" altLang="en-US" sz="2000" baseline="30000" smtClean="0">
                <a:sym typeface="Symbol" pitchFamily="18" charset="2"/>
              </a:rPr>
              <a:t>2</a:t>
            </a:r>
            <a:r>
              <a:rPr lang="en-US" altLang="en-US" sz="2000" smtClean="0">
                <a:sym typeface="Symbol" pitchFamily="18" charset="2"/>
              </a:rPr>
              <a:t> the estimator of </a:t>
            </a:r>
            <a:r>
              <a:rPr lang="en-US" altLang="en-US" sz="2000" b="1" smtClean="0">
                <a:sym typeface="Symbol" pitchFamily="18" charset="2"/>
              </a:rPr>
              <a:t></a:t>
            </a:r>
            <a:r>
              <a:rPr lang="en-US" altLang="en-US" sz="2000" smtClean="0">
                <a:sym typeface="Symbol" pitchFamily="18" charset="2"/>
              </a:rPr>
              <a:t> is GLS (of course), so we iterate back and forth between these. See Hsiao, pp. 39-40.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000" smtClean="0">
                <a:sym typeface="Symbol" pitchFamily="18" charset="2"/>
              </a:rPr>
              <a:t> </a:t>
            </a:r>
          </a:p>
          <a:p>
            <a:pPr eaLnBrk="1" hangingPunct="1"/>
            <a:endParaRPr lang="en-US" altLang="en-US" sz="2000" smtClean="0">
              <a:sym typeface="Symbol" pitchFamily="18" charset="2"/>
            </a:endParaRPr>
          </a:p>
        </p:txBody>
      </p:sp>
      <p:graphicFrame>
        <p:nvGraphicFramePr>
          <p:cNvPr id="21508" name="Object 5"/>
          <p:cNvGraphicFramePr>
            <a:graphicFrameLocks noChangeAspect="1"/>
          </p:cNvGraphicFramePr>
          <p:nvPr/>
        </p:nvGraphicFramePr>
        <p:xfrm>
          <a:off x="685800" y="3581400"/>
          <a:ext cx="7607300" cy="2782888"/>
        </p:xfrm>
        <a:graphic>
          <a:graphicData uri="http://schemas.openxmlformats.org/presentationml/2006/ole">
            <p:oleObj spid="_x0000_s21508" name="Equation" r:id="rId4" imgW="5207000" imgH="1905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Direct Maximization of LogL</a:t>
            </a:r>
            <a:br>
              <a:rPr lang="en-US" altLang="en-US" smtClean="0"/>
            </a:br>
            <a:r>
              <a:rPr lang="en-US" altLang="en-US" smtClean="0"/>
              <a:t>by Nonlinear Optimization</a:t>
            </a:r>
          </a:p>
        </p:txBody>
      </p:sp>
      <p:graphicFrame>
        <p:nvGraphicFramePr>
          <p:cNvPr id="2355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762000" y="2286000"/>
          <a:ext cx="7920038" cy="3810000"/>
        </p:xfrm>
        <a:graphic>
          <a:graphicData uri="http://schemas.openxmlformats.org/presentationml/2006/ole">
            <p:oleObj spid="_x0000_s23555" name="Equation" r:id="rId4" imgW="4356000" imgH="2095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914400"/>
            <a:ext cx="6899275" cy="990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2560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8263" y="1905000"/>
            <a:ext cx="6815137" cy="4800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762000" y="5943600"/>
            <a:ext cx="457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mtClean="0">
                <a:sym typeface="Symbol" pitchFamily="18" charset="2"/>
              </a:rPr>
              <a:t></a:t>
            </a:r>
            <a:r>
              <a:rPr lang="en-US" altLang="en-US" baseline="30000" smtClean="0">
                <a:sym typeface="Symbol" pitchFamily="18" charset="2"/>
              </a:rPr>
              <a:t>2</a:t>
            </a:r>
            <a:endParaRPr lang="en-US" altLang="en-US">
              <a:sym typeface="Symbol" pitchFamily="18" charset="2"/>
            </a:endParaRPr>
          </a:p>
          <a:p>
            <a:r>
              <a:rPr lang="en-US" altLang="en-US">
                <a:sym typeface="Symbol" pitchFamily="18" charset="2"/>
              </a:rPr>
              <a:t></a:t>
            </a:r>
            <a:endParaRPr lang="en-US" altLang="en-US"/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152400" y="5867400"/>
            <a:ext cx="3417887" cy="712787"/>
          </a:xfrm>
          <a:prstGeom prst="ellipse">
            <a:avLst/>
          </a:prstGeom>
          <a:solidFill>
            <a:schemeClr val="bg2">
              <a:lumMod val="60000"/>
              <a:lumOff val="40000"/>
              <a:alpha val="18823"/>
            </a:scheme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5606" name="Oval 11"/>
          <p:cNvSpPr>
            <a:spLocks noChangeArrowheads="1"/>
          </p:cNvSpPr>
          <p:nvPr/>
        </p:nvSpPr>
        <p:spPr bwMode="auto">
          <a:xfrm>
            <a:off x="1143000" y="3173413"/>
            <a:ext cx="3875088" cy="712787"/>
          </a:xfrm>
          <a:prstGeom prst="ellipse">
            <a:avLst/>
          </a:prstGeom>
          <a:solidFill>
            <a:schemeClr val="bg2">
              <a:lumMod val="60000"/>
              <a:lumOff val="40000"/>
              <a:alpha val="18823"/>
            </a:scheme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0"/>
            <a:ext cx="7353300" cy="41798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828800"/>
            <a:ext cx="4114800" cy="552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4953000" y="1809750"/>
            <a:ext cx="4114800" cy="552450"/>
          </a:xfrm>
          <a:prstGeom prst="rect">
            <a:avLst/>
          </a:prstGeom>
          <a:solidFill>
            <a:schemeClr val="bg2">
              <a:lumMod val="60000"/>
              <a:lumOff val="40000"/>
              <a:alpha val="18039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7655" name="TextBox 6"/>
          <p:cNvSpPr txBox="1">
            <a:spLocks noChangeArrowheads="1"/>
          </p:cNvSpPr>
          <p:nvPr/>
        </p:nvSpPr>
        <p:spPr bwMode="auto">
          <a:xfrm>
            <a:off x="228600" y="914400"/>
            <a:ext cx="708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 smtClean="0">
                <a:latin typeface="Arial" charset="0"/>
              </a:rPr>
              <a:t>2 Step FGLS </a:t>
            </a:r>
            <a:r>
              <a:rPr lang="en-US" altLang="en-US" b="1">
                <a:latin typeface="Arial" charset="0"/>
              </a:rPr>
              <a:t>vs. MLE.  The estimates of  </a:t>
            </a:r>
            <a:r>
              <a:rPr lang="en-US" altLang="en-US">
                <a:sym typeface="Symbol" pitchFamily="18" charset="2"/>
              </a:rPr>
              <a:t></a:t>
            </a:r>
            <a:r>
              <a:rPr lang="en-US" altLang="en-US" baseline="-25000">
                <a:sym typeface="Symbol" pitchFamily="18" charset="2"/>
              </a:rPr>
              <a:t>u</a:t>
            </a:r>
            <a:r>
              <a:rPr lang="en-US" altLang="en-US" baseline="30000">
                <a:sym typeface="Symbol" pitchFamily="18" charset="2"/>
              </a:rPr>
              <a:t>2</a:t>
            </a:r>
            <a:r>
              <a:rPr lang="en-US" altLang="en-US">
                <a:sym typeface="Symbol" pitchFamily="18" charset="2"/>
              </a:rPr>
              <a:t> </a:t>
            </a:r>
            <a:r>
              <a:rPr lang="en-US" altLang="en-US" b="1">
                <a:latin typeface="Arial" charset="0"/>
                <a:sym typeface="Symbol" pitchFamily="18" charset="2"/>
              </a:rPr>
              <a:t>are quite different.</a:t>
            </a:r>
            <a:r>
              <a:rPr lang="en-US" altLang="en-US" b="1">
                <a:latin typeface="Arial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5400" y="5867400"/>
            <a:ext cx="5410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/>
              <a:t>The large difference in the estimate of </a:t>
            </a:r>
            <a:r>
              <a:rPr lang="en-US" altLang="en-US" b="1" smtClean="0">
                <a:sym typeface="Symbol" pitchFamily="18" charset="2"/>
              </a:rPr>
              <a:t></a:t>
            </a:r>
            <a:r>
              <a:rPr lang="en-US" altLang="en-US" b="1" baseline="-25000" smtClean="0">
                <a:sym typeface="Symbol" pitchFamily="18" charset="2"/>
              </a:rPr>
              <a:t>u</a:t>
            </a:r>
            <a:r>
              <a:rPr lang="en-US" altLang="en-US" b="1" baseline="30000" smtClean="0">
                <a:sym typeface="Symbol" pitchFamily="18" charset="2"/>
              </a:rPr>
              <a:t>2</a:t>
            </a:r>
            <a:r>
              <a:rPr lang="en-US" b="1" smtClean="0"/>
              <a:t>  explains the difference between MLE and 2 step FGLS </a:t>
            </a:r>
            <a:endParaRPr lang="en-US" b="1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3810000"/>
            <a:ext cx="7620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667000" y="3810000"/>
            <a:ext cx="1104900" cy="1771650"/>
          </a:xfrm>
          <a:prstGeom prst="rect">
            <a:avLst/>
          </a:prstGeom>
          <a:solidFill>
            <a:schemeClr val="bg2">
              <a:lumMod val="60000"/>
              <a:lumOff val="40000"/>
              <a:alpha val="18039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2667000" y="3429000"/>
            <a:ext cx="685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2667000" y="3429000"/>
            <a:ext cx="762000" cy="304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Maximum Simulated Likelihood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/>
        </p:nvGraphicFramePr>
        <p:xfrm>
          <a:off x="679450" y="1639888"/>
          <a:ext cx="7900988" cy="4654550"/>
        </p:xfrm>
        <a:graphic>
          <a:graphicData uri="http://schemas.openxmlformats.org/presentationml/2006/ole">
            <p:oleObj spid="_x0000_s28675" name="Equation" r:id="rId4" imgW="4698720" imgH="2768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Likelihood Function for Individual i</a:t>
            </a:r>
          </a:p>
        </p:txBody>
      </p:sp>
      <p:graphicFrame>
        <p:nvGraphicFramePr>
          <p:cNvPr id="30723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67607" y="2666999"/>
          <a:ext cx="8495393" cy="2223093"/>
        </p:xfrm>
        <a:graphic>
          <a:graphicData uri="http://schemas.openxmlformats.org/presentationml/2006/ole">
            <p:oleObj spid="_x0000_s30723" name="Equation" r:id="rId4" imgW="5968800" imgH="1562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Log Likelihood Function</a:t>
            </a:r>
          </a:p>
        </p:txBody>
      </p:sp>
      <p:graphicFrame>
        <p:nvGraphicFramePr>
          <p:cNvPr id="32771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352550" y="2246313"/>
          <a:ext cx="6851650" cy="2962275"/>
        </p:xfrm>
        <a:graphic>
          <a:graphicData uri="http://schemas.openxmlformats.org/presentationml/2006/ole">
            <p:oleObj spid="_x0000_s32771" name="Equation" r:id="rId3" imgW="4787640" imgH="2070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Computing the Expected LogL</a:t>
            </a:r>
          </a:p>
        </p:txBody>
      </p:sp>
      <p:graphicFrame>
        <p:nvGraphicFramePr>
          <p:cNvPr id="3379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703263" y="1981200"/>
          <a:ext cx="6681787" cy="2608263"/>
        </p:xfrm>
        <a:graphic>
          <a:graphicData uri="http://schemas.openxmlformats.org/presentationml/2006/ole">
            <p:oleObj spid="_x0000_s33795" name="Equation" r:id="rId4" imgW="4749800" imgH="1854200" progId="Equation.DSMT4">
              <p:embed/>
            </p:oleObj>
          </a:graphicData>
        </a:graphic>
      </p:graphicFrame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990600" y="4876800"/>
            <a:ext cx="7848600" cy="1465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en-US" b="1">
                <a:latin typeface="Tahoma" pitchFamily="34" charset="0"/>
              </a:rPr>
              <a:t>Example: Hermite Quadrature Nodes and Weights, H=5</a:t>
            </a:r>
          </a:p>
          <a:p>
            <a:r>
              <a:rPr lang="it-IT" altLang="en-US" b="1">
                <a:latin typeface="Tahoma" pitchFamily="34" charset="0"/>
              </a:rPr>
              <a:t>Nodes:    -2.02018,-0.95857, 0.00000, 0.95857, 2.02018</a:t>
            </a:r>
          </a:p>
          <a:p>
            <a:r>
              <a:rPr lang="it-IT" altLang="en-US" b="1">
                <a:latin typeface="Tahoma" pitchFamily="34" charset="0"/>
              </a:rPr>
              <a:t>Weights:  1.99532,0.39362,  0.94531,  0.39362, 1.99532</a:t>
            </a:r>
          </a:p>
          <a:p>
            <a:r>
              <a:rPr lang="it-IT" altLang="en-US" b="1">
                <a:latin typeface="Tahoma" pitchFamily="34" charset="0"/>
              </a:rPr>
              <a:t>Applications usually use many more points, up to 96 and</a:t>
            </a:r>
          </a:p>
          <a:p>
            <a:r>
              <a:rPr lang="it-IT" altLang="en-US" b="1">
                <a:latin typeface="Tahoma" pitchFamily="34" charset="0"/>
              </a:rPr>
              <a:t>Much more accurate (more digits) representations.</a:t>
            </a:r>
            <a:endParaRPr lang="en-US" altLang="en-US" b="1">
              <a:latin typeface="Tahoma" pitchFamily="34" charset="0"/>
            </a:endParaRP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1371600" y="2411413"/>
            <a:ext cx="3810000" cy="6096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32 Point Hermite Quadrature</a:t>
            </a:r>
          </a:p>
        </p:txBody>
      </p:sp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381000" y="1828800"/>
            <a:ext cx="8382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400" b="1" smtClean="0">
                <a:latin typeface="Courier New" pitchFamily="49" charset="0"/>
                <a:cs typeface="Courier New" pitchFamily="49" charset="0"/>
              </a:rPr>
              <a:t>Nodes: use z</a:t>
            </a:r>
            <a:r>
              <a:rPr lang="en-US" altLang="en-US" sz="1400" b="1" baseline="-25000" smtClean="0">
                <a:latin typeface="Courier New" pitchFamily="49" charset="0"/>
                <a:cs typeface="Courier New" pitchFamily="49" charset="0"/>
              </a:rPr>
              <a:t>h</a:t>
            </a:r>
            <a:r>
              <a:rPr lang="en-US" altLang="en-US" sz="1400" b="1" smtClean="0">
                <a:latin typeface="Courier New" pitchFamily="49" charset="0"/>
                <a:cs typeface="Courier New" pitchFamily="49" charset="0"/>
              </a:rPr>
              <a:t> and –z</a:t>
            </a:r>
            <a:r>
              <a:rPr lang="en-US" altLang="en-US" sz="1400" b="1" baseline="-25000" smtClean="0">
                <a:latin typeface="Courier New" pitchFamily="49" charset="0"/>
                <a:cs typeface="Courier New" pitchFamily="49" charset="0"/>
              </a:rPr>
              <a:t>h</a:t>
            </a:r>
            <a:r>
              <a:rPr lang="en-US" altLang="en-US" sz="1400" b="1" smtClean="0">
                <a:latin typeface="Courier New" pitchFamily="49" charset="0"/>
                <a:cs typeface="Courier New" pitchFamily="49" charset="0"/>
              </a:rPr>
              <a:t> </a:t>
            </a:r>
            <a:endParaRPr lang="en-US" altLang="en-US" sz="1400" b="1">
              <a:latin typeface="Courier New" pitchFamily="49" charset="0"/>
              <a:cs typeface="Courier New" pitchFamily="49" charset="0"/>
            </a:endParaRP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0.194840741569399326708741289532, 0.584978765435932448466957544011,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0.976500463589682838484704871982, 1.37037641095287183816170564864,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1.76765410946320160462767325853,  2.16949918360611217330570559502,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2.57724953773231745403092930114,  2.99249082500237420628549407606,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3.41716749281857073587392729564,  3.85375548547144464388787292109,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4.30554795335119844526348653193,  4.77716450350259639303579405689,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5.27555098651588012781906048140,  5.81222594951591383276596615366,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6.40949814926966041217376374153,  7.12581390983072757279520760342/</a:t>
            </a:r>
          </a:p>
          <a:p>
            <a:endParaRPr lang="en-US" altLang="en-US" sz="1400" b="1">
              <a:latin typeface="Courier New" pitchFamily="49" charset="0"/>
              <a:cs typeface="Courier New" pitchFamily="49" charset="0"/>
            </a:endParaRPr>
          </a:p>
          <a:p>
            <a:r>
              <a:rPr lang="en-US" altLang="en-US" sz="1400" b="1" smtClean="0">
                <a:latin typeface="Courier New" pitchFamily="49" charset="0"/>
                <a:cs typeface="Courier New" pitchFamily="49" charset="0"/>
              </a:rPr>
              <a:t>Weights w</a:t>
            </a:r>
            <a:r>
              <a:rPr lang="en-US" altLang="en-US" sz="1400" b="1" baseline="-25000" smtClean="0">
                <a:latin typeface="Courier New" pitchFamily="49" charset="0"/>
                <a:cs typeface="Courier New" pitchFamily="49" charset="0"/>
              </a:rPr>
              <a:t>h</a:t>
            </a:r>
            <a:r>
              <a:rPr lang="en-US" altLang="en-US" sz="1400" b="1" smtClean="0">
                <a:latin typeface="Courier New" pitchFamily="49" charset="0"/>
                <a:cs typeface="Courier New" pitchFamily="49" charset="0"/>
              </a:rPr>
              <a:t> with z</a:t>
            </a:r>
            <a:r>
              <a:rPr lang="en-US" altLang="en-US" sz="1400" b="1" baseline="-25000" smtClean="0">
                <a:latin typeface="Courier New" pitchFamily="49" charset="0"/>
                <a:cs typeface="Courier New" pitchFamily="49" charset="0"/>
              </a:rPr>
              <a:t>h</a:t>
            </a:r>
            <a:r>
              <a:rPr lang="en-US" altLang="en-US" sz="1400" b="1" smtClean="0">
                <a:latin typeface="Courier New" pitchFamily="49" charset="0"/>
                <a:cs typeface="Courier New" pitchFamily="49" charset="0"/>
              </a:rPr>
              <a:t> and -z</a:t>
            </a:r>
            <a:r>
              <a:rPr lang="en-US" altLang="en-US" sz="1400" b="1" baseline="-25000" smtClean="0">
                <a:latin typeface="Courier New" pitchFamily="49" charset="0"/>
                <a:cs typeface="Courier New" pitchFamily="49" charset="0"/>
              </a:rPr>
              <a:t>h</a:t>
            </a:r>
            <a:endParaRPr lang="en-US" altLang="en-US" sz="1400" b="1">
              <a:latin typeface="Courier New" pitchFamily="49" charset="0"/>
              <a:cs typeface="Courier New" pitchFamily="49" charset="0"/>
            </a:endParaRP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3.75238352592802392866818389D-1, 2.77458142302529898137698919D-1,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1.51269734076642482575147115D-1, 6.04581309559126141865857608D-2,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1.75534288315734303034378446D-2, 3.65489032665442807912565712D-3,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5.36268365527972045970238102D-4, 5.41658406181998255800193939D-5,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3.65058512956237605737032419D-6, 1.57416779254559402926869258D-7,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4.09883216477089661823504101D-9, 5.93329146339663861451156822D-11,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4.21501021132644757296944521D-13,1.19734401709284866582868190D-15,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9.23173653651829223349442007D-19,7.31067642738416239327427846D-23/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Quadrature</a:t>
            </a:r>
          </a:p>
        </p:txBody>
      </p:sp>
      <p:graphicFrame>
        <p:nvGraphicFramePr>
          <p:cNvPr id="35843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85800" y="1828800"/>
          <a:ext cx="7663736" cy="3962400"/>
        </p:xfrm>
        <a:graphic>
          <a:graphicData uri="http://schemas.openxmlformats.org/presentationml/2006/ole">
            <p:oleObj spid="_x0000_s35843" name="Equation" r:id="rId4" imgW="4863960" imgH="2514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Compute the Integral by Simulation</a:t>
            </a:r>
          </a:p>
        </p:txBody>
      </p:sp>
      <p:graphicFrame>
        <p:nvGraphicFramePr>
          <p:cNvPr id="3891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296988" y="1447800"/>
          <a:ext cx="6507162" cy="5213350"/>
        </p:xfrm>
        <a:graphic>
          <a:graphicData uri="http://schemas.openxmlformats.org/presentationml/2006/ole">
            <p:oleObj spid="_x0000_s38915" name="Equation" r:id="rId4" imgW="4660560" imgH="3733560" progId="Equation.DSMT4">
              <p:embed/>
            </p:oleObj>
          </a:graphicData>
        </a:graphic>
      </p:graphicFrame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2438400" y="2133600"/>
            <a:ext cx="3810000" cy="6096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cxnSp>
        <p:nvCxnSpPr>
          <p:cNvPr id="38917" name="Straight Arrow Connector 5"/>
          <p:cNvCxnSpPr>
            <a:cxnSpLocks noChangeShapeType="1"/>
          </p:cNvCxnSpPr>
          <p:nvPr/>
        </p:nvCxnSpPr>
        <p:spPr bwMode="auto">
          <a:xfrm flipH="1">
            <a:off x="6248400" y="3581400"/>
            <a:ext cx="609600" cy="381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38918" name="Straight Arrow Connector 6"/>
          <p:cNvCxnSpPr>
            <a:cxnSpLocks noChangeShapeType="1"/>
          </p:cNvCxnSpPr>
          <p:nvPr/>
        </p:nvCxnSpPr>
        <p:spPr bwMode="auto">
          <a:xfrm flipH="1">
            <a:off x="6096000" y="4572000"/>
            <a:ext cx="609600" cy="381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295775" y="2819400"/>
            <a:ext cx="533400" cy="381000"/>
          </a:xfrm>
          <a:prstGeom prst="rect">
            <a:avLst/>
          </a:prstGeom>
          <a:solidFill>
            <a:srgbClr val="0066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Convergence Results for MSL</a:t>
            </a:r>
          </a:p>
        </p:txBody>
      </p:sp>
      <p:graphicFrame>
        <p:nvGraphicFramePr>
          <p:cNvPr id="40963" name="Object 4"/>
          <p:cNvGraphicFramePr>
            <a:graphicFrameLocks noChangeAspect="1"/>
          </p:cNvGraphicFramePr>
          <p:nvPr/>
        </p:nvGraphicFramePr>
        <p:xfrm>
          <a:off x="286124" y="1828800"/>
          <a:ext cx="8629774" cy="4419600"/>
        </p:xfrm>
        <a:graphic>
          <a:graphicData uri="http://schemas.openxmlformats.org/presentationml/2006/ole">
            <p:oleObj spid="_x0000_s40963" name="Equation" r:id="rId4" imgW="5308560" imgH="2717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06488"/>
            <a:ext cx="3352800" cy="457200"/>
          </a:xfrm>
        </p:spPr>
        <p:txBody>
          <a:bodyPr/>
          <a:lstStyle/>
          <a:p>
            <a:pPr eaLnBrk="1" hangingPunct="1"/>
            <a:r>
              <a:rPr lang="en-US" altLang="en-US" smtClean="0"/>
              <a:t>MSL vs. ML </a:t>
            </a:r>
          </a:p>
        </p:txBody>
      </p:sp>
      <p:pic>
        <p:nvPicPr>
          <p:cNvPr id="430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575" y="1828800"/>
            <a:ext cx="6829425" cy="4943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4301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5225" y="854075"/>
            <a:ext cx="4905375" cy="9620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3013" name="TextBox 10"/>
          <p:cNvSpPr txBox="1">
            <a:spLocks noChangeArrowheads="1"/>
          </p:cNvSpPr>
          <p:nvPr/>
        </p:nvSpPr>
        <p:spPr bwMode="auto">
          <a:xfrm>
            <a:off x="4419600" y="2362200"/>
            <a:ext cx="2971800" cy="7381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/>
              <a:t>          FGLS         MLE         MSL</a:t>
            </a:r>
          </a:p>
          <a:p>
            <a:r>
              <a:rPr lang="en-US" altLang="en-US" sz="1400">
                <a:sym typeface="Symbol" pitchFamily="18" charset="2"/>
              </a:rPr>
              <a:t></a:t>
            </a:r>
            <a:r>
              <a:rPr lang="en-US" altLang="en-US" sz="1400" baseline="-25000">
                <a:sym typeface="Symbol" pitchFamily="18" charset="2"/>
              </a:rPr>
              <a:t></a:t>
            </a:r>
            <a:r>
              <a:rPr lang="en-US" altLang="en-US" sz="1400" baseline="30000"/>
              <a:t>2</a:t>
            </a:r>
            <a:r>
              <a:rPr lang="en-US" altLang="en-US" sz="1400"/>
              <a:t>    .023119      .023534     .023779</a:t>
            </a:r>
          </a:p>
          <a:p>
            <a:r>
              <a:rPr lang="en-US" altLang="en-US" sz="1400">
                <a:sym typeface="Symbol" pitchFamily="18" charset="2"/>
              </a:rPr>
              <a:t></a:t>
            </a:r>
            <a:r>
              <a:rPr lang="en-US" altLang="en-US" sz="1400" baseline="-25000">
                <a:sym typeface="Symbol" pitchFamily="18" charset="2"/>
              </a:rPr>
              <a:t>u</a:t>
            </a:r>
            <a:r>
              <a:rPr lang="en-US" altLang="en-US" sz="1400" baseline="30000"/>
              <a:t>2</a:t>
            </a:r>
            <a:r>
              <a:rPr lang="en-US" altLang="en-US" sz="1400"/>
              <a:t>   .102531       .708869     .576658</a:t>
            </a:r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267200"/>
            <a:ext cx="7620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971800" y="4114800"/>
            <a:ext cx="1104900" cy="1771650"/>
          </a:xfrm>
          <a:prstGeom prst="rect">
            <a:avLst/>
          </a:prstGeom>
          <a:solidFill>
            <a:schemeClr val="bg2">
              <a:lumMod val="60000"/>
              <a:lumOff val="40000"/>
              <a:alpha val="18039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 bwMode="auto">
          <a:xfrm flipV="1">
            <a:off x="3048000" y="3733800"/>
            <a:ext cx="762000" cy="304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3124200" y="3657600"/>
            <a:ext cx="685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638800" y="2286000"/>
            <a:ext cx="838200" cy="914400"/>
          </a:xfrm>
          <a:prstGeom prst="rect">
            <a:avLst/>
          </a:prstGeom>
          <a:solidFill>
            <a:schemeClr val="bg2">
              <a:lumMod val="60000"/>
              <a:lumOff val="40000"/>
              <a:alpha val="18039"/>
            </a:scheme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Two Level Panel Data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Nested by construction</a:t>
            </a:r>
          </a:p>
          <a:p>
            <a:pPr eaLnBrk="1" hangingPunct="1"/>
            <a:r>
              <a:rPr lang="en-US" altLang="en-US" smtClean="0"/>
              <a:t>Unbalanced panels</a:t>
            </a:r>
          </a:p>
          <a:p>
            <a:pPr lvl="1" eaLnBrk="1" hangingPunct="1"/>
            <a:r>
              <a:rPr lang="en-US" altLang="en-US" smtClean="0"/>
              <a:t>No real obstacle to estimation</a:t>
            </a:r>
          </a:p>
          <a:p>
            <a:pPr lvl="1" eaLnBrk="1" hangingPunct="1"/>
            <a:r>
              <a:rPr lang="en-US" altLang="en-US" smtClean="0"/>
              <a:t>Some inconvenient algebra.</a:t>
            </a:r>
          </a:p>
          <a:p>
            <a:pPr lvl="1" eaLnBrk="1" hangingPunct="1"/>
            <a:r>
              <a:rPr lang="en-US" altLang="en-US" smtClean="0"/>
              <a:t>In 2 step FGLS of the RE, need “1/T” to solve for an estimate of </a:t>
            </a:r>
            <a:r>
              <a:rPr lang="el-GR" altLang="en-US" smtClean="0"/>
              <a:t>σ</a:t>
            </a:r>
            <a:r>
              <a:rPr lang="en-US" altLang="en-US" baseline="-25000" smtClean="0"/>
              <a:t>u</a:t>
            </a:r>
            <a:r>
              <a:rPr lang="en-US" altLang="en-US" baseline="30000" smtClean="0"/>
              <a:t>2</a:t>
            </a:r>
            <a:r>
              <a:rPr lang="en-US" altLang="en-US" smtClean="0"/>
              <a:t>.  What to use?</a:t>
            </a:r>
            <a:endParaRPr lang="el-GR" altLang="en-US" smtClean="0"/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1447800" y="4648200"/>
          <a:ext cx="6543675" cy="1387475"/>
        </p:xfrm>
        <a:graphic>
          <a:graphicData uri="http://schemas.openxmlformats.org/presentationml/2006/ole">
            <p:oleObj spid="_x0000_s45060" name="Equation" r:id="rId4" imgW="3657600" imgH="7743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Balanced Nested Panel Data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209800"/>
            <a:ext cx="7620000" cy="3352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Z</a:t>
            </a:r>
            <a:r>
              <a:rPr lang="en-US" altLang="en-US" baseline="-25000" smtClean="0"/>
              <a:t>i,j,k,t</a:t>
            </a:r>
            <a:r>
              <a:rPr lang="en-US" altLang="en-US" smtClean="0"/>
              <a:t> = test score for student ijkt;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          student t, teacher k, school j, district i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L = 2 school districts, i = 1,…,L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M</a:t>
            </a:r>
            <a:r>
              <a:rPr lang="en-US" altLang="en-US" baseline="-25000" smtClean="0"/>
              <a:t>i</a:t>
            </a:r>
            <a:r>
              <a:rPr lang="en-US" altLang="en-US" smtClean="0"/>
              <a:t> = 3 schools in each district, j = 1,…,M</a:t>
            </a:r>
            <a:r>
              <a:rPr lang="en-US" altLang="en-US" baseline="-25000" smtClean="0"/>
              <a:t>i</a:t>
            </a:r>
            <a:endParaRPr lang="en-US" alt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N</a:t>
            </a:r>
            <a:r>
              <a:rPr lang="en-US" altLang="en-US" baseline="-25000" smtClean="0"/>
              <a:t>ij</a:t>
            </a:r>
            <a:r>
              <a:rPr lang="en-US" altLang="en-US" smtClean="0"/>
              <a:t> = 4 teachers in each school, k = 1,…,N</a:t>
            </a:r>
            <a:r>
              <a:rPr lang="en-US" altLang="en-US" baseline="-25000" smtClean="0"/>
              <a:t>ij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T</a:t>
            </a:r>
            <a:r>
              <a:rPr lang="en-US" altLang="en-US" baseline="-25000" smtClean="0"/>
              <a:t>ijk</a:t>
            </a:r>
            <a:r>
              <a:rPr lang="en-US" altLang="en-US" smtClean="0"/>
              <a:t> = 20 students in each class, t = 1,…,T</a:t>
            </a:r>
            <a:r>
              <a:rPr lang="en-US" altLang="en-US" baseline="-25000" smtClean="0"/>
              <a:t>ijk</a:t>
            </a:r>
            <a:endParaRPr lang="en-US" altLang="en-US" smtClean="0"/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533400" y="5943600"/>
            <a:ext cx="82296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Tahoma" pitchFamily="34" charset="0"/>
              </a:rPr>
              <a:t>Antweiler, W., “Nested Random Effects Estimation in Unbalanced Panel Data,” Journal of Econometrics, 101, 2001, pp. 295-313.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Nested Effects Model</a:t>
            </a:r>
          </a:p>
        </p:txBody>
      </p:sp>
      <p:graphicFrame>
        <p:nvGraphicFramePr>
          <p:cNvPr id="49155" name="Object 4"/>
          <p:cNvGraphicFramePr>
            <a:graphicFrameLocks noChangeAspect="1"/>
          </p:cNvGraphicFramePr>
          <p:nvPr/>
        </p:nvGraphicFramePr>
        <p:xfrm>
          <a:off x="203200" y="2227263"/>
          <a:ext cx="8739188" cy="2787650"/>
        </p:xfrm>
        <a:graphic>
          <a:graphicData uri="http://schemas.openxmlformats.org/presentationml/2006/ole">
            <p:oleObj spid="_x0000_s49155" name="Equation" r:id="rId4" imgW="5371920" imgH="17143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GLS with Nested Effects</a:t>
            </a:r>
          </a:p>
        </p:txBody>
      </p:sp>
      <p:graphicFrame>
        <p:nvGraphicFramePr>
          <p:cNvPr id="51203" name="Object 4"/>
          <p:cNvGraphicFramePr>
            <a:graphicFrameLocks noChangeAspect="1"/>
          </p:cNvGraphicFramePr>
          <p:nvPr/>
        </p:nvGraphicFramePr>
        <p:xfrm>
          <a:off x="1371600" y="1936750"/>
          <a:ext cx="6465888" cy="4616450"/>
        </p:xfrm>
        <a:graphic>
          <a:graphicData uri="http://schemas.openxmlformats.org/presentationml/2006/ole">
            <p:oleObj spid="_x0000_s51203" name="Equation" r:id="rId4" imgW="3771900" imgH="2692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Unbalanced Nested Data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With unbalanced panels, all the preceding results fall apart.</a:t>
            </a:r>
          </a:p>
          <a:p>
            <a:pPr eaLnBrk="1" hangingPunct="1"/>
            <a:r>
              <a:rPr lang="en-US" altLang="en-US" smtClean="0"/>
              <a:t>GLS, FGLS, even fixed effects become analytically intractable. (Unless you just compute all the dummy variables.)</a:t>
            </a:r>
          </a:p>
          <a:p>
            <a:pPr eaLnBrk="1" hangingPunct="1"/>
            <a:r>
              <a:rPr lang="en-US" altLang="en-US" smtClean="0"/>
              <a:t>The log likelihood is very tractable</a:t>
            </a:r>
          </a:p>
          <a:p>
            <a:pPr eaLnBrk="1" hangingPunct="1"/>
            <a:r>
              <a:rPr lang="en-US" altLang="en-US" smtClean="0"/>
              <a:t>Note a collision of practicality with nonrobustness.  (Normality must be assumed.)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Log Likelihood (1)</a:t>
            </a:r>
          </a:p>
        </p:txBody>
      </p:sp>
      <p:graphicFrame>
        <p:nvGraphicFramePr>
          <p:cNvPr id="55299" name="Object 4"/>
          <p:cNvGraphicFramePr>
            <a:graphicFrameLocks noChangeAspect="1"/>
          </p:cNvGraphicFramePr>
          <p:nvPr/>
        </p:nvGraphicFramePr>
        <p:xfrm>
          <a:off x="990600" y="2133600"/>
          <a:ext cx="6619875" cy="4183063"/>
        </p:xfrm>
        <a:graphic>
          <a:graphicData uri="http://schemas.openxmlformats.org/presentationml/2006/ole">
            <p:oleObj spid="_x0000_s55299" name="Equation" r:id="rId4" imgW="3898900" imgH="2463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Log Likelihood (2)</a:t>
            </a:r>
          </a:p>
        </p:txBody>
      </p:sp>
      <p:graphicFrame>
        <p:nvGraphicFramePr>
          <p:cNvPr id="57347" name="Object 4"/>
          <p:cNvGraphicFramePr>
            <a:graphicFrameLocks noChangeAspect="1"/>
          </p:cNvGraphicFramePr>
          <p:nvPr/>
        </p:nvGraphicFramePr>
        <p:xfrm>
          <a:off x="533400" y="1805707"/>
          <a:ext cx="8102032" cy="4214093"/>
        </p:xfrm>
        <a:graphic>
          <a:graphicData uri="http://schemas.openxmlformats.org/presentationml/2006/ole">
            <p:oleObj spid="_x0000_s57347" name="Equation" r:id="rId4" imgW="3759120" imgH="195552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Maximizing Log L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Antweiler provides analytic first derivatives for gradient methods of optimization.  Ugly to program.</a:t>
            </a:r>
          </a:p>
          <a:p>
            <a:pPr eaLnBrk="1" hangingPunct="1"/>
            <a:r>
              <a:rPr lang="en-US" altLang="en-US" smtClean="0"/>
              <a:t>Numerical derivatives:</a:t>
            </a:r>
          </a:p>
        </p:txBody>
      </p:sp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990600" y="3754438"/>
          <a:ext cx="7620000" cy="2341562"/>
        </p:xfrm>
        <a:graphic>
          <a:graphicData uri="http://schemas.openxmlformats.org/presentationml/2006/ole">
            <p:oleObj spid="_x0000_s59396" name="Equation" r:id="rId4" imgW="3720960" imgH="1143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Asymptotic Covariance Matrix</a:t>
            </a:r>
          </a:p>
        </p:txBody>
      </p:sp>
      <p:graphicFrame>
        <p:nvGraphicFramePr>
          <p:cNvPr id="61443" name="Object 4"/>
          <p:cNvGraphicFramePr>
            <a:graphicFrameLocks noChangeAspect="1"/>
          </p:cNvGraphicFramePr>
          <p:nvPr/>
        </p:nvGraphicFramePr>
        <p:xfrm>
          <a:off x="914400" y="2514600"/>
          <a:ext cx="7772400" cy="2413000"/>
        </p:xfrm>
        <a:graphic>
          <a:graphicData uri="http://schemas.openxmlformats.org/presentationml/2006/ole">
            <p:oleObj spid="_x0000_s61443" name="Equation" r:id="rId4" imgW="4254500" imgH="1320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An Appropriate Asymptotic Covariance Matrix</a:t>
            </a:r>
          </a:p>
        </p:txBody>
      </p:sp>
      <p:graphicFrame>
        <p:nvGraphicFramePr>
          <p:cNvPr id="63491" name="Object 4"/>
          <p:cNvGraphicFramePr>
            <a:graphicFrameLocks noChangeAspect="1"/>
          </p:cNvGraphicFramePr>
          <p:nvPr/>
        </p:nvGraphicFramePr>
        <p:xfrm>
          <a:off x="762000" y="1905000"/>
          <a:ext cx="7772400" cy="4646613"/>
        </p:xfrm>
        <a:graphic>
          <a:graphicData uri="http://schemas.openxmlformats.org/presentationml/2006/ole">
            <p:oleObj spid="_x0000_s63491" name="Equation" r:id="rId4" imgW="4927320" imgH="294624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Some Observations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Assuming the wrong (e.g., nonnested) error structure</a:t>
            </a:r>
          </a:p>
          <a:p>
            <a:pPr lvl="1" eaLnBrk="1" hangingPunct="1"/>
            <a:r>
              <a:rPr lang="en-US" altLang="en-US" smtClean="0"/>
              <a:t>Still consistent – GLS with the wrong weights</a:t>
            </a:r>
          </a:p>
          <a:p>
            <a:pPr lvl="1" eaLnBrk="1" hangingPunct="1"/>
            <a:r>
              <a:rPr lang="en-US" altLang="en-US" smtClean="0"/>
              <a:t>Standard errors (apparently) biased downward (</a:t>
            </a:r>
            <a:r>
              <a:rPr lang="en-US" altLang="en-US" b="1" smtClean="0">
                <a:solidFill>
                  <a:srgbClr val="FF0000"/>
                </a:solidFill>
              </a:rPr>
              <a:t>Moulton bias</a:t>
            </a:r>
            <a:r>
              <a:rPr lang="en-US" altLang="en-US" smtClean="0"/>
              <a:t>)</a:t>
            </a:r>
          </a:p>
          <a:p>
            <a:pPr eaLnBrk="1" hangingPunct="1"/>
            <a:r>
              <a:rPr lang="en-US" altLang="en-US" smtClean="0"/>
              <a:t>Adding “time” effects or other nonnested effects is “very challenging.” Perhaps do with “fixed” effects (dummy variables).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 Application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</a:t>
            </a:r>
            <a:r>
              <a:rPr lang="en-US" altLang="en-US" baseline="-25000" smtClean="0"/>
              <a:t>1jkt</a:t>
            </a:r>
            <a:r>
              <a:rPr lang="en-US" altLang="en-US" smtClean="0"/>
              <a:t> = ln of atmospheric sulfur dioxide concentration at observation station k at time t, in country i.</a:t>
            </a:r>
          </a:p>
          <a:p>
            <a:pPr eaLnBrk="1" hangingPunct="1"/>
            <a:r>
              <a:rPr lang="en-US" altLang="en-US" smtClean="0"/>
              <a:t>H = 2621, 293 stations, 44 countries, various numbers of observations, not equally spaced</a:t>
            </a:r>
          </a:p>
          <a:p>
            <a:pPr eaLnBrk="1" hangingPunct="1"/>
            <a:r>
              <a:rPr lang="en-US" altLang="en-US" smtClean="0"/>
              <a:t>Three levels, not 4 as in article.</a:t>
            </a:r>
          </a:p>
          <a:p>
            <a:pPr eaLnBrk="1" hangingPunct="1"/>
            <a:r>
              <a:rPr lang="en-US" altLang="en-US" smtClean="0"/>
              <a:t>X</a:t>
            </a:r>
            <a:r>
              <a:rPr lang="en-US" altLang="en-US" baseline="-25000" smtClean="0"/>
              <a:t>jkt</a:t>
            </a:r>
            <a:r>
              <a:rPr lang="en-US" altLang="en-US" smtClean="0"/>
              <a:t> =1,ln(GDP/km</a:t>
            </a:r>
            <a:r>
              <a:rPr lang="en-US" altLang="en-US" baseline="30000" smtClean="0"/>
              <a:t>2</a:t>
            </a:r>
            <a:r>
              <a:rPr lang="en-US" altLang="en-US" smtClean="0"/>
              <a:t>),ln(K/L),ln(Income), Suburban, Rural,Communist,ln(Oil price), average temperature, time trend.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Estimates</a:t>
            </a:r>
          </a:p>
        </p:txBody>
      </p:sp>
      <p:graphicFrame>
        <p:nvGraphicFramePr>
          <p:cNvPr id="69635" name="Object 4"/>
          <p:cNvGraphicFramePr>
            <a:graphicFrameLocks noChangeAspect="1"/>
          </p:cNvGraphicFramePr>
          <p:nvPr/>
        </p:nvGraphicFramePr>
        <p:xfrm>
          <a:off x="1905000" y="1908175"/>
          <a:ext cx="5181600" cy="4597400"/>
        </p:xfrm>
        <a:graphic>
          <a:graphicData uri="http://schemas.openxmlformats.org/presentationml/2006/ole">
            <p:oleObj spid="_x0000_s69635" name="Equation" r:id="rId4" imgW="4178160" imgH="370836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819400"/>
            <a:ext cx="7772400" cy="1362075"/>
          </a:xfrm>
        </p:spPr>
        <p:txBody>
          <a:bodyPr/>
          <a:lstStyle/>
          <a:p>
            <a:pPr algn="ctr"/>
            <a:r>
              <a:rPr lang="en-US" smtClean="0"/>
              <a:t>appendix</a:t>
            </a:r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Gauss-Hermite Quadrature</a:t>
            </a:r>
            <a:br>
              <a:rPr lang="en-US" altLang="en-US" smtClean="0"/>
            </a:br>
            <a:r>
              <a:rPr lang="en-US" altLang="en-US" smtClean="0"/>
              <a:t>Change of Variable</a:t>
            </a:r>
          </a:p>
        </p:txBody>
      </p:sp>
      <p:graphicFrame>
        <p:nvGraphicFramePr>
          <p:cNvPr id="71683" name="Object 3"/>
          <p:cNvGraphicFramePr>
            <a:graphicFrameLocks noChangeAspect="1"/>
          </p:cNvGraphicFramePr>
          <p:nvPr/>
        </p:nvGraphicFramePr>
        <p:xfrm>
          <a:off x="900113" y="1901825"/>
          <a:ext cx="7113587" cy="4481513"/>
        </p:xfrm>
        <a:graphic>
          <a:graphicData uri="http://schemas.openxmlformats.org/presentationml/2006/ole">
            <p:oleObj spid="_x0000_s71683" name="Equation" r:id="rId4" imgW="4597400" imgH="2895600" progId="Equation.DSMT4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16820</TotalTime>
  <Words>794</Words>
  <Application>Microsoft Office PowerPoint</Application>
  <PresentationFormat>On-screen Show (4:3)</PresentationFormat>
  <Paragraphs>139</Paragraphs>
  <Slides>36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2_Quadrant</vt:lpstr>
      <vt:lpstr>Equation</vt:lpstr>
      <vt:lpstr>Econometric Analysis of Panel Data</vt:lpstr>
      <vt:lpstr>The Random Effects Model</vt:lpstr>
      <vt:lpstr>Error Components Model</vt:lpstr>
      <vt:lpstr>Notation for GR Model</vt:lpstr>
      <vt:lpstr>Maximum Likelihood of the REM</vt:lpstr>
      <vt:lpstr>     MLE Panel Data Algebra Second term in LnLi  </vt:lpstr>
      <vt:lpstr>MLE Panel Data Algebra Third term in LogLi</vt:lpstr>
      <vt:lpstr>MLE Panel Data Algebra Combine Terms in lnLi</vt:lpstr>
      <vt:lpstr>Maximizing the Log Likelihood by Iterated FGLS </vt:lpstr>
      <vt:lpstr>Direct Maximization of LogL by Nonlinear Optimization</vt:lpstr>
      <vt:lpstr>Slide 11</vt:lpstr>
      <vt:lpstr>Slide 12</vt:lpstr>
      <vt:lpstr>Maximum Simulated Likelihood</vt:lpstr>
      <vt:lpstr>Likelihood Function for Individual i</vt:lpstr>
      <vt:lpstr>Log Likelihood Function</vt:lpstr>
      <vt:lpstr>Computing the Expected LogL</vt:lpstr>
      <vt:lpstr>32 Point Hermite Quadrature</vt:lpstr>
      <vt:lpstr>Quadrature</vt:lpstr>
      <vt:lpstr>Compute the Integral by Simulation</vt:lpstr>
      <vt:lpstr>Convergence Results for MSL</vt:lpstr>
      <vt:lpstr>MSL vs. ML </vt:lpstr>
      <vt:lpstr>Two Level Panel Data</vt:lpstr>
      <vt:lpstr>Balanced Nested Panel Data</vt:lpstr>
      <vt:lpstr>Nested Effects Model</vt:lpstr>
      <vt:lpstr>GLS with Nested Effects</vt:lpstr>
      <vt:lpstr>Unbalanced Nested Data</vt:lpstr>
      <vt:lpstr>Log Likelihood (1)</vt:lpstr>
      <vt:lpstr>Log Likelihood (2)</vt:lpstr>
      <vt:lpstr>Maximizing Log L</vt:lpstr>
      <vt:lpstr>Asymptotic Covariance Matrix</vt:lpstr>
      <vt:lpstr>An Appropriate Asymptotic Covariance Matrix</vt:lpstr>
      <vt:lpstr>Some Observations</vt:lpstr>
      <vt:lpstr>An Application</vt:lpstr>
      <vt:lpstr>Estimates</vt:lpstr>
      <vt:lpstr>appendix</vt:lpstr>
      <vt:lpstr>Gauss-Hermite Quadrature Change of Variable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158</cp:revision>
  <dcterms:created xsi:type="dcterms:W3CDTF">2001-06-17T19:05:03Z</dcterms:created>
  <dcterms:modified xsi:type="dcterms:W3CDTF">2019-12-22T15:34:24Z</dcterms:modified>
</cp:coreProperties>
</file>