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notesSlides/notesSlide49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56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77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notesSlides/notesSlide39.xml" ContentType="application/vnd.openxmlformats-officedocument.presentationml.notesSlide+xml"/>
  <Override PartName="/ppt/notesSlides/notesSlide57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s/slide80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46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4.xml" ContentType="application/vnd.openxmlformats-officedocument.presentationml.slideLayout+xml"/>
  <Override PartName="/ppt/notesSlides/notesSlide2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53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42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notesSlides/notesSlide47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Default Extension="wmf" ContentType="image/x-wmf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54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50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Layouts/slideLayout5.xml" ContentType="application/vnd.openxmlformats-officedocument.presentationml.slideLayout+xml"/>
  <Override PartName="/ppt/notesSlides/notesSlide19.xml" ContentType="application/vnd.openxmlformats-officedocument.presentationml.notesSlide+xml"/>
  <Override PartName="/ppt/notesSlides/notesSlide48.xml" ContentType="application/vnd.openxmlformats-officedocument.presentationml.notes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Default Extension="jpeg" ContentType="image/jpeg"/>
  <Override PartName="/ppt/notesSlides/notesSlide37.xml" ContentType="application/vnd.openxmlformats-officedocument.presentationml.notesSlide+xml"/>
  <Override PartName="/ppt/notesSlides/notesSlide55.xml" ContentType="application/vnd.openxmlformats-officedocument.presentationml.notesSlide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44.xml" ContentType="application/vnd.openxmlformats-officedocument.presentationml.notes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5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5" r:id="rId1"/>
  </p:sldMasterIdLst>
  <p:notesMasterIdLst>
    <p:notesMasterId r:id="rId82"/>
  </p:notesMasterIdLst>
  <p:handoutMasterIdLst>
    <p:handoutMasterId r:id="rId83"/>
  </p:handoutMasterIdLst>
  <p:sldIdLst>
    <p:sldId id="550" r:id="rId2"/>
    <p:sldId id="621" r:id="rId3"/>
    <p:sldId id="435" r:id="rId4"/>
    <p:sldId id="547" r:id="rId5"/>
    <p:sldId id="559" r:id="rId6"/>
    <p:sldId id="618" r:id="rId7"/>
    <p:sldId id="619" r:id="rId8"/>
    <p:sldId id="620" r:id="rId9"/>
    <p:sldId id="577" r:id="rId10"/>
    <p:sldId id="548" r:id="rId11"/>
    <p:sldId id="557" r:id="rId12"/>
    <p:sldId id="560" r:id="rId13"/>
    <p:sldId id="561" r:id="rId14"/>
    <p:sldId id="546" r:id="rId15"/>
    <p:sldId id="558" r:id="rId16"/>
    <p:sldId id="574" r:id="rId17"/>
    <p:sldId id="575" r:id="rId18"/>
    <p:sldId id="576" r:id="rId19"/>
    <p:sldId id="549" r:id="rId20"/>
    <p:sldId id="617" r:id="rId21"/>
    <p:sldId id="443" r:id="rId22"/>
    <p:sldId id="486" r:id="rId23"/>
    <p:sldId id="498" r:id="rId24"/>
    <p:sldId id="499" r:id="rId25"/>
    <p:sldId id="511" r:id="rId26"/>
    <p:sldId id="487" r:id="rId27"/>
    <p:sldId id="489" r:id="rId28"/>
    <p:sldId id="490" r:id="rId29"/>
    <p:sldId id="491" r:id="rId30"/>
    <p:sldId id="492" r:id="rId31"/>
    <p:sldId id="493" r:id="rId32"/>
    <p:sldId id="494" r:id="rId33"/>
    <p:sldId id="545" r:id="rId34"/>
    <p:sldId id="495" r:id="rId35"/>
    <p:sldId id="501" r:id="rId36"/>
    <p:sldId id="503" r:id="rId37"/>
    <p:sldId id="552" r:id="rId38"/>
    <p:sldId id="553" r:id="rId39"/>
    <p:sldId id="554" r:id="rId40"/>
    <p:sldId id="555" r:id="rId41"/>
    <p:sldId id="556" r:id="rId42"/>
    <p:sldId id="578" r:id="rId43"/>
    <p:sldId id="606" r:id="rId44"/>
    <p:sldId id="607" r:id="rId45"/>
    <p:sldId id="608" r:id="rId46"/>
    <p:sldId id="609" r:id="rId47"/>
    <p:sldId id="610" r:id="rId48"/>
    <p:sldId id="611" r:id="rId49"/>
    <p:sldId id="587" r:id="rId50"/>
    <p:sldId id="588" r:id="rId51"/>
    <p:sldId id="600" r:id="rId52"/>
    <p:sldId id="589" r:id="rId53"/>
    <p:sldId id="590" r:id="rId54"/>
    <p:sldId id="591" r:id="rId55"/>
    <p:sldId id="592" r:id="rId56"/>
    <p:sldId id="593" r:id="rId57"/>
    <p:sldId id="601" r:id="rId58"/>
    <p:sldId id="602" r:id="rId59"/>
    <p:sldId id="603" r:id="rId60"/>
    <p:sldId id="604" r:id="rId61"/>
    <p:sldId id="605" r:id="rId62"/>
    <p:sldId id="594" r:id="rId63"/>
    <p:sldId id="595" r:id="rId64"/>
    <p:sldId id="596" r:id="rId65"/>
    <p:sldId id="597" r:id="rId66"/>
    <p:sldId id="598" r:id="rId67"/>
    <p:sldId id="599" r:id="rId68"/>
    <p:sldId id="612" r:id="rId69"/>
    <p:sldId id="613" r:id="rId70"/>
    <p:sldId id="614" r:id="rId71"/>
    <p:sldId id="615" r:id="rId72"/>
    <p:sldId id="616" r:id="rId73"/>
    <p:sldId id="579" r:id="rId74"/>
    <p:sldId id="580" r:id="rId75"/>
    <p:sldId id="581" r:id="rId76"/>
    <p:sldId id="582" r:id="rId77"/>
    <p:sldId id="583" r:id="rId78"/>
    <p:sldId id="584" r:id="rId79"/>
    <p:sldId id="585" r:id="rId80"/>
    <p:sldId id="586" r:id="rId81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4128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FF"/>
    <a:srgbClr val="0099FF"/>
    <a:srgbClr val="CCCC00"/>
    <a:srgbClr val="FFCC99"/>
    <a:srgbClr val="000000"/>
    <a:srgbClr val="FFFFFF"/>
    <a:srgbClr val="CCECFF"/>
    <a:srgbClr val="FF33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554" autoAdjust="0"/>
    <p:restoredTop sz="94636" autoAdjust="0"/>
  </p:normalViewPr>
  <p:slideViewPr>
    <p:cSldViewPr>
      <p:cViewPr varScale="1">
        <p:scale>
          <a:sx n="76" d="100"/>
          <a:sy n="76" d="100"/>
        </p:scale>
        <p:origin x="-936" y="-91"/>
      </p:cViewPr>
      <p:guideLst>
        <p:guide orient="horz" pos="412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-1848" y="-60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22.wmf"/><Relationship Id="rId1" Type="http://schemas.openxmlformats.org/officeDocument/2006/relationships/image" Target="../media/image21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png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png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png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4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5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6.w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47.w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48.w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9.w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0.w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1.w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2.w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3.wmf"/></Relationships>
</file>

<file path=ppt/drawings/_rels/vmlDrawing26.vml.rels><?xml version="1.0" encoding="UTF-8" standalone="yes"?>
<Relationships xmlns="http://schemas.openxmlformats.org/package/2006/relationships"><Relationship Id="rId3" Type="http://schemas.openxmlformats.org/officeDocument/2006/relationships/image" Target="../media/image56.wmf"/><Relationship Id="rId2" Type="http://schemas.openxmlformats.org/officeDocument/2006/relationships/image" Target="../media/image55.wmf"/><Relationship Id="rId1" Type="http://schemas.openxmlformats.org/officeDocument/2006/relationships/image" Target="../media/image54.w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57.wmf"/></Relationships>
</file>

<file path=ppt/drawings/_rels/vmlDrawing28.vml.rels><?xml version="1.0" encoding="UTF-8" standalone="yes"?>
<Relationships xmlns="http://schemas.openxmlformats.org/package/2006/relationships"><Relationship Id="rId2" Type="http://schemas.openxmlformats.org/officeDocument/2006/relationships/image" Target="../media/image59.wmf"/><Relationship Id="rId1" Type="http://schemas.openxmlformats.org/officeDocument/2006/relationships/image" Target="../media/image58.w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63.wmf"/></Relationships>
</file>

<file path=ppt/drawings/_rels/vmlDrawing30.vml.rels><?xml version="1.0" encoding="UTF-8" standalone="yes"?>
<Relationships xmlns="http://schemas.openxmlformats.org/package/2006/relationships"><Relationship Id="rId2" Type="http://schemas.openxmlformats.org/officeDocument/2006/relationships/image" Target="../media/image65.wmf"/><Relationship Id="rId1" Type="http://schemas.openxmlformats.org/officeDocument/2006/relationships/image" Target="../media/image64.wmf"/></Relationships>
</file>

<file path=ppt/drawings/_rels/vmlDrawing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6.wmf"/></Relationships>
</file>

<file path=ppt/drawings/_rels/vmlDrawing3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9.wmf"/></Relationships>
</file>

<file path=ppt/drawings/_rels/vmlDrawing3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1.wmf"/></Relationships>
</file>

<file path=ppt/drawings/_rels/vmlDrawing3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2.wmf"/></Relationships>
</file>

<file path=ppt/drawings/_rels/vmlDrawing35.vml.rels><?xml version="1.0" encoding="UTF-8" standalone="yes"?>
<Relationships xmlns="http://schemas.openxmlformats.org/package/2006/relationships"><Relationship Id="rId1" Type="http://schemas.openxmlformats.org/officeDocument/2006/relationships/image" Target="../media/image73.wmf"/></Relationships>
</file>

<file path=ppt/drawings/_rels/vmlDrawing36.vml.rels><?xml version="1.0" encoding="UTF-8" standalone="yes"?>
<Relationships xmlns="http://schemas.openxmlformats.org/package/2006/relationships"><Relationship Id="rId1" Type="http://schemas.openxmlformats.org/officeDocument/2006/relationships/image" Target="../media/image74.wmf"/></Relationships>
</file>

<file path=ppt/drawings/_rels/vmlDrawing37.vml.rels><?xml version="1.0" encoding="UTF-8" standalone="yes"?>
<Relationships xmlns="http://schemas.openxmlformats.org/package/2006/relationships"><Relationship Id="rId1" Type="http://schemas.openxmlformats.org/officeDocument/2006/relationships/image" Target="../media/image75.wmf"/></Relationships>
</file>

<file path=ppt/drawings/_rels/vmlDrawing38.vml.rels><?xml version="1.0" encoding="UTF-8" standalone="yes"?>
<Relationships xmlns="http://schemas.openxmlformats.org/package/2006/relationships"><Relationship Id="rId1" Type="http://schemas.openxmlformats.org/officeDocument/2006/relationships/image" Target="../media/image76.wmf"/></Relationships>
</file>

<file path=ppt/drawings/_rels/vmlDrawing39.vml.rels><?xml version="1.0" encoding="UTF-8" standalone="yes"?>
<Relationships xmlns="http://schemas.openxmlformats.org/package/2006/relationships"><Relationship Id="rId1" Type="http://schemas.openxmlformats.org/officeDocument/2006/relationships/image" Target="../media/image77.wmf"/></Relationships>
</file>

<file path=ppt/drawings/_rels/vmlDrawing40.vml.rels><?xml version="1.0" encoding="UTF-8" standalone="yes"?>
<Relationships xmlns="http://schemas.openxmlformats.org/package/2006/relationships"><Relationship Id="rId1" Type="http://schemas.openxmlformats.org/officeDocument/2006/relationships/image" Target="../media/image78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cs typeface="Arial" pitchFamily="34" charset="0"/>
              </a:defRPr>
            </a:lvl1pPr>
          </a:lstStyle>
          <a:p>
            <a:pPr>
              <a:defRPr/>
            </a:pPr>
            <a:fld id="{51D4D59A-532C-4A14-A7AF-87C957B322A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50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cs typeface="Arial" pitchFamily="34" charset="0"/>
              </a:defRPr>
            </a:lvl1pPr>
          </a:lstStyle>
          <a:p>
            <a:pPr>
              <a:defRPr/>
            </a:pPr>
            <a:fld id="{8CABCC0E-22AC-49E3-B87C-9E36A176C91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F3918B4-C784-4468-86AC-1EFA7C06E289}" type="slidenum">
              <a:rPr lang="en-US" altLang="en-US" smtClean="0">
                <a:cs typeface="Arial" charset="0"/>
              </a:rPr>
              <a:pPr/>
              <a:t>1</a:t>
            </a:fld>
            <a:endParaRPr lang="en-US" altLang="en-US" smtClean="0">
              <a:cs typeface="Arial" charset="0"/>
            </a:endParaRPr>
          </a:p>
        </p:txBody>
      </p:sp>
      <p:sp>
        <p:nvSpPr>
          <p:cNvPr id="82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1033E37-D4C2-4D1A-A4EB-3EF40C7E03EC}" type="slidenum">
              <a:rPr lang="en-US" altLang="en-US" smtClean="0">
                <a:cs typeface="Arial" charset="0"/>
              </a:rPr>
              <a:pPr/>
              <a:t>3</a:t>
            </a:fld>
            <a:endParaRPr lang="en-US" altLang="en-US" smtClean="0">
              <a:cs typeface="Arial" charset="0"/>
            </a:endParaRPr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9AD5B7A-66C6-42DD-A0F0-3F162378E52A}" type="slidenum">
              <a:rPr lang="en-US" altLang="en-US" smtClean="0">
                <a:cs typeface="Arial" charset="0"/>
              </a:rPr>
              <a:pPr/>
              <a:t>9</a:t>
            </a:fld>
            <a:endParaRPr lang="en-US" altLang="en-US" smtClean="0">
              <a:cs typeface="Arial" charset="0"/>
            </a:endParaRPr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55B7120-01CD-4FF0-8807-85392E9E1B8D}" type="slidenum">
              <a:rPr lang="en-US" altLang="en-US" smtClean="0">
                <a:cs typeface="Arial" charset="0"/>
              </a:rPr>
              <a:pPr/>
              <a:t>21</a:t>
            </a:fld>
            <a:endParaRPr lang="en-US" altLang="en-US" smtClean="0">
              <a:cs typeface="Arial" charset="0"/>
            </a:endParaRPr>
          </a:p>
        </p:txBody>
      </p:sp>
      <p:sp>
        <p:nvSpPr>
          <p:cNvPr id="115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57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99B8B0A-38FB-4FD6-9D74-0EE0D9BCABD9}" type="slidenum">
              <a:rPr lang="en-US" altLang="en-US" smtClean="0">
                <a:cs typeface="Arial" charset="0"/>
              </a:rPr>
              <a:pPr/>
              <a:t>22</a:t>
            </a:fld>
            <a:endParaRPr lang="en-US" altLang="en-US" smtClean="0">
              <a:cs typeface="Arial" charset="0"/>
            </a:endParaRPr>
          </a:p>
        </p:txBody>
      </p:sp>
      <p:sp>
        <p:nvSpPr>
          <p:cNvPr id="116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7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DC398BB-D2E4-41C5-B677-0210C74215E5}" type="slidenum">
              <a:rPr lang="en-US" altLang="en-US" smtClean="0">
                <a:cs typeface="Arial" charset="0"/>
              </a:rPr>
              <a:pPr/>
              <a:t>23</a:t>
            </a:fld>
            <a:endParaRPr lang="en-US" altLang="en-US" smtClean="0">
              <a:cs typeface="Arial" charset="0"/>
            </a:endParaRPr>
          </a:p>
        </p:txBody>
      </p:sp>
      <p:sp>
        <p:nvSpPr>
          <p:cNvPr id="117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1052A43-BFD3-4A58-AB18-E43D285A72E4}" type="slidenum">
              <a:rPr lang="en-US" altLang="en-US" smtClean="0">
                <a:cs typeface="Arial" charset="0"/>
              </a:rPr>
              <a:pPr/>
              <a:t>24</a:t>
            </a:fld>
            <a:endParaRPr lang="en-US" altLang="en-US" smtClean="0">
              <a:cs typeface="Arial" charset="0"/>
            </a:endParaRPr>
          </a:p>
        </p:txBody>
      </p:sp>
      <p:sp>
        <p:nvSpPr>
          <p:cNvPr id="118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EBFBFAD-0A51-469A-9794-3F07A5BD9B3F}" type="slidenum">
              <a:rPr lang="en-US" altLang="en-US" smtClean="0">
                <a:cs typeface="Arial" charset="0"/>
              </a:rPr>
              <a:pPr/>
              <a:t>26</a:t>
            </a:fld>
            <a:endParaRPr lang="en-US" altLang="en-US" smtClean="0">
              <a:cs typeface="Arial" charset="0"/>
            </a:endParaRPr>
          </a:p>
        </p:txBody>
      </p:sp>
      <p:sp>
        <p:nvSpPr>
          <p:cNvPr id="119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8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C52D105-3BF0-412C-8EB3-6DB3E296141F}" type="slidenum">
              <a:rPr lang="en-US" altLang="en-US" smtClean="0">
                <a:cs typeface="Arial" charset="0"/>
              </a:rPr>
              <a:pPr/>
              <a:t>27</a:t>
            </a:fld>
            <a:endParaRPr lang="en-US" altLang="en-US" smtClean="0">
              <a:cs typeface="Arial" charset="0"/>
            </a:endParaRPr>
          </a:p>
        </p:txBody>
      </p:sp>
      <p:sp>
        <p:nvSpPr>
          <p:cNvPr id="120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8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7D2785B-11FC-4BD7-B8B9-6507287DA9C3}" type="slidenum">
              <a:rPr lang="en-US" altLang="en-US" smtClean="0">
                <a:cs typeface="Arial" charset="0"/>
              </a:rPr>
              <a:pPr/>
              <a:t>28</a:t>
            </a:fld>
            <a:endParaRPr lang="en-US" altLang="en-US" smtClean="0">
              <a:cs typeface="Arial" charset="0"/>
            </a:endParaRPr>
          </a:p>
        </p:txBody>
      </p:sp>
      <p:sp>
        <p:nvSpPr>
          <p:cNvPr id="121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8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E5F8AC7-7940-44C7-8FF9-A07909CE67B2}" type="slidenum">
              <a:rPr lang="en-US" altLang="en-US" smtClean="0">
                <a:cs typeface="Arial" charset="0"/>
              </a:rPr>
              <a:pPr/>
              <a:t>29</a:t>
            </a:fld>
            <a:endParaRPr lang="en-US" altLang="en-US" smtClean="0">
              <a:cs typeface="Arial" charset="0"/>
            </a:endParaRPr>
          </a:p>
        </p:txBody>
      </p:sp>
      <p:sp>
        <p:nvSpPr>
          <p:cNvPr id="122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8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5DBA4EA-4836-4E2F-835C-5C63735F1458}" type="slidenum">
              <a:rPr lang="en-US" altLang="en-US" smtClean="0">
                <a:cs typeface="Arial" charset="0"/>
              </a:rPr>
              <a:pPr/>
              <a:t>30</a:t>
            </a:fld>
            <a:endParaRPr lang="en-US" altLang="en-US" smtClean="0">
              <a:cs typeface="Arial" charset="0"/>
            </a:endParaRPr>
          </a:p>
        </p:txBody>
      </p:sp>
      <p:sp>
        <p:nvSpPr>
          <p:cNvPr id="1239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39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934DDC8-4E48-4E39-9FEB-8309FAA383C0}" type="slidenum">
              <a:rPr lang="en-US" altLang="en-US" smtClean="0">
                <a:cs typeface="Arial" charset="0"/>
              </a:rPr>
              <a:pPr/>
              <a:t>31</a:t>
            </a:fld>
            <a:endParaRPr lang="en-US" altLang="en-US" smtClean="0">
              <a:cs typeface="Arial" charset="0"/>
            </a:endParaRPr>
          </a:p>
        </p:txBody>
      </p:sp>
      <p:sp>
        <p:nvSpPr>
          <p:cNvPr id="124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9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2769E21-75D6-4827-B5D0-8154328EF753}" type="slidenum">
              <a:rPr lang="en-US" altLang="en-US" smtClean="0">
                <a:cs typeface="Arial" charset="0"/>
              </a:rPr>
              <a:pPr/>
              <a:t>32</a:t>
            </a:fld>
            <a:endParaRPr lang="en-US" altLang="en-US" smtClean="0">
              <a:cs typeface="Arial" charset="0"/>
            </a:endParaRPr>
          </a:p>
        </p:txBody>
      </p:sp>
      <p:sp>
        <p:nvSpPr>
          <p:cNvPr id="125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9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7920494-7BF3-472D-BFD1-A0373AE10FF1}" type="slidenum">
              <a:rPr lang="en-US" altLang="en-US" smtClean="0">
                <a:cs typeface="Arial" charset="0"/>
              </a:rPr>
              <a:pPr/>
              <a:t>33</a:t>
            </a:fld>
            <a:endParaRPr lang="en-US" altLang="en-US" smtClean="0">
              <a:cs typeface="Arial" charset="0"/>
            </a:endParaRPr>
          </a:p>
        </p:txBody>
      </p:sp>
      <p:sp>
        <p:nvSpPr>
          <p:cNvPr id="1269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69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F20E576-169F-4A32-B170-B63046DD6A8F}" type="slidenum">
              <a:rPr lang="en-US" altLang="en-US" smtClean="0">
                <a:cs typeface="Arial" charset="0"/>
              </a:rPr>
              <a:pPr/>
              <a:t>34</a:t>
            </a:fld>
            <a:endParaRPr lang="en-US" altLang="en-US" smtClean="0">
              <a:cs typeface="Arial" charset="0"/>
            </a:endParaRPr>
          </a:p>
        </p:txBody>
      </p:sp>
      <p:sp>
        <p:nvSpPr>
          <p:cNvPr id="1280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80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8FF93FC-5185-43AA-A89A-C4ED943FD932}" type="slidenum">
              <a:rPr lang="en-US" altLang="en-US" smtClean="0">
                <a:cs typeface="Arial" charset="0"/>
              </a:rPr>
              <a:pPr/>
              <a:t>35</a:t>
            </a:fld>
            <a:endParaRPr lang="en-US" altLang="en-US" smtClean="0">
              <a:cs typeface="Arial" charset="0"/>
            </a:endParaRPr>
          </a:p>
        </p:txBody>
      </p:sp>
      <p:sp>
        <p:nvSpPr>
          <p:cNvPr id="1290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90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6DD6884-0FE2-421E-9AC4-E6884102EC6F}" type="slidenum">
              <a:rPr lang="en-US" altLang="en-US" smtClean="0">
                <a:cs typeface="Arial" charset="0"/>
              </a:rPr>
              <a:pPr/>
              <a:t>36</a:t>
            </a:fld>
            <a:endParaRPr lang="en-US" altLang="en-US" smtClean="0">
              <a:cs typeface="Arial" charset="0"/>
            </a:endParaRPr>
          </a:p>
        </p:txBody>
      </p:sp>
      <p:sp>
        <p:nvSpPr>
          <p:cNvPr id="130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0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1075" name="Rectangle 3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2099" name="Rectangle 3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3123" name="Rectangle 3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4147" name="Rectangle 3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5171" name="Rectangle 3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7061EE6-D0C7-42BF-A3C2-FBC88036E53A}" type="slidenum">
              <a:rPr lang="en-US" altLang="en-US" smtClean="0">
                <a:cs typeface="Arial" charset="0"/>
              </a:rPr>
              <a:pPr/>
              <a:t>43</a:t>
            </a:fld>
            <a:endParaRPr lang="en-US" altLang="en-US" smtClean="0">
              <a:cs typeface="Arial" charset="0"/>
            </a:endParaRPr>
          </a:p>
        </p:txBody>
      </p:sp>
      <p:sp>
        <p:nvSpPr>
          <p:cNvPr id="101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3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D202215-4925-49B3-8EBD-5F016F1AE024}" type="slidenum">
              <a:rPr lang="en-US" altLang="en-US" smtClean="0">
                <a:cs typeface="Arial" charset="0"/>
              </a:rPr>
              <a:pPr/>
              <a:t>44</a:t>
            </a:fld>
            <a:endParaRPr lang="en-US" altLang="en-US" smtClean="0">
              <a:cs typeface="Arial" charset="0"/>
            </a:endParaRPr>
          </a:p>
        </p:txBody>
      </p:sp>
      <p:sp>
        <p:nvSpPr>
          <p:cNvPr id="102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325D711-9907-4768-B110-E32ADBE12F41}" type="slidenum">
              <a:rPr lang="en-US" altLang="en-US" smtClean="0">
                <a:cs typeface="Arial" charset="0"/>
              </a:rPr>
              <a:pPr/>
              <a:t>45</a:t>
            </a:fld>
            <a:endParaRPr lang="en-US" altLang="en-US" smtClean="0">
              <a:cs typeface="Arial" charset="0"/>
            </a:endParaRPr>
          </a:p>
        </p:txBody>
      </p:sp>
      <p:sp>
        <p:nvSpPr>
          <p:cNvPr id="103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4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6470394-9F06-463E-A740-544D6DAC215F}" type="slidenum">
              <a:rPr lang="en-US" altLang="en-US" smtClean="0">
                <a:cs typeface="Arial" charset="0"/>
              </a:rPr>
              <a:pPr/>
              <a:t>46</a:t>
            </a:fld>
            <a:endParaRPr lang="en-US" altLang="en-US" smtClean="0">
              <a:cs typeface="Arial" charset="0"/>
            </a:endParaRPr>
          </a:p>
        </p:txBody>
      </p:sp>
      <p:sp>
        <p:nvSpPr>
          <p:cNvPr id="104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8EA7E70-568C-4E67-B60E-9AF686959E13}" type="slidenum">
              <a:rPr lang="en-US" altLang="en-US" smtClean="0">
                <a:cs typeface="Arial" charset="0"/>
              </a:rPr>
              <a:pPr/>
              <a:t>47</a:t>
            </a:fld>
            <a:endParaRPr lang="en-US" altLang="en-US" smtClean="0">
              <a:cs typeface="Arial" charset="0"/>
            </a:endParaRPr>
          </a:p>
        </p:txBody>
      </p:sp>
      <p:sp>
        <p:nvSpPr>
          <p:cNvPr id="105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BA8B3FD-12E5-493A-AE78-DDC780F01B95}" type="slidenum">
              <a:rPr lang="en-US" altLang="en-US" smtClean="0">
                <a:cs typeface="Arial" charset="0"/>
              </a:rPr>
              <a:pPr/>
              <a:t>48</a:t>
            </a:fld>
            <a:endParaRPr lang="en-US" altLang="en-US" smtClean="0">
              <a:cs typeface="Arial" charset="0"/>
            </a:endParaRPr>
          </a:p>
        </p:txBody>
      </p:sp>
      <p:sp>
        <p:nvSpPr>
          <p:cNvPr id="106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5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86F2D2-5856-425C-8F83-E96F13F433F3}" type="slidenum">
              <a:rPr lang="en-US" altLang="en-US" smtClean="0">
                <a:cs typeface="Arial" charset="0"/>
              </a:rPr>
              <a:pPr/>
              <a:t>49</a:t>
            </a:fld>
            <a:endParaRPr lang="en-US" altLang="en-US" smtClean="0">
              <a:cs typeface="Arial" charset="0"/>
            </a:endParaRPr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4D819CA-D5FF-47F8-8B08-D63DF6D02E62}" type="slidenum">
              <a:rPr lang="en-US" altLang="en-US" smtClean="0">
                <a:cs typeface="Arial" charset="0"/>
              </a:rPr>
              <a:pPr/>
              <a:t>50</a:t>
            </a:fld>
            <a:endParaRPr lang="en-US" altLang="en-US" smtClean="0">
              <a:cs typeface="Arial" charset="0"/>
            </a:endParaRPr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2933016-5DBA-47AB-B4F4-5A3B882C896C}" type="slidenum">
              <a:rPr lang="en-US" altLang="en-US" smtClean="0">
                <a:cs typeface="Arial" charset="0"/>
              </a:rPr>
              <a:pPr/>
              <a:t>51</a:t>
            </a:fld>
            <a:endParaRPr lang="en-US" altLang="en-US" smtClean="0">
              <a:cs typeface="Arial" charset="0"/>
            </a:endParaRPr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79FE9BA-9A0D-47DD-BA1A-2BCF9BF718E3}" type="slidenum">
              <a:rPr lang="en-US" altLang="en-US" smtClean="0">
                <a:cs typeface="Arial" charset="0"/>
              </a:rPr>
              <a:pPr/>
              <a:t>52</a:t>
            </a:fld>
            <a:endParaRPr lang="en-US" altLang="en-US" smtClean="0">
              <a:cs typeface="Arial" charset="0"/>
            </a:endParaRPr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92EE2B0-0647-4BFA-8502-7D42096F863B}" type="slidenum">
              <a:rPr lang="en-US" altLang="en-US" smtClean="0">
                <a:cs typeface="Arial" charset="0"/>
              </a:rPr>
              <a:pPr/>
              <a:t>53</a:t>
            </a:fld>
            <a:endParaRPr lang="en-US" altLang="en-US" smtClean="0">
              <a:cs typeface="Arial" charset="0"/>
            </a:endParaRPr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BBB47E3-30EF-48F4-A827-7487C4CFCB50}" type="slidenum">
              <a:rPr lang="en-US" altLang="en-US" smtClean="0">
                <a:cs typeface="Arial" charset="0"/>
              </a:rPr>
              <a:pPr/>
              <a:t>55</a:t>
            </a:fld>
            <a:endParaRPr lang="en-US" altLang="en-US" smtClean="0">
              <a:cs typeface="Arial" charset="0"/>
            </a:endParaRPr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34963DF-F4E8-40C7-AF52-3DB52AB9B693}" type="slidenum">
              <a:rPr lang="en-US" altLang="en-US" smtClean="0">
                <a:cs typeface="Arial" charset="0"/>
              </a:rPr>
              <a:pPr/>
              <a:t>56</a:t>
            </a:fld>
            <a:endParaRPr lang="en-US" altLang="en-US" smtClean="0">
              <a:cs typeface="Arial" charset="0"/>
            </a:endParaRPr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28822F3-3267-4256-A264-347A98D80F43}" type="slidenum">
              <a:rPr lang="en-US" altLang="en-US" smtClean="0">
                <a:cs typeface="Arial" charset="0"/>
              </a:rPr>
              <a:pPr/>
              <a:t>59</a:t>
            </a:fld>
            <a:endParaRPr lang="en-US" altLang="en-US" smtClean="0">
              <a:cs typeface="Arial" charset="0"/>
            </a:endParaRPr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4DB3FC0-491A-4661-8302-8B82218608B9}" type="slidenum">
              <a:rPr lang="en-US" altLang="en-US" smtClean="0">
                <a:cs typeface="Arial" charset="0"/>
              </a:rPr>
              <a:pPr/>
              <a:t>60</a:t>
            </a:fld>
            <a:endParaRPr lang="en-US" altLang="en-US" smtClean="0">
              <a:cs typeface="Arial" charset="0"/>
            </a:endParaRPr>
          </a:p>
        </p:txBody>
      </p:sp>
      <p:sp>
        <p:nvSpPr>
          <p:cNvPr id="99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0D8AB8-A1E1-41A8-BAE2-98E8B06F282E}" type="slidenum">
              <a:rPr lang="en-US" altLang="en-US" smtClean="0">
                <a:cs typeface="Arial" charset="0"/>
              </a:rPr>
              <a:pPr/>
              <a:t>61</a:t>
            </a:fld>
            <a:endParaRPr lang="en-US" altLang="en-US" smtClean="0">
              <a:cs typeface="Arial" charset="0"/>
            </a:endParaRPr>
          </a:p>
        </p:txBody>
      </p:sp>
      <p:sp>
        <p:nvSpPr>
          <p:cNvPr id="100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37201B3-081D-4126-9D5A-F3CFC24C35C5}" type="slidenum">
              <a:rPr lang="en-US" altLang="en-US" smtClean="0">
                <a:cs typeface="Arial" charset="0"/>
              </a:rPr>
              <a:pPr/>
              <a:t>62</a:t>
            </a:fld>
            <a:endParaRPr lang="en-US" altLang="en-US" smtClean="0">
              <a:cs typeface="Arial" charset="0"/>
            </a:endParaRPr>
          </a:p>
        </p:txBody>
      </p:sp>
      <p:sp>
        <p:nvSpPr>
          <p:cNvPr id="92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84B17CC-343C-4D2C-B236-607D56B42D00}" type="slidenum">
              <a:rPr lang="en-US" altLang="en-US" smtClean="0">
                <a:cs typeface="Arial" charset="0"/>
              </a:rPr>
              <a:pPr/>
              <a:t>63</a:t>
            </a:fld>
            <a:endParaRPr lang="en-US" altLang="en-US" smtClean="0">
              <a:cs typeface="Arial" charset="0"/>
            </a:endParaRPr>
          </a:p>
        </p:txBody>
      </p:sp>
      <p:sp>
        <p:nvSpPr>
          <p:cNvPr id="93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FFF5E83-07EE-42C7-B070-3340C829FF2A}" type="slidenum">
              <a:rPr lang="en-US" altLang="en-US" smtClean="0">
                <a:cs typeface="Arial" charset="0"/>
              </a:rPr>
              <a:pPr/>
              <a:t>64</a:t>
            </a:fld>
            <a:endParaRPr lang="en-US" altLang="en-US" smtClean="0">
              <a:cs typeface="Arial" charset="0"/>
            </a:endParaRPr>
          </a:p>
        </p:txBody>
      </p:sp>
      <p:sp>
        <p:nvSpPr>
          <p:cNvPr id="94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F5BCAA9-31AC-41E3-AF87-FE9F603D2241}" type="slidenum">
              <a:rPr lang="en-US" altLang="en-US" smtClean="0">
                <a:cs typeface="Arial" charset="0"/>
              </a:rPr>
              <a:pPr/>
              <a:t>66</a:t>
            </a:fld>
            <a:endParaRPr lang="en-US" altLang="en-US" smtClean="0">
              <a:cs typeface="Arial" charset="0"/>
            </a:endParaRPr>
          </a:p>
        </p:txBody>
      </p:sp>
      <p:sp>
        <p:nvSpPr>
          <p:cNvPr id="95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FEAE727-120D-4D7B-A3A8-C7510DDB34DA}" type="slidenum">
              <a:rPr lang="en-US" altLang="en-US" smtClean="0">
                <a:cs typeface="Arial" charset="0"/>
              </a:rPr>
              <a:pPr/>
              <a:t>67</a:t>
            </a:fld>
            <a:endParaRPr lang="en-US" altLang="en-US" smtClean="0">
              <a:cs typeface="Arial" charset="0"/>
            </a:endParaRPr>
          </a:p>
        </p:txBody>
      </p:sp>
      <p:sp>
        <p:nvSpPr>
          <p:cNvPr id="96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F2BCFE9-5310-4A70-A5C4-3614A36FB853}" type="slidenum">
              <a:rPr lang="en-US" altLang="en-US" smtClean="0">
                <a:cs typeface="Arial" charset="0"/>
              </a:rPr>
              <a:pPr/>
              <a:t>68</a:t>
            </a:fld>
            <a:endParaRPr lang="en-US" altLang="en-US" smtClean="0">
              <a:cs typeface="Arial" charset="0"/>
            </a:endParaRPr>
          </a:p>
        </p:txBody>
      </p:sp>
      <p:sp>
        <p:nvSpPr>
          <p:cNvPr id="136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6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C241875-E2CB-4439-B09A-15CD8E05C6D6}" type="slidenum">
              <a:rPr lang="en-US" altLang="en-US" smtClean="0">
                <a:cs typeface="Arial" charset="0"/>
              </a:rPr>
              <a:pPr/>
              <a:t>69</a:t>
            </a:fld>
            <a:endParaRPr lang="en-US" altLang="en-US" smtClean="0">
              <a:cs typeface="Arial" charset="0"/>
            </a:endParaRPr>
          </a:p>
        </p:txBody>
      </p:sp>
      <p:sp>
        <p:nvSpPr>
          <p:cNvPr id="137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7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87EDB27-757F-42E0-BF41-9BECF9F33D4C}" type="slidenum">
              <a:rPr lang="en-US" altLang="en-US" smtClean="0">
                <a:cs typeface="Arial" charset="0"/>
              </a:rPr>
              <a:pPr/>
              <a:t>70</a:t>
            </a:fld>
            <a:endParaRPr lang="en-US" altLang="en-US" smtClean="0">
              <a:cs typeface="Arial" charset="0"/>
            </a:endParaRPr>
          </a:p>
        </p:txBody>
      </p:sp>
      <p:sp>
        <p:nvSpPr>
          <p:cNvPr id="138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8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87D1D8E-0EE0-4EFB-8C18-8A7E2A6540AE}" type="slidenum">
              <a:rPr lang="en-US" altLang="en-US" smtClean="0">
                <a:cs typeface="Arial" charset="0"/>
              </a:rPr>
              <a:pPr/>
              <a:t>71</a:t>
            </a:fld>
            <a:endParaRPr lang="en-US" altLang="en-US" smtClean="0">
              <a:cs typeface="Arial" charset="0"/>
            </a:endParaRPr>
          </a:p>
        </p:txBody>
      </p:sp>
      <p:sp>
        <p:nvSpPr>
          <p:cNvPr id="139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392889A-B67C-4D5F-BEE2-BAAE513E9553}" type="slidenum">
              <a:rPr lang="en-US" altLang="en-US" smtClean="0">
                <a:cs typeface="Arial" charset="0"/>
              </a:rPr>
              <a:pPr/>
              <a:t>72</a:t>
            </a:fld>
            <a:endParaRPr lang="en-US" altLang="en-US" smtClean="0">
              <a:cs typeface="Arial" charset="0"/>
            </a:endParaRPr>
          </a:p>
        </p:txBody>
      </p:sp>
      <p:sp>
        <p:nvSpPr>
          <p:cNvPr id="140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0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6F66D70-2C5E-4E18-A2FF-46BFD026DEA5}" type="slidenum">
              <a:rPr lang="en-US" altLang="en-US" smtClean="0">
                <a:cs typeface="Arial" charset="0"/>
              </a:rPr>
              <a:pPr/>
              <a:t>73</a:t>
            </a:fld>
            <a:endParaRPr lang="en-US" altLang="en-US" smtClean="0">
              <a:cs typeface="Arial" charset="0"/>
            </a:endParaRPr>
          </a:p>
        </p:txBody>
      </p:sp>
      <p:sp>
        <p:nvSpPr>
          <p:cNvPr id="107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E9DE15F-02FC-4BCB-9C81-820AC36EE051}" type="slidenum">
              <a:rPr lang="en-US" altLang="en-US" smtClean="0">
                <a:cs typeface="Arial" charset="0"/>
              </a:rPr>
              <a:pPr/>
              <a:t>74</a:t>
            </a:fld>
            <a:endParaRPr lang="en-US" altLang="en-US" smtClean="0">
              <a:cs typeface="Arial" charset="0"/>
            </a:endParaRPr>
          </a:p>
        </p:txBody>
      </p:sp>
      <p:sp>
        <p:nvSpPr>
          <p:cNvPr id="108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37258EF-19DB-4674-8405-E1330996DD2B}" type="slidenum">
              <a:rPr lang="en-US" altLang="en-US" smtClean="0">
                <a:cs typeface="Arial" charset="0"/>
              </a:rPr>
              <a:pPr/>
              <a:t>75</a:t>
            </a:fld>
            <a:endParaRPr lang="en-US" altLang="en-US" smtClean="0">
              <a:cs typeface="Arial" charset="0"/>
            </a:endParaRPr>
          </a:p>
        </p:txBody>
      </p:sp>
      <p:sp>
        <p:nvSpPr>
          <p:cNvPr id="109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5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4C37938-A37C-4277-9A0E-B01BF827161C}" type="slidenum">
              <a:rPr lang="en-US" altLang="en-US" smtClean="0">
                <a:cs typeface="Arial" charset="0"/>
              </a:rPr>
              <a:pPr/>
              <a:t>76</a:t>
            </a:fld>
            <a:endParaRPr lang="en-US" altLang="en-US" smtClean="0">
              <a:cs typeface="Arial" charset="0"/>
            </a:endParaRPr>
          </a:p>
        </p:txBody>
      </p:sp>
      <p:sp>
        <p:nvSpPr>
          <p:cNvPr id="110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7B17A03-9FA4-4A48-900E-D621C4ECCDDF}" type="slidenum">
              <a:rPr lang="en-US" altLang="en-US" smtClean="0">
                <a:cs typeface="Arial" charset="0"/>
              </a:rPr>
              <a:pPr/>
              <a:t>77</a:t>
            </a:fld>
            <a:endParaRPr lang="en-US" altLang="en-US" smtClean="0">
              <a:cs typeface="Arial" charset="0"/>
            </a:endParaRPr>
          </a:p>
        </p:txBody>
      </p:sp>
      <p:sp>
        <p:nvSpPr>
          <p:cNvPr id="111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1EAA6E1-A2E7-4526-8A14-2A499FAEAE87}" type="slidenum">
              <a:rPr lang="en-US" altLang="en-US" smtClean="0">
                <a:cs typeface="Arial" charset="0"/>
              </a:rPr>
              <a:pPr/>
              <a:t>78</a:t>
            </a:fld>
            <a:endParaRPr lang="en-US" altLang="en-US" smtClean="0">
              <a:cs typeface="Arial" charset="0"/>
            </a:endParaRPr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79F7A40-A60A-4499-8848-25562975C14B}" type="slidenum">
              <a:rPr lang="en-US" altLang="en-US" smtClean="0">
                <a:cs typeface="Arial" charset="0"/>
              </a:rPr>
              <a:pPr/>
              <a:t>79</a:t>
            </a:fld>
            <a:endParaRPr lang="en-US" altLang="en-US" smtClean="0">
              <a:cs typeface="Arial" charset="0"/>
            </a:endParaRPr>
          </a:p>
        </p:txBody>
      </p:sp>
      <p:sp>
        <p:nvSpPr>
          <p:cNvPr id="113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D1C59A1-67CA-45DD-8BD8-548BD3DEB1AA}" type="slidenum">
              <a:rPr lang="en-US" altLang="en-US" smtClean="0">
                <a:cs typeface="Arial" charset="0"/>
              </a:rPr>
              <a:pPr/>
              <a:t>80</a:t>
            </a:fld>
            <a:endParaRPr lang="en-US" altLang="en-US" smtClean="0">
              <a:cs typeface="Arial" charset="0"/>
            </a:endParaRPr>
          </a:p>
        </p:txBody>
      </p:sp>
      <p:sp>
        <p:nvSpPr>
          <p:cNvPr id="114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46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381000" y="990600"/>
            <a:ext cx="76200" cy="5105400"/>
          </a:xfrm>
          <a:prstGeom prst="rect">
            <a:avLst/>
          </a:prstGeom>
          <a:solidFill>
            <a:srgbClr val="00CCFF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en-US" sz="2400" smtClean="0"/>
          </a:p>
        </p:txBody>
      </p:sp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381000" y="304800"/>
            <a:ext cx="8391525" cy="5791200"/>
            <a:chOff x="240" y="192"/>
            <a:chExt cx="5286" cy="3648"/>
          </a:xfrm>
        </p:grpSpPr>
        <p:sp>
          <p:nvSpPr>
            <p:cNvPr id="6" name="Rectangle 9"/>
            <p:cNvSpPr>
              <a:spLocks noChangeArrowheads="1"/>
            </p:cNvSpPr>
            <p:nvPr/>
          </p:nvSpPr>
          <p:spPr bwMode="auto">
            <a:xfrm flipV="1">
              <a:off x="5236" y="192"/>
              <a:ext cx="288" cy="288"/>
            </a:xfrm>
            <a:prstGeom prst="rect">
              <a:avLst/>
            </a:prstGeom>
            <a:solidFill>
              <a:srgbClr val="99CC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 smtClean="0"/>
            </a:p>
          </p:txBody>
        </p:sp>
        <p:sp>
          <p:nvSpPr>
            <p:cNvPr id="7" name="Rectangle 10"/>
            <p:cNvSpPr>
              <a:spLocks noChangeArrowheads="1"/>
            </p:cNvSpPr>
            <p:nvPr/>
          </p:nvSpPr>
          <p:spPr bwMode="auto">
            <a:xfrm flipV="1">
              <a:off x="240" y="192"/>
              <a:ext cx="5004" cy="288"/>
            </a:xfrm>
            <a:prstGeom prst="rect">
              <a:avLst/>
            </a:prstGeom>
            <a:solidFill>
              <a:srgbClr val="00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 smtClean="0"/>
            </a:p>
          </p:txBody>
        </p:sp>
        <p:sp>
          <p:nvSpPr>
            <p:cNvPr id="8" name="Rectangle 11"/>
            <p:cNvSpPr>
              <a:spLocks noChangeArrowheads="1"/>
            </p:cNvSpPr>
            <p:nvPr/>
          </p:nvSpPr>
          <p:spPr bwMode="auto">
            <a:xfrm flipV="1">
              <a:off x="240" y="480"/>
              <a:ext cx="5004" cy="144"/>
            </a:xfrm>
            <a:prstGeom prst="rect">
              <a:avLst/>
            </a:prstGeom>
            <a:solidFill>
              <a:srgbClr val="99CC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 smtClean="0"/>
            </a:p>
          </p:txBody>
        </p:sp>
        <p:sp>
          <p:nvSpPr>
            <p:cNvPr id="9" name="Rectangle 12"/>
            <p:cNvSpPr>
              <a:spLocks noChangeArrowheads="1"/>
            </p:cNvSpPr>
            <p:nvPr/>
          </p:nvSpPr>
          <p:spPr bwMode="auto">
            <a:xfrm flipV="1">
              <a:off x="5242" y="480"/>
              <a:ext cx="282" cy="144"/>
            </a:xfrm>
            <a:prstGeom prst="rect">
              <a:avLst/>
            </a:prstGeom>
            <a:solidFill>
              <a:srgbClr val="00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 smtClean="0"/>
            </a:p>
          </p:txBody>
        </p:sp>
        <p:sp>
          <p:nvSpPr>
            <p:cNvPr id="10" name="Rectangle 14"/>
            <p:cNvSpPr>
              <a:spLocks noChangeArrowheads="1"/>
            </p:cNvSpPr>
            <p:nvPr/>
          </p:nvSpPr>
          <p:spPr bwMode="auto">
            <a:xfrm>
              <a:off x="240" y="192"/>
              <a:ext cx="5286" cy="364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/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 smtClean="0"/>
            </a:p>
          </p:txBody>
        </p:sp>
      </p:grpSp>
      <p:sp>
        <p:nvSpPr>
          <p:cNvPr id="69017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762000" y="1371600"/>
            <a:ext cx="7696200" cy="2057400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90180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765550"/>
            <a:ext cx="7696200" cy="20574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400">
                <a:latin typeface="Arial" charset="0"/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1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 b="1"/>
            </a:lvl1pPr>
          </a:lstStyle>
          <a:p>
            <a:pPr>
              <a:defRPr/>
            </a:pPr>
            <a:fld id="{947FD94C-B247-4F46-B292-5E69A8AC673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E21EC4-FB8C-4453-9664-3D593D3CCA3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6DC96A-483F-4EEA-854A-A1EAC2A99F0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9C3317-452A-4D58-BA59-DEE37C69FEE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6D8DFF-5ABE-4035-9D0D-EC6293F2143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A5A38F-9BA9-4CB9-A547-F6EDE727CD7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BAF306-1254-4FB2-8CA7-EDC8D5239C3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67FA44-7BC2-4401-A9A0-1429C57CFC0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C2CDF1-4B43-46F5-A613-5ED2286F218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B0C383-E240-4374-B662-713BC6758E0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0"/>
            <a:ext cx="2057400" cy="5597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33400"/>
            <a:ext cx="6019800" cy="5597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7D139C-8770-4277-9B04-5CD50708645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828800"/>
            <a:ext cx="4038600" cy="20748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828800"/>
            <a:ext cx="4038600" cy="20748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4056063"/>
            <a:ext cx="4038600" cy="20748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056063"/>
            <a:ext cx="4038600" cy="20748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E94837-AB50-4FD7-8FF2-074CB9A6719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307F7B-97D8-44C3-B5E0-0BEF3E306AA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828800"/>
            <a:ext cx="4038600" cy="20748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056063"/>
            <a:ext cx="4038600" cy="20748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934840-9F8D-448B-9FB1-8EEF22BF9FE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5334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828800"/>
            <a:ext cx="8229600" cy="430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68915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1676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8915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8915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20C08B7-D6CB-4277-B6A3-33F63CE03F7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grpSp>
        <p:nvGrpSpPr>
          <p:cNvPr id="1031" name="Group 7"/>
          <p:cNvGrpSpPr>
            <a:grpSpLocks/>
          </p:cNvGrpSpPr>
          <p:nvPr/>
        </p:nvGrpSpPr>
        <p:grpSpPr bwMode="auto">
          <a:xfrm>
            <a:off x="279400" y="152400"/>
            <a:ext cx="8686800" cy="544513"/>
            <a:chOff x="176" y="96"/>
            <a:chExt cx="5472" cy="343"/>
          </a:xfrm>
        </p:grpSpPr>
        <p:sp>
          <p:nvSpPr>
            <p:cNvPr id="1033" name="Rectangle 9"/>
            <p:cNvSpPr>
              <a:spLocks noChangeArrowheads="1"/>
            </p:cNvSpPr>
            <p:nvPr/>
          </p:nvSpPr>
          <p:spPr bwMode="auto">
            <a:xfrm>
              <a:off x="5504" y="96"/>
              <a:ext cx="144" cy="144"/>
            </a:xfrm>
            <a:prstGeom prst="rect">
              <a:avLst/>
            </a:prstGeom>
            <a:solidFill>
              <a:srgbClr val="7030A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 smtClean="0"/>
            </a:p>
          </p:txBody>
        </p:sp>
        <p:sp>
          <p:nvSpPr>
            <p:cNvPr id="1034" name="Rectangle 10"/>
            <p:cNvSpPr>
              <a:spLocks noChangeArrowheads="1"/>
            </p:cNvSpPr>
            <p:nvPr/>
          </p:nvSpPr>
          <p:spPr bwMode="auto">
            <a:xfrm>
              <a:off x="176" y="96"/>
              <a:ext cx="5326" cy="144"/>
            </a:xfrm>
            <a:prstGeom prst="rect">
              <a:avLst/>
            </a:prstGeom>
            <a:solidFill>
              <a:srgbClr val="00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 smtClean="0"/>
            </a:p>
          </p:txBody>
        </p:sp>
        <p:sp>
          <p:nvSpPr>
            <p:cNvPr id="1035" name="Rectangle 11"/>
            <p:cNvSpPr>
              <a:spLocks noChangeArrowheads="1"/>
            </p:cNvSpPr>
            <p:nvPr/>
          </p:nvSpPr>
          <p:spPr bwMode="auto">
            <a:xfrm>
              <a:off x="176" y="240"/>
              <a:ext cx="5326" cy="199"/>
            </a:xfrm>
            <a:prstGeom prst="rect">
              <a:avLst/>
            </a:prstGeom>
            <a:solidFill>
              <a:srgbClr val="7030A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 smtClean="0"/>
            </a:p>
          </p:txBody>
        </p:sp>
        <p:sp>
          <p:nvSpPr>
            <p:cNvPr id="1036" name="Rectangle 12"/>
            <p:cNvSpPr>
              <a:spLocks noChangeArrowheads="1"/>
            </p:cNvSpPr>
            <p:nvPr/>
          </p:nvSpPr>
          <p:spPr bwMode="auto">
            <a:xfrm>
              <a:off x="5504" y="241"/>
              <a:ext cx="144" cy="198"/>
            </a:xfrm>
            <a:prstGeom prst="rect">
              <a:avLst/>
            </a:prstGeom>
            <a:solidFill>
              <a:srgbClr val="00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 smtClean="0"/>
            </a:p>
          </p:txBody>
        </p:sp>
      </p:grpSp>
      <p:sp>
        <p:nvSpPr>
          <p:cNvPr id="1032" name="Rectangle 12"/>
          <p:cNvSpPr>
            <a:spLocks noChangeArrowheads="1"/>
          </p:cNvSpPr>
          <p:nvPr userDrawn="1"/>
        </p:nvSpPr>
        <p:spPr bwMode="auto">
          <a:xfrm>
            <a:off x="4953000" y="381000"/>
            <a:ext cx="38608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altLang="en-US" sz="1400" b="1">
                <a:solidFill>
                  <a:schemeClr val="bg1"/>
                </a:solidFill>
                <a:latin typeface="Arial" charset="0"/>
              </a:rPr>
              <a:t>Part 7: Regression Extensions [ </a:t>
            </a:r>
            <a:fld id="{92113FC1-62A7-4559-AE9D-6D6B335759CE}" type="slidenum">
              <a:rPr lang="en-US" altLang="en-US" sz="1400" b="1" smtClean="0">
                <a:solidFill>
                  <a:schemeClr val="bg1"/>
                </a:solidFill>
                <a:latin typeface="Arial" charset="0"/>
              </a:rPr>
              <a:pPr algn="r"/>
              <a:t>‹#›</a:t>
            </a:fld>
            <a:r>
              <a:rPr lang="en-US" altLang="en-US" sz="1400" b="1" smtClean="0">
                <a:solidFill>
                  <a:schemeClr val="bg1"/>
                </a:solidFill>
                <a:latin typeface="Arial" charset="0"/>
              </a:rPr>
              <a:t>/41]</a:t>
            </a:r>
            <a:endParaRPr lang="en-US" altLang="en-US" sz="1400" b="1">
              <a:solidFill>
                <a:schemeClr val="bg1"/>
              </a:solidFill>
              <a:latin typeface="Arial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39" r:id="rId1"/>
    <p:sldLayoutId id="2147484026" r:id="rId2"/>
    <p:sldLayoutId id="2147484027" r:id="rId3"/>
    <p:sldLayoutId id="2147484028" r:id="rId4"/>
    <p:sldLayoutId id="2147484029" r:id="rId5"/>
    <p:sldLayoutId id="2147484030" r:id="rId6"/>
    <p:sldLayoutId id="2147484031" r:id="rId7"/>
    <p:sldLayoutId id="2147484032" r:id="rId8"/>
    <p:sldLayoutId id="2147484033" r:id="rId9"/>
    <p:sldLayoutId id="2147484034" r:id="rId10"/>
    <p:sldLayoutId id="2147484035" r:id="rId11"/>
    <p:sldLayoutId id="2147484036" r:id="rId12"/>
    <p:sldLayoutId id="2147484037" r:id="rId13"/>
    <p:sldLayoutId id="2147484038" r:id="rId14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9pPr>
    </p:titleStyle>
    <p:bodyStyle>
      <a:lvl1pPr marL="469900" indent="-469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0000"/>
        <a:buFont typeface="Wingdings" pitchFamily="2" charset="2"/>
        <a:buChar char="o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2pPr>
      <a:lvl3pPr marL="1377950" indent="-468313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3pPr>
      <a:lvl4pPr marL="1827213" indent="-4381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n"/>
        <a:defRPr sz="1600">
          <a:solidFill>
            <a:schemeClr val="tx1"/>
          </a:solidFill>
          <a:latin typeface="+mn-lt"/>
        </a:defRPr>
      </a:lvl4pPr>
      <a:lvl5pPr marL="2297113" indent="-4683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5pPr>
      <a:lvl6pPr marL="27543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6pPr>
      <a:lvl7pPr marL="32115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7pPr>
      <a:lvl8pPr marL="36687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8pPr>
      <a:lvl9pPr marL="41259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10" Type="http://schemas.openxmlformats.org/officeDocument/2006/relationships/image" Target="../media/image8.png"/><Relationship Id="rId4" Type="http://schemas.openxmlformats.org/officeDocument/2006/relationships/image" Target="../media/image2.jpe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5" Type="http://schemas.openxmlformats.org/officeDocument/2006/relationships/oleObject" Target="../embeddings/oleObject5.bin"/><Relationship Id="rId4" Type="http://schemas.openxmlformats.org/officeDocument/2006/relationships/oleObject" Target="../embeddings/oleObject4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.vml"/><Relationship Id="rId4" Type="http://schemas.openxmlformats.org/officeDocument/2006/relationships/oleObject" Target="../embeddings/oleObject7.bin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7.vml"/><Relationship Id="rId4" Type="http://schemas.openxmlformats.org/officeDocument/2006/relationships/oleObject" Target="../embeddings/oleObject8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8.vml"/><Relationship Id="rId4" Type="http://schemas.openxmlformats.org/officeDocument/2006/relationships/oleObject" Target="../embeddings/oleObject9.bin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9.vml"/><Relationship Id="rId4" Type="http://schemas.openxmlformats.org/officeDocument/2006/relationships/oleObject" Target="../embeddings/oleObject10.bin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4" Type="http://schemas.openxmlformats.org/officeDocument/2006/relationships/oleObject" Target="../embeddings/oleObject11.bin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4" Type="http://schemas.openxmlformats.org/officeDocument/2006/relationships/oleObject" Target="../embeddings/oleObject12.bin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2.vml"/><Relationship Id="rId4" Type="http://schemas.openxmlformats.org/officeDocument/2006/relationships/oleObject" Target="../embeddings/oleObject13.bin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4" Type="http://schemas.openxmlformats.org/officeDocument/2006/relationships/oleObject" Target="../embeddings/oleObject14.bin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4" Type="http://schemas.openxmlformats.org/officeDocument/2006/relationships/oleObject" Target="../embeddings/oleObject15.bin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5.vml"/><Relationship Id="rId4" Type="http://schemas.openxmlformats.org/officeDocument/2006/relationships/oleObject" Target="../embeddings/oleObject16.bin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4" Type="http://schemas.openxmlformats.org/officeDocument/2006/relationships/oleObject" Target="../embeddings/oleObject17.bin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4" Type="http://schemas.openxmlformats.org/officeDocument/2006/relationships/oleObject" Target="../embeddings/oleObject18.bin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4" Type="http://schemas.openxmlformats.org/officeDocument/2006/relationships/oleObject" Target="../embeddings/oleObject19.bin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9.vml"/><Relationship Id="rId4" Type="http://schemas.openxmlformats.org/officeDocument/2006/relationships/oleObject" Target="../embeddings/oleObject20.bin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4" Type="http://schemas.openxmlformats.org/officeDocument/2006/relationships/oleObject" Target="../embeddings/oleObject21.bin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4" Type="http://schemas.openxmlformats.org/officeDocument/2006/relationships/oleObject" Target="../embeddings/oleObject22.bin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2.vml"/><Relationship Id="rId4" Type="http://schemas.openxmlformats.org/officeDocument/2006/relationships/oleObject" Target="../embeddings/oleObject23.bin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Relationship Id="rId4" Type="http://schemas.openxmlformats.org/officeDocument/2006/relationships/oleObject" Target="../embeddings/oleObject24.bin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4.vml"/><Relationship Id="rId4" Type="http://schemas.openxmlformats.org/officeDocument/2006/relationships/oleObject" Target="../embeddings/oleObject25.bin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5.vml"/><Relationship Id="rId4" Type="http://schemas.openxmlformats.org/officeDocument/2006/relationships/oleObject" Target="../embeddings/oleObject26.bin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6.vml"/><Relationship Id="rId6" Type="http://schemas.openxmlformats.org/officeDocument/2006/relationships/oleObject" Target="../embeddings/oleObject29.bin"/><Relationship Id="rId5" Type="http://schemas.openxmlformats.org/officeDocument/2006/relationships/oleObject" Target="../embeddings/oleObject28.bin"/><Relationship Id="rId4" Type="http://schemas.openxmlformats.org/officeDocument/2006/relationships/oleObject" Target="../embeddings/oleObject27.bin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7.vml"/><Relationship Id="rId4" Type="http://schemas.openxmlformats.org/officeDocument/2006/relationships/oleObject" Target="../embeddings/oleObject30.bin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8.vml"/><Relationship Id="rId5" Type="http://schemas.openxmlformats.org/officeDocument/2006/relationships/oleObject" Target="../embeddings/oleObject32.bin"/><Relationship Id="rId4" Type="http://schemas.openxmlformats.org/officeDocument/2006/relationships/oleObject" Target="../embeddings/oleObject31.bin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wmf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9.vml"/><Relationship Id="rId4" Type="http://schemas.openxmlformats.org/officeDocument/2006/relationships/oleObject" Target="../embeddings/oleObject33.bin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0.vml"/><Relationship Id="rId5" Type="http://schemas.openxmlformats.org/officeDocument/2006/relationships/oleObject" Target="../embeddings/oleObject35.bin"/><Relationship Id="rId4" Type="http://schemas.openxmlformats.org/officeDocument/2006/relationships/oleObject" Target="../embeddings/oleObject34.bin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1.vml"/><Relationship Id="rId4" Type="http://schemas.openxmlformats.org/officeDocument/2006/relationships/oleObject" Target="../embeddings/oleObject36.bin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wmf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wmf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2.vml"/><Relationship Id="rId4" Type="http://schemas.openxmlformats.org/officeDocument/2006/relationships/oleObject" Target="../embeddings/oleObject37.bin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3.vml"/><Relationship Id="rId4" Type="http://schemas.openxmlformats.org/officeDocument/2006/relationships/oleObject" Target="../embeddings/oleObject38.bin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6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5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4.vml"/><Relationship Id="rId4" Type="http://schemas.openxmlformats.org/officeDocument/2006/relationships/oleObject" Target="../embeddings/oleObject39.bin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6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5.vml"/><Relationship Id="rId4" Type="http://schemas.openxmlformats.org/officeDocument/2006/relationships/oleObject" Target="../embeddings/oleObject40.bin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7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6.vml"/><Relationship Id="rId4" Type="http://schemas.openxmlformats.org/officeDocument/2006/relationships/oleObject" Target="../embeddings/oleObject41.bin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6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6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7.vml"/><Relationship Id="rId4" Type="http://schemas.openxmlformats.org/officeDocument/2006/relationships/oleObject" Target="../embeddings/oleObject42.bin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1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8.vml"/><Relationship Id="rId4" Type="http://schemas.openxmlformats.org/officeDocument/2006/relationships/oleObject" Target="../embeddings/oleObject43.bin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2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9.vml"/><Relationship Id="rId4" Type="http://schemas.openxmlformats.org/officeDocument/2006/relationships/oleObject" Target="../embeddings/oleObject44.bin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6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6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5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0.vml"/><Relationship Id="rId4" Type="http://schemas.openxmlformats.org/officeDocument/2006/relationships/oleObject" Target="../embeddings/oleObject45.bin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6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457200" y="533400"/>
            <a:ext cx="8229600" cy="838200"/>
          </a:xfrm>
        </p:spPr>
        <p:txBody>
          <a:bodyPr/>
          <a:lstStyle/>
          <a:p>
            <a:pPr eaLnBrk="1" hangingPunct="1"/>
            <a:r>
              <a:rPr lang="en-US" altLang="en-US" smtClean="0">
                <a:solidFill>
                  <a:srgbClr val="003399"/>
                </a:solidFill>
              </a:rPr>
              <a:t>Econometric Analysis of Panel Data</a:t>
            </a:r>
          </a:p>
        </p:txBody>
      </p:sp>
      <p:pic>
        <p:nvPicPr>
          <p:cNvPr id="3076" name="Picture 22" descr="Cameron-Trivedi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886200" y="3962400"/>
            <a:ext cx="1511300" cy="2286000"/>
          </a:xfrm>
          <a:noFill/>
        </p:spPr>
      </p:pic>
      <p:sp>
        <p:nvSpPr>
          <p:cNvPr id="3077" name="Rectangle 3"/>
          <p:cNvSpPr>
            <a:spLocks noGrp="1" noChangeArrowheads="1"/>
          </p:cNvSpPr>
          <p:nvPr>
            <p:ph sz="quarter" idx="3"/>
          </p:nvPr>
        </p:nvSpPr>
        <p:spPr>
          <a:xfrm>
            <a:off x="1981200" y="2133600"/>
            <a:ext cx="3200400" cy="1143000"/>
          </a:xfrm>
        </p:spPr>
        <p:txBody>
          <a:bodyPr/>
          <a:lstStyle/>
          <a:p>
            <a:pPr marL="0" indent="0" eaLnBrk="1" hangingPunct="1">
              <a:buFont typeface="Wingdings" pitchFamily="2" charset="2"/>
              <a:buNone/>
            </a:pPr>
            <a:r>
              <a:rPr lang="en-US" altLang="en-US" sz="2000" smtClean="0">
                <a:latin typeface="Arial" charset="0"/>
              </a:rPr>
              <a:t>William Greene</a:t>
            </a:r>
          </a:p>
          <a:p>
            <a:pPr marL="0" indent="0" eaLnBrk="1" hangingPunct="1">
              <a:buFont typeface="Wingdings" pitchFamily="2" charset="2"/>
              <a:buNone/>
            </a:pPr>
            <a:r>
              <a:rPr lang="en-US" altLang="en-US" sz="2000" smtClean="0">
                <a:latin typeface="Arial" charset="0"/>
              </a:rPr>
              <a:t>Department of Economics</a:t>
            </a:r>
          </a:p>
          <a:p>
            <a:pPr marL="0" indent="0" eaLnBrk="1" hangingPunct="1">
              <a:buFont typeface="Wingdings" pitchFamily="2" charset="2"/>
              <a:buNone/>
            </a:pPr>
            <a:r>
              <a:rPr lang="en-US" altLang="en-US" sz="2000" smtClean="0">
                <a:latin typeface="Arial" charset="0"/>
              </a:rPr>
              <a:t>University of South Florida</a:t>
            </a:r>
          </a:p>
        </p:txBody>
      </p:sp>
      <p:pic>
        <p:nvPicPr>
          <p:cNvPr id="3078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" y="3962400"/>
            <a:ext cx="1503363" cy="22860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pic>
        <p:nvPicPr>
          <p:cNvPr id="3079" name="Picture 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57800" y="1728788"/>
            <a:ext cx="1666875" cy="192881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pic>
        <p:nvPicPr>
          <p:cNvPr id="3080" name="Picture 1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162800" y="3962400"/>
            <a:ext cx="1462088" cy="222885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pic>
        <p:nvPicPr>
          <p:cNvPr id="3081" name="Picture 10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108200" y="3984625"/>
            <a:ext cx="1604963" cy="227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2" name="Picture 1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486400" y="3962400"/>
            <a:ext cx="1549400" cy="231933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pic>
        <p:nvPicPr>
          <p:cNvPr id="3083" name="Picture 1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162800" y="1676400"/>
            <a:ext cx="1477963" cy="210026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pic>
        <p:nvPicPr>
          <p:cNvPr id="13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39948" y="1905000"/>
            <a:ext cx="1523999" cy="1922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399" y="762000"/>
            <a:ext cx="8719667" cy="5715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8635776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Regression Extensions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2286000"/>
            <a:ext cx="7772400" cy="2209800"/>
          </a:xfrm>
        </p:spPr>
        <p:txBody>
          <a:bodyPr/>
          <a:lstStyle/>
          <a:p>
            <a:pPr eaLnBrk="1" hangingPunct="1"/>
            <a:r>
              <a:rPr lang="en-US" altLang="en-US" smtClean="0"/>
              <a:t>Time Varying Fixed Effects</a:t>
            </a:r>
          </a:p>
          <a:p>
            <a:pPr eaLnBrk="1" hangingPunct="1"/>
            <a:r>
              <a:rPr lang="en-US" altLang="en-US" smtClean="0"/>
              <a:t>Measurement Error</a:t>
            </a:r>
          </a:p>
          <a:p>
            <a:pPr eaLnBrk="1" hangingPunct="1"/>
            <a:r>
              <a:rPr lang="en-US" altLang="en-US" smtClean="0"/>
              <a:t>Spatial Autoregression and Autocorrelation (Baltagi 10.5)</a:t>
            </a:r>
          </a:p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Time Varying Effects Models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1295400" y="1905000"/>
            <a:ext cx="6858000" cy="4302125"/>
          </a:xfrm>
        </p:spPr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en-US" altLang="en-US" b="1" smtClean="0">
                <a:solidFill>
                  <a:srgbClr val="0066FF"/>
                </a:solidFill>
              </a:rPr>
              <a:t>Time Varying Fixed Effects:  Additive</a:t>
            </a:r>
          </a:p>
          <a:p>
            <a:pPr marL="0" indent="0">
              <a:buFont typeface="Wingdings" pitchFamily="2" charset="2"/>
              <a:buNone/>
            </a:pPr>
            <a:r>
              <a:rPr lang="en-US" altLang="en-US" smtClean="0"/>
              <a:t>     y</a:t>
            </a:r>
            <a:r>
              <a:rPr lang="en-US" altLang="en-US" baseline="-25000" smtClean="0"/>
              <a:t>it</a:t>
            </a:r>
            <a:r>
              <a:rPr lang="en-US" altLang="en-US" smtClean="0"/>
              <a:t> = </a:t>
            </a:r>
            <a:r>
              <a:rPr lang="el-GR" altLang="en-US" b="1" smtClean="0"/>
              <a:t>β</a:t>
            </a:r>
            <a:r>
              <a:rPr lang="en-US" altLang="en-US" smtClean="0"/>
              <a:t>’</a:t>
            </a:r>
            <a:r>
              <a:rPr lang="en-US" altLang="en-US" b="1" smtClean="0"/>
              <a:t>x</a:t>
            </a:r>
            <a:r>
              <a:rPr lang="en-US" altLang="en-US" baseline="-25000" smtClean="0"/>
              <a:t>it</a:t>
            </a:r>
            <a:r>
              <a:rPr lang="en-US" altLang="en-US" smtClean="0"/>
              <a:t> + a</a:t>
            </a:r>
            <a:r>
              <a:rPr lang="en-US" altLang="en-US" baseline="-25000" smtClean="0"/>
              <a:t>i</a:t>
            </a:r>
            <a:r>
              <a:rPr lang="en-US" altLang="en-US" smtClean="0"/>
              <a:t>(t) + </a:t>
            </a:r>
            <a:r>
              <a:rPr lang="el-GR" altLang="en-US" smtClean="0"/>
              <a:t>ε</a:t>
            </a:r>
            <a:r>
              <a:rPr lang="en-US" altLang="en-US" baseline="-25000" smtClean="0"/>
              <a:t>it</a:t>
            </a:r>
            <a:endParaRPr lang="en-US" altLang="en-US" smtClean="0"/>
          </a:p>
          <a:p>
            <a:pPr marL="0" indent="0">
              <a:buFont typeface="Wingdings" pitchFamily="2" charset="2"/>
              <a:buNone/>
            </a:pPr>
            <a:r>
              <a:rPr lang="en-US" altLang="en-US" smtClean="0"/>
              <a:t>     y</a:t>
            </a:r>
            <a:r>
              <a:rPr lang="en-US" altLang="en-US" baseline="-25000" smtClean="0"/>
              <a:t>it</a:t>
            </a:r>
            <a:r>
              <a:rPr lang="en-US" altLang="en-US" smtClean="0"/>
              <a:t> = </a:t>
            </a:r>
            <a:r>
              <a:rPr lang="el-GR" altLang="en-US" b="1" smtClean="0"/>
              <a:t>β</a:t>
            </a:r>
            <a:r>
              <a:rPr lang="en-US" altLang="en-US" smtClean="0"/>
              <a:t>’</a:t>
            </a:r>
            <a:r>
              <a:rPr lang="en-US" altLang="en-US" b="1" smtClean="0"/>
              <a:t>x</a:t>
            </a:r>
            <a:r>
              <a:rPr lang="en-US" altLang="en-US" baseline="-25000" smtClean="0"/>
              <a:t>it</a:t>
            </a:r>
            <a:r>
              <a:rPr lang="en-US" altLang="en-US" smtClean="0"/>
              <a:t> + a</a:t>
            </a:r>
            <a:r>
              <a:rPr lang="en-US" altLang="en-US" baseline="-25000" smtClean="0"/>
              <a:t>i</a:t>
            </a:r>
            <a:r>
              <a:rPr lang="en-US" altLang="en-US" smtClean="0"/>
              <a:t> + c</a:t>
            </a:r>
            <a:r>
              <a:rPr lang="en-US" altLang="en-US" baseline="-25000" smtClean="0"/>
              <a:t>t</a:t>
            </a:r>
            <a:r>
              <a:rPr lang="en-US" altLang="en-US" smtClean="0"/>
              <a:t> + </a:t>
            </a:r>
            <a:r>
              <a:rPr lang="el-GR" altLang="en-US" smtClean="0"/>
              <a:t>ε</a:t>
            </a:r>
            <a:r>
              <a:rPr lang="en-US" altLang="en-US" baseline="-25000" smtClean="0"/>
              <a:t>it</a:t>
            </a:r>
            <a:endParaRPr lang="en-US" altLang="en-US" smtClean="0"/>
          </a:p>
          <a:p>
            <a:pPr marL="0" indent="0">
              <a:buFont typeface="Wingdings" pitchFamily="2" charset="2"/>
              <a:buNone/>
            </a:pPr>
            <a:r>
              <a:rPr lang="en-US" altLang="en-US" smtClean="0"/>
              <a:t>     a</a:t>
            </a:r>
            <a:r>
              <a:rPr lang="en-US" altLang="en-US" baseline="-25000" smtClean="0"/>
              <a:t>i</a:t>
            </a:r>
            <a:r>
              <a:rPr lang="en-US" altLang="en-US" smtClean="0"/>
              <a:t>(t)  =  a</a:t>
            </a:r>
            <a:r>
              <a:rPr lang="en-US" altLang="en-US" baseline="-25000" smtClean="0"/>
              <a:t>i</a:t>
            </a:r>
            <a:r>
              <a:rPr lang="en-US" altLang="en-US" smtClean="0"/>
              <a:t>  +  c</a:t>
            </a:r>
            <a:r>
              <a:rPr lang="en-US" altLang="en-US" baseline="-25000" smtClean="0"/>
              <a:t>t</a:t>
            </a:r>
            <a:r>
              <a:rPr lang="en-US" altLang="en-US" smtClean="0"/>
              <a:t>, t=1,…,T </a:t>
            </a:r>
          </a:p>
          <a:p>
            <a:pPr marL="0" indent="0">
              <a:buFont typeface="Wingdings" pitchFamily="2" charset="2"/>
              <a:buNone/>
            </a:pPr>
            <a:r>
              <a:rPr lang="en-US" altLang="en-US" smtClean="0"/>
              <a:t>Two way fixed effects model</a:t>
            </a:r>
          </a:p>
          <a:p>
            <a:pPr marL="0" indent="0">
              <a:buFont typeface="Wingdings" pitchFamily="2" charset="2"/>
              <a:buNone/>
            </a:pPr>
            <a:r>
              <a:rPr lang="en-US" altLang="en-US" smtClean="0"/>
              <a:t>Now standard in fixed effects modeling.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Box 3"/>
          <p:cNvSpPr txBox="1">
            <a:spLocks noChangeArrowheads="1"/>
          </p:cNvSpPr>
          <p:nvPr/>
        </p:nvSpPr>
        <p:spPr bwMode="auto">
          <a:xfrm>
            <a:off x="304800" y="838200"/>
            <a:ext cx="8458200" cy="594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z="1000" b="1">
                <a:latin typeface="Courier New" pitchFamily="49" charset="0"/>
                <a:cs typeface="Courier New" pitchFamily="49" charset="0"/>
              </a:rPr>
              <a:t>-----------------------------------------------------------------------------</a:t>
            </a:r>
          </a:p>
          <a:p>
            <a:r>
              <a:rPr lang="en-US" altLang="en-US" sz="1000" b="1">
                <a:latin typeface="Courier New" pitchFamily="49" charset="0"/>
                <a:cs typeface="Courier New" pitchFamily="49" charset="0"/>
              </a:rPr>
              <a:t>LSDV         least squares with fixed effects ....</a:t>
            </a:r>
          </a:p>
          <a:p>
            <a:r>
              <a:rPr lang="en-US" altLang="en-US" sz="1000" b="1">
                <a:latin typeface="Courier New" pitchFamily="49" charset="0"/>
                <a:cs typeface="Courier New" pitchFamily="49" charset="0"/>
              </a:rPr>
              <a:t>LHS=YIT      Mean                 =       11.57749</a:t>
            </a:r>
          </a:p>
          <a:p>
            <a:r>
              <a:rPr lang="en-US" altLang="en-US" sz="1000" b="1">
                <a:latin typeface="Courier New" pitchFamily="49" charset="0"/>
                <a:cs typeface="Courier New" pitchFamily="49" charset="0"/>
              </a:rPr>
              <a:t>             Standard deviation   =         .64344</a:t>
            </a:r>
          </a:p>
          <a:p>
            <a:r>
              <a:rPr lang="en-US" altLang="en-US" sz="1000" b="1">
                <a:latin typeface="Courier New" pitchFamily="49" charset="0"/>
                <a:cs typeface="Courier New" pitchFamily="49" charset="0"/>
              </a:rPr>
              <a:t>----------   No. of observations  =           1482  DegFreedom   Mean square</a:t>
            </a:r>
          </a:p>
          <a:p>
            <a:r>
              <a:rPr lang="en-US" altLang="en-US" sz="1000" b="1">
                <a:latin typeface="Courier New" pitchFamily="49" charset="0"/>
                <a:cs typeface="Courier New" pitchFamily="49" charset="0"/>
              </a:rPr>
              <a:t>Regression   Sum of Squares       =        605.772         255       2.37558</a:t>
            </a:r>
          </a:p>
          <a:p>
            <a:r>
              <a:rPr lang="en-US" altLang="en-US" sz="1000" b="1">
                <a:latin typeface="Courier New" pitchFamily="49" charset="0"/>
                <a:cs typeface="Courier New" pitchFamily="49" charset="0"/>
              </a:rPr>
              <a:t>Residual     Sum of Squares       =        7.37954        1226        .00602</a:t>
            </a:r>
          </a:p>
          <a:p>
            <a:r>
              <a:rPr lang="en-US" altLang="en-US" sz="1000" b="1">
                <a:latin typeface="Courier New" pitchFamily="49" charset="0"/>
                <a:cs typeface="Courier New" pitchFamily="49" charset="0"/>
              </a:rPr>
              <a:t>Total        Sum of Squares       =        613.152        1481        .41401</a:t>
            </a:r>
          </a:p>
          <a:p>
            <a:r>
              <a:rPr lang="nl-NL" altLang="en-US" sz="1000" b="1">
                <a:latin typeface="Courier New" pitchFamily="49" charset="0"/>
                <a:cs typeface="Courier New" pitchFamily="49" charset="0"/>
              </a:rPr>
              <a:t>----------   Standard error of e  =         .07758  Root MSE          .07057</a:t>
            </a:r>
          </a:p>
          <a:p>
            <a:r>
              <a:rPr lang="en-US" altLang="en-US" sz="1000" b="1">
                <a:latin typeface="Courier New" pitchFamily="49" charset="0"/>
                <a:cs typeface="Courier New" pitchFamily="49" charset="0"/>
              </a:rPr>
              <a:t>Fit          R-squared            =         .98796  R-bar squared     .98546</a:t>
            </a:r>
          </a:p>
          <a:p>
            <a:r>
              <a:rPr lang="en-US" altLang="en-US" sz="1000" b="1">
                <a:latin typeface="Courier New" pitchFamily="49" charset="0"/>
                <a:cs typeface="Courier New" pitchFamily="49" charset="0"/>
              </a:rPr>
              <a:t>Estd. Autocorrelation of e(i,t)   =        .007815</a:t>
            </a:r>
          </a:p>
          <a:p>
            <a:r>
              <a:rPr lang="en-US" altLang="en-US" sz="1000" b="1">
                <a:latin typeface="Courier New" pitchFamily="49" charset="0"/>
                <a:cs typeface="Courier New" pitchFamily="49" charset="0"/>
              </a:rPr>
              <a:t>--------------------------------------------------</a:t>
            </a:r>
          </a:p>
          <a:p>
            <a:r>
              <a:rPr lang="en-US" altLang="en-US" sz="1000" b="1">
                <a:latin typeface="Courier New" pitchFamily="49" charset="0"/>
                <a:cs typeface="Courier New" pitchFamily="49" charset="0"/>
              </a:rPr>
              <a:t>Panel:Groups Empty      0,     Valid data      247</a:t>
            </a:r>
          </a:p>
          <a:p>
            <a:r>
              <a:rPr lang="en-US" altLang="en-US" sz="1000" b="1">
                <a:latin typeface="Courier New" pitchFamily="49" charset="0"/>
                <a:cs typeface="Courier New" pitchFamily="49" charset="0"/>
              </a:rPr>
              <a:t>             Smallest   6,     Largest           6</a:t>
            </a:r>
          </a:p>
          <a:p>
            <a:r>
              <a:rPr lang="en-US" altLang="en-US" sz="1000" b="1">
                <a:latin typeface="Courier New" pitchFamily="49" charset="0"/>
                <a:cs typeface="Courier New" pitchFamily="49" charset="0"/>
              </a:rPr>
              <a:t>             Average group size in panel      6.00</a:t>
            </a:r>
          </a:p>
          <a:p>
            <a:r>
              <a:rPr lang="en-US" altLang="en-US" sz="1000" b="1">
                <a:latin typeface="Courier New" pitchFamily="49" charset="0"/>
                <a:cs typeface="Courier New" pitchFamily="49" charset="0"/>
              </a:rPr>
              <a:t>Variances    Effects a(i)         Residuals e(i,t)</a:t>
            </a:r>
          </a:p>
          <a:p>
            <a:r>
              <a:rPr lang="en-US" altLang="en-US" sz="1000" b="1">
                <a:latin typeface="Courier New" pitchFamily="49" charset="0"/>
                <a:cs typeface="Courier New" pitchFamily="49" charset="0"/>
              </a:rPr>
              <a:t>                    .021204                .006019</a:t>
            </a:r>
          </a:p>
          <a:p>
            <a:r>
              <a:rPr lang="en-US" altLang="en-US" sz="1000" b="1">
                <a:latin typeface="Courier New" pitchFamily="49" charset="0"/>
                <a:cs typeface="Courier New" pitchFamily="49" charset="0"/>
              </a:rPr>
              <a:t>Std.Devs.           .145615                .077583</a:t>
            </a:r>
          </a:p>
          <a:p>
            <a:r>
              <a:rPr lang="en-US" altLang="en-US" sz="1000" b="1">
                <a:latin typeface="Courier New" pitchFamily="49" charset="0"/>
                <a:cs typeface="Courier New" pitchFamily="49" charset="0"/>
              </a:rPr>
              <a:t>Rho squared: Residual variation due to ai  .778892</a:t>
            </a:r>
          </a:p>
          <a:p>
            <a:r>
              <a:rPr lang="en-US" altLang="en-US" sz="1000" b="1">
                <a:latin typeface="Courier New" pitchFamily="49" charset="0"/>
                <a:cs typeface="Courier New" pitchFamily="49" charset="0"/>
              </a:rPr>
              <a:t>Within groups variation in YIT          .49745D+02</a:t>
            </a:r>
          </a:p>
          <a:p>
            <a:r>
              <a:rPr lang="en-US" altLang="en-US" sz="1000" b="1">
                <a:latin typeface="Courier New" pitchFamily="49" charset="0"/>
                <a:cs typeface="Courier New" pitchFamily="49" charset="0"/>
              </a:rPr>
              <a:t>R squared based on within group variation  .851653</a:t>
            </a:r>
          </a:p>
          <a:p>
            <a:r>
              <a:rPr lang="en-US" altLang="en-US" sz="1000" b="1">
                <a:latin typeface="Courier New" pitchFamily="49" charset="0"/>
                <a:cs typeface="Courier New" pitchFamily="49" charset="0"/>
              </a:rPr>
              <a:t>Between group variation in YIT          .56341D+03</a:t>
            </a:r>
          </a:p>
          <a:p>
            <a:r>
              <a:rPr lang="en-US" altLang="en-US" sz="1000" b="1">
                <a:latin typeface="Courier New" pitchFamily="49" charset="0"/>
                <a:cs typeface="Courier New" pitchFamily="49" charset="0"/>
              </a:rPr>
              <a:t>--------+--------------------------------------------------------------------</a:t>
            </a:r>
          </a:p>
          <a:p>
            <a:r>
              <a:rPr lang="en-US" altLang="en-US" sz="1000" b="1">
                <a:latin typeface="Courier New" pitchFamily="49" charset="0"/>
                <a:cs typeface="Courier New" pitchFamily="49" charset="0"/>
              </a:rPr>
              <a:t>        |                  Standard            Prob.      95% Confidence</a:t>
            </a:r>
          </a:p>
          <a:p>
            <a:r>
              <a:rPr lang="en-US" altLang="en-US" sz="1000" b="1">
                <a:latin typeface="Courier New" pitchFamily="49" charset="0"/>
                <a:cs typeface="Courier New" pitchFamily="49" charset="0"/>
              </a:rPr>
              <a:t>     YIT|  Coefficient       Error       z    |z|&gt;Z*         Interval</a:t>
            </a:r>
          </a:p>
          <a:p>
            <a:r>
              <a:rPr lang="en-US" altLang="en-US" sz="1000" b="1">
                <a:latin typeface="Courier New" pitchFamily="49" charset="0"/>
                <a:cs typeface="Courier New" pitchFamily="49" charset="0"/>
              </a:rPr>
              <a:t>--------+--------------------------------------------------------------------</a:t>
            </a:r>
          </a:p>
          <a:p>
            <a:r>
              <a:rPr lang="en-US" altLang="en-US" sz="1000" b="1">
                <a:latin typeface="Courier New" pitchFamily="49" charset="0"/>
                <a:cs typeface="Courier New" pitchFamily="49" charset="0"/>
              </a:rPr>
              <a:t>      X1|     .63797***      .02380    26.81  .0000      .59132    .68461</a:t>
            </a:r>
          </a:p>
          <a:p>
            <a:r>
              <a:rPr lang="en-US" altLang="en-US" sz="1000" b="1">
                <a:latin typeface="Courier New" pitchFamily="49" charset="0"/>
                <a:cs typeface="Courier New" pitchFamily="49" charset="0"/>
              </a:rPr>
              <a:t>      X2|     .04128***      .01544     2.67  .0075      .01100    .07155</a:t>
            </a:r>
          </a:p>
          <a:p>
            <a:r>
              <a:rPr lang="en-US" altLang="en-US" sz="1000" b="1">
                <a:latin typeface="Courier New" pitchFamily="49" charset="0"/>
                <a:cs typeface="Courier New" pitchFamily="49" charset="0"/>
              </a:rPr>
              <a:t>      X3|     .02819         .02217     1.27  .2036     -.01527    .07165</a:t>
            </a:r>
          </a:p>
          <a:p>
            <a:r>
              <a:rPr lang="en-US" altLang="en-US" sz="1000" b="1">
                <a:latin typeface="Courier New" pitchFamily="49" charset="0"/>
                <a:cs typeface="Courier New" pitchFamily="49" charset="0"/>
              </a:rPr>
              <a:t>      X4|     .30816***      .01323    23.30  .0000      .28224    .33408</a:t>
            </a:r>
          </a:p>
          <a:p>
            <a:r>
              <a:rPr lang="en-US" altLang="en-US" sz="1000" b="1">
                <a:latin typeface="Courier New" pitchFamily="49" charset="0"/>
                <a:cs typeface="Courier New" pitchFamily="49" charset="0"/>
              </a:rPr>
              <a:t>--------+--------------------------------------------------------------------</a:t>
            </a:r>
          </a:p>
          <a:p>
            <a:r>
              <a:rPr lang="en-US" altLang="en-US" sz="1000" b="1">
                <a:latin typeface="Courier New" pitchFamily="49" charset="0"/>
                <a:cs typeface="Courier New" pitchFamily="49" charset="0"/>
              </a:rPr>
              <a:t>       T| Base = 1993</a:t>
            </a:r>
          </a:p>
          <a:p>
            <a:r>
              <a:rPr lang="en-US" altLang="en-US" sz="1000" b="1">
                <a:latin typeface="Courier New" pitchFamily="49" charset="0"/>
                <a:cs typeface="Courier New" pitchFamily="49" charset="0"/>
              </a:rPr>
              <a:t>   1994 |     .03292***      .00713     4.62  .0000      .01894    .04690</a:t>
            </a:r>
          </a:p>
          <a:p>
            <a:r>
              <a:rPr lang="en-US" altLang="en-US" sz="1000" b="1">
                <a:latin typeface="Courier New" pitchFamily="49" charset="0"/>
                <a:cs typeface="Courier New" pitchFamily="49" charset="0"/>
              </a:rPr>
              <a:t>   1995 |     .06137***      .00749     8.20  .0000      .04669    .07604</a:t>
            </a:r>
          </a:p>
          <a:p>
            <a:r>
              <a:rPr lang="en-US" altLang="en-US" sz="1000" b="1">
                <a:latin typeface="Courier New" pitchFamily="49" charset="0"/>
                <a:cs typeface="Courier New" pitchFamily="49" charset="0"/>
              </a:rPr>
              <a:t>   1996 |     .07195***      .00801     8.98  .0000      .05625    .08765</a:t>
            </a:r>
          </a:p>
          <a:p>
            <a:r>
              <a:rPr lang="en-US" altLang="en-US" sz="1000" b="1">
                <a:latin typeface="Courier New" pitchFamily="49" charset="0"/>
                <a:cs typeface="Courier New" pitchFamily="49" charset="0"/>
              </a:rPr>
              <a:t>   1997 |     .07530***      .00843     8.93  .0000      .05878    .09183</a:t>
            </a:r>
          </a:p>
          <a:p>
            <a:r>
              <a:rPr lang="en-US" altLang="en-US" sz="1000" b="1">
                <a:latin typeface="Courier New" pitchFamily="49" charset="0"/>
                <a:cs typeface="Courier New" pitchFamily="49" charset="0"/>
              </a:rPr>
              <a:t>   1998 |     .09401***      .00892    10.53  .0000      .07651    .11150</a:t>
            </a:r>
          </a:p>
          <a:p>
            <a:r>
              <a:rPr lang="en-US" altLang="en-US" sz="1000" b="1">
                <a:latin typeface="Courier New" pitchFamily="49" charset="0"/>
                <a:cs typeface="Courier New" pitchFamily="49" charset="0"/>
              </a:rPr>
              <a:t>--------+--------------------------------------------------------------------</a:t>
            </a:r>
          </a:p>
        </p:txBody>
      </p:sp>
      <p:sp>
        <p:nvSpPr>
          <p:cNvPr id="9219" name="TextBox 4"/>
          <p:cNvSpPr txBox="1">
            <a:spLocks noChangeArrowheads="1"/>
          </p:cNvSpPr>
          <p:nvPr/>
        </p:nvSpPr>
        <p:spPr bwMode="auto">
          <a:xfrm>
            <a:off x="6400800" y="5715000"/>
            <a:ext cx="23622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/>
              <a:t>Evidence of technical change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838200"/>
          </a:xfrm>
        </p:spPr>
        <p:txBody>
          <a:bodyPr/>
          <a:lstStyle/>
          <a:p>
            <a:r>
              <a:rPr lang="en-US" altLang="en-US" smtClean="0"/>
              <a:t>Time Varying Fixed Effects</a:t>
            </a:r>
          </a:p>
        </p:txBody>
      </p:sp>
      <p:pic>
        <p:nvPicPr>
          <p:cNvPr id="1536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33600" y="1447800"/>
            <a:ext cx="5562600" cy="996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33600" y="2514600"/>
            <a:ext cx="563245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5" name="TextBox 4"/>
          <p:cNvSpPr txBox="1">
            <a:spLocks noChangeArrowheads="1"/>
          </p:cNvSpPr>
          <p:nvPr/>
        </p:nvSpPr>
        <p:spPr bwMode="auto">
          <a:xfrm>
            <a:off x="533400" y="1676400"/>
            <a:ext cx="10668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z="2800" b="1">
                <a:latin typeface="Arial" charset="0"/>
              </a:rPr>
              <a:t>911</a:t>
            </a:r>
          </a:p>
        </p:txBody>
      </p:sp>
      <p:sp>
        <p:nvSpPr>
          <p:cNvPr id="15366" name="TextBox 5"/>
          <p:cNvSpPr txBox="1">
            <a:spLocks noChangeArrowheads="1"/>
          </p:cNvSpPr>
          <p:nvPr/>
        </p:nvSpPr>
        <p:spPr bwMode="auto">
          <a:xfrm>
            <a:off x="457200" y="2447925"/>
            <a:ext cx="16002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z="2800" b="1">
                <a:latin typeface="Arial" charset="0"/>
              </a:rPr>
              <a:t>Rescue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Need for Clarification</a:t>
            </a:r>
          </a:p>
        </p:txBody>
      </p:sp>
      <p:pic>
        <p:nvPicPr>
          <p:cNvPr id="1638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133600"/>
            <a:ext cx="83947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Time Varying Fixed Effects</a:t>
            </a:r>
          </a:p>
        </p:txBody>
      </p:sp>
      <p:pic>
        <p:nvPicPr>
          <p:cNvPr id="1741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133600"/>
            <a:ext cx="8289925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A Partial Fixed Effects Model</a:t>
            </a:r>
          </a:p>
        </p:txBody>
      </p:sp>
      <p:graphicFrame>
        <p:nvGraphicFramePr>
          <p:cNvPr id="11267" name="Object 4"/>
          <p:cNvGraphicFramePr>
            <a:graphicFrameLocks noGrp="1" noChangeAspect="1"/>
          </p:cNvGraphicFramePr>
          <p:nvPr>
            <p:ph idx="1"/>
          </p:nvPr>
        </p:nvGraphicFramePr>
        <p:xfrm>
          <a:off x="457200" y="1981200"/>
          <a:ext cx="8248897" cy="3962400"/>
        </p:xfrm>
        <a:graphic>
          <a:graphicData uri="http://schemas.openxmlformats.org/presentationml/2006/ole">
            <p:oleObj spid="_x0000_s11271" name="Equation" r:id="rId4" imgW="4546600" imgH="21844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229600" cy="1143000"/>
          </a:xfrm>
        </p:spPr>
        <p:txBody>
          <a:bodyPr/>
          <a:lstStyle/>
          <a:p>
            <a:r>
              <a:rPr lang="en-US" altLang="en-US" smtClean="0"/>
              <a:t>Time Varying Effects Models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>
          <a:xfrm>
            <a:off x="381000" y="1447800"/>
            <a:ext cx="8458200" cy="4302125"/>
          </a:xfrm>
        </p:spPr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en-US" altLang="en-US" smtClean="0"/>
              <a:t>Time Varying Fixed Effects:  Additive Polynomial</a:t>
            </a:r>
          </a:p>
          <a:p>
            <a:pPr marL="0" indent="0">
              <a:buFont typeface="Wingdings" pitchFamily="2" charset="2"/>
              <a:buNone/>
            </a:pPr>
            <a:r>
              <a:rPr lang="en-US" altLang="en-US" sz="2400" smtClean="0"/>
              <a:t>y</a:t>
            </a:r>
            <a:r>
              <a:rPr lang="en-US" altLang="en-US" sz="2400" baseline="-25000" smtClean="0"/>
              <a:t>it</a:t>
            </a:r>
            <a:r>
              <a:rPr lang="en-US" altLang="en-US" sz="2400" smtClean="0"/>
              <a:t>  = </a:t>
            </a:r>
            <a:r>
              <a:rPr lang="el-GR" altLang="en-US" sz="2400" b="1" smtClean="0"/>
              <a:t>β</a:t>
            </a:r>
            <a:r>
              <a:rPr lang="en-US" altLang="en-US" sz="2400" smtClean="0"/>
              <a:t>’</a:t>
            </a:r>
            <a:r>
              <a:rPr lang="en-US" altLang="en-US" sz="2400" b="1" smtClean="0"/>
              <a:t>x</a:t>
            </a:r>
            <a:r>
              <a:rPr lang="en-US" altLang="en-US" sz="2400" baseline="-25000" smtClean="0"/>
              <a:t>it</a:t>
            </a:r>
            <a:r>
              <a:rPr lang="en-US" altLang="en-US" sz="2400" smtClean="0"/>
              <a:t> + a</a:t>
            </a:r>
            <a:r>
              <a:rPr lang="en-US" altLang="en-US" sz="2400" baseline="-25000" smtClean="0"/>
              <a:t>i</a:t>
            </a:r>
            <a:r>
              <a:rPr lang="en-US" altLang="en-US" sz="2400" smtClean="0"/>
              <a:t>(t) + </a:t>
            </a:r>
            <a:r>
              <a:rPr lang="el-GR" altLang="en-US" sz="2400" smtClean="0"/>
              <a:t>ε</a:t>
            </a:r>
            <a:r>
              <a:rPr lang="en-US" altLang="en-US" sz="2400" baseline="-25000" smtClean="0"/>
              <a:t>it</a:t>
            </a:r>
          </a:p>
          <a:p>
            <a:pPr marL="0" indent="0">
              <a:buFont typeface="Wingdings" pitchFamily="2" charset="2"/>
              <a:buNone/>
            </a:pPr>
            <a:r>
              <a:rPr lang="en-US" altLang="en-US" sz="2400" smtClean="0"/>
              <a:t>y</a:t>
            </a:r>
            <a:r>
              <a:rPr lang="en-US" altLang="en-US" sz="2400" baseline="-25000" smtClean="0"/>
              <a:t>it</a:t>
            </a:r>
            <a:r>
              <a:rPr lang="en-US" altLang="en-US" sz="2400" smtClean="0"/>
              <a:t>  = </a:t>
            </a:r>
            <a:r>
              <a:rPr lang="el-GR" altLang="en-US" sz="2400" b="1" smtClean="0"/>
              <a:t>β</a:t>
            </a:r>
            <a:r>
              <a:rPr lang="en-US" altLang="en-US" sz="2400" smtClean="0"/>
              <a:t>’</a:t>
            </a:r>
            <a:r>
              <a:rPr lang="en-US" altLang="en-US" sz="2400" b="1" smtClean="0"/>
              <a:t>x</a:t>
            </a:r>
            <a:r>
              <a:rPr lang="en-US" altLang="en-US" sz="2400" baseline="-25000" smtClean="0"/>
              <a:t>it</a:t>
            </a:r>
            <a:r>
              <a:rPr lang="en-US" altLang="en-US" sz="2400" smtClean="0"/>
              <a:t> + a</a:t>
            </a:r>
            <a:r>
              <a:rPr lang="en-US" altLang="en-US" sz="2400" baseline="-25000" smtClean="0"/>
              <a:t>i0</a:t>
            </a:r>
            <a:r>
              <a:rPr lang="en-US" altLang="en-US" sz="2400" smtClean="0"/>
              <a:t> + a</a:t>
            </a:r>
            <a:r>
              <a:rPr lang="en-US" altLang="en-US" sz="2400" baseline="-25000" smtClean="0"/>
              <a:t>i1</a:t>
            </a:r>
            <a:r>
              <a:rPr lang="en-US" altLang="en-US" sz="2400" smtClean="0"/>
              <a:t>t + a</a:t>
            </a:r>
            <a:r>
              <a:rPr lang="en-US" altLang="en-US" sz="2400" baseline="-25000" smtClean="0"/>
              <a:t>i2</a:t>
            </a:r>
            <a:r>
              <a:rPr lang="en-US" altLang="en-US" sz="2400" smtClean="0"/>
              <a:t>t</a:t>
            </a:r>
            <a:r>
              <a:rPr lang="en-US" altLang="en-US" sz="2400" baseline="30000" smtClean="0"/>
              <a:t>2</a:t>
            </a:r>
            <a:r>
              <a:rPr lang="en-US" altLang="en-US" sz="2400" smtClean="0"/>
              <a:t>+ </a:t>
            </a:r>
            <a:r>
              <a:rPr lang="el-GR" altLang="en-US" sz="2400" smtClean="0"/>
              <a:t>ε</a:t>
            </a:r>
            <a:r>
              <a:rPr lang="en-US" altLang="en-US" sz="2400" baseline="-25000" smtClean="0"/>
              <a:t>it</a:t>
            </a:r>
            <a:r>
              <a:rPr lang="en-US" altLang="en-US" sz="2400" smtClean="0"/>
              <a:t> </a:t>
            </a:r>
            <a:endParaRPr lang="en-US" altLang="en-US" sz="2400" baseline="30000" smtClean="0"/>
          </a:p>
          <a:p>
            <a:pPr marL="0" indent="0">
              <a:buFont typeface="Wingdings" pitchFamily="2" charset="2"/>
              <a:buNone/>
            </a:pPr>
            <a:r>
              <a:rPr lang="en-US" altLang="en-US" sz="2400" smtClean="0"/>
              <a:t>Let </a:t>
            </a:r>
            <a:r>
              <a:rPr lang="en-US" altLang="en-US" sz="2400" b="1" smtClean="0"/>
              <a:t>W</a:t>
            </a:r>
            <a:r>
              <a:rPr lang="en-US" altLang="en-US" sz="2400" baseline="-25000" smtClean="0"/>
              <a:t>i</a:t>
            </a:r>
            <a:r>
              <a:rPr lang="en-US" altLang="en-US" sz="2400" smtClean="0"/>
              <a:t>  =  [</a:t>
            </a:r>
            <a:r>
              <a:rPr lang="en-US" altLang="en-US" sz="2400" b="1" smtClean="0"/>
              <a:t>1</a:t>
            </a:r>
            <a:r>
              <a:rPr lang="en-US" altLang="en-US" sz="2400" smtClean="0"/>
              <a:t>,</a:t>
            </a:r>
            <a:r>
              <a:rPr lang="en-US" altLang="en-US" sz="2400" b="1" smtClean="0"/>
              <a:t>t</a:t>
            </a:r>
            <a:r>
              <a:rPr lang="en-US" altLang="en-US" sz="2400" smtClean="0"/>
              <a:t>,</a:t>
            </a:r>
            <a:r>
              <a:rPr lang="en-US" altLang="en-US" sz="2400" b="1" smtClean="0"/>
              <a:t>t</a:t>
            </a:r>
            <a:r>
              <a:rPr lang="en-US" altLang="en-US" sz="2400" baseline="30000" smtClean="0"/>
              <a:t>2</a:t>
            </a:r>
            <a:r>
              <a:rPr lang="en-US" altLang="en-US" sz="2400" smtClean="0"/>
              <a:t>]</a:t>
            </a:r>
            <a:r>
              <a:rPr lang="en-US" altLang="en-US" sz="2400" baseline="-25000" smtClean="0"/>
              <a:t>Tx3   </a:t>
            </a:r>
            <a:r>
              <a:rPr lang="en-US" altLang="en-US" sz="2400" smtClean="0"/>
              <a:t> </a:t>
            </a:r>
            <a:r>
              <a:rPr lang="en-US" altLang="en-US" sz="2400" b="1" smtClean="0"/>
              <a:t>A</a:t>
            </a:r>
            <a:r>
              <a:rPr lang="en-US" altLang="en-US" sz="2400" baseline="-25000" smtClean="0"/>
              <a:t>i</a:t>
            </a:r>
            <a:r>
              <a:rPr lang="en-US" altLang="en-US" sz="2400" smtClean="0"/>
              <a:t> = stack of </a:t>
            </a:r>
            <a:r>
              <a:rPr lang="en-US" altLang="en-US" sz="2400" b="1" smtClean="0"/>
              <a:t>W</a:t>
            </a:r>
            <a:r>
              <a:rPr lang="en-US" altLang="en-US" sz="2400" baseline="-25000" smtClean="0"/>
              <a:t>i</a:t>
            </a:r>
            <a:r>
              <a:rPr lang="en-US" altLang="en-US" sz="2400" smtClean="0"/>
              <a:t> with 0s inserted </a:t>
            </a:r>
          </a:p>
          <a:p>
            <a:pPr marL="0" indent="0">
              <a:buFont typeface="Wingdings" pitchFamily="2" charset="2"/>
              <a:buNone/>
            </a:pPr>
            <a:r>
              <a:rPr lang="en-US" altLang="en-US" sz="2400" smtClean="0"/>
              <a:t>Use OLS, Frisch and Waugh.  Extend “within” estimator.</a:t>
            </a:r>
          </a:p>
          <a:p>
            <a:pPr marL="0" indent="0">
              <a:buFont typeface="Wingdings" pitchFamily="2" charset="2"/>
              <a:buNone/>
            </a:pPr>
            <a:r>
              <a:rPr lang="en-US" altLang="en-US" sz="2400" smtClean="0"/>
              <a:t>Note </a:t>
            </a:r>
            <a:r>
              <a:rPr lang="en-US" altLang="en-US" sz="2400" b="1" smtClean="0"/>
              <a:t>A</a:t>
            </a:r>
            <a:r>
              <a:rPr lang="en-US" altLang="en-US" sz="2400" baseline="-25000" smtClean="0"/>
              <a:t>i</a:t>
            </a:r>
            <a:r>
              <a:rPr lang="en-US" altLang="en-US" sz="2400" smtClean="0"/>
              <a:t>’</a:t>
            </a:r>
            <a:r>
              <a:rPr lang="en-US" altLang="en-US" sz="2400" b="1" smtClean="0"/>
              <a:t>A</a:t>
            </a:r>
            <a:r>
              <a:rPr lang="en-US" altLang="en-US" sz="2400" baseline="-25000" smtClean="0"/>
              <a:t>j</a:t>
            </a:r>
            <a:r>
              <a:rPr lang="en-US" altLang="en-US" sz="2400" smtClean="0"/>
              <a:t> = 0 for all i </a:t>
            </a:r>
            <a:r>
              <a:rPr lang="en-US" altLang="en-US" sz="2400" smtClean="0">
                <a:sym typeface="Symbol" pitchFamily="18" charset="2"/>
              </a:rPr>
              <a:t> j.</a:t>
            </a:r>
          </a:p>
          <a:p>
            <a:pPr marL="0" indent="0">
              <a:buFont typeface="Wingdings" pitchFamily="2" charset="2"/>
              <a:buNone/>
            </a:pPr>
            <a:endParaRPr lang="en-US" altLang="en-US" sz="2400" smtClean="0">
              <a:sym typeface="Symbol" pitchFamily="18" charset="2"/>
            </a:endParaRPr>
          </a:p>
          <a:p>
            <a:pPr marL="0" indent="0">
              <a:buFont typeface="Wingdings" pitchFamily="2" charset="2"/>
              <a:buNone/>
            </a:pPr>
            <a:endParaRPr lang="en-US" altLang="en-US" sz="2400" smtClean="0">
              <a:sym typeface="Symbol" pitchFamily="18" charset="2"/>
            </a:endParaRPr>
          </a:p>
          <a:p>
            <a:pPr marL="0" indent="0">
              <a:buFont typeface="Wingdings" pitchFamily="2" charset="2"/>
              <a:buNone/>
            </a:pPr>
            <a:endParaRPr lang="en-US" altLang="en-US" sz="2400" smtClean="0">
              <a:sym typeface="Symbol" pitchFamily="18" charset="2"/>
            </a:endParaRPr>
          </a:p>
          <a:p>
            <a:pPr marL="0" indent="0">
              <a:buFont typeface="Wingdings" pitchFamily="2" charset="2"/>
              <a:buNone/>
            </a:pPr>
            <a:r>
              <a:rPr lang="en-US" altLang="en-US" sz="2400" smtClean="0">
                <a:sym typeface="Symbol" pitchFamily="18" charset="2"/>
              </a:rPr>
              <a:t>See Cornwell, Schmidt, Sickles (1990)  (Frontiers literature.)</a:t>
            </a:r>
            <a:endParaRPr lang="en-US" altLang="en-US" sz="2400" smtClean="0"/>
          </a:p>
        </p:txBody>
      </p:sp>
      <p:graphicFrame>
        <p:nvGraphicFramePr>
          <p:cNvPr id="10244" name="Object 4"/>
          <p:cNvGraphicFramePr>
            <a:graphicFrameLocks noChangeAspect="1"/>
          </p:cNvGraphicFramePr>
          <p:nvPr/>
        </p:nvGraphicFramePr>
        <p:xfrm>
          <a:off x="2057400" y="4114800"/>
          <a:ext cx="4425950" cy="1219200"/>
        </p:xfrm>
        <a:graphic>
          <a:graphicData uri="http://schemas.openxmlformats.org/presentationml/2006/ole">
            <p:oleObj spid="_x0000_s10248" name="Equation" r:id="rId3" imgW="2489200" imgH="6858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1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0638" y="1247775"/>
            <a:ext cx="6562725" cy="436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43150" y="762000"/>
            <a:ext cx="4643438" cy="59436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914400"/>
            <a:ext cx="7205663" cy="12954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3657600"/>
            <a:ext cx="7148513" cy="27432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sp>
        <p:nvSpPr>
          <p:cNvPr id="13316" name="TextBox 3"/>
          <p:cNvSpPr txBox="1">
            <a:spLocks noChangeArrowheads="1"/>
          </p:cNvSpPr>
          <p:nvPr/>
        </p:nvSpPr>
        <p:spPr bwMode="auto">
          <a:xfrm>
            <a:off x="609600" y="2286000"/>
            <a:ext cx="7543800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altLang="en-US" sz="1400" b="1">
                <a:latin typeface="Courier New" pitchFamily="49" charset="0"/>
                <a:cs typeface="Courier New" pitchFamily="49" charset="0"/>
              </a:rPr>
              <a:t>calc;list;r2=1-(1482-col(x)-3*247)*sst/((n-1)*var(yit))$</a:t>
            </a:r>
          </a:p>
          <a:p>
            <a:r>
              <a:rPr lang="en-US" altLang="en-US" sz="1400" b="1">
                <a:latin typeface="Courier New" pitchFamily="49" charset="0"/>
                <a:cs typeface="Courier New" pitchFamily="49" charset="0"/>
              </a:rPr>
              <a:t>[CALC] R2      =         .9975014</a:t>
            </a:r>
          </a:p>
          <a:p>
            <a:r>
              <a:rPr lang="en-US" altLang="en-US" sz="1400" b="1">
                <a:latin typeface="Courier New" pitchFamily="49" charset="0"/>
                <a:cs typeface="Courier New" pitchFamily="49" charset="0"/>
              </a:rPr>
              <a:t>F[2*247, 1482-4-3*247] </a:t>
            </a:r>
          </a:p>
          <a:p>
            <a:r>
              <a:rPr lang="en-US" altLang="en-US" sz="1400" b="1">
                <a:latin typeface="Courier New" pitchFamily="49" charset="0"/>
                <a:cs typeface="Courier New" pitchFamily="49" charset="0"/>
              </a:rPr>
              <a:t>      = (.99750 - .98669)/(2*247) / ((1 - .99750)/(1482 – 4 – 3*247))</a:t>
            </a:r>
          </a:p>
          <a:p>
            <a:r>
              <a:rPr lang="en-US" altLang="en-US" sz="1400" b="1">
                <a:latin typeface="Courier New" pitchFamily="49" charset="0"/>
                <a:cs typeface="Courier New" pitchFamily="49" charset="0"/>
              </a:rPr>
              <a:t>      = 6.45</a:t>
            </a:r>
          </a:p>
          <a:p>
            <a:r>
              <a:rPr lang="en-US" altLang="en-US" sz="1400" b="1">
                <a:latin typeface="Courier New" pitchFamily="49" charset="0"/>
                <a:cs typeface="Courier New" pitchFamily="49" charset="0"/>
              </a:rPr>
              <a:t>Wald  = 6.45*494 =  3186.  Critical chi squared for 494 DF = 546.81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492125" y="228600"/>
            <a:ext cx="8229600" cy="1143000"/>
          </a:xfrm>
        </p:spPr>
        <p:txBody>
          <a:bodyPr/>
          <a:lstStyle/>
          <a:p>
            <a:r>
              <a:rPr lang="en-US" altLang="en-US" smtClean="0"/>
              <a:t>Time Varying Effects Models</a:t>
            </a:r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>
          <a:xfrm>
            <a:off x="525463" y="1524000"/>
            <a:ext cx="8229600" cy="2209800"/>
          </a:xfrm>
        </p:spPr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en-US" altLang="en-US" sz="2400" smtClean="0"/>
              <a:t>Random Effects  </a:t>
            </a:r>
          </a:p>
          <a:p>
            <a:pPr marL="0" indent="0">
              <a:buFont typeface="Wingdings" pitchFamily="2" charset="2"/>
              <a:buNone/>
            </a:pPr>
            <a:r>
              <a:rPr lang="en-US" altLang="en-US" sz="2400" smtClean="0"/>
              <a:t>    y</a:t>
            </a:r>
            <a:r>
              <a:rPr lang="en-US" altLang="en-US" sz="2400" baseline="-25000" smtClean="0"/>
              <a:t>it</a:t>
            </a:r>
            <a:r>
              <a:rPr lang="en-US" altLang="en-US" sz="2400" smtClean="0"/>
              <a:t> = </a:t>
            </a:r>
            <a:r>
              <a:rPr lang="el-GR" altLang="en-US" sz="2400" b="1" smtClean="0"/>
              <a:t>β</a:t>
            </a:r>
            <a:r>
              <a:rPr lang="en-US" altLang="en-US" sz="2400" smtClean="0"/>
              <a:t>’</a:t>
            </a:r>
            <a:r>
              <a:rPr lang="en-US" altLang="en-US" sz="2400" b="1" smtClean="0"/>
              <a:t>x</a:t>
            </a:r>
            <a:r>
              <a:rPr lang="en-US" altLang="en-US" sz="2400" baseline="-25000" smtClean="0"/>
              <a:t>it</a:t>
            </a:r>
            <a:r>
              <a:rPr lang="en-US" altLang="en-US" sz="2400" smtClean="0"/>
              <a:t> + </a:t>
            </a:r>
            <a:r>
              <a:rPr lang="el-GR" altLang="en-US" sz="2400" smtClean="0"/>
              <a:t>ε</a:t>
            </a:r>
            <a:r>
              <a:rPr lang="en-US" altLang="en-US" sz="2400" baseline="-25000" smtClean="0"/>
              <a:t>it  </a:t>
            </a:r>
            <a:r>
              <a:rPr lang="en-US" altLang="en-US" sz="2400" smtClean="0"/>
              <a:t>+ a</a:t>
            </a:r>
            <a:r>
              <a:rPr lang="en-US" altLang="en-US" sz="2400" baseline="-25000" smtClean="0"/>
              <a:t>i</a:t>
            </a:r>
            <a:r>
              <a:rPr lang="en-US" altLang="en-US" sz="2400" smtClean="0"/>
              <a:t>(t) </a:t>
            </a:r>
            <a:endParaRPr lang="en-US" altLang="en-US" sz="2400" baseline="-25000" smtClean="0"/>
          </a:p>
          <a:p>
            <a:pPr marL="0" indent="0">
              <a:buFont typeface="Wingdings" pitchFamily="2" charset="2"/>
              <a:buNone/>
            </a:pPr>
            <a:r>
              <a:rPr lang="en-US" altLang="en-US" sz="2400" smtClean="0"/>
              <a:t>or</a:t>
            </a:r>
          </a:p>
          <a:p>
            <a:pPr marL="0" indent="0">
              <a:buFont typeface="Wingdings" pitchFamily="2" charset="2"/>
              <a:buNone/>
            </a:pPr>
            <a:r>
              <a:rPr lang="en-US" altLang="en-US" sz="2400" smtClean="0"/>
              <a:t>    y</a:t>
            </a:r>
            <a:r>
              <a:rPr lang="en-US" altLang="en-US" sz="2400" baseline="-25000" smtClean="0"/>
              <a:t>it</a:t>
            </a:r>
            <a:r>
              <a:rPr lang="en-US" altLang="en-US" sz="2400" smtClean="0"/>
              <a:t> = </a:t>
            </a:r>
            <a:r>
              <a:rPr lang="el-GR" altLang="en-US" sz="2400" b="1" smtClean="0"/>
              <a:t>β</a:t>
            </a:r>
            <a:r>
              <a:rPr lang="en-US" altLang="en-US" sz="2400" smtClean="0"/>
              <a:t>’</a:t>
            </a:r>
            <a:r>
              <a:rPr lang="en-US" altLang="en-US" sz="2400" b="1" smtClean="0"/>
              <a:t>x</a:t>
            </a:r>
            <a:r>
              <a:rPr lang="en-US" altLang="en-US" sz="2400" baseline="-25000" smtClean="0"/>
              <a:t>it</a:t>
            </a:r>
            <a:r>
              <a:rPr lang="en-US" altLang="en-US" sz="2400" smtClean="0"/>
              <a:t> + </a:t>
            </a:r>
            <a:r>
              <a:rPr lang="el-GR" altLang="en-US" sz="2400" smtClean="0"/>
              <a:t>ε</a:t>
            </a:r>
            <a:r>
              <a:rPr lang="en-US" altLang="en-US" sz="2400" baseline="-25000" smtClean="0"/>
              <a:t>it  </a:t>
            </a:r>
            <a:r>
              <a:rPr lang="en-US" altLang="en-US" sz="2400" smtClean="0"/>
              <a:t>+ u</a:t>
            </a:r>
            <a:r>
              <a:rPr lang="en-US" altLang="en-US" sz="2400" baseline="-25000" smtClean="0"/>
              <a:t>i</a:t>
            </a:r>
            <a:r>
              <a:rPr lang="en-US" altLang="en-US" sz="2400" smtClean="0"/>
              <a:t>g(t,</a:t>
            </a:r>
            <a:r>
              <a:rPr lang="en-US" altLang="en-US" sz="2400" b="1" smtClean="0">
                <a:sym typeface="Symbol" pitchFamily="18" charset="2"/>
              </a:rPr>
              <a:t></a:t>
            </a:r>
            <a:r>
              <a:rPr lang="en-US" altLang="en-US" sz="2400" smtClean="0"/>
              <a:t>) </a:t>
            </a:r>
            <a:endParaRPr lang="en-US" altLang="en-US" sz="2400" baseline="-25000" smtClean="0"/>
          </a:p>
          <a:p>
            <a:pPr marL="0" indent="0">
              <a:buFont typeface="Wingdings" pitchFamily="2" charset="2"/>
              <a:buNone/>
            </a:pPr>
            <a:r>
              <a:rPr lang="en-US" altLang="en-US" sz="2400" smtClean="0"/>
              <a:t>A heteroscedastic random effects model</a:t>
            </a:r>
          </a:p>
          <a:p>
            <a:pPr marL="0" indent="0">
              <a:buFont typeface="Wingdings" pitchFamily="2" charset="2"/>
              <a:buNone/>
            </a:pPr>
            <a:r>
              <a:rPr lang="en-US" altLang="en-US" sz="2400" smtClean="0"/>
              <a:t>Stochastic frontiers literature – Battese-Coelli (1992)</a:t>
            </a:r>
          </a:p>
        </p:txBody>
      </p:sp>
      <p:graphicFrame>
        <p:nvGraphicFramePr>
          <p:cNvPr id="5124" name="Object 4"/>
          <p:cNvGraphicFramePr>
            <a:graphicFrameLocks noChangeAspect="1"/>
          </p:cNvGraphicFramePr>
          <p:nvPr/>
        </p:nvGraphicFramePr>
        <p:xfrm>
          <a:off x="381000" y="4267200"/>
          <a:ext cx="8205788" cy="2057400"/>
        </p:xfrm>
        <a:graphic>
          <a:graphicData uri="http://schemas.openxmlformats.org/presentationml/2006/ole">
            <p:oleObj spid="_x0000_s5128" name="Equation" r:id="rId3" imgW="4254500" imgH="10668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904875"/>
            <a:ext cx="5934075" cy="564832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graphicFrame>
        <p:nvGraphicFramePr>
          <p:cNvPr id="7171" name="Object 4"/>
          <p:cNvGraphicFramePr>
            <a:graphicFrameLocks noChangeAspect="1"/>
          </p:cNvGraphicFramePr>
          <p:nvPr/>
        </p:nvGraphicFramePr>
        <p:xfrm>
          <a:off x="3843338" y="1828800"/>
          <a:ext cx="5035550" cy="1962150"/>
        </p:xfrm>
        <a:graphic>
          <a:graphicData uri="http://schemas.openxmlformats.org/presentationml/2006/ole">
            <p:oleObj spid="_x0000_s7179" name="Equation" r:id="rId4" imgW="2933700" imgH="1143000" progId="Equation.DSMT4">
              <p:embed/>
            </p:oleObj>
          </a:graphicData>
        </a:graphic>
      </p:graphicFrame>
      <p:graphicFrame>
        <p:nvGraphicFramePr>
          <p:cNvPr id="7172" name="Object 5"/>
          <p:cNvGraphicFramePr>
            <a:graphicFrameLocks noChangeAspect="1"/>
          </p:cNvGraphicFramePr>
          <p:nvPr/>
        </p:nvGraphicFramePr>
        <p:xfrm>
          <a:off x="6553200" y="5562600"/>
          <a:ext cx="746125" cy="685800"/>
        </p:xfrm>
        <a:graphic>
          <a:graphicData uri="http://schemas.openxmlformats.org/presentationml/2006/ole">
            <p:oleObj spid="_x0000_s7180" name="Equation" r:id="rId5" imgW="469696" imgH="431613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5943600" y="2133600"/>
            <a:ext cx="3200400" cy="685800"/>
          </a:xfrm>
        </p:spPr>
        <p:txBody>
          <a:bodyPr/>
          <a:lstStyle/>
          <a:p>
            <a:r>
              <a:rPr lang="en-US" altLang="en-US" smtClean="0"/>
              <a:t>Munnell State Production Model</a:t>
            </a:r>
          </a:p>
        </p:txBody>
      </p:sp>
      <p:pic>
        <p:nvPicPr>
          <p:cNvPr id="1843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3505200"/>
            <a:ext cx="7985125" cy="32694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2337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685800"/>
            <a:ext cx="5924550" cy="277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No Effects</a:t>
            </a:r>
          </a:p>
        </p:txBody>
      </p:sp>
      <p:pic>
        <p:nvPicPr>
          <p:cNvPr id="1945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1752600"/>
            <a:ext cx="8331502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altLang="en-US" smtClean="0"/>
              <a:t>Quadratic Fixed Effects</a:t>
            </a:r>
          </a:p>
        </p:txBody>
      </p:sp>
      <p:pic>
        <p:nvPicPr>
          <p:cNvPr id="2048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1295400"/>
            <a:ext cx="7065963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4" name="Oval 3"/>
          <p:cNvSpPr>
            <a:spLocks noChangeArrowheads="1"/>
          </p:cNvSpPr>
          <p:nvPr/>
        </p:nvSpPr>
        <p:spPr bwMode="auto">
          <a:xfrm>
            <a:off x="2922588" y="2895600"/>
            <a:ext cx="762000" cy="685800"/>
          </a:xfrm>
          <a:prstGeom prst="ellipse">
            <a:avLst/>
          </a:prstGeom>
          <a:solidFill>
            <a:srgbClr val="FF0000">
              <a:alpha val="30980"/>
            </a:srgbClr>
          </a:solidFill>
          <a:ln w="9525">
            <a:noFill/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  <p:sp>
        <p:nvSpPr>
          <p:cNvPr id="20485" name="TextBox 4"/>
          <p:cNvSpPr txBox="1">
            <a:spLocks noChangeArrowheads="1"/>
          </p:cNvSpPr>
          <p:nvPr/>
        </p:nvSpPr>
        <p:spPr bwMode="auto">
          <a:xfrm>
            <a:off x="1143000" y="5646738"/>
            <a:ext cx="7162800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z="2400" b="1">
                <a:latin typeface="Arial" charset="0"/>
              </a:rPr>
              <a:t>Correct DF: 816-6-3(48)=666</a:t>
            </a:r>
          </a:p>
          <a:p>
            <a:r>
              <a:rPr lang="en-US" altLang="en-US" sz="2400" b="1">
                <a:latin typeface="Arial" charset="0"/>
              </a:rPr>
              <a:t>Multiply standard errors by sqr(810/666) = 1.103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304800" y="1066800"/>
            <a:ext cx="8229600" cy="1143000"/>
          </a:xfrm>
        </p:spPr>
        <p:txBody>
          <a:bodyPr/>
          <a:lstStyle/>
          <a:p>
            <a:r>
              <a:rPr lang="en-US" altLang="en-US" smtClean="0"/>
              <a:t>Time Varying Effects Models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>
          <a:xfrm>
            <a:off x="838200" y="2590800"/>
            <a:ext cx="5791200" cy="1905000"/>
          </a:xfrm>
        </p:spPr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en-US" altLang="en-US" sz="2000" dirty="0" smtClean="0"/>
              <a:t>Time Varying Fixed Effects:  Multiplicative</a:t>
            </a:r>
          </a:p>
          <a:p>
            <a:pPr marL="0" indent="0">
              <a:buFont typeface="Wingdings" pitchFamily="2" charset="2"/>
              <a:buNone/>
            </a:pPr>
            <a:r>
              <a:rPr lang="en-US" altLang="en-US" sz="2000" dirty="0" err="1" smtClean="0"/>
              <a:t>y</a:t>
            </a:r>
            <a:r>
              <a:rPr lang="en-US" altLang="en-US" sz="2000" baseline="-25000" dirty="0" err="1" smtClean="0"/>
              <a:t>it</a:t>
            </a:r>
            <a:r>
              <a:rPr lang="en-US" altLang="en-US" sz="2000" dirty="0" smtClean="0"/>
              <a:t> = </a:t>
            </a:r>
            <a:r>
              <a:rPr lang="el-GR" altLang="en-US" sz="2000" b="1" dirty="0" smtClean="0"/>
              <a:t>β</a:t>
            </a:r>
            <a:r>
              <a:rPr lang="en-US" altLang="en-US" sz="2000" dirty="0" smtClean="0"/>
              <a:t>’</a:t>
            </a:r>
            <a:r>
              <a:rPr lang="en-US" altLang="en-US" sz="2000" b="1" dirty="0" err="1" smtClean="0"/>
              <a:t>x</a:t>
            </a:r>
            <a:r>
              <a:rPr lang="en-US" altLang="en-US" sz="2000" baseline="-25000" dirty="0" err="1" smtClean="0"/>
              <a:t>it</a:t>
            </a:r>
            <a:r>
              <a:rPr lang="en-US" altLang="en-US" sz="2000" dirty="0" smtClean="0"/>
              <a:t> + </a:t>
            </a:r>
            <a:r>
              <a:rPr lang="en-US" altLang="en-US" sz="2000" dirty="0" err="1" smtClean="0"/>
              <a:t>a</a:t>
            </a:r>
            <a:r>
              <a:rPr lang="en-US" altLang="en-US" sz="2000" baseline="-25000" dirty="0" err="1" smtClean="0"/>
              <a:t>i</a:t>
            </a:r>
            <a:r>
              <a:rPr lang="en-US" altLang="en-US" sz="2000" dirty="0" smtClean="0"/>
              <a:t>(t) + </a:t>
            </a:r>
            <a:r>
              <a:rPr lang="el-GR" altLang="en-US" sz="2000" dirty="0" smtClean="0"/>
              <a:t>ε</a:t>
            </a:r>
            <a:r>
              <a:rPr lang="en-US" altLang="en-US" sz="2000" baseline="-25000" dirty="0" smtClean="0"/>
              <a:t>it</a:t>
            </a:r>
          </a:p>
          <a:p>
            <a:pPr marL="0" indent="0">
              <a:buFont typeface="Wingdings" pitchFamily="2" charset="2"/>
              <a:buNone/>
            </a:pPr>
            <a:r>
              <a:rPr lang="en-US" altLang="en-US" sz="2000" dirty="0" err="1" smtClean="0"/>
              <a:t>y</a:t>
            </a:r>
            <a:r>
              <a:rPr lang="en-US" altLang="en-US" sz="2000" baseline="-25000" dirty="0" err="1" smtClean="0"/>
              <a:t>it</a:t>
            </a:r>
            <a:r>
              <a:rPr lang="en-US" altLang="en-US" sz="2000" dirty="0" smtClean="0"/>
              <a:t> = </a:t>
            </a:r>
            <a:r>
              <a:rPr lang="el-GR" altLang="en-US" sz="2000" b="1" dirty="0" smtClean="0"/>
              <a:t>β</a:t>
            </a:r>
            <a:r>
              <a:rPr lang="en-US" altLang="en-US" sz="2000" dirty="0" smtClean="0"/>
              <a:t>’</a:t>
            </a:r>
            <a:r>
              <a:rPr lang="en-US" altLang="en-US" sz="2000" b="1" dirty="0" err="1" smtClean="0"/>
              <a:t>x</a:t>
            </a:r>
            <a:r>
              <a:rPr lang="en-US" altLang="en-US" sz="2000" baseline="-25000" dirty="0" err="1" smtClean="0"/>
              <a:t>it</a:t>
            </a:r>
            <a:r>
              <a:rPr lang="en-US" altLang="en-US" sz="2000" dirty="0" smtClean="0"/>
              <a:t> + </a:t>
            </a:r>
            <a:r>
              <a:rPr lang="en-US" altLang="en-US" sz="2000" dirty="0" smtClean="0">
                <a:sym typeface="Symbol" pitchFamily="18" charset="2"/>
              </a:rPr>
              <a:t></a:t>
            </a:r>
            <a:r>
              <a:rPr lang="en-US" altLang="en-US" sz="2000" baseline="-25000" dirty="0" err="1" smtClean="0"/>
              <a:t>i</a:t>
            </a:r>
            <a:r>
              <a:rPr lang="en-US" altLang="en-US" sz="2000" dirty="0" err="1" smtClean="0">
                <a:sym typeface="Symbol" pitchFamily="18" charset="2"/>
              </a:rPr>
              <a:t></a:t>
            </a:r>
            <a:r>
              <a:rPr lang="en-US" altLang="en-US" sz="2000" baseline="-25000" dirty="0" err="1" smtClean="0"/>
              <a:t>t</a:t>
            </a:r>
            <a:r>
              <a:rPr lang="en-US" altLang="en-US" sz="2000" dirty="0" smtClean="0"/>
              <a:t> + </a:t>
            </a:r>
            <a:r>
              <a:rPr lang="el-GR" altLang="en-US" sz="2000" dirty="0" smtClean="0"/>
              <a:t>ε</a:t>
            </a:r>
            <a:r>
              <a:rPr lang="en-US" altLang="en-US" sz="2000" baseline="-25000" dirty="0" smtClean="0"/>
              <a:t>it</a:t>
            </a:r>
            <a:r>
              <a:rPr lang="en-US" altLang="en-US" sz="2000" dirty="0" smtClean="0"/>
              <a:t>  </a:t>
            </a:r>
            <a:endParaRPr lang="en-US" altLang="en-US" sz="2000" baseline="-25000" dirty="0" smtClean="0"/>
          </a:p>
          <a:p>
            <a:pPr marL="0" indent="0">
              <a:buFont typeface="Wingdings" pitchFamily="2" charset="2"/>
              <a:buNone/>
            </a:pPr>
            <a:r>
              <a:rPr lang="en-US" altLang="en-US" sz="2000" dirty="0" smtClean="0"/>
              <a:t>Not estimable.  Needs a normalization. </a:t>
            </a:r>
            <a:r>
              <a:rPr lang="en-US" altLang="en-US" sz="2000" dirty="0" smtClean="0">
                <a:sym typeface="Symbol" pitchFamily="18" charset="2"/>
              </a:rPr>
              <a:t></a:t>
            </a:r>
            <a:r>
              <a:rPr lang="en-US" altLang="en-US" sz="2000" baseline="-25000" dirty="0" smtClean="0"/>
              <a:t>1</a:t>
            </a:r>
            <a:r>
              <a:rPr lang="en-US" altLang="en-US" sz="2000" dirty="0" smtClean="0"/>
              <a:t> = 1.  </a:t>
            </a:r>
          </a:p>
          <a:p>
            <a:pPr marL="0" indent="0">
              <a:buFont typeface="Wingdings" pitchFamily="2" charset="2"/>
              <a:buNone/>
            </a:pPr>
            <a:r>
              <a:rPr lang="en-US" altLang="en-US" sz="2000" dirty="0" smtClean="0"/>
              <a:t>An EM iteration:  (Chen (2015).)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4258" name="Object 4"/>
          <p:cNvGraphicFramePr>
            <a:graphicFrameLocks noChangeAspect="1"/>
          </p:cNvGraphicFramePr>
          <p:nvPr/>
        </p:nvGraphicFramePr>
        <p:xfrm>
          <a:off x="914400" y="2590800"/>
          <a:ext cx="7165975" cy="3200400"/>
        </p:xfrm>
        <a:graphic>
          <a:graphicData uri="http://schemas.openxmlformats.org/presentationml/2006/ole">
            <p:oleObj spid="_x0000_s224262" name="Equation" r:id="rId3" imgW="5118100" imgH="2286000" progId="Equation.DSMT4">
              <p:embed/>
            </p:oleObj>
          </a:graphicData>
        </a:graphic>
      </p:graphicFrame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81000" y="533400"/>
            <a:ext cx="8229600" cy="914400"/>
          </a:xfrm>
        </p:spPr>
        <p:txBody>
          <a:bodyPr/>
          <a:lstStyle/>
          <a:p>
            <a:r>
              <a:rPr lang="en-US" smtClean="0"/>
              <a:t>EM Algorithm (Chen (2015))</a:t>
            </a:r>
            <a:endParaRPr lang="en-US"/>
          </a:p>
        </p:txBody>
      </p:sp>
      <p:pic>
        <p:nvPicPr>
          <p:cNvPr id="6" name="Picture 1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05150" y="1491343"/>
            <a:ext cx="760545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Measurement Error</a:t>
            </a:r>
          </a:p>
        </p:txBody>
      </p:sp>
      <p:graphicFrame>
        <p:nvGraphicFramePr>
          <p:cNvPr id="55299" name="Object 4"/>
          <p:cNvGraphicFramePr>
            <a:graphicFrameLocks noChangeAspect="1"/>
          </p:cNvGraphicFramePr>
          <p:nvPr/>
        </p:nvGraphicFramePr>
        <p:xfrm>
          <a:off x="914400" y="1905000"/>
          <a:ext cx="7534275" cy="4495800"/>
        </p:xfrm>
        <a:graphic>
          <a:graphicData uri="http://schemas.openxmlformats.org/presentationml/2006/ole">
            <p:oleObj spid="_x0000_s55303" name="Equation" r:id="rId4" imgW="3746500" imgH="22352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858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mtClean="0"/>
              <a:t>General Conclusions About Measurement Error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z="2400" smtClean="0"/>
              <a:t>In the presence of individual effects, inconsistency is in unknown directions</a:t>
            </a:r>
          </a:p>
          <a:p>
            <a:pPr eaLnBrk="1" hangingPunct="1"/>
            <a:r>
              <a:rPr lang="en-US" altLang="en-US" sz="2400" smtClean="0"/>
              <a:t>With panel data, different transformations of the data (first differences, group mean deviations) estimate different functions of the parameters – possible method of moments estimators</a:t>
            </a:r>
          </a:p>
          <a:p>
            <a:pPr eaLnBrk="1" hangingPunct="1"/>
            <a:r>
              <a:rPr lang="en-US" altLang="en-US" sz="2400" smtClean="0"/>
              <a:t>Model may be estimable by minimum distance or GMM</a:t>
            </a:r>
          </a:p>
          <a:p>
            <a:pPr eaLnBrk="1" hangingPunct="1"/>
            <a:r>
              <a:rPr lang="en-US" altLang="en-US" sz="2400" smtClean="0"/>
              <a:t>With panel data, lagged values may provide suitable instruments for IV estimation.</a:t>
            </a:r>
          </a:p>
          <a:p>
            <a:pPr eaLnBrk="1" hangingPunct="1"/>
            <a:r>
              <a:rPr lang="en-US" altLang="en-US" sz="2400" smtClean="0"/>
              <a:t>Various applications listed in Baltagi (pp. 205-208).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Application: A Twins Study</a:t>
            </a:r>
          </a:p>
        </p:txBody>
      </p:sp>
      <p:graphicFrame>
        <p:nvGraphicFramePr>
          <p:cNvPr id="57347" name="Object 4"/>
          <p:cNvGraphicFramePr>
            <a:graphicFrameLocks noChangeAspect="1"/>
          </p:cNvGraphicFramePr>
          <p:nvPr/>
        </p:nvGraphicFramePr>
        <p:xfrm>
          <a:off x="685800" y="2160588"/>
          <a:ext cx="7467600" cy="3935412"/>
        </p:xfrm>
        <a:graphic>
          <a:graphicData uri="http://schemas.openxmlformats.org/presentationml/2006/ole">
            <p:oleObj spid="_x0000_s57351" name="Equation" r:id="rId4" imgW="4965700" imgH="26162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914400"/>
          </a:xfrm>
        </p:spPr>
        <p:txBody>
          <a:bodyPr/>
          <a:lstStyle/>
          <a:p>
            <a:pPr eaLnBrk="1" hangingPunct="1"/>
            <a:r>
              <a:rPr lang="en-US" altLang="en-US" smtClean="0"/>
              <a:t>Wage Equation</a:t>
            </a:r>
          </a:p>
        </p:txBody>
      </p:sp>
      <p:graphicFrame>
        <p:nvGraphicFramePr>
          <p:cNvPr id="58371" name="Object 4"/>
          <p:cNvGraphicFramePr>
            <a:graphicFrameLocks noChangeAspect="1"/>
          </p:cNvGraphicFramePr>
          <p:nvPr/>
        </p:nvGraphicFramePr>
        <p:xfrm>
          <a:off x="1066800" y="1524000"/>
          <a:ext cx="7334250" cy="5101131"/>
        </p:xfrm>
        <a:graphic>
          <a:graphicData uri="http://schemas.openxmlformats.org/presentationml/2006/ole">
            <p:oleObj spid="_x0000_s58375" name="Equation" r:id="rId4" imgW="4419600" imgH="30734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0200" y="976313"/>
            <a:ext cx="6557963" cy="550862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sp>
        <p:nvSpPr>
          <p:cNvPr id="59395" name="Rectangle 2"/>
          <p:cNvSpPr>
            <a:spLocks noChangeArrowheads="1"/>
          </p:cNvSpPr>
          <p:nvPr/>
        </p:nvSpPr>
        <p:spPr bwMode="auto">
          <a:xfrm>
            <a:off x="1630363" y="2514600"/>
            <a:ext cx="6400800" cy="533400"/>
          </a:xfrm>
          <a:prstGeom prst="rect">
            <a:avLst/>
          </a:prstGeom>
          <a:solidFill>
            <a:srgbClr val="CCCC00">
              <a:alpha val="18823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Spatial Autocorrelation</a:t>
            </a:r>
          </a:p>
        </p:txBody>
      </p:sp>
      <p:graphicFrame>
        <p:nvGraphicFramePr>
          <p:cNvPr id="60419" name="Object 4"/>
          <p:cNvGraphicFramePr>
            <a:graphicFrameLocks noGrp="1" noChangeAspect="1"/>
          </p:cNvGraphicFramePr>
          <p:nvPr>
            <p:ph sz="half" idx="4294967295"/>
          </p:nvPr>
        </p:nvGraphicFramePr>
        <p:xfrm>
          <a:off x="1638300" y="1752600"/>
          <a:ext cx="5867400" cy="4427538"/>
        </p:xfrm>
        <a:graphic>
          <a:graphicData uri="http://schemas.openxmlformats.org/presentationml/2006/ole">
            <p:oleObj spid="_x0000_s60423" name="Bitmap Image" r:id="rId4" imgW="7571429" imgH="5714286" progId="PBrush">
              <p:embed/>
            </p:oleObj>
          </a:graphicData>
        </a:graphic>
      </p:graphicFrame>
      <p:sp>
        <p:nvSpPr>
          <p:cNvPr id="60420" name="Text Box 6"/>
          <p:cNvSpPr txBox="1">
            <a:spLocks noChangeArrowheads="1"/>
          </p:cNvSpPr>
          <p:nvPr/>
        </p:nvSpPr>
        <p:spPr bwMode="auto">
          <a:xfrm>
            <a:off x="0" y="6477000"/>
            <a:ext cx="9144000" cy="3048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400" b="1">
                <a:latin typeface="Tahoma" pitchFamily="34" charset="0"/>
              </a:rPr>
              <a:t>Thanks to Luc Anselin, Ag. U. of Ill.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ext Box 2"/>
          <p:cNvSpPr txBox="1">
            <a:spLocks noChangeArrowheads="1"/>
          </p:cNvSpPr>
          <p:nvPr/>
        </p:nvSpPr>
        <p:spPr bwMode="auto">
          <a:xfrm>
            <a:off x="381000" y="3429000"/>
            <a:ext cx="3581400" cy="1160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800">
                <a:solidFill>
                  <a:srgbClr val="080808"/>
                </a:solidFill>
                <a:latin typeface="Tahoma" pitchFamily="34" charset="0"/>
              </a:rPr>
              <a:t>Per Capita Income in </a:t>
            </a:r>
          </a:p>
          <a:p>
            <a:pPr>
              <a:spcBef>
                <a:spcPct val="50000"/>
              </a:spcBef>
            </a:pPr>
            <a:r>
              <a:rPr lang="en-US" altLang="en-US" sz="2800">
                <a:solidFill>
                  <a:srgbClr val="080808"/>
                </a:solidFill>
                <a:latin typeface="Tahoma" pitchFamily="34" charset="0"/>
              </a:rPr>
              <a:t>Monroe County, NY</a:t>
            </a:r>
          </a:p>
        </p:txBody>
      </p:sp>
      <p:pic>
        <p:nvPicPr>
          <p:cNvPr id="61443" name="Picture 3" descr="a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14800" y="2438400"/>
            <a:ext cx="3910013" cy="338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44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Spatially Autocorrelated Data</a:t>
            </a:r>
          </a:p>
        </p:txBody>
      </p:sp>
      <p:sp>
        <p:nvSpPr>
          <p:cNvPr id="61445" name="Text Box 6"/>
          <p:cNvSpPr txBox="1">
            <a:spLocks noChangeArrowheads="1"/>
          </p:cNvSpPr>
          <p:nvPr/>
        </p:nvSpPr>
        <p:spPr bwMode="auto">
          <a:xfrm>
            <a:off x="0" y="6477000"/>
            <a:ext cx="9144000" cy="3048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400" b="1">
                <a:latin typeface="Tahoma" pitchFamily="34" charset="0"/>
              </a:rPr>
              <a:t>Thanks Arthur J. Lembo Jr., Geography, Cornell.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4"/>
          <p:cNvSpPr>
            <a:spLocks noGrp="1" noChangeArrowheads="1"/>
          </p:cNvSpPr>
          <p:nvPr>
            <p:ph type="title"/>
          </p:nvPr>
        </p:nvSpPr>
        <p:spPr>
          <a:xfrm>
            <a:off x="381000" y="7620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mtClean="0"/>
              <a:t>Hypothesis of Spatial Autocorrelation</a:t>
            </a:r>
          </a:p>
        </p:txBody>
      </p:sp>
      <p:graphicFrame>
        <p:nvGraphicFramePr>
          <p:cNvPr id="62467" name="Object 5"/>
          <p:cNvGraphicFramePr>
            <a:graphicFrameLocks noGrp="1" noChangeAspect="1"/>
          </p:cNvGraphicFramePr>
          <p:nvPr>
            <p:ph idx="1"/>
          </p:nvPr>
        </p:nvGraphicFramePr>
        <p:xfrm>
          <a:off x="1727200" y="2149475"/>
          <a:ext cx="5689600" cy="4302125"/>
        </p:xfrm>
        <a:graphic>
          <a:graphicData uri="http://schemas.openxmlformats.org/presentationml/2006/ole">
            <p:oleObj spid="_x0000_s62471" name="Bitmap Image" r:id="rId4" imgW="7523810" imgH="5687219" progId="PBrush">
              <p:embed/>
            </p:oleObj>
          </a:graphicData>
        </a:graphic>
      </p:graphicFrame>
      <p:sp>
        <p:nvSpPr>
          <p:cNvPr id="62468" name="Text Box 7"/>
          <p:cNvSpPr txBox="1">
            <a:spLocks noChangeArrowheads="1"/>
          </p:cNvSpPr>
          <p:nvPr/>
        </p:nvSpPr>
        <p:spPr bwMode="auto">
          <a:xfrm>
            <a:off x="0" y="6477000"/>
            <a:ext cx="9144000" cy="3048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400" b="1">
                <a:latin typeface="Tahoma" pitchFamily="34" charset="0"/>
              </a:rPr>
              <a:t>Thanks to Luc Anselin, Ag. U. of Ill.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Testing for Spatial Autocorrelation</a:t>
            </a:r>
          </a:p>
        </p:txBody>
      </p:sp>
      <p:graphicFrame>
        <p:nvGraphicFramePr>
          <p:cNvPr id="63491" name="Object 5"/>
          <p:cNvGraphicFramePr>
            <a:graphicFrameLocks noGrp="1" noChangeAspect="1"/>
          </p:cNvGraphicFramePr>
          <p:nvPr>
            <p:ph idx="1"/>
          </p:nvPr>
        </p:nvGraphicFramePr>
        <p:xfrm>
          <a:off x="1196975" y="2133600"/>
          <a:ext cx="6748463" cy="2238375"/>
        </p:xfrm>
        <a:graphic>
          <a:graphicData uri="http://schemas.openxmlformats.org/presentationml/2006/ole">
            <p:oleObj spid="_x0000_s63495" name="Bitmap Image" r:id="rId4" imgW="5571429" imgH="1848108" progId="PBrush">
              <p:embed/>
            </p:oleObj>
          </a:graphicData>
        </a:graphic>
      </p:graphicFrame>
      <p:sp>
        <p:nvSpPr>
          <p:cNvPr id="63492" name="TextBox 1"/>
          <p:cNvSpPr txBox="1">
            <a:spLocks noChangeArrowheads="1"/>
          </p:cNvSpPr>
          <p:nvPr/>
        </p:nvSpPr>
        <p:spPr bwMode="auto">
          <a:xfrm>
            <a:off x="914400" y="4572000"/>
            <a:ext cx="78486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b="1">
                <a:latin typeface="Arial" charset="0"/>
              </a:rPr>
              <a:t>W = Spatial Weight Matrix.  Think “Spatial Distance Matrix.”  W</a:t>
            </a:r>
            <a:r>
              <a:rPr lang="en-US" altLang="en-US" b="1" baseline="-25000">
                <a:latin typeface="Arial" charset="0"/>
              </a:rPr>
              <a:t>ii</a:t>
            </a:r>
            <a:r>
              <a:rPr lang="en-US" altLang="en-US" b="1">
                <a:latin typeface="Arial" charset="0"/>
              </a:rPr>
              <a:t> = 0.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Modeling Spatial Autocorrelation</a:t>
            </a:r>
          </a:p>
        </p:txBody>
      </p:sp>
      <p:graphicFrame>
        <p:nvGraphicFramePr>
          <p:cNvPr id="64515" name="Object 4"/>
          <p:cNvGraphicFramePr>
            <a:graphicFrameLocks noChangeAspect="1"/>
          </p:cNvGraphicFramePr>
          <p:nvPr/>
        </p:nvGraphicFramePr>
        <p:xfrm>
          <a:off x="1295400" y="1828800"/>
          <a:ext cx="6688138" cy="4398963"/>
        </p:xfrm>
        <a:graphic>
          <a:graphicData uri="http://schemas.openxmlformats.org/presentationml/2006/ole">
            <p:oleObj spid="_x0000_s64519" name="Equation" r:id="rId4" imgW="3937000" imgH="2590800" progId="Equation.DSMT4">
              <p:embed/>
            </p:oleObj>
          </a:graphicData>
        </a:graphic>
      </p:graphicFrame>
      <p:sp>
        <p:nvSpPr>
          <p:cNvPr id="64516" name="Rectangle 3"/>
          <p:cNvSpPr>
            <a:spLocks noChangeArrowheads="1"/>
          </p:cNvSpPr>
          <p:nvPr/>
        </p:nvSpPr>
        <p:spPr bwMode="auto">
          <a:xfrm>
            <a:off x="1219200" y="3810000"/>
            <a:ext cx="6858000" cy="1143000"/>
          </a:xfrm>
          <a:prstGeom prst="rect">
            <a:avLst/>
          </a:prstGeom>
          <a:solidFill>
            <a:srgbClr val="CCCC00">
              <a:alpha val="18823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Spatial Autoregression</a:t>
            </a:r>
          </a:p>
        </p:txBody>
      </p:sp>
      <p:graphicFrame>
        <p:nvGraphicFramePr>
          <p:cNvPr id="65539" name="Object 4"/>
          <p:cNvGraphicFramePr>
            <a:graphicFrameLocks noGrp="1" noChangeAspect="1"/>
          </p:cNvGraphicFramePr>
          <p:nvPr>
            <p:ph idx="1"/>
          </p:nvPr>
        </p:nvGraphicFramePr>
        <p:xfrm>
          <a:off x="2081213" y="2143125"/>
          <a:ext cx="5284787" cy="3176588"/>
        </p:xfrm>
        <a:graphic>
          <a:graphicData uri="http://schemas.openxmlformats.org/presentationml/2006/ole">
            <p:oleObj spid="_x0000_s65543" name="Equation" r:id="rId4" imgW="2451100" imgH="14732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Generalized Regression</a:t>
            </a:r>
          </a:p>
        </p:txBody>
      </p:sp>
      <p:sp>
        <p:nvSpPr>
          <p:cNvPr id="6656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Potentially very large N – GPS data on agriculture plots</a:t>
            </a:r>
          </a:p>
          <a:p>
            <a:pPr eaLnBrk="1" hangingPunct="1"/>
            <a:r>
              <a:rPr lang="en-US" altLang="en-US" smtClean="0"/>
              <a:t>Estimation of </a:t>
            </a:r>
            <a:r>
              <a:rPr lang="en-US" altLang="en-US" smtClean="0">
                <a:sym typeface="Symbol" pitchFamily="18" charset="2"/>
              </a:rPr>
              <a:t>. There is no natural residual based estimator</a:t>
            </a:r>
          </a:p>
          <a:p>
            <a:pPr eaLnBrk="1" hangingPunct="1"/>
            <a:r>
              <a:rPr lang="en-US" altLang="en-US" smtClean="0">
                <a:sym typeface="Symbol" pitchFamily="18" charset="2"/>
              </a:rPr>
              <a:t>Complicated covariance structure – no simple transformations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143000"/>
            <a:ext cx="8458200" cy="685800"/>
          </a:xfrm>
        </p:spPr>
        <p:txBody>
          <a:bodyPr/>
          <a:lstStyle/>
          <a:p>
            <a:pPr eaLnBrk="1" hangingPunct="1"/>
            <a:r>
              <a:rPr lang="en-US" altLang="en-US" smtClean="0">
                <a:latin typeface="Arial" charset="0"/>
                <a:cs typeface="Arial" charset="0"/>
              </a:rPr>
              <a:t>Spatial Autocorrelation in Regression</a:t>
            </a:r>
          </a:p>
        </p:txBody>
      </p:sp>
      <p:graphicFrame>
        <p:nvGraphicFramePr>
          <p:cNvPr id="67587" name="Object 2"/>
          <p:cNvGraphicFramePr>
            <a:graphicFrameLocks noGrp="1" noChangeAspect="1"/>
          </p:cNvGraphicFramePr>
          <p:nvPr>
            <p:ph idx="1"/>
          </p:nvPr>
        </p:nvGraphicFramePr>
        <p:xfrm>
          <a:off x="1058863" y="1981200"/>
          <a:ext cx="7432675" cy="4343400"/>
        </p:xfrm>
        <a:graphic>
          <a:graphicData uri="http://schemas.openxmlformats.org/presentationml/2006/ole">
            <p:oleObj spid="_x0000_s67591" name="Equation" r:id="rId4" imgW="3911600" imgH="22860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8382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mtClean="0"/>
              <a:t>Panel Data Application:</a:t>
            </a:r>
            <a:br>
              <a:rPr lang="en-US" altLang="en-US" smtClean="0"/>
            </a:br>
            <a:r>
              <a:rPr lang="en-US" altLang="en-US" smtClean="0"/>
              <a:t>Spatial Autocorrelation</a:t>
            </a:r>
          </a:p>
        </p:txBody>
      </p:sp>
      <p:graphicFrame>
        <p:nvGraphicFramePr>
          <p:cNvPr id="68611" name="Object 4"/>
          <p:cNvGraphicFramePr>
            <a:graphicFrameLocks noChangeAspect="1"/>
          </p:cNvGraphicFramePr>
          <p:nvPr/>
        </p:nvGraphicFramePr>
        <p:xfrm>
          <a:off x="838200" y="2133600"/>
          <a:ext cx="7391400" cy="2540000"/>
        </p:xfrm>
        <a:graphic>
          <a:graphicData uri="http://schemas.openxmlformats.org/presentationml/2006/ole">
            <p:oleObj spid="_x0000_s68615" name="Equation" r:id="rId4" imgW="3289300" imgH="11303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825500"/>
            <a:ext cx="7915275" cy="58801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914400"/>
          </a:xfrm>
        </p:spPr>
        <p:txBody>
          <a:bodyPr/>
          <a:lstStyle/>
          <a:p>
            <a:pPr eaLnBrk="1" hangingPunct="1"/>
            <a:r>
              <a:rPr lang="en-US" altLang="en-US" smtClean="0"/>
              <a:t>Spatial Autocorrelation in a Panel</a:t>
            </a:r>
          </a:p>
        </p:txBody>
      </p:sp>
      <p:pic>
        <p:nvPicPr>
          <p:cNvPr id="70659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1514475"/>
            <a:ext cx="8153400" cy="496252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Title 1"/>
          <p:cNvSpPr>
            <a:spLocks noGrp="1"/>
          </p:cNvSpPr>
          <p:nvPr>
            <p:ph type="title"/>
          </p:nvPr>
        </p:nvSpPr>
        <p:spPr>
          <a:xfrm>
            <a:off x="1295400" y="914400"/>
            <a:ext cx="6324600" cy="1401763"/>
          </a:xfrm>
        </p:spPr>
        <p:txBody>
          <a:bodyPr/>
          <a:lstStyle/>
          <a:p>
            <a:r>
              <a:rPr lang="en-US" altLang="en-US" smtClean="0"/>
              <a:t>Spatial Autocorrelation in a Sample Selection Model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352800"/>
            <a:ext cx="8382000" cy="3187700"/>
          </a:xfrm>
        </p:spPr>
        <p:txBody>
          <a:bodyPr>
            <a:normAutofit fontScale="92500"/>
          </a:bodyPr>
          <a:lstStyle/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US" smtClean="0">
                <a:sym typeface="Wingdings" pitchFamily="2" charset="2"/>
              </a:rPr>
              <a:t></a:t>
            </a:r>
            <a:r>
              <a:rPr lang="en-US" sz="2000" smtClean="0">
                <a:sym typeface="Wingdings" pitchFamily="2" charset="2"/>
              </a:rPr>
              <a:t>  </a:t>
            </a:r>
            <a:r>
              <a:rPr lang="en-US" sz="2400" smtClean="0">
                <a:sym typeface="Symbol"/>
              </a:rPr>
              <a:t>Alaska Department of Fish and Game.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endParaRPr lang="en-US" sz="900" smtClean="0">
              <a:sym typeface="Symbol"/>
            </a:endParaRP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US" smtClean="0">
                <a:sym typeface="Wingdings" pitchFamily="2" charset="2"/>
              </a:rPr>
              <a:t></a:t>
            </a:r>
            <a:r>
              <a:rPr lang="en-US" sz="2400" smtClean="0">
                <a:sym typeface="Wingdings" pitchFamily="2" charset="2"/>
              </a:rPr>
              <a:t>  </a:t>
            </a:r>
            <a:r>
              <a:rPr lang="en-US" sz="2400" smtClean="0">
                <a:sym typeface="Symbol"/>
              </a:rPr>
              <a:t>Pacific cod fishing eastern Bering Sea – grid of locations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endParaRPr lang="en-US" sz="900" smtClean="0">
              <a:sym typeface="Symbol"/>
            </a:endParaRP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US" smtClean="0">
                <a:sym typeface="Wingdings" pitchFamily="2" charset="2"/>
              </a:rPr>
              <a:t></a:t>
            </a:r>
            <a:r>
              <a:rPr lang="en-US" sz="2400" smtClean="0">
                <a:sym typeface="Wingdings" pitchFamily="2" charset="2"/>
              </a:rPr>
              <a:t>  </a:t>
            </a:r>
            <a:r>
              <a:rPr lang="en-US" sz="2400" smtClean="0">
                <a:sym typeface="Symbol"/>
              </a:rPr>
              <a:t>Observation = ‘catch per unit effort’ in grid square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endParaRPr lang="en-US" sz="900" smtClean="0">
              <a:sym typeface="Symbol"/>
            </a:endParaRP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US" smtClean="0">
                <a:sym typeface="Wingdings" pitchFamily="2" charset="2"/>
              </a:rPr>
              <a:t></a:t>
            </a:r>
            <a:r>
              <a:rPr lang="en-US" sz="2400" smtClean="0">
                <a:sym typeface="Wingdings" pitchFamily="2" charset="2"/>
              </a:rPr>
              <a:t>  </a:t>
            </a:r>
            <a:r>
              <a:rPr lang="en-US" sz="2400" smtClean="0">
                <a:sym typeface="Symbol"/>
              </a:rPr>
              <a:t>Data reported only if 4+ similar vessels fish in the region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endParaRPr lang="en-US" sz="900" smtClean="0">
              <a:sym typeface="Symbol"/>
            </a:endParaRP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US" sz="3000" smtClean="0">
                <a:sym typeface="Wingdings" pitchFamily="2" charset="2"/>
              </a:rPr>
              <a:t></a:t>
            </a:r>
            <a:r>
              <a:rPr lang="en-US" sz="2400" smtClean="0">
                <a:sym typeface="Wingdings" pitchFamily="2" charset="2"/>
              </a:rPr>
              <a:t>  </a:t>
            </a:r>
            <a:r>
              <a:rPr lang="en-US" sz="2400" smtClean="0">
                <a:sym typeface="Symbol"/>
              </a:rPr>
              <a:t>1997 sample = 320 observations with 207 reported full data </a:t>
            </a:r>
            <a:endParaRPr lang="en-US" sz="2400">
              <a:sym typeface="Symbol"/>
            </a:endParaRPr>
          </a:p>
        </p:txBody>
      </p:sp>
      <p:sp>
        <p:nvSpPr>
          <p:cNvPr id="71684" name="TextBox 3"/>
          <p:cNvSpPr txBox="1">
            <a:spLocks noChangeArrowheads="1"/>
          </p:cNvSpPr>
          <p:nvPr/>
        </p:nvSpPr>
        <p:spPr bwMode="auto">
          <a:xfrm>
            <a:off x="457200" y="2362200"/>
            <a:ext cx="8001000" cy="646113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en-US">
                <a:latin typeface="Tahoma" pitchFamily="34" charset="0"/>
                <a:cs typeface="Tahoma" pitchFamily="34" charset="0"/>
              </a:rPr>
              <a:t>Flores-Lagunes, A. and Schnier, K., “Sample Selection and Spatial Dependence,” Journal of Applied Econometrics, 27, 2, 2012, pp. 173-204.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itle 1"/>
          <p:cNvSpPr>
            <a:spLocks noGrp="1"/>
          </p:cNvSpPr>
          <p:nvPr>
            <p:ph type="title"/>
          </p:nvPr>
        </p:nvSpPr>
        <p:spPr>
          <a:xfrm>
            <a:off x="1295400" y="914400"/>
            <a:ext cx="6324600" cy="1401763"/>
          </a:xfrm>
        </p:spPr>
        <p:txBody>
          <a:bodyPr/>
          <a:lstStyle/>
          <a:p>
            <a:r>
              <a:rPr lang="en-US" altLang="en-US" smtClean="0"/>
              <a:t>Spatial Autocorrelation in a Sample Selection Model</a:t>
            </a:r>
          </a:p>
        </p:txBody>
      </p:sp>
      <p:sp>
        <p:nvSpPr>
          <p:cNvPr id="72707" name="Content Placeholder 2"/>
          <p:cNvSpPr>
            <a:spLocks noGrp="1"/>
          </p:cNvSpPr>
          <p:nvPr>
            <p:ph idx="1"/>
          </p:nvPr>
        </p:nvSpPr>
        <p:spPr>
          <a:xfrm>
            <a:off x="609600" y="2514600"/>
            <a:ext cx="8229600" cy="2819400"/>
          </a:xfrm>
        </p:spPr>
        <p:txBody>
          <a:bodyPr/>
          <a:lstStyle/>
          <a:p>
            <a:pPr marL="0" indent="0">
              <a:buFont typeface="Arial" charset="0"/>
              <a:buNone/>
            </a:pPr>
            <a:r>
              <a:rPr lang="en-US" altLang="en-US" smtClean="0">
                <a:sym typeface="Wingdings" pitchFamily="2" charset="2"/>
              </a:rPr>
              <a:t></a:t>
            </a:r>
            <a:r>
              <a:rPr lang="en-US" altLang="en-US" sz="2400" smtClean="0">
                <a:sym typeface="Wingdings" pitchFamily="2" charset="2"/>
              </a:rPr>
              <a:t>  </a:t>
            </a:r>
            <a:r>
              <a:rPr lang="en-US" altLang="en-US" sz="2400" smtClean="0"/>
              <a:t>LHS is catch per unit effort = CPUE</a:t>
            </a:r>
          </a:p>
          <a:p>
            <a:pPr marL="0" indent="0">
              <a:buFont typeface="Arial" charset="0"/>
              <a:buNone/>
            </a:pPr>
            <a:r>
              <a:rPr lang="en-US" altLang="en-US" smtClean="0">
                <a:sym typeface="Wingdings" pitchFamily="2" charset="2"/>
              </a:rPr>
              <a:t></a:t>
            </a:r>
            <a:r>
              <a:rPr lang="en-US" altLang="en-US" sz="2400" smtClean="0">
                <a:sym typeface="Wingdings" pitchFamily="2" charset="2"/>
              </a:rPr>
              <a:t>  </a:t>
            </a:r>
            <a:r>
              <a:rPr lang="en-US" altLang="en-US" sz="2400" smtClean="0"/>
              <a:t>Site characteristics: MaxDepth, MinDepth, Biomass</a:t>
            </a:r>
          </a:p>
          <a:p>
            <a:pPr marL="0" indent="0">
              <a:buFont typeface="Arial" charset="0"/>
              <a:buNone/>
            </a:pPr>
            <a:r>
              <a:rPr lang="en-US" altLang="en-US" smtClean="0">
                <a:sym typeface="Wingdings" pitchFamily="2" charset="2"/>
              </a:rPr>
              <a:t></a:t>
            </a:r>
            <a:r>
              <a:rPr lang="en-US" altLang="en-US" sz="2400" smtClean="0">
                <a:sym typeface="Wingdings" pitchFamily="2" charset="2"/>
              </a:rPr>
              <a:t>  </a:t>
            </a:r>
            <a:r>
              <a:rPr lang="en-US" altLang="en-US" sz="2400" smtClean="0"/>
              <a:t>Fleet characteristics: </a:t>
            </a:r>
          </a:p>
          <a:p>
            <a:pPr lvl="1"/>
            <a:r>
              <a:rPr lang="en-US" altLang="en-US" sz="2000" smtClean="0"/>
              <a:t>Catcher vessel (CV = 0/1)</a:t>
            </a:r>
          </a:p>
          <a:p>
            <a:pPr lvl="1"/>
            <a:r>
              <a:rPr lang="en-US" altLang="en-US" sz="2000" smtClean="0"/>
              <a:t>Hook and line (HAL = 0/1)</a:t>
            </a:r>
          </a:p>
          <a:p>
            <a:pPr lvl="1"/>
            <a:r>
              <a:rPr lang="en-US" altLang="en-US" sz="2000" smtClean="0"/>
              <a:t>Nonpelagic trawl gear (NPT = 0/1)</a:t>
            </a:r>
          </a:p>
          <a:p>
            <a:pPr lvl="1"/>
            <a:r>
              <a:rPr lang="en-US" altLang="en-US" sz="2000" smtClean="0"/>
              <a:t>Large (at least 125 feet) (Large = 0/1)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itle 1"/>
          <p:cNvSpPr>
            <a:spLocks noGrp="1"/>
          </p:cNvSpPr>
          <p:nvPr>
            <p:ph type="title"/>
          </p:nvPr>
        </p:nvSpPr>
        <p:spPr>
          <a:xfrm>
            <a:off x="1295400" y="914400"/>
            <a:ext cx="6324600" cy="1401763"/>
          </a:xfrm>
        </p:spPr>
        <p:txBody>
          <a:bodyPr/>
          <a:lstStyle/>
          <a:p>
            <a:r>
              <a:rPr lang="en-US" altLang="en-US" smtClean="0"/>
              <a:t>Spatial Autocorrelation in a Sample Selection Model</a:t>
            </a:r>
          </a:p>
        </p:txBody>
      </p:sp>
      <p:graphicFrame>
        <p:nvGraphicFramePr>
          <p:cNvPr id="73731" name="Object 2"/>
          <p:cNvGraphicFramePr>
            <a:graphicFrameLocks noChangeAspect="1"/>
          </p:cNvGraphicFramePr>
          <p:nvPr/>
        </p:nvGraphicFramePr>
        <p:xfrm>
          <a:off x="1905000" y="2362200"/>
          <a:ext cx="5181600" cy="3700463"/>
        </p:xfrm>
        <a:graphic>
          <a:graphicData uri="http://schemas.openxmlformats.org/presentationml/2006/ole">
            <p:oleObj spid="_x0000_s73735" name="Equation" r:id="rId4" imgW="2489200" imgH="1778000" progId="Equation.DSMT4">
              <p:embed/>
            </p:oleObj>
          </a:graphicData>
        </a:graphic>
      </p:graphicFrame>
      <p:sp>
        <p:nvSpPr>
          <p:cNvPr id="8" name="Rectangle 7"/>
          <p:cNvSpPr/>
          <p:nvPr/>
        </p:nvSpPr>
        <p:spPr>
          <a:xfrm>
            <a:off x="4267200" y="2286000"/>
            <a:ext cx="2819400" cy="1295400"/>
          </a:xfrm>
          <a:prstGeom prst="rect">
            <a:avLst/>
          </a:prstGeom>
          <a:solidFill>
            <a:srgbClr val="7030A0">
              <a:alpha val="17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itle 1"/>
          <p:cNvSpPr>
            <a:spLocks noGrp="1"/>
          </p:cNvSpPr>
          <p:nvPr>
            <p:ph type="title"/>
          </p:nvPr>
        </p:nvSpPr>
        <p:spPr>
          <a:xfrm>
            <a:off x="1295400" y="914400"/>
            <a:ext cx="6324600" cy="1401763"/>
          </a:xfrm>
        </p:spPr>
        <p:txBody>
          <a:bodyPr/>
          <a:lstStyle/>
          <a:p>
            <a:r>
              <a:rPr lang="en-US" altLang="en-US" smtClean="0"/>
              <a:t>Spatial Autocorrelation in a Sample Selection Model</a:t>
            </a:r>
          </a:p>
        </p:txBody>
      </p:sp>
      <p:graphicFrame>
        <p:nvGraphicFramePr>
          <p:cNvPr id="74755" name="Object 2"/>
          <p:cNvGraphicFramePr>
            <a:graphicFrameLocks noChangeAspect="1"/>
          </p:cNvGraphicFramePr>
          <p:nvPr/>
        </p:nvGraphicFramePr>
        <p:xfrm>
          <a:off x="749300" y="2514600"/>
          <a:ext cx="7888288" cy="3276600"/>
        </p:xfrm>
        <a:graphic>
          <a:graphicData uri="http://schemas.openxmlformats.org/presentationml/2006/ole">
            <p:oleObj spid="_x0000_s74759" name="Equation" r:id="rId4" imgW="3759200" imgH="15621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143000"/>
          </a:xfrm>
        </p:spPr>
        <p:txBody>
          <a:bodyPr/>
          <a:lstStyle/>
          <a:p>
            <a:r>
              <a:rPr lang="en-US" altLang="en-US" smtClean="0"/>
              <a:t>Spatial Weights</a:t>
            </a:r>
          </a:p>
        </p:txBody>
      </p:sp>
      <p:graphicFrame>
        <p:nvGraphicFramePr>
          <p:cNvPr id="75779" name="Object 2"/>
          <p:cNvGraphicFramePr>
            <a:graphicFrameLocks noChangeAspect="1"/>
          </p:cNvGraphicFramePr>
          <p:nvPr/>
        </p:nvGraphicFramePr>
        <p:xfrm>
          <a:off x="2619375" y="2667000"/>
          <a:ext cx="3981450" cy="2590800"/>
        </p:xfrm>
        <a:graphic>
          <a:graphicData uri="http://schemas.openxmlformats.org/presentationml/2006/ole">
            <p:oleObj spid="_x0000_s75783" name="Equation" r:id="rId4" imgW="1600200" imgH="10414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971800"/>
            <a:ext cx="8229600" cy="1143000"/>
          </a:xfrm>
        </p:spPr>
        <p:txBody>
          <a:bodyPr/>
          <a:lstStyle/>
          <a:p>
            <a:r>
              <a:rPr lang="en-US" smtClean="0"/>
              <a:t>Appendix: Miscellaneous</a:t>
            </a:r>
            <a:endParaRPr lang="en-US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Ordinary Least Squares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828800"/>
            <a:ext cx="7772400" cy="4302125"/>
          </a:xfrm>
        </p:spPr>
        <p:txBody>
          <a:bodyPr/>
          <a:lstStyle/>
          <a:p>
            <a:pPr eaLnBrk="1" hangingPunct="1"/>
            <a:r>
              <a:rPr lang="en-US" altLang="en-US" sz="2400" smtClean="0"/>
              <a:t>Standard results for OLS in a GR model</a:t>
            </a:r>
          </a:p>
          <a:p>
            <a:pPr lvl="1" eaLnBrk="1" hangingPunct="1"/>
            <a:r>
              <a:rPr lang="en-US" altLang="en-US" sz="2000" smtClean="0"/>
              <a:t>Consistent</a:t>
            </a:r>
          </a:p>
          <a:p>
            <a:pPr lvl="1" eaLnBrk="1" hangingPunct="1"/>
            <a:r>
              <a:rPr lang="en-US" altLang="en-US" sz="2000" smtClean="0"/>
              <a:t>Unbiased</a:t>
            </a:r>
          </a:p>
          <a:p>
            <a:pPr lvl="1" eaLnBrk="1" hangingPunct="1"/>
            <a:r>
              <a:rPr lang="en-US" altLang="en-US" sz="2000" smtClean="0"/>
              <a:t>Inefficient</a:t>
            </a:r>
          </a:p>
          <a:p>
            <a:pPr eaLnBrk="1" hangingPunct="1"/>
            <a:r>
              <a:rPr lang="en-US" altLang="en-US" sz="2400" smtClean="0"/>
              <a:t>Variance does (we expect) converge to zero;</a:t>
            </a:r>
          </a:p>
        </p:txBody>
      </p:sp>
      <p:graphicFrame>
        <p:nvGraphicFramePr>
          <p:cNvPr id="40964" name="Object 4"/>
          <p:cNvGraphicFramePr>
            <a:graphicFrameLocks noGrp="1" noChangeAspect="1"/>
          </p:cNvGraphicFramePr>
          <p:nvPr>
            <p:ph sz="half" idx="2"/>
          </p:nvPr>
        </p:nvGraphicFramePr>
        <p:xfrm>
          <a:off x="990600" y="3886200"/>
          <a:ext cx="7162800" cy="1538288"/>
        </p:xfrm>
        <a:graphic>
          <a:graphicData uri="http://schemas.openxmlformats.org/presentationml/2006/ole">
            <p:oleObj spid="_x0000_s167942" name="Equation" r:id="rId4" imgW="4851400" imgH="10414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Estimating the Variance for OLS</a:t>
            </a:r>
          </a:p>
        </p:txBody>
      </p:sp>
      <p:graphicFrame>
        <p:nvGraphicFramePr>
          <p:cNvPr id="41987" name="Object 4"/>
          <p:cNvGraphicFramePr>
            <a:graphicFrameLocks noGrp="1" noChangeAspect="1"/>
          </p:cNvGraphicFramePr>
          <p:nvPr>
            <p:ph idx="1"/>
          </p:nvPr>
        </p:nvGraphicFramePr>
        <p:xfrm>
          <a:off x="1558925" y="2133600"/>
          <a:ext cx="6711950" cy="2616200"/>
        </p:xfrm>
        <a:graphic>
          <a:graphicData uri="http://schemas.openxmlformats.org/presentationml/2006/ole">
            <p:oleObj spid="_x0000_s168966" name="Equation" r:id="rId4" imgW="3975100" imgH="15494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White Estimator for OLS</a:t>
            </a:r>
          </a:p>
        </p:txBody>
      </p:sp>
      <p:graphicFrame>
        <p:nvGraphicFramePr>
          <p:cNvPr id="43011" name="Object 3"/>
          <p:cNvGraphicFramePr>
            <a:graphicFrameLocks noGrp="1" noChangeAspect="1"/>
          </p:cNvGraphicFramePr>
          <p:nvPr>
            <p:ph idx="1"/>
          </p:nvPr>
        </p:nvGraphicFramePr>
        <p:xfrm>
          <a:off x="1447800" y="2100263"/>
          <a:ext cx="6492875" cy="3614737"/>
        </p:xfrm>
        <a:graphic>
          <a:graphicData uri="http://schemas.openxmlformats.org/presentationml/2006/ole">
            <p:oleObj spid="_x0000_s169990" name="Equation" r:id="rId4" imgW="3467100" imgH="19304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Generalized Least Squares</a:t>
            </a:r>
          </a:p>
        </p:txBody>
      </p:sp>
      <p:graphicFrame>
        <p:nvGraphicFramePr>
          <p:cNvPr id="44035" name="Object 3"/>
          <p:cNvGraphicFramePr>
            <a:graphicFrameLocks noChangeAspect="1"/>
          </p:cNvGraphicFramePr>
          <p:nvPr/>
        </p:nvGraphicFramePr>
        <p:xfrm>
          <a:off x="1111250" y="2286000"/>
          <a:ext cx="6548438" cy="3292475"/>
        </p:xfrm>
        <a:graphic>
          <a:graphicData uri="http://schemas.openxmlformats.org/presentationml/2006/ole">
            <p:oleObj spid="_x0000_s171014" name="Equation" r:id="rId4" imgW="2628900" imgH="13208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Maximum Likelihood</a:t>
            </a:r>
          </a:p>
        </p:txBody>
      </p:sp>
      <p:graphicFrame>
        <p:nvGraphicFramePr>
          <p:cNvPr id="45059" name="Object 4"/>
          <p:cNvGraphicFramePr>
            <a:graphicFrameLocks noGrp="1" noChangeAspect="1"/>
          </p:cNvGraphicFramePr>
          <p:nvPr>
            <p:ph idx="1"/>
          </p:nvPr>
        </p:nvGraphicFramePr>
        <p:xfrm>
          <a:off x="1370013" y="1905000"/>
          <a:ext cx="6702425" cy="4343400"/>
        </p:xfrm>
        <a:graphic>
          <a:graphicData uri="http://schemas.openxmlformats.org/presentationml/2006/ole">
            <p:oleObj spid="_x0000_s172038" name="Equation" r:id="rId4" imgW="4114800" imgH="26670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Conclusion Het. in Effects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z="2400" smtClean="0"/>
              <a:t>Choose robust OLS or simple FGLS with moments based variances. </a:t>
            </a:r>
          </a:p>
          <a:p>
            <a:pPr lvl="1" eaLnBrk="1" hangingPunct="1"/>
            <a:r>
              <a:rPr lang="en-US" altLang="en-US" smtClean="0"/>
              <a:t>Note the advantage of panel data – individual specific variances</a:t>
            </a:r>
          </a:p>
          <a:p>
            <a:pPr lvl="1" eaLnBrk="1" hangingPunct="1"/>
            <a:r>
              <a:rPr lang="en-US" altLang="en-US" smtClean="0"/>
              <a:t>As usual, the payoff is a function of </a:t>
            </a:r>
          </a:p>
          <a:p>
            <a:pPr lvl="2" eaLnBrk="1" hangingPunct="1"/>
            <a:r>
              <a:rPr lang="en-US" altLang="en-US" smtClean="0"/>
              <a:t>Variance of the variances</a:t>
            </a:r>
          </a:p>
          <a:p>
            <a:pPr lvl="2" eaLnBrk="1" hangingPunct="1"/>
            <a:r>
              <a:rPr lang="en-US" altLang="en-US" smtClean="0"/>
              <a:t>The extent to which variances are correlated with regressors.</a:t>
            </a:r>
          </a:p>
          <a:p>
            <a:pPr eaLnBrk="1" hangingPunct="1"/>
            <a:r>
              <a:rPr lang="en-US" altLang="en-US" sz="2400" smtClean="0"/>
              <a:t>MLE and specific models for variances probably don’t pay off much unless the model(s) for the variances is (are) of specific interest.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Generalized Regression</a:t>
            </a:r>
          </a:p>
        </p:txBody>
      </p:sp>
      <p:graphicFrame>
        <p:nvGraphicFramePr>
          <p:cNvPr id="21507" name="Object 3"/>
          <p:cNvGraphicFramePr>
            <a:graphicFrameLocks noChangeAspect="1"/>
          </p:cNvGraphicFramePr>
          <p:nvPr/>
        </p:nvGraphicFramePr>
        <p:xfrm>
          <a:off x="860425" y="2073275"/>
          <a:ext cx="7727950" cy="4154488"/>
        </p:xfrm>
        <a:graphic>
          <a:graphicData uri="http://schemas.openxmlformats.org/presentationml/2006/ole">
            <p:oleObj spid="_x0000_s157702" name="Equation" r:id="rId4" imgW="4394200" imgH="23622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OLS Estimation</a:t>
            </a:r>
          </a:p>
        </p:txBody>
      </p:sp>
      <p:graphicFrame>
        <p:nvGraphicFramePr>
          <p:cNvPr id="22531" name="Object 3"/>
          <p:cNvGraphicFramePr>
            <a:graphicFrameLocks noChangeAspect="1"/>
          </p:cNvGraphicFramePr>
          <p:nvPr/>
        </p:nvGraphicFramePr>
        <p:xfrm>
          <a:off x="684213" y="1758950"/>
          <a:ext cx="8004175" cy="4302125"/>
        </p:xfrm>
        <a:graphic>
          <a:graphicData uri="http://schemas.openxmlformats.org/presentationml/2006/ole">
            <p:oleObj spid="_x0000_s158726" name="Equation" r:id="rId4" imgW="4584700" imgH="24638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Feasible GLS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1828800"/>
            <a:ext cx="7924800" cy="43021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altLang="en-US" sz="2400" smtClean="0">
                <a:sym typeface="Symbol" pitchFamily="18" charset="2"/>
              </a:rPr>
              <a:t> </a:t>
            </a:r>
          </a:p>
          <a:p>
            <a:pPr eaLnBrk="1" hangingPunct="1">
              <a:buFont typeface="Wingdings" pitchFamily="2" charset="2"/>
              <a:buNone/>
            </a:pPr>
            <a:endParaRPr lang="el-GR" altLang="en-US" sz="2400" smtClean="0">
              <a:sym typeface="Symbol" pitchFamily="18" charset="2"/>
            </a:endParaRPr>
          </a:p>
        </p:txBody>
      </p:sp>
      <p:graphicFrame>
        <p:nvGraphicFramePr>
          <p:cNvPr id="34820" name="Object 4"/>
          <p:cNvGraphicFramePr>
            <a:graphicFrameLocks noGrp="1" noChangeAspect="1"/>
          </p:cNvGraphicFramePr>
          <p:nvPr>
            <p:ph sz="quarter" idx="4294967295"/>
          </p:nvPr>
        </p:nvGraphicFramePr>
        <p:xfrm>
          <a:off x="609600" y="5257800"/>
          <a:ext cx="2057400" cy="987425"/>
        </p:xfrm>
        <a:graphic>
          <a:graphicData uri="http://schemas.openxmlformats.org/presentationml/2006/ole">
            <p:oleObj spid="_x0000_s163854" name="Equation" r:id="rId4" imgW="1002865" imgH="482391" progId="Equation.DSMT4">
              <p:embed/>
            </p:oleObj>
          </a:graphicData>
        </a:graphic>
      </p:graphicFrame>
      <p:graphicFrame>
        <p:nvGraphicFramePr>
          <p:cNvPr id="34821" name="Object 6"/>
          <p:cNvGraphicFramePr>
            <a:graphicFrameLocks noGrp="1" noChangeAspect="1"/>
          </p:cNvGraphicFramePr>
          <p:nvPr>
            <p:ph sz="quarter" idx="4294967295"/>
          </p:nvPr>
        </p:nvGraphicFramePr>
        <p:xfrm>
          <a:off x="1143000" y="1905000"/>
          <a:ext cx="7162800" cy="2960688"/>
        </p:xfrm>
        <a:graphic>
          <a:graphicData uri="http://schemas.openxmlformats.org/presentationml/2006/ole">
            <p:oleObj spid="_x0000_s163855" name="Equation" r:id="rId5" imgW="4610100" imgH="1905000" progId="Equation.DSMT4">
              <p:embed/>
            </p:oleObj>
          </a:graphicData>
        </a:graphic>
      </p:graphicFrame>
      <p:graphicFrame>
        <p:nvGraphicFramePr>
          <p:cNvPr id="34822" name="Object 8"/>
          <p:cNvGraphicFramePr>
            <a:graphicFrameLocks noChangeAspect="1"/>
          </p:cNvGraphicFramePr>
          <p:nvPr/>
        </p:nvGraphicFramePr>
        <p:xfrm>
          <a:off x="3124200" y="5237163"/>
          <a:ext cx="5334000" cy="858837"/>
        </p:xfrm>
        <a:graphic>
          <a:graphicData uri="http://schemas.openxmlformats.org/presentationml/2006/ole">
            <p:oleObj spid="_x0000_s163856" name="Equation" r:id="rId6" imgW="3314700" imgH="533400" progId="Equation.DSMT4">
              <p:embed/>
            </p:oleObj>
          </a:graphicData>
        </a:graphic>
      </p:graphicFrame>
      <p:sp>
        <p:nvSpPr>
          <p:cNvPr id="34823" name="Rectangle 9"/>
          <p:cNvSpPr>
            <a:spLocks noChangeArrowheads="1"/>
          </p:cNvSpPr>
          <p:nvPr/>
        </p:nvSpPr>
        <p:spPr bwMode="auto">
          <a:xfrm>
            <a:off x="3048000" y="5181600"/>
            <a:ext cx="5410200" cy="1143000"/>
          </a:xfrm>
          <a:prstGeom prst="rect">
            <a:avLst/>
          </a:prstGeom>
          <a:noFill/>
          <a:ln w="38100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GLS Estimation</a:t>
            </a:r>
          </a:p>
        </p:txBody>
      </p:sp>
      <p:graphicFrame>
        <p:nvGraphicFramePr>
          <p:cNvPr id="23555" name="Object 3"/>
          <p:cNvGraphicFramePr>
            <a:graphicFrameLocks noChangeAspect="1"/>
          </p:cNvGraphicFramePr>
          <p:nvPr/>
        </p:nvGraphicFramePr>
        <p:xfrm>
          <a:off x="762000" y="2312988"/>
          <a:ext cx="7537450" cy="3194050"/>
        </p:xfrm>
        <a:graphic>
          <a:graphicData uri="http://schemas.openxmlformats.org/presentationml/2006/ole">
            <p:oleObj spid="_x0000_s159750" name="Equation" r:id="rId4" imgW="4318000" imgH="18288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Heteroscedasticity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828800"/>
            <a:ext cx="8305800" cy="43021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400" smtClean="0"/>
              <a:t>Naturally expected in microeconomic data, less so in macroeconomic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 smtClean="0"/>
              <a:t>Model Platforms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smtClean="0"/>
              <a:t>Fixed Effects</a:t>
            </a:r>
          </a:p>
          <a:p>
            <a:pPr lvl="1" eaLnBrk="1" hangingPunct="1">
              <a:lnSpc>
                <a:spcPct val="90000"/>
              </a:lnSpc>
            </a:pPr>
            <a:endParaRPr lang="en-US" altLang="en-US" sz="2000" smtClean="0"/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smtClean="0"/>
              <a:t>Random Effects</a:t>
            </a:r>
          </a:p>
          <a:p>
            <a:pPr lvl="1" eaLnBrk="1" hangingPunct="1">
              <a:lnSpc>
                <a:spcPct val="90000"/>
              </a:lnSpc>
            </a:pPr>
            <a:endParaRPr lang="en-US" altLang="en-US" sz="2000" smtClean="0"/>
          </a:p>
          <a:p>
            <a:pPr eaLnBrk="1" hangingPunct="1">
              <a:lnSpc>
                <a:spcPct val="90000"/>
              </a:lnSpc>
            </a:pPr>
            <a:endParaRPr lang="en-US" altLang="en-US" sz="2400" smtClean="0"/>
          </a:p>
          <a:p>
            <a:pPr eaLnBrk="1" hangingPunct="1">
              <a:lnSpc>
                <a:spcPct val="90000"/>
              </a:lnSpc>
            </a:pPr>
            <a:r>
              <a:rPr lang="en-US" altLang="en-US" sz="2400" smtClean="0"/>
              <a:t>Estimation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smtClean="0"/>
              <a:t>OLS with (or without) robust covariance matrices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smtClean="0"/>
              <a:t>GLS and FGLS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smtClean="0"/>
              <a:t>Maximum Likelihood</a:t>
            </a:r>
          </a:p>
        </p:txBody>
      </p:sp>
      <p:graphicFrame>
        <p:nvGraphicFramePr>
          <p:cNvPr id="24580" name="Object 5"/>
          <p:cNvGraphicFramePr>
            <a:graphicFrameLocks noGrp="1" noChangeAspect="1"/>
          </p:cNvGraphicFramePr>
          <p:nvPr>
            <p:ph sz="half" idx="2"/>
          </p:nvPr>
        </p:nvGraphicFramePr>
        <p:xfrm>
          <a:off x="3354388" y="3541713"/>
          <a:ext cx="5253037" cy="1030287"/>
        </p:xfrm>
        <a:graphic>
          <a:graphicData uri="http://schemas.openxmlformats.org/presentationml/2006/ole">
            <p:oleObj spid="_x0000_s160778" name="Equation" r:id="rId4" imgW="2717800" imgH="533400" progId="Equation.DSMT4">
              <p:embed/>
            </p:oleObj>
          </a:graphicData>
        </a:graphic>
      </p:graphicFrame>
      <p:graphicFrame>
        <p:nvGraphicFramePr>
          <p:cNvPr id="24581" name="Object 4"/>
          <p:cNvGraphicFramePr>
            <a:graphicFrameLocks noChangeAspect="1"/>
          </p:cNvGraphicFramePr>
          <p:nvPr/>
        </p:nvGraphicFramePr>
        <p:xfrm>
          <a:off x="3276600" y="2851150"/>
          <a:ext cx="5257800" cy="577850"/>
        </p:xfrm>
        <a:graphic>
          <a:graphicData uri="http://schemas.openxmlformats.org/presentationml/2006/ole">
            <p:oleObj spid="_x0000_s160779" name="Equation" r:id="rId5" imgW="2311400" imgH="2540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6"/>
          <p:cNvSpPr txBox="1">
            <a:spLocks noChangeArrowheads="1"/>
          </p:cNvSpPr>
          <p:nvPr/>
        </p:nvSpPr>
        <p:spPr bwMode="auto">
          <a:xfrm>
            <a:off x="609600" y="1295400"/>
            <a:ext cx="8001000" cy="483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z="2800"/>
              <a:t>Dear Professor Greene,</a:t>
            </a:r>
            <a:br>
              <a:rPr lang="en-US" altLang="en-US" sz="2800"/>
            </a:br>
            <a:r>
              <a:rPr lang="en-US" altLang="en-US" sz="2800"/>
              <a:t/>
            </a:r>
            <a:br>
              <a:rPr lang="en-US" altLang="en-US" sz="2800"/>
            </a:br>
            <a:r>
              <a:rPr lang="en-US" altLang="en-US" sz="2800"/>
              <a:t>I have to apply multiplicative heteroscedastic models, that I studied in your book, to the analysis of trade data.</a:t>
            </a:r>
            <a:br>
              <a:rPr lang="en-US" altLang="en-US" sz="2800"/>
            </a:br>
            <a:r>
              <a:rPr lang="en-US" altLang="en-US" sz="2800"/>
              <a:t/>
            </a:r>
            <a:br>
              <a:rPr lang="en-US" altLang="en-US" sz="2800"/>
            </a:br>
            <a:r>
              <a:rPr lang="en-US" altLang="en-US" sz="2800"/>
              <a:t>Since I have not found any Matlab implementations, I am starting to write the method from scratch. I was wondering if you are aware of reliable implementations in Matlab or any other language, which I can use as a reference. 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Baltagi and Griffin’s Gasoline Data</a:t>
            </a:r>
          </a:p>
        </p:txBody>
      </p:sp>
      <p:sp>
        <p:nvSpPr>
          <p:cNvPr id="26627" name="Text Box 3"/>
          <p:cNvSpPr txBox="1">
            <a:spLocks noChangeArrowheads="1"/>
          </p:cNvSpPr>
          <p:nvPr/>
        </p:nvSpPr>
        <p:spPr bwMode="auto">
          <a:xfrm>
            <a:off x="533400" y="1981200"/>
            <a:ext cx="8458200" cy="434975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b="1">
                <a:latin typeface="Tahoma" pitchFamily="34" charset="0"/>
              </a:rPr>
              <a:t>World Gasoline Demand Data, 18 OECD Countries, 19 years</a:t>
            </a:r>
            <a:r>
              <a:rPr lang="en-US" altLang="en-US">
                <a:latin typeface="Tahoma" pitchFamily="34" charset="0"/>
              </a:rPr>
              <a:t/>
            </a:r>
            <a:br>
              <a:rPr lang="en-US" altLang="en-US">
                <a:latin typeface="Tahoma" pitchFamily="34" charset="0"/>
              </a:rPr>
            </a:br>
            <a:r>
              <a:rPr lang="en-US" altLang="en-US" b="1">
                <a:latin typeface="Tahoma" pitchFamily="34" charset="0"/>
              </a:rPr>
              <a:t>Variables in the file are</a:t>
            </a:r>
            <a:r>
              <a:rPr lang="en-US" altLang="en-US">
                <a:latin typeface="Tahoma" pitchFamily="34" charset="0"/>
              </a:rPr>
              <a:t/>
            </a:r>
            <a:br>
              <a:rPr lang="en-US" altLang="en-US">
                <a:latin typeface="Tahoma" pitchFamily="34" charset="0"/>
              </a:rPr>
            </a:br>
            <a:endParaRPr lang="en-US" altLang="en-US">
              <a:latin typeface="Tahoma" pitchFamily="34" charset="0"/>
            </a:endParaRPr>
          </a:p>
          <a:p>
            <a:pPr>
              <a:spcBef>
                <a:spcPct val="50000"/>
              </a:spcBef>
            </a:pPr>
            <a:r>
              <a:rPr lang="en-US" altLang="en-US">
                <a:latin typeface="Tahoma" pitchFamily="34" charset="0"/>
              </a:rPr>
              <a:t>COUNTRY = name of country </a:t>
            </a:r>
          </a:p>
          <a:p>
            <a:r>
              <a:rPr lang="en-US" altLang="en-US">
                <a:latin typeface="Tahoma" pitchFamily="34" charset="0"/>
              </a:rPr>
              <a:t>YEAR = year, 1960-1978</a:t>
            </a:r>
            <a:br>
              <a:rPr lang="en-US" altLang="en-US">
                <a:latin typeface="Tahoma" pitchFamily="34" charset="0"/>
              </a:rPr>
            </a:br>
            <a:r>
              <a:rPr lang="en-US" altLang="en-US">
                <a:latin typeface="Tahoma" pitchFamily="34" charset="0"/>
              </a:rPr>
              <a:t>LGASPCAR = log of consumption per car</a:t>
            </a:r>
            <a:br>
              <a:rPr lang="en-US" altLang="en-US">
                <a:latin typeface="Tahoma" pitchFamily="34" charset="0"/>
              </a:rPr>
            </a:br>
            <a:r>
              <a:rPr lang="en-US" altLang="en-US">
                <a:latin typeface="Tahoma" pitchFamily="34" charset="0"/>
              </a:rPr>
              <a:t>LINCOMEP = log of per capita income</a:t>
            </a:r>
            <a:br>
              <a:rPr lang="en-US" altLang="en-US">
                <a:latin typeface="Tahoma" pitchFamily="34" charset="0"/>
              </a:rPr>
            </a:br>
            <a:r>
              <a:rPr lang="en-US" altLang="en-US">
                <a:latin typeface="Tahoma" pitchFamily="34" charset="0"/>
              </a:rPr>
              <a:t>LRPMG = log of real price of gasoline </a:t>
            </a:r>
          </a:p>
          <a:p>
            <a:r>
              <a:rPr lang="en-US" altLang="en-US">
                <a:latin typeface="Tahoma" pitchFamily="34" charset="0"/>
              </a:rPr>
              <a:t>LCARPCAP = log of per capita number of cars </a:t>
            </a:r>
            <a:br>
              <a:rPr lang="en-US" altLang="en-US">
                <a:latin typeface="Tahoma" pitchFamily="34" charset="0"/>
              </a:rPr>
            </a:br>
            <a:endParaRPr lang="en-US" altLang="en-US">
              <a:latin typeface="Tahoma" pitchFamily="34" charset="0"/>
            </a:endParaRPr>
          </a:p>
          <a:p>
            <a:r>
              <a:rPr lang="en-US" altLang="en-US">
                <a:latin typeface="Tahoma" pitchFamily="34" charset="0"/>
              </a:rPr>
              <a:t>See Baltagi (2001, p. 24) for analysis of these data. The article on which the analysis is based is Baltagi, B. and Griffin, J., "Gasoline Demand in the OECD: An Application of Pooling and Testing Procedures," European Economic Review, 22, 1983, pp. 117-137.  The data were downloaded from the website for Baltagi's text. 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Heteroscedastic Gasoline Data</a:t>
            </a:r>
          </a:p>
        </p:txBody>
      </p:sp>
      <p:pic>
        <p:nvPicPr>
          <p:cNvPr id="27651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7800" y="1676400"/>
            <a:ext cx="6172200" cy="462597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8382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z="2800" smtClean="0"/>
              <a:t>Does Teaching Load Affect Faculty Size?</a:t>
            </a:r>
            <a:br>
              <a:rPr lang="en-US" altLang="en-US" sz="2800" smtClean="0"/>
            </a:br>
            <a:r>
              <a:rPr lang="en-US" altLang="en-US" sz="2800" smtClean="0"/>
              <a:t>Becker, W., Greene, W., Seigfried, J.</a:t>
            </a:r>
          </a:p>
        </p:txBody>
      </p:sp>
      <p:pic>
        <p:nvPicPr>
          <p:cNvPr id="35843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3581400"/>
            <a:ext cx="7315200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4" name="TextBox 3"/>
          <p:cNvSpPr txBox="1">
            <a:spLocks noChangeArrowheads="1"/>
          </p:cNvSpPr>
          <p:nvPr/>
        </p:nvSpPr>
        <p:spPr bwMode="auto">
          <a:xfrm>
            <a:off x="304800" y="2209800"/>
            <a:ext cx="83820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/>
              <a:t>Do Undergraduate Majors or PhD Students Affect Faculty Size? </a:t>
            </a:r>
            <a:r>
              <a:rPr lang="en-US" altLang="en-US" i="1"/>
              <a:t>American Economist </a:t>
            </a:r>
            <a:r>
              <a:rPr lang="en-US" altLang="en-US"/>
              <a:t>56(1): 69-77. Becker, Jr., W.E., W.H. Greene &amp; J.J. Siegfried. 2011</a:t>
            </a:r>
          </a:p>
        </p:txBody>
      </p:sp>
      <p:sp>
        <p:nvSpPr>
          <p:cNvPr id="35845" name="TextBox 4"/>
          <p:cNvSpPr txBox="1">
            <a:spLocks noChangeArrowheads="1"/>
          </p:cNvSpPr>
          <p:nvPr/>
        </p:nvSpPr>
        <p:spPr bwMode="auto">
          <a:xfrm>
            <a:off x="2209800" y="2971800"/>
            <a:ext cx="38862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b="1">
                <a:solidFill>
                  <a:srgbClr val="0066FF"/>
                </a:solidFill>
              </a:rPr>
              <a:t>Mundlak form of Random Effects</a:t>
            </a:r>
          </a:p>
        </p:txBody>
      </p:sp>
      <p:sp>
        <p:nvSpPr>
          <p:cNvPr id="35846" name="Rectangle 5"/>
          <p:cNvSpPr>
            <a:spLocks noChangeArrowheads="1"/>
          </p:cNvSpPr>
          <p:nvPr/>
        </p:nvSpPr>
        <p:spPr bwMode="auto">
          <a:xfrm>
            <a:off x="3581400" y="3581400"/>
            <a:ext cx="2133600" cy="304800"/>
          </a:xfrm>
          <a:prstGeom prst="rect">
            <a:avLst/>
          </a:prstGeom>
          <a:solidFill>
            <a:srgbClr val="0099FF">
              <a:alpha val="20000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  <p:sp>
        <p:nvSpPr>
          <p:cNvPr id="35847" name="Rectangle 6"/>
          <p:cNvSpPr>
            <a:spLocks noChangeArrowheads="1"/>
          </p:cNvSpPr>
          <p:nvPr/>
        </p:nvSpPr>
        <p:spPr bwMode="auto">
          <a:xfrm>
            <a:off x="4343400" y="5029200"/>
            <a:ext cx="2286000" cy="304800"/>
          </a:xfrm>
          <a:prstGeom prst="rect">
            <a:avLst/>
          </a:prstGeom>
          <a:solidFill>
            <a:srgbClr val="0099FF">
              <a:alpha val="20000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  <p:sp>
        <p:nvSpPr>
          <p:cNvPr id="35848" name="Rectangle 7"/>
          <p:cNvSpPr>
            <a:spLocks noChangeArrowheads="1"/>
          </p:cNvSpPr>
          <p:nvPr/>
        </p:nvSpPr>
        <p:spPr bwMode="auto">
          <a:xfrm>
            <a:off x="6629400" y="5029200"/>
            <a:ext cx="990600" cy="304800"/>
          </a:xfrm>
          <a:prstGeom prst="rect">
            <a:avLst/>
          </a:prstGeom>
          <a:solidFill>
            <a:srgbClr val="0099FF">
              <a:alpha val="20000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  <p:sp>
        <p:nvSpPr>
          <p:cNvPr id="35849" name="Rectangle 8"/>
          <p:cNvSpPr>
            <a:spLocks noChangeArrowheads="1"/>
          </p:cNvSpPr>
          <p:nvPr/>
        </p:nvSpPr>
        <p:spPr bwMode="auto">
          <a:xfrm>
            <a:off x="1676400" y="5448300"/>
            <a:ext cx="1295400" cy="304800"/>
          </a:xfrm>
          <a:prstGeom prst="rect">
            <a:avLst/>
          </a:prstGeom>
          <a:solidFill>
            <a:srgbClr val="0099FF">
              <a:alpha val="20000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  <p:sp>
        <p:nvSpPr>
          <p:cNvPr id="35850" name="Rectangle 9"/>
          <p:cNvSpPr>
            <a:spLocks noChangeArrowheads="1"/>
          </p:cNvSpPr>
          <p:nvPr/>
        </p:nvSpPr>
        <p:spPr bwMode="auto">
          <a:xfrm>
            <a:off x="2209800" y="3048000"/>
            <a:ext cx="3581400" cy="304800"/>
          </a:xfrm>
          <a:prstGeom prst="rect">
            <a:avLst/>
          </a:prstGeom>
          <a:solidFill>
            <a:srgbClr val="0099FF">
              <a:alpha val="20000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762000"/>
          </a:xfrm>
        </p:spPr>
        <p:txBody>
          <a:bodyPr/>
          <a:lstStyle/>
          <a:p>
            <a:pPr eaLnBrk="1" hangingPunct="1"/>
            <a:r>
              <a:rPr lang="en-US" altLang="en-US" smtClean="0"/>
              <a:t>Random Effects Regressions</a:t>
            </a:r>
          </a:p>
        </p:txBody>
      </p:sp>
      <p:pic>
        <p:nvPicPr>
          <p:cNvPr id="36867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1371600"/>
            <a:ext cx="6181725" cy="476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Modeling the Scedastic Function</a:t>
            </a:r>
          </a:p>
        </p:txBody>
      </p:sp>
      <p:graphicFrame>
        <p:nvGraphicFramePr>
          <p:cNvPr id="37891" name="Object 4"/>
          <p:cNvGraphicFramePr>
            <a:graphicFrameLocks noChangeAspect="1"/>
          </p:cNvGraphicFramePr>
          <p:nvPr/>
        </p:nvGraphicFramePr>
        <p:xfrm>
          <a:off x="1219200" y="2209800"/>
          <a:ext cx="6096000" cy="3211513"/>
        </p:xfrm>
        <a:graphic>
          <a:graphicData uri="http://schemas.openxmlformats.org/presentationml/2006/ole">
            <p:oleObj spid="_x0000_s164870" name="Equation" r:id="rId4" imgW="3302000" imgH="17399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Two Step Estimation</a:t>
            </a:r>
          </a:p>
        </p:txBody>
      </p:sp>
      <p:graphicFrame>
        <p:nvGraphicFramePr>
          <p:cNvPr id="38915" name="Object 3"/>
          <p:cNvGraphicFramePr>
            <a:graphicFrameLocks noGrp="1" noChangeAspect="1"/>
          </p:cNvGraphicFramePr>
          <p:nvPr>
            <p:ph sz="quarter" idx="4294967295"/>
          </p:nvPr>
        </p:nvGraphicFramePr>
        <p:xfrm>
          <a:off x="906463" y="1828800"/>
          <a:ext cx="7399337" cy="2095500"/>
        </p:xfrm>
        <a:graphic>
          <a:graphicData uri="http://schemas.openxmlformats.org/presentationml/2006/ole">
            <p:oleObj spid="_x0000_s165898" name="Equation" r:id="rId4" imgW="4978400" imgH="1409700" progId="Equation.DSMT4">
              <p:embed/>
            </p:oleObj>
          </a:graphicData>
        </a:graphic>
      </p:graphicFrame>
      <p:graphicFrame>
        <p:nvGraphicFramePr>
          <p:cNvPr id="38916" name="Object 4"/>
          <p:cNvGraphicFramePr>
            <a:graphicFrameLocks noGrp="1" noChangeAspect="1"/>
          </p:cNvGraphicFramePr>
          <p:nvPr>
            <p:ph sz="quarter" idx="4294967295"/>
          </p:nvPr>
        </p:nvGraphicFramePr>
        <p:xfrm>
          <a:off x="838200" y="3962400"/>
          <a:ext cx="7867650" cy="2536825"/>
        </p:xfrm>
        <a:graphic>
          <a:graphicData uri="http://schemas.openxmlformats.org/presentationml/2006/ole">
            <p:oleObj spid="_x0000_s165899" name="Equation" r:id="rId5" imgW="5194300" imgH="16764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Heteroscedasticity in the RE Model</a:t>
            </a:r>
          </a:p>
        </p:txBody>
      </p:sp>
      <p:graphicFrame>
        <p:nvGraphicFramePr>
          <p:cNvPr id="39939" name="Object 4"/>
          <p:cNvGraphicFramePr>
            <a:graphicFrameLocks noGrp="1" noChangeAspect="1"/>
          </p:cNvGraphicFramePr>
          <p:nvPr>
            <p:ph idx="1"/>
          </p:nvPr>
        </p:nvGraphicFramePr>
        <p:xfrm>
          <a:off x="1239838" y="1905000"/>
          <a:ext cx="6853237" cy="4267200"/>
        </p:xfrm>
        <a:graphic>
          <a:graphicData uri="http://schemas.openxmlformats.org/presentationml/2006/ole">
            <p:oleObj spid="_x0000_s166918" name="Equation" r:id="rId4" imgW="3365500" imgH="20955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LSDV Residuals</a:t>
            </a:r>
          </a:p>
        </p:txBody>
      </p:sp>
      <p:pic>
        <p:nvPicPr>
          <p:cNvPr id="28675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00200" y="1981200"/>
            <a:ext cx="5638800" cy="42275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858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mtClean="0"/>
              <a:t>Evidence of Country Specific  Heteroscedasticity</a:t>
            </a:r>
          </a:p>
        </p:txBody>
      </p:sp>
      <p:pic>
        <p:nvPicPr>
          <p:cNvPr id="29699" name="Picture 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00200" y="1905000"/>
            <a:ext cx="5943600" cy="44561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762000"/>
          </a:xfrm>
        </p:spPr>
        <p:txBody>
          <a:bodyPr/>
          <a:lstStyle/>
          <a:p>
            <a:pPr eaLnBrk="1" hangingPunct="1"/>
            <a:r>
              <a:rPr lang="en-US" altLang="en-US" smtClean="0"/>
              <a:t>Heteroscedasticity in the FE Model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371600"/>
            <a:ext cx="8229600" cy="4302125"/>
          </a:xfrm>
        </p:spPr>
        <p:txBody>
          <a:bodyPr/>
          <a:lstStyle/>
          <a:p>
            <a:pPr eaLnBrk="1" hangingPunct="1"/>
            <a:r>
              <a:rPr lang="en-US" altLang="en-US" smtClean="0"/>
              <a:t>Ordinary Least Squares</a:t>
            </a:r>
          </a:p>
          <a:p>
            <a:pPr lvl="1" eaLnBrk="1" hangingPunct="1"/>
            <a:r>
              <a:rPr lang="en-US" altLang="en-US" smtClean="0"/>
              <a:t>Within groups estimation as usual. </a:t>
            </a:r>
          </a:p>
          <a:p>
            <a:pPr lvl="1" eaLnBrk="1" hangingPunct="1"/>
            <a:r>
              <a:rPr lang="en-US" altLang="en-US" smtClean="0"/>
              <a:t>Standard treatment – this is just a (large) linear regression model.</a:t>
            </a:r>
          </a:p>
          <a:p>
            <a:pPr lvl="1" eaLnBrk="1" hangingPunct="1"/>
            <a:r>
              <a:rPr lang="en-US" altLang="en-US" smtClean="0"/>
              <a:t>White estimator</a:t>
            </a:r>
          </a:p>
        </p:txBody>
      </p:sp>
      <p:graphicFrame>
        <p:nvGraphicFramePr>
          <p:cNvPr id="30724" name="Object 4"/>
          <p:cNvGraphicFramePr>
            <a:graphicFrameLocks noChangeAspect="1"/>
          </p:cNvGraphicFramePr>
          <p:nvPr/>
        </p:nvGraphicFramePr>
        <p:xfrm>
          <a:off x="1363663" y="3681413"/>
          <a:ext cx="7554912" cy="2730500"/>
        </p:xfrm>
        <a:graphic>
          <a:graphicData uri="http://schemas.openxmlformats.org/presentationml/2006/ole">
            <p:oleObj spid="_x0000_s161798" name="Equation" r:id="rId4" imgW="5130800" imgH="18542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33600" y="762000"/>
            <a:ext cx="4972050" cy="475456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sp>
        <p:nvSpPr>
          <p:cNvPr id="31747" name="Oval 2"/>
          <p:cNvSpPr>
            <a:spLocks noChangeArrowheads="1"/>
          </p:cNvSpPr>
          <p:nvPr/>
        </p:nvSpPr>
        <p:spPr bwMode="auto">
          <a:xfrm>
            <a:off x="4572000" y="1143000"/>
            <a:ext cx="914400" cy="914400"/>
          </a:xfrm>
          <a:prstGeom prst="ellipse">
            <a:avLst/>
          </a:prstGeom>
          <a:noFill/>
          <a:ln w="19050" algn="ctr">
            <a:solidFill>
              <a:srgbClr val="FF3300"/>
            </a:solidFill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  <p:sp>
        <p:nvSpPr>
          <p:cNvPr id="31748" name="Oval 3"/>
          <p:cNvSpPr>
            <a:spLocks noChangeArrowheads="1"/>
          </p:cNvSpPr>
          <p:nvPr/>
        </p:nvSpPr>
        <p:spPr bwMode="auto">
          <a:xfrm>
            <a:off x="6096000" y="1143000"/>
            <a:ext cx="914400" cy="914400"/>
          </a:xfrm>
          <a:prstGeom prst="ellipse">
            <a:avLst/>
          </a:prstGeom>
          <a:noFill/>
          <a:ln w="19050" algn="ctr">
            <a:solidFill>
              <a:srgbClr val="FF3300"/>
            </a:solidFill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  <p:sp>
        <p:nvSpPr>
          <p:cNvPr id="31749" name="Rectangle 4"/>
          <p:cNvSpPr>
            <a:spLocks noChangeArrowheads="1"/>
          </p:cNvSpPr>
          <p:nvPr/>
        </p:nvSpPr>
        <p:spPr bwMode="auto">
          <a:xfrm>
            <a:off x="3886200" y="4267200"/>
            <a:ext cx="838200" cy="417513"/>
          </a:xfrm>
          <a:prstGeom prst="rect">
            <a:avLst/>
          </a:prstGeom>
          <a:solidFill>
            <a:srgbClr val="92D050">
              <a:alpha val="21176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  <p:sp>
        <p:nvSpPr>
          <p:cNvPr id="31750" name="Rectangle 5"/>
          <p:cNvSpPr>
            <a:spLocks noChangeArrowheads="1"/>
          </p:cNvSpPr>
          <p:nvPr/>
        </p:nvSpPr>
        <p:spPr bwMode="auto">
          <a:xfrm>
            <a:off x="5410200" y="4267200"/>
            <a:ext cx="838200" cy="407988"/>
          </a:xfrm>
          <a:prstGeom prst="rect">
            <a:avLst/>
          </a:prstGeom>
          <a:solidFill>
            <a:srgbClr val="92D050">
              <a:alpha val="21176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  <p:sp>
        <p:nvSpPr>
          <p:cNvPr id="31751" name="TextBox 6"/>
          <p:cNvSpPr txBox="1">
            <a:spLocks noChangeArrowheads="1"/>
          </p:cNvSpPr>
          <p:nvPr/>
        </p:nvSpPr>
        <p:spPr bwMode="auto">
          <a:xfrm>
            <a:off x="762000" y="5562600"/>
            <a:ext cx="8001000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z="1400" b="1">
                <a:latin typeface="Arial" charset="0"/>
              </a:rPr>
              <a:t>In order to test robustness </a:t>
            </a:r>
            <a:r>
              <a:rPr lang="en-US" altLang="en-US" sz="1400" b="1">
                <a:solidFill>
                  <a:srgbClr val="FF0000"/>
                </a:solidFill>
                <a:latin typeface="Arial" charset="0"/>
              </a:rPr>
              <a:t>two versions of the fixed effects model were run</a:t>
            </a:r>
            <a:r>
              <a:rPr lang="en-US" altLang="en-US" sz="1400" b="1">
                <a:latin typeface="Arial" charset="0"/>
              </a:rPr>
              <a:t>. The first is Ordinary Least Squares, and the second is heteroscedasticity and auto-correlation robust (HAC) standard errors in order to check for heteroscedasticity and autocorrelation. </a:t>
            </a:r>
          </a:p>
          <a:p>
            <a:r>
              <a:rPr lang="en-US" altLang="en-US" sz="1400" b="1">
                <a:solidFill>
                  <a:srgbClr val="0066FF"/>
                </a:solidFill>
                <a:latin typeface="Arial" charset="0"/>
              </a:rPr>
              <a:t>[Only one version of the  model was computed. There was no “check.”]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Narrower Assumptions</a:t>
            </a:r>
          </a:p>
        </p:txBody>
      </p:sp>
      <p:graphicFrame>
        <p:nvGraphicFramePr>
          <p:cNvPr id="32771" name="Object 3"/>
          <p:cNvGraphicFramePr>
            <a:graphicFrameLocks noGrp="1" noChangeAspect="1"/>
          </p:cNvGraphicFramePr>
          <p:nvPr>
            <p:ph idx="1"/>
          </p:nvPr>
        </p:nvGraphicFramePr>
        <p:xfrm>
          <a:off x="998538" y="2112963"/>
          <a:ext cx="7754937" cy="3497262"/>
        </p:xfrm>
        <a:graphic>
          <a:graphicData uri="http://schemas.openxmlformats.org/presentationml/2006/ole">
            <p:oleObj spid="_x0000_s162822" name="Equation" r:id="rId4" imgW="5181600" imgH="2336800" progId="Equation.DSMT4">
              <p:embed/>
            </p:oleObj>
          </a:graphicData>
        </a:graphic>
      </p:graphicFrame>
      <p:sp>
        <p:nvSpPr>
          <p:cNvPr id="32772" name="Rectangle 6"/>
          <p:cNvSpPr>
            <a:spLocks noChangeArrowheads="1"/>
          </p:cNvSpPr>
          <p:nvPr/>
        </p:nvSpPr>
        <p:spPr bwMode="auto">
          <a:xfrm>
            <a:off x="4114800" y="3200400"/>
            <a:ext cx="3124200" cy="533400"/>
          </a:xfrm>
          <a:prstGeom prst="rect">
            <a:avLst/>
          </a:prstGeom>
          <a:noFill/>
          <a:ln w="38100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32773" name="Rectangle 7"/>
          <p:cNvSpPr>
            <a:spLocks noChangeArrowheads="1"/>
          </p:cNvSpPr>
          <p:nvPr/>
        </p:nvSpPr>
        <p:spPr bwMode="auto">
          <a:xfrm>
            <a:off x="4114800" y="4495800"/>
            <a:ext cx="2362200" cy="838200"/>
          </a:xfrm>
          <a:prstGeom prst="rect">
            <a:avLst/>
          </a:prstGeom>
          <a:noFill/>
          <a:ln w="38100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Heteroscedasticity in Gasoline Data</a:t>
            </a:r>
          </a:p>
        </p:txBody>
      </p:sp>
      <p:sp>
        <p:nvSpPr>
          <p:cNvPr id="33795" name="Text Box 4"/>
          <p:cNvSpPr txBox="1">
            <a:spLocks noChangeArrowheads="1"/>
          </p:cNvSpPr>
          <p:nvPr/>
        </p:nvSpPr>
        <p:spPr bwMode="auto">
          <a:xfrm>
            <a:off x="1219200" y="1752600"/>
            <a:ext cx="7162800" cy="474662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z="1200" b="1">
                <a:latin typeface="Courier New" pitchFamily="49" charset="0"/>
              </a:rPr>
              <a:t>+----------------------------------------------------+</a:t>
            </a:r>
          </a:p>
          <a:p>
            <a:r>
              <a:rPr lang="en-US" altLang="en-US" sz="1200" b="1">
                <a:latin typeface="Courier New" pitchFamily="49" charset="0"/>
              </a:rPr>
              <a:t>| Least Squares with Group Dummy Variables           |</a:t>
            </a:r>
          </a:p>
          <a:p>
            <a:r>
              <a:rPr lang="en-US" altLang="en-US" sz="1200" b="1">
                <a:latin typeface="Courier New" pitchFamily="49" charset="0"/>
              </a:rPr>
              <a:t>| LHS=LGASPCAR Mean                 =   4.296242     |</a:t>
            </a:r>
          </a:p>
          <a:p>
            <a:r>
              <a:rPr lang="en-US" altLang="en-US" sz="1200" b="1">
                <a:latin typeface="Courier New" pitchFamily="49" charset="0"/>
              </a:rPr>
              <a:t>| Fit          R-squared            =   .9733657     |</a:t>
            </a:r>
          </a:p>
          <a:p>
            <a:r>
              <a:rPr lang="en-US" altLang="en-US" sz="1200" b="1">
                <a:latin typeface="Courier New" pitchFamily="49" charset="0"/>
              </a:rPr>
              <a:t>|              Adjusted R-squared   =   .9717062     |</a:t>
            </a:r>
          </a:p>
          <a:p>
            <a:r>
              <a:rPr lang="en-US" altLang="en-US" sz="1200" b="1">
                <a:latin typeface="Courier New" pitchFamily="49" charset="0"/>
              </a:rPr>
              <a:t>+----------------------------------------------------+</a:t>
            </a:r>
          </a:p>
          <a:p>
            <a:r>
              <a:rPr lang="en-US" altLang="en-US" sz="1200" b="1">
                <a:latin typeface="Courier New" pitchFamily="49" charset="0"/>
              </a:rPr>
              <a:t> </a:t>
            </a:r>
            <a:r>
              <a:rPr lang="en-US" altLang="en-US" sz="1400" b="1">
                <a:solidFill>
                  <a:srgbClr val="FF3300"/>
                </a:solidFill>
                <a:latin typeface="Courier New" pitchFamily="49" charset="0"/>
              </a:rPr>
              <a:t>Least Squares - Within</a:t>
            </a:r>
          </a:p>
          <a:p>
            <a:r>
              <a:rPr lang="en-US" altLang="en-US" sz="1200" b="1">
                <a:latin typeface="Courier New" pitchFamily="49" charset="0"/>
              </a:rPr>
              <a:t>+---------+--------------+----------------+--------+---------+----------+</a:t>
            </a:r>
          </a:p>
          <a:p>
            <a:r>
              <a:rPr lang="en-US" altLang="en-US" sz="1200" b="1">
                <a:latin typeface="Courier New" pitchFamily="49" charset="0"/>
              </a:rPr>
              <a:t>|Variable | Coefficient  | Standard Error |t-ratio |P[|T|&gt;t] | Mean of X|</a:t>
            </a:r>
          </a:p>
          <a:p>
            <a:r>
              <a:rPr lang="en-US" altLang="en-US" sz="1200" b="1">
                <a:latin typeface="Courier New" pitchFamily="49" charset="0"/>
              </a:rPr>
              <a:t>+---------+--------------+----------------+--------+---------+----------+</a:t>
            </a:r>
          </a:p>
          <a:p>
            <a:r>
              <a:rPr lang="en-US" altLang="en-US" sz="1200" b="1">
                <a:latin typeface="Courier New" pitchFamily="49" charset="0"/>
              </a:rPr>
              <a:t> LINCOMEP       .66224966      .07338604     9.024   .0000   -6.13942544</a:t>
            </a:r>
          </a:p>
          <a:p>
            <a:r>
              <a:rPr lang="en-US" altLang="en-US" sz="1200" b="1">
                <a:latin typeface="Courier New" pitchFamily="49" charset="0"/>
              </a:rPr>
              <a:t> LRPMG         -.32170246      .04409925    -7.295   .0000    -.52310321</a:t>
            </a:r>
          </a:p>
          <a:p>
            <a:r>
              <a:rPr lang="en-US" altLang="en-US" sz="1200" b="1">
                <a:latin typeface="Courier New" pitchFamily="49" charset="0"/>
              </a:rPr>
              <a:t> LCARPCAP      -.64048288      .02967885   -21.580   .0000   -9.04180473</a:t>
            </a:r>
          </a:p>
          <a:p>
            <a:r>
              <a:rPr lang="en-US" altLang="en-US" sz="1200" b="1">
                <a:latin typeface="Courier New" pitchFamily="49" charset="0"/>
              </a:rPr>
              <a:t>+---------+--------------+----------------+--------+---------+----------+</a:t>
            </a:r>
          </a:p>
          <a:p>
            <a:r>
              <a:rPr lang="en-US" altLang="en-US" sz="1200" b="1">
                <a:latin typeface="Courier New" pitchFamily="49" charset="0"/>
              </a:rPr>
              <a:t> </a:t>
            </a:r>
            <a:r>
              <a:rPr lang="en-US" altLang="en-US" sz="1400" b="1">
                <a:solidFill>
                  <a:srgbClr val="FF3300"/>
                </a:solidFill>
                <a:latin typeface="Courier New" pitchFamily="49" charset="0"/>
              </a:rPr>
              <a:t>White Estimator</a:t>
            </a:r>
          </a:p>
          <a:p>
            <a:r>
              <a:rPr lang="en-US" altLang="en-US" sz="1200" b="1">
                <a:latin typeface="Courier New" pitchFamily="49" charset="0"/>
              </a:rPr>
              <a:t>+---------+--------------+----------------+--------+---------+----------+</a:t>
            </a:r>
          </a:p>
          <a:p>
            <a:r>
              <a:rPr lang="en-US" altLang="en-US" sz="1200" b="1">
                <a:latin typeface="Courier New" pitchFamily="49" charset="0"/>
              </a:rPr>
              <a:t> LINCOMEP       .66224966      .07277408     9.100   .0000   -6.13942544</a:t>
            </a:r>
          </a:p>
          <a:p>
            <a:r>
              <a:rPr lang="en-US" altLang="en-US" sz="1200" b="1">
                <a:latin typeface="Courier New" pitchFamily="49" charset="0"/>
              </a:rPr>
              <a:t> LRPMG         -.32170246      .05381258    -5.978   .0000    -.52310321</a:t>
            </a:r>
          </a:p>
          <a:p>
            <a:r>
              <a:rPr lang="en-US" altLang="en-US" sz="1200" b="1">
                <a:latin typeface="Courier New" pitchFamily="49" charset="0"/>
              </a:rPr>
              <a:t> LCARPCAP      -.64048288      .03876145   -16.524   .0000   -9.04180473</a:t>
            </a:r>
          </a:p>
          <a:p>
            <a:r>
              <a:rPr lang="en-US" altLang="en-US" sz="1200" b="1">
                <a:latin typeface="Courier New" pitchFamily="49" charset="0"/>
              </a:rPr>
              <a:t>+---------+--------------+----------------+--------+---------+----------+</a:t>
            </a:r>
          </a:p>
          <a:p>
            <a:r>
              <a:rPr lang="en-US" altLang="en-US" sz="1200" b="1">
                <a:latin typeface="Courier New" pitchFamily="49" charset="0"/>
              </a:rPr>
              <a:t> </a:t>
            </a:r>
            <a:r>
              <a:rPr lang="en-US" altLang="en-US" sz="1400" b="1">
                <a:solidFill>
                  <a:srgbClr val="FF3300"/>
                </a:solidFill>
                <a:latin typeface="Courier New" pitchFamily="49" charset="0"/>
              </a:rPr>
              <a:t>White Estimator using Grouping</a:t>
            </a:r>
          </a:p>
          <a:p>
            <a:r>
              <a:rPr lang="en-US" altLang="en-US" sz="1200" b="1">
                <a:latin typeface="Courier New" pitchFamily="49" charset="0"/>
              </a:rPr>
              <a:t>+---------+--------------+----------------+--------+---------+----------+</a:t>
            </a:r>
          </a:p>
          <a:p>
            <a:r>
              <a:rPr lang="en-US" altLang="en-US" sz="1200" b="1">
                <a:latin typeface="Courier New" pitchFamily="49" charset="0"/>
              </a:rPr>
              <a:t> LINCOMEP       .66224966      .06238100    10.616   .0000   -6.13942544</a:t>
            </a:r>
          </a:p>
          <a:p>
            <a:r>
              <a:rPr lang="en-US" altLang="en-US" sz="1200" b="1">
                <a:latin typeface="Courier New" pitchFamily="49" charset="0"/>
              </a:rPr>
              <a:t> LRPMG         -.32170246      .05197389    -6.190   .0000    -.52310321</a:t>
            </a:r>
          </a:p>
          <a:p>
            <a:r>
              <a:rPr lang="en-US" altLang="en-US" sz="1200" b="1">
                <a:latin typeface="Courier New" pitchFamily="49" charset="0"/>
              </a:rPr>
              <a:t> LCARPCAP      -.64048288      .03035538   -21.099   .0000   -9.04180473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>
          <a:xfrm>
            <a:off x="419100" y="7620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mtClean="0"/>
              <a:t>Estimating the Variance Components: Baltagi</a:t>
            </a:r>
          </a:p>
        </p:txBody>
      </p:sp>
      <p:graphicFrame>
        <p:nvGraphicFramePr>
          <p:cNvPr id="76803" name="Object 4"/>
          <p:cNvGraphicFramePr>
            <a:graphicFrameLocks noChangeAspect="1"/>
          </p:cNvGraphicFramePr>
          <p:nvPr/>
        </p:nvGraphicFramePr>
        <p:xfrm>
          <a:off x="457200" y="1905000"/>
          <a:ext cx="8278813" cy="4211638"/>
        </p:xfrm>
        <a:graphic>
          <a:graphicData uri="http://schemas.openxmlformats.org/presentationml/2006/ole">
            <p:oleObj spid="_x0000_s173062" name="Equation" r:id="rId4" imgW="5067300" imgH="2578100" progId="Equation.DSMT4">
              <p:embed/>
            </p:oleObj>
          </a:graphicData>
        </a:graphic>
      </p:graphicFrame>
      <p:sp>
        <p:nvSpPr>
          <p:cNvPr id="76804" name="Text Box 5"/>
          <p:cNvSpPr txBox="1">
            <a:spLocks noChangeArrowheads="1"/>
          </p:cNvSpPr>
          <p:nvPr/>
        </p:nvSpPr>
        <p:spPr bwMode="auto">
          <a:xfrm>
            <a:off x="609600" y="6324600"/>
            <a:ext cx="8229600" cy="3667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/>
          </a:p>
        </p:txBody>
      </p:sp>
      <p:sp>
        <p:nvSpPr>
          <p:cNvPr id="76805" name="Text Box 6"/>
          <p:cNvSpPr txBox="1">
            <a:spLocks noChangeArrowheads="1"/>
          </p:cNvSpPr>
          <p:nvPr/>
        </p:nvSpPr>
        <p:spPr bwMode="auto">
          <a:xfrm>
            <a:off x="152400" y="6324600"/>
            <a:ext cx="8763000" cy="33655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600" b="1">
                <a:latin typeface="Tahoma" pitchFamily="34" charset="0"/>
              </a:rPr>
              <a:t>Invoking Mazodier and Trognon (1978) and Baltagi and Griffin (1988).</a:t>
            </a:r>
          </a:p>
        </p:txBody>
      </p:sp>
      <p:sp>
        <p:nvSpPr>
          <p:cNvPr id="76806" name="Rectangle 1"/>
          <p:cNvSpPr>
            <a:spLocks noChangeArrowheads="1"/>
          </p:cNvSpPr>
          <p:nvPr/>
        </p:nvSpPr>
        <p:spPr bwMode="auto">
          <a:xfrm>
            <a:off x="381000" y="4495800"/>
            <a:ext cx="7924800" cy="1143000"/>
          </a:xfrm>
          <a:prstGeom prst="rect">
            <a:avLst/>
          </a:prstGeom>
          <a:solidFill>
            <a:srgbClr val="FFCC99">
              <a:alpha val="20000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>
          <a:xfrm>
            <a:off x="419100" y="6096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mtClean="0"/>
              <a:t>Estimating the Variance Components: Hsiao</a:t>
            </a:r>
          </a:p>
        </p:txBody>
      </p:sp>
      <p:sp>
        <p:nvSpPr>
          <p:cNvPr id="77827" name="Text Box 4"/>
          <p:cNvSpPr txBox="1">
            <a:spLocks noChangeArrowheads="1"/>
          </p:cNvSpPr>
          <p:nvPr/>
        </p:nvSpPr>
        <p:spPr bwMode="auto">
          <a:xfrm>
            <a:off x="609600" y="6324600"/>
            <a:ext cx="8229600" cy="3667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/>
          </a:p>
        </p:txBody>
      </p:sp>
      <p:sp>
        <p:nvSpPr>
          <p:cNvPr id="77828" name="Text Box 5"/>
          <p:cNvSpPr txBox="1">
            <a:spLocks noChangeArrowheads="1"/>
          </p:cNvSpPr>
          <p:nvPr/>
        </p:nvSpPr>
        <p:spPr bwMode="auto">
          <a:xfrm>
            <a:off x="152400" y="6324600"/>
            <a:ext cx="8763000" cy="33655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600" b="1">
                <a:latin typeface="Tahoma" pitchFamily="34" charset="0"/>
              </a:rPr>
              <a:t>Invoking Mazodier and Trognon (1978) and Baltagi and Griffin (1988).</a:t>
            </a:r>
          </a:p>
        </p:txBody>
      </p:sp>
      <p:graphicFrame>
        <p:nvGraphicFramePr>
          <p:cNvPr id="77829" name="Object 6"/>
          <p:cNvGraphicFramePr>
            <a:graphicFrameLocks noChangeAspect="1"/>
          </p:cNvGraphicFramePr>
          <p:nvPr/>
        </p:nvGraphicFramePr>
        <p:xfrm>
          <a:off x="428625" y="1790700"/>
          <a:ext cx="8362950" cy="3767138"/>
        </p:xfrm>
        <a:graphic>
          <a:graphicData uri="http://schemas.openxmlformats.org/presentationml/2006/ole">
            <p:oleObj spid="_x0000_s174086" name="Equation" r:id="rId4" imgW="5524500" imgH="2489200" progId="Equation.DSMT4">
              <p:embed/>
            </p:oleObj>
          </a:graphicData>
        </a:graphic>
      </p:graphicFrame>
      <p:sp>
        <p:nvSpPr>
          <p:cNvPr id="77830" name="Text Box 7"/>
          <p:cNvSpPr txBox="1">
            <a:spLocks noChangeArrowheads="1"/>
          </p:cNvSpPr>
          <p:nvPr/>
        </p:nvSpPr>
        <p:spPr bwMode="auto">
          <a:xfrm>
            <a:off x="381000" y="5810250"/>
            <a:ext cx="8410575" cy="461963"/>
          </a:xfrm>
          <a:prstGeom prst="rect">
            <a:avLst/>
          </a:prstGeom>
          <a:noFill/>
          <a:ln w="57150">
            <a:solidFill>
              <a:srgbClr val="FF33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2400" b="1">
                <a:latin typeface="Arial" charset="0"/>
              </a:rPr>
              <a:t> So, who’s right?  Hsiao. This is no longer in Baltagi</a:t>
            </a:r>
            <a:r>
              <a:rPr lang="en-US" altLang="en-US" sz="2400" b="1">
                <a:latin typeface="Tahoma" pitchFamily="34" charset="0"/>
              </a:rPr>
              <a:t>.</a:t>
            </a:r>
          </a:p>
        </p:txBody>
      </p:sp>
      <p:sp>
        <p:nvSpPr>
          <p:cNvPr id="77831" name="Rectangle 6"/>
          <p:cNvSpPr>
            <a:spLocks noChangeArrowheads="1"/>
          </p:cNvSpPr>
          <p:nvPr/>
        </p:nvSpPr>
        <p:spPr bwMode="auto">
          <a:xfrm>
            <a:off x="381000" y="2895600"/>
            <a:ext cx="8410575" cy="2743200"/>
          </a:xfrm>
          <a:prstGeom prst="rect">
            <a:avLst/>
          </a:prstGeom>
          <a:solidFill>
            <a:srgbClr val="FFCC99">
              <a:alpha val="20000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Maximum Likelihood</a:t>
            </a:r>
          </a:p>
        </p:txBody>
      </p:sp>
      <p:graphicFrame>
        <p:nvGraphicFramePr>
          <p:cNvPr id="78851" name="Object 4"/>
          <p:cNvGraphicFramePr>
            <a:graphicFrameLocks noChangeAspect="1"/>
          </p:cNvGraphicFramePr>
          <p:nvPr/>
        </p:nvGraphicFramePr>
        <p:xfrm>
          <a:off x="1828800" y="1905000"/>
          <a:ext cx="5791200" cy="4651375"/>
        </p:xfrm>
        <a:graphic>
          <a:graphicData uri="http://schemas.openxmlformats.org/presentationml/2006/ole">
            <p:oleObj spid="_x0000_s175110" name="Equation" r:id="rId4" imgW="3289300" imgH="26416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mtClean="0"/>
              <a:t>OLS and PCSE</a:t>
            </a:r>
          </a:p>
        </p:txBody>
      </p:sp>
      <p:sp>
        <p:nvSpPr>
          <p:cNvPr id="79875" name="Text Box 4"/>
          <p:cNvSpPr txBox="1">
            <a:spLocks noChangeArrowheads="1"/>
          </p:cNvSpPr>
          <p:nvPr/>
        </p:nvSpPr>
        <p:spPr bwMode="auto">
          <a:xfrm>
            <a:off x="1828800" y="1524000"/>
            <a:ext cx="6477000" cy="502126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z="1200" b="1">
                <a:latin typeface="Courier New" pitchFamily="49" charset="0"/>
              </a:rPr>
              <a:t>+--------------------------------------------------+</a:t>
            </a:r>
          </a:p>
          <a:p>
            <a:r>
              <a:rPr lang="en-US" altLang="en-US" sz="1200" b="1">
                <a:latin typeface="Courier New" pitchFamily="49" charset="0"/>
              </a:rPr>
              <a:t>| Groupwise Regression Models                      |</a:t>
            </a:r>
          </a:p>
          <a:p>
            <a:r>
              <a:rPr lang="en-US" altLang="en-US" sz="1200" b="1">
                <a:latin typeface="Courier New" pitchFamily="49" charset="0"/>
              </a:rPr>
              <a:t>| Pooled OLS residual variance (SS/nT)       .0436 |</a:t>
            </a:r>
          </a:p>
          <a:p>
            <a:r>
              <a:rPr lang="en-US" altLang="en-US" sz="1200" b="1">
                <a:latin typeface="Courier New" pitchFamily="49" charset="0"/>
              </a:rPr>
              <a:t>| Test statistics for homoscedasticity:            |</a:t>
            </a:r>
          </a:p>
          <a:p>
            <a:r>
              <a:rPr lang="en-US" altLang="en-US" sz="1200" b="1">
                <a:latin typeface="Courier New" pitchFamily="49" charset="0"/>
              </a:rPr>
              <a:t>| Deg.Fr. =   17 C*(.95) =  27.59 C*(.99) =  33.41 |</a:t>
            </a:r>
          </a:p>
          <a:p>
            <a:r>
              <a:rPr lang="en-US" altLang="en-US" sz="1200" b="1">
                <a:latin typeface="Courier New" pitchFamily="49" charset="0"/>
              </a:rPr>
              <a:t>| Lagrange multiplier statistic      =    111.5485 |</a:t>
            </a:r>
          </a:p>
          <a:p>
            <a:r>
              <a:rPr lang="en-US" altLang="en-US" sz="1200" b="1">
                <a:latin typeface="Courier New" pitchFamily="49" charset="0"/>
              </a:rPr>
              <a:t>| Wald                statistic      =    546.3827 |</a:t>
            </a:r>
          </a:p>
          <a:p>
            <a:r>
              <a:rPr lang="en-US" altLang="en-US" sz="1200" b="1">
                <a:latin typeface="Courier New" pitchFamily="49" charset="0"/>
              </a:rPr>
              <a:t>| Likelihood ratio    statistic      =    109.5616 |</a:t>
            </a:r>
          </a:p>
          <a:p>
            <a:r>
              <a:rPr lang="en-US" altLang="en-US" sz="1200" b="1">
                <a:latin typeface="Courier New" pitchFamily="49" charset="0"/>
              </a:rPr>
              <a:t>| Log-likelihood function =              50.492889 |</a:t>
            </a:r>
          </a:p>
          <a:p>
            <a:r>
              <a:rPr lang="en-US" altLang="en-US" sz="1200" b="1">
                <a:latin typeface="Courier New" pitchFamily="49" charset="0"/>
              </a:rPr>
              <a:t>+--------------------------------------------------+</a:t>
            </a:r>
          </a:p>
          <a:p>
            <a:r>
              <a:rPr lang="en-US" altLang="en-US" sz="1200" b="1">
                <a:latin typeface="Courier New" pitchFamily="49" charset="0"/>
              </a:rPr>
              <a:t>+---------+--------------+----------------+--------+---------+</a:t>
            </a:r>
          </a:p>
          <a:p>
            <a:r>
              <a:rPr lang="en-US" altLang="en-US" sz="1200" b="1">
                <a:latin typeface="Courier New" pitchFamily="49" charset="0"/>
              </a:rPr>
              <a:t>|Variable | Coefficient  | Standard Error |b/St.Er.|P[|Z|&gt;z] |</a:t>
            </a:r>
          </a:p>
          <a:p>
            <a:r>
              <a:rPr lang="en-US" altLang="en-US" sz="1200" b="1">
                <a:latin typeface="Courier New" pitchFamily="49" charset="0"/>
              </a:rPr>
              <a:t>+---------+--------------+----------------+--------+---------+</a:t>
            </a:r>
          </a:p>
          <a:p>
            <a:r>
              <a:rPr lang="en-US" altLang="en-US" sz="1200" b="1">
                <a:latin typeface="Courier New" pitchFamily="49" charset="0"/>
              </a:rPr>
              <a:t> Constant      2.39132562      .11624845    20.571   .0000</a:t>
            </a:r>
          </a:p>
          <a:p>
            <a:r>
              <a:rPr lang="en-US" altLang="en-US" sz="1200" b="1">
                <a:latin typeface="Courier New" pitchFamily="49" charset="0"/>
              </a:rPr>
              <a:t> LINCOMEP       .88996166      .03559581    25.002   .0000</a:t>
            </a:r>
          </a:p>
          <a:p>
            <a:r>
              <a:rPr lang="en-US" altLang="en-US" sz="1200" b="1">
                <a:latin typeface="Courier New" pitchFamily="49" charset="0"/>
              </a:rPr>
              <a:t> LRPMG         -.89179791      .03013694   -29.592   .0000</a:t>
            </a:r>
          </a:p>
          <a:p>
            <a:r>
              <a:rPr lang="en-US" altLang="en-US" sz="1200" b="1">
                <a:latin typeface="Courier New" pitchFamily="49" charset="0"/>
              </a:rPr>
              <a:t> LCARPCAP      -.76337275      .01849916   -41.265   .0000</a:t>
            </a:r>
          </a:p>
          <a:p>
            <a:r>
              <a:rPr lang="en-US" altLang="en-US" sz="1200" b="1">
                <a:latin typeface="Courier New" pitchFamily="49" charset="0"/>
              </a:rPr>
              <a:t>+----------------------------------------------------+</a:t>
            </a:r>
          </a:p>
          <a:p>
            <a:r>
              <a:rPr lang="en-US" altLang="en-US" sz="1200" b="1">
                <a:latin typeface="Courier New" pitchFamily="49" charset="0"/>
              </a:rPr>
              <a:t>| OLS with Panel Corrected Covariance Matrix         |</a:t>
            </a:r>
          </a:p>
          <a:p>
            <a:r>
              <a:rPr lang="en-US" altLang="en-US" sz="1200" b="1">
                <a:latin typeface="Courier New" pitchFamily="49" charset="0"/>
              </a:rPr>
              <a:t>+----------------------------------------------------+</a:t>
            </a:r>
          </a:p>
          <a:p>
            <a:r>
              <a:rPr lang="en-US" altLang="en-US" sz="1200" b="1">
                <a:latin typeface="Courier New" pitchFamily="49" charset="0"/>
              </a:rPr>
              <a:t>+---------+--------------+----------------+--------+---------+</a:t>
            </a:r>
          </a:p>
          <a:p>
            <a:r>
              <a:rPr lang="en-US" altLang="en-US" sz="1200" b="1">
                <a:latin typeface="Courier New" pitchFamily="49" charset="0"/>
              </a:rPr>
              <a:t>|Variable | Coefficient  | Standard Error |b/St.Er.|P[|Z|&gt;z] |</a:t>
            </a:r>
          </a:p>
          <a:p>
            <a:r>
              <a:rPr lang="en-US" altLang="en-US" sz="1200" b="1">
                <a:latin typeface="Courier New" pitchFamily="49" charset="0"/>
              </a:rPr>
              <a:t>+---------+--------------+----------------+--------+---------+</a:t>
            </a:r>
          </a:p>
          <a:p>
            <a:r>
              <a:rPr lang="en-US" altLang="en-US" sz="1200" b="1">
                <a:latin typeface="Courier New" pitchFamily="49" charset="0"/>
              </a:rPr>
              <a:t> Constant      2.39132562      .06388479    37.432   .0000</a:t>
            </a:r>
          </a:p>
          <a:p>
            <a:r>
              <a:rPr lang="en-US" altLang="en-US" sz="1200" b="1">
                <a:latin typeface="Courier New" pitchFamily="49" charset="0"/>
              </a:rPr>
              <a:t> LINCOMEP       .88996166      .02729303    32.608   .0000</a:t>
            </a:r>
          </a:p>
          <a:p>
            <a:r>
              <a:rPr lang="en-US" altLang="en-US" sz="1200" b="1">
                <a:latin typeface="Courier New" pitchFamily="49" charset="0"/>
              </a:rPr>
              <a:t> LRPMG         -.89179791      .02641611   -33.760   .0000</a:t>
            </a:r>
          </a:p>
          <a:p>
            <a:r>
              <a:rPr lang="en-US" altLang="en-US" sz="1200" b="1">
                <a:latin typeface="Courier New" pitchFamily="49" charset="0"/>
              </a:rPr>
              <a:t> LCARPCAP      -.76337275      .01605183   -47.557   .0000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FGLS</a:t>
            </a:r>
          </a:p>
        </p:txBody>
      </p:sp>
      <p:sp>
        <p:nvSpPr>
          <p:cNvPr id="80899" name="Text Box 4"/>
          <p:cNvSpPr txBox="1">
            <a:spLocks noChangeArrowheads="1"/>
          </p:cNvSpPr>
          <p:nvPr/>
        </p:nvSpPr>
        <p:spPr bwMode="auto">
          <a:xfrm>
            <a:off x="1828800" y="1828800"/>
            <a:ext cx="6172200" cy="465613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z="1200" b="1">
                <a:latin typeface="Courier New" pitchFamily="49" charset="0"/>
              </a:rPr>
              <a:t>+--------------------------------------------------+</a:t>
            </a:r>
          </a:p>
          <a:p>
            <a:r>
              <a:rPr lang="en-US" altLang="en-US" sz="1200" b="1">
                <a:latin typeface="Courier New" pitchFamily="49" charset="0"/>
              </a:rPr>
              <a:t>| Groupwise Regression Models                      |</a:t>
            </a:r>
          </a:p>
          <a:p>
            <a:r>
              <a:rPr lang="en-US" altLang="en-US" sz="1200" b="1">
                <a:latin typeface="Courier New" pitchFamily="49" charset="0"/>
              </a:rPr>
              <a:t>| Pooled OLS residual variance (SS/nT)       .0436 |</a:t>
            </a:r>
          </a:p>
          <a:p>
            <a:r>
              <a:rPr lang="en-US" altLang="en-US" sz="1200" b="1">
                <a:latin typeface="Courier New" pitchFamily="49" charset="0"/>
              </a:rPr>
              <a:t>| Log-likelihood function =              50.492889 |</a:t>
            </a:r>
          </a:p>
          <a:p>
            <a:r>
              <a:rPr lang="en-US" altLang="en-US" sz="1200" b="1">
                <a:latin typeface="Courier New" pitchFamily="49" charset="0"/>
              </a:rPr>
              <a:t>+--------------------------------------------------+</a:t>
            </a:r>
          </a:p>
          <a:p>
            <a:r>
              <a:rPr lang="en-US" altLang="en-US" sz="1200" b="1">
                <a:latin typeface="Courier New" pitchFamily="49" charset="0"/>
              </a:rPr>
              <a:t>+---------+--------------+----------------+--------+---------+</a:t>
            </a:r>
          </a:p>
          <a:p>
            <a:r>
              <a:rPr lang="en-US" altLang="en-US" sz="1200" b="1">
                <a:latin typeface="Courier New" pitchFamily="49" charset="0"/>
              </a:rPr>
              <a:t>|Variable | Coefficient  | Standard Error |b/St.Er.|P[|Z|&gt;z] |</a:t>
            </a:r>
          </a:p>
          <a:p>
            <a:r>
              <a:rPr lang="en-US" altLang="en-US" sz="1200" b="1">
                <a:latin typeface="Courier New" pitchFamily="49" charset="0"/>
              </a:rPr>
              <a:t>+---------+--------------+----------------+--------+---------+</a:t>
            </a:r>
          </a:p>
          <a:p>
            <a:r>
              <a:rPr lang="en-US" altLang="en-US" sz="1200" b="1">
                <a:latin typeface="Courier New" pitchFamily="49" charset="0"/>
              </a:rPr>
              <a:t> Constant      2.39132562      .11624845    20.571   .0000</a:t>
            </a:r>
          </a:p>
          <a:p>
            <a:r>
              <a:rPr lang="en-US" altLang="en-US" sz="1200" b="1">
                <a:latin typeface="Courier New" pitchFamily="49" charset="0"/>
              </a:rPr>
              <a:t> LINCOMEP       .88996166      .03559581    25.002   .0000</a:t>
            </a:r>
          </a:p>
          <a:p>
            <a:r>
              <a:rPr lang="en-US" altLang="en-US" sz="1200" b="1">
                <a:latin typeface="Courier New" pitchFamily="49" charset="0"/>
              </a:rPr>
              <a:t> LRPMG         -.89179791      .03013694   -29.592   .0000</a:t>
            </a:r>
          </a:p>
          <a:p>
            <a:r>
              <a:rPr lang="en-US" altLang="en-US" sz="1200" b="1">
                <a:latin typeface="Courier New" pitchFamily="49" charset="0"/>
              </a:rPr>
              <a:t> LCARPCAP      -.76337275      .01849916   -41.265   .0000</a:t>
            </a:r>
          </a:p>
          <a:p>
            <a:r>
              <a:rPr lang="en-US" altLang="en-US" sz="1200" b="1">
                <a:latin typeface="Courier New" pitchFamily="49" charset="0"/>
              </a:rPr>
              <a:t>+--------------------------------------------------+</a:t>
            </a:r>
          </a:p>
          <a:p>
            <a:r>
              <a:rPr lang="en-US" altLang="en-US" sz="1200" b="1">
                <a:latin typeface="Courier New" pitchFamily="49" charset="0"/>
              </a:rPr>
              <a:t>| Groupwise Regression Models                      |</a:t>
            </a:r>
          </a:p>
          <a:p>
            <a:r>
              <a:rPr lang="en-US" altLang="en-US" sz="1200" b="1">
                <a:latin typeface="Courier New" pitchFamily="49" charset="0"/>
              </a:rPr>
              <a:t>| Test statistics against the correlation          |</a:t>
            </a:r>
          </a:p>
          <a:p>
            <a:r>
              <a:rPr lang="en-US" altLang="en-US" sz="1200" b="1">
                <a:latin typeface="Courier New" pitchFamily="49" charset="0"/>
              </a:rPr>
              <a:t>| Deg.Fr. =  153 C*(.95) = 182.86 C*(.99) = 196.61 |</a:t>
            </a:r>
          </a:p>
          <a:p>
            <a:r>
              <a:rPr lang="en-US" altLang="en-US" sz="1200" b="1">
                <a:latin typeface="Courier New" pitchFamily="49" charset="0"/>
              </a:rPr>
              <a:t>| Test statistics against the correlation          |</a:t>
            </a:r>
          </a:p>
          <a:p>
            <a:r>
              <a:rPr lang="en-US" altLang="en-US" sz="1200" b="1">
                <a:latin typeface="Courier New" pitchFamily="49" charset="0"/>
              </a:rPr>
              <a:t>| Likelihood ratio    statistic      =   1010.7643 |</a:t>
            </a:r>
          </a:p>
          <a:p>
            <a:r>
              <a:rPr lang="en-US" altLang="en-US" sz="1200" b="1">
                <a:latin typeface="Courier New" pitchFamily="49" charset="0"/>
              </a:rPr>
              <a:t>+---------+--------------+----------------+--------+---------+</a:t>
            </a:r>
          </a:p>
          <a:p>
            <a:r>
              <a:rPr lang="en-US" altLang="en-US" sz="1200" b="1">
                <a:latin typeface="Courier New" pitchFamily="49" charset="0"/>
              </a:rPr>
              <a:t>|Variable | Coefficient  | Standard Error |b/St.Er.|P[|Z|&gt;z] |</a:t>
            </a:r>
          </a:p>
          <a:p>
            <a:r>
              <a:rPr lang="en-US" altLang="en-US" sz="1200" b="1">
                <a:latin typeface="Courier New" pitchFamily="49" charset="0"/>
              </a:rPr>
              <a:t>+---------+--------------+----------------+--------+---------+</a:t>
            </a:r>
          </a:p>
          <a:p>
            <a:r>
              <a:rPr lang="en-US" altLang="en-US" sz="1200" b="1">
                <a:latin typeface="Courier New" pitchFamily="49" charset="0"/>
              </a:rPr>
              <a:t> Constant      2.11399182      .00962111   219.724   .0000</a:t>
            </a:r>
          </a:p>
          <a:p>
            <a:r>
              <a:rPr lang="en-US" altLang="en-US" sz="1200" b="1">
                <a:latin typeface="Courier New" pitchFamily="49" charset="0"/>
              </a:rPr>
              <a:t> LINCOMEP       .80854298      .00219271   368.741   .0000</a:t>
            </a:r>
          </a:p>
          <a:p>
            <a:r>
              <a:rPr lang="en-US" altLang="en-US" sz="1200" b="1">
                <a:latin typeface="Courier New" pitchFamily="49" charset="0"/>
              </a:rPr>
              <a:t> LRPMG         -.79726940      .00123434  -645.909   .0000</a:t>
            </a:r>
          </a:p>
          <a:p>
            <a:r>
              <a:rPr lang="en-US" altLang="en-US" sz="1200" b="1">
                <a:latin typeface="Courier New" pitchFamily="49" charset="0"/>
              </a:rPr>
              <a:t> LCARPCAP      -.73962381      .00074366  -994.570   .0000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Autocorrelation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Source?</a:t>
            </a:r>
          </a:p>
          <a:p>
            <a:pPr eaLnBrk="1" hangingPunct="1"/>
            <a:r>
              <a:rPr lang="en-US" altLang="en-US" smtClean="0"/>
              <a:t>Already present in RE model – equicorrelated.</a:t>
            </a:r>
          </a:p>
          <a:p>
            <a:pPr eaLnBrk="1" hangingPunct="1"/>
            <a:r>
              <a:rPr lang="en-US" altLang="en-US" smtClean="0"/>
              <a:t>Models:</a:t>
            </a:r>
          </a:p>
          <a:p>
            <a:pPr lvl="1" eaLnBrk="1" hangingPunct="1"/>
            <a:r>
              <a:rPr lang="en-US" altLang="en-US" smtClean="0"/>
              <a:t>Autoregressive: </a:t>
            </a:r>
            <a:r>
              <a:rPr lang="el-GR" altLang="en-US" smtClean="0"/>
              <a:t>ε</a:t>
            </a:r>
            <a:r>
              <a:rPr lang="en-US" altLang="en-US" baseline="-25000" smtClean="0"/>
              <a:t>i,t</a:t>
            </a:r>
            <a:r>
              <a:rPr lang="en-US" altLang="en-US" smtClean="0"/>
              <a:t> = </a:t>
            </a:r>
            <a:r>
              <a:rPr lang="el-GR" altLang="en-US" smtClean="0"/>
              <a:t>ρε</a:t>
            </a:r>
            <a:r>
              <a:rPr lang="en-US" altLang="en-US" baseline="-25000" smtClean="0"/>
              <a:t>i,t-1</a:t>
            </a:r>
            <a:r>
              <a:rPr lang="en-US" altLang="en-US" smtClean="0"/>
              <a:t> + v</a:t>
            </a:r>
            <a:r>
              <a:rPr lang="en-US" altLang="en-US" baseline="-25000" smtClean="0"/>
              <a:t>it</a:t>
            </a:r>
            <a:r>
              <a:rPr lang="en-US" altLang="en-US" smtClean="0"/>
              <a:t> – how to interpret </a:t>
            </a:r>
            <a:endParaRPr lang="el-GR" altLang="en-US" smtClean="0"/>
          </a:p>
          <a:p>
            <a:pPr lvl="1" eaLnBrk="1" hangingPunct="1"/>
            <a:r>
              <a:rPr lang="en-US" altLang="en-US" smtClean="0"/>
              <a:t>Unrestricted:  (Already considered)</a:t>
            </a:r>
          </a:p>
          <a:p>
            <a:pPr eaLnBrk="1" hangingPunct="1"/>
            <a:r>
              <a:rPr lang="en-US" altLang="en-US" smtClean="0"/>
              <a:t>Estimation requires an estimate of </a:t>
            </a:r>
            <a:r>
              <a:rPr lang="el-GR" altLang="en-US" smtClean="0"/>
              <a:t>ρ</a:t>
            </a:r>
            <a:r>
              <a:rPr lang="en-US" altLang="en-US" smtClean="0"/>
              <a:t> </a:t>
            </a:r>
          </a:p>
        </p:txBody>
      </p:sp>
      <p:graphicFrame>
        <p:nvGraphicFramePr>
          <p:cNvPr id="47108" name="Object 4"/>
          <p:cNvGraphicFramePr>
            <a:graphicFrameLocks noChangeAspect="1"/>
          </p:cNvGraphicFramePr>
          <p:nvPr/>
        </p:nvGraphicFramePr>
        <p:xfrm>
          <a:off x="990600" y="4724400"/>
          <a:ext cx="6172200" cy="1506538"/>
        </p:xfrm>
        <a:graphic>
          <a:graphicData uri="http://schemas.openxmlformats.org/presentationml/2006/ole">
            <p:oleObj spid="_x0000_s153606" name="Equation" r:id="rId4" imgW="3124200" imgH="7620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FGLS – Fixed Effects</a:t>
            </a:r>
          </a:p>
        </p:txBody>
      </p:sp>
      <p:graphicFrame>
        <p:nvGraphicFramePr>
          <p:cNvPr id="48131" name="Object 4"/>
          <p:cNvGraphicFramePr>
            <a:graphicFrameLocks noChangeAspect="1"/>
          </p:cNvGraphicFramePr>
          <p:nvPr/>
        </p:nvGraphicFramePr>
        <p:xfrm>
          <a:off x="1828800" y="1981200"/>
          <a:ext cx="5486400" cy="4162425"/>
        </p:xfrm>
        <a:graphic>
          <a:graphicData uri="http://schemas.openxmlformats.org/presentationml/2006/ole">
            <p:oleObj spid="_x0000_s154630" name="Equation" r:id="rId4" imgW="2895600" imgH="21971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FGLS – Random Effects</a:t>
            </a:r>
          </a:p>
        </p:txBody>
      </p:sp>
      <p:graphicFrame>
        <p:nvGraphicFramePr>
          <p:cNvPr id="49155" name="Object 3"/>
          <p:cNvGraphicFramePr>
            <a:graphicFrameLocks noChangeAspect="1"/>
          </p:cNvGraphicFramePr>
          <p:nvPr/>
        </p:nvGraphicFramePr>
        <p:xfrm>
          <a:off x="571500" y="2009775"/>
          <a:ext cx="8039100" cy="4619625"/>
        </p:xfrm>
        <a:graphic>
          <a:graphicData uri="http://schemas.openxmlformats.org/presentationml/2006/ole">
            <p:oleObj spid="_x0000_s155654" name="Equation" r:id="rId4" imgW="4241800" imgH="24384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Microeconomic Data - Wages</a:t>
            </a:r>
          </a:p>
        </p:txBody>
      </p:sp>
      <p:sp>
        <p:nvSpPr>
          <p:cNvPr id="50179" name="Text Box 4"/>
          <p:cNvSpPr txBox="1">
            <a:spLocks noChangeArrowheads="1"/>
          </p:cNvSpPr>
          <p:nvPr/>
        </p:nvSpPr>
        <p:spPr bwMode="auto">
          <a:xfrm>
            <a:off x="457200" y="2133600"/>
            <a:ext cx="8382000" cy="332422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z="1400" b="1">
                <a:latin typeface="Courier New" pitchFamily="49" charset="0"/>
              </a:rPr>
              <a:t>+----------------------------------------------------+</a:t>
            </a:r>
          </a:p>
          <a:p>
            <a:r>
              <a:rPr lang="en-US" altLang="en-US" sz="1400" b="1">
                <a:latin typeface="Courier New" pitchFamily="49" charset="0"/>
              </a:rPr>
              <a:t>| Least Squares with Group Dummy Variables           |</a:t>
            </a:r>
          </a:p>
          <a:p>
            <a:r>
              <a:rPr lang="en-US" altLang="en-US" sz="1400" b="1">
                <a:latin typeface="Courier New" pitchFamily="49" charset="0"/>
              </a:rPr>
              <a:t>| LHS=LWAGE    Mean                 =   6.676346     |</a:t>
            </a:r>
          </a:p>
          <a:p>
            <a:r>
              <a:rPr lang="en-US" altLang="en-US" sz="1400" b="1">
                <a:latin typeface="Courier New" pitchFamily="49" charset="0"/>
              </a:rPr>
              <a:t>| Model size   Parameters           =        600     |</a:t>
            </a:r>
          </a:p>
          <a:p>
            <a:r>
              <a:rPr lang="en-US" altLang="en-US" sz="1400" b="1">
                <a:latin typeface="Courier New" pitchFamily="49" charset="0"/>
              </a:rPr>
              <a:t>|              Degrees of freedom   =       3565     |</a:t>
            </a:r>
          </a:p>
          <a:p>
            <a:r>
              <a:rPr lang="en-US" altLang="en-US" sz="1400" b="1">
                <a:latin typeface="Courier New" pitchFamily="49" charset="0"/>
              </a:rPr>
              <a:t>| Estd. Autocorrelation of e(i,t)     .148641        |</a:t>
            </a:r>
          </a:p>
          <a:p>
            <a:r>
              <a:rPr lang="en-US" altLang="en-US" sz="1400" b="1">
                <a:latin typeface="Courier New" pitchFamily="49" charset="0"/>
              </a:rPr>
              <a:t>+----------------------------------------------------+</a:t>
            </a:r>
          </a:p>
          <a:p>
            <a:r>
              <a:rPr lang="en-US" altLang="en-US" sz="1400" b="1">
                <a:latin typeface="Courier New" pitchFamily="49" charset="0"/>
              </a:rPr>
              <a:t>+---------+--------------+----------------+--------+---------+</a:t>
            </a:r>
          </a:p>
          <a:p>
            <a:r>
              <a:rPr lang="en-US" altLang="en-US" sz="1400" b="1">
                <a:latin typeface="Courier New" pitchFamily="49" charset="0"/>
              </a:rPr>
              <a:t>|Variable | Coefficient  | Standard Error |b/St.Er.|P[|Z|&gt;z] |</a:t>
            </a:r>
          </a:p>
          <a:p>
            <a:r>
              <a:rPr lang="en-US" altLang="en-US" sz="1400" b="1">
                <a:latin typeface="Courier New" pitchFamily="49" charset="0"/>
              </a:rPr>
              <a:t>+---------+--------------+----------------+--------+---------+</a:t>
            </a:r>
          </a:p>
          <a:p>
            <a:r>
              <a:rPr lang="en-US" altLang="en-US" sz="1400" b="1">
                <a:latin typeface="Courier New" pitchFamily="49" charset="0"/>
              </a:rPr>
              <a:t> OCC           -.01722052      .01363100    -1.263   .2065 </a:t>
            </a:r>
          </a:p>
          <a:p>
            <a:r>
              <a:rPr lang="en-US" altLang="en-US" sz="1400" b="1">
                <a:latin typeface="Courier New" pitchFamily="49" charset="0"/>
              </a:rPr>
              <a:t> SMSA          -.04124493      .01933909    -2.133   .0329 </a:t>
            </a:r>
          </a:p>
          <a:p>
            <a:r>
              <a:rPr lang="en-US" altLang="en-US" sz="1400" b="1">
                <a:latin typeface="Courier New" pitchFamily="49" charset="0"/>
              </a:rPr>
              <a:t> MS            -.02906128      .01897720    -1.531   .1257</a:t>
            </a:r>
          </a:p>
          <a:p>
            <a:r>
              <a:rPr lang="en-US" altLang="en-US" sz="1400" b="1">
                <a:latin typeface="Courier New" pitchFamily="49" charset="0"/>
              </a:rPr>
              <a:t> EXP            .11359630      .00246745    46.038   .0000</a:t>
            </a:r>
          </a:p>
          <a:p>
            <a:r>
              <a:rPr lang="en-US" altLang="en-US" sz="1400" b="1">
                <a:latin typeface="Courier New" pitchFamily="49" charset="0"/>
              </a:rPr>
              <a:t> EXPSQ         -.00042619    .544979D-04    -7.820   .0000</a:t>
            </a:r>
            <a:r>
              <a:rPr lang="en-US" altLang="en-US" sz="1400"/>
              <a:t> </a:t>
            </a:r>
          </a:p>
        </p:txBody>
      </p:sp>
      <p:sp>
        <p:nvSpPr>
          <p:cNvPr id="50180" name="Line 5"/>
          <p:cNvSpPr>
            <a:spLocks noChangeShapeType="1"/>
          </p:cNvSpPr>
          <p:nvPr/>
        </p:nvSpPr>
        <p:spPr bwMode="auto">
          <a:xfrm flipH="1">
            <a:off x="6400800" y="3352800"/>
            <a:ext cx="1905000" cy="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7620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mtClean="0"/>
              <a:t>Macroeconomic Data – </a:t>
            </a:r>
            <a:br>
              <a:rPr lang="en-US" altLang="en-US" smtClean="0"/>
            </a:br>
            <a:r>
              <a:rPr lang="en-US" altLang="en-US" smtClean="0"/>
              <a:t>Baltagi/Griffin Gasoline Market</a:t>
            </a:r>
          </a:p>
        </p:txBody>
      </p:sp>
      <p:sp>
        <p:nvSpPr>
          <p:cNvPr id="51203" name="Text Box 4"/>
          <p:cNvSpPr txBox="1">
            <a:spLocks noChangeArrowheads="1"/>
          </p:cNvSpPr>
          <p:nvPr/>
        </p:nvSpPr>
        <p:spPr bwMode="auto">
          <a:xfrm>
            <a:off x="762000" y="2057400"/>
            <a:ext cx="8001000" cy="377348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 altLang="en-US"/>
          </a:p>
          <a:p>
            <a:r>
              <a:rPr lang="en-US" altLang="en-US" sz="1600" b="1">
                <a:latin typeface="Courier New" pitchFamily="49" charset="0"/>
              </a:rPr>
              <a:t>+----------------------------------------------------+</a:t>
            </a:r>
          </a:p>
          <a:p>
            <a:r>
              <a:rPr lang="en-US" altLang="en-US" sz="1600" b="1">
                <a:latin typeface="Courier New" pitchFamily="49" charset="0"/>
              </a:rPr>
              <a:t>| Least Squares with Group Dummy Variables           |</a:t>
            </a:r>
          </a:p>
          <a:p>
            <a:r>
              <a:rPr lang="en-US" altLang="en-US" sz="1600" b="1">
                <a:latin typeface="Courier New" pitchFamily="49" charset="0"/>
              </a:rPr>
              <a:t>| LHS=LGASPCAR Mean                 =   4.296242     |</a:t>
            </a:r>
          </a:p>
          <a:p>
            <a:r>
              <a:rPr lang="en-US" altLang="en-US" sz="1600" b="1">
                <a:latin typeface="Courier New" pitchFamily="49" charset="0"/>
              </a:rPr>
              <a:t>| Estd. Autocorrelation of e(i,t)     .775557        |</a:t>
            </a:r>
          </a:p>
          <a:p>
            <a:r>
              <a:rPr lang="en-US" altLang="en-US" sz="1600" b="1">
                <a:latin typeface="Courier New" pitchFamily="49" charset="0"/>
              </a:rPr>
              <a:t>+----------------------------------------------------+</a:t>
            </a:r>
          </a:p>
          <a:p>
            <a:r>
              <a:rPr lang="en-US" altLang="en-US" sz="1600" b="1">
                <a:latin typeface="Courier New" pitchFamily="49" charset="0"/>
              </a:rPr>
              <a:t>+---------+--------------+----------------+--------+---------+</a:t>
            </a:r>
          </a:p>
          <a:p>
            <a:r>
              <a:rPr lang="en-US" altLang="en-US" sz="1600" b="1">
                <a:latin typeface="Courier New" pitchFamily="49" charset="0"/>
              </a:rPr>
              <a:t>|Variable | Coefficient  | Standard Error |t-ratio |P[|T|&gt;t] | </a:t>
            </a:r>
          </a:p>
          <a:p>
            <a:r>
              <a:rPr lang="en-US" altLang="en-US" sz="1600" b="1">
                <a:latin typeface="Courier New" pitchFamily="49" charset="0"/>
              </a:rPr>
              <a:t>+---------+--------------+----------------+--------+---------+</a:t>
            </a:r>
          </a:p>
          <a:p>
            <a:r>
              <a:rPr lang="en-US" altLang="en-US" sz="1600" b="1">
                <a:latin typeface="Courier New" pitchFamily="49" charset="0"/>
              </a:rPr>
              <a:t> LINCOMEP       .66224966      .07338604     9.024   .0000 </a:t>
            </a:r>
          </a:p>
          <a:p>
            <a:r>
              <a:rPr lang="en-US" altLang="en-US" sz="1600" b="1">
                <a:latin typeface="Courier New" pitchFamily="49" charset="0"/>
              </a:rPr>
              <a:t> LRPMG         -.32170246      .04409925    -7.295   .0000 </a:t>
            </a:r>
          </a:p>
          <a:p>
            <a:r>
              <a:rPr lang="en-US" altLang="en-US" sz="1600" b="1">
                <a:latin typeface="Courier New" pitchFamily="49" charset="0"/>
              </a:rPr>
              <a:t> LCARPCAP      -.64048288      .02967885   -21.580   .0000</a:t>
            </a:r>
            <a:r>
              <a:rPr lang="en-US" altLang="en-US" b="1"/>
              <a:t> </a:t>
            </a:r>
          </a:p>
          <a:p>
            <a:endParaRPr lang="en-US" altLang="en-US" b="1"/>
          </a:p>
          <a:p>
            <a:pPr>
              <a:spcBef>
                <a:spcPct val="50000"/>
              </a:spcBef>
            </a:pPr>
            <a:endParaRPr lang="en-US" altLang="en-US"/>
          </a:p>
        </p:txBody>
      </p:sp>
      <p:sp>
        <p:nvSpPr>
          <p:cNvPr id="51204" name="Line 5"/>
          <p:cNvSpPr>
            <a:spLocks noChangeShapeType="1"/>
          </p:cNvSpPr>
          <p:nvPr/>
        </p:nvSpPr>
        <p:spPr bwMode="auto">
          <a:xfrm flipH="1">
            <a:off x="6629400" y="3228975"/>
            <a:ext cx="1905000" cy="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Aggregation Test</a:t>
            </a:r>
          </a:p>
        </p:txBody>
      </p:sp>
      <p:graphicFrame>
        <p:nvGraphicFramePr>
          <p:cNvPr id="52227" name="Object 4"/>
          <p:cNvGraphicFramePr>
            <a:graphicFrameLocks noChangeAspect="1"/>
          </p:cNvGraphicFramePr>
          <p:nvPr/>
        </p:nvGraphicFramePr>
        <p:xfrm>
          <a:off x="1524000" y="1828800"/>
          <a:ext cx="6826250" cy="4799013"/>
        </p:xfrm>
        <a:graphic>
          <a:graphicData uri="http://schemas.openxmlformats.org/presentationml/2006/ole">
            <p:oleObj spid="_x0000_s156678" name="Equation" r:id="rId4" imgW="4279900" imgH="30099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Baltagi and Griffin’s Gasoline Data</a:t>
            </a:r>
          </a:p>
        </p:txBody>
      </p:sp>
      <p:sp>
        <p:nvSpPr>
          <p:cNvPr id="53251" name="Text Box 3"/>
          <p:cNvSpPr txBox="1">
            <a:spLocks noChangeArrowheads="1"/>
          </p:cNvSpPr>
          <p:nvPr/>
        </p:nvSpPr>
        <p:spPr bwMode="auto">
          <a:xfrm>
            <a:off x="533400" y="1981200"/>
            <a:ext cx="8458200" cy="434975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b="1">
                <a:latin typeface="Tahoma" pitchFamily="34" charset="0"/>
              </a:rPr>
              <a:t>World Gasoline Demand Data, 18 OECD Countries, 19 years</a:t>
            </a:r>
            <a:r>
              <a:rPr lang="en-US" altLang="en-US">
                <a:latin typeface="Tahoma" pitchFamily="34" charset="0"/>
              </a:rPr>
              <a:t/>
            </a:r>
            <a:br>
              <a:rPr lang="en-US" altLang="en-US">
                <a:latin typeface="Tahoma" pitchFamily="34" charset="0"/>
              </a:rPr>
            </a:br>
            <a:r>
              <a:rPr lang="en-US" altLang="en-US" b="1">
                <a:latin typeface="Tahoma" pitchFamily="34" charset="0"/>
              </a:rPr>
              <a:t>Variables in the file are</a:t>
            </a:r>
            <a:r>
              <a:rPr lang="en-US" altLang="en-US">
                <a:latin typeface="Tahoma" pitchFamily="34" charset="0"/>
              </a:rPr>
              <a:t/>
            </a:r>
            <a:br>
              <a:rPr lang="en-US" altLang="en-US">
                <a:latin typeface="Tahoma" pitchFamily="34" charset="0"/>
              </a:rPr>
            </a:br>
            <a:endParaRPr lang="en-US" altLang="en-US">
              <a:latin typeface="Tahoma" pitchFamily="34" charset="0"/>
            </a:endParaRPr>
          </a:p>
          <a:p>
            <a:pPr>
              <a:spcBef>
                <a:spcPct val="50000"/>
              </a:spcBef>
            </a:pPr>
            <a:r>
              <a:rPr lang="en-US" altLang="en-US">
                <a:latin typeface="Tahoma" pitchFamily="34" charset="0"/>
              </a:rPr>
              <a:t>COUNTRY = name of country </a:t>
            </a:r>
          </a:p>
          <a:p>
            <a:r>
              <a:rPr lang="en-US" altLang="en-US">
                <a:latin typeface="Tahoma" pitchFamily="34" charset="0"/>
              </a:rPr>
              <a:t>YEAR = year, 1960-1978</a:t>
            </a:r>
            <a:br>
              <a:rPr lang="en-US" altLang="en-US">
                <a:latin typeface="Tahoma" pitchFamily="34" charset="0"/>
              </a:rPr>
            </a:br>
            <a:r>
              <a:rPr lang="en-US" altLang="en-US">
                <a:latin typeface="Tahoma" pitchFamily="34" charset="0"/>
              </a:rPr>
              <a:t>LGASPCAR = log of consumption per car</a:t>
            </a:r>
            <a:br>
              <a:rPr lang="en-US" altLang="en-US">
                <a:latin typeface="Tahoma" pitchFamily="34" charset="0"/>
              </a:rPr>
            </a:br>
            <a:r>
              <a:rPr lang="en-US" altLang="en-US">
                <a:latin typeface="Tahoma" pitchFamily="34" charset="0"/>
              </a:rPr>
              <a:t>LINCOMEP = log of per capita income</a:t>
            </a:r>
            <a:br>
              <a:rPr lang="en-US" altLang="en-US">
                <a:latin typeface="Tahoma" pitchFamily="34" charset="0"/>
              </a:rPr>
            </a:br>
            <a:r>
              <a:rPr lang="en-US" altLang="en-US">
                <a:latin typeface="Tahoma" pitchFamily="34" charset="0"/>
              </a:rPr>
              <a:t>LRPMG = log of real price of gasoline </a:t>
            </a:r>
          </a:p>
          <a:p>
            <a:r>
              <a:rPr lang="en-US" altLang="en-US">
                <a:latin typeface="Tahoma" pitchFamily="34" charset="0"/>
              </a:rPr>
              <a:t>LCARPCAP = log of per capita number of cars </a:t>
            </a:r>
            <a:br>
              <a:rPr lang="en-US" altLang="en-US">
                <a:latin typeface="Tahoma" pitchFamily="34" charset="0"/>
              </a:rPr>
            </a:br>
            <a:endParaRPr lang="en-US" altLang="en-US">
              <a:latin typeface="Tahoma" pitchFamily="34" charset="0"/>
            </a:endParaRPr>
          </a:p>
          <a:p>
            <a:r>
              <a:rPr lang="en-US" altLang="en-US">
                <a:latin typeface="Tahoma" pitchFamily="34" charset="0"/>
              </a:rPr>
              <a:t>See Baltagi (2001, p. 24) for analysis of these data. The article on which the analysis is based is Baltagi, B. and Griffin, J., "Gasoline Demand in the OECD: An Application of Pooling and Testing Procedures," European Economic Review, 22, 1983, pp. 117-137.  The data were downloaded from the website for Baltagi's text. 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A Test Against Aggregation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Log Likelihood from restricted model = 655.093. Free parameters in </a:t>
            </a:r>
            <a:r>
              <a:rPr lang="en-US" altLang="en-US" b="1" smtClean="0">
                <a:sym typeface="Symbol" pitchFamily="18" charset="2"/>
              </a:rPr>
              <a:t></a:t>
            </a:r>
            <a:r>
              <a:rPr lang="en-US" altLang="en-US" smtClean="0">
                <a:sym typeface="Symbol" pitchFamily="18" charset="2"/>
              </a:rPr>
              <a:t> and </a:t>
            </a:r>
            <a:r>
              <a:rPr lang="el-GR" altLang="en-US" b="1" smtClean="0">
                <a:sym typeface="Symbol" pitchFamily="18" charset="2"/>
              </a:rPr>
              <a:t>Σ</a:t>
            </a:r>
            <a:r>
              <a:rPr lang="en-US" altLang="en-US" smtClean="0">
                <a:sym typeface="Symbol" pitchFamily="18" charset="2"/>
              </a:rPr>
              <a:t> are 4 + 18(19)/2 = 175.</a:t>
            </a:r>
            <a:endParaRPr lang="el-GR" altLang="en-US" smtClean="0">
              <a:sym typeface="Symbol" pitchFamily="18" charset="2"/>
            </a:endParaRPr>
          </a:p>
          <a:p>
            <a:pPr eaLnBrk="1" hangingPunct="1"/>
            <a:r>
              <a:rPr lang="en-US" altLang="en-US" smtClean="0"/>
              <a:t>Log Likelihood from model with separate country dummy variables = 876.126.  Free parameters in </a:t>
            </a:r>
            <a:r>
              <a:rPr lang="en-US" altLang="en-US" smtClean="0">
                <a:sym typeface="Symbol" pitchFamily="18" charset="2"/>
              </a:rPr>
              <a:t> and </a:t>
            </a:r>
            <a:r>
              <a:rPr lang="el-GR" altLang="en-US" smtClean="0">
                <a:sym typeface="Symbol" pitchFamily="18" charset="2"/>
              </a:rPr>
              <a:t>Σ</a:t>
            </a:r>
            <a:r>
              <a:rPr lang="en-US" altLang="en-US" smtClean="0">
                <a:sym typeface="Symbol" pitchFamily="18" charset="2"/>
              </a:rPr>
              <a:t> are 21 + 171 = 192</a:t>
            </a:r>
          </a:p>
          <a:p>
            <a:pPr eaLnBrk="1" hangingPunct="1"/>
            <a:r>
              <a:rPr lang="en-US" altLang="en-US" smtClean="0">
                <a:sym typeface="Symbol" pitchFamily="18" charset="2"/>
              </a:rPr>
              <a:t>Chi-squared[17]=2(876.126-655.093)=442.07</a:t>
            </a:r>
          </a:p>
          <a:p>
            <a:pPr eaLnBrk="1" hangingPunct="1"/>
            <a:r>
              <a:rPr lang="en-US" altLang="en-US" smtClean="0">
                <a:sym typeface="Symbol" pitchFamily="18" charset="2"/>
              </a:rPr>
              <a:t>Critical value=27.857. Homogeneity hypothesis is rejected a fortiori.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2_Quadrant">
  <a:themeElements>
    <a:clrScheme name="1_Quadrant 2">
      <a:dk1>
        <a:srgbClr val="000000"/>
      </a:dk1>
      <a:lt1>
        <a:srgbClr val="FFFFFF"/>
      </a:lt1>
      <a:dk2>
        <a:srgbClr val="420000"/>
      </a:dk2>
      <a:lt2>
        <a:srgbClr val="660000"/>
      </a:lt2>
      <a:accent1>
        <a:srgbClr val="CCCC00"/>
      </a:accent1>
      <a:accent2>
        <a:srgbClr val="999966"/>
      </a:accent2>
      <a:accent3>
        <a:srgbClr val="FFFFFF"/>
      </a:accent3>
      <a:accent4>
        <a:srgbClr val="000000"/>
      </a:accent4>
      <a:accent5>
        <a:srgbClr val="E2E2AA"/>
      </a:accent5>
      <a:accent6>
        <a:srgbClr val="8A8A5C"/>
      </a:accent6>
      <a:hlink>
        <a:srgbClr val="996633"/>
      </a:hlink>
      <a:folHlink>
        <a:srgbClr val="993300"/>
      </a:folHlink>
    </a:clrScheme>
    <a:fontScheme name="1_Quadrant">
      <a:majorFont>
        <a:latin typeface="Arial Black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1_Quadrant 1">
        <a:dk1>
          <a:srgbClr val="5C5674"/>
        </a:dk1>
        <a:lt1>
          <a:srgbClr val="FFFFFF"/>
        </a:lt1>
        <a:dk2>
          <a:srgbClr val="85986A"/>
        </a:dk2>
        <a:lt2>
          <a:srgbClr val="FFFFFF"/>
        </a:lt2>
        <a:accent1>
          <a:srgbClr val="666633"/>
        </a:accent1>
        <a:accent2>
          <a:srgbClr val="ADC5B8"/>
        </a:accent2>
        <a:accent3>
          <a:srgbClr val="C2CAB9"/>
        </a:accent3>
        <a:accent4>
          <a:srgbClr val="DADADA"/>
        </a:accent4>
        <a:accent5>
          <a:srgbClr val="B8B8AD"/>
        </a:accent5>
        <a:accent6>
          <a:srgbClr val="9CB2A6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Quadrant 2">
        <a:dk1>
          <a:srgbClr val="000000"/>
        </a:dk1>
        <a:lt1>
          <a:srgbClr val="FFFFFF"/>
        </a:lt1>
        <a:dk2>
          <a:srgbClr val="420000"/>
        </a:dk2>
        <a:lt2>
          <a:srgbClr val="660000"/>
        </a:lt2>
        <a:accent1>
          <a:srgbClr val="CCCC00"/>
        </a:accent1>
        <a:accent2>
          <a:srgbClr val="999966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8A8A5C"/>
        </a:accent6>
        <a:hlink>
          <a:srgbClr val="996633"/>
        </a:hlink>
        <a:folHlink>
          <a:srgbClr val="99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Quadrant 3">
        <a:dk1>
          <a:srgbClr val="618052"/>
        </a:dk1>
        <a:lt1>
          <a:srgbClr val="FFFFE3"/>
        </a:lt1>
        <a:dk2>
          <a:srgbClr val="162E36"/>
        </a:dk2>
        <a:lt2>
          <a:srgbClr val="FFFFFF"/>
        </a:lt2>
        <a:accent1>
          <a:srgbClr val="336699"/>
        </a:accent1>
        <a:accent2>
          <a:srgbClr val="69888B"/>
        </a:accent2>
        <a:accent3>
          <a:srgbClr val="ABADAE"/>
        </a:accent3>
        <a:accent4>
          <a:srgbClr val="DADAC2"/>
        </a:accent4>
        <a:accent5>
          <a:srgbClr val="ADB8CA"/>
        </a:accent5>
        <a:accent6>
          <a:srgbClr val="5E7B7D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Quadrant 4">
        <a:dk1>
          <a:srgbClr val="000000"/>
        </a:dk1>
        <a:lt1>
          <a:srgbClr val="FFFFFF"/>
        </a:lt1>
        <a:dk2>
          <a:srgbClr val="000000"/>
        </a:dk2>
        <a:lt2>
          <a:srgbClr val="CC0000"/>
        </a:lt2>
        <a:accent1>
          <a:srgbClr val="FFCC00"/>
        </a:accent1>
        <a:accent2>
          <a:srgbClr val="3366CC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2D5CB9"/>
        </a:accent6>
        <a:hlink>
          <a:srgbClr val="666699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Quadrant 5">
        <a:dk1>
          <a:srgbClr val="666699"/>
        </a:dk1>
        <a:lt1>
          <a:srgbClr val="FFFFFF"/>
        </a:lt1>
        <a:dk2>
          <a:srgbClr val="000033"/>
        </a:dk2>
        <a:lt2>
          <a:srgbClr val="FFFFFF"/>
        </a:lt2>
        <a:accent1>
          <a:srgbClr val="9966FF"/>
        </a:accent1>
        <a:accent2>
          <a:srgbClr val="CCCCFF"/>
        </a:accent2>
        <a:accent3>
          <a:srgbClr val="AAAAAD"/>
        </a:accent3>
        <a:accent4>
          <a:srgbClr val="DADADA"/>
        </a:accent4>
        <a:accent5>
          <a:srgbClr val="CAB8FF"/>
        </a:accent5>
        <a:accent6>
          <a:srgbClr val="B9B9E7"/>
        </a:accent6>
        <a:hlink>
          <a:srgbClr val="CC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Quadrant 6">
        <a:dk1>
          <a:srgbClr val="000000"/>
        </a:dk1>
        <a:lt1>
          <a:srgbClr val="FFFFFF"/>
        </a:lt1>
        <a:dk2>
          <a:srgbClr val="000000"/>
        </a:dk2>
        <a:lt2>
          <a:srgbClr val="669966"/>
        </a:lt2>
        <a:accent1>
          <a:srgbClr val="CCCC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8A8AB9"/>
        </a:accent6>
        <a:hlink>
          <a:srgbClr val="000066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Quadrant 7">
        <a:dk1>
          <a:srgbClr val="0099CC"/>
        </a:dk1>
        <a:lt1>
          <a:srgbClr val="FFFFFF"/>
        </a:lt1>
        <a:dk2>
          <a:srgbClr val="000099"/>
        </a:dk2>
        <a:lt2>
          <a:srgbClr val="FFFFFF"/>
        </a:lt2>
        <a:accent1>
          <a:srgbClr val="0099CC"/>
        </a:accent1>
        <a:accent2>
          <a:srgbClr val="6600FF"/>
        </a:accent2>
        <a:accent3>
          <a:srgbClr val="AAAACA"/>
        </a:accent3>
        <a:accent4>
          <a:srgbClr val="DADADA"/>
        </a:accent4>
        <a:accent5>
          <a:srgbClr val="AACAE2"/>
        </a:accent5>
        <a:accent6>
          <a:srgbClr val="5C00E7"/>
        </a:accent6>
        <a:hlink>
          <a:srgbClr val="FFCC00"/>
        </a:hlink>
        <a:folHlink>
          <a:srgbClr val="00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Quadrant 8">
        <a:dk1>
          <a:srgbClr val="000033"/>
        </a:dk1>
        <a:lt1>
          <a:srgbClr val="FFFFFF"/>
        </a:lt1>
        <a:dk2>
          <a:srgbClr val="003366"/>
        </a:dk2>
        <a:lt2>
          <a:srgbClr val="275C6D"/>
        </a:lt2>
        <a:accent1>
          <a:srgbClr val="A7D2DF"/>
        </a:accent1>
        <a:accent2>
          <a:srgbClr val="108DA6"/>
        </a:accent2>
        <a:accent3>
          <a:srgbClr val="FFFFFF"/>
        </a:accent3>
        <a:accent4>
          <a:srgbClr val="00002A"/>
        </a:accent4>
        <a:accent5>
          <a:srgbClr val="D0E5EC"/>
        </a:accent5>
        <a:accent6>
          <a:srgbClr val="0D7F96"/>
        </a:accent6>
        <a:hlink>
          <a:srgbClr val="666699"/>
        </a:hlink>
        <a:folHlink>
          <a:srgbClr val="99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Quadrant 9">
        <a:dk1>
          <a:srgbClr val="CC3300"/>
        </a:dk1>
        <a:lt1>
          <a:srgbClr val="FFFFFF"/>
        </a:lt1>
        <a:dk2>
          <a:srgbClr val="000000"/>
        </a:dk2>
        <a:lt2>
          <a:srgbClr val="FFFFCC"/>
        </a:lt2>
        <a:accent1>
          <a:srgbClr val="FF9900"/>
        </a:accent1>
        <a:accent2>
          <a:srgbClr val="993300"/>
        </a:accent2>
        <a:accent3>
          <a:srgbClr val="AAAAAA"/>
        </a:accent3>
        <a:accent4>
          <a:srgbClr val="DADADA"/>
        </a:accent4>
        <a:accent5>
          <a:srgbClr val="FFCAAA"/>
        </a:accent5>
        <a:accent6>
          <a:srgbClr val="8A2D00"/>
        </a:accent6>
        <a:hlink>
          <a:srgbClr val="CEC5A2"/>
        </a:hlink>
        <a:folHlink>
          <a:srgbClr val="DDDDDD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17707</TotalTime>
  <Words>2402</Words>
  <Application>Microsoft Office PowerPoint</Application>
  <PresentationFormat>On-screen Show (4:3)</PresentationFormat>
  <Paragraphs>394</Paragraphs>
  <Slides>80</Slides>
  <Notes>57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80</vt:i4>
      </vt:variant>
    </vt:vector>
  </HeadingPairs>
  <TitlesOfParts>
    <vt:vector size="83" baseType="lpstr">
      <vt:lpstr>2_Quadrant</vt:lpstr>
      <vt:lpstr>Equation</vt:lpstr>
      <vt:lpstr>Bitmap Image</vt:lpstr>
      <vt:lpstr>Econometric Analysis of Panel Data</vt:lpstr>
      <vt:lpstr>Slide 2</vt:lpstr>
      <vt:lpstr>Regression Extensions</vt:lpstr>
      <vt:lpstr>Time Varying Effects Models</vt:lpstr>
      <vt:lpstr>Slide 5</vt:lpstr>
      <vt:lpstr>Time Varying Fixed Effects</vt:lpstr>
      <vt:lpstr>Need for Clarification</vt:lpstr>
      <vt:lpstr>Time Varying Fixed Effects</vt:lpstr>
      <vt:lpstr>A Partial Fixed Effects Model</vt:lpstr>
      <vt:lpstr>Time Varying Effects Models</vt:lpstr>
      <vt:lpstr>Slide 11</vt:lpstr>
      <vt:lpstr>Slide 12</vt:lpstr>
      <vt:lpstr>Slide 13</vt:lpstr>
      <vt:lpstr>Time Varying Effects Models</vt:lpstr>
      <vt:lpstr>Slide 15</vt:lpstr>
      <vt:lpstr>Munnell State Production Model</vt:lpstr>
      <vt:lpstr>No Effects</vt:lpstr>
      <vt:lpstr>Quadratic Fixed Effects</vt:lpstr>
      <vt:lpstr>Time Varying Effects Models</vt:lpstr>
      <vt:lpstr>EM Algorithm (Chen (2015))</vt:lpstr>
      <vt:lpstr>Measurement Error</vt:lpstr>
      <vt:lpstr>General Conclusions About Measurement Error</vt:lpstr>
      <vt:lpstr>Application: A Twins Study</vt:lpstr>
      <vt:lpstr>Wage Equation</vt:lpstr>
      <vt:lpstr>Slide 25</vt:lpstr>
      <vt:lpstr>Spatial Autocorrelation</vt:lpstr>
      <vt:lpstr>Spatially Autocorrelated Data</vt:lpstr>
      <vt:lpstr>Hypothesis of Spatial Autocorrelation</vt:lpstr>
      <vt:lpstr>Testing for Spatial Autocorrelation</vt:lpstr>
      <vt:lpstr>Modeling Spatial Autocorrelation</vt:lpstr>
      <vt:lpstr>Spatial Autoregression</vt:lpstr>
      <vt:lpstr>Generalized Regression</vt:lpstr>
      <vt:lpstr>Spatial Autocorrelation in Regression</vt:lpstr>
      <vt:lpstr>Panel Data Application: Spatial Autocorrelation</vt:lpstr>
      <vt:lpstr>Slide 35</vt:lpstr>
      <vt:lpstr>Spatial Autocorrelation in a Panel</vt:lpstr>
      <vt:lpstr>Spatial Autocorrelation in a Sample Selection Model</vt:lpstr>
      <vt:lpstr>Spatial Autocorrelation in a Sample Selection Model</vt:lpstr>
      <vt:lpstr>Spatial Autocorrelation in a Sample Selection Model</vt:lpstr>
      <vt:lpstr>Spatial Autocorrelation in a Sample Selection Model</vt:lpstr>
      <vt:lpstr>Spatial Weights</vt:lpstr>
      <vt:lpstr>Appendix: Miscellaneous</vt:lpstr>
      <vt:lpstr>Ordinary Least Squares</vt:lpstr>
      <vt:lpstr>Estimating the Variance for OLS</vt:lpstr>
      <vt:lpstr>White Estimator for OLS</vt:lpstr>
      <vt:lpstr>Generalized Least Squares</vt:lpstr>
      <vt:lpstr>Maximum Likelihood</vt:lpstr>
      <vt:lpstr>Conclusion Het. in Effects</vt:lpstr>
      <vt:lpstr>Generalized Regression</vt:lpstr>
      <vt:lpstr>OLS Estimation</vt:lpstr>
      <vt:lpstr>Feasible GLS</vt:lpstr>
      <vt:lpstr>GLS Estimation</vt:lpstr>
      <vt:lpstr>Heteroscedasticity</vt:lpstr>
      <vt:lpstr>Slide 54</vt:lpstr>
      <vt:lpstr>Baltagi and Griffin’s Gasoline Data</vt:lpstr>
      <vt:lpstr>Heteroscedastic Gasoline Data</vt:lpstr>
      <vt:lpstr>Does Teaching Load Affect Faculty Size? Becker, W., Greene, W., Seigfried, J.</vt:lpstr>
      <vt:lpstr>Random Effects Regressions</vt:lpstr>
      <vt:lpstr>Modeling the Scedastic Function</vt:lpstr>
      <vt:lpstr>Two Step Estimation</vt:lpstr>
      <vt:lpstr>Heteroscedasticity in the RE Model</vt:lpstr>
      <vt:lpstr>LSDV Residuals</vt:lpstr>
      <vt:lpstr>Evidence of Country Specific  Heteroscedasticity</vt:lpstr>
      <vt:lpstr>Heteroscedasticity in the FE Model</vt:lpstr>
      <vt:lpstr>Slide 65</vt:lpstr>
      <vt:lpstr>Narrower Assumptions</vt:lpstr>
      <vt:lpstr>Heteroscedasticity in Gasoline Data</vt:lpstr>
      <vt:lpstr>Estimating the Variance Components: Baltagi</vt:lpstr>
      <vt:lpstr>Estimating the Variance Components: Hsiao</vt:lpstr>
      <vt:lpstr>Maximum Likelihood</vt:lpstr>
      <vt:lpstr>OLS and PCSE</vt:lpstr>
      <vt:lpstr>FGLS</vt:lpstr>
      <vt:lpstr>Autocorrelation</vt:lpstr>
      <vt:lpstr>FGLS – Fixed Effects</vt:lpstr>
      <vt:lpstr>FGLS – Random Effects</vt:lpstr>
      <vt:lpstr>Microeconomic Data - Wages</vt:lpstr>
      <vt:lpstr>Macroeconomic Data –  Baltagi/Griffin Gasoline Market</vt:lpstr>
      <vt:lpstr>Aggregation Test</vt:lpstr>
      <vt:lpstr>Baltagi and Griffin’s Gasoline Data</vt:lpstr>
      <vt:lpstr>A Test Against Aggregation</vt:lpstr>
    </vt:vector>
  </TitlesOfParts>
  <Company>Stern School of Business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Modeling Consumer Decision Making and Discrete Choice Behavior</dc:title>
  <dc:creator>Valued Sony Customer</dc:creator>
  <cp:lastModifiedBy>BG</cp:lastModifiedBy>
  <cp:revision>173</cp:revision>
  <dcterms:created xsi:type="dcterms:W3CDTF">2001-06-17T19:05:03Z</dcterms:created>
  <dcterms:modified xsi:type="dcterms:W3CDTF">2019-12-22T15:37:47Z</dcterms:modified>
</cp:coreProperties>
</file>