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57"/>
  </p:notesMasterIdLst>
  <p:handoutMasterIdLst>
    <p:handoutMasterId r:id="rId58"/>
  </p:handoutMasterIdLst>
  <p:sldIdLst>
    <p:sldId id="531" r:id="rId2"/>
    <p:sldId id="436" r:id="rId3"/>
    <p:sldId id="435" r:id="rId4"/>
    <p:sldId id="456" r:id="rId5"/>
    <p:sldId id="437" r:id="rId6"/>
    <p:sldId id="439" r:id="rId7"/>
    <p:sldId id="457" r:id="rId8"/>
    <p:sldId id="465" r:id="rId9"/>
    <p:sldId id="466" r:id="rId10"/>
    <p:sldId id="467" r:id="rId11"/>
    <p:sldId id="463" r:id="rId12"/>
    <p:sldId id="462" r:id="rId13"/>
    <p:sldId id="461" r:id="rId14"/>
    <p:sldId id="464" r:id="rId15"/>
    <p:sldId id="468" r:id="rId16"/>
    <p:sldId id="563" r:id="rId17"/>
    <p:sldId id="564" r:id="rId18"/>
    <p:sldId id="469" r:id="rId19"/>
    <p:sldId id="470" r:id="rId20"/>
    <p:sldId id="471" r:id="rId21"/>
    <p:sldId id="542" r:id="rId22"/>
    <p:sldId id="545" r:id="rId23"/>
    <p:sldId id="544" r:id="rId24"/>
    <p:sldId id="479" r:id="rId25"/>
    <p:sldId id="480" r:id="rId26"/>
    <p:sldId id="539" r:id="rId27"/>
    <p:sldId id="481" r:id="rId28"/>
    <p:sldId id="561" r:id="rId29"/>
    <p:sldId id="482" r:id="rId30"/>
    <p:sldId id="483" r:id="rId31"/>
    <p:sldId id="540" r:id="rId32"/>
    <p:sldId id="541" r:id="rId33"/>
    <p:sldId id="484" r:id="rId34"/>
    <p:sldId id="556" r:id="rId35"/>
    <p:sldId id="552" r:id="rId36"/>
    <p:sldId id="546" r:id="rId37"/>
    <p:sldId id="553" r:id="rId38"/>
    <p:sldId id="554" r:id="rId39"/>
    <p:sldId id="555" r:id="rId40"/>
    <p:sldId id="568" r:id="rId41"/>
    <p:sldId id="566" r:id="rId42"/>
    <p:sldId id="567" r:id="rId43"/>
    <p:sldId id="559" r:id="rId44"/>
    <p:sldId id="560" r:id="rId45"/>
    <p:sldId id="488" r:id="rId46"/>
    <p:sldId id="502" r:id="rId47"/>
    <p:sldId id="503" r:id="rId48"/>
    <p:sldId id="504" r:id="rId49"/>
    <p:sldId id="505" r:id="rId50"/>
    <p:sldId id="506" r:id="rId51"/>
    <p:sldId id="524" r:id="rId52"/>
    <p:sldId id="557" r:id="rId53"/>
    <p:sldId id="562" r:id="rId54"/>
    <p:sldId id="558" r:id="rId55"/>
    <p:sldId id="550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  <a:srgbClr val="0066FF"/>
    <a:srgbClr val="FF0000"/>
    <a:srgbClr val="FFC000"/>
    <a:srgbClr val="0099FF"/>
    <a:srgbClr val="000000"/>
    <a:srgbClr val="FFFFFF"/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76" d="100"/>
          <a:sy n="76" d="100"/>
        </p:scale>
        <p:origin x="-941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25685CD-44EA-41A1-B580-904FD3EA1C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8EB407E-BCA7-424C-9948-731DE3ED79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92738-C23E-450A-BBA8-895AA6475392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D8B6B5-3B98-4DE7-9B9E-B1C6B5C714B2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CB4114-7F07-4F0B-9010-6078EC9059D9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3B2CB-2BAA-4D71-8572-6A4BE90C54D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ADEEA3-7C47-4EBD-B23E-7920526F476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76140E-BDB5-4176-9A88-223BB1F9938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67E9D-4665-46D9-A1FD-7F67E1C5281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5DC637-4BCE-418F-9090-411BE11E2E3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88194-652B-4D0D-A3E2-12BAA3ABACC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97F109-1809-483F-BE12-98E0257DDDD0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52FDB-EF0C-4E67-A30B-3D6119A4788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F49B66-5944-487C-A6A3-2A45A00E781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0D0C87-C25D-463B-AAF8-0365F73C2A9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F8B55-38B0-41C7-BCF2-09D67969257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0E298-B3E7-4542-860A-30683726745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45CA67-2C24-429F-AA4A-3B21D0819A2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A0F3D-25DD-412B-912B-934A986F2B74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200ED8-A76B-43C1-A5CC-4EBBDDB9C5B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74FD6-5C7F-4F9F-89C8-4CD8672FC3D7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F23A2-2CF0-4F41-AB2E-B3F6020601C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C5B786-C488-4590-A60A-29EC47AC9336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A533-1A57-4676-AB7C-157A0946A34C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2F6608-909A-4587-8A7F-8512A133F84A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06220F-878A-43E3-903C-9BA53C82B64E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12C88-DECB-4327-944B-44D7C95F4F4C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A4E16-2C04-4A43-ADCD-144E79E00BFD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E6A83-11F5-4C00-BDF4-56E9640449CA}" type="slidenum">
              <a:rPr lang="en-US" altLang="en-US" smtClean="0"/>
              <a:pPr/>
              <a:t>40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0739434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84379B9-79D3-4D3C-8346-83906A951221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7222007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9ACFF32-015B-4787-A5EE-70822F39B6A3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4768955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F96FF3-D7D9-4754-AB59-4D5B8B61C466}" type="slidenum">
              <a:rPr lang="en-US" altLang="en-US" smtClean="0"/>
              <a:pPr/>
              <a:t>43</a:t>
            </a:fld>
            <a:endParaRPr lang="en-US" alt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57D6F-A14D-48BC-B276-772B52F5295F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73E307-B530-4B06-B570-66B2ADCDA2D8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F455BB-4640-4581-A2EB-034F35973DB8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9E157-C10A-47C0-A896-412B9873D705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0A368B-310F-444D-B954-03B807CFD1D8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F1F3DB-CEF7-41BD-AD47-1420EBC2DF82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0B009-DCAA-41DD-887E-937C0F135E39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64E293-8436-460C-A1AC-A1DBC254C8AA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3954B-3454-4698-B041-5A205CBB6BA1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D1036A98-FD1C-4027-B70E-82CFB07B30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CD19CB-D5A0-4DE8-A43B-42FFE6BD69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692FE-8D3D-42F5-92BA-274851CC2D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0FC3B7-DEC8-4C56-A182-E5A1E3B79F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F92C10-27C2-4205-9B79-330751D4598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122EE-1188-4C19-AD74-1E1F447732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1CA75-7768-4DBB-A11C-0EE94C30F8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16AA-5D90-4DAA-A9BE-C15D3C1C17D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9022E3-655F-4643-A49B-EB552BE5641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CA9DF5-C111-46E1-9165-D628336BD3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38E2A9-A543-4FC6-AA8B-A908025163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52083-1BDC-4345-93ED-05F23A7AC4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5CC2A-E56D-4AAB-B53C-B024B8DF26B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0380A-9413-4324-AEC1-A8345FDC96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8FB1667B-274C-4D82-A825-7332976B520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8: IV and GMM Estimation [ </a:t>
            </a:r>
            <a:fld id="{16AA6EED-D8BF-4F94-8C96-CED6052E2825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/51]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  <p:sldLayoutId id="2147484141" r:id="rId13"/>
    <p:sldLayoutId id="214748414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4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6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7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8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9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2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3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4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5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6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Agenda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Single equation instrumental variable estimation</a:t>
            </a:r>
          </a:p>
          <a:p>
            <a:pPr lvl="1" eaLnBrk="1" hangingPunct="1"/>
            <a:r>
              <a:rPr lang="en-US" altLang="en-US" smtClean="0"/>
              <a:t>Exogeneity</a:t>
            </a:r>
          </a:p>
          <a:p>
            <a:pPr lvl="1" eaLnBrk="1" hangingPunct="1"/>
            <a:r>
              <a:rPr lang="en-US" altLang="en-US" smtClean="0"/>
              <a:t>Instrumental Variable (IV) Estimation</a:t>
            </a:r>
          </a:p>
          <a:p>
            <a:pPr lvl="1" eaLnBrk="1" hangingPunct="1"/>
            <a:r>
              <a:rPr lang="en-US" altLang="en-US" smtClean="0"/>
              <a:t>Two Stage Least Squares (2SLS)</a:t>
            </a:r>
          </a:p>
          <a:p>
            <a:pPr lvl="1" eaLnBrk="1" hangingPunct="1"/>
            <a:r>
              <a:rPr lang="en-US" altLang="en-US" smtClean="0"/>
              <a:t>Generalized Method of Moments (GMM)</a:t>
            </a:r>
          </a:p>
          <a:p>
            <a:pPr eaLnBrk="1" hangingPunct="1"/>
            <a:r>
              <a:rPr lang="en-US" altLang="en-US" smtClean="0"/>
              <a:t>Panel data</a:t>
            </a:r>
          </a:p>
          <a:p>
            <a:pPr lvl="1" eaLnBrk="1" hangingPunct="1"/>
            <a:r>
              <a:rPr lang="en-US" altLang="en-US" smtClean="0"/>
              <a:t>Fixed effects</a:t>
            </a:r>
          </a:p>
          <a:p>
            <a:pPr lvl="1" eaLnBrk="1" hangingPunct="1"/>
            <a:r>
              <a:rPr lang="en-US" altLang="en-US" smtClean="0"/>
              <a:t>Hausman and Taylor’s formulation</a:t>
            </a:r>
          </a:p>
          <a:p>
            <a:pPr lvl="1" eaLnBrk="1" hangingPunct="1"/>
            <a:r>
              <a:rPr lang="en-US" altLang="en-US" smtClean="0"/>
              <a:t>Application</a:t>
            </a:r>
          </a:p>
          <a:p>
            <a:pPr lvl="1" eaLnBrk="1" hangingPunct="1"/>
            <a:r>
              <a:rPr lang="en-US" altLang="en-US" smtClean="0"/>
              <a:t>Arellano/Bond/Bover framework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Structure and Regression</a:t>
            </a:r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1066800" y="1633538"/>
          <a:ext cx="7718425" cy="4838700"/>
        </p:xfrm>
        <a:graphic>
          <a:graphicData uri="http://schemas.openxmlformats.org/presentationml/2006/ole">
            <p:oleObj spid="_x0000_s9223" name="Equation" r:id="rId4" imgW="4495800" imgH="2819400" progId="Equation.DSMT4">
              <p:embed/>
            </p:oleObj>
          </a:graphicData>
        </a:graphic>
      </p:graphicFrame>
      <p:cxnSp>
        <p:nvCxnSpPr>
          <p:cNvPr id="9220" name="Straight Arrow Connector 2"/>
          <p:cNvCxnSpPr>
            <a:cxnSpLocks noChangeShapeType="1"/>
          </p:cNvCxnSpPr>
          <p:nvPr/>
        </p:nvCxnSpPr>
        <p:spPr bwMode="auto">
          <a:xfrm flipV="1">
            <a:off x="4114800" y="3200400"/>
            <a:ext cx="1600200" cy="1066800"/>
          </a:xfrm>
          <a:prstGeom prst="straightConnector1">
            <a:avLst/>
          </a:prstGeom>
          <a:noFill/>
          <a:ln w="57150" algn="ctr">
            <a:solidFill>
              <a:srgbClr val="FF3300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Least Squares</a:t>
            </a:r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2057400" y="1905000"/>
          <a:ext cx="5715000" cy="3308350"/>
        </p:xfrm>
        <a:graphic>
          <a:graphicData uri="http://schemas.openxmlformats.org/presentationml/2006/ole">
            <p:oleObj spid="_x0000_s13319" name="Equation" r:id="rId4" imgW="2832100" imgH="1638300" progId="Equation.DSMT4">
              <p:embed/>
            </p:oleObj>
          </a:graphicData>
        </a:graphic>
      </p:graphicFrame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09600" y="5410200"/>
            <a:ext cx="8153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Tahoma" pitchFamily="34" charset="0"/>
                <a:cs typeface="Tahoma" pitchFamily="34" charset="0"/>
              </a:rPr>
              <a:t>Useful insight:  LS converges to something, just not the parameter we are hoping to estimate.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Exogeneity and Endogeneity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600200" y="1803400"/>
          <a:ext cx="6254750" cy="4597400"/>
        </p:xfrm>
        <a:graphic>
          <a:graphicData uri="http://schemas.openxmlformats.org/presentationml/2006/ole">
            <p:oleObj spid="_x0000_s11272" name="Equation" r:id="rId4" imgW="3733800" imgH="2743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IV Estimator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217613" y="2112963"/>
          <a:ext cx="6748462" cy="3929062"/>
        </p:xfrm>
        <a:graphic>
          <a:graphicData uri="http://schemas.openxmlformats.org/presentationml/2006/ole">
            <p:oleObj spid="_x0000_s15367" name="Equation" r:id="rId4" imgW="3708400" imgH="2159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Moment Based Estimator</a:t>
            </a:r>
          </a:p>
        </p:txBody>
      </p:sp>
      <p:graphicFrame>
        <p:nvGraphicFramePr>
          <p:cNvPr id="1741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752600" y="2362200"/>
          <a:ext cx="5459413" cy="2449513"/>
        </p:xfrm>
        <a:graphic>
          <a:graphicData uri="http://schemas.openxmlformats.org/presentationml/2006/ole">
            <p:oleObj spid="_x0000_s17415" name="Equation" r:id="rId4" imgW="2717800" imgH="1219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Cornwell and Rupert Data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57200" y="1752600"/>
            <a:ext cx="8534400" cy="4524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altLang="en-US" sz="1600">
                <a:latin typeface="Tahoma" pitchFamily="34" charset="0"/>
              </a:rPr>
              <a:t/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 b="1">
                <a:latin typeface="Tahoma" pitchFamily="34" charset="0"/>
              </a:rPr>
              <a:t>Variables in the file are</a:t>
            </a:r>
            <a:endParaRPr lang="en-US" alt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EXP 	= work experience, EXPSQ = EXP</a:t>
            </a:r>
            <a:r>
              <a:rPr lang="en-US" altLang="en-US" sz="1600" baseline="30000">
                <a:latin typeface="Tahoma" pitchFamily="34" charset="0"/>
              </a:rPr>
              <a:t>2</a:t>
            </a:r>
            <a:r>
              <a:rPr lang="en-US" altLang="en-US" sz="1600">
                <a:latin typeface="Tahoma" pitchFamily="34" charset="0"/>
              </a:rPr>
              <a:t/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 b="1">
                <a:solidFill>
                  <a:srgbClr val="FF0000"/>
                </a:solidFill>
                <a:latin typeface="Tahoma" pitchFamily="34" charset="0"/>
              </a:rPr>
              <a:t>WKS</a:t>
            </a:r>
            <a:r>
              <a:rPr lang="en-US" altLang="en-US" sz="1600">
                <a:latin typeface="Tahoma" pitchFamily="34" charset="0"/>
              </a:rPr>
              <a:t> 	= weeks worked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OCC 	= occupation, 1 if blue collar, 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IND 	= 1 if manufacturing industry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SOUTH 	= 1 if resides in south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SMSA	= 1 if resides in a city (SMSA)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 sz="1600">
                <a:latin typeface="Tahoma" pitchFamily="34" charset="0"/>
              </a:rPr>
              <a:t> 	= 1 if married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FEM 	= 1 if female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UNION 	= 1 if wage set by </a:t>
            </a:r>
            <a:r>
              <a:rPr lang="en-US" altLang="en-US" sz="1600" smtClean="0">
                <a:latin typeface="Tahoma" pitchFamily="34" charset="0"/>
              </a:rPr>
              <a:t>union </a:t>
            </a:r>
            <a:r>
              <a:rPr lang="en-US" altLang="en-US" sz="1600">
                <a:latin typeface="Tahoma" pitchFamily="34" charset="0"/>
              </a:rPr>
              <a:t>contract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ED 	= years of education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Wage Equation with </a:t>
            </a:r>
            <a:br>
              <a:rPr lang="en-US" altLang="en-US" smtClean="0"/>
            </a:br>
            <a:r>
              <a:rPr lang="en-US" altLang="en-US" smtClean="0"/>
              <a:t>Endogenous Weeks Worked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8305800" cy="35548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mtClean="0">
                <a:latin typeface="Tahoma" pitchFamily="34" charset="0"/>
              </a:rPr>
              <a:t>lnWage=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1</a:t>
            </a:r>
            <a:r>
              <a:rPr lang="en-US" altLang="en-US">
                <a:latin typeface="Tahoma" pitchFamily="34" charset="0"/>
              </a:rPr>
              <a:t>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2</a:t>
            </a:r>
            <a:r>
              <a:rPr lang="en-US" altLang="en-US">
                <a:latin typeface="Tahoma" pitchFamily="34" charset="0"/>
              </a:rPr>
              <a:t> Exp 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3</a:t>
            </a:r>
            <a:r>
              <a:rPr lang="en-US" altLang="en-US">
                <a:latin typeface="Tahoma" pitchFamily="34" charset="0"/>
              </a:rPr>
              <a:t> ExpSq 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4</a:t>
            </a:r>
            <a:r>
              <a:rPr lang="en-US" altLang="en-US">
                <a:latin typeface="Tahoma" pitchFamily="34" charset="0"/>
              </a:rPr>
              <a:t>OCC 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5</a:t>
            </a:r>
            <a:r>
              <a:rPr lang="en-US" altLang="en-US">
                <a:latin typeface="Tahoma" pitchFamily="34" charset="0"/>
              </a:rPr>
              <a:t> South 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6</a:t>
            </a:r>
            <a:r>
              <a:rPr lang="en-US" altLang="en-US">
                <a:latin typeface="Tahoma" pitchFamily="34" charset="0"/>
              </a:rPr>
              <a:t> SMSA + </a:t>
            </a:r>
            <a:r>
              <a:rPr lang="el-GR" altLang="en-US">
                <a:latin typeface="Tahoma" pitchFamily="34" charset="0"/>
              </a:rPr>
              <a:t>β</a:t>
            </a:r>
            <a:r>
              <a:rPr lang="en-US" altLang="en-US" baseline="-25000">
                <a:latin typeface="Tahoma" pitchFamily="34" charset="0"/>
              </a:rPr>
              <a:t>7</a:t>
            </a:r>
            <a:r>
              <a:rPr lang="en-US" altLang="en-US">
                <a:latin typeface="Tahoma" pitchFamily="34" charset="0"/>
              </a:rPr>
              <a:t> WKS + </a:t>
            </a:r>
            <a:r>
              <a:rPr lang="el-GR" altLang="en-US">
                <a:latin typeface="Tahoma" pitchFamily="34" charset="0"/>
              </a:rPr>
              <a:t>ε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Weeks worked </a:t>
            </a:r>
            <a:r>
              <a:rPr lang="en-US" altLang="en-US" smtClean="0">
                <a:latin typeface="Tahoma" pitchFamily="34" charset="0"/>
              </a:rPr>
              <a:t>(</a:t>
            </a:r>
            <a:r>
              <a:rPr lang="en-US" altLang="en-US" b="1" smtClean="0">
                <a:solidFill>
                  <a:srgbClr val="FF0000"/>
                </a:solidFill>
                <a:latin typeface="Tahoma" pitchFamily="34" charset="0"/>
              </a:rPr>
              <a:t>WKS</a:t>
            </a:r>
            <a:r>
              <a:rPr lang="en-US" altLang="en-US" smtClean="0">
                <a:latin typeface="Tahoma" pitchFamily="34" charset="0"/>
              </a:rPr>
              <a:t>) is </a:t>
            </a:r>
            <a:r>
              <a:rPr lang="en-US" altLang="en-US">
                <a:latin typeface="Tahoma" pitchFamily="34" charset="0"/>
              </a:rPr>
              <a:t>believed to be endogenous in this equation.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We use the Marital Status dummy variable 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>
                <a:latin typeface="Tahoma" pitchFamily="34" charset="0"/>
              </a:rPr>
              <a:t> as an exogenous variable.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Wooldridge Condition (</a:t>
            </a:r>
            <a:r>
              <a:rPr lang="en-US" altLang="en-US" u="sng">
                <a:latin typeface="Tahoma" pitchFamily="34" charset="0"/>
              </a:rPr>
              <a:t>Exogeneity</a:t>
            </a:r>
            <a:r>
              <a:rPr lang="en-US" altLang="en-US">
                <a:latin typeface="Tahoma" pitchFamily="34" charset="0"/>
              </a:rPr>
              <a:t>) (5.3)  Cov[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>
                <a:latin typeface="Tahoma" pitchFamily="34" charset="0"/>
              </a:rPr>
              <a:t>, </a:t>
            </a:r>
            <a:r>
              <a:rPr lang="el-GR" altLang="en-US">
                <a:latin typeface="Tahoma" pitchFamily="34" charset="0"/>
              </a:rPr>
              <a:t>ε</a:t>
            </a:r>
            <a:r>
              <a:rPr lang="en-US" altLang="en-US">
                <a:latin typeface="Tahoma" pitchFamily="34" charset="0"/>
              </a:rPr>
              <a:t>] =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 0 </a:t>
            </a:r>
            <a:r>
              <a:rPr lang="en-US" altLang="en-US">
                <a:latin typeface="Tahoma" pitchFamily="34" charset="0"/>
              </a:rPr>
              <a:t>is assumed.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Auxiliary regression: For 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>
                <a:latin typeface="Tahoma" pitchFamily="34" charset="0"/>
              </a:rPr>
              <a:t> to be a ‘</a:t>
            </a:r>
            <a:r>
              <a:rPr lang="en-US" altLang="en-US" smtClean="0">
                <a:latin typeface="Tahoma" pitchFamily="34" charset="0"/>
              </a:rPr>
              <a:t>valid,’ </a:t>
            </a:r>
            <a:r>
              <a:rPr lang="en-US" altLang="en-US" u="sng" smtClean="0">
                <a:latin typeface="Tahoma" pitchFamily="34" charset="0"/>
              </a:rPr>
              <a:t>relevant</a:t>
            </a:r>
            <a:r>
              <a:rPr lang="en-US" altLang="en-US" smtClean="0">
                <a:latin typeface="Tahoma" pitchFamily="34" charset="0"/>
              </a:rPr>
              <a:t> </a:t>
            </a:r>
            <a:r>
              <a:rPr lang="en-US" altLang="en-US">
                <a:latin typeface="Tahoma" pitchFamily="34" charset="0"/>
              </a:rPr>
              <a:t>instrumental variable,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In the regression of </a:t>
            </a:r>
            <a:r>
              <a:rPr lang="en-US" altLang="en-US" b="1">
                <a:solidFill>
                  <a:srgbClr val="FF0000"/>
                </a:solidFill>
                <a:latin typeface="Tahoma" pitchFamily="34" charset="0"/>
              </a:rPr>
              <a:t>WKS</a:t>
            </a:r>
            <a:r>
              <a:rPr lang="en-US" altLang="en-US">
                <a:latin typeface="Tahoma" pitchFamily="34" charset="0"/>
              </a:rPr>
              <a:t> on </a:t>
            </a:r>
            <a:r>
              <a:rPr lang="en-US" altLang="en-US" smtClean="0">
                <a:latin typeface="Tahoma" pitchFamily="34" charset="0"/>
              </a:rPr>
              <a:t>[</a:t>
            </a:r>
            <a:r>
              <a:rPr lang="en-US" altLang="en-US" b="1">
                <a:latin typeface="Tahoma" pitchFamily="34" charset="0"/>
              </a:rPr>
              <a:t>1,EXP,EXPSQ,OCC,South,SMSA</a:t>
            </a:r>
            <a:r>
              <a:rPr lang="en-US" altLang="en-US">
                <a:latin typeface="Tahoma" pitchFamily="34" charset="0"/>
              </a:rPr>
              <a:t>,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>
                <a:latin typeface="Tahoma" pitchFamily="34" charset="0"/>
              </a:rPr>
              <a:t>]</a:t>
            </a:r>
          </a:p>
          <a:p>
            <a:endParaRPr lang="en-US" altLang="en-US" sz="800">
              <a:latin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MS</a:t>
            </a:r>
            <a:r>
              <a:rPr lang="en-US" altLang="en-US">
                <a:latin typeface="Tahoma" pitchFamily="34" charset="0"/>
              </a:rPr>
              <a:t> significantly “explains” </a:t>
            </a:r>
            <a:r>
              <a:rPr lang="en-US" altLang="en-US" b="1">
                <a:solidFill>
                  <a:srgbClr val="FF0000"/>
                </a:solidFill>
                <a:latin typeface="Tahoma" pitchFamily="34" charset="0"/>
              </a:rPr>
              <a:t>WKS</a:t>
            </a:r>
            <a:r>
              <a:rPr lang="en-US" altLang="en-US">
                <a:latin typeface="Tahoma" pitchFamily="34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altLang="en-US">
                <a:latin typeface="Tahoma" pitchFamily="34" charset="0"/>
              </a:rPr>
              <a:t>A projection interpretation:  In the projection</a:t>
            </a:r>
          </a:p>
          <a:p>
            <a:pPr>
              <a:spcAft>
                <a:spcPts val="600"/>
              </a:spcAft>
            </a:pPr>
            <a:r>
              <a:rPr lang="en-US" altLang="en-US" b="1" smtClean="0">
                <a:solidFill>
                  <a:srgbClr val="FF0000"/>
                </a:solidFill>
                <a:latin typeface="Tahoma" pitchFamily="34" charset="0"/>
              </a:rPr>
              <a:t>x</a:t>
            </a:r>
            <a:r>
              <a:rPr lang="en-US" altLang="en-US" b="1" baseline="-25000" smtClean="0">
                <a:solidFill>
                  <a:srgbClr val="FF0000"/>
                </a:solidFill>
                <a:latin typeface="Tahoma" pitchFamily="34" charset="0"/>
              </a:rPr>
              <a:t>itK</a:t>
            </a:r>
            <a:r>
              <a:rPr lang="en-US" altLang="en-US" smtClean="0">
                <a:latin typeface="Tahoma" pitchFamily="34" charset="0"/>
              </a:rPr>
              <a:t> </a:t>
            </a:r>
            <a:r>
              <a:rPr lang="en-US" altLang="en-US">
                <a:latin typeface="Tahoma" pitchFamily="34" charset="0"/>
              </a:rPr>
              <a:t>=</a:t>
            </a:r>
            <a:r>
              <a:rPr lang="el-GR" altLang="en-US">
                <a:latin typeface="Tahoma" pitchFamily="34" charset="0"/>
              </a:rPr>
              <a:t>θ</a:t>
            </a:r>
            <a:r>
              <a:rPr lang="en-US" altLang="en-US" b="1" baseline="-25000">
                <a:latin typeface="Tahoma" pitchFamily="34" charset="0"/>
              </a:rPr>
              <a:t>1</a:t>
            </a:r>
            <a:r>
              <a:rPr lang="en-US" altLang="en-US" b="1">
                <a:latin typeface="Tahoma" pitchFamily="34" charset="0"/>
              </a:rPr>
              <a:t> x</a:t>
            </a:r>
            <a:r>
              <a:rPr lang="en-US" altLang="en-US" b="1" baseline="-25000">
                <a:latin typeface="Tahoma" pitchFamily="34" charset="0"/>
              </a:rPr>
              <a:t>it1</a:t>
            </a:r>
            <a:r>
              <a:rPr lang="en-US" altLang="en-US">
                <a:latin typeface="Tahoma" pitchFamily="34" charset="0"/>
              </a:rPr>
              <a:t> + </a:t>
            </a:r>
            <a:r>
              <a:rPr lang="el-GR" altLang="en-US">
                <a:latin typeface="Tahoma" pitchFamily="34" charset="0"/>
              </a:rPr>
              <a:t>θ</a:t>
            </a:r>
            <a:r>
              <a:rPr lang="en-US" altLang="en-US" b="1" baseline="-25000">
                <a:latin typeface="Tahoma" pitchFamily="34" charset="0"/>
              </a:rPr>
              <a:t>2</a:t>
            </a:r>
            <a:r>
              <a:rPr lang="en-US" altLang="en-US">
                <a:latin typeface="Tahoma" pitchFamily="34" charset="0"/>
              </a:rPr>
              <a:t>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it2</a:t>
            </a:r>
            <a:r>
              <a:rPr lang="en-US" altLang="en-US">
                <a:latin typeface="Tahoma" pitchFamily="34" charset="0"/>
              </a:rPr>
              <a:t> + … + </a:t>
            </a:r>
            <a:r>
              <a:rPr lang="el-GR" altLang="en-US">
                <a:latin typeface="Tahoma" pitchFamily="34" charset="0"/>
              </a:rPr>
              <a:t>θ</a:t>
            </a:r>
            <a:r>
              <a:rPr lang="en-US" altLang="en-US" b="1" baseline="-25000">
                <a:latin typeface="Tahoma" pitchFamily="34" charset="0"/>
              </a:rPr>
              <a:t>K-1</a:t>
            </a:r>
            <a:r>
              <a:rPr lang="en-US" altLang="en-US">
                <a:latin typeface="Tahoma" pitchFamily="34" charset="0"/>
              </a:rPr>
              <a:t>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it,K-1</a:t>
            </a:r>
            <a:r>
              <a:rPr lang="en-US" altLang="en-US">
                <a:latin typeface="Tahoma" pitchFamily="34" charset="0"/>
              </a:rPr>
              <a:t>  + </a:t>
            </a:r>
            <a:r>
              <a:rPr lang="el-GR" altLang="en-US">
                <a:latin typeface="Tahoma" pitchFamily="34" charset="0"/>
              </a:rPr>
              <a:t>θ</a:t>
            </a:r>
            <a:r>
              <a:rPr lang="en-US" altLang="en-US" b="1" baseline="-25000">
                <a:latin typeface="Tahoma" pitchFamily="34" charset="0"/>
              </a:rPr>
              <a:t>K</a:t>
            </a:r>
            <a:r>
              <a:rPr lang="en-US" altLang="en-US">
                <a:latin typeface="Tahoma" pitchFamily="34" charset="0"/>
              </a:rPr>
              <a:t> 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z</a:t>
            </a:r>
            <a:r>
              <a:rPr lang="en-US" altLang="en-US" b="1" baseline="-25000">
                <a:solidFill>
                  <a:srgbClr val="0066FF"/>
                </a:solidFill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 </a:t>
            </a:r>
            <a:r>
              <a:rPr lang="en-US" altLang="en-US" smtClean="0">
                <a:latin typeface="Tahoma" pitchFamily="34" charset="0"/>
              </a:rPr>
              <a:t>+u, </a:t>
            </a:r>
            <a:r>
              <a:rPr lang="el-GR" altLang="en-US">
                <a:latin typeface="Tahoma" pitchFamily="34" charset="0"/>
              </a:rPr>
              <a:t>θ</a:t>
            </a:r>
            <a:r>
              <a:rPr lang="en-US" altLang="en-US" b="1" baseline="-25000">
                <a:latin typeface="Tahoma" pitchFamily="34" charset="0"/>
              </a:rPr>
              <a:t>K</a:t>
            </a:r>
            <a:r>
              <a:rPr lang="en-US" altLang="en-US">
                <a:latin typeface="Tahoma" pitchFamily="34" charset="0"/>
              </a:rPr>
              <a:t> ≠ 0</a:t>
            </a:r>
            <a:r>
              <a:rPr lang="en-US" altLang="en-US" smtClean="0"/>
              <a:t>.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Auxiliary </a:t>
            </a:r>
            <a:r>
              <a:rPr lang="en-US" altLang="en-US" smtClean="0">
                <a:solidFill>
                  <a:srgbClr val="FF3300"/>
                </a:solidFill>
              </a:rPr>
              <a:t>Projection</a:t>
            </a:r>
            <a:r>
              <a:rPr lang="en-US" altLang="en-US" smtClean="0">
                <a:solidFill>
                  <a:schemeClr val="tx1"/>
                </a:solidFill>
              </a:rPr>
              <a:t> of WKS on (X,z)</a:t>
            </a:r>
            <a:endParaRPr lang="en-US" altLang="en-US" smtClean="0"/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8458200" cy="28623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 smtClean="0">
                <a:latin typeface="Courier New" pitchFamily="49" charset="0"/>
              </a:rPr>
              <a:t>Ordinary least </a:t>
            </a:r>
            <a:r>
              <a:rPr lang="en-US" altLang="en-US" sz="1400" b="1">
                <a:latin typeface="Courier New" pitchFamily="49" charset="0"/>
              </a:rPr>
              <a:t>squares regression          </a:t>
            </a:r>
          </a:p>
          <a:p>
            <a:r>
              <a:rPr lang="en-US" altLang="en-US" sz="1400" b="1" smtClean="0">
                <a:solidFill>
                  <a:srgbClr val="FF0000"/>
                </a:solidFill>
                <a:latin typeface="Courier New" pitchFamily="49" charset="0"/>
              </a:rPr>
              <a:t>LHS=WKS</a:t>
            </a:r>
            <a:r>
              <a:rPr lang="en-US" altLang="en-US" sz="1400" b="1" smtClean="0">
                <a:latin typeface="Courier New" pitchFamily="49" charset="0"/>
              </a:rPr>
              <a:t>      </a:t>
            </a:r>
            <a:r>
              <a:rPr lang="en-US" altLang="en-US" sz="1400" b="1">
                <a:latin typeface="Courier New" pitchFamily="49" charset="0"/>
              </a:rPr>
              <a:t>Mean                 =   </a:t>
            </a:r>
            <a:r>
              <a:rPr lang="en-US" altLang="en-US" sz="1400" b="1" smtClean="0">
                <a:latin typeface="Courier New" pitchFamily="49" charset="0"/>
              </a:rPr>
              <a:t>46.81152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</a:rPr>
              <a:t>--------------------------------------------------------------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</a:rPr>
              <a:t> Variable </a:t>
            </a:r>
            <a:r>
              <a:rPr lang="en-US" altLang="en-US" sz="1400" b="1">
                <a:latin typeface="Courier New" pitchFamily="49" charset="0"/>
              </a:rPr>
              <a:t>| Coefficient  | Standard Error |b/St.Er.|P[|Z|&gt;z</a:t>
            </a:r>
            <a:r>
              <a:rPr lang="en-US" altLang="en-US" sz="1400" b="1" smtClean="0">
                <a:latin typeface="Courier New" pitchFamily="49" charset="0"/>
              </a:rPr>
              <a:t>]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</a:rPr>
              <a:t>--------------------------------------------------------------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>
                <a:latin typeface="Courier New" pitchFamily="49" charset="0"/>
              </a:rPr>
              <a:t> Constant      45.4842872      .36908158   123.236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.05354484      .03139904     1.705   .0881    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-.00169664      .00069138    -2.454   .0141    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 .01294854      .16266435      .080   .9366    </a:t>
            </a:r>
          </a:p>
          <a:p>
            <a:r>
              <a:rPr lang="en-US" altLang="en-US" sz="1400" b="1">
                <a:latin typeface="Courier New" pitchFamily="49" charset="0"/>
              </a:rPr>
              <a:t> SOUTH          .38537223      .17645815     2.184   .0290    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.36777247      .17284574     2.128   .0334    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0066FF"/>
                </a:solidFill>
                <a:latin typeface="Courier New" pitchFamily="49" charset="0"/>
              </a:rPr>
              <a:t>MS             .95530115      .20846241     4.583   .0000    </a:t>
            </a:r>
          </a:p>
          <a:p>
            <a:pPr>
              <a:spcBef>
                <a:spcPct val="50000"/>
              </a:spcBef>
            </a:pPr>
            <a:endParaRPr lang="en-US" altLang="en-US" sz="800">
              <a:latin typeface="Courier New" pitchFamily="49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143000" y="50292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Stock and Staiger (and others) test for “weak instrument,” z</a:t>
            </a:r>
            <a:r>
              <a:rPr lang="en-US" altLang="en-US" baseline="30000"/>
              <a:t>2</a:t>
            </a:r>
            <a:r>
              <a:rPr lang="en-US" altLang="en-US"/>
              <a:t> &gt; 10.</a:t>
            </a:r>
          </a:p>
          <a:p>
            <a:r>
              <a:rPr lang="en-US" altLang="en-US"/>
              <a:t>4.583</a:t>
            </a:r>
            <a:r>
              <a:rPr lang="en-US" altLang="en-US" baseline="30000"/>
              <a:t>2</a:t>
            </a:r>
            <a:r>
              <a:rPr lang="en-US" altLang="en-US"/>
              <a:t> = 21.004.  We do not expect </a:t>
            </a:r>
            <a:r>
              <a:rPr lang="en-US" altLang="en-US" b="1">
                <a:solidFill>
                  <a:srgbClr val="0066FF"/>
                </a:solidFill>
              </a:rPr>
              <a:t>MS</a:t>
            </a:r>
            <a:r>
              <a:rPr lang="en-US" altLang="en-US"/>
              <a:t> to be a weak instrument.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IV for WKS in Lwage Equation - OLS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533400" y="1905000"/>
            <a:ext cx="8229600" cy="31085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 u="sng" smtClean="0">
                <a:latin typeface="Courier New" pitchFamily="49" charset="0"/>
              </a:rPr>
              <a:t>Ordinary </a:t>
            </a:r>
            <a:r>
              <a:rPr lang="en-US" altLang="en-US" sz="1400" b="1" u="sng">
                <a:latin typeface="Courier New" pitchFamily="49" charset="0"/>
              </a:rPr>
              <a:t>least squares </a:t>
            </a:r>
            <a:r>
              <a:rPr lang="en-US" altLang="en-US" sz="1400" b="1" u="sng" smtClean="0">
                <a:latin typeface="Courier New" pitchFamily="49" charset="0"/>
              </a:rPr>
              <a:t>regression. LWAGE           </a:t>
            </a:r>
            <a:r>
              <a:rPr lang="en-US" altLang="en-US" sz="1400" b="1" u="sng">
                <a:latin typeface="Courier New" pitchFamily="49" charset="0"/>
              </a:rPr>
              <a:t>|</a:t>
            </a:r>
          </a:p>
          <a:p>
            <a:r>
              <a:rPr lang="en-US" altLang="en-US" sz="1400" b="1" smtClean="0">
                <a:latin typeface="Courier New" pitchFamily="49" charset="0"/>
              </a:rPr>
              <a:t>Residuals    </a:t>
            </a:r>
            <a:r>
              <a:rPr lang="en-US" altLang="en-US" sz="1400" b="1">
                <a:latin typeface="Courier New" pitchFamily="49" charset="0"/>
              </a:rPr>
              <a:t>Sum of squares       =   678.5643    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Fit          </a:t>
            </a:r>
            <a:r>
              <a:rPr lang="en-US" altLang="en-US" sz="1400" b="1">
                <a:latin typeface="Courier New" pitchFamily="49" charset="0"/>
              </a:rPr>
              <a:t>R-squared            =   .2349075    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             </a:t>
            </a:r>
            <a:r>
              <a:rPr lang="en-US" altLang="en-US" sz="1400" b="1">
                <a:latin typeface="Courier New" pitchFamily="49" charset="0"/>
              </a:rPr>
              <a:t>Adjusted R-squared   =   .2338035    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 smtClean="0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 smtClean="0">
                <a:latin typeface="Courier New" pitchFamily="49" charset="0"/>
              </a:rPr>
              <a:t> </a:t>
            </a:r>
            <a:r>
              <a:rPr lang="en-US" altLang="en-US" sz="1400" b="1">
                <a:latin typeface="Courier New" pitchFamily="49" charset="0"/>
              </a:rPr>
              <a:t>Constant      6.07199231      .06252087    97.119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.04177020      .00247262    16.893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-.00073626    .546183D-04   -13.480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-.27443035      .01285266   -21.352   .0000</a:t>
            </a:r>
          </a:p>
          <a:p>
            <a:r>
              <a:rPr lang="en-US" altLang="en-US" sz="1400" b="1">
                <a:latin typeface="Courier New" pitchFamily="49" charset="0"/>
              </a:rPr>
              <a:t> SOUTH         -.14260124      .01394215   -10.228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.13383636      .01358872     9.849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WKS            .00529710      .00122315     4.331   .0000</a:t>
            </a:r>
            <a:endParaRPr lang="en-US" altLang="en-US" sz="14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85800" y="4724400"/>
            <a:ext cx="6172200" cy="228600"/>
          </a:xfrm>
          <a:prstGeom prst="rect">
            <a:avLst/>
          </a:prstGeom>
          <a:solidFill>
            <a:srgbClr val="FFC000">
              <a:alpha val="2196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IV (2SLS) for WKS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219200" y="1403350"/>
            <a:ext cx="70866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LHS=LWAGE    Mean                 =   6.676346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 Standard deviation   =   .4615122     |</a:t>
            </a:r>
          </a:p>
          <a:p>
            <a:r>
              <a:rPr lang="en-US" altLang="en-US" sz="1400" b="1">
                <a:latin typeface="Courier New" pitchFamily="49" charset="0"/>
              </a:rPr>
              <a:t>| Residuals    Sum of squares       =   13853.55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 Standard error of e  =   1.825317    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+----------------------------------------------------+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</a:rPr>
              <a:t>--------------------------------------------------------------</a:t>
            </a:r>
          </a:p>
          <a:p>
            <a:r>
              <a:rPr lang="en-US" altLang="en-US" sz="1400" b="1" smtClean="0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--------------------------------------------------------------</a:t>
            </a:r>
          </a:p>
          <a:p>
            <a:r>
              <a:rPr lang="en-US" altLang="en-US" sz="1400" b="1" smtClean="0">
                <a:latin typeface="Courier New" pitchFamily="49" charset="0"/>
              </a:rPr>
              <a:t> </a:t>
            </a:r>
            <a:r>
              <a:rPr lang="en-US" altLang="en-US" sz="1400" b="1">
                <a:latin typeface="Courier New" pitchFamily="49" charset="0"/>
              </a:rPr>
              <a:t>Constant     -9.97734299     3.59921463    -2.772   .0056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.01833440      .01233989     1.486   .1373</a:t>
            </a:r>
          </a:p>
          <a:p>
            <a:r>
              <a:rPr lang="en-US" altLang="en-US" sz="1400" b="1">
                <a:latin typeface="Courier New" pitchFamily="49" charset="0"/>
              </a:rPr>
              <a:t> EXPSQ       -.799491D-04      .00028711     -.278   .7807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-.28885529      .05816301    -4.966   .0000</a:t>
            </a:r>
          </a:p>
          <a:p>
            <a:r>
              <a:rPr lang="en-US" altLang="en-US" sz="1400" b="1">
                <a:latin typeface="Courier New" pitchFamily="49" charset="0"/>
              </a:rPr>
              <a:t> SOUTH         -.26279891      .06848831    -3.837   .0001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.03616514      .06516665      .555   .5789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WKS            .35314170      .07796292     4.530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endParaRPr lang="en-US" altLang="en-US" sz="1400" b="1" smtClean="0">
              <a:latin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</a:rPr>
              <a:t> OLS-</a:t>
            </a:r>
            <a:r>
              <a:rPr lang="en-US" altLang="en-US" sz="1400" b="1">
                <a:latin typeface="Courier New" pitchFamily="49" charset="0"/>
              </a:rPr>
              <a:t>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WKS            .00529710      .00122315     4.331   .0000</a:t>
            </a:r>
          </a:p>
        </p:txBody>
      </p:sp>
      <p:sp>
        <p:nvSpPr>
          <p:cNvPr id="27652" name="Rectangle 1"/>
          <p:cNvSpPr>
            <a:spLocks noChangeArrowheads="1"/>
          </p:cNvSpPr>
          <p:nvPr/>
        </p:nvSpPr>
        <p:spPr bwMode="auto">
          <a:xfrm>
            <a:off x="1219200" y="4572000"/>
            <a:ext cx="6477000" cy="30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19200" y="5029200"/>
            <a:ext cx="6477000" cy="4572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Generalizing the IV Estimator-1</a:t>
            </a:r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304800" y="2036763"/>
          <a:ext cx="8286750" cy="3724275"/>
        </p:xfrm>
        <a:graphic>
          <a:graphicData uri="http://schemas.openxmlformats.org/presentationml/2006/ole">
            <p:oleObj spid="_x0000_s29703" name="Equation" r:id="rId4" imgW="4610100" imgH="2070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Generalizing the IV Estimator - 2</a:t>
            </a:r>
          </a:p>
        </p:txBody>
      </p:sp>
      <p:graphicFrame>
        <p:nvGraphicFramePr>
          <p:cNvPr id="31747" name="Object 4"/>
          <p:cNvGraphicFramePr>
            <a:graphicFrameLocks noChangeAspect="1"/>
          </p:cNvGraphicFramePr>
          <p:nvPr/>
        </p:nvGraphicFramePr>
        <p:xfrm>
          <a:off x="588963" y="1571625"/>
          <a:ext cx="8208962" cy="5037138"/>
        </p:xfrm>
        <a:graphic>
          <a:graphicData uri="http://schemas.openxmlformats.org/presentationml/2006/ole">
            <p:oleObj spid="_x0000_s31751" name="Equation" r:id="rId4" imgW="4241800" imgH="2603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Best Set of Instruments</a:t>
            </a:r>
          </a:p>
        </p:txBody>
      </p:sp>
      <p:graphicFrame>
        <p:nvGraphicFramePr>
          <p:cNvPr id="33795" name="Object 4"/>
          <p:cNvGraphicFramePr>
            <a:graphicFrameLocks noChangeAspect="1"/>
          </p:cNvGraphicFramePr>
          <p:nvPr/>
        </p:nvGraphicFramePr>
        <p:xfrm>
          <a:off x="855663" y="2463800"/>
          <a:ext cx="7510462" cy="2849563"/>
        </p:xfrm>
        <a:graphic>
          <a:graphicData uri="http://schemas.openxmlformats.org/presentationml/2006/ole">
            <p:oleObj spid="_x0000_s33799" name="Equation" r:id="rId4" imgW="4318000" imgH="1638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838200"/>
            <a:ext cx="6924675" cy="2676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733800"/>
            <a:ext cx="6805047" cy="25146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2286000" y="5257800"/>
            <a:ext cx="685800" cy="609600"/>
          </a:xfrm>
          <a:prstGeom prst="ellips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41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1" y="762001"/>
            <a:ext cx="6308094" cy="563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1295401" y="5715000"/>
            <a:ext cx="6400799" cy="685801"/>
          </a:xfrm>
          <a:prstGeom prst="rect">
            <a:avLst/>
          </a:prstGeom>
          <a:solidFill>
            <a:srgbClr val="FFFF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4617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Stage Least Squares</a:t>
            </a:r>
          </a:p>
        </p:txBody>
      </p:sp>
      <p:graphicFrame>
        <p:nvGraphicFramePr>
          <p:cNvPr id="35843" name="Object 4"/>
          <p:cNvGraphicFramePr>
            <a:graphicFrameLocks noChangeAspect="1"/>
          </p:cNvGraphicFramePr>
          <p:nvPr/>
        </p:nvGraphicFramePr>
        <p:xfrm>
          <a:off x="246063" y="2336800"/>
          <a:ext cx="8650287" cy="3648075"/>
        </p:xfrm>
        <a:graphic>
          <a:graphicData uri="http://schemas.openxmlformats.org/presentationml/2006/ole">
            <p:oleObj spid="_x0000_s35847" name="Equation" r:id="rId4" imgW="5003800" imgH="2108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2SLS Estimator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519113" y="2085975"/>
          <a:ext cx="8105775" cy="3686175"/>
        </p:xfrm>
        <a:graphic>
          <a:graphicData uri="http://schemas.openxmlformats.org/presentationml/2006/ole">
            <p:oleObj spid="_x0000_s37895" name="Equation" r:id="rId4" imgW="3683000" imgH="167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2SLS Algebra</a:t>
            </a:r>
          </a:p>
        </p:txBody>
      </p:sp>
      <p:graphicFrame>
        <p:nvGraphicFramePr>
          <p:cNvPr id="39939" name="Object 4"/>
          <p:cNvGraphicFramePr>
            <a:graphicFrameLocks noChangeAspect="1"/>
          </p:cNvGraphicFramePr>
          <p:nvPr/>
        </p:nvGraphicFramePr>
        <p:xfrm>
          <a:off x="1452563" y="1935163"/>
          <a:ext cx="6283325" cy="4700587"/>
        </p:xfrm>
        <a:graphic>
          <a:graphicData uri="http://schemas.openxmlformats.org/presentationml/2006/ole">
            <p:oleObj spid="_x0000_s39943" name="Equation" r:id="rId4" imgW="2971800" imgH="2222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altLang="en-US" smtClean="0"/>
              <a:t>2SLS for Panel Data</a:t>
            </a:r>
          </a:p>
        </p:txBody>
      </p:sp>
      <p:graphicFrame>
        <p:nvGraphicFramePr>
          <p:cNvPr id="41987" name="Object 2"/>
          <p:cNvGraphicFramePr>
            <a:graphicFrameLocks noChangeAspect="1"/>
          </p:cNvGraphicFramePr>
          <p:nvPr/>
        </p:nvGraphicFramePr>
        <p:xfrm>
          <a:off x="304800" y="1371600"/>
          <a:ext cx="8596313" cy="4876800"/>
        </p:xfrm>
        <a:graphic>
          <a:graphicData uri="http://schemas.openxmlformats.org/presentationml/2006/ole">
            <p:oleObj spid="_x0000_s41991" name="Equation" r:id="rId3" imgW="5283200" imgH="2997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67000"/>
            <a:ext cx="7829550" cy="3657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457200" y="838200"/>
            <a:ext cx="8153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CREATE               ; id = trn(7,0)$</a:t>
            </a:r>
          </a:p>
          <a:p>
            <a:r>
              <a:rPr lang="en-US" altLang="en-US" b="1"/>
              <a:t>SETPANEL           ; Group = id $</a:t>
            </a:r>
          </a:p>
          <a:p>
            <a:r>
              <a:rPr lang="en-US" altLang="en-US" b="1"/>
              <a:t>NAMELIST	; x = one,exp,expsq,occ,south,smsa,wks$</a:t>
            </a:r>
          </a:p>
          <a:p>
            <a:r>
              <a:rPr lang="en-US" altLang="en-US" b="1"/>
              <a:t>NAMELIST 	; z = one,exp,expsq,occ,south,smsa,ms,union,ed$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FE2SLS                 ; Lhs = lwage ; Rhs = X ; Inst = z ; Panel$</a:t>
            </a:r>
          </a:p>
          <a:p>
            <a:r>
              <a:rPr lang="en-US" altLang="en-US" b="1" smtClean="0"/>
              <a:t>RE2SLS                 </a:t>
            </a:r>
            <a:r>
              <a:rPr lang="en-US" altLang="en-US" b="1"/>
              <a:t>; Lhs = lwage ; Rhs = X ; Inst = z ; Panel</a:t>
            </a:r>
            <a:r>
              <a:rPr lang="en-US" altLang="en-US" b="1" smtClean="0"/>
              <a:t>$</a:t>
            </a:r>
            <a:endParaRPr lang="en-US" altLang="en-US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590800"/>
            <a:ext cx="7478713" cy="411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609600" y="838200"/>
            <a:ext cx="8153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CREATE               ; id = trn(7,0)$</a:t>
            </a:r>
          </a:p>
          <a:p>
            <a:r>
              <a:rPr lang="en-US" altLang="en-US" b="1"/>
              <a:t>SETPANEL           ; Group = id $</a:t>
            </a:r>
          </a:p>
          <a:p>
            <a:r>
              <a:rPr lang="en-US" altLang="en-US" b="1"/>
              <a:t>NAMELIST	; x = one,exp,expsq,occ,south,smsa,wks$</a:t>
            </a:r>
          </a:p>
          <a:p>
            <a:r>
              <a:rPr lang="en-US" altLang="en-US" b="1"/>
              <a:t>NAMELIST 	; z = one,exp,expsq,occ,south,smsa,ms,union,ed$</a:t>
            </a:r>
          </a:p>
          <a:p>
            <a:r>
              <a:rPr lang="en-US" altLang="en-US" b="1" smtClean="0"/>
              <a:t>FE2SLS                 ; Lhs = lwage ; Rhs = X ; Inst = z ; Panel$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RE2SLS                 </a:t>
            </a:r>
            <a:r>
              <a:rPr lang="en-US" altLang="en-US" b="1">
                <a:solidFill>
                  <a:srgbClr val="FF0000"/>
                </a:solidFill>
              </a:rPr>
              <a:t>; Lhs = lwage ; Rhs = X ; Inst = z ; Panel</a:t>
            </a:r>
            <a:r>
              <a:rPr lang="en-US" altLang="en-US" b="1" smtClean="0">
                <a:solidFill>
                  <a:srgbClr val="FF0000"/>
                </a:solidFill>
              </a:rPr>
              <a:t>$</a:t>
            </a:r>
            <a:endParaRPr lang="en-US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GMM Estimation </a:t>
            </a:r>
            <a:br>
              <a:rPr lang="en-US" altLang="en-US" smtClean="0"/>
            </a:br>
            <a:r>
              <a:rPr lang="en-US" altLang="en-US" smtClean="0"/>
              <a:t>Orthogonality Conditions</a:t>
            </a:r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/>
        </p:nvGraphicFramePr>
        <p:xfrm>
          <a:off x="1371600" y="2057400"/>
          <a:ext cx="6827838" cy="4384675"/>
        </p:xfrm>
        <a:graphic>
          <a:graphicData uri="http://schemas.openxmlformats.org/presentationml/2006/ole">
            <p:oleObj spid="_x0000_s45063" name="Equation" r:id="rId4" imgW="4470400" imgH="2870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Estimation - 1</a:t>
            </a:r>
          </a:p>
        </p:txBody>
      </p:sp>
      <p:graphicFrame>
        <p:nvGraphicFramePr>
          <p:cNvPr id="47107" name="Object 4"/>
          <p:cNvGraphicFramePr>
            <a:graphicFrameLocks noChangeAspect="1"/>
          </p:cNvGraphicFramePr>
          <p:nvPr/>
        </p:nvGraphicFramePr>
        <p:xfrm>
          <a:off x="728663" y="1905000"/>
          <a:ext cx="7962900" cy="4006850"/>
        </p:xfrm>
        <a:graphic>
          <a:graphicData uri="http://schemas.openxmlformats.org/presentationml/2006/ole">
            <p:oleObj spid="_x0000_s47111" name="Equation" r:id="rId4" imgW="449580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28600" y="4419600"/>
            <a:ext cx="8458200" cy="20621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 b="1">
                <a:latin typeface="Tahoma" pitchFamily="34" charset="0"/>
              </a:rPr>
              <a:t>NAMELIST	; x </a:t>
            </a:r>
            <a:r>
              <a:rPr lang="en-US" altLang="en-US" sz="1600" b="1" smtClean="0">
                <a:latin typeface="Tahoma" pitchFamily="34" charset="0"/>
              </a:rPr>
              <a:t>	= </a:t>
            </a:r>
            <a:r>
              <a:rPr lang="en-US" altLang="en-US" sz="1600" b="1">
                <a:latin typeface="Tahoma" pitchFamily="34" charset="0"/>
              </a:rPr>
              <a:t>one,exp,expsq,occ,south,smsa,</a:t>
            </a:r>
            <a:r>
              <a:rPr lang="en-US" altLang="en-US" sz="1600" b="1">
                <a:solidFill>
                  <a:srgbClr val="FF0000"/>
                </a:solidFill>
                <a:latin typeface="Tahoma" pitchFamily="34" charset="0"/>
              </a:rPr>
              <a:t>wks</a:t>
            </a:r>
            <a:r>
              <a:rPr lang="en-US" altLang="en-US" sz="1600" b="1">
                <a:latin typeface="Tahoma" pitchFamily="34" charset="0"/>
              </a:rPr>
              <a:t>$</a:t>
            </a:r>
          </a:p>
          <a:p>
            <a:r>
              <a:rPr lang="en-US" altLang="en-US" sz="1600" b="1">
                <a:latin typeface="Tahoma" pitchFamily="34" charset="0"/>
              </a:rPr>
              <a:t>NAMELIST 	; z </a:t>
            </a:r>
            <a:r>
              <a:rPr lang="en-US" altLang="en-US" sz="1600" b="1" smtClean="0">
                <a:latin typeface="Tahoma" pitchFamily="34" charset="0"/>
              </a:rPr>
              <a:t>	= </a:t>
            </a:r>
            <a:r>
              <a:rPr lang="en-US" altLang="en-US" sz="1600" b="1">
                <a:latin typeface="Tahoma" pitchFamily="34" charset="0"/>
              </a:rPr>
              <a:t>one,exp,expsq,occ,south,smsa,</a:t>
            </a:r>
            <a:r>
              <a:rPr lang="en-US" altLang="en-US" sz="1600" b="1">
                <a:solidFill>
                  <a:srgbClr val="0066FF"/>
                </a:solidFill>
                <a:latin typeface="Tahoma" pitchFamily="34" charset="0"/>
              </a:rPr>
              <a:t>ms,union,ed</a:t>
            </a:r>
            <a:r>
              <a:rPr lang="en-US" altLang="en-US" sz="1600" b="1">
                <a:latin typeface="Tahoma" pitchFamily="34" charset="0"/>
              </a:rPr>
              <a:t>$</a:t>
            </a:r>
          </a:p>
          <a:p>
            <a:r>
              <a:rPr lang="en-US" altLang="en-US" sz="1600" b="1">
                <a:latin typeface="Tahoma" pitchFamily="34" charset="0"/>
              </a:rPr>
              <a:t>2SLS           	; lhs </a:t>
            </a:r>
            <a:r>
              <a:rPr lang="en-US" altLang="en-US" sz="1600" b="1" smtClean="0">
                <a:latin typeface="Tahoma" pitchFamily="34" charset="0"/>
              </a:rPr>
              <a:t>	= </a:t>
            </a:r>
            <a:r>
              <a:rPr lang="en-US" altLang="en-US" sz="1600" b="1">
                <a:latin typeface="Tahoma" pitchFamily="34" charset="0"/>
              </a:rPr>
              <a:t>lwage ; RHS = X ; INST = Z $</a:t>
            </a:r>
          </a:p>
          <a:p>
            <a:r>
              <a:rPr lang="en-US" altLang="en-US" sz="1600" b="1">
                <a:latin typeface="Tahoma" pitchFamily="34" charset="0"/>
              </a:rPr>
              <a:t>NLSQ         	; fcn </a:t>
            </a:r>
            <a:r>
              <a:rPr lang="en-US" altLang="en-US" sz="1600" b="1" smtClean="0">
                <a:latin typeface="Tahoma" pitchFamily="34" charset="0"/>
              </a:rPr>
              <a:t>	= lwage-b1'x ? (Linear function begins with b1)</a:t>
            </a:r>
            <a:endParaRPr lang="en-US" altLang="en-US" sz="1600" b="1">
              <a:latin typeface="Tahoma" pitchFamily="34" charset="0"/>
            </a:endParaRPr>
          </a:p>
          <a:p>
            <a:r>
              <a:rPr lang="en-US" altLang="en-US" sz="1600" b="1">
                <a:latin typeface="Tahoma" pitchFamily="34" charset="0"/>
              </a:rPr>
              <a:t>                   	; labels </a:t>
            </a:r>
            <a:r>
              <a:rPr lang="en-US" altLang="en-US" sz="1600" b="1" smtClean="0">
                <a:latin typeface="Tahoma" pitchFamily="34" charset="0"/>
              </a:rPr>
              <a:t>	= </a:t>
            </a:r>
            <a:r>
              <a:rPr lang="en-US" altLang="en-US" sz="1600" b="1">
                <a:latin typeface="Tahoma" pitchFamily="34" charset="0"/>
              </a:rPr>
              <a:t>b1,b2,b3,b4,b5,b6,b7</a:t>
            </a:r>
          </a:p>
          <a:p>
            <a:r>
              <a:rPr lang="en-US" altLang="en-US" sz="1600" b="1">
                <a:latin typeface="Tahoma" pitchFamily="34" charset="0"/>
              </a:rPr>
              <a:t>                  	; start </a:t>
            </a:r>
            <a:r>
              <a:rPr lang="en-US" altLang="en-US" sz="1600" b="1" smtClean="0">
                <a:latin typeface="Tahoma" pitchFamily="34" charset="0"/>
              </a:rPr>
              <a:t>	= b                ? (Starting values are 2SLS)</a:t>
            </a:r>
            <a:endParaRPr lang="en-US" altLang="en-US" sz="1600" b="1">
              <a:latin typeface="Tahoma" pitchFamily="34" charset="0"/>
            </a:endParaRPr>
          </a:p>
          <a:p>
            <a:r>
              <a:rPr lang="en-US" altLang="en-US" sz="1600" b="1">
                <a:latin typeface="Tahoma" pitchFamily="34" charset="0"/>
              </a:rPr>
              <a:t>                  	; inst </a:t>
            </a:r>
            <a:r>
              <a:rPr lang="en-US" altLang="en-US" sz="1600" b="1" smtClean="0">
                <a:latin typeface="Tahoma" pitchFamily="34" charset="0"/>
              </a:rPr>
              <a:t>	= </a:t>
            </a:r>
            <a:r>
              <a:rPr lang="en-US" altLang="en-US" sz="1600" b="1">
                <a:latin typeface="Tahoma" pitchFamily="34" charset="0"/>
              </a:rPr>
              <a:t>Z</a:t>
            </a:r>
          </a:p>
          <a:p>
            <a:r>
              <a:rPr lang="en-US" altLang="en-US" sz="1600" b="1">
                <a:latin typeface="Tahoma" pitchFamily="34" charset="0"/>
              </a:rPr>
              <a:t>                  	; pds </a:t>
            </a:r>
            <a:r>
              <a:rPr lang="en-US" altLang="en-US" sz="1600" b="1" smtClean="0">
                <a:latin typeface="Tahoma" pitchFamily="34" charset="0"/>
              </a:rPr>
              <a:t>	= 0 $              ? (</a:t>
            </a:r>
            <a:r>
              <a:rPr lang="en-US" altLang="en-US" sz="1600" b="1">
                <a:latin typeface="Tahoma" pitchFamily="34" charset="0"/>
              </a:rPr>
              <a:t>Use White Estimator)</a:t>
            </a:r>
            <a:endParaRPr lang="en-US" altLang="en-US" sz="1600"/>
          </a:p>
        </p:txBody>
      </p:sp>
      <p:graphicFrame>
        <p:nvGraphicFramePr>
          <p:cNvPr id="49155" name="Object 2"/>
          <p:cNvGraphicFramePr>
            <a:graphicFrameLocks noChangeAspect="1"/>
          </p:cNvGraphicFramePr>
          <p:nvPr/>
        </p:nvGraphicFramePr>
        <p:xfrm>
          <a:off x="371475" y="1066800"/>
          <a:ext cx="8620125" cy="3113088"/>
        </p:xfrm>
        <a:graphic>
          <a:graphicData uri="http://schemas.openxmlformats.org/presentationml/2006/ole">
            <p:oleObj spid="_x0000_s49159" name="Equation" r:id="rId3" imgW="6261100" imgH="2260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Estimation - 2</a:t>
            </a:r>
          </a:p>
        </p:txBody>
      </p:sp>
      <p:graphicFrame>
        <p:nvGraphicFramePr>
          <p:cNvPr id="54275" name="Object 4"/>
          <p:cNvGraphicFramePr>
            <a:graphicFrameLocks noChangeAspect="1"/>
          </p:cNvGraphicFramePr>
          <p:nvPr/>
        </p:nvGraphicFramePr>
        <p:xfrm>
          <a:off x="838200" y="1752600"/>
          <a:ext cx="7288213" cy="4243388"/>
        </p:xfrm>
        <a:graphic>
          <a:graphicData uri="http://schemas.openxmlformats.org/presentationml/2006/ole">
            <p:oleObj spid="_x0000_s54279" name="Equation" r:id="rId4" imgW="4800600" imgH="2794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954" name="Object 2"/>
          <p:cNvGraphicFramePr>
            <a:graphicFrameLocks noChangeAspect="1"/>
          </p:cNvGraphicFramePr>
          <p:nvPr/>
        </p:nvGraphicFramePr>
        <p:xfrm>
          <a:off x="152400" y="1371600"/>
          <a:ext cx="8759825" cy="2484438"/>
        </p:xfrm>
        <a:graphic>
          <a:graphicData uri="http://schemas.openxmlformats.org/presentationml/2006/ole">
            <p:oleObj spid="_x0000_s125962" name="Equation" r:id="rId3" imgW="6362700" imgH="180340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4114800"/>
          <a:ext cx="2635541" cy="1981200"/>
        </p:xfrm>
        <a:graphic>
          <a:graphicData uri="http://schemas.openxmlformats.org/presentationml/2006/ole">
            <p:oleObj spid="_x0000_s125963" name="Equation" r:id="rId4" imgW="1841500" imgH="1384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Optimal Weighting Matrix</a:t>
            </a:r>
          </a:p>
        </p:txBody>
      </p:sp>
      <p:graphicFrame>
        <p:nvGraphicFramePr>
          <p:cNvPr id="58371" name="Object 4"/>
          <p:cNvGraphicFramePr>
            <a:graphicFrameLocks noChangeAspect="1"/>
          </p:cNvGraphicFramePr>
          <p:nvPr/>
        </p:nvGraphicFramePr>
        <p:xfrm>
          <a:off x="1524000" y="2209800"/>
          <a:ext cx="5845175" cy="3895725"/>
        </p:xfrm>
        <a:graphic>
          <a:graphicData uri="http://schemas.openxmlformats.org/presentationml/2006/ole">
            <p:oleObj spid="_x0000_s58375" name="Equation" r:id="rId4" imgW="3733800" imgH="2489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 smtClean="0"/>
              <a:t>The</a:t>
            </a:r>
            <a:r>
              <a:rPr lang="en-US" altLang="en-US" smtClean="0"/>
              <a:t> GMM Estimator</a:t>
            </a:r>
          </a:p>
        </p:txBody>
      </p:sp>
      <p:graphicFrame>
        <p:nvGraphicFramePr>
          <p:cNvPr id="61443" name="Object 4"/>
          <p:cNvGraphicFramePr>
            <a:graphicFrameLocks noChangeAspect="1"/>
          </p:cNvGraphicFramePr>
          <p:nvPr/>
        </p:nvGraphicFramePr>
        <p:xfrm>
          <a:off x="549275" y="2011363"/>
          <a:ext cx="8194675" cy="3975100"/>
        </p:xfrm>
        <a:graphic>
          <a:graphicData uri="http://schemas.openxmlformats.org/presentationml/2006/ole">
            <p:oleObj spid="_x0000_s61447" name="Equation" r:id="rId4" imgW="5969000" imgH="289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1104900" y="3152775"/>
          <a:ext cx="5913438" cy="3313113"/>
        </p:xfrm>
        <a:graphic>
          <a:graphicData uri="http://schemas.openxmlformats.org/presentationml/2006/ole">
            <p:oleObj spid="_x0000_s60426" name="Equation" r:id="rId3" imgW="4940300" imgH="2768600" progId="Equation.DSMT4">
              <p:embed/>
            </p:oleObj>
          </a:graphicData>
        </a:graphic>
      </p:graphicFrame>
      <p:graphicFrame>
        <p:nvGraphicFramePr>
          <p:cNvPr id="60419" name="Object 2"/>
          <p:cNvGraphicFramePr>
            <a:graphicFrameLocks noChangeAspect="1"/>
          </p:cNvGraphicFramePr>
          <p:nvPr/>
        </p:nvGraphicFramePr>
        <p:xfrm>
          <a:off x="1117600" y="838200"/>
          <a:ext cx="8026400" cy="2133600"/>
        </p:xfrm>
        <a:graphic>
          <a:graphicData uri="http://schemas.openxmlformats.org/presentationml/2006/ole">
            <p:oleObj spid="_x0000_s60427" name="Equation" r:id="rId4" imgW="5829300" imgH="1549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307975" y="1384300"/>
          <a:ext cx="8702675" cy="4395788"/>
        </p:xfrm>
        <a:graphic>
          <a:graphicData uri="http://schemas.openxmlformats.org/presentationml/2006/ole">
            <p:oleObj spid="_x0000_s63494" name="Equation" r:id="rId3" imgW="5130800" imgH="259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Extended GMM Estimation</a:t>
            </a:r>
          </a:p>
        </p:txBody>
      </p:sp>
      <p:graphicFrame>
        <p:nvGraphicFramePr>
          <p:cNvPr id="64515" name="Object 4"/>
          <p:cNvGraphicFramePr>
            <a:graphicFrameLocks noChangeAspect="1"/>
          </p:cNvGraphicFramePr>
          <p:nvPr/>
        </p:nvGraphicFramePr>
        <p:xfrm>
          <a:off x="533400" y="1905000"/>
          <a:ext cx="7486650" cy="4221163"/>
        </p:xfrm>
        <a:graphic>
          <a:graphicData uri="http://schemas.openxmlformats.org/presentationml/2006/ole">
            <p:oleObj spid="_x0000_s64519" name="Equation" r:id="rId4" imgW="4572000" imgH="25781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3638550" y="4933950"/>
            <a:ext cx="20574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77000" y="5715000"/>
            <a:ext cx="6858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Application - GMM</a:t>
            </a:r>
          </a:p>
        </p:txBody>
      </p:sp>
      <p:sp>
        <p:nvSpPr>
          <p:cNvPr id="66563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458200" cy="25542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000" b="1">
                <a:latin typeface="Tahoma" pitchFamily="34" charset="0"/>
              </a:rPr>
              <a:t>NAMELIST	; x = one,exp,expsq,occ,south,smsa,wks$</a:t>
            </a:r>
          </a:p>
          <a:p>
            <a:r>
              <a:rPr lang="en-US" altLang="en-US" sz="2000" b="1">
                <a:latin typeface="Tahoma" pitchFamily="34" charset="0"/>
              </a:rPr>
              <a:t>NAMELIST 	; z = one,exp,expsq,occ,south,smsa,ms,union,ed$</a:t>
            </a:r>
          </a:p>
          <a:p>
            <a:r>
              <a:rPr lang="en-US" altLang="en-US" sz="2000" b="1">
                <a:latin typeface="Tahoma" pitchFamily="34" charset="0"/>
              </a:rPr>
              <a:t>2SLS           	; lhs = lwage ; RHS = X ; INST = Z $</a:t>
            </a:r>
          </a:p>
          <a:p>
            <a:r>
              <a:rPr lang="en-US" altLang="en-US" sz="2000" b="1">
                <a:latin typeface="Tahoma" pitchFamily="34" charset="0"/>
              </a:rPr>
              <a:t>NLSQ         	; fcn = lwage-b1'x</a:t>
            </a:r>
          </a:p>
          <a:p>
            <a:r>
              <a:rPr lang="en-US" altLang="en-US" sz="2000" b="1">
                <a:latin typeface="Tahoma" pitchFamily="34" charset="0"/>
              </a:rPr>
              <a:t>                   	; labels = b1,b2,b3,b4,b5,b6,b7</a:t>
            </a:r>
          </a:p>
          <a:p>
            <a:r>
              <a:rPr lang="en-US" altLang="en-US" sz="2000" b="1">
                <a:latin typeface="Tahoma" pitchFamily="34" charset="0"/>
              </a:rPr>
              <a:t>                  	; start = b  ? 2sls starting values</a:t>
            </a:r>
          </a:p>
          <a:p>
            <a:r>
              <a:rPr lang="en-US" altLang="en-US" sz="2000" b="1">
                <a:latin typeface="Tahoma" pitchFamily="34" charset="0"/>
              </a:rPr>
              <a:t>                  	; inst = Z</a:t>
            </a:r>
          </a:p>
          <a:p>
            <a:r>
              <a:rPr lang="en-US" altLang="en-US" sz="2000" b="1">
                <a:latin typeface="Tahoma" pitchFamily="34" charset="0"/>
              </a:rPr>
              <a:t>                  	; pds = 0 $  White. If &gt; 0, </a:t>
            </a:r>
            <a:r>
              <a:rPr lang="en-US" altLang="en-US" sz="2000" b="1" smtClean="0">
                <a:latin typeface="Tahoma" pitchFamily="34" charset="0"/>
              </a:rPr>
              <a:t>uses </a:t>
            </a:r>
            <a:r>
              <a:rPr lang="en-US" altLang="en-US" sz="2000" b="1">
                <a:latin typeface="Tahoma" pitchFamily="34" charset="0"/>
              </a:rPr>
              <a:t>Newey-West)</a:t>
            </a:r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3" y="1350963"/>
            <a:ext cx="8229600" cy="533400"/>
          </a:xfrm>
        </p:spPr>
        <p:txBody>
          <a:bodyPr/>
          <a:lstStyle/>
          <a:p>
            <a:pPr algn="l" eaLnBrk="1" hangingPunct="1"/>
            <a:r>
              <a:rPr lang="en-US" altLang="en-US" smtClean="0"/>
              <a:t>    2SLS</a:t>
            </a:r>
          </a:p>
        </p:txBody>
      </p:sp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458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7066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05000"/>
            <a:ext cx="7162800" cy="198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7066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9000" y="4881563"/>
            <a:ext cx="7248525" cy="1533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363" y="4327525"/>
            <a:ext cx="8229600" cy="533400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smtClean="0"/>
              <a:t>   GMM with Heteroscedasticity</a:t>
            </a:r>
          </a:p>
        </p:txBody>
      </p:sp>
      <p:sp>
        <p:nvSpPr>
          <p:cNvPr id="70663" name="Rectangle 1"/>
          <p:cNvSpPr>
            <a:spLocks noChangeArrowheads="1"/>
          </p:cNvSpPr>
          <p:nvPr/>
        </p:nvSpPr>
        <p:spPr bwMode="auto">
          <a:xfrm>
            <a:off x="1066800" y="3505200"/>
            <a:ext cx="6781800" cy="152400"/>
          </a:xfrm>
          <a:prstGeom prst="rect">
            <a:avLst/>
          </a:prstGeom>
          <a:solidFill>
            <a:srgbClr val="FFC000">
              <a:alpha val="36078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1066800" y="5989638"/>
            <a:ext cx="6781800" cy="152400"/>
          </a:xfrm>
          <a:prstGeom prst="rect">
            <a:avLst/>
          </a:prstGeom>
          <a:solidFill>
            <a:srgbClr val="FFC000">
              <a:alpha val="36078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1"/>
          <p:cNvGraphicFramePr>
            <a:graphicFrameLocks noChangeAspect="1"/>
          </p:cNvGraphicFramePr>
          <p:nvPr/>
        </p:nvGraphicFramePr>
        <p:xfrm>
          <a:off x="219075" y="1794848"/>
          <a:ext cx="8696325" cy="3920152"/>
        </p:xfrm>
        <a:graphic>
          <a:graphicData uri="http://schemas.openxmlformats.org/presentationml/2006/ole">
            <p:oleObj spid="_x0000_s53254" name="Equation" r:id="rId3" imgW="4902200" imgH="2209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7566025" cy="5562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2286000" y="3200400"/>
            <a:ext cx="838200" cy="2286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124200" y="3200400"/>
            <a:ext cx="914400" cy="228600"/>
          </a:xfrm>
          <a:prstGeom prst="rect">
            <a:avLst/>
          </a:prstGeom>
          <a:solidFill>
            <a:srgbClr val="92D05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4032250" y="3200400"/>
            <a:ext cx="2063750" cy="228600"/>
          </a:xfrm>
          <a:prstGeom prst="rect">
            <a:avLst/>
          </a:prstGeom>
          <a:solidFill>
            <a:srgbClr val="00B0F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6515100" y="3200400"/>
            <a:ext cx="1752600" cy="228600"/>
          </a:xfrm>
          <a:prstGeom prst="rect">
            <a:avLst/>
          </a:prstGeom>
          <a:solidFill>
            <a:schemeClr val="accent4">
              <a:lumMod val="75000"/>
              <a:lumOff val="25000"/>
              <a:alpha val="2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6553200" y="5238750"/>
            <a:ext cx="180975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5473700" y="5822950"/>
            <a:ext cx="17653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88" y="914400"/>
            <a:ext cx="8958262" cy="1066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" y="1752600"/>
            <a:ext cx="8859838" cy="3581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1204" name="Rectangle 1"/>
          <p:cNvSpPr>
            <a:spLocks noChangeArrowheads="1"/>
          </p:cNvSpPr>
          <p:nvPr/>
        </p:nvSpPr>
        <p:spPr bwMode="auto">
          <a:xfrm>
            <a:off x="166688" y="3581400"/>
            <a:ext cx="8672512" cy="11430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8666163" cy="510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graphicFrame>
        <p:nvGraphicFramePr>
          <p:cNvPr id="52227" name="Object 1"/>
          <p:cNvGraphicFramePr>
            <a:graphicFrameLocks noChangeAspect="1"/>
          </p:cNvGraphicFramePr>
          <p:nvPr/>
        </p:nvGraphicFramePr>
        <p:xfrm>
          <a:off x="4495800" y="3543300"/>
          <a:ext cx="2609850" cy="1295400"/>
        </p:xfrm>
        <a:graphic>
          <a:graphicData uri="http://schemas.openxmlformats.org/presentationml/2006/ole">
            <p:oleObj spid="_x0000_s103430" name="Equation" r:id="rId4" imgW="1739900" imgH="863600" progId="Equation.DSMT4">
              <p:embed/>
            </p:oleObj>
          </a:graphicData>
        </a:graphic>
      </p:graphicFrame>
      <p:sp>
        <p:nvSpPr>
          <p:cNvPr id="52228" name="TextBox 2"/>
          <p:cNvSpPr txBox="1">
            <a:spLocks noChangeArrowheads="1"/>
          </p:cNvSpPr>
          <p:nvPr/>
        </p:nvSpPr>
        <p:spPr bwMode="auto">
          <a:xfrm>
            <a:off x="2133600" y="6170613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FF0000"/>
                </a:solidFill>
              </a:rPr>
              <a:t>Not optimal, but better than a simple average.</a:t>
            </a: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160338" y="990600"/>
            <a:ext cx="8670925" cy="12192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Analysis of Fannie Mae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1"/>
            <a:ext cx="8229600" cy="1524000"/>
          </a:xfrm>
        </p:spPr>
        <p:txBody>
          <a:bodyPr/>
          <a:lstStyle/>
          <a:p>
            <a:pPr eaLnBrk="1" hangingPunct="1"/>
            <a:r>
              <a:rPr lang="en-US" altLang="en-US" smtClean="0"/>
              <a:t>Fannie Mae</a:t>
            </a:r>
          </a:p>
          <a:p>
            <a:pPr eaLnBrk="1" hangingPunct="1"/>
            <a:r>
              <a:rPr lang="en-US" altLang="en-US" smtClean="0"/>
              <a:t>The Funding Advantage</a:t>
            </a:r>
          </a:p>
          <a:p>
            <a:pPr eaLnBrk="1" hangingPunct="1"/>
            <a:r>
              <a:rPr lang="en-US" altLang="en-US" smtClean="0"/>
              <a:t>The Pass Through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429000"/>
            <a:ext cx="74961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27649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First Stage – Rate Difference</a:t>
            </a:r>
          </a:p>
        </p:txBody>
      </p:sp>
      <p:graphicFrame>
        <p:nvGraphicFramePr>
          <p:cNvPr id="150531" name="Object 4"/>
          <p:cNvGraphicFramePr>
            <a:graphicFrameLocks noChangeAspect="1"/>
          </p:cNvGraphicFramePr>
          <p:nvPr/>
        </p:nvGraphicFramePr>
        <p:xfrm>
          <a:off x="533400" y="1974850"/>
          <a:ext cx="8001000" cy="4578350"/>
        </p:xfrm>
        <a:graphic>
          <a:graphicData uri="http://schemas.openxmlformats.org/presentationml/2006/ole">
            <p:oleObj spid="_x0000_s128005" name="Equation" r:id="rId4" imgW="5346700" imgH="3060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1878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Second Stage – Pass Through</a:t>
            </a:r>
          </a:p>
        </p:txBody>
      </p:sp>
      <p:graphicFrame>
        <p:nvGraphicFramePr>
          <p:cNvPr id="154627" name="Object 4"/>
          <p:cNvGraphicFramePr>
            <a:graphicFrameLocks noChangeAspect="1"/>
          </p:cNvGraphicFramePr>
          <p:nvPr/>
        </p:nvGraphicFramePr>
        <p:xfrm>
          <a:off x="1481138" y="2039938"/>
          <a:ext cx="6183312" cy="4360862"/>
        </p:xfrm>
        <a:graphic>
          <a:graphicData uri="http://schemas.openxmlformats.org/presentationml/2006/ole">
            <p:oleObj spid="_x0000_s129029" name="Equation" r:id="rId4" imgW="3619500" imgH="2552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70841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 Minimum Distance Estimator</a:t>
            </a:r>
            <a:br>
              <a:rPr lang="en-US" altLang="en-US" smtClean="0"/>
            </a:br>
            <a:r>
              <a:rPr lang="en-US" altLang="en-US" smtClean="0"/>
              <a:t>Estimates of </a:t>
            </a:r>
            <a:r>
              <a:rPr lang="el-GR" altLang="en-US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en-US" baseline="-25000" smtClean="0">
                <a:latin typeface="Arial" pitchFamily="34" charset="0"/>
                <a:cs typeface="Arial" pitchFamily="34" charset="0"/>
              </a:rPr>
              <a:t>1</a:t>
            </a:r>
            <a:endParaRPr lang="el-GR" altLang="en-US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517525" y="2205038"/>
          <a:ext cx="8270875" cy="3894137"/>
        </p:xfrm>
        <a:graphic>
          <a:graphicData uri="http://schemas.openxmlformats.org/presentationml/2006/ole">
            <p:oleObj spid="_x0000_s105478" name="Equation" r:id="rId4" imgW="4775200" imgH="22479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Minimum Distance Estimator</a:t>
            </a:r>
          </a:p>
        </p:txBody>
      </p:sp>
      <p:graphicFrame>
        <p:nvGraphicFramePr>
          <p:cNvPr id="30723" name="Object 4"/>
          <p:cNvGraphicFramePr>
            <a:graphicFrameLocks noChangeAspect="1"/>
          </p:cNvGraphicFramePr>
          <p:nvPr/>
        </p:nvGraphicFramePr>
        <p:xfrm>
          <a:off x="1447800" y="1905000"/>
          <a:ext cx="6108700" cy="4191000"/>
        </p:xfrm>
        <a:graphic>
          <a:graphicData uri="http://schemas.openxmlformats.org/presentationml/2006/ole">
            <p:oleObj spid="_x0000_s106502" name="Equation" r:id="rId3" imgW="4203700" imgH="28829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Testing the Overidentifying Restrictions</a:t>
            </a:r>
          </a:p>
        </p:txBody>
      </p:sp>
      <p:graphicFrame>
        <p:nvGraphicFramePr>
          <p:cNvPr id="72707" name="Object 4"/>
          <p:cNvGraphicFramePr>
            <a:graphicFrameLocks noChangeAspect="1"/>
          </p:cNvGraphicFramePr>
          <p:nvPr/>
        </p:nvGraphicFramePr>
        <p:xfrm>
          <a:off x="1752600" y="2133600"/>
          <a:ext cx="6324600" cy="3962400"/>
        </p:xfrm>
        <a:graphic>
          <a:graphicData uri="http://schemas.openxmlformats.org/presentationml/2006/ole">
            <p:oleObj spid="_x0000_s72711" name="Equation" r:id="rId4" imgW="4114800" imgH="2578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Inference About the Parameters</a:t>
            </a:r>
          </a:p>
        </p:txBody>
      </p:sp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838200" y="1919288"/>
          <a:ext cx="7605713" cy="4584700"/>
        </p:xfrm>
        <a:graphic>
          <a:graphicData uri="http://schemas.openxmlformats.org/presentationml/2006/ole">
            <p:oleObj spid="_x0000_s74759" name="Equation" r:id="rId4" imgW="4330700" imgH="2616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Extending the Form of the GMM Estimator to Nonlinear Models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508000" y="2198688"/>
          <a:ext cx="8278813" cy="2984500"/>
        </p:xfrm>
        <a:graphic>
          <a:graphicData uri="http://schemas.openxmlformats.org/presentationml/2006/ole">
            <p:oleObj spid="_x0000_s78855" name="Equation" r:id="rId4" imgW="4686300" imgH="1689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Nonlinear Conditional Mean</a:t>
            </a: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871538" y="1898650"/>
          <a:ext cx="7705725" cy="3638550"/>
        </p:xfrm>
        <a:graphic>
          <a:graphicData uri="http://schemas.openxmlformats.org/presentationml/2006/ole">
            <p:oleObj spid="_x0000_s81927" name="Equation" r:id="rId4" imgW="4572000" imgH="2159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Nonlinear Regression/GMM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81000" y="2362200"/>
            <a:ext cx="8305800" cy="25860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Tahoma" pitchFamily="34" charset="0"/>
              </a:rPr>
              <a:t>NAMELIST	; x = one,exp,expsq,occ,south,smsa,wks$</a:t>
            </a:r>
          </a:p>
          <a:p>
            <a:r>
              <a:rPr lang="en-US" altLang="en-US" b="1">
                <a:latin typeface="Tahoma" pitchFamily="34" charset="0"/>
              </a:rPr>
              <a:t>NAMELIST 	; z = one,exp,expsq,occ,south,smsa,ms,union,ed$</a:t>
            </a:r>
          </a:p>
          <a:p>
            <a:r>
              <a:rPr lang="en-US" altLang="en-US" b="1">
                <a:solidFill>
                  <a:srgbClr val="FF3300"/>
                </a:solidFill>
                <a:latin typeface="Tahoma" pitchFamily="34" charset="0"/>
              </a:rPr>
              <a:t>? Get initial values to use for optimal weighting matrix</a:t>
            </a:r>
            <a:br>
              <a:rPr lang="en-US" altLang="en-US" b="1">
                <a:solidFill>
                  <a:srgbClr val="FF3300"/>
                </a:solidFill>
                <a:latin typeface="Tahoma" pitchFamily="34" charset="0"/>
              </a:rPr>
            </a:br>
            <a:r>
              <a:rPr lang="en-US" altLang="en-US" b="1">
                <a:latin typeface="Tahoma" pitchFamily="34" charset="0"/>
              </a:rPr>
              <a:t>NLSQ           	; lhs = lwage ; 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fcn=exp(b1'x)</a:t>
            </a:r>
            <a:r>
              <a:rPr lang="en-US" altLang="en-US" b="1">
                <a:latin typeface="Tahoma" pitchFamily="34" charset="0"/>
              </a:rPr>
              <a:t> ; inst = z </a:t>
            </a:r>
          </a:p>
          <a:p>
            <a:r>
              <a:rPr lang="en-US" altLang="en-US" b="1">
                <a:latin typeface="Tahoma" pitchFamily="34" charset="0"/>
              </a:rPr>
              <a:t>		; labels=b1,b2,b3,b4,b5,b6,b7 ; start=7_0$</a:t>
            </a:r>
          </a:p>
          <a:p>
            <a:r>
              <a:rPr lang="en-US" altLang="en-US" b="1">
                <a:solidFill>
                  <a:srgbClr val="FF3300"/>
                </a:solidFill>
                <a:latin typeface="Tahoma" pitchFamily="34" charset="0"/>
              </a:rPr>
              <a:t>? GMM using previous estimates to compute weighting matrix</a:t>
            </a:r>
          </a:p>
          <a:p>
            <a:r>
              <a:rPr lang="en-US" altLang="en-US" b="1">
                <a:latin typeface="Tahoma" pitchFamily="34" charset="0"/>
              </a:rPr>
              <a:t>NLSQ (GMM)     	; fcn = </a:t>
            </a:r>
            <a:r>
              <a:rPr lang="en-US" altLang="en-US" b="1">
                <a:solidFill>
                  <a:srgbClr val="0066FF"/>
                </a:solidFill>
                <a:latin typeface="Tahoma" pitchFamily="34" charset="0"/>
              </a:rPr>
              <a:t>lwage-exp(b1'x)</a:t>
            </a:r>
            <a:r>
              <a:rPr lang="en-US" altLang="en-US" b="1">
                <a:latin typeface="Tahoma" pitchFamily="34" charset="0"/>
              </a:rPr>
              <a:t>  ; inst = Z</a:t>
            </a:r>
          </a:p>
          <a:p>
            <a:r>
              <a:rPr lang="en-US" altLang="en-US" b="1">
                <a:latin typeface="Tahoma" pitchFamily="34" charset="0"/>
              </a:rPr>
              <a:t>                   	; labels = b1,b2,b3,b4,b5,b6,b7 ; start = b</a:t>
            </a:r>
          </a:p>
          <a:p>
            <a:r>
              <a:rPr lang="en-US" altLang="en-US" b="1">
                <a:latin typeface="Tahoma" pitchFamily="34" charset="0"/>
              </a:rPr>
              <a:t>		; pds = 0 $  (Means use White style estimator)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Nonlinear Wage Equation Estimates</a:t>
            </a:r>
            <a:br>
              <a:rPr lang="en-US" altLang="en-US" smtClean="0"/>
            </a:br>
            <a:r>
              <a:rPr lang="en-US" altLang="en-US" smtClean="0"/>
              <a:t>NLSQ Initial Values</a:t>
            </a:r>
          </a:p>
        </p:txBody>
      </p:sp>
      <p:pic>
        <p:nvPicPr>
          <p:cNvPr id="860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05000"/>
            <a:ext cx="7494588" cy="441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Nonlinear Wage Equation Estimates</a:t>
            </a:r>
            <a:br>
              <a:rPr lang="en-US" altLang="en-US" smtClean="0"/>
            </a:br>
            <a:r>
              <a:rPr lang="en-US" altLang="en-US" smtClean="0"/>
              <a:t>2</a:t>
            </a:r>
            <a:r>
              <a:rPr lang="en-US" altLang="en-US" baseline="30000" smtClean="0"/>
              <a:t>nd</a:t>
            </a:r>
            <a:r>
              <a:rPr lang="en-US" altLang="en-US" smtClean="0"/>
              <a:t> Step GMM</a:t>
            </a:r>
          </a:p>
        </p:txBody>
      </p:sp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8221663" cy="3733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/>
          <a:lstStyle/>
          <a:p>
            <a:r>
              <a:rPr lang="en-US" smtClean="0"/>
              <a:t>Appendix</a:t>
            </a:r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IV Estimation</a:t>
            </a:r>
          </a:p>
        </p:txBody>
      </p:sp>
      <p:graphicFrame>
        <p:nvGraphicFramePr>
          <p:cNvPr id="56323" name="Object 4"/>
          <p:cNvGraphicFramePr>
            <a:graphicFrameLocks noChangeAspect="1"/>
          </p:cNvGraphicFramePr>
          <p:nvPr/>
        </p:nvGraphicFramePr>
        <p:xfrm>
          <a:off x="533400" y="1460500"/>
          <a:ext cx="8135938" cy="5067300"/>
        </p:xfrm>
        <a:graphic>
          <a:graphicData uri="http://schemas.openxmlformats.org/presentationml/2006/ole">
            <p:oleObj spid="_x0000_s126982" name="Equation" r:id="rId4" imgW="4648200" imgH="289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Specification Test Based on the Criterion</a:t>
            </a:r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1066800" y="1600200"/>
          <a:ext cx="7315200" cy="4814888"/>
        </p:xfrm>
        <a:graphic>
          <a:graphicData uri="http://schemas.openxmlformats.org/presentationml/2006/ole">
            <p:oleObj spid="_x0000_s104454" name="Equation" r:id="rId4" imgW="4165600" imgH="2743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8896350" cy="457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18786</TotalTime>
  <Words>832</Words>
  <Application>Microsoft Office PowerPoint</Application>
  <PresentationFormat>On-screen Show (4:3)</PresentationFormat>
  <Paragraphs>198</Paragraphs>
  <Slides>55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2_Quadrant</vt:lpstr>
      <vt:lpstr>Equation</vt:lpstr>
      <vt:lpstr>Econometric Analysis of Panel Data</vt:lpstr>
      <vt:lpstr>Agenda</vt:lpstr>
      <vt:lpstr>Structure and Regression</vt:lpstr>
      <vt:lpstr>Least Squares</vt:lpstr>
      <vt:lpstr>Exogeneity and Endogeneity</vt:lpstr>
      <vt:lpstr>The IV Estimator</vt:lpstr>
      <vt:lpstr>A Moment Based Estimator</vt:lpstr>
      <vt:lpstr>Cornwell and Rupert Data</vt:lpstr>
      <vt:lpstr>Wage Equation with  Endogenous Weeks Worked</vt:lpstr>
      <vt:lpstr>Auxiliary Projection of WKS on (X,z)</vt:lpstr>
      <vt:lpstr>IV for WKS in Lwage Equation - OLS</vt:lpstr>
      <vt:lpstr>IV (2SLS) for WKS</vt:lpstr>
      <vt:lpstr>Generalizing the IV Estimator-1</vt:lpstr>
      <vt:lpstr>Generalizing the IV Estimator - 2</vt:lpstr>
      <vt:lpstr>The Best Set of Instruments</vt:lpstr>
      <vt:lpstr>Slide 16</vt:lpstr>
      <vt:lpstr>Slide 17</vt:lpstr>
      <vt:lpstr>Two Stage Least Squares</vt:lpstr>
      <vt:lpstr>2SLS Estimator</vt:lpstr>
      <vt:lpstr>2SLS Algebra</vt:lpstr>
      <vt:lpstr>2SLS for Panel Data</vt:lpstr>
      <vt:lpstr>Slide 22</vt:lpstr>
      <vt:lpstr>Slide 23</vt:lpstr>
      <vt:lpstr>GMM Estimation  Orthogonality Conditions</vt:lpstr>
      <vt:lpstr>GMM Estimation - 1</vt:lpstr>
      <vt:lpstr>Slide 26</vt:lpstr>
      <vt:lpstr>GMM Estimation - 2</vt:lpstr>
      <vt:lpstr>Slide 28</vt:lpstr>
      <vt:lpstr>An Optimal Weighting Matrix</vt:lpstr>
      <vt:lpstr>The GMM Estimator</vt:lpstr>
      <vt:lpstr>Slide 31</vt:lpstr>
      <vt:lpstr>Slide 32</vt:lpstr>
      <vt:lpstr>Extended GMM Estimation</vt:lpstr>
      <vt:lpstr>Application - GMM</vt:lpstr>
      <vt:lpstr>    2SLS</vt:lpstr>
      <vt:lpstr>Slide 36</vt:lpstr>
      <vt:lpstr>Slide 37</vt:lpstr>
      <vt:lpstr>Slide 38</vt:lpstr>
      <vt:lpstr>Slide 39</vt:lpstr>
      <vt:lpstr>Analysis of Fannie Mae</vt:lpstr>
      <vt:lpstr>First Stage – Rate Difference</vt:lpstr>
      <vt:lpstr>Second Stage – Pass Through</vt:lpstr>
      <vt:lpstr>A Minimum Distance Estimator Estimates of β1</vt:lpstr>
      <vt:lpstr>The Minimum Distance Estimator</vt:lpstr>
      <vt:lpstr>Testing the Overidentifying Restrictions</vt:lpstr>
      <vt:lpstr>Inference About the Parameters</vt:lpstr>
      <vt:lpstr>Extending the Form of the GMM Estimator to Nonlinear Models</vt:lpstr>
      <vt:lpstr>A Nonlinear Conditional Mean</vt:lpstr>
      <vt:lpstr>Nonlinear Regression/GMM</vt:lpstr>
      <vt:lpstr>Nonlinear Wage Equation Estimates NLSQ Initial Values</vt:lpstr>
      <vt:lpstr>Nonlinear Wage Equation Estimates 2nd Step GMM</vt:lpstr>
      <vt:lpstr>Appendix</vt:lpstr>
      <vt:lpstr>IV Estimation</vt:lpstr>
      <vt:lpstr>Specification Test Based on the Criterion</vt:lpstr>
      <vt:lpstr>Slide 55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186</cp:revision>
  <dcterms:created xsi:type="dcterms:W3CDTF">2001-06-17T19:05:03Z</dcterms:created>
  <dcterms:modified xsi:type="dcterms:W3CDTF">2019-12-22T15:39:55Z</dcterms:modified>
</cp:coreProperties>
</file>