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notesMasterIdLst>
    <p:notesMasterId r:id="rId53"/>
  </p:notesMasterIdLst>
  <p:handoutMasterIdLst>
    <p:handoutMasterId r:id="rId54"/>
  </p:handoutMasterIdLst>
  <p:sldIdLst>
    <p:sldId id="531" r:id="rId2"/>
    <p:sldId id="485" r:id="rId3"/>
    <p:sldId id="513" r:id="rId4"/>
    <p:sldId id="486" r:id="rId5"/>
    <p:sldId id="487" r:id="rId6"/>
    <p:sldId id="488" r:id="rId7"/>
    <p:sldId id="489" r:id="rId8"/>
    <p:sldId id="490" r:id="rId9"/>
    <p:sldId id="525" r:id="rId10"/>
    <p:sldId id="460" r:id="rId11"/>
    <p:sldId id="468" r:id="rId12"/>
    <p:sldId id="461" r:id="rId13"/>
    <p:sldId id="462" r:id="rId14"/>
    <p:sldId id="463" r:id="rId15"/>
    <p:sldId id="464" r:id="rId16"/>
    <p:sldId id="465" r:id="rId17"/>
    <p:sldId id="469" r:id="rId18"/>
    <p:sldId id="553" r:id="rId19"/>
    <p:sldId id="491" r:id="rId20"/>
    <p:sldId id="502" r:id="rId21"/>
    <p:sldId id="518" r:id="rId22"/>
    <p:sldId id="496" r:id="rId23"/>
    <p:sldId id="497" r:id="rId24"/>
    <p:sldId id="507" r:id="rId25"/>
    <p:sldId id="516" r:id="rId26"/>
    <p:sldId id="517" r:id="rId27"/>
    <p:sldId id="526" r:id="rId28"/>
    <p:sldId id="524" r:id="rId29"/>
    <p:sldId id="536" r:id="rId30"/>
    <p:sldId id="552" r:id="rId31"/>
    <p:sldId id="538" r:id="rId32"/>
    <p:sldId id="539" r:id="rId33"/>
    <p:sldId id="540" r:id="rId34"/>
    <p:sldId id="541" r:id="rId35"/>
    <p:sldId id="542" r:id="rId36"/>
    <p:sldId id="543" r:id="rId37"/>
    <p:sldId id="544" r:id="rId38"/>
    <p:sldId id="545" r:id="rId39"/>
    <p:sldId id="546" r:id="rId40"/>
    <p:sldId id="547" r:id="rId41"/>
    <p:sldId id="548" r:id="rId42"/>
    <p:sldId id="556" r:id="rId43"/>
    <p:sldId id="557" r:id="rId44"/>
    <p:sldId id="558" r:id="rId45"/>
    <p:sldId id="563" r:id="rId46"/>
    <p:sldId id="564" r:id="rId47"/>
    <p:sldId id="559" r:id="rId48"/>
    <p:sldId id="560" r:id="rId49"/>
    <p:sldId id="561" r:id="rId50"/>
    <p:sldId id="562" r:id="rId51"/>
    <p:sldId id="554" r:id="rId5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CC00"/>
    <a:srgbClr val="FF3300"/>
    <a:srgbClr val="0066FF"/>
    <a:srgbClr val="FFC000"/>
    <a:srgbClr val="000000"/>
    <a:srgbClr val="FFFFFF"/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54" autoAdjust="0"/>
    <p:restoredTop sz="94636" autoAdjust="0"/>
  </p:normalViewPr>
  <p:slideViewPr>
    <p:cSldViewPr>
      <p:cViewPr varScale="1">
        <p:scale>
          <a:sx n="76" d="100"/>
          <a:sy n="76" d="100"/>
        </p:scale>
        <p:origin x="-936" y="-91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7EC768F-2E19-4BA2-B661-0F4CF1D98D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FAF4B4F-7D1A-4B9B-92AC-34F8B74DFB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4B74B2-A5CA-4073-B73F-48BE3ABB7990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19042B-95AF-46A0-84E8-E5E211C9E17C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49EA82-71D5-40F4-B2E9-E8CD3665D555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230744-CC3C-4A74-91EF-39E0E609E5C0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D23D95-5336-4ECB-8191-40ACA6496882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F5D643-5001-48C4-8948-18CB181BDC05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05600-73E0-4F74-BA52-E5B9CDF5A981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D1EC26-D828-49A9-96B2-51C3CEB9D5A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809C82-0EAE-48B5-B709-FA42D6C935F3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C3B122-AFCB-4541-8BB1-50FB00A11E3C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4C567C-4387-4A2E-AA5F-5895B9538A8F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501196-9512-4689-AD2A-8AE09FA1792E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0D9D24-94A9-4464-8BBB-C8C0354D87F9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DEAEEF-A125-4650-8853-91F65C1EA70E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1D014D-FEF1-4789-B742-6E2B0940F5C0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4F55B6-4A67-4F9E-B597-2C5EAB4A5F89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2DB582-2057-40E3-B18B-982401D87B2B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9C0B1-34CC-4887-AEA3-CBB9F65D0482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C058FE-6617-4887-98AF-7CDC6B131CB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0158E3-611C-40CE-85D4-5A2CB7D8483C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E8F191-EA0B-445B-9D4E-9D665EE23C34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C554BA-4F06-4517-9682-11349FC36841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C0A77E-6587-43E7-AF39-75F2A68E1F23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849BB2-CBE9-4A95-90F1-5D9D489081A5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86E464-321C-4121-83A3-8F88D182E314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65C733-BBD1-4D1D-A85B-BB1CA5CD2057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FBFC7F-ACDD-4087-9905-0B37F1878129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B21D30-C486-43A0-B994-5C650445BF95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7FB8ED-C3FD-488F-B746-F8929489F66E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E0F5F-A630-4C63-B0C0-FB74330562FE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EAE984-C267-4D6A-90D8-ECF927042ED8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A702AE-1C3B-4F5B-A8DD-A7A435A49BD6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6E5B92-F3AA-4DCF-87D3-F3DBD6D4AD47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8CC742-45EF-4CD6-8BAE-D42ADFFCFBF5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7210CF-F519-4150-9E7D-F14AD74EECEF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54E89D-DBB8-46EE-AD1F-177E1EB38813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88B42D-388A-4EFF-8DC0-9241D24E25F9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2BBBDC-07CD-479A-90A0-67E1CC31E202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BD09AE-34A2-4182-92DD-E9205B5B49FD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38FCAE-7FCA-4E83-B468-5CB182267BAA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CBF100-DF29-43A3-84EE-99513C0A5CBE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07C6EE-E5E7-4D27-B0FC-471908A304F7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FE1999-9D63-4B9C-8FE1-A31CE3C4C7B3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7924AD-4E47-4810-93A4-3603A9903F0A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19228C-0DC8-4573-B9BB-E360DF7C9B37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B595A5-C40C-49CC-9ED3-5497762A52D7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rgbClr val="00CC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rgbClr val="99C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69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9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032DA6A4-B903-41CC-A337-47DFBC37F3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756B9F-34F4-46B5-B91D-7EB59CB8143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98A0E-BCB8-4AEF-A437-342D14C14AF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EDC3A-FC99-46AF-B11E-78B1CDB320B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C820D-D784-47A2-B5BC-49EF684683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E68EC7-ECAD-4D79-B10F-B0DA4F26DAC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6CC8F3-4FF4-48BA-895C-DA443C48DD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F24E77-E1D8-4A03-952C-298E2EAB1D1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B06C9-2D41-44F9-8966-38FD3D92AA7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876389-F18B-4DAE-93C0-D7C8E46542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5AA17C-18AF-4F26-B97C-3F3A2F0769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FB92E-4A06-4970-91F6-55A4943456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603CDC-74B1-4CA8-9268-897C9E32E3C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436A60-083B-4C6C-9F66-745AAE084FE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8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60CE8D34-D550-4196-AFD1-F0A64901749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544513"/>
            <a:chOff x="176" y="96"/>
            <a:chExt cx="5472" cy="343"/>
          </a:xfrm>
        </p:grpSpPr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199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198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/>
            </a:p>
          </p:txBody>
        </p:sp>
      </p:grpSp>
      <p:sp>
        <p:nvSpPr>
          <p:cNvPr id="1032" name="Rectangle 12"/>
          <p:cNvSpPr>
            <a:spLocks noChangeArrowheads="1"/>
          </p:cNvSpPr>
          <p:nvPr userDrawn="1"/>
        </p:nvSpPr>
        <p:spPr bwMode="auto">
          <a:xfrm>
            <a:off x="4953000" y="381000"/>
            <a:ext cx="386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Part 9: 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Dynamic Linear</a:t>
            </a:r>
            <a:r>
              <a:rPr lang="en-US" altLang="en-US" sz="1400" b="1" baseline="0" smtClean="0">
                <a:solidFill>
                  <a:schemeClr val="bg1"/>
                </a:solidFill>
                <a:latin typeface="Arial" charset="0"/>
              </a:rPr>
              <a:t> Model</a:t>
            </a:r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altLang="en-US" sz="1400" b="1">
                <a:solidFill>
                  <a:schemeClr val="bg1"/>
                </a:solidFill>
                <a:latin typeface="Arial" charset="0"/>
              </a:rPr>
              <a:t>[ </a:t>
            </a:r>
            <a:fld id="{151FF415-A221-488A-8D25-20E3095F5377}" type="slidenum"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r>
              <a:rPr lang="en-US" altLang="en-US" sz="1400" b="1" smtClean="0">
                <a:solidFill>
                  <a:schemeClr val="bg1"/>
                </a:solidFill>
                <a:latin typeface="Arial" charset="0"/>
              </a:rPr>
              <a:t>/28]</a:t>
            </a:r>
            <a:endParaRPr lang="en-US" altLang="en-US" sz="1400" b="1">
              <a:solidFill>
                <a:schemeClr val="bg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5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2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2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2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2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30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3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2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3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34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35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Relationship Id="rId4" Type="http://schemas.openxmlformats.org/officeDocument/2006/relationships/oleObject" Target="../embeddings/oleObject36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37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oleObject38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oleObject" Target="../embeddings/oleObject39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oleObject" Target="../embeddings/oleObject40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41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1.vml"/><Relationship Id="rId4" Type="http://schemas.openxmlformats.org/officeDocument/2006/relationships/oleObject" Target="../embeddings/oleObject42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2.vml"/><Relationship Id="rId4" Type="http://schemas.openxmlformats.org/officeDocument/2006/relationships/oleObject" Target="../embeddings/oleObject43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>Econometric Analysis of Panel Data</a:t>
            </a:r>
          </a:p>
        </p:txBody>
      </p:sp>
      <p:pic>
        <p:nvPicPr>
          <p:cNvPr id="5124" name="Picture 22" descr="Cameron-Trived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3962400"/>
            <a:ext cx="1511300" cy="2286000"/>
          </a:xfrm>
          <a:noFill/>
        </p:spPr>
      </p:pic>
      <p:sp>
        <p:nvSpPr>
          <p:cNvPr id="5125" name="Rectangle 3"/>
          <p:cNvSpPr>
            <a:spLocks noGrp="1" noChangeArrowheads="1"/>
          </p:cNvSpPr>
          <p:nvPr>
            <p:ph sz="quarter" idx="3"/>
          </p:nvPr>
        </p:nvSpPr>
        <p:spPr>
          <a:xfrm>
            <a:off x="1981200" y="2133600"/>
            <a:ext cx="32004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smtClean="0">
                <a:latin typeface="Arial" charset="0"/>
              </a:rPr>
              <a:t>University of South Florida</a:t>
            </a:r>
          </a:p>
        </p:txBody>
      </p:sp>
      <p:pic>
        <p:nvPicPr>
          <p:cNvPr id="512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62400"/>
            <a:ext cx="1503363" cy="228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28788"/>
            <a:ext cx="1666875" cy="19288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3962400"/>
            <a:ext cx="1462088" cy="2228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29" name="Picture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8200" y="3984625"/>
            <a:ext cx="1604963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3962400"/>
            <a:ext cx="1549400" cy="2319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676400"/>
            <a:ext cx="1477963" cy="2100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9948" y="1905000"/>
            <a:ext cx="1523999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Hausman and Taylor RE Model</a:t>
            </a:r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84213" y="1893888"/>
          <a:ext cx="7318375" cy="4264025"/>
        </p:xfrm>
        <a:graphic>
          <a:graphicData uri="http://schemas.openxmlformats.org/presentationml/2006/ole">
            <p:oleObj spid="_x0000_s7173" name="Equation" r:id="rId4" imgW="3835400" imgH="2235200" progId="Equation.DSMT4">
              <p:embed/>
            </p:oleObj>
          </a:graphicData>
        </a:graphic>
      </p:graphicFrame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609600" y="2819400"/>
            <a:ext cx="7543800" cy="4572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763000" cy="838200"/>
          </a:xfrm>
        </p:spPr>
        <p:txBody>
          <a:bodyPr/>
          <a:lstStyle/>
          <a:p>
            <a:r>
              <a:rPr lang="en-US" altLang="en-US" b="1" smtClean="0">
                <a:latin typeface="Arial" charset="0"/>
                <a:cs typeface="Arial" charset="0"/>
              </a:rPr>
              <a:t>A Useful Result: LSDV is an IV Estimator</a:t>
            </a:r>
          </a:p>
        </p:txBody>
      </p:sp>
      <p:graphicFrame>
        <p:nvGraphicFramePr>
          <p:cNvPr id="9219" name="Object 1"/>
          <p:cNvGraphicFramePr>
            <a:graphicFrameLocks noChangeAspect="1"/>
          </p:cNvGraphicFramePr>
          <p:nvPr/>
        </p:nvGraphicFramePr>
        <p:xfrm>
          <a:off x="2057400" y="1981200"/>
          <a:ext cx="5012794" cy="3413125"/>
        </p:xfrm>
        <a:graphic>
          <a:graphicData uri="http://schemas.openxmlformats.org/presentationml/2006/ole">
            <p:oleObj spid="_x0000_s9221" name="Equation" r:id="rId3" imgW="2946400" imgH="2006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Hausman and Taylor Use that Result</a:t>
            </a: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611188" y="2133600"/>
          <a:ext cx="8137525" cy="3476625"/>
        </p:xfrm>
        <a:graphic>
          <a:graphicData uri="http://schemas.openxmlformats.org/presentationml/2006/ole">
            <p:oleObj spid="_x0000_s10245" name="Equation" r:id="rId4" imgW="5321300" imgH="2273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H&amp;T’s FGLS Estimator</a:t>
            </a: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p:oleObj spid="_x0000_s12295" name="Equation" r:id="rId4" imgW="114102" imgH="177492" progId="Equation.DSMT4">
              <p:embed/>
            </p:oleObj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1066800" y="1981200"/>
          <a:ext cx="6629400" cy="4460875"/>
        </p:xfrm>
        <a:graphic>
          <a:graphicData uri="http://schemas.openxmlformats.org/presentationml/2006/ole">
            <p:oleObj spid="_x0000_s12296" name="Equation" r:id="rId5" imgW="4038600" imgH="2717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H&amp;T’s FGLS Estimator (cont.)</a:t>
            </a: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914400" y="1981200"/>
          <a:ext cx="7239000" cy="4343400"/>
        </p:xfrm>
        <a:graphic>
          <a:graphicData uri="http://schemas.openxmlformats.org/presentationml/2006/ole">
            <p:oleObj spid="_x0000_s14341" name="Equation" r:id="rId4" imgW="4318000" imgH="2590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H&amp;T’s 4 STEP IV Estimator</a:t>
            </a: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685800" y="2011363"/>
          <a:ext cx="7696200" cy="3800475"/>
        </p:xfrm>
        <a:graphic>
          <a:graphicData uri="http://schemas.openxmlformats.org/presentationml/2006/ole">
            <p:oleObj spid="_x0000_s16389" name="Equation" r:id="rId4" imgW="4165600" imgH="2057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762000" y="1268413"/>
          <a:ext cx="7896225" cy="5486400"/>
        </p:xfrm>
        <a:graphic>
          <a:graphicData uri="http://schemas.openxmlformats.org/presentationml/2006/ole">
            <p:oleObj spid="_x0000_s18436" name="Bitmap Image" r:id="rId4" imgW="7163800" imgH="5601482" progId="PBrush">
              <p:embed/>
            </p:oleObj>
          </a:graphicData>
        </a:graphic>
      </p:graphicFrame>
      <p:sp>
        <p:nvSpPr>
          <p:cNvPr id="18435" name="TextBox 5"/>
          <p:cNvSpPr txBox="1">
            <a:spLocks noChangeArrowheads="1"/>
          </p:cNvSpPr>
          <p:nvPr/>
        </p:nvSpPr>
        <p:spPr bwMode="auto">
          <a:xfrm>
            <a:off x="838200" y="762000"/>
            <a:ext cx="7696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 smtClean="0">
                <a:latin typeface="Arial" charset="0"/>
              </a:rPr>
              <a:t>The Hausman </a:t>
            </a:r>
            <a:r>
              <a:rPr lang="en-US" altLang="en-US" b="1">
                <a:latin typeface="Arial" charset="0"/>
              </a:rPr>
              <a:t>and Taylor </a:t>
            </a:r>
            <a:r>
              <a:rPr lang="en-US" altLang="en-US" b="1" smtClean="0">
                <a:latin typeface="Arial" charset="0"/>
              </a:rPr>
              <a:t>Application: NLSY Wage Equation</a:t>
            </a:r>
            <a:endParaRPr lang="en-US" altLang="en-US" b="1">
              <a:latin typeface="Arial" charset="0"/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1219200" y="4724400"/>
            <a:ext cx="3886200" cy="381000"/>
          </a:xfrm>
          <a:prstGeom prst="rect">
            <a:avLst/>
          </a:prstGeom>
          <a:solidFill>
            <a:srgbClr val="0066FF">
              <a:alpha val="2196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1219200" y="5297488"/>
            <a:ext cx="7239000" cy="381000"/>
          </a:xfrm>
          <a:prstGeom prst="rect">
            <a:avLst/>
          </a:prstGeom>
          <a:solidFill>
            <a:srgbClr val="FF33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6324600" y="1882775"/>
            <a:ext cx="838200" cy="381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8439" name="Rectangle 9"/>
          <p:cNvSpPr>
            <a:spLocks noChangeArrowheads="1"/>
          </p:cNvSpPr>
          <p:nvPr/>
        </p:nvSpPr>
        <p:spPr bwMode="auto">
          <a:xfrm>
            <a:off x="6324600" y="2635250"/>
            <a:ext cx="838200" cy="381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8440" name="Rectangle 10"/>
          <p:cNvSpPr>
            <a:spLocks noChangeArrowheads="1"/>
          </p:cNvSpPr>
          <p:nvPr/>
        </p:nvSpPr>
        <p:spPr bwMode="auto">
          <a:xfrm>
            <a:off x="7620000" y="3200400"/>
            <a:ext cx="838200" cy="762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557" name="Straight Arrow Connector 2"/>
          <p:cNvCxnSpPr>
            <a:cxnSpLocks noChangeShapeType="1"/>
          </p:cNvCxnSpPr>
          <p:nvPr/>
        </p:nvCxnSpPr>
        <p:spPr bwMode="auto">
          <a:xfrm>
            <a:off x="1676400" y="5181600"/>
            <a:ext cx="1371600" cy="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6" name="TextBox 5"/>
          <p:cNvSpPr txBox="1"/>
          <p:nvPr/>
        </p:nvSpPr>
        <p:spPr>
          <a:xfrm>
            <a:off x="304800" y="2057400"/>
            <a:ext cx="2667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Stata implementation of Hausman and Taylor estimator based on Cornwell and Rupert.</a:t>
            </a:r>
          </a:p>
          <a:p>
            <a:endParaRPr lang="en-US" smtClean="0"/>
          </a:p>
          <a:p>
            <a:r>
              <a:rPr lang="en-US" smtClean="0"/>
              <a:t>Standard example.</a:t>
            </a:r>
            <a:endParaRPr lang="en-US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914400"/>
            <a:ext cx="5753100" cy="578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200400" y="5029200"/>
            <a:ext cx="5715000" cy="304800"/>
          </a:xfrm>
          <a:prstGeom prst="rect">
            <a:avLst/>
          </a:prstGeom>
          <a:solidFill>
            <a:srgbClr val="0066FF">
              <a:alpha val="2196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52400" y="4114800"/>
            <a:ext cx="358140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Is marital status really endogenous?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Dynamic (Linear) Panel</a:t>
            </a:r>
            <a:br>
              <a:rPr lang="en-US" altLang="en-US" smtClean="0"/>
            </a:br>
            <a:r>
              <a:rPr lang="en-US" altLang="en-US" smtClean="0"/>
              <a:t>Data (DPD) Models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743200"/>
            <a:ext cx="7086600" cy="2286000"/>
          </a:xfrm>
        </p:spPr>
        <p:txBody>
          <a:bodyPr/>
          <a:lstStyle/>
          <a:p>
            <a:pPr eaLnBrk="1" hangingPunct="1"/>
            <a:r>
              <a:rPr lang="en-US" altLang="en-US" smtClean="0"/>
              <a:t>Application</a:t>
            </a:r>
          </a:p>
          <a:p>
            <a:pPr eaLnBrk="1" hangingPunct="1"/>
            <a:r>
              <a:rPr lang="en-US" altLang="en-US" smtClean="0"/>
              <a:t>Bias in Conventional Estimation</a:t>
            </a:r>
          </a:p>
          <a:p>
            <a:pPr eaLnBrk="1" hangingPunct="1"/>
            <a:r>
              <a:rPr lang="en-US" altLang="en-US" smtClean="0"/>
              <a:t>Development of Consistent Estimators</a:t>
            </a:r>
          </a:p>
          <a:p>
            <a:pPr eaLnBrk="1" hangingPunct="1"/>
            <a:r>
              <a:rPr lang="en-US" altLang="en-US" smtClean="0"/>
              <a:t>Efficient GMM Estimators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Dynamic Linear Model</a:t>
            </a:r>
          </a:p>
        </p:txBody>
      </p:sp>
      <p:graphicFrame>
        <p:nvGraphicFramePr>
          <p:cNvPr id="26627" name="Object 5"/>
          <p:cNvGraphicFramePr>
            <a:graphicFrameLocks noChangeAspect="1"/>
          </p:cNvGraphicFramePr>
          <p:nvPr/>
        </p:nvGraphicFramePr>
        <p:xfrm>
          <a:off x="568325" y="1836738"/>
          <a:ext cx="8083550" cy="4564062"/>
        </p:xfrm>
        <a:graphic>
          <a:graphicData uri="http://schemas.openxmlformats.org/presentationml/2006/ole">
            <p:oleObj spid="_x0000_s26629" name="Equation" r:id="rId4" imgW="5130800" imgH="2895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General DPD model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/>
        </p:nvGraphicFramePr>
        <p:xfrm>
          <a:off x="1143000" y="2286000"/>
          <a:ext cx="7086600" cy="2765425"/>
        </p:xfrm>
        <a:graphic>
          <a:graphicData uri="http://schemas.openxmlformats.org/presentationml/2006/ole">
            <p:oleObj spid="_x0000_s28677" name="Equation" r:id="rId4" imgW="3124200" imgH="1219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OLS and GLS are inconsistent</a:t>
            </a:r>
          </a:p>
        </p:txBody>
      </p:sp>
      <p:graphicFrame>
        <p:nvGraphicFramePr>
          <p:cNvPr id="30723" name="Object 4"/>
          <p:cNvGraphicFramePr>
            <a:graphicFrameLocks noChangeAspect="1"/>
          </p:cNvGraphicFramePr>
          <p:nvPr/>
        </p:nvGraphicFramePr>
        <p:xfrm>
          <a:off x="762000" y="2286000"/>
          <a:ext cx="7083425" cy="2743200"/>
        </p:xfrm>
        <a:graphic>
          <a:graphicData uri="http://schemas.openxmlformats.org/presentationml/2006/ole">
            <p:oleObj spid="_x0000_s30725" name="Equation" r:id="rId4" imgW="3771900" imgH="14605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LSDV is Also Inconsistent</a:t>
            </a:r>
            <a:br>
              <a:rPr lang="en-US" altLang="en-US" smtClean="0"/>
            </a:br>
            <a:r>
              <a:rPr lang="en-US" altLang="en-US" smtClean="0"/>
              <a:t>[(Steven) Nickell Bias]</a:t>
            </a:r>
          </a:p>
        </p:txBody>
      </p:sp>
      <p:graphicFrame>
        <p:nvGraphicFramePr>
          <p:cNvPr id="32771" name="Object 4"/>
          <p:cNvGraphicFramePr>
            <a:graphicFrameLocks noChangeAspect="1"/>
          </p:cNvGraphicFramePr>
          <p:nvPr/>
        </p:nvGraphicFramePr>
        <p:xfrm>
          <a:off x="1066800" y="2286000"/>
          <a:ext cx="6705600" cy="2840038"/>
        </p:xfrm>
        <a:graphic>
          <a:graphicData uri="http://schemas.openxmlformats.org/presentationml/2006/ole">
            <p:oleObj spid="_x0000_s32773" name="Equation" r:id="rId4" imgW="3238500" imgH="1371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IV Estimation of the DPD Model</a:t>
            </a:r>
            <a:br>
              <a:rPr lang="en-US" altLang="en-US" smtClean="0"/>
            </a:br>
            <a:r>
              <a:rPr lang="en-US" altLang="en-US" smtClean="0"/>
              <a:t>Anderson Hsiao IV Estimator</a:t>
            </a:r>
          </a:p>
        </p:txBody>
      </p:sp>
      <p:graphicFrame>
        <p:nvGraphicFramePr>
          <p:cNvPr id="34819" name="Object 4"/>
          <p:cNvGraphicFramePr>
            <a:graphicFrameLocks noChangeAspect="1"/>
          </p:cNvGraphicFramePr>
          <p:nvPr/>
        </p:nvGraphicFramePr>
        <p:xfrm>
          <a:off x="914400" y="2133600"/>
          <a:ext cx="6781800" cy="4221163"/>
        </p:xfrm>
        <a:graphic>
          <a:graphicData uri="http://schemas.openxmlformats.org/presentationml/2006/ole">
            <p:oleObj spid="_x0000_s34821" name="Equation" r:id="rId4" imgW="4203700" imgH="2616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 and Bond Estimator - 1</a:t>
            </a:r>
          </a:p>
        </p:txBody>
      </p:sp>
      <p:graphicFrame>
        <p:nvGraphicFramePr>
          <p:cNvPr id="3686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389063" y="2057400"/>
          <a:ext cx="6059487" cy="3721100"/>
        </p:xfrm>
        <a:graphic>
          <a:graphicData uri="http://schemas.openxmlformats.org/presentationml/2006/ole">
            <p:oleObj spid="_x0000_s36869" name="Equation" r:id="rId4" imgW="3619500" imgH="2222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 and Bond Estimator - 2</a:t>
            </a:r>
          </a:p>
        </p:txBody>
      </p:sp>
      <p:graphicFrame>
        <p:nvGraphicFramePr>
          <p:cNvPr id="3891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371600" y="2343150"/>
          <a:ext cx="6096000" cy="3151188"/>
        </p:xfrm>
        <a:graphic>
          <a:graphicData uri="http://schemas.openxmlformats.org/presentationml/2006/ole">
            <p:oleObj spid="_x0000_s38917" name="Equation" r:id="rId4" imgW="3365500" imgH="17399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Ahn and Schmidt</a:t>
            </a:r>
          </a:p>
        </p:txBody>
      </p:sp>
      <p:graphicFrame>
        <p:nvGraphicFramePr>
          <p:cNvPr id="40963" name="Object 4"/>
          <p:cNvGraphicFramePr>
            <a:graphicFrameLocks noChangeAspect="1"/>
          </p:cNvGraphicFramePr>
          <p:nvPr/>
        </p:nvGraphicFramePr>
        <p:xfrm>
          <a:off x="1752600" y="1371600"/>
          <a:ext cx="5638800" cy="5146675"/>
        </p:xfrm>
        <a:graphic>
          <a:graphicData uri="http://schemas.openxmlformats.org/presentationml/2006/ole">
            <p:oleObj spid="_x0000_s40965" name="Equation" r:id="rId4" imgW="3644900" imgH="3327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Arellano/Bond/Bover’s Formulation</a:t>
            </a:r>
            <a:br>
              <a:rPr lang="en-US" altLang="en-US" smtClean="0"/>
            </a:br>
            <a:r>
              <a:rPr lang="en-US" altLang="en-US" smtClean="0"/>
              <a:t>Start with H&amp;T </a:t>
            </a:r>
          </a:p>
        </p:txBody>
      </p:sp>
      <p:graphicFrame>
        <p:nvGraphicFramePr>
          <p:cNvPr id="5734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295400" y="2209800"/>
          <a:ext cx="7099300" cy="4241800"/>
        </p:xfrm>
        <a:graphic>
          <a:graphicData uri="http://schemas.openxmlformats.org/presentationml/2006/ole">
            <p:oleObj spid="_x0000_s57349" name="Equation" r:id="rId4" imgW="4165600" imgH="2489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Arellano/Bond/Bover’s Formulation</a:t>
            </a:r>
            <a:br>
              <a:rPr lang="en-US" altLang="en-US" smtClean="0"/>
            </a:br>
            <a:r>
              <a:rPr lang="en-US" altLang="en-US" smtClean="0"/>
              <a:t>Dynamic Model </a:t>
            </a:r>
          </a:p>
        </p:txBody>
      </p:sp>
      <p:graphicFrame>
        <p:nvGraphicFramePr>
          <p:cNvPr id="5939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371600" y="2341563"/>
          <a:ext cx="6238875" cy="3079750"/>
        </p:xfrm>
        <a:graphic>
          <a:graphicData uri="http://schemas.openxmlformats.org/presentationml/2006/ole">
            <p:oleObj spid="_x0000_s59397" name="Equation" r:id="rId4" imgW="3937000" imgH="1943100" progId="Equation.DSMT4">
              <p:embed/>
            </p:oleObj>
          </a:graphicData>
        </a:graphic>
      </p:graphicFrame>
      <p:sp>
        <p:nvSpPr>
          <p:cNvPr id="59396" name="Line 4"/>
          <p:cNvSpPr>
            <a:spLocks noChangeShapeType="1"/>
          </p:cNvSpPr>
          <p:nvPr/>
        </p:nvSpPr>
        <p:spPr bwMode="auto">
          <a:xfrm>
            <a:off x="1143000" y="1828800"/>
            <a:ext cx="762000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Arellano/Bond/Bover’s Formulation </a:t>
            </a:r>
          </a:p>
        </p:txBody>
      </p:sp>
      <p:graphicFrame>
        <p:nvGraphicFramePr>
          <p:cNvPr id="6144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90600" y="2360613"/>
          <a:ext cx="7229475" cy="2744787"/>
        </p:xfrm>
        <a:graphic>
          <a:graphicData uri="http://schemas.openxmlformats.org/presentationml/2006/ole">
            <p:oleObj spid="_x0000_s61445" name="Equation" r:id="rId4" imgW="3746500" imgH="1422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Arellano/Bond/Bover Estimator</a:t>
            </a:r>
          </a:p>
        </p:txBody>
      </p:sp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381000" y="1905000"/>
          <a:ext cx="8220075" cy="4449763"/>
        </p:xfrm>
        <a:graphic>
          <a:graphicData uri="http://schemas.openxmlformats.org/presentationml/2006/ole">
            <p:oleObj spid="_x0000_s67589" name="Equation" r:id="rId4" imgW="4737100" imgH="2565400" progId="Equation.DSMT4">
              <p:embed/>
            </p:oleObj>
          </a:graphicData>
        </a:graphic>
      </p:graphicFrame>
      <p:sp>
        <p:nvSpPr>
          <p:cNvPr id="67588" name="Oval 5"/>
          <p:cNvSpPr>
            <a:spLocks noChangeArrowheads="1"/>
          </p:cNvSpPr>
          <p:nvPr/>
        </p:nvSpPr>
        <p:spPr bwMode="auto">
          <a:xfrm>
            <a:off x="2438400" y="4267200"/>
            <a:ext cx="17526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7589" name="Oval 6"/>
          <p:cNvSpPr>
            <a:spLocks noChangeArrowheads="1"/>
          </p:cNvSpPr>
          <p:nvPr/>
        </p:nvSpPr>
        <p:spPr bwMode="auto">
          <a:xfrm>
            <a:off x="5153025" y="5648325"/>
            <a:ext cx="9906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7590" name="Line 7"/>
          <p:cNvSpPr>
            <a:spLocks noChangeShapeType="1"/>
          </p:cNvSpPr>
          <p:nvPr/>
        </p:nvSpPr>
        <p:spPr bwMode="auto">
          <a:xfrm>
            <a:off x="4152900" y="4857750"/>
            <a:ext cx="121920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72200" y="3676471"/>
            <a:ext cx="28194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H is a TxT transformation matrix, such as M</a:t>
            </a:r>
            <a:r>
              <a:rPr lang="en-US" b="1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, + additional rows and/or columns.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GMM Criterion</a:t>
            </a:r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874713" y="2146300"/>
          <a:ext cx="7178675" cy="2641600"/>
        </p:xfrm>
        <a:graphic>
          <a:graphicData uri="http://schemas.openxmlformats.org/presentationml/2006/ole">
            <p:oleObj spid="_x0000_s69637" name="Equation" r:id="rId4" imgW="4140000" imgH="15238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Application: Maquiladora</a:t>
            </a: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905000"/>
            <a:ext cx="548640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Maquiladora</a:t>
            </a:r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828800"/>
            <a:ext cx="631507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762000"/>
            <a:ext cx="757396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Oval 2"/>
          <p:cNvSpPr>
            <a:spLocks noChangeArrowheads="1"/>
          </p:cNvSpPr>
          <p:nvPr/>
        </p:nvSpPr>
        <p:spPr bwMode="auto">
          <a:xfrm>
            <a:off x="1676400" y="4267200"/>
            <a:ext cx="4191000" cy="609600"/>
          </a:xfrm>
          <a:prstGeom prst="ellipse">
            <a:avLst/>
          </a:prstGeom>
          <a:solidFill>
            <a:srgbClr val="FFC000">
              <a:alpha val="27843"/>
            </a:srgbClr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568325" y="838200"/>
          <a:ext cx="7724775" cy="2590800"/>
        </p:xfrm>
        <a:graphic>
          <a:graphicData uri="http://schemas.openxmlformats.org/presentationml/2006/ole">
            <p:oleObj spid="_x0000_s77828" name="Equation" r:id="rId3" imgW="4089400" imgH="1371600" progId="Equation.DSMT4">
              <p:embed/>
            </p:oleObj>
          </a:graphicData>
        </a:graphic>
      </p:graphicFrame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657600"/>
            <a:ext cx="8221663" cy="2895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altLang="en-US" smtClean="0"/>
              <a:t>Postscript</a:t>
            </a:r>
          </a:p>
        </p:txBody>
      </p:sp>
      <p:sp>
        <p:nvSpPr>
          <p:cNvPr id="78851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302125"/>
          </a:xfrm>
        </p:spPr>
        <p:txBody>
          <a:bodyPr/>
          <a:lstStyle/>
          <a:p>
            <a:r>
              <a:rPr lang="en-US" altLang="en-US" smtClean="0"/>
              <a:t>There is no theoretical guidance on the instrument set</a:t>
            </a:r>
          </a:p>
          <a:p>
            <a:r>
              <a:rPr lang="en-US" altLang="en-US" smtClean="0"/>
              <a:t>There is no theoretical guidance on the form of the covariance matrix</a:t>
            </a:r>
          </a:p>
          <a:p>
            <a:r>
              <a:rPr lang="en-US" altLang="en-US" smtClean="0"/>
              <a:t>There is no theoretical guidance on the number of lags at any level of the model</a:t>
            </a:r>
          </a:p>
          <a:p>
            <a:r>
              <a:rPr lang="en-US" altLang="en-US" smtClean="0"/>
              <a:t>There is no theoretical guidance on the form of the exogeneity – and it is not testable.</a:t>
            </a:r>
          </a:p>
          <a:p>
            <a:r>
              <a:rPr lang="en-US" altLang="en-US" smtClean="0"/>
              <a:t>Results vary wildly with small variations in the assumptions.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381000" y="3124200"/>
            <a:ext cx="8229600" cy="1143000"/>
          </a:xfrm>
        </p:spPr>
        <p:txBody>
          <a:bodyPr/>
          <a:lstStyle/>
          <a:p>
            <a:r>
              <a:rPr lang="en-US" altLang="en-US" smtClean="0"/>
              <a:t>Appendix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Panel Data Case</a:t>
            </a:r>
          </a:p>
        </p:txBody>
      </p:sp>
      <p:graphicFrame>
        <p:nvGraphicFramePr>
          <p:cNvPr id="80899" name="Object 4"/>
          <p:cNvGraphicFramePr>
            <a:graphicFrameLocks noChangeAspect="1"/>
          </p:cNvGraphicFramePr>
          <p:nvPr/>
        </p:nvGraphicFramePr>
        <p:xfrm>
          <a:off x="1371600" y="1828800"/>
          <a:ext cx="6811963" cy="4216400"/>
        </p:xfrm>
        <a:graphic>
          <a:graphicData uri="http://schemas.openxmlformats.org/presentationml/2006/ole">
            <p:oleObj spid="_x0000_s80901" name="Equation" r:id="rId4" imgW="3733800" imgH="2311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GMM Estimation for One Equation</a:t>
            </a:r>
          </a:p>
        </p:txBody>
      </p:sp>
      <p:graphicFrame>
        <p:nvGraphicFramePr>
          <p:cNvPr id="82947" name="Object 3"/>
          <p:cNvGraphicFramePr>
            <a:graphicFrameLocks noChangeAspect="1"/>
          </p:cNvGraphicFramePr>
          <p:nvPr/>
        </p:nvGraphicFramePr>
        <p:xfrm>
          <a:off x="696913" y="2209800"/>
          <a:ext cx="7673975" cy="2916238"/>
        </p:xfrm>
        <a:graphic>
          <a:graphicData uri="http://schemas.openxmlformats.org/presentationml/2006/ole">
            <p:oleObj spid="_x0000_s82949" name="Equation" r:id="rId4" imgW="4343400" imgH="1651000" progId="Equation.DSMT4">
              <p:embed/>
            </p:oleObj>
          </a:graphicData>
        </a:graphic>
      </p:graphicFrame>
      <p:sp>
        <p:nvSpPr>
          <p:cNvPr id="82948" name="Rectangle 1"/>
          <p:cNvSpPr>
            <a:spLocks noChangeArrowheads="1"/>
          </p:cNvSpPr>
          <p:nvPr/>
        </p:nvSpPr>
        <p:spPr bwMode="auto">
          <a:xfrm>
            <a:off x="3429000" y="4267200"/>
            <a:ext cx="1905000" cy="914400"/>
          </a:xfrm>
          <a:prstGeom prst="rect">
            <a:avLst/>
          </a:prstGeom>
          <a:solidFill>
            <a:srgbClr val="CCCC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GMM for a System of Equations</a:t>
            </a:r>
          </a:p>
        </p:txBody>
      </p:sp>
      <p:graphicFrame>
        <p:nvGraphicFramePr>
          <p:cNvPr id="84995" name="Object 4"/>
          <p:cNvGraphicFramePr>
            <a:graphicFrameLocks noChangeAspect="1"/>
          </p:cNvGraphicFramePr>
          <p:nvPr/>
        </p:nvGraphicFramePr>
        <p:xfrm>
          <a:off x="2743200" y="1981200"/>
          <a:ext cx="4419600" cy="4281488"/>
        </p:xfrm>
        <a:graphic>
          <a:graphicData uri="http://schemas.openxmlformats.org/presentationml/2006/ole">
            <p:oleObj spid="_x0000_s84997" name="Equation" r:id="rId4" imgW="2857500" imgH="276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SUR Model with Endogenous </a:t>
            </a:r>
            <a:br>
              <a:rPr lang="en-US" altLang="en-US" smtClean="0"/>
            </a:br>
            <a:r>
              <a:rPr lang="en-US" altLang="en-US" smtClean="0"/>
              <a:t>RHS Variables</a:t>
            </a:r>
          </a:p>
        </p:txBody>
      </p:sp>
      <p:graphicFrame>
        <p:nvGraphicFramePr>
          <p:cNvPr id="87043" name="Object 5"/>
          <p:cNvGraphicFramePr>
            <a:graphicFrameLocks noChangeAspect="1"/>
          </p:cNvGraphicFramePr>
          <p:nvPr/>
        </p:nvGraphicFramePr>
        <p:xfrm>
          <a:off x="914400" y="2286000"/>
          <a:ext cx="7391400" cy="3276600"/>
        </p:xfrm>
        <a:graphic>
          <a:graphicData uri="http://schemas.openxmlformats.org/presentationml/2006/ole">
            <p:oleObj spid="_x0000_s87045" name="Equation" r:id="rId4" imgW="3695700" imgH="1638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GMM for the System - Notation</a:t>
            </a:r>
          </a:p>
        </p:txBody>
      </p:sp>
      <p:graphicFrame>
        <p:nvGraphicFramePr>
          <p:cNvPr id="89091" name="Object 4"/>
          <p:cNvGraphicFramePr>
            <a:graphicFrameLocks noChangeAspect="1"/>
          </p:cNvGraphicFramePr>
          <p:nvPr/>
        </p:nvGraphicFramePr>
        <p:xfrm>
          <a:off x="762000" y="1978025"/>
          <a:ext cx="8153400" cy="3802063"/>
        </p:xfrm>
        <a:graphic>
          <a:graphicData uri="http://schemas.openxmlformats.org/presentationml/2006/ole">
            <p:oleObj spid="_x0000_s89093" name="Equation" r:id="rId4" imgW="4521200" imgH="2108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Instruments</a:t>
            </a:r>
          </a:p>
        </p:txBody>
      </p:sp>
      <p:graphicFrame>
        <p:nvGraphicFramePr>
          <p:cNvPr id="91139" name="Object 4"/>
          <p:cNvGraphicFramePr>
            <a:graphicFrameLocks noChangeAspect="1"/>
          </p:cNvGraphicFramePr>
          <p:nvPr/>
        </p:nvGraphicFramePr>
        <p:xfrm>
          <a:off x="1676400" y="1752600"/>
          <a:ext cx="6353175" cy="4459288"/>
        </p:xfrm>
        <a:graphic>
          <a:graphicData uri="http://schemas.openxmlformats.org/presentationml/2006/ole">
            <p:oleObj spid="_x0000_s91141" name="Equation" r:id="rId4" imgW="3797300" imgH="2667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Moment Equations</a:t>
            </a:r>
          </a:p>
        </p:txBody>
      </p:sp>
      <p:graphicFrame>
        <p:nvGraphicFramePr>
          <p:cNvPr id="93187" name="Object 4"/>
          <p:cNvGraphicFramePr>
            <a:graphicFrameLocks noChangeAspect="1"/>
          </p:cNvGraphicFramePr>
          <p:nvPr/>
        </p:nvGraphicFramePr>
        <p:xfrm>
          <a:off x="1219200" y="2133600"/>
          <a:ext cx="6400800" cy="4021138"/>
        </p:xfrm>
        <a:graphic>
          <a:graphicData uri="http://schemas.openxmlformats.org/presentationml/2006/ole">
            <p:oleObj spid="_x0000_s93189" name="Equation" r:id="rId4" imgW="3416300" imgH="2146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Estimation-1</a:t>
            </a:r>
          </a:p>
        </p:txBody>
      </p:sp>
      <p:graphicFrame>
        <p:nvGraphicFramePr>
          <p:cNvPr id="95235" name="Object 4"/>
          <p:cNvGraphicFramePr>
            <a:graphicFrameLocks noChangeAspect="1"/>
          </p:cNvGraphicFramePr>
          <p:nvPr/>
        </p:nvGraphicFramePr>
        <p:xfrm>
          <a:off x="1133475" y="1819275"/>
          <a:ext cx="7105650" cy="3838575"/>
        </p:xfrm>
        <a:graphic>
          <a:graphicData uri="http://schemas.openxmlformats.org/presentationml/2006/ole">
            <p:oleObj spid="_x0000_s95237" name="Equation" r:id="rId4" imgW="4762500" imgH="2552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Estimation-2</a:t>
            </a:r>
          </a:p>
        </p:txBody>
      </p:sp>
      <p:graphicFrame>
        <p:nvGraphicFramePr>
          <p:cNvPr id="97283" name="Object 4"/>
          <p:cNvGraphicFramePr>
            <a:graphicFrameLocks noChangeAspect="1"/>
          </p:cNvGraphicFramePr>
          <p:nvPr/>
        </p:nvGraphicFramePr>
        <p:xfrm>
          <a:off x="776288" y="2017713"/>
          <a:ext cx="7513637" cy="3573462"/>
        </p:xfrm>
        <a:graphic>
          <a:graphicData uri="http://schemas.openxmlformats.org/presentationml/2006/ole">
            <p:oleObj spid="_x0000_s97285" name="Equation" r:id="rId4" imgW="4699000" imgH="2235200" progId="Equation.DSMT4">
              <p:embed/>
            </p:oleObj>
          </a:graphicData>
        </a:graphic>
      </p:graphicFrame>
      <p:sp>
        <p:nvSpPr>
          <p:cNvPr id="97284" name="Rectangle 3"/>
          <p:cNvSpPr>
            <a:spLocks noChangeArrowheads="1"/>
          </p:cNvSpPr>
          <p:nvPr/>
        </p:nvSpPr>
        <p:spPr bwMode="auto">
          <a:xfrm>
            <a:off x="3733800" y="2438400"/>
            <a:ext cx="2133600" cy="914400"/>
          </a:xfrm>
          <a:prstGeom prst="rect">
            <a:avLst/>
          </a:prstGeom>
          <a:solidFill>
            <a:srgbClr val="CCCC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Estimation-3</a:t>
            </a:r>
          </a:p>
        </p:txBody>
      </p:sp>
      <p:graphicFrame>
        <p:nvGraphicFramePr>
          <p:cNvPr id="99331" name="Object 4"/>
          <p:cNvGraphicFramePr>
            <a:graphicFrameLocks noChangeAspect="1"/>
          </p:cNvGraphicFramePr>
          <p:nvPr/>
        </p:nvGraphicFramePr>
        <p:xfrm>
          <a:off x="498475" y="1989138"/>
          <a:ext cx="8029575" cy="4237037"/>
        </p:xfrm>
        <a:graphic>
          <a:graphicData uri="http://schemas.openxmlformats.org/presentationml/2006/ole">
            <p:oleObj spid="_x0000_s99333" name="Equation" r:id="rId4" imgW="5105400" imgH="2692400" progId="Equation.DSMT4">
              <p:embed/>
            </p:oleObj>
          </a:graphicData>
        </a:graphic>
      </p:graphicFrame>
      <p:sp>
        <p:nvSpPr>
          <p:cNvPr id="99332" name="Rectangle 1"/>
          <p:cNvSpPr>
            <a:spLocks noChangeArrowheads="1"/>
          </p:cNvSpPr>
          <p:nvPr/>
        </p:nvSpPr>
        <p:spPr bwMode="auto">
          <a:xfrm>
            <a:off x="3352800" y="3200400"/>
            <a:ext cx="1295400" cy="381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99333" name="Rectangle 4"/>
          <p:cNvSpPr>
            <a:spLocks noChangeArrowheads="1"/>
          </p:cNvSpPr>
          <p:nvPr/>
        </p:nvSpPr>
        <p:spPr bwMode="auto">
          <a:xfrm>
            <a:off x="4648200" y="3581400"/>
            <a:ext cx="1295400" cy="381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99334" name="Rectangle 5"/>
          <p:cNvSpPr>
            <a:spLocks noChangeArrowheads="1"/>
          </p:cNvSpPr>
          <p:nvPr/>
        </p:nvSpPr>
        <p:spPr bwMode="auto">
          <a:xfrm>
            <a:off x="6477000" y="4318000"/>
            <a:ext cx="1295400" cy="381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99335" name="Rectangle 6"/>
          <p:cNvSpPr>
            <a:spLocks noChangeArrowheads="1"/>
          </p:cNvSpPr>
          <p:nvPr/>
        </p:nvSpPr>
        <p:spPr bwMode="auto">
          <a:xfrm>
            <a:off x="6019800" y="3962400"/>
            <a:ext cx="406400" cy="381000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99336" name="Rectangle 7"/>
          <p:cNvSpPr>
            <a:spLocks noChangeArrowheads="1"/>
          </p:cNvSpPr>
          <p:nvPr/>
        </p:nvSpPr>
        <p:spPr bwMode="auto">
          <a:xfrm>
            <a:off x="3657600" y="2362200"/>
            <a:ext cx="2209800" cy="762000"/>
          </a:xfrm>
          <a:prstGeom prst="rect">
            <a:avLst/>
          </a:prstGeom>
          <a:solidFill>
            <a:srgbClr val="CCCC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Estimation-4</a:t>
            </a:r>
          </a:p>
        </p:txBody>
      </p:sp>
      <p:graphicFrame>
        <p:nvGraphicFramePr>
          <p:cNvPr id="101379" name="Object 4"/>
          <p:cNvGraphicFramePr>
            <a:graphicFrameLocks noChangeAspect="1"/>
          </p:cNvGraphicFramePr>
          <p:nvPr/>
        </p:nvGraphicFramePr>
        <p:xfrm>
          <a:off x="1752600" y="1752600"/>
          <a:ext cx="5410200" cy="4675188"/>
        </p:xfrm>
        <a:graphic>
          <a:graphicData uri="http://schemas.openxmlformats.org/presentationml/2006/ole">
            <p:oleObj spid="_x0000_s101381" name="Equation" r:id="rId4" imgW="3644900" imgH="3149600" progId="Equation.DSMT4">
              <p:embed/>
            </p:oleObj>
          </a:graphicData>
        </a:graphic>
      </p:graphicFrame>
      <p:sp>
        <p:nvSpPr>
          <p:cNvPr id="101380" name="Rectangle 3"/>
          <p:cNvSpPr>
            <a:spLocks noChangeArrowheads="1"/>
          </p:cNvSpPr>
          <p:nvPr/>
        </p:nvSpPr>
        <p:spPr bwMode="auto">
          <a:xfrm>
            <a:off x="2209800" y="3635375"/>
            <a:ext cx="1295400" cy="327025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1381" name="Rectangle 4"/>
          <p:cNvSpPr>
            <a:spLocks noChangeArrowheads="1"/>
          </p:cNvSpPr>
          <p:nvPr/>
        </p:nvSpPr>
        <p:spPr bwMode="auto">
          <a:xfrm>
            <a:off x="2209800" y="3975100"/>
            <a:ext cx="1295400" cy="327025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1382" name="Rectangle 5"/>
          <p:cNvSpPr>
            <a:spLocks noChangeArrowheads="1"/>
          </p:cNvSpPr>
          <p:nvPr/>
        </p:nvSpPr>
        <p:spPr bwMode="auto">
          <a:xfrm>
            <a:off x="2209800" y="4648200"/>
            <a:ext cx="1295400" cy="327025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1383" name="Rectangle 6"/>
          <p:cNvSpPr>
            <a:spLocks noChangeArrowheads="1"/>
          </p:cNvSpPr>
          <p:nvPr/>
        </p:nvSpPr>
        <p:spPr bwMode="auto">
          <a:xfrm>
            <a:off x="3581400" y="3657600"/>
            <a:ext cx="1295400" cy="327025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1384" name="Rectangle 7"/>
          <p:cNvSpPr>
            <a:spLocks noChangeArrowheads="1"/>
          </p:cNvSpPr>
          <p:nvPr/>
        </p:nvSpPr>
        <p:spPr bwMode="auto">
          <a:xfrm>
            <a:off x="3581400" y="3959225"/>
            <a:ext cx="1295400" cy="328613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1385" name="Rectangle 8"/>
          <p:cNvSpPr>
            <a:spLocks noChangeArrowheads="1"/>
          </p:cNvSpPr>
          <p:nvPr/>
        </p:nvSpPr>
        <p:spPr bwMode="auto">
          <a:xfrm>
            <a:off x="3581400" y="4648200"/>
            <a:ext cx="1295400" cy="327025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1386" name="Rectangle 9"/>
          <p:cNvSpPr>
            <a:spLocks noChangeArrowheads="1"/>
          </p:cNvSpPr>
          <p:nvPr/>
        </p:nvSpPr>
        <p:spPr bwMode="auto">
          <a:xfrm>
            <a:off x="5562600" y="3657600"/>
            <a:ext cx="1295400" cy="327025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1387" name="Rectangle 10"/>
          <p:cNvSpPr>
            <a:spLocks noChangeArrowheads="1"/>
          </p:cNvSpPr>
          <p:nvPr/>
        </p:nvSpPr>
        <p:spPr bwMode="auto">
          <a:xfrm>
            <a:off x="5562600" y="3959225"/>
            <a:ext cx="1295400" cy="328613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  <p:sp>
        <p:nvSpPr>
          <p:cNvPr id="101388" name="Rectangle 11"/>
          <p:cNvSpPr>
            <a:spLocks noChangeArrowheads="1"/>
          </p:cNvSpPr>
          <p:nvPr/>
        </p:nvSpPr>
        <p:spPr bwMode="auto">
          <a:xfrm>
            <a:off x="5562600" y="4648200"/>
            <a:ext cx="1295400" cy="327025"/>
          </a:xfrm>
          <a:prstGeom prst="rect">
            <a:avLst/>
          </a:prstGeom>
          <a:solidFill>
            <a:srgbClr val="CCCC00">
              <a:alpha val="20000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Estimation-5</a:t>
            </a:r>
          </a:p>
        </p:txBody>
      </p:sp>
      <p:graphicFrame>
        <p:nvGraphicFramePr>
          <p:cNvPr id="103427" name="Object 4"/>
          <p:cNvGraphicFramePr>
            <a:graphicFrameLocks noChangeAspect="1"/>
          </p:cNvGraphicFramePr>
          <p:nvPr/>
        </p:nvGraphicFramePr>
        <p:xfrm>
          <a:off x="457200" y="2324100"/>
          <a:ext cx="8305800" cy="3140075"/>
        </p:xfrm>
        <a:graphic>
          <a:graphicData uri="http://schemas.openxmlformats.org/presentationml/2006/ole">
            <p:oleObj spid="_x0000_s103429" name="Equation" r:id="rId4" imgW="4838700" imgH="1828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 and Bond Estimator - 3</a:t>
            </a:r>
          </a:p>
        </p:txBody>
      </p:sp>
      <p:graphicFrame>
        <p:nvGraphicFramePr>
          <p:cNvPr id="4301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00200" y="1905000"/>
          <a:ext cx="6289675" cy="4011613"/>
        </p:xfrm>
        <a:graphic>
          <a:graphicData uri="http://schemas.openxmlformats.org/presentationml/2006/ole">
            <p:oleObj spid="_x0000_s122884" name="Equation" r:id="rId4" imgW="3822700" imgH="2438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Arellano and Bover</a:t>
            </a:r>
            <a:br>
              <a:rPr lang="en-US" altLang="en-US" smtClean="0"/>
            </a:br>
            <a:r>
              <a:rPr lang="en-US" altLang="en-US" smtClean="0"/>
              <a:t>Instrumental Variables Approach</a:t>
            </a:r>
          </a:p>
        </p:txBody>
      </p:sp>
      <p:graphicFrame>
        <p:nvGraphicFramePr>
          <p:cNvPr id="45059" name="Object 4"/>
          <p:cNvGraphicFramePr>
            <a:graphicFrameLocks noChangeAspect="1"/>
          </p:cNvGraphicFramePr>
          <p:nvPr/>
        </p:nvGraphicFramePr>
        <p:xfrm>
          <a:off x="766763" y="1995488"/>
          <a:ext cx="7666037" cy="3125787"/>
        </p:xfrm>
        <a:graphic>
          <a:graphicData uri="http://schemas.openxmlformats.org/presentationml/2006/ole">
            <p:oleObj spid="_x0000_s123908" name="Equation" r:id="rId4" imgW="6629400" imgH="2705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Simple IV Estimation</a:t>
            </a:r>
          </a:p>
        </p:txBody>
      </p:sp>
      <p:graphicFrame>
        <p:nvGraphicFramePr>
          <p:cNvPr id="47107" name="Object 4"/>
          <p:cNvGraphicFramePr>
            <a:graphicFrameLocks noChangeAspect="1"/>
          </p:cNvGraphicFramePr>
          <p:nvPr/>
        </p:nvGraphicFramePr>
        <p:xfrm>
          <a:off x="762000" y="1371600"/>
          <a:ext cx="7467600" cy="5146675"/>
        </p:xfrm>
        <a:graphic>
          <a:graphicData uri="http://schemas.openxmlformats.org/presentationml/2006/ole">
            <p:oleObj spid="_x0000_s124932" name="Equation" r:id="rId4" imgW="5067300" imgH="3492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Arellano/Bond/Bover’s Formulation </a:t>
            </a:r>
          </a:p>
        </p:txBody>
      </p:sp>
      <p:graphicFrame>
        <p:nvGraphicFramePr>
          <p:cNvPr id="6349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1870075"/>
          <a:ext cx="8380413" cy="2651125"/>
        </p:xfrm>
        <a:graphic>
          <a:graphicData uri="http://schemas.openxmlformats.org/presentationml/2006/ole">
            <p:oleObj spid="_x0000_s130052" name="Equation" r:id="rId4" imgW="9474200" imgH="2997200" progId="Equation.DSMT4">
              <p:embed/>
            </p:oleObj>
          </a:graphicData>
        </a:graphic>
      </p:graphicFrame>
      <p:sp>
        <p:nvSpPr>
          <p:cNvPr id="63492" name="Line 4"/>
          <p:cNvSpPr>
            <a:spLocks noChangeShapeType="1"/>
          </p:cNvSpPr>
          <p:nvPr/>
        </p:nvSpPr>
        <p:spPr bwMode="auto">
          <a:xfrm flipV="1">
            <a:off x="4953000" y="3276600"/>
            <a:ext cx="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971800" y="4800600"/>
            <a:ext cx="3048000" cy="6588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Tahoma" pitchFamily="34" charset="0"/>
              </a:rPr>
              <a:t>These blocks may contain all previous exogenous variables, or all exogenous variables for all periods.</a:t>
            </a:r>
          </a:p>
        </p:txBody>
      </p:sp>
      <p:sp>
        <p:nvSpPr>
          <p:cNvPr id="63494" name="Line 6"/>
          <p:cNvSpPr>
            <a:spLocks noChangeShapeType="1"/>
          </p:cNvSpPr>
          <p:nvPr/>
        </p:nvSpPr>
        <p:spPr bwMode="auto">
          <a:xfrm flipV="1">
            <a:off x="8305800" y="3657600"/>
            <a:ext cx="0" cy="2057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1219200" y="5715000"/>
            <a:ext cx="7543800" cy="2936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Tahoma" pitchFamily="34" charset="0"/>
              </a:rPr>
              <a:t>This may contain the all periods of data on x</a:t>
            </a:r>
            <a:r>
              <a:rPr lang="en-US" altLang="en-US" sz="1200" baseline="-25000">
                <a:latin typeface="Tahoma" pitchFamily="34" charset="0"/>
              </a:rPr>
              <a:t>1</a:t>
            </a:r>
            <a:r>
              <a:rPr lang="en-US" altLang="en-US" sz="1200">
                <a:latin typeface="Tahoma" pitchFamily="34" charset="0"/>
              </a:rPr>
              <a:t> rather than just the group mean. (Amemiya and MaCurdy).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Arellano/Bond/Bover’s Formulation </a:t>
            </a:r>
          </a:p>
        </p:txBody>
      </p:sp>
      <p:graphicFrame>
        <p:nvGraphicFramePr>
          <p:cNvPr id="6553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73075" y="2438400"/>
          <a:ext cx="8442325" cy="2057400"/>
        </p:xfrm>
        <a:graphic>
          <a:graphicData uri="http://schemas.openxmlformats.org/presentationml/2006/ole">
            <p:oleObj spid="_x0000_s131076" name="Equation" r:id="rId4" imgW="3962400" imgH="965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Arellano/Bond</a:t>
            </a:r>
            <a:br>
              <a:rPr lang="en-US" altLang="en-US" smtClean="0"/>
            </a:br>
            <a:r>
              <a:rPr lang="en-US" altLang="en-US" smtClean="0"/>
              <a:t>First Difference Formulation </a:t>
            </a:r>
          </a:p>
        </p:txBody>
      </p:sp>
      <p:graphicFrame>
        <p:nvGraphicFramePr>
          <p:cNvPr id="4915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79575" y="2211388"/>
          <a:ext cx="5621338" cy="3341687"/>
        </p:xfrm>
        <a:graphic>
          <a:graphicData uri="http://schemas.openxmlformats.org/presentationml/2006/ole">
            <p:oleObj spid="_x0000_s125956" name="Equation" r:id="rId4" imgW="3225800" imgH="1917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Arellano/Bond - GLS</a:t>
            </a:r>
          </a:p>
        </p:txBody>
      </p:sp>
      <p:graphicFrame>
        <p:nvGraphicFramePr>
          <p:cNvPr id="51203" name="Object 4"/>
          <p:cNvGraphicFramePr>
            <a:graphicFrameLocks noChangeAspect="1"/>
          </p:cNvGraphicFramePr>
          <p:nvPr/>
        </p:nvGraphicFramePr>
        <p:xfrm>
          <a:off x="1600200" y="2286000"/>
          <a:ext cx="5715000" cy="2520950"/>
        </p:xfrm>
        <a:graphic>
          <a:graphicData uri="http://schemas.openxmlformats.org/presentationml/2006/ole">
            <p:oleObj spid="_x0000_s126980" name="Equation" r:id="rId4" imgW="3454400" imgH="1524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Arellano/Bond GLS Estimator</a:t>
            </a:r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1173163" y="1960563"/>
          <a:ext cx="7026275" cy="2881312"/>
        </p:xfrm>
        <a:graphic>
          <a:graphicData uri="http://schemas.openxmlformats.org/presentationml/2006/ole">
            <p:oleObj spid="_x0000_s128004" name="Equation" r:id="rId4" imgW="2971800" imgH="1219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GMM Estimator</a:t>
            </a:r>
          </a:p>
        </p:txBody>
      </p:sp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1219200" y="1808163"/>
          <a:ext cx="6945313" cy="4700587"/>
        </p:xfrm>
        <a:graphic>
          <a:graphicData uri="http://schemas.openxmlformats.org/presentationml/2006/ole">
            <p:oleObj spid="_x0000_s129028" name="Equation" r:id="rId4" imgW="4838700" imgH="3276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Arellano/Bond/Bover’s Formulation </a:t>
            </a:r>
          </a:p>
        </p:txBody>
      </p:sp>
      <p:sp>
        <p:nvSpPr>
          <p:cNvPr id="109571" name="Text Box 4"/>
          <p:cNvSpPr txBox="1">
            <a:spLocks noChangeArrowheads="1"/>
          </p:cNvSpPr>
          <p:nvPr/>
        </p:nvSpPr>
        <p:spPr bwMode="auto">
          <a:xfrm>
            <a:off x="1295400" y="2209800"/>
            <a:ext cx="7010400" cy="3786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/>
              <a:t>For unbalanced panels the number of columns for </a:t>
            </a:r>
            <a:r>
              <a:rPr lang="en-US" altLang="en-US" sz="3200" b="1"/>
              <a:t>Z</a:t>
            </a:r>
            <a:r>
              <a:rPr lang="en-US" altLang="en-US" sz="3200" baseline="-25000"/>
              <a:t>i</a:t>
            </a:r>
            <a:r>
              <a:rPr lang="en-US" altLang="en-US" sz="3200"/>
              <a:t> varies. Given the form of </a:t>
            </a:r>
            <a:r>
              <a:rPr lang="en-US" altLang="en-US" sz="3200" b="1"/>
              <a:t>Z</a:t>
            </a:r>
            <a:r>
              <a:rPr lang="en-US" altLang="en-US" sz="3200" baseline="-25000"/>
              <a:t>i</a:t>
            </a:r>
            <a:r>
              <a:rPr lang="en-US" altLang="en-US" sz="3200"/>
              <a:t>, the number of columns depends on </a:t>
            </a:r>
            <a:r>
              <a:rPr lang="en-US" altLang="en-US" sz="3200" i="1"/>
              <a:t>T</a:t>
            </a:r>
            <a:r>
              <a:rPr lang="en-US" altLang="en-US" sz="3200" baseline="-25000"/>
              <a:t>i</a:t>
            </a:r>
            <a:r>
              <a:rPr lang="en-US" altLang="en-US" sz="3200"/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sz="3200"/>
              <a:t>We need all </a:t>
            </a:r>
            <a:r>
              <a:rPr lang="en-US" altLang="en-US" sz="3200" b="1"/>
              <a:t>Z</a:t>
            </a:r>
            <a:r>
              <a:rPr lang="en-US" altLang="en-US" sz="3200" baseline="-25000"/>
              <a:t>i</a:t>
            </a:r>
            <a:r>
              <a:rPr lang="en-US" altLang="en-US" sz="3200"/>
              <a:t> to have the same number of columns. For matrices with less columns than the largest one, extra columns of zeros are added.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Quadrant">
  <a:themeElements>
    <a:clrScheme name="1_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1_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20114</TotalTime>
  <Words>432</Words>
  <Application>Microsoft Office PowerPoint</Application>
  <PresentationFormat>On-screen Show (4:3)</PresentationFormat>
  <Paragraphs>115</Paragraphs>
  <Slides>51</Slides>
  <Notes>46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2_Quadrant</vt:lpstr>
      <vt:lpstr>Equation</vt:lpstr>
      <vt:lpstr>Bitmap Image</vt:lpstr>
      <vt:lpstr>MathType 6.0 Equation</vt:lpstr>
      <vt:lpstr>Econometric Analysis of Panel Data</vt:lpstr>
      <vt:lpstr>The Hausman and Taylor RE Model</vt:lpstr>
      <vt:lpstr>A Useful Result: LSDV is an IV Estimator</vt:lpstr>
      <vt:lpstr>Hausman and Taylor Use that Result</vt:lpstr>
      <vt:lpstr>H&amp;T’s FGLS Estimator</vt:lpstr>
      <vt:lpstr>H&amp;T’s FGLS Estimator (cont.)</vt:lpstr>
      <vt:lpstr>H&amp;T’s 4 STEP IV Estimator</vt:lpstr>
      <vt:lpstr>Slide 8</vt:lpstr>
      <vt:lpstr>Slide 9</vt:lpstr>
      <vt:lpstr>Dynamic (Linear) Panel Data (DPD) Models</vt:lpstr>
      <vt:lpstr>THE Dynamic Linear Model</vt:lpstr>
      <vt:lpstr>A General DPD model</vt:lpstr>
      <vt:lpstr>OLS and GLS are inconsistent</vt:lpstr>
      <vt:lpstr>LSDV is Also Inconsistent [(Steven) Nickell Bias]</vt:lpstr>
      <vt:lpstr>IV Estimation of the DPD Model Anderson Hsiao IV Estimator</vt:lpstr>
      <vt:lpstr>Arellano and Bond Estimator - 1</vt:lpstr>
      <vt:lpstr>Arellano and Bond Estimator - 2</vt:lpstr>
      <vt:lpstr>Ahn and Schmidt</vt:lpstr>
      <vt:lpstr>Arellano/Bond/Bover’s Formulation Start with H&amp;T </vt:lpstr>
      <vt:lpstr>Arellano/Bond/Bover’s Formulation Dynamic Model </vt:lpstr>
      <vt:lpstr>Arellano/Bond/Bover’s Formulation </vt:lpstr>
      <vt:lpstr>Arellano/Bond/Bover Estimator</vt:lpstr>
      <vt:lpstr>GMM Criterion</vt:lpstr>
      <vt:lpstr>Application: Maquiladora</vt:lpstr>
      <vt:lpstr>Maquiladora</vt:lpstr>
      <vt:lpstr>Slide 26</vt:lpstr>
      <vt:lpstr>Slide 27</vt:lpstr>
      <vt:lpstr>Postscript</vt:lpstr>
      <vt:lpstr>Appendix</vt:lpstr>
      <vt:lpstr>The Panel Data Case</vt:lpstr>
      <vt:lpstr>GMM Estimation for One Equation</vt:lpstr>
      <vt:lpstr>GMM for a System of Equations</vt:lpstr>
      <vt:lpstr>SUR Model with Endogenous  RHS Variables</vt:lpstr>
      <vt:lpstr>GMM for the System - Notation</vt:lpstr>
      <vt:lpstr>Instruments</vt:lpstr>
      <vt:lpstr>Moment Equations</vt:lpstr>
      <vt:lpstr>Estimation-1</vt:lpstr>
      <vt:lpstr>Estimation-2</vt:lpstr>
      <vt:lpstr>Estimation-3</vt:lpstr>
      <vt:lpstr>Estimation-4</vt:lpstr>
      <vt:lpstr>Estimation-5</vt:lpstr>
      <vt:lpstr>Arellano and Bond Estimator - 3</vt:lpstr>
      <vt:lpstr>Arellano and Bover Instrumental Variables Approach</vt:lpstr>
      <vt:lpstr>Simple IV Estimation</vt:lpstr>
      <vt:lpstr>Arellano/Bond/Bover’s Formulation </vt:lpstr>
      <vt:lpstr>Arellano/Bond/Bover’s Formulation </vt:lpstr>
      <vt:lpstr>Arellano/Bond First Difference Formulation </vt:lpstr>
      <vt:lpstr>Arellano/Bond - GLS</vt:lpstr>
      <vt:lpstr>Arellano/Bond GLS Estimator</vt:lpstr>
      <vt:lpstr>GMM Estimator</vt:lpstr>
      <vt:lpstr>Arellano/Bond/Bover’s Formulation 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196</cp:revision>
  <dcterms:created xsi:type="dcterms:W3CDTF">2001-06-17T19:05:03Z</dcterms:created>
  <dcterms:modified xsi:type="dcterms:W3CDTF">2019-12-22T16:07:17Z</dcterms:modified>
</cp:coreProperties>
</file>