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0"/>
  </p:notesMasterIdLst>
  <p:handoutMasterIdLst>
    <p:handoutMasterId r:id="rId91"/>
  </p:handoutMasterIdLst>
  <p:sldIdLst>
    <p:sldId id="481" r:id="rId2"/>
    <p:sldId id="478" r:id="rId3"/>
    <p:sldId id="540" r:id="rId4"/>
    <p:sldId id="545" r:id="rId5"/>
    <p:sldId id="480" r:id="rId6"/>
    <p:sldId id="459" r:id="rId7"/>
    <p:sldId id="460" r:id="rId8"/>
    <p:sldId id="542" r:id="rId9"/>
    <p:sldId id="543" r:id="rId10"/>
    <p:sldId id="461" r:id="rId11"/>
    <p:sldId id="544" r:id="rId12"/>
    <p:sldId id="463" r:id="rId13"/>
    <p:sldId id="507" r:id="rId14"/>
    <p:sldId id="462" r:id="rId15"/>
    <p:sldId id="541" r:id="rId16"/>
    <p:sldId id="466" r:id="rId17"/>
    <p:sldId id="464" r:id="rId18"/>
    <p:sldId id="465" r:id="rId19"/>
    <p:sldId id="467" r:id="rId20"/>
    <p:sldId id="469" r:id="rId21"/>
    <p:sldId id="468" r:id="rId22"/>
    <p:sldId id="473" r:id="rId23"/>
    <p:sldId id="474" r:id="rId24"/>
    <p:sldId id="470" r:id="rId25"/>
    <p:sldId id="475" r:id="rId26"/>
    <p:sldId id="476" r:id="rId27"/>
    <p:sldId id="477" r:id="rId28"/>
    <p:sldId id="547" r:id="rId29"/>
    <p:sldId id="472" r:id="rId30"/>
    <p:sldId id="471" r:id="rId31"/>
    <p:sldId id="548" r:id="rId32"/>
    <p:sldId id="549" r:id="rId33"/>
    <p:sldId id="550" r:id="rId34"/>
    <p:sldId id="551" r:id="rId35"/>
    <p:sldId id="552" r:id="rId36"/>
    <p:sldId id="553" r:id="rId37"/>
    <p:sldId id="554" r:id="rId38"/>
    <p:sldId id="555" r:id="rId39"/>
    <p:sldId id="556" r:id="rId40"/>
    <p:sldId id="557" r:id="rId41"/>
    <p:sldId id="558" r:id="rId42"/>
    <p:sldId id="559" r:id="rId43"/>
    <p:sldId id="560" r:id="rId44"/>
    <p:sldId id="561" r:id="rId45"/>
    <p:sldId id="590" r:id="rId46"/>
    <p:sldId id="546" r:id="rId47"/>
    <p:sldId id="538" r:id="rId48"/>
    <p:sldId id="532" r:id="rId49"/>
    <p:sldId id="539" r:id="rId50"/>
    <p:sldId id="534" r:id="rId51"/>
    <p:sldId id="535" r:id="rId52"/>
    <p:sldId id="586" r:id="rId53"/>
    <p:sldId id="562" r:id="rId54"/>
    <p:sldId id="563" r:id="rId55"/>
    <p:sldId id="564" r:id="rId56"/>
    <p:sldId id="566" r:id="rId57"/>
    <p:sldId id="567" r:id="rId58"/>
    <p:sldId id="568" r:id="rId59"/>
    <p:sldId id="569" r:id="rId60"/>
    <p:sldId id="570" r:id="rId61"/>
    <p:sldId id="571" r:id="rId62"/>
    <p:sldId id="572" r:id="rId63"/>
    <p:sldId id="573" r:id="rId64"/>
    <p:sldId id="574" r:id="rId65"/>
    <p:sldId id="575" r:id="rId66"/>
    <p:sldId id="576" r:id="rId67"/>
    <p:sldId id="577" r:id="rId68"/>
    <p:sldId id="578" r:id="rId69"/>
    <p:sldId id="579" r:id="rId70"/>
    <p:sldId id="580" r:id="rId71"/>
    <p:sldId id="581" r:id="rId72"/>
    <p:sldId id="582" r:id="rId73"/>
    <p:sldId id="583" r:id="rId74"/>
    <p:sldId id="591" r:id="rId75"/>
    <p:sldId id="592" r:id="rId76"/>
    <p:sldId id="593" r:id="rId77"/>
    <p:sldId id="594" r:id="rId78"/>
    <p:sldId id="595" r:id="rId79"/>
    <p:sldId id="596" r:id="rId80"/>
    <p:sldId id="597" r:id="rId81"/>
    <p:sldId id="598" r:id="rId82"/>
    <p:sldId id="599" r:id="rId83"/>
    <p:sldId id="600" r:id="rId84"/>
    <p:sldId id="601" r:id="rId85"/>
    <p:sldId id="602" r:id="rId86"/>
    <p:sldId id="603" r:id="rId87"/>
    <p:sldId id="604" r:id="rId88"/>
    <p:sldId id="605" r:id="rId8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CCC00"/>
    <a:srgbClr val="0066FF"/>
    <a:srgbClr val="CCECFF"/>
    <a:srgbClr val="000000"/>
    <a:srgbClr val="8B00EA"/>
    <a:srgbClr val="FFFFFF"/>
    <a:srgbClr val="FF3300"/>
    <a:srgbClr val="0099FF"/>
    <a:srgbClr val="6B00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36" autoAdjust="0"/>
  </p:normalViewPr>
  <p:slideViewPr>
    <p:cSldViewPr>
      <p:cViewPr varScale="1">
        <p:scale>
          <a:sx n="68" d="100"/>
          <a:sy n="68" d="100"/>
        </p:scale>
        <p:origin x="-1308" y="-102"/>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7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p14="http://schemas.microsoft.com/office/powerpoint/2010/main" val="365277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p14="http://schemas.microsoft.com/office/powerpoint/2010/main" val="601183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pPr eaLnBrk="1" hangingPunct="1"/>
            <a:endParaRPr lang="en-US" smtClean="0"/>
          </a:p>
        </p:txBody>
      </p:sp>
      <p:sp>
        <p:nvSpPr>
          <p:cNvPr id="29700" name="Slide Number Placeholder 3"/>
          <p:cNvSpPr>
            <a:spLocks noGrp="1"/>
          </p:cNvSpPr>
          <p:nvPr>
            <p:ph type="sldNum" sz="quarter" idx="5"/>
          </p:nvPr>
        </p:nvSpPr>
        <p:spPr>
          <a:noFill/>
        </p:spPr>
        <p:txBody>
          <a:bodyPr/>
          <a:lstStyle/>
          <a:p>
            <a:fld id="{65778FD2-EB83-46ED-A9E9-34F48A10BA1C}"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1" hangingPunct="1"/>
            <a:fld id="{88EC584F-4D86-4CC2-93C5-DE0C9ED9794A}" type="slidenum">
              <a:rPr lang="en-US" sz="1200"/>
              <a:pPr algn="r" eaLnBrk="1" hangingPunct="1"/>
              <a:t>3</a:t>
            </a:fld>
            <a:endParaRPr 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D57980DE-22A7-462F-AB21-6D4DA11EDE38}"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eaLnBrk="1" hangingPunct="1"/>
            <a:endParaRPr lang="en-US" smtClean="0"/>
          </a:p>
        </p:txBody>
      </p:sp>
      <p:sp>
        <p:nvSpPr>
          <p:cNvPr id="30724" name="Slide Number Placeholder 3"/>
          <p:cNvSpPr>
            <a:spLocks noGrp="1"/>
          </p:cNvSpPr>
          <p:nvPr>
            <p:ph type="sldNum" sz="quarter" idx="5"/>
          </p:nvPr>
        </p:nvSpPr>
        <p:spPr>
          <a:noFill/>
        </p:spPr>
        <p:txBody>
          <a:bodyPr/>
          <a:lstStyle/>
          <a:p>
            <a:fld id="{6E37908D-5C14-42ED-B93B-5A1ED5578111}"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smtClean="0"/>
          </a:p>
        </p:txBody>
      </p:sp>
      <p:sp>
        <p:nvSpPr>
          <p:cNvPr id="32772" name="Slide Number Placeholder 3"/>
          <p:cNvSpPr>
            <a:spLocks noGrp="1"/>
          </p:cNvSpPr>
          <p:nvPr>
            <p:ph type="sldNum" sz="quarter" idx="5"/>
          </p:nvPr>
        </p:nvSpPr>
        <p:spPr>
          <a:noFill/>
        </p:spPr>
        <p:txBody>
          <a:bodyPr/>
          <a:lstStyle/>
          <a:p>
            <a:fld id="{C43D8689-2E0A-4E9D-9424-AF923E451ECB}"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smtClean="0"/>
          </a:p>
        </p:txBody>
      </p:sp>
      <p:sp>
        <p:nvSpPr>
          <p:cNvPr id="33796" name="Slide Number Placeholder 3"/>
          <p:cNvSpPr>
            <a:spLocks noGrp="1"/>
          </p:cNvSpPr>
          <p:nvPr>
            <p:ph type="sldNum" sz="quarter" idx="5"/>
          </p:nvPr>
        </p:nvSpPr>
        <p:spPr>
          <a:noFill/>
        </p:spPr>
        <p:txBody>
          <a:bodyPr/>
          <a:lstStyle/>
          <a:p>
            <a:fld id="{0A1047D4-37BD-49F1-B1A2-B0CEE562F0F7}"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endParaRPr lang="en-US" smtClean="0"/>
          </a:p>
        </p:txBody>
      </p:sp>
      <p:sp>
        <p:nvSpPr>
          <p:cNvPr id="34820" name="Slide Number Placeholder 3"/>
          <p:cNvSpPr>
            <a:spLocks noGrp="1"/>
          </p:cNvSpPr>
          <p:nvPr>
            <p:ph type="sldNum" sz="quarter" idx="5"/>
          </p:nvPr>
        </p:nvSpPr>
        <p:spPr>
          <a:noFill/>
        </p:spPr>
        <p:txBody>
          <a:bodyPr/>
          <a:lstStyle/>
          <a:p>
            <a:fld id="{E8D816BD-6273-434E-B4CB-C7A5D7FC4BA6}" type="slidenum">
              <a:rPr lang="en-US" smtClean="0"/>
              <a:pPr/>
              <a:t>10</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smtClean="0"/>
          </a:p>
        </p:txBody>
      </p:sp>
      <p:sp>
        <p:nvSpPr>
          <p:cNvPr id="35844" name="Slide Number Placeholder 3"/>
          <p:cNvSpPr>
            <a:spLocks noGrp="1"/>
          </p:cNvSpPr>
          <p:nvPr>
            <p:ph type="sldNum" sz="quarter" idx="5"/>
          </p:nvPr>
        </p:nvSpPr>
        <p:spPr>
          <a:noFill/>
        </p:spPr>
        <p:txBody>
          <a:bodyPr/>
          <a:lstStyle/>
          <a:p>
            <a:fld id="{BE1E0A95-49D9-4FA4-98C0-3C3DD2455B16}" type="slidenum">
              <a:rPr lang="en-US" smtClean="0"/>
              <a:pPr/>
              <a:t>14</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37892" name="Slide Number Placeholder 3"/>
          <p:cNvSpPr>
            <a:spLocks noGrp="1"/>
          </p:cNvSpPr>
          <p:nvPr>
            <p:ph type="sldNum" sz="quarter" idx="5"/>
          </p:nvPr>
        </p:nvSpPr>
        <p:spPr>
          <a:noFill/>
        </p:spPr>
        <p:txBody>
          <a:bodyPr/>
          <a:lstStyle/>
          <a:p>
            <a:fld id="{9CC16EDE-FCA6-4939-9FFD-37FE2B5EBE39}" type="slidenum">
              <a:rPr lang="en-US" smtClean="0"/>
              <a:pPr/>
              <a:t>16</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smtClean="0"/>
          </a:p>
        </p:txBody>
      </p:sp>
      <p:sp>
        <p:nvSpPr>
          <p:cNvPr id="38916" name="Slide Number Placeholder 3"/>
          <p:cNvSpPr>
            <a:spLocks noGrp="1"/>
          </p:cNvSpPr>
          <p:nvPr>
            <p:ph type="sldNum" sz="quarter" idx="5"/>
          </p:nvPr>
        </p:nvSpPr>
        <p:spPr>
          <a:noFill/>
        </p:spPr>
        <p:txBody>
          <a:bodyPr/>
          <a:lstStyle/>
          <a:p>
            <a:fld id="{A3FB67AD-E47A-4132-AA33-3F26FAAAB0C4}" type="slidenum">
              <a:rPr lang="en-US" smtClean="0"/>
              <a:pPr/>
              <a:t>17</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smtClean="0"/>
          </a:p>
        </p:txBody>
      </p:sp>
      <p:sp>
        <p:nvSpPr>
          <p:cNvPr id="39940" name="Slide Number Placeholder 3"/>
          <p:cNvSpPr>
            <a:spLocks noGrp="1"/>
          </p:cNvSpPr>
          <p:nvPr>
            <p:ph type="sldNum" sz="quarter" idx="5"/>
          </p:nvPr>
        </p:nvSpPr>
        <p:spPr>
          <a:noFill/>
        </p:spPr>
        <p:txBody>
          <a:bodyPr/>
          <a:lstStyle/>
          <a:p>
            <a:fld id="{90A25AC9-6B52-4609-AAB4-38216D852B19}" type="slidenum">
              <a:rPr lang="en-US" smtClean="0"/>
              <a:pPr/>
              <a:t>18</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smtClean="0"/>
          </a:p>
        </p:txBody>
      </p:sp>
      <p:sp>
        <p:nvSpPr>
          <p:cNvPr id="40964" name="Slide Number Placeholder 3"/>
          <p:cNvSpPr>
            <a:spLocks noGrp="1"/>
          </p:cNvSpPr>
          <p:nvPr>
            <p:ph type="sldNum" sz="quarter" idx="5"/>
          </p:nvPr>
        </p:nvSpPr>
        <p:spPr>
          <a:noFill/>
        </p:spPr>
        <p:txBody>
          <a:bodyPr/>
          <a:lstStyle/>
          <a:p>
            <a:fld id="{A0BEA216-D1CC-47D5-9A8D-CB5E32BD328A}" type="slidenum">
              <a:rPr lang="en-US" smtClean="0"/>
              <a:pPr/>
              <a:t>19</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smtClean="0"/>
          </a:p>
        </p:txBody>
      </p:sp>
      <p:sp>
        <p:nvSpPr>
          <p:cNvPr id="41988" name="Slide Number Placeholder 3"/>
          <p:cNvSpPr>
            <a:spLocks noGrp="1"/>
          </p:cNvSpPr>
          <p:nvPr>
            <p:ph type="sldNum" sz="quarter" idx="5"/>
          </p:nvPr>
        </p:nvSpPr>
        <p:spPr>
          <a:noFill/>
        </p:spPr>
        <p:txBody>
          <a:bodyPr/>
          <a:lstStyle/>
          <a:p>
            <a:fld id="{02E4D241-874C-4C33-A76D-363BF91C2E10}" type="slidenum">
              <a:rPr lang="en-US" smtClean="0"/>
              <a:pPr/>
              <a:t>20</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smtClean="0"/>
          </a:p>
        </p:txBody>
      </p:sp>
      <p:sp>
        <p:nvSpPr>
          <p:cNvPr id="43012" name="Slide Number Placeholder 3"/>
          <p:cNvSpPr>
            <a:spLocks noGrp="1"/>
          </p:cNvSpPr>
          <p:nvPr>
            <p:ph type="sldNum" sz="quarter" idx="5"/>
          </p:nvPr>
        </p:nvSpPr>
        <p:spPr>
          <a:noFill/>
        </p:spPr>
        <p:txBody>
          <a:bodyPr/>
          <a:lstStyle/>
          <a:p>
            <a:fld id="{A01DCEB0-886C-456A-AA74-DF3C2F5D83CE}" type="slidenum">
              <a:rPr lang="en-US" smtClean="0"/>
              <a:pPr/>
              <a:t>21</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
        <p:nvSpPr>
          <p:cNvPr id="44036" name="Slide Number Placeholder 3"/>
          <p:cNvSpPr>
            <a:spLocks noGrp="1"/>
          </p:cNvSpPr>
          <p:nvPr>
            <p:ph type="sldNum" sz="quarter" idx="5"/>
          </p:nvPr>
        </p:nvSpPr>
        <p:spPr>
          <a:noFill/>
        </p:spPr>
        <p:txBody>
          <a:bodyPr/>
          <a:lstStyle/>
          <a:p>
            <a:fld id="{7E7BF76A-B21F-4DAB-BB85-6ED4CC136073}" type="slidenum">
              <a:rPr lang="en-US" smtClean="0"/>
              <a:pPr/>
              <a:t>22</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p>
        </p:txBody>
      </p:sp>
      <p:sp>
        <p:nvSpPr>
          <p:cNvPr id="45060" name="Slide Number Placeholder 3"/>
          <p:cNvSpPr>
            <a:spLocks noGrp="1"/>
          </p:cNvSpPr>
          <p:nvPr>
            <p:ph type="sldNum" sz="quarter" idx="5"/>
          </p:nvPr>
        </p:nvSpPr>
        <p:spPr>
          <a:noFill/>
        </p:spPr>
        <p:txBody>
          <a:bodyPr/>
          <a:lstStyle/>
          <a:p>
            <a:fld id="{8528A6D5-0BD3-4B4A-8988-9E6A35D8B7F8}" type="slidenum">
              <a:rPr lang="en-US" smtClean="0"/>
              <a:pPr/>
              <a:t>23</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p:txBody>
      </p:sp>
      <p:sp>
        <p:nvSpPr>
          <p:cNvPr id="46084" name="Slide Number Placeholder 3"/>
          <p:cNvSpPr>
            <a:spLocks noGrp="1"/>
          </p:cNvSpPr>
          <p:nvPr>
            <p:ph type="sldNum" sz="quarter" idx="5"/>
          </p:nvPr>
        </p:nvSpPr>
        <p:spPr>
          <a:noFill/>
        </p:spPr>
        <p:txBody>
          <a:bodyPr/>
          <a:lstStyle/>
          <a:p>
            <a:fld id="{CBE7CA54-3402-4E7D-A6BA-2FB0D122B3CE}" type="slidenum">
              <a:rPr lang="en-US" smtClean="0"/>
              <a:pPr/>
              <a:t>24</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smtClean="0"/>
          </a:p>
        </p:txBody>
      </p:sp>
      <p:sp>
        <p:nvSpPr>
          <p:cNvPr id="47108" name="Slide Number Placeholder 3"/>
          <p:cNvSpPr>
            <a:spLocks noGrp="1"/>
          </p:cNvSpPr>
          <p:nvPr>
            <p:ph type="sldNum" sz="quarter" idx="5"/>
          </p:nvPr>
        </p:nvSpPr>
        <p:spPr>
          <a:noFill/>
        </p:spPr>
        <p:txBody>
          <a:bodyPr/>
          <a:lstStyle/>
          <a:p>
            <a:fld id="{D0954F5F-0330-47F6-B0AD-FD3B27863EAA}" type="slidenum">
              <a:rPr lang="en-US" smtClean="0"/>
              <a:pPr/>
              <a:t>25</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p>
        </p:txBody>
      </p:sp>
      <p:sp>
        <p:nvSpPr>
          <p:cNvPr id="48132" name="Slide Number Placeholder 3"/>
          <p:cNvSpPr>
            <a:spLocks noGrp="1"/>
          </p:cNvSpPr>
          <p:nvPr>
            <p:ph type="sldNum" sz="quarter" idx="5"/>
          </p:nvPr>
        </p:nvSpPr>
        <p:spPr>
          <a:noFill/>
        </p:spPr>
        <p:txBody>
          <a:bodyPr/>
          <a:lstStyle/>
          <a:p>
            <a:fld id="{964ED82E-7F67-4D8F-8EC9-18586592EA7F}" type="slidenum">
              <a:rPr lang="en-US" smtClean="0"/>
              <a:pPr/>
              <a:t>26</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Slide Number Placeholder 3"/>
          <p:cNvSpPr>
            <a:spLocks noGrp="1"/>
          </p:cNvSpPr>
          <p:nvPr>
            <p:ph type="sldNum" sz="quarter" idx="5"/>
          </p:nvPr>
        </p:nvSpPr>
        <p:spPr>
          <a:noFill/>
        </p:spPr>
        <p:txBody>
          <a:bodyPr/>
          <a:lstStyle/>
          <a:p>
            <a:fld id="{29E08B7B-F6FD-4EC4-83B4-14875B94E6B0}" type="slidenum">
              <a:rPr lang="en-US" smtClean="0"/>
              <a:pPr/>
              <a:t>27</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smtClean="0"/>
          </a:p>
        </p:txBody>
      </p:sp>
      <p:sp>
        <p:nvSpPr>
          <p:cNvPr id="50180" name="Slide Number Placeholder 3"/>
          <p:cNvSpPr>
            <a:spLocks noGrp="1"/>
          </p:cNvSpPr>
          <p:nvPr>
            <p:ph type="sldNum" sz="quarter" idx="5"/>
          </p:nvPr>
        </p:nvSpPr>
        <p:spPr>
          <a:noFill/>
        </p:spPr>
        <p:txBody>
          <a:bodyPr/>
          <a:lstStyle/>
          <a:p>
            <a:fld id="{03B92068-E529-41DD-B025-A750C0C6B6C5}" type="slidenum">
              <a:rPr lang="en-US" smtClean="0"/>
              <a:pPr/>
              <a:t>29</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smtClean="0"/>
          </a:p>
        </p:txBody>
      </p:sp>
      <p:sp>
        <p:nvSpPr>
          <p:cNvPr id="51204" name="Slide Number Placeholder 3"/>
          <p:cNvSpPr>
            <a:spLocks noGrp="1"/>
          </p:cNvSpPr>
          <p:nvPr>
            <p:ph type="sldNum" sz="quarter" idx="5"/>
          </p:nvPr>
        </p:nvSpPr>
        <p:spPr>
          <a:noFill/>
        </p:spPr>
        <p:txBody>
          <a:bodyPr/>
          <a:lstStyle/>
          <a:p>
            <a:fld id="{40369642-BB67-4D8D-AD4D-A0AF547877F9}" type="slidenum">
              <a:rPr lang="en-US" smtClean="0"/>
              <a:pPr/>
              <a:t>30</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endParaRPr lang="en-US" smtClean="0"/>
          </a:p>
        </p:txBody>
      </p:sp>
      <p:sp>
        <p:nvSpPr>
          <p:cNvPr id="47108" name="Slide Number Placeholder 3"/>
          <p:cNvSpPr>
            <a:spLocks noGrp="1"/>
          </p:cNvSpPr>
          <p:nvPr>
            <p:ph type="sldNum" sz="quarter" idx="5"/>
          </p:nvPr>
        </p:nvSpPr>
        <p:spPr>
          <a:noFill/>
        </p:spPr>
        <p:txBody>
          <a:bodyPr/>
          <a:lstStyle/>
          <a:p>
            <a:fld id="{98F15720-B60A-481B-B4D3-176B51FD4A0D}" type="slidenum">
              <a:rPr lang="en-US" smtClean="0"/>
              <a:pPr/>
              <a:t>33</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pPr eaLnBrk="1" hangingPunct="1"/>
            <a:endParaRPr lang="en-US" smtClean="0"/>
          </a:p>
        </p:txBody>
      </p:sp>
      <p:sp>
        <p:nvSpPr>
          <p:cNvPr id="48132" name="Slide Number Placeholder 3"/>
          <p:cNvSpPr>
            <a:spLocks noGrp="1"/>
          </p:cNvSpPr>
          <p:nvPr>
            <p:ph type="sldNum" sz="quarter" idx="5"/>
          </p:nvPr>
        </p:nvSpPr>
        <p:spPr>
          <a:noFill/>
        </p:spPr>
        <p:txBody>
          <a:bodyPr/>
          <a:lstStyle/>
          <a:p>
            <a:fld id="{1C85969A-515C-4BB5-BE33-04810764A074}" type="slidenum">
              <a:rPr lang="en-US" smtClean="0"/>
              <a:pPr/>
              <a:t>35</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965C6AF3-5E41-4FDC-BCD0-33CF5B5EA1A7}" type="slidenum">
              <a:rPr lang="en-US" smtClean="0"/>
              <a:pPr/>
              <a:t>36</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smtClean="0"/>
          </a:p>
        </p:txBody>
      </p:sp>
      <p:sp>
        <p:nvSpPr>
          <p:cNvPr id="50180" name="Slide Number Placeholder 3"/>
          <p:cNvSpPr>
            <a:spLocks noGrp="1"/>
          </p:cNvSpPr>
          <p:nvPr>
            <p:ph type="sldNum" sz="quarter" idx="5"/>
          </p:nvPr>
        </p:nvSpPr>
        <p:spPr>
          <a:noFill/>
        </p:spPr>
        <p:txBody>
          <a:bodyPr/>
          <a:lstStyle/>
          <a:p>
            <a:fld id="{6CCE87D7-11D6-495B-9955-99CA49CE50D0}" type="slidenum">
              <a:rPr lang="en-US" smtClean="0"/>
              <a:pPr/>
              <a:t>37</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smtClean="0"/>
          </a:p>
        </p:txBody>
      </p:sp>
      <p:sp>
        <p:nvSpPr>
          <p:cNvPr id="51204" name="Slide Number Placeholder 3"/>
          <p:cNvSpPr>
            <a:spLocks noGrp="1"/>
          </p:cNvSpPr>
          <p:nvPr>
            <p:ph type="sldNum" sz="quarter" idx="5"/>
          </p:nvPr>
        </p:nvSpPr>
        <p:spPr>
          <a:noFill/>
        </p:spPr>
        <p:txBody>
          <a:bodyPr/>
          <a:lstStyle/>
          <a:p>
            <a:fld id="{3F9056CE-8174-4A66-B984-EF50FF5E38AC}" type="slidenum">
              <a:rPr lang="en-US" smtClean="0"/>
              <a:pPr/>
              <a:t>42</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E0040CA-363F-418B-9066-1976557B60F6}" type="slidenum">
              <a:rPr lang="en-US" smtClean="0"/>
              <a:pPr>
                <a:defRPr/>
              </a:pPr>
              <a:t>43</a:t>
            </a:fld>
            <a:endParaRPr lang="en-US"/>
          </a:p>
        </p:txBody>
      </p:sp>
    </p:spTree>
    <p:extLst>
      <p:ext uri="{BB962C8B-B14F-4D97-AF65-F5344CB8AC3E}">
        <p14:creationId xmlns:p14="http://schemas.microsoft.com/office/powerpoint/2010/main" val="31249072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74">
              <a:defRPr>
                <a:solidFill>
                  <a:schemeClr val="tx1"/>
                </a:solidFill>
                <a:latin typeface="Times New Roman" pitchFamily="18" charset="0"/>
              </a:defRPr>
            </a:lvl1pPr>
            <a:lvl2pPr marL="730171" indent="-280835" defTabSz="914274">
              <a:defRPr>
                <a:solidFill>
                  <a:schemeClr val="tx1"/>
                </a:solidFill>
                <a:latin typeface="Times New Roman" pitchFamily="18" charset="0"/>
              </a:defRPr>
            </a:lvl2pPr>
            <a:lvl3pPr marL="1123340" indent="-224668" defTabSz="914274">
              <a:defRPr>
                <a:solidFill>
                  <a:schemeClr val="tx1"/>
                </a:solidFill>
                <a:latin typeface="Times New Roman" pitchFamily="18" charset="0"/>
              </a:defRPr>
            </a:lvl3pPr>
            <a:lvl4pPr marL="1572677" indent="-224668" defTabSz="914274">
              <a:defRPr>
                <a:solidFill>
                  <a:schemeClr val="tx1"/>
                </a:solidFill>
                <a:latin typeface="Times New Roman" pitchFamily="18" charset="0"/>
              </a:defRPr>
            </a:lvl4pPr>
            <a:lvl5pPr marL="2022013" indent="-224668" defTabSz="914274">
              <a:defRPr>
                <a:solidFill>
                  <a:schemeClr val="tx1"/>
                </a:solidFill>
                <a:latin typeface="Times New Roman" pitchFamily="18" charset="0"/>
              </a:defRPr>
            </a:lvl5pPr>
            <a:lvl6pPr marL="2471349" indent="-224668" defTabSz="914274" eaLnBrk="0" fontAlgn="base" hangingPunct="0">
              <a:spcBef>
                <a:spcPct val="0"/>
              </a:spcBef>
              <a:spcAft>
                <a:spcPct val="0"/>
              </a:spcAft>
              <a:defRPr>
                <a:solidFill>
                  <a:schemeClr val="tx1"/>
                </a:solidFill>
                <a:latin typeface="Times New Roman" pitchFamily="18" charset="0"/>
              </a:defRPr>
            </a:lvl6pPr>
            <a:lvl7pPr marL="2920685" indent="-224668" defTabSz="914274" eaLnBrk="0" fontAlgn="base" hangingPunct="0">
              <a:spcBef>
                <a:spcPct val="0"/>
              </a:spcBef>
              <a:spcAft>
                <a:spcPct val="0"/>
              </a:spcAft>
              <a:defRPr>
                <a:solidFill>
                  <a:schemeClr val="tx1"/>
                </a:solidFill>
                <a:latin typeface="Times New Roman" pitchFamily="18" charset="0"/>
              </a:defRPr>
            </a:lvl7pPr>
            <a:lvl8pPr marL="3370021" indent="-224668" defTabSz="914274" eaLnBrk="0" fontAlgn="base" hangingPunct="0">
              <a:spcBef>
                <a:spcPct val="0"/>
              </a:spcBef>
              <a:spcAft>
                <a:spcPct val="0"/>
              </a:spcAft>
              <a:defRPr>
                <a:solidFill>
                  <a:schemeClr val="tx1"/>
                </a:solidFill>
                <a:latin typeface="Times New Roman" pitchFamily="18" charset="0"/>
              </a:defRPr>
            </a:lvl8pPr>
            <a:lvl9pPr marL="3819357" indent="-224668" defTabSz="914274" eaLnBrk="0" fontAlgn="base" hangingPunct="0">
              <a:spcBef>
                <a:spcPct val="0"/>
              </a:spcBef>
              <a:spcAft>
                <a:spcPct val="0"/>
              </a:spcAft>
              <a:defRPr>
                <a:solidFill>
                  <a:schemeClr val="tx1"/>
                </a:solidFill>
                <a:latin typeface="Times New Roman" pitchFamily="18" charset="0"/>
              </a:defRPr>
            </a:lvl9pPr>
          </a:lstStyle>
          <a:p>
            <a:fld id="{A1ABC543-67AC-4A93-A5C2-3EFADA1E5841}" type="slidenum">
              <a:rPr lang="en-US" smtClean="0"/>
              <a:pPr/>
              <a:t>45</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74">
              <a:defRPr>
                <a:solidFill>
                  <a:schemeClr val="tx1"/>
                </a:solidFill>
                <a:latin typeface="Times New Roman" pitchFamily="18" charset="0"/>
              </a:defRPr>
            </a:lvl1pPr>
            <a:lvl2pPr marL="730171" indent="-280835" defTabSz="914274">
              <a:defRPr>
                <a:solidFill>
                  <a:schemeClr val="tx1"/>
                </a:solidFill>
                <a:latin typeface="Times New Roman" pitchFamily="18" charset="0"/>
              </a:defRPr>
            </a:lvl2pPr>
            <a:lvl3pPr marL="1123340" indent="-224668" defTabSz="914274">
              <a:defRPr>
                <a:solidFill>
                  <a:schemeClr val="tx1"/>
                </a:solidFill>
                <a:latin typeface="Times New Roman" pitchFamily="18" charset="0"/>
              </a:defRPr>
            </a:lvl3pPr>
            <a:lvl4pPr marL="1572677" indent="-224668" defTabSz="914274">
              <a:defRPr>
                <a:solidFill>
                  <a:schemeClr val="tx1"/>
                </a:solidFill>
                <a:latin typeface="Times New Roman" pitchFamily="18" charset="0"/>
              </a:defRPr>
            </a:lvl4pPr>
            <a:lvl5pPr marL="2022013" indent="-224668" defTabSz="914274">
              <a:defRPr>
                <a:solidFill>
                  <a:schemeClr val="tx1"/>
                </a:solidFill>
                <a:latin typeface="Times New Roman" pitchFamily="18" charset="0"/>
              </a:defRPr>
            </a:lvl5pPr>
            <a:lvl6pPr marL="2471349" indent="-224668" defTabSz="914274" eaLnBrk="0" fontAlgn="base" hangingPunct="0">
              <a:spcBef>
                <a:spcPct val="0"/>
              </a:spcBef>
              <a:spcAft>
                <a:spcPct val="0"/>
              </a:spcAft>
              <a:defRPr>
                <a:solidFill>
                  <a:schemeClr val="tx1"/>
                </a:solidFill>
                <a:latin typeface="Times New Roman" pitchFamily="18" charset="0"/>
              </a:defRPr>
            </a:lvl6pPr>
            <a:lvl7pPr marL="2920685" indent="-224668" defTabSz="914274" eaLnBrk="0" fontAlgn="base" hangingPunct="0">
              <a:spcBef>
                <a:spcPct val="0"/>
              </a:spcBef>
              <a:spcAft>
                <a:spcPct val="0"/>
              </a:spcAft>
              <a:defRPr>
                <a:solidFill>
                  <a:schemeClr val="tx1"/>
                </a:solidFill>
                <a:latin typeface="Times New Roman" pitchFamily="18" charset="0"/>
              </a:defRPr>
            </a:lvl7pPr>
            <a:lvl8pPr marL="3370021" indent="-224668" defTabSz="914274" eaLnBrk="0" fontAlgn="base" hangingPunct="0">
              <a:spcBef>
                <a:spcPct val="0"/>
              </a:spcBef>
              <a:spcAft>
                <a:spcPct val="0"/>
              </a:spcAft>
              <a:defRPr>
                <a:solidFill>
                  <a:schemeClr val="tx1"/>
                </a:solidFill>
                <a:latin typeface="Times New Roman" pitchFamily="18" charset="0"/>
              </a:defRPr>
            </a:lvl8pPr>
            <a:lvl9pPr marL="3819357" indent="-224668" defTabSz="914274" eaLnBrk="0" fontAlgn="base" hangingPunct="0">
              <a:spcBef>
                <a:spcPct val="0"/>
              </a:spcBef>
              <a:spcAft>
                <a:spcPct val="0"/>
              </a:spcAft>
              <a:defRPr>
                <a:solidFill>
                  <a:schemeClr val="tx1"/>
                </a:solidFill>
                <a:latin typeface="Times New Roman" pitchFamily="18" charset="0"/>
              </a:defRPr>
            </a:lvl9pPr>
          </a:lstStyle>
          <a:p>
            <a:fld id="{A1ABC543-67AC-4A93-A5C2-3EFADA1E5841}" type="slidenum">
              <a:rPr lang="en-US" smtClean="0"/>
              <a:pPr/>
              <a:t>52</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smtClean="0"/>
          </a:p>
        </p:txBody>
      </p:sp>
      <p:sp>
        <p:nvSpPr>
          <p:cNvPr id="88068" name="Slide Number Placeholder 3"/>
          <p:cNvSpPr>
            <a:spLocks noGrp="1"/>
          </p:cNvSpPr>
          <p:nvPr>
            <p:ph type="sldNum" sz="quarter" idx="5"/>
          </p:nvPr>
        </p:nvSpPr>
        <p:spPr>
          <a:noFill/>
        </p:spPr>
        <p:txBody>
          <a:bodyPr/>
          <a:lstStyle/>
          <a:p>
            <a:fld id="{2C933D9C-F094-4BEA-A9EB-3780599E9D4A}" type="slidenum">
              <a:rPr lang="en-US" smtClean="0"/>
              <a:pPr/>
              <a:t>53</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endParaRPr lang="en-US" smtClean="0"/>
          </a:p>
        </p:txBody>
      </p:sp>
      <p:sp>
        <p:nvSpPr>
          <p:cNvPr id="89092" name="Slide Number Placeholder 3"/>
          <p:cNvSpPr>
            <a:spLocks noGrp="1"/>
          </p:cNvSpPr>
          <p:nvPr>
            <p:ph type="sldNum" sz="quarter" idx="5"/>
          </p:nvPr>
        </p:nvSpPr>
        <p:spPr>
          <a:noFill/>
        </p:spPr>
        <p:txBody>
          <a:bodyPr/>
          <a:lstStyle/>
          <a:p>
            <a:fld id="{D3436D05-961F-4EAA-96F8-8E14911A1268}" type="slidenum">
              <a:rPr lang="en-US" smtClean="0"/>
              <a:pPr/>
              <a:t>54</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p>
        </p:txBody>
      </p:sp>
      <p:sp>
        <p:nvSpPr>
          <p:cNvPr id="90116" name="Slide Number Placeholder 3"/>
          <p:cNvSpPr>
            <a:spLocks noGrp="1"/>
          </p:cNvSpPr>
          <p:nvPr>
            <p:ph type="sldNum" sz="quarter" idx="5"/>
          </p:nvPr>
        </p:nvSpPr>
        <p:spPr>
          <a:noFill/>
        </p:spPr>
        <p:txBody>
          <a:bodyPr/>
          <a:lstStyle/>
          <a:p>
            <a:fld id="{806ACB33-BAD0-4B75-866F-F2EAD9340603}" type="slidenum">
              <a:rPr lang="en-US" smtClean="0"/>
              <a:pPr/>
              <a:t>55</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n-US" smtClean="0"/>
          </a:p>
        </p:txBody>
      </p:sp>
      <p:sp>
        <p:nvSpPr>
          <p:cNvPr id="92164" name="Slide Number Placeholder 3"/>
          <p:cNvSpPr>
            <a:spLocks noGrp="1"/>
          </p:cNvSpPr>
          <p:nvPr>
            <p:ph type="sldNum" sz="quarter" idx="5"/>
          </p:nvPr>
        </p:nvSpPr>
        <p:spPr>
          <a:noFill/>
        </p:spPr>
        <p:txBody>
          <a:bodyPr/>
          <a:lstStyle/>
          <a:p>
            <a:fld id="{F5AB02BE-2988-4241-B641-C3E9631C0778}" type="slidenum">
              <a:rPr lang="en-US" smtClean="0"/>
              <a:pPr/>
              <a:t>56</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endParaRPr lang="en-US" smtClean="0"/>
          </a:p>
        </p:txBody>
      </p:sp>
      <p:sp>
        <p:nvSpPr>
          <p:cNvPr id="93188" name="Slide Number Placeholder 3"/>
          <p:cNvSpPr>
            <a:spLocks noGrp="1"/>
          </p:cNvSpPr>
          <p:nvPr>
            <p:ph type="sldNum" sz="quarter" idx="5"/>
          </p:nvPr>
        </p:nvSpPr>
        <p:spPr>
          <a:noFill/>
        </p:spPr>
        <p:txBody>
          <a:bodyPr/>
          <a:lstStyle/>
          <a:p>
            <a:fld id="{1B27D012-5BB7-4738-B8ED-BDE7D7ED51C4}" type="slidenum">
              <a:rPr lang="en-US" smtClean="0"/>
              <a:pPr/>
              <a:t>57</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endParaRPr lang="en-US" smtClean="0"/>
          </a:p>
        </p:txBody>
      </p:sp>
      <p:sp>
        <p:nvSpPr>
          <p:cNvPr id="94212" name="Slide Number Placeholder 3"/>
          <p:cNvSpPr>
            <a:spLocks noGrp="1"/>
          </p:cNvSpPr>
          <p:nvPr>
            <p:ph type="sldNum" sz="quarter" idx="5"/>
          </p:nvPr>
        </p:nvSpPr>
        <p:spPr>
          <a:noFill/>
        </p:spPr>
        <p:txBody>
          <a:bodyPr/>
          <a:lstStyle/>
          <a:p>
            <a:fld id="{4941699B-A1D5-4B9F-9D30-1ED8AAB74B14}" type="slidenum">
              <a:rPr lang="en-US" smtClean="0"/>
              <a:pPr/>
              <a:t>58</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n-US" smtClean="0"/>
          </a:p>
        </p:txBody>
      </p:sp>
      <p:sp>
        <p:nvSpPr>
          <p:cNvPr id="95236" name="Slide Number Placeholder 3"/>
          <p:cNvSpPr>
            <a:spLocks noGrp="1"/>
          </p:cNvSpPr>
          <p:nvPr>
            <p:ph type="sldNum" sz="quarter" idx="5"/>
          </p:nvPr>
        </p:nvSpPr>
        <p:spPr>
          <a:noFill/>
        </p:spPr>
        <p:txBody>
          <a:bodyPr/>
          <a:lstStyle/>
          <a:p>
            <a:fld id="{6AFB72C4-7E66-4401-A4CE-D4F2537F953B}" type="slidenum">
              <a:rPr lang="en-US" smtClean="0"/>
              <a:pPr/>
              <a:t>64</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xfrm>
            <a:off x="1144588" y="685800"/>
            <a:ext cx="4572000" cy="3429000"/>
          </a:xfrm>
          <a:ln/>
        </p:spPr>
      </p:sp>
      <p:sp>
        <p:nvSpPr>
          <p:cNvPr id="96259" name="Notes Placeholder 2"/>
          <p:cNvSpPr>
            <a:spLocks noGrp="1"/>
          </p:cNvSpPr>
          <p:nvPr>
            <p:ph type="body" idx="1"/>
          </p:nvPr>
        </p:nvSpPr>
        <p:spPr>
          <a:noFill/>
          <a:ln/>
        </p:spPr>
        <p:txBody>
          <a:bodyPr lIns="91432" tIns="45716" rIns="91432" bIns="45716"/>
          <a:lstStyle/>
          <a:p>
            <a:endParaRPr lang="en-US" smtClean="0"/>
          </a:p>
        </p:txBody>
      </p:sp>
      <p:sp>
        <p:nvSpPr>
          <p:cNvPr id="96260" name="Slide Number Placeholder 3"/>
          <p:cNvSpPr txBox="1">
            <a:spLocks noGrp="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a:fld id="{EFC15564-F244-4229-9BC2-6E813F46726D}" type="slidenum">
              <a:rPr lang="en-US" sz="1200"/>
              <a:pPr algn="r"/>
              <a:t>65</a:t>
            </a:fld>
            <a:endParaRPr lang="en-US" sz="12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smtClean="0"/>
          </a:p>
        </p:txBody>
      </p:sp>
      <p:sp>
        <p:nvSpPr>
          <p:cNvPr id="97284" name="Slide Number Placeholder 3"/>
          <p:cNvSpPr>
            <a:spLocks noGrp="1"/>
          </p:cNvSpPr>
          <p:nvPr>
            <p:ph type="sldNum" sz="quarter" idx="5"/>
          </p:nvPr>
        </p:nvSpPr>
        <p:spPr>
          <a:noFill/>
        </p:spPr>
        <p:txBody>
          <a:bodyPr/>
          <a:lstStyle/>
          <a:p>
            <a:fld id="{CA3B9A8C-B3C0-4F2F-9A7D-921C92957CAA}" type="slidenum">
              <a:rPr lang="en-US" smtClean="0"/>
              <a:pPr/>
              <a:t>66</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n-US" smtClean="0"/>
          </a:p>
        </p:txBody>
      </p:sp>
      <p:sp>
        <p:nvSpPr>
          <p:cNvPr id="98308" name="Slide Number Placeholder 3"/>
          <p:cNvSpPr>
            <a:spLocks noGrp="1"/>
          </p:cNvSpPr>
          <p:nvPr>
            <p:ph type="sldNum" sz="quarter" idx="5"/>
          </p:nvPr>
        </p:nvSpPr>
        <p:spPr>
          <a:noFill/>
        </p:spPr>
        <p:txBody>
          <a:bodyPr/>
          <a:lstStyle/>
          <a:p>
            <a:fld id="{B9F3577A-00E5-40D9-83C1-FD8C7874A42C}" type="slidenum">
              <a:rPr lang="en-US" smtClean="0"/>
              <a:pPr/>
              <a:t>67</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smtClean="0"/>
          </a:p>
        </p:txBody>
      </p:sp>
      <p:sp>
        <p:nvSpPr>
          <p:cNvPr id="99332" name="Slide Number Placeholder 3"/>
          <p:cNvSpPr>
            <a:spLocks noGrp="1"/>
          </p:cNvSpPr>
          <p:nvPr>
            <p:ph type="sldNum" sz="quarter" idx="5"/>
          </p:nvPr>
        </p:nvSpPr>
        <p:spPr>
          <a:noFill/>
        </p:spPr>
        <p:txBody>
          <a:bodyPr/>
          <a:lstStyle/>
          <a:p>
            <a:fld id="{330434DE-4B8F-47DB-A97C-5DA5421B4D85}" type="slidenum">
              <a:rPr lang="en-US" smtClean="0"/>
              <a:pPr/>
              <a:t>68</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smtClean="0"/>
          </a:p>
        </p:txBody>
      </p:sp>
      <p:sp>
        <p:nvSpPr>
          <p:cNvPr id="100356" name="Slide Number Placeholder 3"/>
          <p:cNvSpPr>
            <a:spLocks noGrp="1"/>
          </p:cNvSpPr>
          <p:nvPr>
            <p:ph type="sldNum" sz="quarter" idx="5"/>
          </p:nvPr>
        </p:nvSpPr>
        <p:spPr>
          <a:noFill/>
        </p:spPr>
        <p:txBody>
          <a:bodyPr/>
          <a:lstStyle/>
          <a:p>
            <a:fld id="{B1C8A913-8ACF-42EE-B625-962FDD0DC8E7}" type="slidenum">
              <a:rPr lang="en-US" smtClean="0"/>
              <a:pPr/>
              <a:t>69</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n-US" smtClean="0"/>
          </a:p>
        </p:txBody>
      </p:sp>
      <p:sp>
        <p:nvSpPr>
          <p:cNvPr id="101380" name="Slide Number Placeholder 3"/>
          <p:cNvSpPr>
            <a:spLocks noGrp="1"/>
          </p:cNvSpPr>
          <p:nvPr>
            <p:ph type="sldNum" sz="quarter" idx="5"/>
          </p:nvPr>
        </p:nvSpPr>
        <p:spPr>
          <a:noFill/>
        </p:spPr>
        <p:txBody>
          <a:bodyPr/>
          <a:lstStyle/>
          <a:p>
            <a:fld id="{FD5FEE84-F053-4F3F-896B-C5DBA0A77362}" type="slidenum">
              <a:rPr lang="en-US" smtClean="0"/>
              <a:pPr/>
              <a:t>70</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n-US" smtClean="0"/>
          </a:p>
        </p:txBody>
      </p:sp>
      <p:sp>
        <p:nvSpPr>
          <p:cNvPr id="102404" name="Slide Number Placeholder 3"/>
          <p:cNvSpPr>
            <a:spLocks noGrp="1"/>
          </p:cNvSpPr>
          <p:nvPr>
            <p:ph type="sldNum" sz="quarter" idx="5"/>
          </p:nvPr>
        </p:nvSpPr>
        <p:spPr>
          <a:noFill/>
        </p:spPr>
        <p:txBody>
          <a:bodyPr/>
          <a:lstStyle/>
          <a:p>
            <a:fld id="{DFF7E98D-286A-493F-BAB5-58BA4147DDF2}" type="slidenum">
              <a:rPr lang="en-US" smtClean="0"/>
              <a:pPr/>
              <a:t>71</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endParaRPr lang="en-US" smtClean="0"/>
          </a:p>
        </p:txBody>
      </p:sp>
      <p:sp>
        <p:nvSpPr>
          <p:cNvPr id="103428" name="Slide Number Placeholder 3"/>
          <p:cNvSpPr>
            <a:spLocks noGrp="1"/>
          </p:cNvSpPr>
          <p:nvPr>
            <p:ph type="sldNum" sz="quarter" idx="5"/>
          </p:nvPr>
        </p:nvSpPr>
        <p:spPr>
          <a:noFill/>
        </p:spPr>
        <p:txBody>
          <a:bodyPr/>
          <a:lstStyle/>
          <a:p>
            <a:fld id="{96998E2E-C334-44E3-B034-575F896332DB}" type="slidenum">
              <a:rPr lang="en-US" smtClean="0"/>
              <a:pPr/>
              <a:t>72</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endParaRPr lang="en-US" smtClean="0"/>
          </a:p>
        </p:txBody>
      </p:sp>
      <p:sp>
        <p:nvSpPr>
          <p:cNvPr id="104452" name="Slide Number Placeholder 3"/>
          <p:cNvSpPr>
            <a:spLocks noGrp="1"/>
          </p:cNvSpPr>
          <p:nvPr>
            <p:ph type="sldNum" sz="quarter" idx="5"/>
          </p:nvPr>
        </p:nvSpPr>
        <p:spPr>
          <a:noFill/>
        </p:spPr>
        <p:txBody>
          <a:bodyPr/>
          <a:lstStyle/>
          <a:p>
            <a:fld id="{492C3EF3-8E89-4AEA-9395-233DBA712377}" type="slidenum">
              <a:rPr lang="en-US" smtClean="0"/>
              <a:pPr/>
              <a:t>73</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74">
              <a:defRPr>
                <a:solidFill>
                  <a:schemeClr val="tx1"/>
                </a:solidFill>
                <a:latin typeface="Times New Roman" pitchFamily="18" charset="0"/>
              </a:defRPr>
            </a:lvl1pPr>
            <a:lvl2pPr marL="730171" indent="-280835" defTabSz="914274">
              <a:defRPr>
                <a:solidFill>
                  <a:schemeClr val="tx1"/>
                </a:solidFill>
                <a:latin typeface="Times New Roman" pitchFamily="18" charset="0"/>
              </a:defRPr>
            </a:lvl2pPr>
            <a:lvl3pPr marL="1123340" indent="-224668" defTabSz="914274">
              <a:defRPr>
                <a:solidFill>
                  <a:schemeClr val="tx1"/>
                </a:solidFill>
                <a:latin typeface="Times New Roman" pitchFamily="18" charset="0"/>
              </a:defRPr>
            </a:lvl3pPr>
            <a:lvl4pPr marL="1572677" indent="-224668" defTabSz="914274">
              <a:defRPr>
                <a:solidFill>
                  <a:schemeClr val="tx1"/>
                </a:solidFill>
                <a:latin typeface="Times New Roman" pitchFamily="18" charset="0"/>
              </a:defRPr>
            </a:lvl4pPr>
            <a:lvl5pPr marL="2022013" indent="-224668" defTabSz="914274">
              <a:defRPr>
                <a:solidFill>
                  <a:schemeClr val="tx1"/>
                </a:solidFill>
                <a:latin typeface="Times New Roman" pitchFamily="18" charset="0"/>
              </a:defRPr>
            </a:lvl5pPr>
            <a:lvl6pPr marL="2471349" indent="-224668" defTabSz="914274" eaLnBrk="0" fontAlgn="base" hangingPunct="0">
              <a:spcBef>
                <a:spcPct val="0"/>
              </a:spcBef>
              <a:spcAft>
                <a:spcPct val="0"/>
              </a:spcAft>
              <a:defRPr>
                <a:solidFill>
                  <a:schemeClr val="tx1"/>
                </a:solidFill>
                <a:latin typeface="Times New Roman" pitchFamily="18" charset="0"/>
              </a:defRPr>
            </a:lvl6pPr>
            <a:lvl7pPr marL="2920685" indent="-224668" defTabSz="914274" eaLnBrk="0" fontAlgn="base" hangingPunct="0">
              <a:spcBef>
                <a:spcPct val="0"/>
              </a:spcBef>
              <a:spcAft>
                <a:spcPct val="0"/>
              </a:spcAft>
              <a:defRPr>
                <a:solidFill>
                  <a:schemeClr val="tx1"/>
                </a:solidFill>
                <a:latin typeface="Times New Roman" pitchFamily="18" charset="0"/>
              </a:defRPr>
            </a:lvl7pPr>
            <a:lvl8pPr marL="3370021" indent="-224668" defTabSz="914274" eaLnBrk="0" fontAlgn="base" hangingPunct="0">
              <a:spcBef>
                <a:spcPct val="0"/>
              </a:spcBef>
              <a:spcAft>
                <a:spcPct val="0"/>
              </a:spcAft>
              <a:defRPr>
                <a:solidFill>
                  <a:schemeClr val="tx1"/>
                </a:solidFill>
                <a:latin typeface="Times New Roman" pitchFamily="18" charset="0"/>
              </a:defRPr>
            </a:lvl8pPr>
            <a:lvl9pPr marL="3819357" indent="-224668" defTabSz="914274" eaLnBrk="0" fontAlgn="base" hangingPunct="0">
              <a:spcBef>
                <a:spcPct val="0"/>
              </a:spcBef>
              <a:spcAft>
                <a:spcPct val="0"/>
              </a:spcAft>
              <a:defRPr>
                <a:solidFill>
                  <a:schemeClr val="tx1"/>
                </a:solidFill>
                <a:latin typeface="Times New Roman" pitchFamily="18" charset="0"/>
              </a:defRPr>
            </a:lvl9pPr>
          </a:lstStyle>
          <a:p>
            <a:fld id="{A1ABC543-67AC-4A93-A5C2-3EFADA1E5841}" type="slidenum">
              <a:rPr lang="en-US" smtClean="0"/>
              <a:pPr/>
              <a:t>74</a:t>
            </a:fld>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69FF1EE6-D7CD-4944-8744-99A1C19CF9D2}" type="slidenum">
              <a:rPr lang="en-US" smtClean="0"/>
              <a:pPr/>
              <a:t>75</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EDAF4A9C-7D61-4C54-874B-7808355A007D}" type="slidenum">
              <a:rPr lang="en-US"/>
              <a:pPr/>
              <a:t>86</a:t>
            </a:fld>
            <a:endParaRPr lang="en-US"/>
          </a:p>
        </p:txBody>
      </p:sp>
      <p:sp>
        <p:nvSpPr>
          <p:cNvPr id="37891" name="Slide Image Placeholder 1"/>
          <p:cNvSpPr>
            <a:spLocks noGrp="1" noRot="1" noChangeAspect="1" noTextEdit="1"/>
          </p:cNvSpPr>
          <p:nvPr>
            <p:ph type="sldImg"/>
          </p:nvPr>
        </p:nvSpPr>
        <p:spPr>
          <a:ln/>
        </p:spPr>
      </p:sp>
      <p:sp>
        <p:nvSpPr>
          <p:cNvPr id="37892" name="Notes Placeholder 2"/>
          <p:cNvSpPr>
            <a:spLocks noGrp="1"/>
          </p:cNvSpPr>
          <p:nvPr>
            <p:ph type="body" idx="1"/>
          </p:nvPr>
        </p:nvSpPr>
        <p:spPr>
          <a:noFill/>
          <a:ln/>
        </p:spPr>
        <p:txBody>
          <a:bodyPr/>
          <a:lstStyle/>
          <a:p>
            <a:pPr eaLnBrk="1" hangingPunct="1"/>
            <a:endParaRPr lang="en-US" smtClean="0"/>
          </a:p>
        </p:txBody>
      </p:sp>
      <p:sp>
        <p:nvSpPr>
          <p:cNvPr id="37893" name="Slide Number Placeholder 3"/>
          <p:cNvSpPr txBox="1">
            <a:spLocks noGrp="1"/>
          </p:cNvSpPr>
          <p:nvPr/>
        </p:nvSpPr>
        <p:spPr bwMode="auto">
          <a:xfrm>
            <a:off x="3885903" y="8687405"/>
            <a:ext cx="2972097" cy="456595"/>
          </a:xfrm>
          <a:prstGeom prst="rect">
            <a:avLst/>
          </a:prstGeom>
          <a:noFill/>
          <a:ln w="9525">
            <a:noFill/>
            <a:miter lim="800000"/>
            <a:headEnd/>
            <a:tailEnd/>
          </a:ln>
        </p:spPr>
        <p:txBody>
          <a:bodyPr lIns="91432" tIns="45716" rIns="91432" bIns="45716" anchor="b"/>
          <a:lstStyle/>
          <a:p>
            <a:pPr algn="r" defTabSz="914485" eaLnBrk="1" hangingPunct="1"/>
            <a:fld id="{D509D91A-2067-4F28-BE45-B0B1B03AA04D}" type="slidenum">
              <a:rPr lang="en-US" sz="1200"/>
              <a:pPr algn="r" defTabSz="914485" eaLnBrk="1" hangingPunct="1"/>
              <a:t>86</a:t>
            </a:fld>
            <a:endParaRPr lang="en-US" sz="120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4F8D99C0-BEFB-4096-9774-C4A5DBAFC918}" type="slidenum">
              <a:rPr lang="en-US" smtClean="0"/>
              <a:pPr/>
              <a:t>87</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46C28A15-B84B-4A89-B066-C191E7DFDE5E}" type="slidenum">
              <a:rPr lang="en-US" smtClean="0"/>
              <a:pPr/>
              <a:t>88</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39F7C0-B71C-48E3-8D21-3D51220A2BE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029380-1897-433A-83E2-78BFB7A3F17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CB08BC-2A19-4263-8B55-A1A4B8805C3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C384C73-02F2-4DC1-B269-52FE23B902F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B3D4010-34EA-4EA8-981F-720E15DA520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5558400-2C58-4E71-9457-D319FFE1D27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911B42-6EFE-4AE6-800A-3C78C5E65DC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0968F6B-5A38-4B99-ACAD-F189922F462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7E8ACA-B5BD-4F7A-B25A-B63BAEBDE36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D3A085-BCC2-4DC0-9EB0-B061B79EF32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87E1B09-0AB6-47A6-B67F-46C49B3A626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717036-0803-4802-BB49-F07795D3DD7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8340"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3983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398342"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a:defRPr/>
            </a:pPr>
            <a:fld id="{B020325C-B1CD-4090-B6FA-A224CB80F15F}" type="slidenum">
              <a:rPr lang="en-US"/>
              <a:pPr>
                <a:defRPr/>
              </a:pPr>
              <a:t>‹#›</a:t>
            </a:fld>
            <a:endParaRPr lang="en-US"/>
          </a:p>
        </p:txBody>
      </p:sp>
      <p:pic>
        <p:nvPicPr>
          <p:cNvPr id="31746" name="Picture 2"/>
          <p:cNvPicPr>
            <a:picLocks noChangeAspect="1" noChangeArrowheads="1"/>
          </p:cNvPicPr>
          <p:nvPr userDrawn="1"/>
        </p:nvPicPr>
        <p:blipFill>
          <a:blip r:embed="rId14" cstate="print"/>
          <a:srcRect/>
          <a:stretch>
            <a:fillRect/>
          </a:stretch>
        </p:blipFill>
        <p:spPr bwMode="auto">
          <a:xfrm>
            <a:off x="0" y="1"/>
            <a:ext cx="1295399" cy="771424"/>
          </a:xfrm>
          <a:prstGeom prst="rect">
            <a:avLst/>
          </a:prstGeom>
          <a:noFill/>
          <a:ln w="9525">
            <a:noFill/>
            <a:miter lim="800000"/>
            <a:headEnd/>
            <a:tailEnd/>
          </a:ln>
          <a:effectLst/>
        </p:spPr>
      </p:pic>
      <p:pic>
        <p:nvPicPr>
          <p:cNvPr id="31747" name="Picture 3"/>
          <p:cNvPicPr>
            <a:picLocks noChangeAspect="1" noChangeArrowheads="1"/>
          </p:cNvPicPr>
          <p:nvPr userDrawn="1"/>
        </p:nvPicPr>
        <p:blipFill>
          <a:blip r:embed="rId15" cstate="print"/>
          <a:srcRect/>
          <a:stretch>
            <a:fillRect/>
          </a:stretch>
        </p:blipFill>
        <p:spPr bwMode="auto">
          <a:xfrm>
            <a:off x="2514600" y="1"/>
            <a:ext cx="1295400" cy="763346"/>
          </a:xfrm>
          <a:prstGeom prst="rect">
            <a:avLst/>
          </a:prstGeom>
          <a:noFill/>
          <a:ln w="9525">
            <a:noFill/>
            <a:miter lim="800000"/>
            <a:headEnd/>
            <a:tailEnd/>
          </a:ln>
          <a:effectLst/>
        </p:spPr>
      </p:pic>
      <p:pic>
        <p:nvPicPr>
          <p:cNvPr id="31748" name="Picture 4"/>
          <p:cNvPicPr>
            <a:picLocks noChangeAspect="1" noChangeArrowheads="1"/>
          </p:cNvPicPr>
          <p:nvPr userDrawn="1"/>
        </p:nvPicPr>
        <p:blipFill>
          <a:blip r:embed="rId16" cstate="print"/>
          <a:srcRect/>
          <a:stretch>
            <a:fillRect/>
          </a:stretch>
        </p:blipFill>
        <p:spPr bwMode="auto">
          <a:xfrm>
            <a:off x="1295400" y="0"/>
            <a:ext cx="1219200" cy="759279"/>
          </a:xfrm>
          <a:prstGeom prst="rect">
            <a:avLst/>
          </a:prstGeom>
          <a:noFill/>
          <a:ln w="9525">
            <a:noFill/>
            <a:miter lim="800000"/>
            <a:headEnd/>
            <a:tailEnd/>
          </a:ln>
          <a:effectLst/>
        </p:spPr>
      </p:pic>
      <p:pic>
        <p:nvPicPr>
          <p:cNvPr id="31749" name="Picture 5"/>
          <p:cNvPicPr>
            <a:picLocks noChangeAspect="1" noChangeArrowheads="1"/>
          </p:cNvPicPr>
          <p:nvPr userDrawn="1"/>
        </p:nvPicPr>
        <p:blipFill>
          <a:blip r:embed="rId17" cstate="print"/>
          <a:srcRect/>
          <a:stretch>
            <a:fillRect/>
          </a:stretch>
        </p:blipFill>
        <p:spPr bwMode="auto">
          <a:xfrm>
            <a:off x="3810000" y="0"/>
            <a:ext cx="1295400" cy="754303"/>
          </a:xfrm>
          <a:prstGeom prst="rect">
            <a:avLst/>
          </a:prstGeom>
          <a:noFill/>
          <a:ln w="9525">
            <a:noFill/>
            <a:miter lim="800000"/>
            <a:headEnd/>
            <a:tailEnd/>
          </a:ln>
          <a:effectLst/>
        </p:spPr>
      </p:pic>
      <p:pic>
        <p:nvPicPr>
          <p:cNvPr id="31750" name="Picture 6"/>
          <p:cNvPicPr>
            <a:picLocks noChangeAspect="1" noChangeArrowheads="1"/>
          </p:cNvPicPr>
          <p:nvPr userDrawn="1"/>
        </p:nvPicPr>
        <p:blipFill>
          <a:blip r:embed="rId18" cstate="print"/>
          <a:srcRect/>
          <a:stretch>
            <a:fillRect/>
          </a:stretch>
        </p:blipFill>
        <p:spPr bwMode="auto">
          <a:xfrm>
            <a:off x="5105401" y="0"/>
            <a:ext cx="1371600" cy="762000"/>
          </a:xfrm>
          <a:prstGeom prst="rect">
            <a:avLst/>
          </a:prstGeom>
          <a:noFill/>
          <a:ln w="9525">
            <a:noFill/>
            <a:miter lim="800000"/>
            <a:headEnd/>
            <a:tailEnd/>
          </a:ln>
          <a:effectLst/>
        </p:spPr>
      </p:pic>
      <p:pic>
        <p:nvPicPr>
          <p:cNvPr id="31751" name="Picture 7"/>
          <p:cNvPicPr>
            <a:picLocks noChangeAspect="1" noChangeArrowheads="1"/>
          </p:cNvPicPr>
          <p:nvPr userDrawn="1"/>
        </p:nvPicPr>
        <p:blipFill>
          <a:blip r:embed="rId19" cstate="print"/>
          <a:srcRect/>
          <a:stretch>
            <a:fillRect/>
          </a:stretch>
        </p:blipFill>
        <p:spPr bwMode="auto">
          <a:xfrm>
            <a:off x="6477001" y="0"/>
            <a:ext cx="1371600" cy="782968"/>
          </a:xfrm>
          <a:prstGeom prst="rect">
            <a:avLst/>
          </a:prstGeom>
          <a:noFill/>
          <a:ln w="9525">
            <a:noFill/>
            <a:miter lim="800000"/>
            <a:headEnd/>
            <a:tailEnd/>
          </a:ln>
          <a:effectLst/>
        </p:spPr>
      </p:pic>
      <p:pic>
        <p:nvPicPr>
          <p:cNvPr id="31752" name="Picture 8"/>
          <p:cNvPicPr>
            <a:picLocks noChangeAspect="1" noChangeArrowheads="1"/>
          </p:cNvPicPr>
          <p:nvPr userDrawn="1"/>
        </p:nvPicPr>
        <p:blipFill>
          <a:blip r:embed="rId20" cstate="print"/>
          <a:srcRect/>
          <a:stretch>
            <a:fillRect/>
          </a:stretch>
        </p:blipFill>
        <p:spPr bwMode="auto">
          <a:xfrm>
            <a:off x="7848601" y="0"/>
            <a:ext cx="1295400" cy="762000"/>
          </a:xfrm>
          <a:prstGeom prst="rect">
            <a:avLst/>
          </a:prstGeom>
          <a:noFill/>
          <a:ln w="9525">
            <a:noFill/>
            <a:miter lim="800000"/>
            <a:headEnd/>
            <a:tailEnd/>
          </a:ln>
          <a:effectLst/>
        </p:spPr>
      </p:pic>
      <p:cxnSp>
        <p:nvCxnSpPr>
          <p:cNvPr id="17" name="Straight Connector 16"/>
          <p:cNvCxnSpPr/>
          <p:nvPr userDrawn="1"/>
        </p:nvCxnSpPr>
        <p:spPr bwMode="auto">
          <a:xfrm>
            <a:off x="0" y="762000"/>
            <a:ext cx="9144000" cy="1588"/>
          </a:xfrm>
          <a:prstGeom prst="line">
            <a:avLst/>
          </a:prstGeom>
          <a:solidFill>
            <a:schemeClr val="accent1"/>
          </a:solidFill>
          <a:ln w="57150" cap="flat" cmpd="sng" algn="ctr">
            <a:solidFill>
              <a:schemeClr val="tx1"/>
            </a:soli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iming>
    <p:tnLst>
      <p:par>
        <p:cTn id="1" dur="indefinite" restart="never" nodeType="tmRoot"/>
      </p:par>
    </p:tnLst>
  </p:timing>
  <p:txStyles>
    <p:title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rgbClr val="6B00B4"/>
        </a:buClr>
        <a:buSzPct val="70000"/>
        <a:buChar char="•"/>
        <a:defRPr sz="2800">
          <a:solidFill>
            <a:schemeClr val="tx1"/>
          </a:solidFill>
          <a:latin typeface="+mn-lt"/>
          <a:ea typeface="+mn-ea"/>
          <a:cs typeface="+mn-cs"/>
        </a:defRPr>
      </a:lvl1pPr>
      <a:lvl2pPr marL="908050" indent="-436563" algn="l" rtl="0" eaLnBrk="0" fontAlgn="base" hangingPunct="0">
        <a:spcBef>
          <a:spcPct val="20000"/>
        </a:spcBef>
        <a:spcAft>
          <a:spcPct val="0"/>
        </a:spcAft>
        <a:buClr>
          <a:srgbClr val="6B00B4"/>
        </a:buClr>
        <a:buSzPct val="65000"/>
        <a:buChar char="•"/>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7.pn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26.png"/><Relationship Id="rId5" Type="http://schemas.openxmlformats.org/officeDocument/2006/relationships/image" Target="../media/image25.w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5.xml"/><Relationship Id="rId1" Type="http://schemas.openxmlformats.org/officeDocument/2006/relationships/vmlDrawing" Target="../drawings/vmlDrawing2.vml"/><Relationship Id="rId4" Type="http://schemas.openxmlformats.org/officeDocument/2006/relationships/image" Target="../media/image28.wmf"/></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vmlDrawing" Target="../drawings/vmlDrawing3.vml"/><Relationship Id="rId5" Type="http://schemas.openxmlformats.org/officeDocument/2006/relationships/image" Target="../media/image36.wmf"/><Relationship Id="rId4"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39.wmf"/><Relationship Id="rId4" Type="http://schemas.openxmlformats.org/officeDocument/2006/relationships/oleObject" Target="../embeddings/oleObject4.bin"/></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44.wmf"/></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51.wmf"/><Relationship Id="rId4" Type="http://schemas.openxmlformats.org/officeDocument/2006/relationships/oleObject" Target="../embeddings/oleObject6.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52.wmf"/><Relationship Id="rId5" Type="http://schemas.openxmlformats.org/officeDocument/2006/relationships/oleObject" Target="../embeddings/oleObject7.bin"/><Relationship Id="rId4" Type="http://schemas.openxmlformats.org/officeDocument/2006/relationships/image" Target="../media/image53.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vmlDrawing" Target="../drawings/vmlDrawing8.vml"/><Relationship Id="rId5" Type="http://schemas.openxmlformats.org/officeDocument/2006/relationships/image" Target="../media/image54.wmf"/><Relationship Id="rId4" Type="http://schemas.openxmlformats.org/officeDocument/2006/relationships/oleObject" Target="../embeddings/oleObject8.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vmlDrawing" Target="../drawings/vmlDrawing9.vml"/><Relationship Id="rId5" Type="http://schemas.openxmlformats.org/officeDocument/2006/relationships/image" Target="../media/image55.wmf"/><Relationship Id="rId4" Type="http://schemas.openxmlformats.org/officeDocument/2006/relationships/oleObject" Target="../embeddings/oleObject9.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vmlDrawing" Target="../drawings/vmlDrawing10.vml"/><Relationship Id="rId5" Type="http://schemas.openxmlformats.org/officeDocument/2006/relationships/image" Target="../media/image56.wmf"/><Relationship Id="rId4" Type="http://schemas.openxmlformats.org/officeDocument/2006/relationships/oleObject" Target="../embeddings/oleObject10.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61.png"/></Relationships>
</file>

<file path=ppt/slides/_rels/slide6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xml"/><Relationship Id="rId1" Type="http://schemas.openxmlformats.org/officeDocument/2006/relationships/vmlDrawing" Target="../drawings/vmlDrawing11.vml"/><Relationship Id="rId5" Type="http://schemas.openxmlformats.org/officeDocument/2006/relationships/image" Target="../media/image78.wmf"/><Relationship Id="rId4" Type="http://schemas.openxmlformats.org/officeDocument/2006/relationships/oleObject" Target="../embeddings/oleObject11.bin"/></Relationships>
</file>

<file path=ppt/slides/_rels/slide8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914400" y="1066343"/>
            <a:ext cx="1676400" cy="2210257"/>
          </a:xfrm>
          <a:prstGeom prst="rect">
            <a:avLst/>
          </a:prstGeom>
          <a:noFill/>
          <a:ln w="9525">
            <a:noFill/>
            <a:miter lim="800000"/>
            <a:headEnd/>
            <a:tailEnd/>
          </a:ln>
        </p:spPr>
      </p:pic>
      <p:pic>
        <p:nvPicPr>
          <p:cNvPr id="8" name="Picture 7"/>
          <p:cNvPicPr>
            <a:picLocks noChangeAspect="1" noChangeArrowheads="1"/>
          </p:cNvPicPr>
          <p:nvPr/>
        </p:nvPicPr>
        <p:blipFill>
          <a:blip r:embed="rId4" cstate="print"/>
          <a:srcRect/>
          <a:stretch>
            <a:fillRect/>
          </a:stretch>
        </p:blipFill>
        <p:spPr bwMode="auto">
          <a:xfrm>
            <a:off x="854208" y="4114800"/>
            <a:ext cx="1660392" cy="2362200"/>
          </a:xfrm>
          <a:prstGeom prst="rect">
            <a:avLst/>
          </a:prstGeom>
          <a:noFill/>
          <a:ln w="9525">
            <a:noFill/>
            <a:miter lim="800000"/>
            <a:headEnd/>
            <a:tailEnd/>
          </a:ln>
        </p:spPr>
      </p:pic>
      <p:pic>
        <p:nvPicPr>
          <p:cNvPr id="10" name="Picture 8" descr="baltagi4"/>
          <p:cNvPicPr>
            <a:picLocks noChangeAspect="1" noChangeArrowheads="1"/>
          </p:cNvPicPr>
          <p:nvPr/>
        </p:nvPicPr>
        <p:blipFill>
          <a:blip r:embed="rId5" cstate="print"/>
          <a:srcRect/>
          <a:stretch>
            <a:fillRect/>
          </a:stretch>
        </p:blipFill>
        <p:spPr bwMode="auto">
          <a:xfrm>
            <a:off x="6324600" y="1035242"/>
            <a:ext cx="1584960" cy="2241358"/>
          </a:xfrm>
          <a:prstGeom prst="rect">
            <a:avLst/>
          </a:prstGeom>
          <a:noFill/>
          <a:ln w="9525">
            <a:noFill/>
            <a:miter lim="800000"/>
            <a:headEnd/>
            <a:tailEnd/>
          </a:ln>
        </p:spPr>
      </p:pic>
      <p:pic>
        <p:nvPicPr>
          <p:cNvPr id="9226" name="Picture 10"/>
          <p:cNvPicPr>
            <a:picLocks noChangeAspect="1" noChangeArrowheads="1"/>
          </p:cNvPicPr>
          <p:nvPr/>
        </p:nvPicPr>
        <p:blipFill>
          <a:blip r:embed="rId6" cstate="print"/>
          <a:srcRect/>
          <a:stretch>
            <a:fillRect/>
          </a:stretch>
        </p:blipFill>
        <p:spPr bwMode="auto">
          <a:xfrm>
            <a:off x="3429000" y="4049170"/>
            <a:ext cx="2067921" cy="2351630"/>
          </a:xfrm>
          <a:prstGeom prst="rect">
            <a:avLst/>
          </a:prstGeom>
          <a:noFill/>
          <a:ln w="19050" cap="flat" cmpd="sng">
            <a:noFill/>
            <a:prstDash val="solid"/>
            <a:miter lim="800000"/>
            <a:headEnd type="none" w="med" len="med"/>
            <a:tailEnd type="none" w="med" len="med"/>
          </a:ln>
          <a:effectLst/>
        </p:spPr>
      </p:pic>
      <p:pic>
        <p:nvPicPr>
          <p:cNvPr id="9227" name="Picture 11"/>
          <p:cNvPicPr>
            <a:picLocks noChangeAspect="1" noChangeArrowheads="1"/>
          </p:cNvPicPr>
          <p:nvPr/>
        </p:nvPicPr>
        <p:blipFill>
          <a:blip r:embed="rId7" cstate="print"/>
          <a:srcRect/>
          <a:stretch>
            <a:fillRect/>
          </a:stretch>
        </p:blipFill>
        <p:spPr bwMode="auto">
          <a:xfrm>
            <a:off x="6324600" y="4114800"/>
            <a:ext cx="1646574" cy="2362200"/>
          </a:xfrm>
          <a:prstGeom prst="rect">
            <a:avLst/>
          </a:prstGeom>
          <a:noFill/>
          <a:ln w="19050" cap="flat" cmpd="sng">
            <a:noFill/>
            <a:prstDash val="solid"/>
            <a:miter lim="800000"/>
            <a:headEnd type="none" w="med" len="med"/>
            <a:tailEnd type="none" w="med" len="med"/>
          </a:ln>
          <a:effectLst/>
        </p:spPr>
      </p:pic>
      <p:sp>
        <p:nvSpPr>
          <p:cNvPr id="11" name="TextBox 10"/>
          <p:cNvSpPr txBox="1"/>
          <p:nvPr/>
        </p:nvSpPr>
        <p:spPr>
          <a:xfrm>
            <a:off x="609600" y="3424535"/>
            <a:ext cx="8077200" cy="461665"/>
          </a:xfrm>
          <a:prstGeom prst="rect">
            <a:avLst/>
          </a:prstGeom>
          <a:solidFill>
            <a:srgbClr val="CCECFF"/>
          </a:solidFill>
          <a:ln w="22225">
            <a:solidFill>
              <a:srgbClr val="0066FF"/>
            </a:solidFill>
          </a:ln>
        </p:spPr>
        <p:txBody>
          <a:bodyPr wrap="square" rtlCol="0">
            <a:spAutoFit/>
          </a:bodyPr>
          <a:lstStyle/>
          <a:p>
            <a:pPr algn="ctr"/>
            <a:r>
              <a:rPr lang="en-US" sz="2400" b="1" smtClean="0">
                <a:solidFill>
                  <a:srgbClr val="000000"/>
                </a:solidFill>
                <a:latin typeface="Arial" pitchFamily="34" charset="0"/>
                <a:cs typeface="Arial" pitchFamily="34" charset="0"/>
              </a:rPr>
              <a:t>1. Descriptive Tools, Regression, Panel Data</a:t>
            </a:r>
            <a:endParaRPr lang="en-US" sz="2400" b="1">
              <a:solidFill>
                <a:srgbClr val="000000"/>
              </a:solidFill>
              <a:latin typeface="Arial" pitchFamily="34" charset="0"/>
              <a:cs typeface="Arial" pitchFamily="34" charset="0"/>
            </a:endParaRPr>
          </a:p>
        </p:txBody>
      </p:sp>
      <p:pic>
        <p:nvPicPr>
          <p:cNvPr id="15361" name="Picture 1"/>
          <p:cNvPicPr>
            <a:picLocks noChangeAspect="1" noChangeArrowheads="1"/>
          </p:cNvPicPr>
          <p:nvPr/>
        </p:nvPicPr>
        <p:blipFill>
          <a:blip r:embed="rId8" cstate="print"/>
          <a:srcRect/>
          <a:stretch>
            <a:fillRect/>
          </a:stretch>
        </p:blipFill>
        <p:spPr bwMode="auto">
          <a:xfrm>
            <a:off x="3657600" y="952500"/>
            <a:ext cx="1524000" cy="2324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Model Building in Econometrics</a:t>
            </a:r>
          </a:p>
        </p:txBody>
      </p:sp>
      <p:sp>
        <p:nvSpPr>
          <p:cNvPr id="7171" name="Rectangle 3"/>
          <p:cNvSpPr>
            <a:spLocks noGrp="1" noChangeArrowheads="1"/>
          </p:cNvSpPr>
          <p:nvPr>
            <p:ph idx="1"/>
          </p:nvPr>
        </p:nvSpPr>
        <p:spPr>
          <a:xfrm>
            <a:off x="228600" y="2209800"/>
            <a:ext cx="4419600" cy="2971800"/>
          </a:xfrm>
        </p:spPr>
        <p:txBody>
          <a:bodyPr/>
          <a:lstStyle/>
          <a:p>
            <a:pPr eaLnBrk="1" hangingPunct="1"/>
            <a:r>
              <a:rPr lang="en-US" sz="2400" smtClean="0"/>
              <a:t>Parameterizing the model</a:t>
            </a:r>
          </a:p>
          <a:p>
            <a:pPr lvl="1" eaLnBrk="1" hangingPunct="1"/>
            <a:r>
              <a:rPr lang="en-US" sz="2000" smtClean="0"/>
              <a:t>Nonparametric analysis</a:t>
            </a:r>
          </a:p>
          <a:p>
            <a:pPr lvl="1" eaLnBrk="1" hangingPunct="1"/>
            <a:r>
              <a:rPr lang="en-US" sz="2000" smtClean="0"/>
              <a:t>Semiparametric analysis</a:t>
            </a:r>
          </a:p>
          <a:p>
            <a:pPr lvl="1" eaLnBrk="1" hangingPunct="1"/>
            <a:r>
              <a:rPr lang="en-US" sz="2000" smtClean="0"/>
              <a:t>Parametric analysis</a:t>
            </a:r>
          </a:p>
          <a:p>
            <a:pPr eaLnBrk="1" hangingPunct="1"/>
            <a:r>
              <a:rPr lang="en-US" sz="2400" smtClean="0"/>
              <a:t>Sharpness of inferences follows from the strength of the assumptions</a:t>
            </a:r>
          </a:p>
          <a:p>
            <a:pPr eaLnBrk="1" hangingPunct="1"/>
            <a:endParaRPr lang="en-US" sz="2400" smtClean="0"/>
          </a:p>
          <a:p>
            <a:pPr eaLnBrk="1" hangingPunct="1">
              <a:buFont typeface="Wingdings" pitchFamily="2" charset="2"/>
              <a:buNone/>
            </a:pPr>
            <a:endParaRPr lang="en-US" smtClean="0"/>
          </a:p>
        </p:txBody>
      </p:sp>
      <p:pic>
        <p:nvPicPr>
          <p:cNvPr id="7172" name="Picture 6"/>
          <p:cNvPicPr>
            <a:picLocks noChangeAspect="1" noChangeArrowheads="1"/>
          </p:cNvPicPr>
          <p:nvPr/>
        </p:nvPicPr>
        <p:blipFill>
          <a:blip r:embed="rId3" cstate="print"/>
          <a:srcRect/>
          <a:stretch>
            <a:fillRect/>
          </a:stretch>
        </p:blipFill>
        <p:spPr bwMode="auto">
          <a:xfrm>
            <a:off x="4953000" y="2895600"/>
            <a:ext cx="3686175" cy="2338388"/>
          </a:xfrm>
          <a:prstGeom prst="rect">
            <a:avLst/>
          </a:prstGeom>
          <a:noFill/>
          <a:ln w="9525">
            <a:noFill/>
            <a:miter lim="800000"/>
            <a:headEnd/>
            <a:tailEnd/>
          </a:ln>
        </p:spPr>
      </p:pic>
      <p:sp>
        <p:nvSpPr>
          <p:cNvPr id="7173" name="Text Box 8"/>
          <p:cNvSpPr txBox="1">
            <a:spLocks noChangeArrowheads="1"/>
          </p:cNvSpPr>
          <p:nvPr/>
        </p:nvSpPr>
        <p:spPr bwMode="auto">
          <a:xfrm>
            <a:off x="4953000" y="2209800"/>
            <a:ext cx="3657600" cy="609600"/>
          </a:xfrm>
          <a:prstGeom prst="rect">
            <a:avLst/>
          </a:prstGeom>
          <a:noFill/>
          <a:ln w="28575">
            <a:solidFill>
              <a:srgbClr val="6B00B4"/>
            </a:solidFill>
            <a:miter lim="800000"/>
            <a:headEnd/>
            <a:tailEnd/>
          </a:ln>
        </p:spPr>
        <p:txBody>
          <a:bodyPr>
            <a:spAutoFit/>
          </a:bodyPr>
          <a:lstStyle/>
          <a:p>
            <a:pPr algn="ctr">
              <a:spcBef>
                <a:spcPct val="50000"/>
              </a:spcBef>
            </a:pPr>
            <a:r>
              <a:rPr lang="en-US" sz="1600" b="1">
                <a:latin typeface="Arial" pitchFamily="34" charset="0"/>
              </a:rPr>
              <a:t>A Model Relating (Log)Wage </a:t>
            </a:r>
            <a:br>
              <a:rPr lang="en-US" sz="1600" b="1">
                <a:latin typeface="Arial" pitchFamily="34" charset="0"/>
              </a:rPr>
            </a:br>
            <a:r>
              <a:rPr lang="en-US" sz="1600" b="1">
                <a:latin typeface="Arial" pitchFamily="34" charset="0"/>
              </a:rPr>
              <a:t>to Gender and Experience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idx="4294967295"/>
          </p:nvPr>
        </p:nvSpPr>
        <p:spPr>
          <a:xfrm>
            <a:off x="0" y="685800"/>
            <a:ext cx="8229600" cy="762000"/>
          </a:xfrm>
        </p:spPr>
        <p:txBody>
          <a:bodyPr/>
          <a:lstStyle/>
          <a:p>
            <a:pPr eaLnBrk="1" hangingPunct="1"/>
            <a:r>
              <a:rPr lang="en-US" smtClean="0"/>
              <a:t>Cornwell and Rupert Panel Data</a:t>
            </a:r>
          </a:p>
        </p:txBody>
      </p:sp>
      <p:sp>
        <p:nvSpPr>
          <p:cNvPr id="9219" name="Text Box 5"/>
          <p:cNvSpPr txBox="1">
            <a:spLocks noChangeArrowheads="1"/>
          </p:cNvSpPr>
          <p:nvPr/>
        </p:nvSpPr>
        <p:spPr bwMode="auto">
          <a:xfrm>
            <a:off x="457200" y="1647885"/>
            <a:ext cx="8229600" cy="4278094"/>
          </a:xfrm>
          <a:prstGeom prst="rect">
            <a:avLst/>
          </a:prstGeom>
          <a:noFill/>
          <a:ln w="19050">
            <a:noFill/>
            <a:miter lim="800000"/>
            <a:headEnd/>
            <a:tailEnd/>
          </a:ln>
        </p:spPr>
        <p:txBody>
          <a:bodyPr>
            <a:spAutoFit/>
          </a:bodyPr>
          <a:lstStyle/>
          <a:p>
            <a:pPr>
              <a:spcBef>
                <a:spcPct val="50000"/>
              </a:spcBef>
            </a:pPr>
            <a:r>
              <a:rPr lang="en-US" sz="1600" b="1" dirty="0">
                <a:latin typeface="Tahoma" pitchFamily="34" charset="0"/>
              </a:rPr>
              <a:t>Cornwell and Rupert Returns to Schooling Data, 595 Individuals, 7 Years</a:t>
            </a:r>
            <a:r>
              <a:rPr lang="en-US" sz="1600" dirty="0">
                <a:latin typeface="Tahoma" pitchFamily="34" charset="0"/>
              </a:rPr>
              <a:t/>
            </a:r>
            <a:br>
              <a:rPr lang="en-US" sz="1600" dirty="0">
                <a:latin typeface="Tahoma" pitchFamily="34" charset="0"/>
              </a:rPr>
            </a:br>
            <a:r>
              <a:rPr lang="en-US" sz="1600" b="1" dirty="0">
                <a:latin typeface="Tahoma" pitchFamily="34" charset="0"/>
              </a:rPr>
              <a:t>Variables in the file are</a:t>
            </a:r>
            <a:endParaRPr lang="en-US" sz="1600" dirty="0">
              <a:latin typeface="Tahoma" pitchFamily="34" charset="0"/>
            </a:endParaRPr>
          </a:p>
          <a:p>
            <a:pPr>
              <a:spcBef>
                <a:spcPct val="50000"/>
              </a:spcBef>
            </a:pPr>
            <a:r>
              <a:rPr lang="en-US" sz="1600" dirty="0">
                <a:latin typeface="Tahoma" pitchFamily="34" charset="0"/>
              </a:rPr>
              <a:t>EXP 	= work experience</a:t>
            </a:r>
            <a:br>
              <a:rPr lang="en-US" sz="1600" dirty="0">
                <a:latin typeface="Tahoma" pitchFamily="34" charset="0"/>
              </a:rPr>
            </a:br>
            <a:r>
              <a:rPr lang="en-US" sz="1600" dirty="0">
                <a:latin typeface="Tahoma" pitchFamily="34" charset="0"/>
              </a:rPr>
              <a:t>WKS 	= weeks worked</a:t>
            </a:r>
            <a:br>
              <a:rPr lang="en-US" sz="1600" dirty="0">
                <a:latin typeface="Tahoma" pitchFamily="34" charset="0"/>
              </a:rPr>
            </a:br>
            <a:r>
              <a:rPr lang="en-US" sz="1600" dirty="0">
                <a:latin typeface="Tahoma" pitchFamily="34" charset="0"/>
              </a:rPr>
              <a:t>OCC 	= occupation, 1 if blue collar, </a:t>
            </a:r>
            <a:br>
              <a:rPr lang="en-US" sz="1600" dirty="0">
                <a:latin typeface="Tahoma" pitchFamily="34" charset="0"/>
              </a:rPr>
            </a:br>
            <a:r>
              <a:rPr lang="en-US" sz="1600" dirty="0">
                <a:latin typeface="Tahoma" pitchFamily="34" charset="0"/>
              </a:rPr>
              <a:t>IND 	= 1 if manufacturing industry</a:t>
            </a:r>
            <a:br>
              <a:rPr lang="en-US" sz="1600" dirty="0">
                <a:latin typeface="Tahoma" pitchFamily="34" charset="0"/>
              </a:rPr>
            </a:br>
            <a:r>
              <a:rPr lang="en-US" sz="1600" dirty="0">
                <a:latin typeface="Tahoma" pitchFamily="34" charset="0"/>
              </a:rPr>
              <a:t>SOUTH 	= 1 if resides in south</a:t>
            </a:r>
            <a:br>
              <a:rPr lang="en-US" sz="1600" dirty="0">
                <a:latin typeface="Tahoma" pitchFamily="34" charset="0"/>
              </a:rPr>
            </a:br>
            <a:r>
              <a:rPr lang="en-US" sz="1600" dirty="0">
                <a:latin typeface="Tahoma" pitchFamily="34" charset="0"/>
              </a:rPr>
              <a:t>SMSA	= 1 if resides in a city (SMSA)</a:t>
            </a:r>
            <a:br>
              <a:rPr lang="en-US" sz="1600" dirty="0">
                <a:latin typeface="Tahoma" pitchFamily="34" charset="0"/>
              </a:rPr>
            </a:br>
            <a:r>
              <a:rPr lang="en-US" sz="1600" dirty="0">
                <a:latin typeface="Tahoma" pitchFamily="34" charset="0"/>
              </a:rPr>
              <a:t>MS 	= 1 if married</a:t>
            </a:r>
            <a:br>
              <a:rPr lang="en-US" sz="1600" dirty="0">
                <a:latin typeface="Tahoma" pitchFamily="34" charset="0"/>
              </a:rPr>
            </a:br>
            <a:r>
              <a:rPr lang="en-US" sz="1600" dirty="0">
                <a:latin typeface="Tahoma" pitchFamily="34" charset="0"/>
              </a:rPr>
              <a:t>FEM 	= 1 if female</a:t>
            </a:r>
            <a:br>
              <a:rPr lang="en-US" sz="1600" dirty="0">
                <a:latin typeface="Tahoma" pitchFamily="34" charset="0"/>
              </a:rPr>
            </a:br>
            <a:r>
              <a:rPr lang="en-US" sz="1600" dirty="0">
                <a:latin typeface="Tahoma" pitchFamily="34" charset="0"/>
              </a:rPr>
              <a:t>UNION 	= 1 if wage set by union contract</a:t>
            </a:r>
            <a:br>
              <a:rPr lang="en-US" sz="1600" dirty="0">
                <a:latin typeface="Tahoma" pitchFamily="34" charset="0"/>
              </a:rPr>
            </a:br>
            <a:r>
              <a:rPr lang="en-US" sz="1600" dirty="0">
                <a:latin typeface="Tahoma" pitchFamily="34" charset="0"/>
              </a:rPr>
              <a:t>ED 	= years of education</a:t>
            </a:r>
            <a:br>
              <a:rPr lang="en-US" sz="1600" dirty="0">
                <a:latin typeface="Tahoma" pitchFamily="34" charset="0"/>
              </a:rPr>
            </a:br>
            <a:r>
              <a:rPr lang="en-US" sz="1600" dirty="0" smtClean="0">
                <a:latin typeface="Tahoma" pitchFamily="34" charset="0"/>
              </a:rPr>
              <a:t>LWAGE </a:t>
            </a:r>
            <a:r>
              <a:rPr lang="en-US" sz="1600" dirty="0">
                <a:latin typeface="Tahoma" pitchFamily="34" charset="0"/>
              </a:rPr>
              <a:t>	= log of wage = dependent variable in regressions</a:t>
            </a:r>
          </a:p>
          <a:p>
            <a:pPr>
              <a:spcBef>
                <a:spcPct val="50000"/>
              </a:spcBef>
            </a:pPr>
            <a:r>
              <a:rPr lang="en-US" sz="1600" dirty="0">
                <a:latin typeface="Tahoma" pitchFamily="34" charset="0"/>
              </a:rPr>
              <a:t>These data were analyzed in Cornwell, C. and Rupert, P., "Efficient Estimation with Panel Data: An Empirical Comparison of Instrumental Variable Estimators," Journal of Applied Econometrics, 3, 1988, pp. 149-155. </a:t>
            </a:r>
          </a:p>
        </p:txBody>
      </p:sp>
      <p:sp>
        <p:nvSpPr>
          <p:cNvPr id="9220" name="Rectangle 4"/>
          <p:cNvSpPr>
            <a:spLocks noChangeArrowheads="1"/>
          </p:cNvSpPr>
          <p:nvPr/>
        </p:nvSpPr>
        <p:spPr bwMode="auto">
          <a:xfrm>
            <a:off x="528638" y="4758396"/>
            <a:ext cx="5715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p>
        </p:txBody>
      </p:sp>
      <p:sp>
        <p:nvSpPr>
          <p:cNvPr id="9221" name="Rectangle 5"/>
          <p:cNvSpPr>
            <a:spLocks noChangeArrowheads="1"/>
          </p:cNvSpPr>
          <p:nvPr/>
        </p:nvSpPr>
        <p:spPr bwMode="auto">
          <a:xfrm>
            <a:off x="533400" y="4476750"/>
            <a:ext cx="5715000" cy="304800"/>
          </a:xfrm>
          <a:prstGeom prst="rect">
            <a:avLst/>
          </a:prstGeom>
          <a:solidFill>
            <a:srgbClr val="99CC00">
              <a:alpha val="34117"/>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cstate="print"/>
          <a:srcRect/>
          <a:stretch>
            <a:fillRect/>
          </a:stretch>
        </p:blipFill>
        <p:spPr bwMode="auto">
          <a:xfrm>
            <a:off x="2869962" y="1000363"/>
            <a:ext cx="3581400" cy="5578475"/>
          </a:xfrm>
          <a:prstGeom prst="rect">
            <a:avLst/>
          </a:prstGeom>
          <a:noFill/>
          <a:ln w="19050">
            <a:noFill/>
            <a:miter lim="800000"/>
            <a:headEnd/>
            <a:tailEnd/>
          </a:ln>
        </p:spPr>
      </p:pic>
      <p:sp>
        <p:nvSpPr>
          <p:cNvPr id="39939" name="Rectangle 2"/>
          <p:cNvSpPr>
            <a:spLocks noChangeArrowheads="1"/>
          </p:cNvSpPr>
          <p:nvPr/>
        </p:nvSpPr>
        <p:spPr bwMode="auto">
          <a:xfrm>
            <a:off x="2895600" y="1905000"/>
            <a:ext cx="2895600" cy="1447800"/>
          </a:xfrm>
          <a:prstGeom prst="rect">
            <a:avLst/>
          </a:prstGeom>
          <a:solidFill>
            <a:srgbClr val="FF3300">
              <a:alpha val="32156"/>
            </a:srgbClr>
          </a:solidFill>
          <a:ln w="19050" algn="ctr">
            <a:solidFill>
              <a:schemeClr val="tx1"/>
            </a:solidFill>
            <a:round/>
            <a:headEnd/>
            <a:tailEnd/>
          </a:ln>
        </p:spPr>
        <p:txBody>
          <a:bodyPr wrap="none"/>
          <a:lstStyle/>
          <a:p>
            <a:endParaRPr lang="en-US"/>
          </a:p>
        </p:txBody>
      </p:sp>
      <p:sp>
        <p:nvSpPr>
          <p:cNvPr id="39940" name="Rectangle 3"/>
          <p:cNvSpPr>
            <a:spLocks noChangeArrowheads="1"/>
          </p:cNvSpPr>
          <p:nvPr/>
        </p:nvSpPr>
        <p:spPr bwMode="auto">
          <a:xfrm>
            <a:off x="2895600" y="3352800"/>
            <a:ext cx="2895600" cy="1447800"/>
          </a:xfrm>
          <a:prstGeom prst="rect">
            <a:avLst/>
          </a:prstGeom>
          <a:solidFill>
            <a:srgbClr val="CCECFF">
              <a:alpha val="31764"/>
            </a:srgbClr>
          </a:solidFill>
          <a:ln w="19050" algn="ctr">
            <a:solidFill>
              <a:schemeClr val="tx1"/>
            </a:solidFill>
            <a:round/>
            <a:headEnd/>
            <a:tailEnd/>
          </a:ln>
        </p:spPr>
        <p:txBody>
          <a:bodyPr wrap="none"/>
          <a:lstStyle/>
          <a:p>
            <a:endParaRPr lang="en-US"/>
          </a:p>
        </p:txBody>
      </p:sp>
      <p:sp>
        <p:nvSpPr>
          <p:cNvPr id="39941" name="Rectangle 4"/>
          <p:cNvSpPr>
            <a:spLocks noChangeArrowheads="1"/>
          </p:cNvSpPr>
          <p:nvPr/>
        </p:nvSpPr>
        <p:spPr bwMode="auto">
          <a:xfrm>
            <a:off x="2895600" y="4800600"/>
            <a:ext cx="2895600" cy="14478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TextBox 8"/>
          <p:cNvSpPr txBox="1">
            <a:spLocks noChangeArrowheads="1"/>
          </p:cNvSpPr>
          <p:nvPr/>
        </p:nvSpPr>
        <p:spPr bwMode="auto">
          <a:xfrm>
            <a:off x="5105400" y="990600"/>
            <a:ext cx="2895600" cy="523220"/>
          </a:xfrm>
          <a:prstGeom prst="rect">
            <a:avLst/>
          </a:prstGeom>
          <a:noFill/>
          <a:ln w="9525">
            <a:noFill/>
            <a:miter lim="800000"/>
            <a:headEnd/>
            <a:tailEnd/>
          </a:ln>
        </p:spPr>
        <p:txBody>
          <a:bodyPr>
            <a:spAutoFit/>
          </a:bodyPr>
          <a:lstStyle/>
          <a:p>
            <a:r>
              <a:rPr lang="en-US" sz="1400" b="1">
                <a:latin typeface="Arial" pitchFamily="34" charset="0"/>
                <a:cs typeface="Arial" pitchFamily="34" charset="0"/>
              </a:rPr>
              <a:t>Nonparametric Regression</a:t>
            </a:r>
          </a:p>
          <a:p>
            <a:r>
              <a:rPr lang="en-US" sz="1400">
                <a:solidFill>
                  <a:srgbClr val="0066FF"/>
                </a:solidFill>
                <a:latin typeface="Arial" pitchFamily="34" charset="0"/>
                <a:cs typeface="Arial" pitchFamily="34" charset="0"/>
              </a:rPr>
              <a:t>Kernel regression </a:t>
            </a:r>
            <a:r>
              <a:rPr lang="en-US" sz="1400">
                <a:latin typeface="Arial" pitchFamily="34" charset="0"/>
                <a:cs typeface="Arial" pitchFamily="34" charset="0"/>
              </a:rPr>
              <a:t>of y on x</a:t>
            </a:r>
          </a:p>
        </p:txBody>
      </p:sp>
      <p:sp>
        <p:nvSpPr>
          <p:cNvPr id="8198" name="TextBox 9"/>
          <p:cNvSpPr txBox="1">
            <a:spLocks noChangeArrowheads="1"/>
          </p:cNvSpPr>
          <p:nvPr/>
        </p:nvSpPr>
        <p:spPr bwMode="auto">
          <a:xfrm>
            <a:off x="914400" y="3886200"/>
            <a:ext cx="3429000" cy="523220"/>
          </a:xfrm>
          <a:prstGeom prst="rect">
            <a:avLst/>
          </a:prstGeom>
          <a:noFill/>
          <a:ln w="9525">
            <a:noFill/>
            <a:miter lim="800000"/>
            <a:headEnd/>
            <a:tailEnd/>
          </a:ln>
        </p:spPr>
        <p:txBody>
          <a:bodyPr>
            <a:spAutoFit/>
          </a:bodyPr>
          <a:lstStyle/>
          <a:p>
            <a:r>
              <a:rPr lang="en-US" sz="1400" b="1">
                <a:latin typeface="Arial" pitchFamily="34" charset="0"/>
                <a:cs typeface="Arial" pitchFamily="34" charset="0"/>
              </a:rPr>
              <a:t>Semiparametric Regression</a:t>
            </a:r>
            <a:r>
              <a:rPr lang="en-US" sz="1400">
                <a:latin typeface="Arial" pitchFamily="34" charset="0"/>
                <a:cs typeface="Arial" pitchFamily="34" charset="0"/>
              </a:rPr>
              <a:t>:  </a:t>
            </a:r>
            <a:r>
              <a:rPr lang="en-US" sz="1400">
                <a:solidFill>
                  <a:srgbClr val="FF0000"/>
                </a:solidFill>
                <a:latin typeface="Arial" pitchFamily="34" charset="0"/>
                <a:cs typeface="Arial" pitchFamily="34" charset="0"/>
              </a:rPr>
              <a:t>Least absolute deviations regression </a:t>
            </a:r>
            <a:r>
              <a:rPr lang="en-US" sz="1400">
                <a:latin typeface="Arial" pitchFamily="34" charset="0"/>
                <a:cs typeface="Arial" pitchFamily="34" charset="0"/>
              </a:rPr>
              <a:t>of y on x</a:t>
            </a:r>
          </a:p>
        </p:txBody>
      </p:sp>
      <p:sp>
        <p:nvSpPr>
          <p:cNvPr id="8199" name="TextBox 10"/>
          <p:cNvSpPr txBox="1">
            <a:spLocks noChangeArrowheads="1"/>
          </p:cNvSpPr>
          <p:nvPr/>
        </p:nvSpPr>
        <p:spPr bwMode="auto">
          <a:xfrm>
            <a:off x="4648200" y="3886200"/>
            <a:ext cx="3581400" cy="523220"/>
          </a:xfrm>
          <a:prstGeom prst="rect">
            <a:avLst/>
          </a:prstGeom>
          <a:noFill/>
          <a:ln w="9525">
            <a:noFill/>
            <a:miter lim="800000"/>
            <a:headEnd/>
            <a:tailEnd/>
          </a:ln>
        </p:spPr>
        <p:txBody>
          <a:bodyPr>
            <a:spAutoFit/>
          </a:bodyPr>
          <a:lstStyle/>
          <a:p>
            <a:r>
              <a:rPr lang="en-US" sz="1400" b="1">
                <a:latin typeface="Arial" pitchFamily="34" charset="0"/>
                <a:cs typeface="Arial" pitchFamily="34" charset="0"/>
              </a:rPr>
              <a:t>Parametric </a:t>
            </a:r>
            <a:r>
              <a:rPr lang="en-US" sz="1400" b="1" smtClean="0">
                <a:latin typeface="Arial" pitchFamily="34" charset="0"/>
                <a:cs typeface="Arial" pitchFamily="34" charset="0"/>
              </a:rPr>
              <a:t>Regression:  </a:t>
            </a:r>
            <a:r>
              <a:rPr lang="en-US" sz="1400" smtClean="0">
                <a:solidFill>
                  <a:srgbClr val="0066FF"/>
                </a:solidFill>
                <a:latin typeface="Arial" pitchFamily="34" charset="0"/>
                <a:cs typeface="Arial" pitchFamily="34" charset="0"/>
              </a:rPr>
              <a:t>Least </a:t>
            </a:r>
            <a:r>
              <a:rPr lang="en-US" sz="1400">
                <a:solidFill>
                  <a:srgbClr val="0066FF"/>
                </a:solidFill>
                <a:latin typeface="Arial" pitchFamily="34" charset="0"/>
                <a:cs typeface="Arial" pitchFamily="34" charset="0"/>
              </a:rPr>
              <a:t>squares – maximum likelihood – regression </a:t>
            </a:r>
            <a:r>
              <a:rPr lang="en-US" sz="1400">
                <a:latin typeface="Arial" pitchFamily="34" charset="0"/>
                <a:cs typeface="Arial" pitchFamily="34" charset="0"/>
              </a:rPr>
              <a:t>of y on x</a:t>
            </a:r>
          </a:p>
        </p:txBody>
      </p:sp>
      <p:sp>
        <p:nvSpPr>
          <p:cNvPr id="8201" name="TextBox 8"/>
          <p:cNvSpPr txBox="1">
            <a:spLocks noChangeArrowheads="1"/>
          </p:cNvSpPr>
          <p:nvPr/>
        </p:nvSpPr>
        <p:spPr bwMode="auto">
          <a:xfrm>
            <a:off x="762000" y="1066800"/>
            <a:ext cx="3429000" cy="523220"/>
          </a:xfrm>
          <a:prstGeom prst="rect">
            <a:avLst/>
          </a:prstGeom>
          <a:noFill/>
          <a:ln w="9525">
            <a:noFill/>
            <a:miter lim="800000"/>
            <a:headEnd/>
            <a:tailEnd/>
          </a:ln>
        </p:spPr>
        <p:txBody>
          <a:bodyPr>
            <a:spAutoFit/>
          </a:bodyPr>
          <a:lstStyle/>
          <a:p>
            <a:r>
              <a:rPr lang="en-US" sz="1400" b="1">
                <a:solidFill>
                  <a:srgbClr val="0066FF"/>
                </a:solidFill>
                <a:latin typeface="Arial" pitchFamily="34" charset="0"/>
              </a:rPr>
              <a:t>Application</a:t>
            </a:r>
            <a:r>
              <a:rPr lang="en-US" sz="1400">
                <a:latin typeface="Arial" pitchFamily="34" charset="0"/>
              </a:rPr>
              <a:t>:  Is there a relationship between </a:t>
            </a:r>
            <a:r>
              <a:rPr lang="en-US" sz="1400" smtClean="0">
                <a:latin typeface="Arial" pitchFamily="34" charset="0"/>
              </a:rPr>
              <a:t>Log(wage) and Education?</a:t>
            </a:r>
            <a:endParaRPr lang="en-US" sz="1400">
              <a:latin typeface="Arial" pitchFamily="34" charset="0"/>
            </a:endParaRPr>
          </a:p>
        </p:txBody>
      </p:sp>
      <p:pic>
        <p:nvPicPr>
          <p:cNvPr id="11265" name="Picture 1"/>
          <p:cNvPicPr>
            <a:picLocks noChangeAspect="1" noChangeArrowheads="1"/>
          </p:cNvPicPr>
          <p:nvPr/>
        </p:nvPicPr>
        <p:blipFill>
          <a:blip r:embed="rId3" cstate="print"/>
          <a:srcRect/>
          <a:stretch>
            <a:fillRect/>
          </a:stretch>
        </p:blipFill>
        <p:spPr bwMode="auto">
          <a:xfrm>
            <a:off x="533400" y="1600200"/>
            <a:ext cx="3505200" cy="2017427"/>
          </a:xfrm>
          <a:prstGeom prst="rect">
            <a:avLst/>
          </a:prstGeom>
          <a:noFill/>
          <a:ln w="9525">
            <a:noFill/>
            <a:miter lim="800000"/>
            <a:headEnd/>
            <a:tailEnd/>
          </a:ln>
          <a:effectLst/>
        </p:spPr>
      </p:pic>
      <p:pic>
        <p:nvPicPr>
          <p:cNvPr id="11267" name="Picture 3"/>
          <p:cNvPicPr>
            <a:picLocks noChangeAspect="1" noChangeArrowheads="1"/>
          </p:cNvPicPr>
          <p:nvPr/>
        </p:nvPicPr>
        <p:blipFill>
          <a:blip r:embed="rId4" cstate="print"/>
          <a:srcRect/>
          <a:stretch>
            <a:fillRect/>
          </a:stretch>
        </p:blipFill>
        <p:spPr bwMode="auto">
          <a:xfrm>
            <a:off x="4819497" y="1600200"/>
            <a:ext cx="3333903" cy="2057400"/>
          </a:xfrm>
          <a:prstGeom prst="rect">
            <a:avLst/>
          </a:prstGeom>
          <a:noFill/>
          <a:ln w="9525">
            <a:noFill/>
            <a:miter lim="800000"/>
            <a:headEnd/>
            <a:tailEnd/>
          </a:ln>
          <a:effectLst/>
        </p:spPr>
      </p:pic>
      <p:pic>
        <p:nvPicPr>
          <p:cNvPr id="11268" name="Picture 4"/>
          <p:cNvPicPr>
            <a:picLocks noChangeAspect="1" noChangeArrowheads="1"/>
          </p:cNvPicPr>
          <p:nvPr/>
        </p:nvPicPr>
        <p:blipFill>
          <a:blip r:embed="rId5" cstate="print"/>
          <a:srcRect/>
          <a:stretch>
            <a:fillRect/>
          </a:stretch>
        </p:blipFill>
        <p:spPr bwMode="auto">
          <a:xfrm>
            <a:off x="2514600" y="4495800"/>
            <a:ext cx="4000500" cy="221550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1524000"/>
            <a:ext cx="8229600" cy="1143000"/>
          </a:xfrm>
        </p:spPr>
        <p:txBody>
          <a:bodyPr/>
          <a:lstStyle/>
          <a:p>
            <a:r>
              <a:rPr lang="en-US" smtClean="0"/>
              <a:t>A First Look at the Data</a:t>
            </a:r>
            <a:br>
              <a:rPr lang="en-US" smtClean="0"/>
            </a:br>
            <a:r>
              <a:rPr lang="en-US" smtClean="0"/>
              <a:t>Descriptive Statistics</a:t>
            </a:r>
          </a:p>
        </p:txBody>
      </p:sp>
      <p:sp>
        <p:nvSpPr>
          <p:cNvPr id="10243" name="Rectangle 3"/>
          <p:cNvSpPr>
            <a:spLocks noGrp="1" noChangeArrowheads="1"/>
          </p:cNvSpPr>
          <p:nvPr>
            <p:ph idx="1"/>
          </p:nvPr>
        </p:nvSpPr>
        <p:spPr>
          <a:xfrm>
            <a:off x="762000" y="3200400"/>
            <a:ext cx="7696200" cy="2438400"/>
          </a:xfrm>
        </p:spPr>
        <p:txBody>
          <a:bodyPr/>
          <a:lstStyle/>
          <a:p>
            <a:r>
              <a:rPr lang="en-US" smtClean="0"/>
              <a:t>Basic Measures of Location and Dispersion</a:t>
            </a:r>
          </a:p>
          <a:p>
            <a:r>
              <a:rPr lang="en-US" smtClean="0"/>
              <a:t>Graphical Devices</a:t>
            </a:r>
          </a:p>
          <a:p>
            <a:pPr lvl="1"/>
            <a:r>
              <a:rPr lang="en-US" smtClean="0"/>
              <a:t>Box Plots</a:t>
            </a:r>
          </a:p>
          <a:p>
            <a:pPr lvl="1"/>
            <a:r>
              <a:rPr lang="en-US" smtClean="0"/>
              <a:t>Histogram</a:t>
            </a:r>
          </a:p>
          <a:p>
            <a:pPr lvl="1"/>
            <a:r>
              <a:rPr lang="en-US" smtClean="0"/>
              <a:t>Kernel Density Estimator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858" y="4114800"/>
            <a:ext cx="7232742"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44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622" y="1085557"/>
            <a:ext cx="7854978"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533400" y="3124200"/>
            <a:ext cx="7924800" cy="304800"/>
          </a:xfrm>
          <a:prstGeom prst="rect">
            <a:avLst/>
          </a:prstGeom>
          <a:solidFill>
            <a:srgbClr val="CCCC0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1" name="Picture 3"/>
          <p:cNvPicPr>
            <a:picLocks noChangeAspect="1" noChangeArrowheads="1"/>
          </p:cNvPicPr>
          <p:nvPr/>
        </p:nvPicPr>
        <p:blipFill>
          <a:blip r:embed="rId2" cstate="print"/>
          <a:srcRect/>
          <a:stretch>
            <a:fillRect/>
          </a:stretch>
        </p:blipFill>
        <p:spPr bwMode="auto">
          <a:xfrm>
            <a:off x="1524000" y="1828800"/>
            <a:ext cx="6229350" cy="4638675"/>
          </a:xfrm>
          <a:prstGeom prst="rect">
            <a:avLst/>
          </a:prstGeom>
          <a:noFill/>
          <a:ln w="9525">
            <a:noFill/>
            <a:miter lim="800000"/>
            <a:headEnd/>
            <a:tailEnd/>
          </a:ln>
          <a:effectLst/>
        </p:spPr>
      </p:pic>
      <p:sp>
        <p:nvSpPr>
          <p:cNvPr id="4" name="Title 1"/>
          <p:cNvSpPr txBox="1">
            <a:spLocks/>
          </p:cNvSpPr>
          <p:nvPr/>
        </p:nvSpPr>
        <p:spPr>
          <a:xfrm>
            <a:off x="381000" y="990600"/>
            <a:ext cx="82296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smtClean="0">
                <a:ln>
                  <a:noFill/>
                </a:ln>
                <a:solidFill>
                  <a:srgbClr val="6B00B4"/>
                </a:solidFill>
                <a:effectLst/>
                <a:uLnTx/>
                <a:uFillTx/>
                <a:latin typeface="+mj-lt"/>
                <a:ea typeface="+mj-ea"/>
                <a:cs typeface="+mj-cs"/>
              </a:rPr>
              <a:t>Box Plots</a:t>
            </a:r>
            <a:endParaRPr kumimoji="0" lang="en-US" sz="3200" b="0" i="0" u="none" strike="noStrike" kern="0" cap="none" spc="0" normalizeH="0" baseline="0" noProof="0">
              <a:ln>
                <a:noFill/>
              </a:ln>
              <a:solidFill>
                <a:srgbClr val="6B00B4"/>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2" cstate="print"/>
          <a:srcRect/>
          <a:stretch>
            <a:fillRect/>
          </a:stretch>
        </p:blipFill>
        <p:spPr bwMode="auto">
          <a:xfrm>
            <a:off x="304800" y="2057400"/>
            <a:ext cx="8399538" cy="3886200"/>
          </a:xfrm>
          <a:prstGeom prst="rect">
            <a:avLst/>
          </a:prstGeom>
          <a:noFill/>
          <a:ln w="9525">
            <a:noFill/>
            <a:miter lim="800000"/>
            <a:headEnd/>
            <a:tailEnd/>
          </a:ln>
          <a:effectLst/>
        </p:spPr>
      </p:pic>
      <p:sp>
        <p:nvSpPr>
          <p:cNvPr id="3" name="Title 1"/>
          <p:cNvSpPr txBox="1">
            <a:spLocks/>
          </p:cNvSpPr>
          <p:nvPr/>
        </p:nvSpPr>
        <p:spPr>
          <a:xfrm>
            <a:off x="457200" y="1143000"/>
            <a:ext cx="8229600" cy="762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smtClean="0">
                <a:ln>
                  <a:noFill/>
                </a:ln>
                <a:solidFill>
                  <a:srgbClr val="6B00B4"/>
                </a:solidFill>
                <a:effectLst/>
                <a:uLnTx/>
                <a:uFillTx/>
                <a:latin typeface="+mj-lt"/>
                <a:ea typeface="+mj-ea"/>
                <a:cs typeface="+mj-cs"/>
              </a:rPr>
              <a:t>From Jones and Schurer (2011)</a:t>
            </a:r>
            <a:endParaRPr kumimoji="0" lang="en-US" sz="3200" b="0" i="0" u="none" strike="noStrike" kern="0" cap="none" spc="0" normalizeH="0" baseline="0" noProof="0">
              <a:ln>
                <a:noFill/>
              </a:ln>
              <a:solidFill>
                <a:srgbClr val="6B00B4"/>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r>
              <a:rPr lang="en-US" smtClean="0"/>
              <a:t>Histogram for LWAGE</a:t>
            </a:r>
          </a:p>
        </p:txBody>
      </p:sp>
      <p:pic>
        <p:nvPicPr>
          <p:cNvPr id="136193" name="Picture 1"/>
          <p:cNvPicPr>
            <a:picLocks noChangeAspect="1" noChangeArrowheads="1"/>
          </p:cNvPicPr>
          <p:nvPr/>
        </p:nvPicPr>
        <p:blipFill>
          <a:blip r:embed="rId3" cstate="print"/>
          <a:srcRect/>
          <a:stretch>
            <a:fillRect/>
          </a:stretch>
        </p:blipFill>
        <p:spPr bwMode="auto">
          <a:xfrm>
            <a:off x="838200" y="1828800"/>
            <a:ext cx="7677150" cy="4381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a:blip r:embed="rId2" cstate="print"/>
          <a:srcRect/>
          <a:stretch>
            <a:fillRect/>
          </a:stretch>
        </p:blipFill>
        <p:spPr bwMode="auto">
          <a:xfrm>
            <a:off x="457200" y="1828800"/>
            <a:ext cx="8131834" cy="3733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52400" y="1752600"/>
            <a:ext cx="4343400" cy="1143000"/>
          </a:xfrm>
        </p:spPr>
        <p:txBody>
          <a:bodyPr/>
          <a:lstStyle/>
          <a:p>
            <a:pPr algn="l"/>
            <a:r>
              <a:rPr lang="en-US" sz="2800" smtClean="0"/>
              <a:t>The kernel density estimator is a</a:t>
            </a:r>
            <a:br>
              <a:rPr lang="en-US" sz="2800" smtClean="0"/>
            </a:br>
            <a:r>
              <a:rPr lang="en-US" sz="2800" smtClean="0"/>
              <a:t>histogram (of sorts).</a:t>
            </a:r>
          </a:p>
        </p:txBody>
      </p:sp>
      <p:graphicFrame>
        <p:nvGraphicFramePr>
          <p:cNvPr id="1026" name="Object 3"/>
          <p:cNvGraphicFramePr>
            <a:graphicFrameLocks noChangeAspect="1"/>
          </p:cNvGraphicFramePr>
          <p:nvPr/>
        </p:nvGraphicFramePr>
        <p:xfrm>
          <a:off x="228600" y="3733800"/>
          <a:ext cx="4156075" cy="1943100"/>
        </p:xfrm>
        <a:graphic>
          <a:graphicData uri="http://schemas.openxmlformats.org/presentationml/2006/ole">
            <mc:AlternateContent xmlns:mc="http://schemas.openxmlformats.org/markup-compatibility/2006">
              <mc:Choice xmlns:v="urn:schemas-microsoft-com:vml" Requires="v">
                <p:oleObj spid="_x0000_s1038" name="Equation" r:id="rId4" imgW="3530600" imgH="1651000" progId="Equation.DSMT4">
                  <p:embed/>
                </p:oleObj>
              </mc:Choice>
              <mc:Fallback>
                <p:oleObj name="Equation" r:id="rId4" imgW="3530600" imgH="1651000" progId="Equation.DSMT4">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3733800"/>
                        <a:ext cx="4156075" cy="1943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32" name="Picture 8"/>
          <p:cNvPicPr>
            <a:picLocks noChangeAspect="1" noChangeArrowheads="1"/>
          </p:cNvPicPr>
          <p:nvPr/>
        </p:nvPicPr>
        <p:blipFill>
          <a:blip r:embed="rId6" cstate="print"/>
          <a:srcRect/>
          <a:stretch>
            <a:fillRect/>
          </a:stretch>
        </p:blipFill>
        <p:spPr bwMode="auto">
          <a:xfrm>
            <a:off x="4581769" y="3581400"/>
            <a:ext cx="4136293" cy="2209800"/>
          </a:xfrm>
          <a:prstGeom prst="rect">
            <a:avLst/>
          </a:prstGeom>
          <a:noFill/>
          <a:ln w="9525">
            <a:noFill/>
            <a:miter lim="800000"/>
            <a:headEnd/>
            <a:tailEnd/>
          </a:ln>
          <a:effectLst/>
        </p:spPr>
      </p:pic>
      <p:pic>
        <p:nvPicPr>
          <p:cNvPr id="1033" name="Picture 9"/>
          <p:cNvPicPr>
            <a:picLocks noChangeAspect="1" noChangeArrowheads="1"/>
          </p:cNvPicPr>
          <p:nvPr/>
        </p:nvPicPr>
        <p:blipFill>
          <a:blip r:embed="rId7" cstate="print"/>
          <a:srcRect/>
          <a:stretch>
            <a:fillRect/>
          </a:stretch>
        </p:blipFill>
        <p:spPr bwMode="auto">
          <a:xfrm>
            <a:off x="4572001" y="1331265"/>
            <a:ext cx="4106868" cy="217393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smtClean="0"/>
              <a:t>Kernel Density Estimator</a:t>
            </a:r>
            <a:endParaRPr lang="en-US"/>
          </a:p>
        </p:txBody>
      </p:sp>
      <p:graphicFrame>
        <p:nvGraphicFramePr>
          <p:cNvPr id="107522" name="Object 3"/>
          <p:cNvGraphicFramePr>
            <a:graphicFrameLocks noChangeAspect="1"/>
          </p:cNvGraphicFramePr>
          <p:nvPr>
            <p:extLst>
              <p:ext uri="{D42A27DB-BD31-4B8C-83A1-F6EECF244321}">
                <p14:modId xmlns:p14="http://schemas.microsoft.com/office/powerpoint/2010/main" val="776614168"/>
              </p:ext>
            </p:extLst>
          </p:nvPr>
        </p:nvGraphicFramePr>
        <p:xfrm>
          <a:off x="819150" y="1752600"/>
          <a:ext cx="7659688" cy="4770438"/>
        </p:xfrm>
        <a:graphic>
          <a:graphicData uri="http://schemas.openxmlformats.org/presentationml/2006/ole">
            <mc:AlternateContent xmlns:mc="http://schemas.openxmlformats.org/markup-compatibility/2006">
              <mc:Choice xmlns:v="urn:schemas-microsoft-com:vml" Requires="v">
                <p:oleObj spid="_x0000_s107534" name="Equation" r:id="rId3" imgW="4813300" imgH="2997200" progId="Equation.DSMT4">
                  <p:embed/>
                </p:oleObj>
              </mc:Choice>
              <mc:Fallback>
                <p:oleObj name="Equation" r:id="rId3" imgW="4813300" imgH="2997200" progId="Equation.DSMT4">
                  <p:embed/>
                  <p:pic>
                    <p:nvPicPr>
                      <p:cNvPr id="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150" y="1752600"/>
                        <a:ext cx="7659688" cy="4770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p:txBody>
          <a:bodyPr/>
          <a:lstStyle/>
          <a:p>
            <a:r>
              <a:rPr lang="en-US" smtClean="0"/>
              <a:t>Kernel Estimator for LWAGE</a:t>
            </a:r>
          </a:p>
        </p:txBody>
      </p:sp>
      <p:pic>
        <p:nvPicPr>
          <p:cNvPr id="4" name="Picture 8"/>
          <p:cNvPicPr>
            <a:picLocks noChangeAspect="1" noChangeArrowheads="1"/>
          </p:cNvPicPr>
          <p:nvPr/>
        </p:nvPicPr>
        <p:blipFill>
          <a:blip r:embed="rId3" cstate="print"/>
          <a:srcRect/>
          <a:stretch>
            <a:fillRect/>
          </a:stretch>
        </p:blipFill>
        <p:spPr bwMode="auto">
          <a:xfrm>
            <a:off x="685800" y="1905000"/>
            <a:ext cx="7987325" cy="426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1143000"/>
          </a:xfrm>
        </p:spPr>
        <p:txBody>
          <a:bodyPr/>
          <a:lstStyle/>
          <a:p>
            <a:r>
              <a:rPr lang="en-US" smtClean="0"/>
              <a:t>From Jones and Schurer (2011)</a:t>
            </a:r>
            <a:endParaRPr lang="en-US"/>
          </a:p>
        </p:txBody>
      </p:sp>
      <p:pic>
        <p:nvPicPr>
          <p:cNvPr id="149506" name="Picture 2"/>
          <p:cNvPicPr>
            <a:picLocks noChangeAspect="1" noChangeArrowheads="1"/>
          </p:cNvPicPr>
          <p:nvPr/>
        </p:nvPicPr>
        <p:blipFill>
          <a:blip r:embed="rId2" cstate="print"/>
          <a:srcRect/>
          <a:stretch>
            <a:fillRect/>
          </a:stretch>
        </p:blipFill>
        <p:spPr bwMode="auto">
          <a:xfrm>
            <a:off x="381000" y="2438400"/>
            <a:ext cx="8392026" cy="3810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1447800"/>
            <a:ext cx="8229600" cy="1143000"/>
          </a:xfrm>
        </p:spPr>
        <p:txBody>
          <a:bodyPr/>
          <a:lstStyle/>
          <a:p>
            <a:r>
              <a:rPr lang="en-US" smtClean="0"/>
              <a:t>Objective: Impact of Education </a:t>
            </a:r>
            <a:br>
              <a:rPr lang="en-US" smtClean="0"/>
            </a:br>
            <a:r>
              <a:rPr lang="en-US" smtClean="0"/>
              <a:t>      on (log) Wage</a:t>
            </a:r>
          </a:p>
        </p:txBody>
      </p:sp>
      <p:sp>
        <p:nvSpPr>
          <p:cNvPr id="14339" name="Rectangle 3"/>
          <p:cNvSpPr>
            <a:spLocks noGrp="1" noChangeArrowheads="1"/>
          </p:cNvSpPr>
          <p:nvPr>
            <p:ph idx="1"/>
          </p:nvPr>
        </p:nvSpPr>
        <p:spPr>
          <a:xfrm>
            <a:off x="1143000" y="3048000"/>
            <a:ext cx="7086600" cy="2743200"/>
          </a:xfrm>
        </p:spPr>
        <p:txBody>
          <a:bodyPr/>
          <a:lstStyle/>
          <a:p>
            <a:r>
              <a:rPr lang="en-US" b="1" smtClean="0"/>
              <a:t>Specification</a:t>
            </a:r>
            <a:r>
              <a:rPr lang="en-US" smtClean="0"/>
              <a:t>: What is the right model to use to analyze this association?</a:t>
            </a:r>
          </a:p>
          <a:p>
            <a:r>
              <a:rPr lang="en-US" b="1" smtClean="0"/>
              <a:t>Estimation</a:t>
            </a:r>
          </a:p>
          <a:p>
            <a:r>
              <a:rPr lang="en-US" b="1" smtClean="0"/>
              <a:t>Inference</a:t>
            </a:r>
          </a:p>
          <a:p>
            <a:r>
              <a:rPr lang="en-US" b="1" smtClean="0"/>
              <a:t>Analysis</a:t>
            </a:r>
          </a:p>
          <a:p>
            <a:endParaRPr 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685800"/>
            <a:ext cx="8229600" cy="990600"/>
          </a:xfrm>
        </p:spPr>
        <p:txBody>
          <a:bodyPr/>
          <a:lstStyle/>
          <a:p>
            <a:r>
              <a:rPr lang="en-US" smtClean="0"/>
              <a:t>Simple Linear Regression</a:t>
            </a:r>
          </a:p>
        </p:txBody>
      </p:sp>
      <p:sp>
        <p:nvSpPr>
          <p:cNvPr id="15364" name="Text Box 7"/>
          <p:cNvSpPr txBox="1">
            <a:spLocks noChangeArrowheads="1"/>
          </p:cNvSpPr>
          <p:nvPr/>
        </p:nvSpPr>
        <p:spPr bwMode="auto">
          <a:xfrm>
            <a:off x="2667000" y="1828800"/>
            <a:ext cx="4495800" cy="366713"/>
          </a:xfrm>
          <a:prstGeom prst="rect">
            <a:avLst/>
          </a:prstGeom>
          <a:noFill/>
          <a:ln w="19050">
            <a:noFill/>
            <a:miter lim="800000"/>
            <a:headEnd/>
            <a:tailEnd/>
          </a:ln>
        </p:spPr>
        <p:txBody>
          <a:bodyPr>
            <a:spAutoFit/>
          </a:bodyPr>
          <a:lstStyle/>
          <a:p>
            <a:pPr>
              <a:spcBef>
                <a:spcPct val="50000"/>
              </a:spcBef>
            </a:pPr>
            <a:r>
              <a:rPr lang="en-US" b="1">
                <a:latin typeface="Arial" pitchFamily="34" charset="0"/>
              </a:rPr>
              <a:t>LWAGE  =  5.8388 + 0.0652*ED</a:t>
            </a:r>
          </a:p>
        </p:txBody>
      </p:sp>
      <p:pic>
        <p:nvPicPr>
          <p:cNvPr id="124929" name="Picture 1"/>
          <p:cNvPicPr>
            <a:picLocks noChangeAspect="1" noChangeArrowheads="1"/>
          </p:cNvPicPr>
          <p:nvPr/>
        </p:nvPicPr>
        <p:blipFill>
          <a:blip r:embed="rId3" cstate="print"/>
          <a:srcRect/>
          <a:stretch>
            <a:fillRect/>
          </a:stretch>
        </p:blipFill>
        <p:spPr bwMode="auto">
          <a:xfrm>
            <a:off x="1143000" y="1828800"/>
            <a:ext cx="7256486"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762000"/>
            <a:ext cx="8229600" cy="685800"/>
          </a:xfrm>
        </p:spPr>
        <p:txBody>
          <a:bodyPr/>
          <a:lstStyle/>
          <a:p>
            <a:r>
              <a:rPr lang="en-US" smtClean="0"/>
              <a:t>Multiple Regression</a:t>
            </a:r>
          </a:p>
        </p:txBody>
      </p:sp>
      <p:pic>
        <p:nvPicPr>
          <p:cNvPr id="2355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8623402"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bwMode="auto">
          <a:xfrm>
            <a:off x="553533" y="5486400"/>
            <a:ext cx="8305800" cy="304800"/>
          </a:xfrm>
          <a:prstGeom prst="rect">
            <a:avLst/>
          </a:prstGeom>
          <a:solidFill>
            <a:srgbClr val="CCCC0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609600"/>
            <a:ext cx="8229600" cy="685800"/>
          </a:xfrm>
        </p:spPr>
        <p:txBody>
          <a:bodyPr/>
          <a:lstStyle/>
          <a:p>
            <a:r>
              <a:rPr lang="en-US" sz="2400" smtClean="0"/>
              <a:t>Specification: Quadratic Effect of Experience</a:t>
            </a:r>
          </a:p>
        </p:txBody>
      </p:sp>
      <p:pic>
        <p:nvPicPr>
          <p:cNvPr id="2365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95400"/>
            <a:ext cx="8104336" cy="5077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bwMode="auto">
          <a:xfrm>
            <a:off x="228600" y="5105400"/>
            <a:ext cx="8001000" cy="304800"/>
          </a:xfrm>
          <a:prstGeom prst="rect">
            <a:avLst/>
          </a:prstGeom>
          <a:solidFill>
            <a:srgbClr val="CCCC0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227428" y="4038600"/>
            <a:ext cx="8001000" cy="381000"/>
          </a:xfrm>
          <a:prstGeom prst="rect">
            <a:avLst/>
          </a:prstGeom>
          <a:solidFill>
            <a:srgbClr val="C0000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mtClean="0"/>
              <a:t>Partial Effects</a:t>
            </a:r>
          </a:p>
        </p:txBody>
      </p:sp>
      <p:pic>
        <p:nvPicPr>
          <p:cNvPr id="116737" name="Picture 1"/>
          <p:cNvPicPr>
            <a:picLocks noChangeAspect="1" noChangeArrowheads="1"/>
          </p:cNvPicPr>
          <p:nvPr/>
        </p:nvPicPr>
        <p:blipFill>
          <a:blip r:embed="rId3" cstate="print"/>
          <a:srcRect/>
          <a:stretch>
            <a:fillRect/>
          </a:stretch>
        </p:blipFill>
        <p:spPr bwMode="auto">
          <a:xfrm>
            <a:off x="381000" y="1828800"/>
            <a:ext cx="8290559" cy="2133600"/>
          </a:xfrm>
          <a:prstGeom prst="rect">
            <a:avLst/>
          </a:prstGeom>
          <a:noFill/>
          <a:ln w="9525">
            <a:noFill/>
            <a:miter lim="800000"/>
            <a:headEnd/>
            <a:tailEnd/>
          </a:ln>
        </p:spPr>
      </p:pic>
      <p:pic>
        <p:nvPicPr>
          <p:cNvPr id="2375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187850"/>
            <a:ext cx="3275762" cy="2490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267200" y="4486870"/>
            <a:ext cx="4495800" cy="923330"/>
          </a:xfrm>
          <a:prstGeom prst="rect">
            <a:avLst/>
          </a:prstGeom>
          <a:noFill/>
        </p:spPr>
        <p:txBody>
          <a:bodyPr wrap="square" rtlCol="0">
            <a:spAutoFit/>
          </a:bodyPr>
          <a:lstStyle/>
          <a:p>
            <a:r>
              <a:rPr lang="en-US" b="1" dirty="0" smtClean="0">
                <a:latin typeface="Arial" pitchFamily="34" charset="0"/>
                <a:cs typeface="Arial" pitchFamily="34" charset="0"/>
              </a:rPr>
              <a:t>Education:   .05654</a:t>
            </a:r>
          </a:p>
          <a:p>
            <a:r>
              <a:rPr lang="en-US" b="1" dirty="0" smtClean="0">
                <a:latin typeface="Arial" pitchFamily="34" charset="0"/>
                <a:cs typeface="Arial" pitchFamily="34" charset="0"/>
              </a:rPr>
              <a:t>Experience   .04045  -  2*.00068*</a:t>
            </a:r>
            <a:r>
              <a:rPr lang="en-US" b="1" dirty="0" err="1" smtClean="0">
                <a:latin typeface="Arial" pitchFamily="34" charset="0"/>
                <a:cs typeface="Arial" pitchFamily="34" charset="0"/>
              </a:rPr>
              <a:t>Exp</a:t>
            </a:r>
            <a:endParaRPr lang="en-US" b="1" dirty="0" smtClean="0">
              <a:latin typeface="Arial" pitchFamily="34" charset="0"/>
              <a:cs typeface="Arial" pitchFamily="34" charset="0"/>
            </a:endParaRPr>
          </a:p>
          <a:p>
            <a:r>
              <a:rPr lang="en-US" b="1" dirty="0" smtClean="0">
                <a:latin typeface="Arial" pitchFamily="34" charset="0"/>
                <a:cs typeface="Arial" pitchFamily="34" charset="0"/>
              </a:rPr>
              <a:t>FEM              -.38922</a:t>
            </a:r>
            <a:endParaRPr lang="en-US" b="1" dirty="0">
              <a:latin typeface="Arial" pitchFamily="34" charset="0"/>
              <a:cs typeface="Arial" pitchFamily="34" charset="0"/>
            </a:endParaRPr>
          </a:p>
        </p:txBody>
      </p:sp>
      <p:sp>
        <p:nvSpPr>
          <p:cNvPr id="3" name="Right Brace 2"/>
          <p:cNvSpPr/>
          <p:nvPr/>
        </p:nvSpPr>
        <p:spPr bwMode="auto">
          <a:xfrm>
            <a:off x="3429000" y="4724400"/>
            <a:ext cx="227762" cy="309265"/>
          </a:xfrm>
          <a:prstGeom prst="rightBrac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5" name="Straight Arrow Connector 4"/>
          <p:cNvCxnSpPr>
            <a:stCxn id="3" idx="1"/>
          </p:cNvCxnSpPr>
          <p:nvPr/>
        </p:nvCxnSpPr>
        <p:spPr bwMode="auto">
          <a:xfrm flipV="1">
            <a:off x="3656762" y="4879032"/>
            <a:ext cx="610438" cy="1"/>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a:off x="3637672" y="4572000"/>
            <a:ext cx="610438" cy="8513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flipV="1">
            <a:off x="3656762" y="5257800"/>
            <a:ext cx="610438" cy="914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457200" y="762000"/>
            <a:ext cx="8229600" cy="1143000"/>
          </a:xfrm>
        </p:spPr>
        <p:txBody>
          <a:bodyPr/>
          <a:lstStyle/>
          <a:p>
            <a:r>
              <a:rPr lang="en-US" smtClean="0"/>
              <a:t>Model Implication: Effect of Experience and Male vs. Female</a:t>
            </a:r>
          </a:p>
        </p:txBody>
      </p:sp>
      <p:pic>
        <p:nvPicPr>
          <p:cNvPr id="116737" name="Picture 1"/>
          <p:cNvPicPr>
            <a:picLocks noChangeAspect="1" noChangeArrowheads="1"/>
          </p:cNvPicPr>
          <p:nvPr/>
        </p:nvPicPr>
        <p:blipFill>
          <a:blip r:embed="rId3" cstate="print"/>
          <a:srcRect/>
          <a:stretch>
            <a:fillRect/>
          </a:stretch>
        </p:blipFill>
        <p:spPr bwMode="auto">
          <a:xfrm>
            <a:off x="990600" y="2057400"/>
            <a:ext cx="7365600" cy="4724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762000"/>
            <a:ext cx="8229600" cy="1143000"/>
          </a:xfrm>
        </p:spPr>
        <p:txBody>
          <a:bodyPr/>
          <a:lstStyle/>
          <a:p>
            <a:r>
              <a:rPr lang="en-US" smtClean="0"/>
              <a:t>Hypothesis Test About Coefficients</a:t>
            </a:r>
          </a:p>
        </p:txBody>
      </p:sp>
      <p:sp>
        <p:nvSpPr>
          <p:cNvPr id="20483" name="Rectangle 3"/>
          <p:cNvSpPr>
            <a:spLocks noGrp="1" noChangeArrowheads="1"/>
          </p:cNvSpPr>
          <p:nvPr>
            <p:ph idx="1"/>
          </p:nvPr>
        </p:nvSpPr>
        <p:spPr>
          <a:xfrm>
            <a:off x="685800" y="2286000"/>
            <a:ext cx="7848600" cy="4302125"/>
          </a:xfrm>
        </p:spPr>
        <p:txBody>
          <a:bodyPr/>
          <a:lstStyle/>
          <a:p>
            <a:r>
              <a:rPr lang="en-US" smtClean="0"/>
              <a:t>Hypothesis</a:t>
            </a:r>
          </a:p>
          <a:p>
            <a:pPr lvl="1"/>
            <a:r>
              <a:rPr lang="en-US" smtClean="0"/>
              <a:t>Null: Restriction on </a:t>
            </a:r>
            <a:r>
              <a:rPr lang="el-GR" b="1" smtClean="0">
                <a:cs typeface="Tahoma" pitchFamily="34" charset="0"/>
              </a:rPr>
              <a:t>β</a:t>
            </a:r>
            <a:r>
              <a:rPr lang="en-US" smtClean="0">
                <a:cs typeface="Tahoma" pitchFamily="34" charset="0"/>
              </a:rPr>
              <a:t>:   </a:t>
            </a:r>
            <a:r>
              <a:rPr lang="en-US" b="1" smtClean="0">
                <a:cs typeface="Tahoma" pitchFamily="34" charset="0"/>
              </a:rPr>
              <a:t>R</a:t>
            </a:r>
            <a:r>
              <a:rPr lang="el-GR" b="1" smtClean="0">
                <a:cs typeface="Tahoma" pitchFamily="34" charset="0"/>
              </a:rPr>
              <a:t>β</a:t>
            </a:r>
            <a:r>
              <a:rPr lang="en-US" smtClean="0">
                <a:cs typeface="Tahoma" pitchFamily="34" charset="0"/>
              </a:rPr>
              <a:t> – </a:t>
            </a:r>
            <a:r>
              <a:rPr lang="en-US" b="1" smtClean="0">
                <a:cs typeface="Tahoma" pitchFamily="34" charset="0"/>
              </a:rPr>
              <a:t>q</a:t>
            </a:r>
            <a:r>
              <a:rPr lang="en-US" smtClean="0">
                <a:cs typeface="Tahoma" pitchFamily="34" charset="0"/>
              </a:rPr>
              <a:t> = </a:t>
            </a:r>
            <a:r>
              <a:rPr lang="en-US" b="1" smtClean="0">
                <a:cs typeface="Tahoma" pitchFamily="34" charset="0"/>
              </a:rPr>
              <a:t>0</a:t>
            </a:r>
            <a:endParaRPr lang="en-US" smtClean="0">
              <a:cs typeface="Tahoma" pitchFamily="34" charset="0"/>
            </a:endParaRPr>
          </a:p>
          <a:p>
            <a:pPr lvl="1"/>
            <a:r>
              <a:rPr lang="en-US" smtClean="0">
                <a:cs typeface="Tahoma" pitchFamily="34" charset="0"/>
              </a:rPr>
              <a:t>Alternative: Not the null</a:t>
            </a:r>
          </a:p>
          <a:p>
            <a:pPr lvl="1"/>
            <a:endParaRPr lang="en-US" smtClean="0">
              <a:cs typeface="Tahoma" pitchFamily="34" charset="0"/>
            </a:endParaRPr>
          </a:p>
          <a:p>
            <a:r>
              <a:rPr lang="en-US" smtClean="0">
                <a:cs typeface="Tahoma" pitchFamily="34" charset="0"/>
              </a:rPr>
              <a:t>Approaches</a:t>
            </a:r>
          </a:p>
          <a:p>
            <a:pPr lvl="1"/>
            <a:r>
              <a:rPr lang="en-US" smtClean="0">
                <a:cs typeface="Tahoma" pitchFamily="34" charset="0"/>
              </a:rPr>
              <a:t>Fitting Criterion: R</a:t>
            </a:r>
            <a:r>
              <a:rPr lang="en-US" baseline="30000" smtClean="0">
                <a:cs typeface="Tahoma" pitchFamily="34" charset="0"/>
              </a:rPr>
              <a:t>2 </a:t>
            </a:r>
            <a:r>
              <a:rPr lang="en-US" smtClean="0">
                <a:cs typeface="Tahoma" pitchFamily="34" charset="0"/>
              </a:rPr>
              <a:t>decrease under the null?</a:t>
            </a:r>
          </a:p>
          <a:p>
            <a:pPr lvl="1"/>
            <a:r>
              <a:rPr lang="en-US" smtClean="0">
                <a:cs typeface="Tahoma" pitchFamily="34" charset="0"/>
              </a:rPr>
              <a:t>Wald:  </a:t>
            </a:r>
            <a:r>
              <a:rPr lang="en-US" b="1" smtClean="0">
                <a:cs typeface="Tahoma" pitchFamily="34" charset="0"/>
              </a:rPr>
              <a:t>Rb – q</a:t>
            </a:r>
            <a:r>
              <a:rPr lang="en-US" smtClean="0">
                <a:cs typeface="Tahoma" pitchFamily="34" charset="0"/>
              </a:rPr>
              <a:t> close to </a:t>
            </a:r>
            <a:r>
              <a:rPr lang="en-US" b="1" smtClean="0">
                <a:cs typeface="Tahoma" pitchFamily="34" charset="0"/>
              </a:rPr>
              <a:t>0</a:t>
            </a:r>
            <a:r>
              <a:rPr lang="en-US" smtClean="0">
                <a:cs typeface="Tahoma" pitchFamily="34" charset="0"/>
              </a:rPr>
              <a:t> under the alternative?</a:t>
            </a:r>
            <a:endParaRPr lang="el-GR" smtClean="0">
              <a:cs typeface="Tahoma"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62000"/>
            <a:ext cx="8229600" cy="838200"/>
          </a:xfrm>
        </p:spPr>
        <p:txBody>
          <a:bodyPr/>
          <a:lstStyle/>
          <a:p>
            <a:r>
              <a:rPr lang="en-US" smtClean="0"/>
              <a:t>Hypotheses</a:t>
            </a:r>
          </a:p>
        </p:txBody>
      </p:sp>
      <p:sp>
        <p:nvSpPr>
          <p:cNvPr id="21509" name="Text Box 6"/>
          <p:cNvSpPr txBox="1">
            <a:spLocks noChangeArrowheads="1"/>
          </p:cNvSpPr>
          <p:nvPr/>
        </p:nvSpPr>
        <p:spPr bwMode="auto">
          <a:xfrm>
            <a:off x="5791200" y="1981200"/>
            <a:ext cx="3048000" cy="798513"/>
          </a:xfrm>
          <a:prstGeom prst="rect">
            <a:avLst/>
          </a:prstGeom>
          <a:noFill/>
          <a:ln w="19050">
            <a:solidFill>
              <a:srgbClr val="CC99FF"/>
            </a:solidFill>
            <a:miter lim="800000"/>
            <a:headEnd/>
            <a:tailEnd/>
          </a:ln>
        </p:spPr>
        <p:txBody>
          <a:bodyPr>
            <a:spAutoFit/>
          </a:bodyPr>
          <a:lstStyle/>
          <a:p>
            <a:pPr>
              <a:spcBef>
                <a:spcPct val="50000"/>
              </a:spcBef>
            </a:pPr>
            <a:r>
              <a:rPr lang="en-US" b="1">
                <a:latin typeface="Arial" pitchFamily="34" charset="0"/>
              </a:rPr>
              <a:t>All Coefficients = 0?</a:t>
            </a:r>
          </a:p>
          <a:p>
            <a:pPr>
              <a:spcBef>
                <a:spcPct val="50000"/>
              </a:spcBef>
            </a:pPr>
            <a:r>
              <a:rPr lang="en-US" b="1">
                <a:latin typeface="Arial" pitchFamily="34" charset="0"/>
              </a:rPr>
              <a:t>R = </a:t>
            </a:r>
            <a:r>
              <a:rPr lang="en-US" b="1" smtClean="0">
                <a:latin typeface="Arial" pitchFamily="34" charset="0"/>
              </a:rPr>
              <a:t>[ 0 </a:t>
            </a:r>
            <a:r>
              <a:rPr lang="en-US" b="1">
                <a:latin typeface="Arial" pitchFamily="34" charset="0"/>
              </a:rPr>
              <a:t>| </a:t>
            </a:r>
            <a:r>
              <a:rPr lang="en-US" b="1" smtClean="0">
                <a:latin typeface="Arial" pitchFamily="34" charset="0"/>
              </a:rPr>
              <a:t>I ]  </a:t>
            </a:r>
            <a:r>
              <a:rPr lang="en-US" b="1">
                <a:latin typeface="Arial" pitchFamily="34" charset="0"/>
              </a:rPr>
              <a:t>q = [0]</a:t>
            </a:r>
          </a:p>
        </p:txBody>
      </p:sp>
      <p:sp>
        <p:nvSpPr>
          <p:cNvPr id="21510" name="Text Box 7"/>
          <p:cNvSpPr txBox="1">
            <a:spLocks noChangeArrowheads="1"/>
          </p:cNvSpPr>
          <p:nvPr/>
        </p:nvSpPr>
        <p:spPr bwMode="auto">
          <a:xfrm>
            <a:off x="5791200" y="3124200"/>
            <a:ext cx="3124200" cy="1211263"/>
          </a:xfrm>
          <a:prstGeom prst="rect">
            <a:avLst/>
          </a:prstGeom>
          <a:noFill/>
          <a:ln w="19050">
            <a:solidFill>
              <a:srgbClr val="CC99FF"/>
            </a:solidFill>
            <a:miter lim="800000"/>
            <a:headEnd/>
            <a:tailEnd/>
          </a:ln>
        </p:spPr>
        <p:txBody>
          <a:bodyPr>
            <a:spAutoFit/>
          </a:bodyPr>
          <a:lstStyle/>
          <a:p>
            <a:pPr>
              <a:spcBef>
                <a:spcPct val="50000"/>
              </a:spcBef>
            </a:pPr>
            <a:r>
              <a:rPr lang="en-US" b="1" dirty="0">
                <a:latin typeface="Arial" pitchFamily="34" charset="0"/>
              </a:rPr>
              <a:t>ED Coefficient = 0?</a:t>
            </a:r>
          </a:p>
          <a:p>
            <a:pPr>
              <a:spcBef>
                <a:spcPct val="50000"/>
              </a:spcBef>
            </a:pPr>
            <a:r>
              <a:rPr lang="en-US" b="1" dirty="0">
                <a:latin typeface="Arial" pitchFamily="34" charset="0"/>
              </a:rPr>
              <a:t>R = </a:t>
            </a:r>
            <a:r>
              <a:rPr lang="en-US" b="1" dirty="0" smtClean="0">
                <a:latin typeface="Arial" pitchFamily="34" charset="0"/>
              </a:rPr>
              <a:t>0,1,0,0,0,0,0,0,0,0,0</a:t>
            </a:r>
            <a:endParaRPr lang="en-US" b="1" dirty="0">
              <a:latin typeface="Arial" pitchFamily="34" charset="0"/>
            </a:endParaRPr>
          </a:p>
          <a:p>
            <a:pPr>
              <a:spcBef>
                <a:spcPct val="50000"/>
              </a:spcBef>
            </a:pPr>
            <a:r>
              <a:rPr lang="en-US" b="1" dirty="0">
                <a:latin typeface="Arial" pitchFamily="34" charset="0"/>
              </a:rPr>
              <a:t>q =  0</a:t>
            </a:r>
          </a:p>
        </p:txBody>
      </p:sp>
      <p:sp>
        <p:nvSpPr>
          <p:cNvPr id="21511" name="Text Box 8"/>
          <p:cNvSpPr txBox="1">
            <a:spLocks noChangeArrowheads="1"/>
          </p:cNvSpPr>
          <p:nvPr/>
        </p:nvSpPr>
        <p:spPr bwMode="auto">
          <a:xfrm>
            <a:off x="5791200" y="4648200"/>
            <a:ext cx="3124200" cy="1760538"/>
          </a:xfrm>
          <a:prstGeom prst="rect">
            <a:avLst/>
          </a:prstGeom>
          <a:noFill/>
          <a:ln w="19050">
            <a:solidFill>
              <a:srgbClr val="CC99FF"/>
            </a:solidFill>
            <a:miter lim="800000"/>
            <a:headEnd/>
            <a:tailEnd/>
          </a:ln>
        </p:spPr>
        <p:txBody>
          <a:bodyPr>
            <a:spAutoFit/>
          </a:bodyPr>
          <a:lstStyle/>
          <a:p>
            <a:pPr>
              <a:spcBef>
                <a:spcPct val="50000"/>
              </a:spcBef>
            </a:pPr>
            <a:r>
              <a:rPr lang="en-US" b="1" dirty="0">
                <a:latin typeface="Arial" pitchFamily="34" charset="0"/>
              </a:rPr>
              <a:t>No Experience effect?</a:t>
            </a:r>
          </a:p>
          <a:p>
            <a:pPr>
              <a:spcBef>
                <a:spcPct val="50000"/>
              </a:spcBef>
            </a:pPr>
            <a:r>
              <a:rPr lang="en-US" b="1" dirty="0">
                <a:latin typeface="Arial" pitchFamily="34" charset="0"/>
              </a:rPr>
              <a:t>R = </a:t>
            </a:r>
            <a:r>
              <a:rPr lang="en-US" b="1" dirty="0" smtClean="0">
                <a:latin typeface="Arial" pitchFamily="34" charset="0"/>
              </a:rPr>
              <a:t>0,0,1,0,0,0,0,0,0,0,0</a:t>
            </a:r>
            <a:r>
              <a:rPr lang="en-US" b="1" dirty="0">
                <a:latin typeface="Arial" pitchFamily="34" charset="0"/>
              </a:rPr>
              <a:t/>
            </a:r>
            <a:br>
              <a:rPr lang="en-US" b="1" dirty="0">
                <a:latin typeface="Arial" pitchFamily="34" charset="0"/>
              </a:rPr>
            </a:br>
            <a:r>
              <a:rPr lang="en-US" b="1" dirty="0">
                <a:latin typeface="Arial" pitchFamily="34" charset="0"/>
              </a:rPr>
              <a:t>       </a:t>
            </a:r>
            <a:r>
              <a:rPr lang="en-US" b="1" dirty="0" smtClean="0">
                <a:latin typeface="Arial" pitchFamily="34" charset="0"/>
              </a:rPr>
              <a:t>0,0,0,1,0,0,0,0,0,0,0</a:t>
            </a:r>
            <a:endParaRPr lang="en-US" b="1" dirty="0">
              <a:latin typeface="Arial" pitchFamily="34" charset="0"/>
            </a:endParaRPr>
          </a:p>
          <a:p>
            <a:pPr>
              <a:spcBef>
                <a:spcPct val="50000"/>
              </a:spcBef>
            </a:pPr>
            <a:r>
              <a:rPr lang="en-US" b="1" dirty="0">
                <a:latin typeface="Arial" pitchFamily="34" charset="0"/>
              </a:rPr>
              <a:t>q </a:t>
            </a:r>
            <a:r>
              <a:rPr lang="en-US" b="1" dirty="0" smtClean="0">
                <a:latin typeface="Arial" pitchFamily="34" charset="0"/>
              </a:rPr>
              <a:t>= 0</a:t>
            </a:r>
            <a:r>
              <a:rPr lang="en-US" b="1" dirty="0">
                <a:latin typeface="Arial" pitchFamily="34" charset="0"/>
              </a:rPr>
              <a:t/>
            </a:r>
            <a:br>
              <a:rPr lang="en-US" b="1" dirty="0">
                <a:latin typeface="Arial" pitchFamily="34" charset="0"/>
              </a:rPr>
            </a:br>
            <a:r>
              <a:rPr lang="en-US" b="1" dirty="0">
                <a:latin typeface="Arial" pitchFamily="34" charset="0"/>
              </a:rPr>
              <a:t>      </a:t>
            </a:r>
            <a:r>
              <a:rPr lang="en-US" b="1" baseline="-25000" dirty="0">
                <a:latin typeface="Arial" pitchFamily="34" charset="0"/>
              </a:rPr>
              <a:t> </a:t>
            </a:r>
            <a:r>
              <a:rPr lang="en-US" b="1" dirty="0">
                <a:latin typeface="Arial" pitchFamily="34" charset="0"/>
              </a:rPr>
              <a:t>0</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514600"/>
            <a:ext cx="5350672"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bwMode="auto">
          <a:xfrm>
            <a:off x="990600" y="4602564"/>
            <a:ext cx="838200" cy="1341035"/>
          </a:xfrm>
          <a:prstGeom prst="rect">
            <a:avLst/>
          </a:prstGeom>
          <a:solidFill>
            <a:srgbClr val="CCCC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457200" y="533400"/>
            <a:ext cx="8229600" cy="914400"/>
          </a:xfrm>
        </p:spPr>
        <p:txBody>
          <a:bodyPr/>
          <a:lstStyle/>
          <a:p>
            <a:r>
              <a:rPr lang="en-US" smtClean="0"/>
              <a:t>Hypothesis Test Statistics</a:t>
            </a:r>
          </a:p>
        </p:txBody>
      </p:sp>
      <p:graphicFrame>
        <p:nvGraphicFramePr>
          <p:cNvPr id="2050" name="Object 5"/>
          <p:cNvGraphicFramePr>
            <a:graphicFrameLocks noChangeAspect="1"/>
          </p:cNvGraphicFramePr>
          <p:nvPr/>
        </p:nvGraphicFramePr>
        <p:xfrm>
          <a:off x="738188" y="1662113"/>
          <a:ext cx="7059612" cy="4094162"/>
        </p:xfrm>
        <a:graphic>
          <a:graphicData uri="http://schemas.openxmlformats.org/presentationml/2006/ole">
            <mc:AlternateContent xmlns:mc="http://schemas.openxmlformats.org/markup-compatibility/2006">
              <mc:Choice xmlns:v="urn:schemas-microsoft-com:vml" Requires="v">
                <p:oleObj spid="_x0000_s2062" name="Equation" r:id="rId4" imgW="3898900" imgH="2260600" progId="Equation.DSMT4">
                  <p:embed/>
                </p:oleObj>
              </mc:Choice>
              <mc:Fallback>
                <p:oleObj name="Equation" r:id="rId4" imgW="3898900" imgH="2260600" progId="Equation.DSMT4">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188" y="1662113"/>
                        <a:ext cx="7059612" cy="4094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 name="Rectangle 6"/>
          <p:cNvSpPr>
            <a:spLocks noChangeArrowheads="1"/>
          </p:cNvSpPr>
          <p:nvPr/>
        </p:nvSpPr>
        <p:spPr bwMode="auto">
          <a:xfrm>
            <a:off x="1676400" y="3124200"/>
            <a:ext cx="5867400" cy="1066800"/>
          </a:xfrm>
          <a:prstGeom prst="rect">
            <a:avLst/>
          </a:prstGeom>
          <a:solidFill>
            <a:srgbClr val="CC99FF">
              <a:alpha val="34117"/>
            </a:srgbClr>
          </a:solidFill>
          <a:ln w="19050">
            <a:solidFill>
              <a:schemeClr val="tx1"/>
            </a:solidFill>
            <a:miter lim="800000"/>
            <a:headEnd/>
            <a:tailEnd/>
          </a:ln>
        </p:spPr>
        <p:txBody>
          <a:bodyPr wrap="none" anchor="ctr"/>
          <a:lstStyle/>
          <a:p>
            <a:endParaRPr lang="en-US"/>
          </a:p>
        </p:txBody>
      </p:sp>
      <p:sp>
        <p:nvSpPr>
          <p:cNvPr id="2053" name="Rectangle 7"/>
          <p:cNvSpPr>
            <a:spLocks noChangeArrowheads="1"/>
          </p:cNvSpPr>
          <p:nvPr/>
        </p:nvSpPr>
        <p:spPr bwMode="auto">
          <a:xfrm>
            <a:off x="1676400" y="4953000"/>
            <a:ext cx="5867400" cy="1066800"/>
          </a:xfrm>
          <a:prstGeom prst="rect">
            <a:avLst/>
          </a:prstGeom>
          <a:solidFill>
            <a:srgbClr val="CC99FF">
              <a:alpha val="34117"/>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990600"/>
            <a:ext cx="8229600" cy="838200"/>
          </a:xfrm>
        </p:spPr>
        <p:txBody>
          <a:bodyPr/>
          <a:lstStyle/>
          <a:p>
            <a:r>
              <a:rPr lang="en-US" sz="2800" smtClean="0"/>
              <a:t>Hypothesis: All Coefficients Equal Zero</a:t>
            </a:r>
          </a:p>
        </p:txBody>
      </p:sp>
      <p:sp>
        <p:nvSpPr>
          <p:cNvPr id="22533" name="Text Box 5"/>
          <p:cNvSpPr txBox="1">
            <a:spLocks noChangeArrowheads="1"/>
          </p:cNvSpPr>
          <p:nvPr/>
        </p:nvSpPr>
        <p:spPr bwMode="auto">
          <a:xfrm>
            <a:off x="5638800" y="2590800"/>
            <a:ext cx="3048000" cy="3554819"/>
          </a:xfrm>
          <a:prstGeom prst="rect">
            <a:avLst/>
          </a:prstGeom>
          <a:noFill/>
          <a:ln w="19050">
            <a:solidFill>
              <a:srgbClr val="CC99FF"/>
            </a:solidFill>
            <a:miter lim="800000"/>
            <a:headEnd/>
            <a:tailEnd/>
          </a:ln>
        </p:spPr>
        <p:txBody>
          <a:bodyPr>
            <a:spAutoFit/>
          </a:bodyPr>
          <a:lstStyle/>
          <a:p>
            <a:pPr>
              <a:spcBef>
                <a:spcPct val="50000"/>
              </a:spcBef>
            </a:pPr>
            <a:r>
              <a:rPr lang="en-US" b="1" dirty="0">
                <a:latin typeface="Arial" pitchFamily="34" charset="0"/>
              </a:rPr>
              <a:t>All Coefficients = 0?</a:t>
            </a:r>
          </a:p>
          <a:p>
            <a:pPr>
              <a:spcBef>
                <a:spcPct val="50000"/>
              </a:spcBef>
            </a:pPr>
            <a:r>
              <a:rPr lang="en-US" b="1" dirty="0">
                <a:latin typeface="Arial" pitchFamily="34" charset="0"/>
              </a:rPr>
              <a:t>R = [0 | I]  q = [0]</a:t>
            </a:r>
          </a:p>
          <a:p>
            <a:pPr>
              <a:spcBef>
                <a:spcPct val="50000"/>
              </a:spcBef>
            </a:pPr>
            <a:r>
              <a:rPr lang="en-US" b="1" dirty="0">
                <a:latin typeface="Arial" pitchFamily="34" charset="0"/>
              </a:rPr>
              <a:t>R</a:t>
            </a:r>
            <a:r>
              <a:rPr lang="en-US" b="1" baseline="-25000" dirty="0">
                <a:latin typeface="Arial" pitchFamily="34" charset="0"/>
              </a:rPr>
              <a:t>1</a:t>
            </a:r>
            <a:r>
              <a:rPr lang="en-US" b="1" baseline="30000" dirty="0">
                <a:latin typeface="Arial" pitchFamily="34" charset="0"/>
              </a:rPr>
              <a:t>2</a:t>
            </a:r>
            <a:r>
              <a:rPr lang="en-US" b="1" dirty="0">
                <a:latin typeface="Arial" pitchFamily="34" charset="0"/>
              </a:rPr>
              <a:t> = </a:t>
            </a:r>
            <a:r>
              <a:rPr lang="en-US" b="1" dirty="0" smtClean="0">
                <a:latin typeface="Arial" pitchFamily="34" charset="0"/>
              </a:rPr>
              <a:t>.41826</a:t>
            </a:r>
            <a:r>
              <a:rPr lang="en-US" b="1" dirty="0">
                <a:latin typeface="Arial" pitchFamily="34" charset="0"/>
              </a:rPr>
              <a:t/>
            </a:r>
            <a:br>
              <a:rPr lang="en-US" b="1" dirty="0">
                <a:latin typeface="Arial" pitchFamily="34" charset="0"/>
              </a:rPr>
            </a:br>
            <a:r>
              <a:rPr lang="en-US" b="1" dirty="0">
                <a:latin typeface="Arial" pitchFamily="34" charset="0"/>
              </a:rPr>
              <a:t>R</a:t>
            </a:r>
            <a:r>
              <a:rPr lang="en-US" b="1" baseline="-25000" dirty="0">
                <a:latin typeface="Arial" pitchFamily="34" charset="0"/>
              </a:rPr>
              <a:t>0</a:t>
            </a:r>
            <a:r>
              <a:rPr lang="en-US" b="1" baseline="30000" dirty="0">
                <a:latin typeface="Arial" pitchFamily="34" charset="0"/>
              </a:rPr>
              <a:t>2</a:t>
            </a:r>
            <a:r>
              <a:rPr lang="en-US" b="1" dirty="0">
                <a:latin typeface="Arial" pitchFamily="34" charset="0"/>
              </a:rPr>
              <a:t> = .00000</a:t>
            </a:r>
          </a:p>
          <a:p>
            <a:pPr>
              <a:spcBef>
                <a:spcPct val="50000"/>
              </a:spcBef>
            </a:pPr>
            <a:r>
              <a:rPr lang="en-US" b="1" dirty="0">
                <a:latin typeface="Arial" pitchFamily="34" charset="0"/>
              </a:rPr>
              <a:t>F    = </a:t>
            </a:r>
            <a:r>
              <a:rPr lang="en-US" b="1" dirty="0" smtClean="0">
                <a:latin typeface="Arial" pitchFamily="34" charset="0"/>
              </a:rPr>
              <a:t>298.7 </a:t>
            </a:r>
            <a:r>
              <a:rPr lang="en-US" b="1" dirty="0">
                <a:latin typeface="Arial" pitchFamily="34" charset="0"/>
              </a:rPr>
              <a:t>with </a:t>
            </a:r>
            <a:r>
              <a:rPr lang="en-US" b="1" dirty="0" smtClean="0">
                <a:latin typeface="Arial" pitchFamily="34" charset="0"/>
              </a:rPr>
              <a:t>[10,4154]</a:t>
            </a:r>
            <a:endParaRPr lang="en-US" b="1" dirty="0">
              <a:latin typeface="Arial" pitchFamily="34" charset="0"/>
            </a:endParaRPr>
          </a:p>
          <a:p>
            <a:pPr>
              <a:spcBef>
                <a:spcPct val="50000"/>
              </a:spcBef>
            </a:pPr>
            <a:r>
              <a:rPr lang="en-US" b="1" dirty="0">
                <a:latin typeface="Arial" pitchFamily="34" charset="0"/>
              </a:rPr>
              <a:t>Wald  =  </a:t>
            </a:r>
            <a:r>
              <a:rPr lang="en-US" b="1" dirty="0" smtClean="0">
                <a:latin typeface="Arial" pitchFamily="34" charset="0"/>
              </a:rPr>
              <a:t>b</a:t>
            </a:r>
            <a:r>
              <a:rPr lang="en-US" b="1" baseline="-25000" dirty="0" smtClean="0">
                <a:latin typeface="Arial" pitchFamily="34" charset="0"/>
              </a:rPr>
              <a:t>2-11</a:t>
            </a:r>
            <a:r>
              <a:rPr lang="en-US" b="1" dirty="0" smtClean="0">
                <a:latin typeface="Arial" pitchFamily="34" charset="0"/>
              </a:rPr>
              <a:t>[V</a:t>
            </a:r>
            <a:r>
              <a:rPr lang="en-US" b="1" baseline="-25000" dirty="0" smtClean="0">
                <a:latin typeface="Arial" pitchFamily="34" charset="0"/>
              </a:rPr>
              <a:t>2-11</a:t>
            </a:r>
            <a:r>
              <a:rPr lang="en-US" b="1" dirty="0" smtClean="0">
                <a:latin typeface="Arial" pitchFamily="34" charset="0"/>
              </a:rPr>
              <a:t>]</a:t>
            </a:r>
            <a:r>
              <a:rPr lang="en-US" b="1" baseline="30000" dirty="0" smtClean="0">
                <a:latin typeface="Arial" pitchFamily="34" charset="0"/>
              </a:rPr>
              <a:t>-1</a:t>
            </a:r>
            <a:r>
              <a:rPr lang="en-US" b="1" dirty="0" smtClean="0">
                <a:latin typeface="Arial" pitchFamily="34" charset="0"/>
              </a:rPr>
              <a:t>b</a:t>
            </a:r>
            <a:r>
              <a:rPr lang="en-US" b="1" baseline="-25000" dirty="0" smtClean="0">
                <a:latin typeface="Arial" pitchFamily="34" charset="0"/>
              </a:rPr>
              <a:t>2-11</a:t>
            </a:r>
            <a:r>
              <a:rPr lang="en-US" b="1" baseline="-25000" dirty="0">
                <a:latin typeface="Arial" pitchFamily="34" charset="0"/>
              </a:rPr>
              <a:t/>
            </a:r>
            <a:br>
              <a:rPr lang="en-US" b="1" baseline="-25000" dirty="0">
                <a:latin typeface="Arial" pitchFamily="34" charset="0"/>
              </a:rPr>
            </a:br>
            <a:r>
              <a:rPr lang="en-US" b="1" baseline="-25000" dirty="0">
                <a:latin typeface="Arial" pitchFamily="34" charset="0"/>
              </a:rPr>
              <a:t>                </a:t>
            </a:r>
            <a:r>
              <a:rPr lang="en-US" b="1" dirty="0">
                <a:latin typeface="Arial" pitchFamily="34" charset="0"/>
              </a:rPr>
              <a:t>=  </a:t>
            </a:r>
            <a:r>
              <a:rPr lang="en-US" b="1" dirty="0" smtClean="0">
                <a:latin typeface="Arial" pitchFamily="34" charset="0"/>
              </a:rPr>
              <a:t>2988.3355</a:t>
            </a:r>
            <a:endParaRPr lang="en-US" b="1" dirty="0">
              <a:latin typeface="Arial" pitchFamily="34" charset="0"/>
            </a:endParaRPr>
          </a:p>
          <a:p>
            <a:pPr>
              <a:spcBef>
                <a:spcPct val="50000"/>
              </a:spcBef>
            </a:pPr>
            <a:r>
              <a:rPr lang="en-US" b="1" dirty="0">
                <a:latin typeface="Arial" pitchFamily="34" charset="0"/>
              </a:rPr>
              <a:t>Note that Wald = JF </a:t>
            </a:r>
            <a:br>
              <a:rPr lang="en-US" b="1" dirty="0">
                <a:latin typeface="Arial" pitchFamily="34" charset="0"/>
              </a:rPr>
            </a:br>
            <a:r>
              <a:rPr lang="en-US" b="1" dirty="0">
                <a:latin typeface="Arial" pitchFamily="34" charset="0"/>
              </a:rPr>
              <a:t>                          = </a:t>
            </a:r>
            <a:r>
              <a:rPr lang="en-US" b="1" dirty="0" smtClean="0">
                <a:latin typeface="Arial" pitchFamily="34" charset="0"/>
              </a:rPr>
              <a:t>10(298.7)</a:t>
            </a:r>
            <a:r>
              <a:rPr lang="en-US" b="1" dirty="0">
                <a:latin typeface="Arial" pitchFamily="34" charset="0"/>
              </a:rPr>
              <a:t/>
            </a:r>
            <a:br>
              <a:rPr lang="en-US" b="1" dirty="0">
                <a:latin typeface="Arial" pitchFamily="34" charset="0"/>
              </a:rPr>
            </a:br>
            <a:r>
              <a:rPr lang="en-US" b="1" dirty="0" smtClean="0">
                <a:latin typeface="Arial" pitchFamily="34" charset="0"/>
              </a:rPr>
              <a:t>(some rounding error)</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86000"/>
            <a:ext cx="5350672"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914400"/>
            <a:ext cx="8229600" cy="838200"/>
          </a:xfrm>
        </p:spPr>
        <p:txBody>
          <a:bodyPr/>
          <a:lstStyle/>
          <a:p>
            <a:r>
              <a:rPr lang="en-US" smtClean="0"/>
              <a:t>Hypothesis: Education Effect = 0</a:t>
            </a:r>
          </a:p>
        </p:txBody>
      </p:sp>
      <p:sp>
        <p:nvSpPr>
          <p:cNvPr id="23557" name="Text Box 6"/>
          <p:cNvSpPr txBox="1">
            <a:spLocks noChangeArrowheads="1"/>
          </p:cNvSpPr>
          <p:nvPr/>
        </p:nvSpPr>
        <p:spPr bwMode="auto">
          <a:xfrm>
            <a:off x="5562600" y="2057400"/>
            <a:ext cx="3124200" cy="4098925"/>
          </a:xfrm>
          <a:prstGeom prst="rect">
            <a:avLst/>
          </a:prstGeom>
          <a:noFill/>
          <a:ln w="19050">
            <a:solidFill>
              <a:srgbClr val="CC99FF"/>
            </a:solidFill>
            <a:miter lim="800000"/>
            <a:headEnd/>
            <a:tailEnd/>
          </a:ln>
        </p:spPr>
        <p:txBody>
          <a:bodyPr>
            <a:spAutoFit/>
          </a:bodyPr>
          <a:lstStyle/>
          <a:p>
            <a:pPr>
              <a:spcBef>
                <a:spcPct val="50000"/>
              </a:spcBef>
            </a:pPr>
            <a:r>
              <a:rPr lang="en-US" b="1" dirty="0">
                <a:latin typeface="Arial" pitchFamily="34" charset="0"/>
              </a:rPr>
              <a:t>ED Coefficient = 0?</a:t>
            </a:r>
          </a:p>
          <a:p>
            <a:pPr>
              <a:spcBef>
                <a:spcPct val="50000"/>
              </a:spcBef>
            </a:pPr>
            <a:r>
              <a:rPr lang="en-US" b="1" dirty="0">
                <a:latin typeface="Arial" pitchFamily="34" charset="0"/>
              </a:rPr>
              <a:t>R = 0,1,0,0,0,0,0,0,0,0,0,0</a:t>
            </a:r>
          </a:p>
          <a:p>
            <a:pPr>
              <a:spcBef>
                <a:spcPct val="50000"/>
              </a:spcBef>
            </a:pPr>
            <a:r>
              <a:rPr lang="en-US" b="1" dirty="0">
                <a:latin typeface="Arial" pitchFamily="34" charset="0"/>
              </a:rPr>
              <a:t>q =  0</a:t>
            </a:r>
          </a:p>
          <a:p>
            <a:pPr>
              <a:spcBef>
                <a:spcPct val="50000"/>
              </a:spcBef>
            </a:pPr>
            <a:r>
              <a:rPr lang="en-US" b="1" dirty="0">
                <a:latin typeface="Arial" pitchFamily="34" charset="0"/>
              </a:rPr>
              <a:t>R</a:t>
            </a:r>
            <a:r>
              <a:rPr lang="en-US" b="1" baseline="-25000" dirty="0">
                <a:latin typeface="Arial" pitchFamily="34" charset="0"/>
              </a:rPr>
              <a:t>1</a:t>
            </a:r>
            <a:r>
              <a:rPr lang="en-US" b="1" baseline="30000" dirty="0">
                <a:latin typeface="Arial" pitchFamily="34" charset="0"/>
              </a:rPr>
              <a:t>2</a:t>
            </a:r>
            <a:r>
              <a:rPr lang="en-US" b="1" dirty="0">
                <a:latin typeface="Arial" pitchFamily="34" charset="0"/>
              </a:rPr>
              <a:t> = .</a:t>
            </a:r>
            <a:r>
              <a:rPr lang="en-US" b="1" dirty="0" smtClean="0">
                <a:latin typeface="Arial" pitchFamily="34" charset="0"/>
              </a:rPr>
              <a:t>41826</a:t>
            </a:r>
            <a:r>
              <a:rPr lang="en-US" b="1" dirty="0">
                <a:latin typeface="Arial" pitchFamily="34" charset="0"/>
              </a:rPr>
              <a:t/>
            </a:r>
            <a:br>
              <a:rPr lang="en-US" b="1" dirty="0">
                <a:latin typeface="Arial" pitchFamily="34" charset="0"/>
              </a:rPr>
            </a:br>
            <a:r>
              <a:rPr lang="en-US" b="1" dirty="0">
                <a:latin typeface="Arial" pitchFamily="34" charset="0"/>
              </a:rPr>
              <a:t>R</a:t>
            </a:r>
            <a:r>
              <a:rPr lang="en-US" b="1" baseline="-25000" dirty="0">
                <a:latin typeface="Arial" pitchFamily="34" charset="0"/>
              </a:rPr>
              <a:t>0</a:t>
            </a:r>
            <a:r>
              <a:rPr lang="en-US" b="1" baseline="30000" dirty="0">
                <a:latin typeface="Arial" pitchFamily="34" charset="0"/>
              </a:rPr>
              <a:t>2</a:t>
            </a:r>
            <a:r>
              <a:rPr lang="en-US" b="1" dirty="0">
                <a:latin typeface="Arial" pitchFamily="34" charset="0"/>
              </a:rPr>
              <a:t> = .</a:t>
            </a:r>
            <a:r>
              <a:rPr lang="en-US" b="1" dirty="0" smtClean="0">
                <a:latin typeface="Arial" pitchFamily="34" charset="0"/>
              </a:rPr>
              <a:t>35265 </a:t>
            </a:r>
            <a:r>
              <a:rPr lang="en-US" b="1" dirty="0">
                <a:latin typeface="Arial" pitchFamily="34" charset="0"/>
              </a:rPr>
              <a:t>(not shown)</a:t>
            </a:r>
          </a:p>
          <a:p>
            <a:pPr>
              <a:spcBef>
                <a:spcPct val="50000"/>
              </a:spcBef>
            </a:pPr>
            <a:r>
              <a:rPr lang="en-US" b="1" dirty="0">
                <a:latin typeface="Arial" pitchFamily="34" charset="0"/>
              </a:rPr>
              <a:t>F    =  </a:t>
            </a:r>
            <a:r>
              <a:rPr lang="en-US" b="1" dirty="0" smtClean="0">
                <a:latin typeface="Arial" pitchFamily="34" charset="0"/>
              </a:rPr>
              <a:t>468.29</a:t>
            </a:r>
            <a:endParaRPr lang="en-US" b="1" dirty="0">
              <a:latin typeface="Arial" pitchFamily="34" charset="0"/>
            </a:endParaRPr>
          </a:p>
          <a:p>
            <a:pPr>
              <a:spcBef>
                <a:spcPct val="50000"/>
              </a:spcBef>
            </a:pPr>
            <a:r>
              <a:rPr lang="en-US" b="1" dirty="0">
                <a:latin typeface="Arial" pitchFamily="34" charset="0"/>
              </a:rPr>
              <a:t>Wald = (.</a:t>
            </a:r>
            <a:r>
              <a:rPr lang="en-US" b="1" dirty="0" smtClean="0">
                <a:latin typeface="Arial" pitchFamily="34" charset="0"/>
              </a:rPr>
              <a:t>05654-0)</a:t>
            </a:r>
            <a:r>
              <a:rPr lang="en-US" b="1" baseline="30000" dirty="0" smtClean="0">
                <a:latin typeface="Arial" pitchFamily="34" charset="0"/>
              </a:rPr>
              <a:t>2</a:t>
            </a:r>
            <a:r>
              <a:rPr lang="en-US" b="1" dirty="0">
                <a:latin typeface="Arial" pitchFamily="34" charset="0"/>
              </a:rPr>
              <a:t>/(.</a:t>
            </a:r>
            <a:r>
              <a:rPr lang="en-US" b="1" dirty="0" smtClean="0">
                <a:latin typeface="Arial" pitchFamily="34" charset="0"/>
              </a:rPr>
              <a:t>00261)</a:t>
            </a:r>
            <a:r>
              <a:rPr lang="en-US" b="1" baseline="30000" dirty="0" smtClean="0">
                <a:latin typeface="Arial" pitchFamily="34" charset="0"/>
              </a:rPr>
              <a:t>2</a:t>
            </a:r>
            <a:r>
              <a:rPr lang="en-US" b="1" baseline="30000" dirty="0">
                <a:latin typeface="Arial" pitchFamily="34" charset="0"/>
              </a:rPr>
              <a:t/>
            </a:r>
            <a:br>
              <a:rPr lang="en-US" b="1" baseline="30000" dirty="0">
                <a:latin typeface="Arial" pitchFamily="34" charset="0"/>
              </a:rPr>
            </a:br>
            <a:r>
              <a:rPr lang="en-US" b="1" baseline="30000" dirty="0">
                <a:latin typeface="Arial" pitchFamily="34" charset="0"/>
              </a:rPr>
              <a:t>               </a:t>
            </a:r>
            <a:r>
              <a:rPr lang="en-US" b="1" dirty="0">
                <a:latin typeface="Arial" pitchFamily="34" charset="0"/>
              </a:rPr>
              <a:t>= </a:t>
            </a:r>
            <a:r>
              <a:rPr lang="en-US" b="1" dirty="0" smtClean="0">
                <a:latin typeface="Arial" pitchFamily="34" charset="0"/>
              </a:rPr>
              <a:t>468.29</a:t>
            </a:r>
            <a:endParaRPr lang="en-US" b="1" dirty="0">
              <a:latin typeface="Arial" pitchFamily="34" charset="0"/>
            </a:endParaRPr>
          </a:p>
          <a:p>
            <a:pPr>
              <a:spcBef>
                <a:spcPct val="50000"/>
              </a:spcBef>
            </a:pPr>
            <a:r>
              <a:rPr lang="en-US" b="1" dirty="0">
                <a:latin typeface="Arial" pitchFamily="34" charset="0"/>
              </a:rPr>
              <a:t>Note F = t</a:t>
            </a:r>
            <a:r>
              <a:rPr lang="en-US" b="1" baseline="30000" dirty="0">
                <a:latin typeface="Arial" pitchFamily="34" charset="0"/>
              </a:rPr>
              <a:t>2</a:t>
            </a:r>
            <a:r>
              <a:rPr lang="en-US" b="1" dirty="0">
                <a:latin typeface="Arial" pitchFamily="34" charset="0"/>
              </a:rPr>
              <a:t> and Wald = F</a:t>
            </a:r>
          </a:p>
          <a:p>
            <a:pPr>
              <a:spcBef>
                <a:spcPct val="50000"/>
              </a:spcBef>
            </a:pPr>
            <a:r>
              <a:rPr lang="en-US" b="1" dirty="0">
                <a:latin typeface="Arial" pitchFamily="34" charset="0"/>
              </a:rPr>
              <a:t>For a single hypothesis about 1 coefficient.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86000"/>
            <a:ext cx="5350672"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bwMode="auto">
          <a:xfrm>
            <a:off x="313136" y="4305300"/>
            <a:ext cx="5029200" cy="228600"/>
          </a:xfrm>
          <a:prstGeom prst="rect">
            <a:avLst/>
          </a:prstGeom>
          <a:solidFill>
            <a:srgbClr val="C0000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609600"/>
            <a:ext cx="8229600" cy="838200"/>
          </a:xfrm>
        </p:spPr>
        <p:txBody>
          <a:bodyPr/>
          <a:lstStyle/>
          <a:p>
            <a:r>
              <a:rPr lang="en-US" smtClean="0"/>
              <a:t>Hypothesis: Experience Effect = 0</a:t>
            </a:r>
          </a:p>
        </p:txBody>
      </p:sp>
      <p:sp>
        <p:nvSpPr>
          <p:cNvPr id="24581" name="Text Box 7"/>
          <p:cNvSpPr txBox="1">
            <a:spLocks noChangeArrowheads="1"/>
          </p:cNvSpPr>
          <p:nvPr/>
        </p:nvSpPr>
        <p:spPr bwMode="auto">
          <a:xfrm>
            <a:off x="5638800" y="1697038"/>
            <a:ext cx="3124200" cy="2722562"/>
          </a:xfrm>
          <a:prstGeom prst="rect">
            <a:avLst/>
          </a:prstGeom>
          <a:noFill/>
          <a:ln w="19050">
            <a:solidFill>
              <a:srgbClr val="CC99FF"/>
            </a:solidFill>
            <a:miter lim="800000"/>
            <a:headEnd/>
            <a:tailEnd/>
          </a:ln>
        </p:spPr>
        <p:txBody>
          <a:bodyPr>
            <a:spAutoFit/>
          </a:bodyPr>
          <a:lstStyle/>
          <a:p>
            <a:pPr>
              <a:spcBef>
                <a:spcPct val="50000"/>
              </a:spcBef>
            </a:pPr>
            <a:r>
              <a:rPr lang="en-US" b="1" dirty="0">
                <a:latin typeface="Arial" pitchFamily="34" charset="0"/>
              </a:rPr>
              <a:t>No Experience effect?</a:t>
            </a:r>
          </a:p>
          <a:p>
            <a:pPr>
              <a:spcBef>
                <a:spcPct val="50000"/>
              </a:spcBef>
            </a:pPr>
            <a:r>
              <a:rPr lang="en-US" b="1" dirty="0">
                <a:latin typeface="Arial" pitchFamily="34" charset="0"/>
              </a:rPr>
              <a:t>R = </a:t>
            </a:r>
            <a:r>
              <a:rPr lang="en-US" b="1" baseline="-25000" dirty="0" smtClean="0">
                <a:latin typeface="Arial" pitchFamily="34" charset="0"/>
              </a:rPr>
              <a:t> </a:t>
            </a:r>
            <a:r>
              <a:rPr lang="en-US" b="1" dirty="0" smtClean="0">
                <a:latin typeface="Arial" pitchFamily="34" charset="0"/>
              </a:rPr>
              <a:t>0,0,1,0,0,0,0,0,0,0,0</a:t>
            </a:r>
            <a:r>
              <a:rPr lang="en-US" b="1" dirty="0">
                <a:latin typeface="Arial" pitchFamily="34" charset="0"/>
              </a:rPr>
              <a:t/>
            </a:r>
            <a:br>
              <a:rPr lang="en-US" b="1" dirty="0">
                <a:latin typeface="Arial" pitchFamily="34" charset="0"/>
              </a:rPr>
            </a:br>
            <a:r>
              <a:rPr lang="en-US" b="1" dirty="0">
                <a:latin typeface="Arial" pitchFamily="34" charset="0"/>
              </a:rPr>
              <a:t>       </a:t>
            </a:r>
            <a:r>
              <a:rPr lang="en-US" b="1" dirty="0" smtClean="0">
                <a:latin typeface="Arial" pitchFamily="34" charset="0"/>
              </a:rPr>
              <a:t>0,0,0,1,0,0,0,0,0,0,0</a:t>
            </a:r>
            <a:endParaRPr lang="en-US" b="1" dirty="0">
              <a:latin typeface="Arial" pitchFamily="34" charset="0"/>
            </a:endParaRPr>
          </a:p>
          <a:p>
            <a:pPr>
              <a:spcBef>
                <a:spcPct val="50000"/>
              </a:spcBef>
            </a:pPr>
            <a:r>
              <a:rPr lang="en-US" b="1" dirty="0">
                <a:latin typeface="Arial" pitchFamily="34" charset="0"/>
              </a:rPr>
              <a:t>q = </a:t>
            </a:r>
            <a:r>
              <a:rPr lang="en-US" b="1" dirty="0" smtClean="0">
                <a:latin typeface="Arial" pitchFamily="34" charset="0"/>
              </a:rPr>
              <a:t> 0</a:t>
            </a:r>
            <a:r>
              <a:rPr lang="en-US" b="1" dirty="0">
                <a:latin typeface="Arial" pitchFamily="34" charset="0"/>
              </a:rPr>
              <a:t/>
            </a:r>
            <a:br>
              <a:rPr lang="en-US" b="1" dirty="0">
                <a:latin typeface="Arial" pitchFamily="34" charset="0"/>
              </a:rPr>
            </a:br>
            <a:r>
              <a:rPr lang="en-US" b="1" dirty="0">
                <a:latin typeface="Arial" pitchFamily="34" charset="0"/>
              </a:rPr>
              <a:t>      </a:t>
            </a:r>
            <a:r>
              <a:rPr lang="en-US" b="1" baseline="-25000" dirty="0" smtClean="0">
                <a:latin typeface="Arial" pitchFamily="34" charset="0"/>
              </a:rPr>
              <a:t>  </a:t>
            </a:r>
            <a:r>
              <a:rPr lang="en-US" b="1" dirty="0">
                <a:latin typeface="Arial" pitchFamily="34" charset="0"/>
              </a:rPr>
              <a:t>0</a:t>
            </a:r>
            <a:br>
              <a:rPr lang="en-US" b="1" dirty="0">
                <a:latin typeface="Arial" pitchFamily="34" charset="0"/>
              </a:rPr>
            </a:br>
            <a:r>
              <a:rPr lang="en-US" b="1" dirty="0">
                <a:latin typeface="Arial" pitchFamily="34" charset="0"/>
              </a:rPr>
              <a:t>R</a:t>
            </a:r>
            <a:r>
              <a:rPr lang="en-US" b="1" baseline="-25000" dirty="0">
                <a:latin typeface="Arial" pitchFamily="34" charset="0"/>
              </a:rPr>
              <a:t>0</a:t>
            </a:r>
            <a:r>
              <a:rPr lang="en-US" b="1" baseline="30000" dirty="0">
                <a:latin typeface="Arial" pitchFamily="34" charset="0"/>
              </a:rPr>
              <a:t>2</a:t>
            </a:r>
            <a:r>
              <a:rPr lang="en-US" b="1" dirty="0">
                <a:latin typeface="Arial" pitchFamily="34" charset="0"/>
              </a:rPr>
              <a:t> = .</a:t>
            </a:r>
            <a:r>
              <a:rPr lang="en-US" b="1" dirty="0" smtClean="0">
                <a:latin typeface="Arial" pitchFamily="34" charset="0"/>
              </a:rPr>
              <a:t>33475, </a:t>
            </a:r>
            <a:r>
              <a:rPr lang="en-US" b="1" dirty="0">
                <a:latin typeface="Arial" pitchFamily="34" charset="0"/>
              </a:rPr>
              <a:t>R</a:t>
            </a:r>
            <a:r>
              <a:rPr lang="en-US" b="1" baseline="-25000" dirty="0">
                <a:latin typeface="Arial" pitchFamily="34" charset="0"/>
              </a:rPr>
              <a:t>1</a:t>
            </a:r>
            <a:r>
              <a:rPr lang="en-US" b="1" baseline="30000" dirty="0">
                <a:latin typeface="Arial" pitchFamily="34" charset="0"/>
              </a:rPr>
              <a:t>2</a:t>
            </a:r>
            <a:r>
              <a:rPr lang="en-US" b="1" dirty="0">
                <a:latin typeface="Arial" pitchFamily="34" charset="0"/>
              </a:rPr>
              <a:t> = .</a:t>
            </a:r>
            <a:r>
              <a:rPr lang="en-US" b="1" dirty="0" smtClean="0">
                <a:latin typeface="Arial" pitchFamily="34" charset="0"/>
              </a:rPr>
              <a:t>41826</a:t>
            </a:r>
            <a:r>
              <a:rPr lang="en-US" b="1" dirty="0">
                <a:latin typeface="Arial" pitchFamily="34" charset="0"/>
              </a:rPr>
              <a:t/>
            </a:r>
            <a:br>
              <a:rPr lang="en-US" b="1" dirty="0">
                <a:latin typeface="Arial" pitchFamily="34" charset="0"/>
              </a:rPr>
            </a:br>
            <a:r>
              <a:rPr lang="en-US" b="1" dirty="0">
                <a:latin typeface="Arial" pitchFamily="34" charset="0"/>
              </a:rPr>
              <a:t>F    </a:t>
            </a:r>
            <a:r>
              <a:rPr lang="en-US" b="1" dirty="0" smtClean="0">
                <a:latin typeface="Arial" pitchFamily="34" charset="0"/>
              </a:rPr>
              <a:t>=  298.15</a:t>
            </a:r>
            <a:endParaRPr lang="en-US" b="1" dirty="0">
              <a:latin typeface="Arial" pitchFamily="34" charset="0"/>
            </a:endParaRPr>
          </a:p>
          <a:p>
            <a:pPr>
              <a:spcBef>
                <a:spcPct val="50000"/>
              </a:spcBef>
            </a:pPr>
            <a:r>
              <a:rPr lang="en-US" b="1" dirty="0">
                <a:latin typeface="Arial" pitchFamily="34" charset="0"/>
              </a:rPr>
              <a:t>Wald = </a:t>
            </a:r>
            <a:r>
              <a:rPr lang="en-US" b="1" dirty="0" smtClean="0">
                <a:latin typeface="Arial" pitchFamily="34" charset="0"/>
              </a:rPr>
              <a:t>596.3 (W* = 5.99)</a:t>
            </a:r>
            <a:endParaRPr lang="en-US" b="1" dirty="0">
              <a:latin typeface="Arial" pitchFamily="34" charset="0"/>
            </a:endParaRPr>
          </a:p>
        </p:txBody>
      </p:sp>
      <p:sp>
        <p:nvSpPr>
          <p:cNvPr id="2" name="Rectangle 1"/>
          <p:cNvSpPr/>
          <p:nvPr/>
        </p:nvSpPr>
        <p:spPr bwMode="auto">
          <a:xfrm>
            <a:off x="6096000" y="2133600"/>
            <a:ext cx="2286000" cy="609600"/>
          </a:xfrm>
          <a:prstGeom prst="rect">
            <a:avLst/>
          </a:prstGeom>
          <a:noFill/>
          <a:ln w="63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6096000" y="2819400"/>
            <a:ext cx="381000" cy="609600"/>
          </a:xfrm>
          <a:prstGeom prst="rect">
            <a:avLst/>
          </a:prstGeom>
          <a:noFill/>
          <a:ln w="63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pic>
        <p:nvPicPr>
          <p:cNvPr id="130050" name="Picture 2"/>
          <p:cNvPicPr>
            <a:picLocks noChangeAspect="1" noChangeArrowheads="1"/>
          </p:cNvPicPr>
          <p:nvPr/>
        </p:nvPicPr>
        <p:blipFill>
          <a:blip r:embed="rId3" cstate="print"/>
          <a:srcRect/>
          <a:stretch>
            <a:fillRect/>
          </a:stretch>
        </p:blipFill>
        <p:spPr bwMode="auto">
          <a:xfrm>
            <a:off x="5638800" y="4735068"/>
            <a:ext cx="3124200" cy="1437132"/>
          </a:xfrm>
          <a:prstGeom prst="rect">
            <a:avLst/>
          </a:prstGeom>
          <a:noFill/>
          <a:ln w="9525">
            <a:noFill/>
            <a:miter lim="800000"/>
            <a:headEnd/>
            <a:tailEnd/>
          </a:ln>
          <a:effec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286000"/>
            <a:ext cx="5350672"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bwMode="auto">
          <a:xfrm>
            <a:off x="152400" y="4448561"/>
            <a:ext cx="5029200" cy="304800"/>
          </a:xfrm>
          <a:prstGeom prst="rect">
            <a:avLst/>
          </a:prstGeom>
          <a:solidFill>
            <a:srgbClr val="C0000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20262"/>
          </a:xfrm>
        </p:spPr>
        <p:txBody>
          <a:bodyPr/>
          <a:lstStyle/>
          <a:p>
            <a:r>
              <a:rPr lang="en-US" dirty="0" smtClean="0"/>
              <a:t>Built In Test</a:t>
            </a:r>
            <a:endParaRPr lang="en-US" dirty="0"/>
          </a:p>
        </p:txBody>
      </p:sp>
      <p:pic>
        <p:nvPicPr>
          <p:cNvPr id="2385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150" y="1453662"/>
            <a:ext cx="7886700"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bwMode="auto">
          <a:xfrm>
            <a:off x="819150" y="3096064"/>
            <a:ext cx="7715250" cy="457200"/>
          </a:xfrm>
          <a:prstGeom prst="rect">
            <a:avLst/>
          </a:prstGeom>
          <a:solidFill>
            <a:srgbClr val="C0000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304800" y="685800"/>
            <a:ext cx="8229600" cy="838200"/>
          </a:xfrm>
        </p:spPr>
        <p:txBody>
          <a:bodyPr/>
          <a:lstStyle/>
          <a:p>
            <a:r>
              <a:rPr lang="en-US" smtClean="0"/>
              <a:t>Robust Covariance Matrix</a:t>
            </a:r>
          </a:p>
        </p:txBody>
      </p:sp>
      <p:sp>
        <p:nvSpPr>
          <p:cNvPr id="3076" name="Rectangle 3"/>
          <p:cNvSpPr>
            <a:spLocks noGrp="1" noChangeArrowheads="1"/>
          </p:cNvSpPr>
          <p:nvPr>
            <p:ph idx="1"/>
          </p:nvPr>
        </p:nvSpPr>
        <p:spPr>
          <a:xfrm>
            <a:off x="1600200" y="2971800"/>
            <a:ext cx="6248400" cy="3657600"/>
          </a:xfrm>
        </p:spPr>
        <p:txBody>
          <a:bodyPr/>
          <a:lstStyle/>
          <a:p>
            <a:r>
              <a:rPr lang="en-US" smtClean="0"/>
              <a:t>What does robustness mean?</a:t>
            </a:r>
          </a:p>
          <a:p>
            <a:r>
              <a:rPr lang="en-US" smtClean="0"/>
              <a:t>Robust to: Heteroscedasticty</a:t>
            </a:r>
          </a:p>
          <a:p>
            <a:r>
              <a:rPr lang="en-US" smtClean="0"/>
              <a:t>Not robust to:</a:t>
            </a:r>
          </a:p>
          <a:p>
            <a:pPr lvl="1"/>
            <a:r>
              <a:rPr lang="en-US" smtClean="0"/>
              <a:t>Autocorrelation</a:t>
            </a:r>
          </a:p>
          <a:p>
            <a:pPr lvl="1"/>
            <a:r>
              <a:rPr lang="en-US" smtClean="0"/>
              <a:t>Individual heterogeneity</a:t>
            </a:r>
          </a:p>
          <a:p>
            <a:pPr lvl="1"/>
            <a:r>
              <a:rPr lang="en-US" smtClean="0"/>
              <a:t>The wrong model specification</a:t>
            </a:r>
          </a:p>
          <a:p>
            <a:r>
              <a:rPr lang="en-US" smtClean="0"/>
              <a:t>‘Robust inference’</a:t>
            </a:r>
          </a:p>
        </p:txBody>
      </p:sp>
      <p:graphicFrame>
        <p:nvGraphicFramePr>
          <p:cNvPr id="3074" name="Object 4"/>
          <p:cNvGraphicFramePr>
            <a:graphicFrameLocks noChangeAspect="1"/>
          </p:cNvGraphicFramePr>
          <p:nvPr>
            <p:extLst>
              <p:ext uri="{D42A27DB-BD31-4B8C-83A1-F6EECF244321}">
                <p14:modId xmlns:p14="http://schemas.microsoft.com/office/powerpoint/2010/main" val="2237193500"/>
              </p:ext>
            </p:extLst>
          </p:nvPr>
        </p:nvGraphicFramePr>
        <p:xfrm>
          <a:off x="1447800" y="1717675"/>
          <a:ext cx="5334000" cy="1254125"/>
        </p:xfrm>
        <a:graphic>
          <a:graphicData uri="http://schemas.openxmlformats.org/presentationml/2006/ole">
            <mc:AlternateContent xmlns:mc="http://schemas.openxmlformats.org/markup-compatibility/2006">
              <mc:Choice xmlns:v="urn:schemas-microsoft-com:vml" Requires="v">
                <p:oleObj spid="_x0000_s3086" name="Equation" r:id="rId4" imgW="2323092" imgH="545863" progId="Equation.DSMT4">
                  <p:embed/>
                </p:oleObj>
              </mc:Choice>
              <mc:Fallback>
                <p:oleObj name="Equation" r:id="rId4" imgW="2323092" imgH="545863" progId="Equation.DSMT4">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717675"/>
                        <a:ext cx="5334000" cy="1254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p:txBody>
          <a:bodyPr/>
          <a:lstStyle/>
          <a:p>
            <a:r>
              <a:rPr lang="en-US" smtClean="0"/>
              <a:t>Robust Covariance Matrix</a:t>
            </a:r>
          </a:p>
        </p:txBody>
      </p:sp>
      <p:sp>
        <p:nvSpPr>
          <p:cNvPr id="7" name="TextBox 6"/>
          <p:cNvSpPr txBox="1"/>
          <p:nvPr/>
        </p:nvSpPr>
        <p:spPr>
          <a:xfrm>
            <a:off x="7162800" y="3440668"/>
            <a:ext cx="1676400" cy="369332"/>
          </a:xfrm>
          <a:prstGeom prst="rect">
            <a:avLst/>
          </a:prstGeom>
          <a:noFill/>
          <a:ln w="38100">
            <a:solidFill>
              <a:srgbClr val="7030A0"/>
            </a:solidFill>
          </a:ln>
        </p:spPr>
        <p:txBody>
          <a:bodyPr wrap="square" rtlCol="0">
            <a:spAutoFit/>
          </a:bodyPr>
          <a:lstStyle/>
          <a:p>
            <a:r>
              <a:rPr lang="en-US" b="1" smtClean="0">
                <a:latin typeface="Arial" pitchFamily="34" charset="0"/>
                <a:cs typeface="Arial" pitchFamily="34" charset="0"/>
              </a:rPr>
              <a:t>Uncorrected</a:t>
            </a:r>
            <a:endParaRPr lang="en-US" b="1">
              <a:latin typeface="Arial" pitchFamily="34" charset="0"/>
              <a:cs typeface="Arial" pitchFamily="34" charset="0"/>
            </a:endParaRPr>
          </a:p>
        </p:txBody>
      </p:sp>
      <p:pic>
        <p:nvPicPr>
          <p:cNvPr id="2396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041022"/>
            <a:ext cx="6663575" cy="4588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96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6298" y="4038600"/>
            <a:ext cx="1692166"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1524000" y="2895600"/>
            <a:ext cx="6364287" cy="1500187"/>
          </a:xfrm>
        </p:spPr>
        <p:txBody>
          <a:bodyPr/>
          <a:lstStyle/>
          <a:p>
            <a:r>
              <a:rPr lang="en-US" sz="4000" b="1" dirty="0" smtClean="0">
                <a:solidFill>
                  <a:srgbClr val="7030A0"/>
                </a:solidFill>
                <a:latin typeface="Arial" pitchFamily="34" charset="0"/>
                <a:cs typeface="Arial" pitchFamily="34" charset="0"/>
              </a:rPr>
              <a:t>Bootstrapping and </a:t>
            </a:r>
            <a:r>
              <a:rPr lang="en-US" sz="4000" b="1" dirty="0" err="1" smtClean="0">
                <a:solidFill>
                  <a:srgbClr val="7030A0"/>
                </a:solidFill>
                <a:latin typeface="Arial" pitchFamily="34" charset="0"/>
                <a:cs typeface="Arial" pitchFamily="34" charset="0"/>
              </a:rPr>
              <a:t>Quantile</a:t>
            </a:r>
            <a:r>
              <a:rPr lang="en-US" sz="4000" b="1" dirty="0" smtClean="0">
                <a:solidFill>
                  <a:srgbClr val="7030A0"/>
                </a:solidFill>
                <a:latin typeface="Arial" pitchFamily="34" charset="0"/>
                <a:cs typeface="Arial" pitchFamily="34" charset="0"/>
              </a:rPr>
              <a:t> </a:t>
            </a:r>
            <a:r>
              <a:rPr lang="en-US" sz="4000" b="1" dirty="0" err="1" smtClean="0">
                <a:solidFill>
                  <a:srgbClr val="7030A0"/>
                </a:solidFill>
                <a:latin typeface="Arial" pitchFamily="34" charset="0"/>
                <a:cs typeface="Arial" pitchFamily="34" charset="0"/>
              </a:rPr>
              <a:t>Regresion</a:t>
            </a:r>
            <a:endParaRPr lang="en-US" sz="4000" b="1" dirty="0" smtClean="0">
              <a:solidFill>
                <a:srgbClr val="7030A0"/>
              </a:solidFill>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1371600"/>
            <a:ext cx="8229600" cy="530225"/>
          </a:xfrm>
        </p:spPr>
        <p:txBody>
          <a:bodyPr/>
          <a:lstStyle/>
          <a:p>
            <a:r>
              <a:rPr lang="en-US" smtClean="0"/>
              <a:t>Estimating the Asymptotic </a:t>
            </a:r>
            <a:br>
              <a:rPr lang="en-US" smtClean="0"/>
            </a:br>
            <a:r>
              <a:rPr lang="en-US" smtClean="0"/>
              <a:t>Variance of an Estimator</a:t>
            </a:r>
            <a:endParaRPr lang="en-US"/>
          </a:p>
        </p:txBody>
      </p:sp>
      <p:sp>
        <p:nvSpPr>
          <p:cNvPr id="5" name="Content Placeholder 4"/>
          <p:cNvSpPr>
            <a:spLocks noGrp="1"/>
          </p:cNvSpPr>
          <p:nvPr>
            <p:ph idx="1"/>
          </p:nvPr>
        </p:nvSpPr>
        <p:spPr>
          <a:xfrm>
            <a:off x="533400" y="1981200"/>
            <a:ext cx="8229600" cy="2286000"/>
          </a:xfrm>
        </p:spPr>
        <p:txBody>
          <a:bodyPr/>
          <a:lstStyle/>
          <a:p>
            <a:r>
              <a:rPr lang="en-US" smtClean="0">
                <a:latin typeface="Arial" pitchFamily="34" charset="0"/>
                <a:cs typeface="Arial" pitchFamily="34" charset="0"/>
              </a:rPr>
              <a:t>Known form of asymptotic variance:  Compute from known results</a:t>
            </a:r>
            <a:endParaRPr lang="en-US">
              <a:latin typeface="Arial" pitchFamily="34" charset="0"/>
              <a:cs typeface="Arial" pitchFamily="34" charset="0"/>
            </a:endParaRPr>
          </a:p>
          <a:p>
            <a:r>
              <a:rPr lang="en-US" smtClean="0">
                <a:latin typeface="Arial" pitchFamily="34" charset="0"/>
                <a:cs typeface="Arial" pitchFamily="34" charset="0"/>
              </a:rPr>
              <a:t>Unknown form, known generalities about properties:  Use bootstrapping</a:t>
            </a:r>
          </a:p>
          <a:p>
            <a:pPr lvl="1"/>
            <a:r>
              <a:rPr lang="en-US" smtClean="0">
                <a:latin typeface="Arial" pitchFamily="34" charset="0"/>
                <a:cs typeface="Arial" pitchFamily="34" charset="0"/>
              </a:rPr>
              <a:t>Root N consistency</a:t>
            </a:r>
          </a:p>
          <a:p>
            <a:pPr lvl="1"/>
            <a:r>
              <a:rPr lang="en-US" smtClean="0">
                <a:latin typeface="Arial" pitchFamily="34" charset="0"/>
                <a:cs typeface="Arial" pitchFamily="34" charset="0"/>
              </a:rPr>
              <a:t>Sampling conditions amenable to central limit theorems</a:t>
            </a:r>
          </a:p>
          <a:p>
            <a:pPr lvl="1"/>
            <a:r>
              <a:rPr lang="en-US" smtClean="0">
                <a:latin typeface="Arial" pitchFamily="34" charset="0"/>
                <a:cs typeface="Arial" pitchFamily="34" charset="0"/>
              </a:rPr>
              <a:t>Compute by resampling mechanism within the sample.</a:t>
            </a:r>
            <a:endParaRPr lang="en-US">
              <a:latin typeface="Arial" pitchFamily="34" charset="0"/>
              <a:cs typeface="Arial" pitchFamily="34" charset="0"/>
            </a:endParaRPr>
          </a:p>
        </p:txBody>
      </p:sp>
    </p:spTree>
    <p:extLst>
      <p:ext uri="{BB962C8B-B14F-4D97-AF65-F5344CB8AC3E}">
        <p14:creationId xmlns:p14="http://schemas.microsoft.com/office/powerpoint/2010/main" val="29812517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b="1" dirty="0" smtClean="0"/>
              <a:t>Bootstrapping</a:t>
            </a:r>
          </a:p>
        </p:txBody>
      </p:sp>
      <p:sp>
        <p:nvSpPr>
          <p:cNvPr id="21507" name="Rectangle 3"/>
          <p:cNvSpPr>
            <a:spLocks noGrp="1" noChangeArrowheads="1"/>
          </p:cNvSpPr>
          <p:nvPr>
            <p:ph type="body" idx="1"/>
          </p:nvPr>
        </p:nvSpPr>
        <p:spPr>
          <a:xfrm>
            <a:off x="304800" y="1828801"/>
            <a:ext cx="8610600" cy="3962400"/>
          </a:xfrm>
        </p:spPr>
        <p:txBody>
          <a:bodyPr/>
          <a:lstStyle/>
          <a:p>
            <a:pPr eaLnBrk="1" hangingPunct="1">
              <a:buFont typeface="Wingdings" pitchFamily="2" charset="2"/>
              <a:buNone/>
            </a:pPr>
            <a:r>
              <a:rPr lang="en-US" sz="2400" b="1" dirty="0" smtClean="0">
                <a:latin typeface="Tahoma" pitchFamily="34" charset="0"/>
                <a:ea typeface="Tahoma" pitchFamily="34" charset="0"/>
                <a:cs typeface="Tahoma" pitchFamily="34" charset="0"/>
              </a:rPr>
              <a:t>Method:</a:t>
            </a:r>
          </a:p>
          <a:p>
            <a:pPr eaLnBrk="1" hangingPunct="1">
              <a:buFont typeface="Wingdings" pitchFamily="2" charset="2"/>
              <a:buNone/>
            </a:pPr>
            <a:r>
              <a:rPr lang="en-US" sz="2400" dirty="0" smtClean="0">
                <a:latin typeface="Tahoma" pitchFamily="34" charset="0"/>
                <a:ea typeface="Tahoma" pitchFamily="34" charset="0"/>
                <a:cs typeface="Tahoma" pitchFamily="34" charset="0"/>
              </a:rPr>
              <a:t>	1.  Estimate parameters using full sample: </a:t>
            </a:r>
            <a:r>
              <a:rPr lang="en-US" sz="2400" dirty="0" smtClean="0">
                <a:latin typeface="Tahoma" pitchFamily="34" charset="0"/>
                <a:ea typeface="Tahoma" pitchFamily="34" charset="0"/>
                <a:cs typeface="Tahoma" pitchFamily="34" charset="0"/>
                <a:sym typeface="Wingdings" pitchFamily="2" charset="2"/>
              </a:rPr>
              <a:t></a:t>
            </a:r>
            <a:r>
              <a:rPr lang="en-US" sz="2400" dirty="0" smtClean="0">
                <a:latin typeface="Tahoma" pitchFamily="34" charset="0"/>
                <a:ea typeface="Tahoma" pitchFamily="34" charset="0"/>
                <a:cs typeface="Tahoma" pitchFamily="34" charset="0"/>
              </a:rPr>
              <a:t> </a:t>
            </a:r>
            <a:r>
              <a:rPr lang="en-US" sz="2400" b="1" dirty="0" smtClean="0">
                <a:latin typeface="Tahoma" pitchFamily="34" charset="0"/>
                <a:ea typeface="Tahoma" pitchFamily="34" charset="0"/>
                <a:cs typeface="Tahoma" pitchFamily="34" charset="0"/>
              </a:rPr>
              <a:t>b</a:t>
            </a:r>
            <a:endParaRPr lang="en-US" sz="2400" dirty="0" smtClean="0">
              <a:latin typeface="Tahoma" pitchFamily="34" charset="0"/>
              <a:ea typeface="Tahoma" pitchFamily="34" charset="0"/>
              <a:cs typeface="Tahoma" pitchFamily="34" charset="0"/>
            </a:endParaRPr>
          </a:p>
          <a:p>
            <a:pPr eaLnBrk="1" hangingPunct="1">
              <a:buFont typeface="Wingdings" pitchFamily="2" charset="2"/>
              <a:buNone/>
            </a:pPr>
            <a:r>
              <a:rPr lang="en-US" sz="2400" dirty="0" smtClean="0">
                <a:latin typeface="Tahoma" pitchFamily="34" charset="0"/>
                <a:ea typeface="Tahoma" pitchFamily="34" charset="0"/>
                <a:cs typeface="Tahoma" pitchFamily="34" charset="0"/>
              </a:rPr>
              <a:t>	2.  Repeat R times:</a:t>
            </a:r>
          </a:p>
          <a:p>
            <a:pPr eaLnBrk="1" hangingPunct="1">
              <a:buFont typeface="Wingdings" pitchFamily="2" charset="2"/>
              <a:buNone/>
            </a:pPr>
            <a:r>
              <a:rPr lang="en-US" sz="2400" dirty="0" smtClean="0">
                <a:latin typeface="Tahoma" pitchFamily="34" charset="0"/>
                <a:ea typeface="Tahoma" pitchFamily="34" charset="0"/>
                <a:cs typeface="Tahoma" pitchFamily="34" charset="0"/>
              </a:rPr>
              <a:t>		Draw n observations from the n, </a:t>
            </a:r>
            <a:r>
              <a:rPr lang="en-US" sz="2400" u="sng" dirty="0" smtClean="0">
                <a:latin typeface="Tahoma" pitchFamily="34" charset="0"/>
                <a:ea typeface="Tahoma" pitchFamily="34" charset="0"/>
                <a:cs typeface="Tahoma" pitchFamily="34" charset="0"/>
              </a:rPr>
              <a:t>with replacement</a:t>
            </a:r>
          </a:p>
          <a:p>
            <a:pPr eaLnBrk="1" hangingPunct="1">
              <a:buFont typeface="Wingdings" pitchFamily="2" charset="2"/>
              <a:buNone/>
            </a:pPr>
            <a:r>
              <a:rPr lang="en-US" sz="2400" dirty="0" smtClean="0">
                <a:latin typeface="Tahoma" pitchFamily="34" charset="0"/>
                <a:ea typeface="Tahoma" pitchFamily="34" charset="0"/>
                <a:cs typeface="Tahoma" pitchFamily="34" charset="0"/>
              </a:rPr>
              <a:t>		Estimate </a:t>
            </a:r>
            <a:r>
              <a:rPr lang="en-US" sz="2400" b="1" dirty="0" smtClean="0">
                <a:latin typeface="Tahoma" pitchFamily="34" charset="0"/>
                <a:ea typeface="Tahoma" pitchFamily="34" charset="0"/>
                <a:cs typeface="Tahoma" pitchFamily="34" charset="0"/>
                <a:sym typeface="Symbol" pitchFamily="18" charset="2"/>
              </a:rPr>
              <a:t></a:t>
            </a:r>
            <a:r>
              <a:rPr lang="en-US" sz="2400" dirty="0" smtClean="0">
                <a:latin typeface="Tahoma" pitchFamily="34" charset="0"/>
                <a:ea typeface="Tahoma" pitchFamily="34" charset="0"/>
                <a:cs typeface="Tahoma" pitchFamily="34" charset="0"/>
              </a:rPr>
              <a:t> with </a:t>
            </a:r>
            <a:r>
              <a:rPr lang="en-US" sz="2400" b="1" dirty="0" smtClean="0">
                <a:latin typeface="Tahoma" pitchFamily="34" charset="0"/>
                <a:ea typeface="Tahoma" pitchFamily="34" charset="0"/>
                <a:cs typeface="Tahoma" pitchFamily="34" charset="0"/>
              </a:rPr>
              <a:t>b</a:t>
            </a:r>
            <a:r>
              <a:rPr lang="en-US" sz="2400" dirty="0" smtClean="0">
                <a:latin typeface="Tahoma" pitchFamily="34" charset="0"/>
                <a:ea typeface="Tahoma" pitchFamily="34" charset="0"/>
                <a:cs typeface="Tahoma" pitchFamily="34" charset="0"/>
              </a:rPr>
              <a:t>(r).  </a:t>
            </a:r>
          </a:p>
          <a:p>
            <a:pPr eaLnBrk="1" hangingPunct="1">
              <a:buFont typeface="Wingdings" pitchFamily="2" charset="2"/>
              <a:buNone/>
            </a:pPr>
            <a:r>
              <a:rPr lang="en-US" sz="2400" dirty="0" smtClean="0">
                <a:latin typeface="Tahoma" pitchFamily="34" charset="0"/>
                <a:ea typeface="Tahoma" pitchFamily="34" charset="0"/>
                <a:cs typeface="Tahoma" pitchFamily="34" charset="0"/>
              </a:rPr>
              <a:t>	3.  Estimate variance with </a:t>
            </a:r>
          </a:p>
          <a:p>
            <a:pPr eaLnBrk="1" hangingPunct="1">
              <a:buFont typeface="Wingdings" pitchFamily="2" charset="2"/>
              <a:buNone/>
            </a:pPr>
            <a:r>
              <a:rPr lang="en-US" sz="2400" b="1" dirty="0" smtClean="0">
                <a:latin typeface="Tahoma" pitchFamily="34" charset="0"/>
                <a:ea typeface="Tahoma" pitchFamily="34" charset="0"/>
                <a:cs typeface="Tahoma" pitchFamily="34" charset="0"/>
              </a:rPr>
              <a:t>          V</a:t>
            </a:r>
            <a:r>
              <a:rPr lang="en-US" sz="2400" dirty="0" smtClean="0">
                <a:latin typeface="Tahoma" pitchFamily="34" charset="0"/>
                <a:ea typeface="Tahoma" pitchFamily="34" charset="0"/>
                <a:cs typeface="Tahoma" pitchFamily="34" charset="0"/>
              </a:rPr>
              <a:t>  =  (1/R)</a:t>
            </a:r>
            <a:r>
              <a:rPr lang="en-US" sz="2400" dirty="0" smtClean="0">
                <a:latin typeface="Tahoma" pitchFamily="34" charset="0"/>
                <a:ea typeface="Tahoma" pitchFamily="34" charset="0"/>
                <a:cs typeface="Tahoma" pitchFamily="34" charset="0"/>
                <a:sym typeface="Symbol" pitchFamily="18" charset="2"/>
              </a:rPr>
              <a:t></a:t>
            </a:r>
            <a:r>
              <a:rPr lang="en-US" sz="2400" baseline="-25000" dirty="0" smtClean="0">
                <a:latin typeface="Tahoma" pitchFamily="34" charset="0"/>
                <a:ea typeface="Tahoma" pitchFamily="34" charset="0"/>
                <a:cs typeface="Tahoma" pitchFamily="34" charset="0"/>
              </a:rPr>
              <a:t>r</a:t>
            </a:r>
            <a:r>
              <a:rPr lang="en-US" sz="2400" dirty="0" smtClean="0">
                <a:latin typeface="Tahoma" pitchFamily="34" charset="0"/>
                <a:ea typeface="Tahoma" pitchFamily="34" charset="0"/>
                <a:cs typeface="Tahoma" pitchFamily="34" charset="0"/>
              </a:rPr>
              <a:t> [</a:t>
            </a:r>
            <a:r>
              <a:rPr lang="en-US" sz="2400" b="1" dirty="0" smtClean="0">
                <a:latin typeface="Tahoma" pitchFamily="34" charset="0"/>
                <a:ea typeface="Tahoma" pitchFamily="34" charset="0"/>
                <a:cs typeface="Tahoma" pitchFamily="34" charset="0"/>
              </a:rPr>
              <a:t>b</a:t>
            </a:r>
            <a:r>
              <a:rPr lang="en-US" sz="2400" dirty="0" smtClean="0">
                <a:latin typeface="Tahoma" pitchFamily="34" charset="0"/>
                <a:ea typeface="Tahoma" pitchFamily="34" charset="0"/>
                <a:cs typeface="Tahoma" pitchFamily="34" charset="0"/>
              </a:rPr>
              <a:t>(r) - </a:t>
            </a:r>
            <a:r>
              <a:rPr lang="en-US" sz="2400" b="1" dirty="0" smtClean="0">
                <a:latin typeface="Tahoma" pitchFamily="34" charset="0"/>
                <a:ea typeface="Tahoma" pitchFamily="34" charset="0"/>
                <a:cs typeface="Tahoma" pitchFamily="34" charset="0"/>
              </a:rPr>
              <a:t>b</a:t>
            </a:r>
            <a:r>
              <a:rPr lang="en-US" sz="2400" dirty="0" smtClean="0">
                <a:latin typeface="Tahoma" pitchFamily="34" charset="0"/>
                <a:ea typeface="Tahoma" pitchFamily="34" charset="0"/>
                <a:cs typeface="Tahoma" pitchFamily="34" charset="0"/>
              </a:rPr>
              <a:t>][</a:t>
            </a:r>
            <a:r>
              <a:rPr lang="en-US" sz="2400" b="1" dirty="0" smtClean="0">
                <a:latin typeface="Tahoma" pitchFamily="34" charset="0"/>
                <a:ea typeface="Tahoma" pitchFamily="34" charset="0"/>
                <a:cs typeface="Tahoma" pitchFamily="34" charset="0"/>
              </a:rPr>
              <a:t>b</a:t>
            </a:r>
            <a:r>
              <a:rPr lang="en-US" sz="2400" dirty="0" smtClean="0">
                <a:latin typeface="Tahoma" pitchFamily="34" charset="0"/>
                <a:ea typeface="Tahoma" pitchFamily="34" charset="0"/>
                <a:cs typeface="Tahoma" pitchFamily="34" charset="0"/>
              </a:rPr>
              <a:t>(r) - </a:t>
            </a:r>
            <a:r>
              <a:rPr lang="en-US" sz="2400" b="1" dirty="0" smtClean="0">
                <a:latin typeface="Tahoma" pitchFamily="34" charset="0"/>
                <a:ea typeface="Tahoma" pitchFamily="34" charset="0"/>
                <a:cs typeface="Tahoma" pitchFamily="34" charset="0"/>
              </a:rPr>
              <a:t>b</a:t>
            </a:r>
            <a:r>
              <a:rPr lang="en-US" sz="2400" dirty="0" smtClean="0">
                <a:latin typeface="Tahoma" pitchFamily="34" charset="0"/>
                <a:ea typeface="Tahoma" pitchFamily="34" charset="0"/>
                <a:cs typeface="Tahoma" pitchFamily="34" charset="0"/>
              </a:rPr>
              <a:t>]’</a:t>
            </a:r>
          </a:p>
          <a:p>
            <a:pPr eaLnBrk="1" hangingPunct="1">
              <a:buFont typeface="Wingdings" pitchFamily="2" charset="2"/>
              <a:buNone/>
            </a:pPr>
            <a:r>
              <a:rPr lang="en-US" sz="2400" dirty="0" smtClean="0">
                <a:latin typeface="Tahoma" pitchFamily="34" charset="0"/>
                <a:ea typeface="Tahoma" pitchFamily="34" charset="0"/>
                <a:cs typeface="Tahoma" pitchFamily="34" charset="0"/>
              </a:rPr>
              <a:t>     (Some use mean of replications instead of </a:t>
            </a:r>
            <a:r>
              <a:rPr lang="en-US" sz="2400" b="1" dirty="0" smtClean="0">
                <a:latin typeface="Tahoma" pitchFamily="34" charset="0"/>
                <a:ea typeface="Tahoma" pitchFamily="34" charset="0"/>
                <a:cs typeface="Tahoma" pitchFamily="34" charset="0"/>
              </a:rPr>
              <a:t>b</a:t>
            </a:r>
            <a:r>
              <a:rPr lang="en-US" sz="2400" dirty="0" smtClean="0">
                <a:latin typeface="Tahoma" pitchFamily="34" charset="0"/>
                <a:ea typeface="Tahoma" pitchFamily="34" charset="0"/>
                <a:cs typeface="Tahoma" pitchFamily="34" charset="0"/>
              </a:rPr>
              <a:t>.  Advocated (without motivation) by original designers of the method.)</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33400" y="914400"/>
            <a:ext cx="8020050" cy="5791200"/>
          </a:xfrm>
          <a:prstGeom prst="rect">
            <a:avLst/>
          </a:prstGeom>
          <a:noFill/>
          <a:ln w="9525">
            <a:noFill/>
            <a:miter lim="800000"/>
            <a:headEnd/>
            <a:tailEnd/>
          </a:ln>
          <a:effectLst/>
        </p:spPr>
      </p:pic>
      <p:sp>
        <p:nvSpPr>
          <p:cNvPr id="5" name="TextBox 4"/>
          <p:cNvSpPr txBox="1"/>
          <p:nvPr/>
        </p:nvSpPr>
        <p:spPr>
          <a:xfrm>
            <a:off x="762000" y="1752600"/>
            <a:ext cx="2971800" cy="646331"/>
          </a:xfrm>
          <a:prstGeom prst="rect">
            <a:avLst/>
          </a:prstGeom>
          <a:solidFill>
            <a:srgbClr val="CCECFF">
              <a:alpha val="0"/>
            </a:srgbClr>
          </a:solidFill>
        </p:spPr>
        <p:txBody>
          <a:bodyPr wrap="square" rtlCol="0">
            <a:spAutoFit/>
          </a:bodyPr>
          <a:lstStyle/>
          <a:p>
            <a:r>
              <a:rPr lang="en-US" smtClean="0"/>
              <a:t>Application: Correlation between Age and Education</a:t>
            </a:r>
            <a:endParaRPr lang="en-US"/>
          </a:p>
        </p:txBody>
      </p:sp>
      <p:sp>
        <p:nvSpPr>
          <p:cNvPr id="2" name="Rectangle 1"/>
          <p:cNvSpPr/>
          <p:nvPr/>
        </p:nvSpPr>
        <p:spPr bwMode="auto">
          <a:xfrm>
            <a:off x="736599" y="1752600"/>
            <a:ext cx="2895600" cy="646331"/>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b="1" smtClean="0"/>
              <a:t>Bootstrap Regression - Replications</a:t>
            </a:r>
          </a:p>
        </p:txBody>
      </p:sp>
      <p:sp>
        <p:nvSpPr>
          <p:cNvPr id="22531" name="Rectangle 3"/>
          <p:cNvSpPr>
            <a:spLocks noGrp="1" noChangeArrowheads="1"/>
          </p:cNvSpPr>
          <p:nvPr>
            <p:ph type="body" idx="1"/>
          </p:nvPr>
        </p:nvSpPr>
        <p:spPr>
          <a:xfrm>
            <a:off x="533400" y="2438400"/>
            <a:ext cx="8229600" cy="2514600"/>
          </a:xfrm>
        </p:spPr>
        <p:txBody>
          <a:bodyPr/>
          <a:lstStyle/>
          <a:p>
            <a:pPr eaLnBrk="1" hangingPunct="1">
              <a:lnSpc>
                <a:spcPct val="90000"/>
              </a:lnSpc>
              <a:buFont typeface="Wingdings" pitchFamily="2" charset="2"/>
              <a:buNone/>
            </a:pPr>
            <a:r>
              <a:rPr lang="en-US" sz="2000" b="1" smtClean="0"/>
              <a:t>namelist;x=one,y,pg$               	Define X</a:t>
            </a:r>
          </a:p>
          <a:p>
            <a:pPr eaLnBrk="1" hangingPunct="1">
              <a:lnSpc>
                <a:spcPct val="90000"/>
              </a:lnSpc>
              <a:buFont typeface="Wingdings" pitchFamily="2" charset="2"/>
              <a:buNone/>
            </a:pPr>
            <a:r>
              <a:rPr lang="en-US" sz="2000" b="1" smtClean="0"/>
              <a:t>regress;lhs=g;rhs=x$    		Compute and display b</a:t>
            </a:r>
          </a:p>
          <a:p>
            <a:pPr eaLnBrk="1" hangingPunct="1">
              <a:lnSpc>
                <a:spcPct val="90000"/>
              </a:lnSpc>
              <a:buFont typeface="Wingdings" pitchFamily="2" charset="2"/>
              <a:buNone/>
            </a:pPr>
            <a:r>
              <a:rPr lang="en-US" sz="2000" b="1" smtClean="0"/>
              <a:t>proc                                         		Define procedure</a:t>
            </a:r>
          </a:p>
          <a:p>
            <a:pPr eaLnBrk="1" hangingPunct="1">
              <a:lnSpc>
                <a:spcPct val="90000"/>
              </a:lnSpc>
              <a:buFont typeface="Wingdings" pitchFamily="2" charset="2"/>
              <a:buNone/>
            </a:pPr>
            <a:r>
              <a:rPr lang="en-US" sz="2000" b="1" smtClean="0"/>
              <a:t>regress;quietly;lhs=g;rhs=x$    	… Regression (silent)</a:t>
            </a:r>
          </a:p>
          <a:p>
            <a:pPr eaLnBrk="1" hangingPunct="1">
              <a:lnSpc>
                <a:spcPct val="90000"/>
              </a:lnSpc>
              <a:buFont typeface="Wingdings" pitchFamily="2" charset="2"/>
              <a:buNone/>
            </a:pPr>
            <a:r>
              <a:rPr lang="en-US" sz="2000" b="1" smtClean="0"/>
              <a:t>endproc                                   		Ends procedure</a:t>
            </a:r>
          </a:p>
          <a:p>
            <a:pPr eaLnBrk="1" hangingPunct="1">
              <a:lnSpc>
                <a:spcPct val="90000"/>
              </a:lnSpc>
              <a:buFont typeface="Wingdings" pitchFamily="2" charset="2"/>
              <a:buNone/>
            </a:pPr>
            <a:r>
              <a:rPr lang="en-US" sz="2000" b="1" smtClean="0"/>
              <a:t>execute;n=20;bootstrap=b$   	20 bootstrap reps</a:t>
            </a:r>
          </a:p>
          <a:p>
            <a:pPr eaLnBrk="1" hangingPunct="1">
              <a:lnSpc>
                <a:spcPct val="90000"/>
              </a:lnSpc>
              <a:buFont typeface="Wingdings" pitchFamily="2" charset="2"/>
              <a:buNone/>
            </a:pPr>
            <a:r>
              <a:rPr lang="en-US" sz="2000" b="1" smtClean="0"/>
              <a:t>matrix;list;bootstrp $                   	Display replications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5"/>
          <p:cNvSpPr txBox="1">
            <a:spLocks noChangeArrowheads="1"/>
          </p:cNvSpPr>
          <p:nvPr/>
        </p:nvSpPr>
        <p:spPr bwMode="auto">
          <a:xfrm>
            <a:off x="304800" y="1720850"/>
            <a:ext cx="8534400" cy="49847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Coefficient    Standard Error  t-ratio  P[|T|&gt;t]   Mean of X</a:t>
            </a:r>
          </a:p>
          <a:p>
            <a:r>
              <a:rPr lang="en-US" sz="1400" b="1">
                <a:latin typeface="Courier New" pitchFamily="49" charset="0"/>
              </a:rPr>
              <a:t>--------+-------------------------------------------------------------</a:t>
            </a:r>
          </a:p>
          <a:p>
            <a:r>
              <a:rPr lang="en-US" sz="1400" b="1">
                <a:latin typeface="Courier New" pitchFamily="49" charset="0"/>
              </a:rPr>
              <a:t>Constant|   -79.7535***      8.67255       -9.196   .0000</a:t>
            </a:r>
          </a:p>
          <a:p>
            <a:r>
              <a:rPr lang="en-US" sz="1400" b="1">
                <a:latin typeface="Courier New" pitchFamily="49" charset="0"/>
              </a:rPr>
              <a:t>       Y|     .03692***       .00132       28.022   .0000      9232.86</a:t>
            </a:r>
          </a:p>
          <a:p>
            <a:r>
              <a:rPr lang="en-US" sz="1400" b="1">
                <a:latin typeface="Courier New" pitchFamily="49" charset="0"/>
              </a:rPr>
              <a:t>      PG|   -15.1224***      1.88034       -8.042   .0000      2.31661</a:t>
            </a:r>
          </a:p>
          <a:p>
            <a:r>
              <a:rPr lang="en-US" sz="1400" b="1">
                <a:latin typeface="Courier New" pitchFamily="49" charset="0"/>
              </a:rPr>
              <a:t>--------+-------------------------------------------------------------</a:t>
            </a:r>
          </a:p>
          <a:p>
            <a:r>
              <a:rPr lang="en-US" sz="1400" b="1">
                <a:latin typeface="Courier New" pitchFamily="49" charset="0"/>
              </a:rPr>
              <a:t>Completed    20 bootstrap iterations.</a:t>
            </a:r>
          </a:p>
          <a:p>
            <a:r>
              <a:rPr lang="en-US" sz="1400" b="1">
                <a:latin typeface="Courier New" pitchFamily="49" charset="0"/>
              </a:rPr>
              <a:t>----------------------------------------------------------------------</a:t>
            </a:r>
          </a:p>
          <a:p>
            <a:r>
              <a:rPr lang="en-US" sz="1400" b="1">
                <a:latin typeface="Courier New" pitchFamily="49" charset="0"/>
              </a:rPr>
              <a:t>Results of bootstrap estimation of model.</a:t>
            </a:r>
          </a:p>
          <a:p>
            <a:r>
              <a:rPr lang="en-US" sz="1400" b="1">
                <a:latin typeface="Courier New" pitchFamily="49" charset="0"/>
              </a:rPr>
              <a:t>Model has been reestimated    20 times.</a:t>
            </a:r>
          </a:p>
          <a:p>
            <a:r>
              <a:rPr lang="en-US" sz="1400" b="1">
                <a:latin typeface="Courier New" pitchFamily="49" charset="0"/>
              </a:rPr>
              <a:t>Means shown below are the means of the</a:t>
            </a:r>
          </a:p>
          <a:p>
            <a:r>
              <a:rPr lang="en-US" sz="1400" b="1">
                <a:latin typeface="Courier New" pitchFamily="49" charset="0"/>
              </a:rPr>
              <a:t>bootstrap estimates. Coefficients shown</a:t>
            </a:r>
          </a:p>
          <a:p>
            <a:r>
              <a:rPr lang="en-US" sz="1400" b="1">
                <a:latin typeface="Courier New" pitchFamily="49" charset="0"/>
              </a:rPr>
              <a:t>below are the original estimates based</a:t>
            </a:r>
          </a:p>
          <a:p>
            <a:r>
              <a:rPr lang="en-US" sz="1400" b="1">
                <a:latin typeface="Courier New" pitchFamily="49" charset="0"/>
              </a:rPr>
              <a:t>on the full sample.</a:t>
            </a:r>
          </a:p>
          <a:p>
            <a:r>
              <a:rPr lang="en-US" sz="1400" b="1">
                <a:latin typeface="Courier New" pitchFamily="49" charset="0"/>
              </a:rPr>
              <a:t>bootstrap samples have   36 observations.</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B001|   -79.7535***      8.35512       -9.545   .0000     -79.5329</a:t>
            </a:r>
          </a:p>
          <a:p>
            <a:r>
              <a:rPr lang="en-US" sz="1400" b="1">
                <a:latin typeface="Courier New" pitchFamily="49" charset="0"/>
              </a:rPr>
              <a:t>    B002|     .03692***       .00133       27.773   .0000       .03682</a:t>
            </a:r>
          </a:p>
          <a:p>
            <a:r>
              <a:rPr lang="en-US" sz="1400" b="1">
                <a:latin typeface="Courier New" pitchFamily="49" charset="0"/>
              </a:rPr>
              <a:t>    B003|   -15.1224***      2.03503       -7.431   .0000     -14.7654</a:t>
            </a:r>
          </a:p>
          <a:p>
            <a:r>
              <a:rPr lang="en-US" sz="1400" b="1">
                <a:latin typeface="Courier New" pitchFamily="49" charset="0"/>
              </a:rPr>
              <a:t>--------+-------------------------------------------------------------</a:t>
            </a:r>
          </a:p>
        </p:txBody>
      </p:sp>
      <p:sp>
        <p:nvSpPr>
          <p:cNvPr id="23555" name="Rectangle 5"/>
          <p:cNvSpPr>
            <a:spLocks noGrp="1" noChangeArrowheads="1"/>
          </p:cNvSpPr>
          <p:nvPr>
            <p:ph type="title" idx="4294967295"/>
          </p:nvPr>
        </p:nvSpPr>
        <p:spPr>
          <a:xfrm>
            <a:off x="609600" y="1143000"/>
            <a:ext cx="8229600" cy="530225"/>
          </a:xfrm>
        </p:spPr>
        <p:txBody>
          <a:bodyPr/>
          <a:lstStyle/>
          <a:p>
            <a:r>
              <a:rPr lang="en-US" b="1" smtClean="0">
                <a:solidFill>
                  <a:schemeClr val="tx1"/>
                </a:solidFill>
              </a:rPr>
              <a:t>Results of Bootstrap Procedure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0" y="533400"/>
            <a:ext cx="8229600" cy="1143000"/>
          </a:xfrm>
        </p:spPr>
        <p:txBody>
          <a:bodyPr/>
          <a:lstStyle/>
          <a:p>
            <a:pPr eaLnBrk="1" hangingPunct="1"/>
            <a:r>
              <a:rPr lang="en-US" b="1" smtClean="0"/>
              <a:t>Bootstrap Replications</a:t>
            </a:r>
          </a:p>
        </p:txBody>
      </p:sp>
      <p:sp>
        <p:nvSpPr>
          <p:cNvPr id="24579" name="Line 6"/>
          <p:cNvSpPr>
            <a:spLocks noChangeShapeType="1"/>
          </p:cNvSpPr>
          <p:nvPr/>
        </p:nvSpPr>
        <p:spPr bwMode="auto">
          <a:xfrm flipH="1">
            <a:off x="3733800" y="2755900"/>
            <a:ext cx="1752600" cy="0"/>
          </a:xfrm>
          <a:prstGeom prst="line">
            <a:avLst/>
          </a:prstGeom>
          <a:noFill/>
          <a:ln w="19050">
            <a:solidFill>
              <a:schemeClr val="tx1"/>
            </a:solidFill>
            <a:round/>
            <a:headEnd/>
            <a:tailEnd type="triangle" w="med" len="med"/>
          </a:ln>
        </p:spPr>
        <p:txBody>
          <a:bodyPr wrap="none"/>
          <a:lstStyle/>
          <a:p>
            <a:endParaRPr lang="en-US"/>
          </a:p>
        </p:txBody>
      </p:sp>
      <p:sp>
        <p:nvSpPr>
          <p:cNvPr id="24580" name="Text Box 7"/>
          <p:cNvSpPr txBox="1">
            <a:spLocks noChangeArrowheads="1"/>
          </p:cNvSpPr>
          <p:nvPr/>
        </p:nvSpPr>
        <p:spPr bwMode="auto">
          <a:xfrm>
            <a:off x="5562600" y="2590800"/>
            <a:ext cx="3124200" cy="366713"/>
          </a:xfrm>
          <a:prstGeom prst="rect">
            <a:avLst/>
          </a:prstGeom>
          <a:noFill/>
          <a:ln w="19050">
            <a:noFill/>
            <a:miter lim="800000"/>
            <a:headEnd/>
            <a:tailEnd/>
          </a:ln>
        </p:spPr>
        <p:txBody>
          <a:bodyPr>
            <a:spAutoFit/>
          </a:bodyPr>
          <a:lstStyle/>
          <a:p>
            <a:pPr>
              <a:spcBef>
                <a:spcPct val="50000"/>
              </a:spcBef>
            </a:pPr>
            <a:r>
              <a:rPr lang="en-US" b="1">
                <a:latin typeface="Arial" charset="0"/>
              </a:rPr>
              <a:t>Full sample result</a:t>
            </a:r>
          </a:p>
        </p:txBody>
      </p:sp>
      <p:sp>
        <p:nvSpPr>
          <p:cNvPr id="24581" name="Line 8"/>
          <p:cNvSpPr>
            <a:spLocks noChangeShapeType="1"/>
          </p:cNvSpPr>
          <p:nvPr/>
        </p:nvSpPr>
        <p:spPr bwMode="auto">
          <a:xfrm flipH="1" flipV="1">
            <a:off x="3733800" y="3048000"/>
            <a:ext cx="1752600" cy="1524000"/>
          </a:xfrm>
          <a:prstGeom prst="line">
            <a:avLst/>
          </a:prstGeom>
          <a:noFill/>
          <a:ln w="19050">
            <a:solidFill>
              <a:schemeClr val="tx1"/>
            </a:solidFill>
            <a:round/>
            <a:headEnd/>
            <a:tailEnd type="triangle" w="med" len="med"/>
          </a:ln>
        </p:spPr>
        <p:txBody>
          <a:bodyPr wrap="none"/>
          <a:lstStyle/>
          <a:p>
            <a:endParaRPr lang="en-US"/>
          </a:p>
        </p:txBody>
      </p:sp>
      <p:sp>
        <p:nvSpPr>
          <p:cNvPr id="24582" name="Line 9"/>
          <p:cNvSpPr>
            <a:spLocks noChangeShapeType="1"/>
          </p:cNvSpPr>
          <p:nvPr/>
        </p:nvSpPr>
        <p:spPr bwMode="auto">
          <a:xfrm flipH="1">
            <a:off x="3733800" y="4572000"/>
            <a:ext cx="1752600" cy="1905000"/>
          </a:xfrm>
          <a:prstGeom prst="line">
            <a:avLst/>
          </a:prstGeom>
          <a:noFill/>
          <a:ln w="19050">
            <a:solidFill>
              <a:schemeClr val="tx1"/>
            </a:solidFill>
            <a:round/>
            <a:headEnd/>
            <a:tailEnd type="triangle" w="med" len="med"/>
          </a:ln>
        </p:spPr>
        <p:txBody>
          <a:bodyPr wrap="none"/>
          <a:lstStyle/>
          <a:p>
            <a:endParaRPr lang="en-US"/>
          </a:p>
        </p:txBody>
      </p:sp>
      <p:sp>
        <p:nvSpPr>
          <p:cNvPr id="24583" name="Text Box 10"/>
          <p:cNvSpPr txBox="1">
            <a:spLocks noChangeArrowheads="1"/>
          </p:cNvSpPr>
          <p:nvPr/>
        </p:nvSpPr>
        <p:spPr bwMode="auto">
          <a:xfrm>
            <a:off x="5562600" y="4267200"/>
            <a:ext cx="3124200" cy="641350"/>
          </a:xfrm>
          <a:prstGeom prst="rect">
            <a:avLst/>
          </a:prstGeom>
          <a:noFill/>
          <a:ln w="19050">
            <a:noFill/>
            <a:miter lim="800000"/>
            <a:headEnd/>
            <a:tailEnd/>
          </a:ln>
        </p:spPr>
        <p:txBody>
          <a:bodyPr>
            <a:spAutoFit/>
          </a:bodyPr>
          <a:lstStyle/>
          <a:p>
            <a:pPr>
              <a:spcBef>
                <a:spcPct val="50000"/>
              </a:spcBef>
            </a:pPr>
            <a:r>
              <a:rPr lang="en-US" b="1">
                <a:latin typeface="Arial" charset="0"/>
              </a:rPr>
              <a:t>Bootstrapped sample results</a:t>
            </a:r>
          </a:p>
        </p:txBody>
      </p:sp>
      <p:sp>
        <p:nvSpPr>
          <p:cNvPr id="24584" name="Line 11"/>
          <p:cNvSpPr>
            <a:spLocks noChangeShapeType="1"/>
          </p:cNvSpPr>
          <p:nvPr/>
        </p:nvSpPr>
        <p:spPr bwMode="auto">
          <a:xfrm flipH="1">
            <a:off x="3733800" y="4572000"/>
            <a:ext cx="1752600" cy="0"/>
          </a:xfrm>
          <a:prstGeom prst="line">
            <a:avLst/>
          </a:prstGeom>
          <a:noFill/>
          <a:ln w="19050">
            <a:solidFill>
              <a:schemeClr val="tx1"/>
            </a:solidFill>
            <a:round/>
            <a:headEnd/>
            <a:tailEnd type="triangle" w="med" len="med"/>
          </a:ln>
        </p:spPr>
        <p:txBody>
          <a:bodyPr wrap="none"/>
          <a:lstStyle/>
          <a:p>
            <a:endParaRPr lang="en-US"/>
          </a:p>
        </p:txBody>
      </p:sp>
      <p:pic>
        <p:nvPicPr>
          <p:cNvPr id="24585" name="Picture 11"/>
          <p:cNvPicPr>
            <a:picLocks noChangeAspect="1" noChangeArrowheads="1"/>
          </p:cNvPicPr>
          <p:nvPr/>
        </p:nvPicPr>
        <p:blipFill>
          <a:blip r:embed="rId3"/>
          <a:srcRect/>
          <a:stretch>
            <a:fillRect/>
          </a:stretch>
        </p:blipFill>
        <p:spPr bwMode="auto">
          <a:xfrm>
            <a:off x="304800" y="1905000"/>
            <a:ext cx="3265488" cy="4648200"/>
          </a:xfrm>
          <a:prstGeom prst="rect">
            <a:avLst/>
          </a:prstGeom>
          <a:noFill/>
          <a:ln w="9525">
            <a:noFill/>
            <a:miter lim="800000"/>
            <a:headEnd/>
            <a:tailEnd/>
          </a:ln>
        </p:spPr>
      </p:pic>
      <p:sp>
        <p:nvSpPr>
          <p:cNvPr id="2" name="Rectangle 1"/>
          <p:cNvSpPr/>
          <p:nvPr/>
        </p:nvSpPr>
        <p:spPr bwMode="auto">
          <a:xfrm>
            <a:off x="838200" y="2824958"/>
            <a:ext cx="2514600" cy="3474244"/>
          </a:xfrm>
          <a:prstGeom prst="rect">
            <a:avLst/>
          </a:prstGeom>
          <a:solidFill>
            <a:srgbClr val="7030A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Quantile Regression</a:t>
            </a:r>
            <a:endParaRPr lang="en-US" b="1"/>
          </a:p>
        </p:txBody>
      </p:sp>
      <p:sp>
        <p:nvSpPr>
          <p:cNvPr id="3" name="Content Placeholder 2"/>
          <p:cNvSpPr>
            <a:spLocks noGrp="1"/>
          </p:cNvSpPr>
          <p:nvPr>
            <p:ph idx="1"/>
          </p:nvPr>
        </p:nvSpPr>
        <p:spPr>
          <a:xfrm>
            <a:off x="533400" y="1981200"/>
            <a:ext cx="8229600" cy="3429000"/>
          </a:xfrm>
        </p:spPr>
        <p:txBody>
          <a:bodyPr/>
          <a:lstStyle/>
          <a:p>
            <a:r>
              <a:rPr lang="en-US" sz="2400" smtClean="0">
                <a:latin typeface="Tahoma" pitchFamily="34" charset="0"/>
                <a:ea typeface="Tahoma" pitchFamily="34" charset="0"/>
                <a:cs typeface="Tahoma" pitchFamily="34" charset="0"/>
              </a:rPr>
              <a:t>Q(y|</a:t>
            </a:r>
            <a:r>
              <a:rPr lang="en-US" sz="2400" b="1" smtClean="0">
                <a:latin typeface="Tahoma" pitchFamily="34" charset="0"/>
                <a:ea typeface="Tahoma" pitchFamily="34" charset="0"/>
                <a:cs typeface="Tahoma" pitchFamily="34" charset="0"/>
              </a:rPr>
              <a:t>x</a:t>
            </a:r>
            <a:r>
              <a:rPr lang="en-US" sz="2400" smtClean="0">
                <a:latin typeface="Tahoma" pitchFamily="34" charset="0"/>
                <a:ea typeface="Tahoma" pitchFamily="34" charset="0"/>
                <a:cs typeface="Tahoma" pitchFamily="34" charset="0"/>
              </a:rPr>
              <a:t>,</a:t>
            </a:r>
            <a:r>
              <a:rPr lang="en-US" sz="2400" smtClean="0">
                <a:latin typeface="Tahoma" pitchFamily="34" charset="0"/>
                <a:ea typeface="Tahoma" pitchFamily="34" charset="0"/>
                <a:cs typeface="Tahoma" pitchFamily="34" charset="0"/>
                <a:sym typeface="Symbol"/>
              </a:rPr>
              <a:t>)  =  </a:t>
            </a:r>
            <a:r>
              <a:rPr lang="en-US" sz="2400" b="1" smtClean="0">
                <a:latin typeface="Tahoma" pitchFamily="34" charset="0"/>
                <a:ea typeface="Tahoma" pitchFamily="34" charset="0"/>
                <a:cs typeface="Tahoma" pitchFamily="34" charset="0"/>
                <a:sym typeface="Symbol"/>
              </a:rPr>
              <a:t>x</a:t>
            </a:r>
            <a:r>
              <a:rPr lang="en-US" sz="2400" smtClean="0">
                <a:latin typeface="Tahoma" pitchFamily="34" charset="0"/>
                <a:ea typeface="Tahoma" pitchFamily="34" charset="0"/>
                <a:cs typeface="Tahoma" pitchFamily="34" charset="0"/>
                <a:sym typeface="Symbol"/>
              </a:rPr>
              <a:t>,  = quantile</a:t>
            </a:r>
          </a:p>
          <a:p>
            <a:r>
              <a:rPr lang="en-US" sz="2400" smtClean="0">
                <a:latin typeface="Tahoma" pitchFamily="34" charset="0"/>
                <a:ea typeface="Tahoma" pitchFamily="34" charset="0"/>
                <a:cs typeface="Tahoma" pitchFamily="34" charset="0"/>
              </a:rPr>
              <a:t>Estimated by linear programming</a:t>
            </a:r>
          </a:p>
          <a:p>
            <a:r>
              <a:rPr lang="en-US" sz="2400" smtClean="0">
                <a:latin typeface="Tahoma" pitchFamily="34" charset="0"/>
                <a:ea typeface="Tahoma" pitchFamily="34" charset="0"/>
                <a:cs typeface="Tahoma" pitchFamily="34" charset="0"/>
              </a:rPr>
              <a:t>Q(y|</a:t>
            </a:r>
            <a:r>
              <a:rPr lang="en-US" sz="2400" b="1" smtClean="0">
                <a:latin typeface="Tahoma" pitchFamily="34" charset="0"/>
                <a:ea typeface="Tahoma" pitchFamily="34" charset="0"/>
                <a:cs typeface="Tahoma" pitchFamily="34" charset="0"/>
              </a:rPr>
              <a:t>x</a:t>
            </a:r>
            <a:r>
              <a:rPr lang="en-US" sz="2400" smtClean="0">
                <a:latin typeface="Tahoma" pitchFamily="34" charset="0"/>
                <a:ea typeface="Tahoma" pitchFamily="34" charset="0"/>
                <a:cs typeface="Tahoma" pitchFamily="34" charset="0"/>
              </a:rPr>
              <a:t>,.50</a:t>
            </a:r>
            <a:r>
              <a:rPr lang="en-US" sz="2400" smtClean="0">
                <a:latin typeface="Tahoma" pitchFamily="34" charset="0"/>
                <a:ea typeface="Tahoma" pitchFamily="34" charset="0"/>
                <a:cs typeface="Tahoma" pitchFamily="34" charset="0"/>
                <a:sym typeface="Symbol"/>
              </a:rPr>
              <a:t>)  =  </a:t>
            </a:r>
            <a:r>
              <a:rPr lang="en-US" sz="2400" b="1" smtClean="0">
                <a:latin typeface="Tahoma" pitchFamily="34" charset="0"/>
                <a:ea typeface="Tahoma" pitchFamily="34" charset="0"/>
                <a:cs typeface="Tahoma" pitchFamily="34" charset="0"/>
                <a:sym typeface="Symbol"/>
              </a:rPr>
              <a:t>x</a:t>
            </a:r>
            <a:r>
              <a:rPr lang="en-US" sz="2400" smtClean="0">
                <a:latin typeface="Tahoma" pitchFamily="34" charset="0"/>
                <a:ea typeface="Tahoma" pitchFamily="34" charset="0"/>
                <a:cs typeface="Tahoma" pitchFamily="34" charset="0"/>
                <a:sym typeface="Symbol"/>
              </a:rPr>
              <a:t>, .50 </a:t>
            </a:r>
            <a:r>
              <a:rPr lang="en-US" sz="2400" smtClean="0">
                <a:latin typeface="Tahoma" pitchFamily="34" charset="0"/>
                <a:ea typeface="Tahoma" pitchFamily="34" charset="0"/>
                <a:cs typeface="Tahoma" pitchFamily="34" charset="0"/>
                <a:sym typeface="Wingdings" pitchFamily="2" charset="2"/>
              </a:rPr>
              <a:t></a:t>
            </a:r>
            <a:r>
              <a:rPr lang="en-US" sz="2400" smtClean="0">
                <a:latin typeface="Tahoma" pitchFamily="34" charset="0"/>
                <a:ea typeface="Tahoma" pitchFamily="34" charset="0"/>
                <a:cs typeface="Tahoma" pitchFamily="34" charset="0"/>
                <a:sym typeface="Symbol"/>
              </a:rPr>
              <a:t> median regression</a:t>
            </a:r>
          </a:p>
          <a:p>
            <a:r>
              <a:rPr lang="en-US" sz="2400" smtClean="0">
                <a:latin typeface="Tahoma" pitchFamily="34" charset="0"/>
                <a:ea typeface="Tahoma" pitchFamily="34" charset="0"/>
                <a:cs typeface="Tahoma" pitchFamily="34" charset="0"/>
                <a:sym typeface="Symbol"/>
              </a:rPr>
              <a:t>Median regression estimated by LAD (estimates same parameters as mean regression if symmetric conditional distribution)</a:t>
            </a:r>
          </a:p>
          <a:p>
            <a:r>
              <a:rPr lang="en-US" sz="2400" smtClean="0">
                <a:latin typeface="Tahoma" pitchFamily="34" charset="0"/>
                <a:ea typeface="Tahoma" pitchFamily="34" charset="0"/>
                <a:cs typeface="Tahoma" pitchFamily="34" charset="0"/>
                <a:sym typeface="Symbol"/>
              </a:rPr>
              <a:t>Why use quantile (median) regression?</a:t>
            </a:r>
          </a:p>
          <a:p>
            <a:pPr lvl="1"/>
            <a:r>
              <a:rPr lang="en-US" sz="2000" smtClean="0">
                <a:latin typeface="Tahoma" pitchFamily="34" charset="0"/>
                <a:ea typeface="Tahoma" pitchFamily="34" charset="0"/>
                <a:cs typeface="Tahoma" pitchFamily="34" charset="0"/>
                <a:sym typeface="Symbol"/>
              </a:rPr>
              <a:t>Semiparametric</a:t>
            </a:r>
          </a:p>
          <a:p>
            <a:pPr lvl="1"/>
            <a:r>
              <a:rPr lang="en-US" sz="2000" smtClean="0">
                <a:latin typeface="Tahoma" pitchFamily="34" charset="0"/>
                <a:ea typeface="Tahoma" pitchFamily="34" charset="0"/>
                <a:cs typeface="Tahoma" pitchFamily="34" charset="0"/>
                <a:sym typeface="Symbol"/>
              </a:rPr>
              <a:t>Robust to some extensions (heteroscedasticity?)</a:t>
            </a:r>
          </a:p>
          <a:p>
            <a:pPr lvl="1"/>
            <a:r>
              <a:rPr lang="en-US" sz="2000" smtClean="0">
                <a:latin typeface="Tahoma" pitchFamily="34" charset="0"/>
                <a:ea typeface="Tahoma" pitchFamily="34" charset="0"/>
                <a:cs typeface="Tahoma" pitchFamily="34" charset="0"/>
                <a:sym typeface="Symbol"/>
              </a:rPr>
              <a:t>Complete characterization of conditional distribution</a:t>
            </a:r>
            <a:endParaRPr lang="en-US" sz="200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676400"/>
            <a:ext cx="8229600" cy="530225"/>
          </a:xfrm>
        </p:spPr>
        <p:txBody>
          <a:bodyPr/>
          <a:lstStyle/>
          <a:p>
            <a:r>
              <a:rPr lang="en-US" b="1" smtClean="0"/>
              <a:t>Estimated Variance for </a:t>
            </a:r>
            <a:br>
              <a:rPr lang="en-US" b="1" smtClean="0"/>
            </a:br>
            <a:r>
              <a:rPr lang="en-US" b="1" smtClean="0"/>
              <a:t>Quantile Regression</a:t>
            </a:r>
            <a:endParaRPr lang="en-US" b="1"/>
          </a:p>
        </p:txBody>
      </p:sp>
      <p:sp>
        <p:nvSpPr>
          <p:cNvPr id="3" name="Content Placeholder 2"/>
          <p:cNvSpPr>
            <a:spLocks noGrp="1"/>
          </p:cNvSpPr>
          <p:nvPr>
            <p:ph idx="1"/>
          </p:nvPr>
        </p:nvSpPr>
        <p:spPr>
          <a:xfrm>
            <a:off x="1447800" y="2514600"/>
            <a:ext cx="6248400" cy="1981200"/>
          </a:xfrm>
        </p:spPr>
        <p:txBody>
          <a:bodyPr/>
          <a:lstStyle/>
          <a:p>
            <a:r>
              <a:rPr lang="en-US" smtClean="0">
                <a:latin typeface="Tahoma" pitchFamily="34" charset="0"/>
                <a:ea typeface="Tahoma" pitchFamily="34" charset="0"/>
                <a:cs typeface="Tahoma" pitchFamily="34" charset="0"/>
              </a:rPr>
              <a:t>Asymptotic Theory</a:t>
            </a:r>
          </a:p>
          <a:p>
            <a:endParaRPr lang="en-US" smtClean="0">
              <a:latin typeface="Tahoma" pitchFamily="34" charset="0"/>
              <a:ea typeface="Tahoma" pitchFamily="34" charset="0"/>
              <a:cs typeface="Tahoma" pitchFamily="34" charset="0"/>
            </a:endParaRPr>
          </a:p>
          <a:p>
            <a:r>
              <a:rPr lang="en-US" smtClean="0">
                <a:latin typeface="Tahoma" pitchFamily="34" charset="0"/>
                <a:ea typeface="Tahoma" pitchFamily="34" charset="0"/>
                <a:cs typeface="Tahoma" pitchFamily="34" charset="0"/>
              </a:rPr>
              <a:t>Bootstrap – an ideal application</a:t>
            </a:r>
            <a:endParaRPr lang="en-US">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75854593"/>
              </p:ext>
            </p:extLst>
          </p:nvPr>
        </p:nvGraphicFramePr>
        <p:xfrm>
          <a:off x="1371600" y="1066800"/>
          <a:ext cx="6759575" cy="5332413"/>
        </p:xfrm>
        <a:graphic>
          <a:graphicData uri="http://schemas.openxmlformats.org/presentationml/2006/ole">
            <mc:AlternateContent xmlns:mc="http://schemas.openxmlformats.org/markup-compatibility/2006">
              <mc:Choice xmlns:v="urn:schemas-microsoft-com:vml" Requires="v">
                <p:oleObj spid="_x0000_s174089" name="Equation" r:id="rId3" imgW="4038600" imgH="3187700" progId="Equation.DSMT4">
                  <p:embed/>
                </p:oleObj>
              </mc:Choice>
              <mc:Fallback>
                <p:oleObj name="Equation" r:id="rId3" imgW="4038600" imgH="3187700" progId="Equation.DSMT4">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066800"/>
                        <a:ext cx="6759575" cy="5332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762000" y="867234"/>
            <a:ext cx="6781800" cy="5990766"/>
          </a:xfrm>
          <a:prstGeom prst="rect">
            <a:avLst/>
          </a:prstGeom>
          <a:noFill/>
          <a:ln w="9525">
            <a:noFill/>
            <a:miter lim="800000"/>
            <a:headEnd/>
            <a:tailEnd/>
          </a:ln>
          <a:effectLst/>
        </p:spPr>
      </p:pic>
      <p:sp>
        <p:nvSpPr>
          <p:cNvPr id="5" name="TextBox 4"/>
          <p:cNvSpPr txBox="1"/>
          <p:nvPr/>
        </p:nvSpPr>
        <p:spPr>
          <a:xfrm>
            <a:off x="7696200" y="4114800"/>
            <a:ext cx="990600" cy="2031325"/>
          </a:xfrm>
          <a:prstGeom prst="rect">
            <a:avLst/>
          </a:prstGeom>
          <a:noFill/>
        </p:spPr>
        <p:txBody>
          <a:bodyPr wrap="square" rtlCol="0">
            <a:spAutoFit/>
          </a:bodyPr>
          <a:lstStyle/>
          <a:p>
            <a:r>
              <a:rPr lang="en-US" smtClean="0">
                <a:sym typeface="Symbol"/>
              </a:rPr>
              <a:t> = .25</a:t>
            </a:r>
          </a:p>
          <a:p>
            <a:endParaRPr lang="en-US" smtClean="0">
              <a:sym typeface="Symbol"/>
            </a:endParaRPr>
          </a:p>
          <a:p>
            <a:endParaRPr lang="en-US" smtClean="0">
              <a:sym typeface="Symbol"/>
            </a:endParaRPr>
          </a:p>
          <a:p>
            <a:r>
              <a:rPr lang="en-US" smtClean="0">
                <a:sym typeface="Symbol"/>
              </a:rPr>
              <a:t> = .50</a:t>
            </a:r>
            <a:endParaRPr lang="en-US" smtClean="0"/>
          </a:p>
          <a:p>
            <a:endParaRPr lang="en-US" smtClean="0"/>
          </a:p>
          <a:p>
            <a:endParaRPr lang="en-US" smtClean="0"/>
          </a:p>
          <a:p>
            <a:r>
              <a:rPr lang="en-US" smtClean="0">
                <a:sym typeface="Symbol"/>
              </a:rPr>
              <a:t> = .75</a:t>
            </a:r>
            <a:endParaRPr lang="en-US"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a:xfrm>
            <a:off x="495300" y="511175"/>
            <a:ext cx="8229600" cy="1139825"/>
          </a:xfrm>
        </p:spPr>
        <p:txBody>
          <a:bodyPr/>
          <a:lstStyle/>
          <a:p>
            <a:r>
              <a:rPr lang="en-US" b="1" smtClean="0"/>
              <a:t>OLS vs. Least Absolute Deviations</a:t>
            </a:r>
          </a:p>
        </p:txBody>
      </p:sp>
      <p:sp>
        <p:nvSpPr>
          <p:cNvPr id="25603" name="Text Box 5"/>
          <p:cNvSpPr txBox="1">
            <a:spLocks noChangeArrowheads="1"/>
          </p:cNvSpPr>
          <p:nvPr/>
        </p:nvSpPr>
        <p:spPr bwMode="auto">
          <a:xfrm>
            <a:off x="457200" y="1676400"/>
            <a:ext cx="8305800" cy="5021263"/>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Least absolute deviations estimator...............</a:t>
            </a:r>
          </a:p>
          <a:p>
            <a:r>
              <a:rPr lang="en-US" sz="1200" b="1">
                <a:latin typeface="Courier New" pitchFamily="49" charset="0"/>
              </a:rPr>
              <a:t>Residuals    Sum of squares       =     1537.58603</a:t>
            </a:r>
          </a:p>
          <a:p>
            <a:r>
              <a:rPr lang="en-US" sz="1200" b="1">
                <a:latin typeface="Courier New" pitchFamily="49" charset="0"/>
              </a:rPr>
              <a:t>             Standard error of e  =        6.82594</a:t>
            </a:r>
          </a:p>
          <a:p>
            <a:r>
              <a:rPr lang="en-US" sz="1200" b="1">
                <a:latin typeface="Courier New" pitchFamily="49" charset="0"/>
              </a:rPr>
              <a:t>Fit          R-squared            =         .98284</a:t>
            </a:r>
          </a:p>
          <a:p>
            <a:r>
              <a:rPr lang="en-US" sz="1200" b="1">
                <a:latin typeface="Courier New" pitchFamily="49" charset="0"/>
              </a:rPr>
              <a:t>             Adjusted R-squared   =         .98180</a:t>
            </a:r>
          </a:p>
          <a:p>
            <a:r>
              <a:rPr lang="en-US" sz="1200" b="1">
                <a:latin typeface="Courier New" pitchFamily="49" charset="0"/>
              </a:rPr>
              <a:t>Sum of absolute deviations        =    189.3973484</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|Covariance matrix based on   50 replications.</a:t>
            </a:r>
          </a:p>
          <a:p>
            <a:r>
              <a:rPr lang="en-US" sz="1200" b="1">
                <a:latin typeface="Courier New" pitchFamily="49" charset="0"/>
              </a:rPr>
              <a:t>Constant|   -84.0258***     16.08614       -5.223   .0000</a:t>
            </a:r>
          </a:p>
          <a:p>
            <a:r>
              <a:rPr lang="en-US" sz="1200" b="1">
                <a:latin typeface="Courier New" pitchFamily="49" charset="0"/>
              </a:rPr>
              <a:t>       Y|     .03784***       .00271       13.952   .0000      9232.86</a:t>
            </a:r>
          </a:p>
          <a:p>
            <a:r>
              <a:rPr lang="en-US" sz="1200" b="1">
                <a:latin typeface="Courier New" pitchFamily="49" charset="0"/>
              </a:rPr>
              <a:t>      PG|   -17.0990***      4.37160       -3.911   .0001      2.31661</a:t>
            </a:r>
          </a:p>
          <a:p>
            <a:r>
              <a:rPr lang="en-US" sz="1200" b="1">
                <a:latin typeface="Courier New" pitchFamily="49" charset="0"/>
              </a:rPr>
              <a:t>--------+-------------------------------------------------------------</a:t>
            </a:r>
          </a:p>
          <a:p>
            <a:r>
              <a:rPr lang="en-US" sz="1200" b="1">
                <a:latin typeface="Courier New" pitchFamily="49" charset="0"/>
              </a:rPr>
              <a:t>Ordinary     least squares regression ............</a:t>
            </a:r>
          </a:p>
          <a:p>
            <a:r>
              <a:rPr lang="en-US" sz="1200" b="1">
                <a:latin typeface="Courier New" pitchFamily="49" charset="0"/>
              </a:rPr>
              <a:t>Residuals    Sum of squares       =     1472.79834</a:t>
            </a:r>
          </a:p>
          <a:p>
            <a:r>
              <a:rPr lang="en-US" sz="1200" b="1">
                <a:latin typeface="Courier New" pitchFamily="49" charset="0"/>
              </a:rPr>
              <a:t>             Standard error of e  =        6.68059   Standard errors are based on</a:t>
            </a:r>
          </a:p>
          <a:p>
            <a:r>
              <a:rPr lang="en-US" sz="1200" b="1">
                <a:latin typeface="Courier New" pitchFamily="49" charset="0"/>
              </a:rPr>
              <a:t>Fit          R-squared            =         .98356   50 bootstrap replications</a:t>
            </a:r>
          </a:p>
          <a:p>
            <a:r>
              <a:rPr lang="en-US" sz="1200" b="1">
                <a:latin typeface="Courier New" pitchFamily="49" charset="0"/>
              </a:rPr>
              <a:t>             Adjusted R-squared   =         .98256</a:t>
            </a:r>
          </a:p>
          <a:p>
            <a:r>
              <a:rPr lang="en-US" sz="1200" b="1">
                <a:latin typeface="Courier New" pitchFamily="49" charset="0"/>
              </a:rPr>
              <a:t>--------+-------------------------------------------------------------</a:t>
            </a:r>
          </a:p>
          <a:p>
            <a:r>
              <a:rPr lang="en-US" sz="1200" b="1">
                <a:latin typeface="Courier New" pitchFamily="49" charset="0"/>
              </a:rPr>
              <a:t>Variable| Coefficient    Standard Error  t-ratio  P[|T|&gt;t]   Mean of X</a:t>
            </a:r>
          </a:p>
          <a:p>
            <a:r>
              <a:rPr lang="en-US" sz="1200" b="1">
                <a:latin typeface="Courier New" pitchFamily="49" charset="0"/>
              </a:rPr>
              <a:t>--------+-------------------------------------------------------------</a:t>
            </a:r>
          </a:p>
          <a:p>
            <a:r>
              <a:rPr lang="en-US" sz="1200" b="1">
                <a:latin typeface="Courier New" pitchFamily="49" charset="0"/>
              </a:rPr>
              <a:t>Constant|   -79.7535***      8.67255       -9.196   .0000</a:t>
            </a:r>
          </a:p>
          <a:p>
            <a:r>
              <a:rPr lang="en-US" sz="1200" b="1">
                <a:latin typeface="Courier New" pitchFamily="49" charset="0"/>
              </a:rPr>
              <a:t>       Y|     .03692***       .00132       28.022   .0000      9232.86</a:t>
            </a:r>
          </a:p>
          <a:p>
            <a:r>
              <a:rPr lang="en-US" sz="1200" b="1">
                <a:latin typeface="Courier New" pitchFamily="49" charset="0"/>
              </a:rPr>
              <a:t>      PG|   -15.1224***      1.88034       -8.042   .0000      2.31661</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771" y="1600200"/>
            <a:ext cx="8330470"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4670720" y="5638800"/>
            <a:ext cx="2720680" cy="381000"/>
          </a:xfrm>
          <a:prstGeom prst="rect">
            <a:avLst/>
          </a:prstGeom>
          <a:solidFill>
            <a:srgbClr val="FF0000">
              <a:alpha val="2509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265464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5" y="990600"/>
            <a:ext cx="8277225"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73518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idx="4294967295"/>
          </p:nvPr>
        </p:nvSpPr>
        <p:spPr>
          <a:xfrm>
            <a:off x="228600" y="2590800"/>
            <a:ext cx="7696200" cy="1676400"/>
          </a:xfrm>
        </p:spPr>
        <p:txBody>
          <a:bodyPr/>
          <a:lstStyle/>
          <a:p>
            <a:pPr eaLnBrk="1" hangingPunct="1"/>
            <a:r>
              <a:rPr lang="en-US" sz="7200" smtClean="0"/>
              <a:t>    Nonlinear Models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Nonlinear Models</a:t>
            </a:r>
            <a:endParaRPr lang="en-US"/>
          </a:p>
        </p:txBody>
      </p:sp>
      <p:sp>
        <p:nvSpPr>
          <p:cNvPr id="3" name="Content Placeholder 2"/>
          <p:cNvSpPr>
            <a:spLocks noGrp="1"/>
          </p:cNvSpPr>
          <p:nvPr>
            <p:ph idx="1"/>
          </p:nvPr>
        </p:nvSpPr>
        <p:spPr>
          <a:xfrm>
            <a:off x="1524000" y="2057400"/>
            <a:ext cx="7162800" cy="4302125"/>
          </a:xfrm>
        </p:spPr>
        <p:txBody>
          <a:bodyPr/>
          <a:lstStyle/>
          <a:p>
            <a:r>
              <a:rPr lang="en-US" dirty="0" smtClean="0"/>
              <a:t>Specifying the model</a:t>
            </a:r>
          </a:p>
          <a:p>
            <a:pPr lvl="1"/>
            <a:r>
              <a:rPr lang="en-US" dirty="0" smtClean="0"/>
              <a:t>Multinomial Choice</a:t>
            </a:r>
          </a:p>
          <a:p>
            <a:r>
              <a:rPr lang="en-US" dirty="0" smtClean="0"/>
              <a:t>How do the covariates relate to the outcome of interest</a:t>
            </a:r>
          </a:p>
          <a:p>
            <a:r>
              <a:rPr lang="en-US" dirty="0" smtClean="0"/>
              <a:t>What are the implications of the estimated model?</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2" cstate="print"/>
          <a:srcRect/>
          <a:stretch>
            <a:fillRect/>
          </a:stretch>
        </p:blipFill>
        <p:spPr bwMode="auto">
          <a:xfrm>
            <a:off x="457200" y="990600"/>
            <a:ext cx="8361544" cy="5715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457200" y="9906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smtClean="0">
                <a:ln>
                  <a:noFill/>
                </a:ln>
                <a:solidFill>
                  <a:srgbClr val="7030A0"/>
                </a:solidFill>
                <a:effectLst/>
                <a:uLnTx/>
                <a:uFillTx/>
                <a:latin typeface="Arial" pitchFamily="34" charset="0"/>
                <a:ea typeface="+mj-ea"/>
                <a:cs typeface="Arial" pitchFamily="34" charset="0"/>
              </a:rPr>
              <a:t>Unordered Choices of 210 Travelers</a:t>
            </a:r>
          </a:p>
        </p:txBody>
      </p:sp>
      <p:pic>
        <p:nvPicPr>
          <p:cNvPr id="146434" name="Picture 2"/>
          <p:cNvPicPr>
            <a:picLocks noChangeAspect="1" noChangeArrowheads="1"/>
          </p:cNvPicPr>
          <p:nvPr/>
        </p:nvPicPr>
        <p:blipFill>
          <a:blip r:embed="rId2" cstate="print"/>
          <a:srcRect/>
          <a:stretch>
            <a:fillRect/>
          </a:stretch>
        </p:blipFill>
        <p:spPr bwMode="auto">
          <a:xfrm>
            <a:off x="761999" y="1600200"/>
            <a:ext cx="7621597" cy="495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p:cNvPicPr>
            <a:picLocks noChangeAspect="1" noChangeArrowheads="1"/>
          </p:cNvPicPr>
          <p:nvPr/>
        </p:nvPicPr>
        <p:blipFill>
          <a:blip r:embed="rId2" cstate="print"/>
          <a:srcRect/>
          <a:stretch>
            <a:fillRect/>
          </a:stretch>
        </p:blipFill>
        <p:spPr bwMode="auto">
          <a:xfrm>
            <a:off x="457200" y="2057400"/>
            <a:ext cx="8492873" cy="4191000"/>
          </a:xfrm>
          <a:prstGeom prst="rect">
            <a:avLst/>
          </a:prstGeom>
          <a:noFill/>
          <a:ln w="9525">
            <a:noFill/>
            <a:miter lim="800000"/>
            <a:headEnd/>
            <a:tailEnd/>
          </a:ln>
          <a:effectLst/>
        </p:spPr>
      </p:pic>
      <p:sp>
        <p:nvSpPr>
          <p:cNvPr id="3" name="Rectangle 2"/>
          <p:cNvSpPr txBox="1">
            <a:spLocks noChangeArrowheads="1"/>
          </p:cNvSpPr>
          <p:nvPr/>
        </p:nvSpPr>
        <p:spPr bwMode="auto">
          <a:xfrm>
            <a:off x="457200" y="381000"/>
            <a:ext cx="8229600" cy="1139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smtClean="0">
                <a:ln>
                  <a:noFill/>
                </a:ln>
                <a:solidFill>
                  <a:srgbClr val="6B00B4"/>
                </a:solidFill>
                <a:effectLst/>
                <a:uLnTx/>
                <a:uFillTx/>
                <a:latin typeface="+mj-lt"/>
                <a:ea typeface="+mj-ea"/>
                <a:cs typeface="+mj-cs"/>
              </a:rPr>
              <a:t> Data on Discrete Choices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685800" y="1066800"/>
            <a:ext cx="8229600" cy="530225"/>
          </a:xfrm>
        </p:spPr>
        <p:txBody>
          <a:bodyPr/>
          <a:lstStyle/>
          <a:p>
            <a:pPr eaLnBrk="1" hangingPunct="1"/>
            <a:r>
              <a:rPr lang="en-US" b="1" smtClean="0"/>
              <a:t>Specifying the Probabilities</a:t>
            </a:r>
          </a:p>
        </p:txBody>
      </p:sp>
      <p:sp>
        <p:nvSpPr>
          <p:cNvPr id="3076" name="Text Box 4"/>
          <p:cNvSpPr txBox="1">
            <a:spLocks noChangeArrowheads="1"/>
          </p:cNvSpPr>
          <p:nvPr/>
        </p:nvSpPr>
        <p:spPr bwMode="auto">
          <a:xfrm>
            <a:off x="685800" y="1828800"/>
            <a:ext cx="8229600" cy="2017713"/>
          </a:xfrm>
          <a:prstGeom prst="rect">
            <a:avLst/>
          </a:prstGeom>
          <a:noFill/>
          <a:ln w="9525">
            <a:noFill/>
            <a:miter lim="800000"/>
            <a:headEnd/>
            <a:tailEnd/>
          </a:ln>
        </p:spPr>
        <p:txBody>
          <a:bodyPr>
            <a:spAutoFit/>
          </a:bodyPr>
          <a:lstStyle/>
          <a:p>
            <a:pPr eaLnBrk="1" hangingPunct="1">
              <a:spcBef>
                <a:spcPct val="50000"/>
              </a:spcBef>
            </a:pPr>
            <a:r>
              <a:rPr lang="en-US">
                <a:latin typeface="Tahoma" pitchFamily="34" charset="0"/>
              </a:rPr>
              <a:t>•</a:t>
            </a:r>
            <a:r>
              <a:rPr lang="en-US">
                <a:solidFill>
                  <a:schemeClr val="folHlink"/>
                </a:solidFill>
                <a:latin typeface="Tahoma" pitchFamily="34" charset="0"/>
              </a:rPr>
              <a:t> </a:t>
            </a:r>
            <a:r>
              <a:rPr lang="en-US">
                <a:latin typeface="Tahoma" pitchFamily="34" charset="0"/>
              </a:rPr>
              <a:t>Choice specific attributes (</a:t>
            </a:r>
            <a:r>
              <a:rPr lang="en-US" b="1">
                <a:latin typeface="Tahoma" pitchFamily="34" charset="0"/>
              </a:rPr>
              <a:t>X</a:t>
            </a:r>
            <a:r>
              <a:rPr lang="en-US">
                <a:latin typeface="Tahoma" pitchFamily="34" charset="0"/>
              </a:rPr>
              <a:t>) vary by choices, multiply by generic</a:t>
            </a:r>
          </a:p>
          <a:p>
            <a:pPr eaLnBrk="1" hangingPunct="1">
              <a:spcBef>
                <a:spcPct val="50000"/>
              </a:spcBef>
            </a:pPr>
            <a:r>
              <a:rPr lang="en-US">
                <a:latin typeface="Tahoma" pitchFamily="34" charset="0"/>
              </a:rPr>
              <a:t>  coefficients.  E.g., TTME=terminal time, GC=generalized cost of travel mode</a:t>
            </a:r>
          </a:p>
          <a:p>
            <a:pPr eaLnBrk="1" hangingPunct="1">
              <a:spcBef>
                <a:spcPct val="50000"/>
              </a:spcBef>
              <a:buFontTx/>
              <a:buChar char="•"/>
            </a:pPr>
            <a:r>
              <a:rPr lang="en-US">
                <a:latin typeface="Tahoma" pitchFamily="34" charset="0"/>
              </a:rPr>
              <a:t> Generic characteristics (Income, constants) must be interacted with</a:t>
            </a:r>
          </a:p>
          <a:p>
            <a:pPr eaLnBrk="1" hangingPunct="1">
              <a:spcBef>
                <a:spcPct val="50000"/>
              </a:spcBef>
            </a:pPr>
            <a:r>
              <a:rPr lang="en-US">
                <a:latin typeface="Tahoma" pitchFamily="34" charset="0"/>
              </a:rPr>
              <a:t>  choice specific constants. </a:t>
            </a:r>
          </a:p>
          <a:p>
            <a:pPr eaLnBrk="1" hangingPunct="1">
              <a:spcBef>
                <a:spcPct val="50000"/>
              </a:spcBef>
            </a:pPr>
            <a:r>
              <a:rPr lang="en-US">
                <a:latin typeface="Tahoma" pitchFamily="34" charset="0"/>
              </a:rPr>
              <a:t>• Estimation by maximum likelihood; d</a:t>
            </a:r>
            <a:r>
              <a:rPr lang="en-US" baseline="-25000">
                <a:latin typeface="Tahoma" pitchFamily="34" charset="0"/>
              </a:rPr>
              <a:t>ij</a:t>
            </a:r>
            <a:r>
              <a:rPr lang="en-US">
                <a:latin typeface="Tahoma" pitchFamily="34" charset="0"/>
              </a:rPr>
              <a:t> = 1 if person i chooses j</a:t>
            </a:r>
          </a:p>
        </p:txBody>
      </p:sp>
      <p:graphicFrame>
        <p:nvGraphicFramePr>
          <p:cNvPr id="3074" name="Object 4"/>
          <p:cNvGraphicFramePr>
            <a:graphicFrameLocks noChangeAspect="1"/>
          </p:cNvGraphicFramePr>
          <p:nvPr/>
        </p:nvGraphicFramePr>
        <p:xfrm>
          <a:off x="1828800" y="4114800"/>
          <a:ext cx="4800600" cy="1997075"/>
        </p:xfrm>
        <a:graphic>
          <a:graphicData uri="http://schemas.openxmlformats.org/presentationml/2006/ole">
            <mc:AlternateContent xmlns:mc="http://schemas.openxmlformats.org/markup-compatibility/2006">
              <mc:Choice xmlns:v="urn:schemas-microsoft-com:vml" Requires="v">
                <p:oleObj spid="_x0000_s140297" name="Equation" r:id="rId4" imgW="3594100" imgH="1320800" progId="Equation.DSMT4">
                  <p:embed/>
                </p:oleObj>
              </mc:Choice>
              <mc:Fallback>
                <p:oleObj name="Equation" r:id="rId4" imgW="3594100" imgH="1320800" progId="Equation.DSMT4">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4114800"/>
                        <a:ext cx="4800600" cy="1997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7" name="Rectangle 8"/>
          <p:cNvSpPr>
            <a:spLocks noChangeArrowheads="1"/>
          </p:cNvSpPr>
          <p:nvPr/>
        </p:nvSpPr>
        <p:spPr bwMode="auto">
          <a:xfrm>
            <a:off x="1600200" y="3886200"/>
            <a:ext cx="5562600" cy="2362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8"/>
          <p:cNvSpPr>
            <a:spLocks noChangeArrowheads="1"/>
          </p:cNvSpPr>
          <p:nvPr/>
        </p:nvSpPr>
        <p:spPr bwMode="auto">
          <a:xfrm>
            <a:off x="838200" y="762000"/>
            <a:ext cx="7162800" cy="685800"/>
          </a:xfrm>
          <a:prstGeom prst="rect">
            <a:avLst/>
          </a:prstGeom>
          <a:noFill/>
          <a:ln w="9525">
            <a:noFill/>
            <a:miter lim="800000"/>
            <a:headEnd/>
            <a:tailEnd/>
          </a:ln>
        </p:spPr>
        <p:txBody>
          <a:bodyPr anchor="b"/>
          <a:lstStyle/>
          <a:p>
            <a:pPr algn="ctr" eaLnBrk="1" hangingPunct="1"/>
            <a:r>
              <a:rPr lang="en-US" sz="3200" b="1">
                <a:solidFill>
                  <a:srgbClr val="7030A0"/>
                </a:solidFill>
                <a:latin typeface="Arial" charset="0"/>
              </a:rPr>
              <a:t>Estimated MNL Model</a:t>
            </a:r>
          </a:p>
        </p:txBody>
      </p:sp>
      <p:pic>
        <p:nvPicPr>
          <p:cNvPr id="148483" name="Picture 3"/>
          <p:cNvPicPr>
            <a:picLocks noChangeAspect="1" noChangeArrowheads="1"/>
          </p:cNvPicPr>
          <p:nvPr/>
        </p:nvPicPr>
        <p:blipFill>
          <a:blip r:embed="rId4" cstate="print"/>
          <a:srcRect/>
          <a:stretch>
            <a:fillRect/>
          </a:stretch>
        </p:blipFill>
        <p:spPr bwMode="auto">
          <a:xfrm>
            <a:off x="456806" y="1600200"/>
            <a:ext cx="8077594" cy="4876800"/>
          </a:xfrm>
          <a:prstGeom prst="rect">
            <a:avLst/>
          </a:prstGeom>
          <a:noFill/>
          <a:ln w="9525">
            <a:noFill/>
            <a:miter lim="800000"/>
            <a:headEnd/>
            <a:tailEnd/>
          </a:ln>
          <a:effectLst/>
        </p:spPr>
      </p:pic>
      <p:sp>
        <p:nvSpPr>
          <p:cNvPr id="8" name="Rectangle 6"/>
          <p:cNvSpPr>
            <a:spLocks noChangeArrowheads="1"/>
          </p:cNvSpPr>
          <p:nvPr/>
        </p:nvSpPr>
        <p:spPr bwMode="auto">
          <a:xfrm>
            <a:off x="4572000" y="2057400"/>
            <a:ext cx="3733800" cy="1219200"/>
          </a:xfrm>
          <a:prstGeom prst="rect">
            <a:avLst/>
          </a:prstGeom>
          <a:solidFill>
            <a:srgbClr val="FF0000">
              <a:alpha val="14902"/>
            </a:srgbClr>
          </a:solidFill>
          <a:ln w="38100">
            <a:solidFill>
              <a:schemeClr val="tx1"/>
            </a:solidFill>
            <a:miter lim="800000"/>
            <a:headEnd/>
            <a:tailEnd/>
          </a:ln>
        </p:spPr>
        <p:txBody>
          <a:bodyPr wrap="none" anchor="ctr"/>
          <a:lstStyle/>
          <a:p>
            <a:endParaRPr lang="en-US"/>
          </a:p>
        </p:txBody>
      </p:sp>
      <p:graphicFrame>
        <p:nvGraphicFramePr>
          <p:cNvPr id="148484" name="Object 4"/>
          <p:cNvGraphicFramePr>
            <a:graphicFrameLocks noChangeAspect="1"/>
          </p:cNvGraphicFramePr>
          <p:nvPr/>
        </p:nvGraphicFramePr>
        <p:xfrm>
          <a:off x="4610100" y="2286000"/>
          <a:ext cx="3619500" cy="866205"/>
        </p:xfrm>
        <a:graphic>
          <a:graphicData uri="http://schemas.openxmlformats.org/presentationml/2006/ole">
            <mc:AlternateContent xmlns:mc="http://schemas.openxmlformats.org/markup-compatibility/2006">
              <mc:Choice xmlns:v="urn:schemas-microsoft-com:vml" Requires="v">
                <p:oleObj spid="_x0000_s148491" name="Equation" r:id="rId5" imgW="3594100" imgH="762000" progId="Equation.DSMT4">
                  <p:embed/>
                </p:oleObj>
              </mc:Choice>
              <mc:Fallback>
                <p:oleObj name="Equation" r:id="rId5" imgW="3594100" imgH="762000" progId="Equation.DSMT4">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0100" y="2286000"/>
                        <a:ext cx="3619500" cy="8662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6"/>
          <p:cNvSpPr>
            <a:spLocks noChangeArrowheads="1"/>
          </p:cNvSpPr>
          <p:nvPr/>
        </p:nvSpPr>
        <p:spPr bwMode="auto">
          <a:xfrm>
            <a:off x="1600200" y="4140200"/>
            <a:ext cx="1295400" cy="1752600"/>
          </a:xfrm>
          <a:prstGeom prst="rect">
            <a:avLst/>
          </a:prstGeom>
          <a:solidFill>
            <a:srgbClr val="FF0000">
              <a:alpha val="14902"/>
            </a:srgbClr>
          </a:solidFill>
          <a:ln w="3810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idx="4294967295"/>
          </p:nvPr>
        </p:nvSpPr>
        <p:spPr>
          <a:xfrm>
            <a:off x="228600" y="2590800"/>
            <a:ext cx="7696200" cy="1676400"/>
          </a:xfrm>
        </p:spPr>
        <p:txBody>
          <a:bodyPr/>
          <a:lstStyle/>
          <a:p>
            <a:pPr eaLnBrk="1" hangingPunct="1"/>
            <a:r>
              <a:rPr lang="en-US" sz="7200" smtClean="0"/>
              <a:t>    Endogeneity</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457200" y="762000"/>
            <a:ext cx="8229600" cy="1143000"/>
          </a:xfrm>
        </p:spPr>
        <p:txBody>
          <a:bodyPr/>
          <a:lstStyle/>
          <a:p>
            <a:r>
              <a:rPr lang="en-US" smtClean="0"/>
              <a:t>The Effect of Education on LWAGE</a:t>
            </a:r>
          </a:p>
        </p:txBody>
      </p:sp>
      <p:graphicFrame>
        <p:nvGraphicFramePr>
          <p:cNvPr id="5122" name="Object 7"/>
          <p:cNvGraphicFramePr>
            <a:graphicFrameLocks noChangeAspect="1"/>
          </p:cNvGraphicFramePr>
          <p:nvPr/>
        </p:nvGraphicFramePr>
        <p:xfrm>
          <a:off x="839788" y="2286000"/>
          <a:ext cx="7615237" cy="2514600"/>
        </p:xfrm>
        <a:graphic>
          <a:graphicData uri="http://schemas.openxmlformats.org/presentationml/2006/ole">
            <mc:AlternateContent xmlns:mc="http://schemas.openxmlformats.org/markup-compatibility/2006">
              <mc:Choice xmlns:v="urn:schemas-microsoft-com:vml" Requires="v">
                <p:oleObj spid="_x0000_s221190" name="Equation" r:id="rId4" imgW="3911600" imgH="1155700" progId="Equation.DSMT4">
                  <p:embed/>
                </p:oleObj>
              </mc:Choice>
              <mc:Fallback>
                <p:oleObj name="Equation" r:id="rId4" imgW="3911600" imgH="1155700" progId="Equation.DSMT4">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9788" y="2286000"/>
                        <a:ext cx="7615237"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5124" name="Straight Arrow Connector 4"/>
          <p:cNvCxnSpPr>
            <a:cxnSpLocks noChangeShapeType="1"/>
          </p:cNvCxnSpPr>
          <p:nvPr/>
        </p:nvCxnSpPr>
        <p:spPr bwMode="auto">
          <a:xfrm flipV="1">
            <a:off x="3581400" y="2743200"/>
            <a:ext cx="3505200" cy="609600"/>
          </a:xfrm>
          <a:prstGeom prst="straightConnector1">
            <a:avLst/>
          </a:prstGeom>
          <a:noFill/>
          <a:ln w="19050" algn="ctr">
            <a:solidFill>
              <a:srgbClr val="8B00EA"/>
            </a:solidFill>
            <a:round/>
            <a:headEnd/>
            <a:tailEnd type="arrow" w="med" len="med"/>
          </a:ln>
        </p:spPr>
      </p:cxnSp>
      <p:cxnSp>
        <p:nvCxnSpPr>
          <p:cNvPr id="5125" name="Straight Arrow Connector 6"/>
          <p:cNvCxnSpPr>
            <a:cxnSpLocks noChangeShapeType="1"/>
          </p:cNvCxnSpPr>
          <p:nvPr/>
        </p:nvCxnSpPr>
        <p:spPr bwMode="auto">
          <a:xfrm rot="5400000">
            <a:off x="6286501" y="3543300"/>
            <a:ext cx="1600200" cy="3175"/>
          </a:xfrm>
          <a:prstGeom prst="straightConnector1">
            <a:avLst/>
          </a:prstGeom>
          <a:noFill/>
          <a:ln w="19050" algn="ctr">
            <a:solidFill>
              <a:srgbClr val="8B00EA"/>
            </a:solidFill>
            <a:round/>
            <a:headEnd/>
            <a:tailEnd type="arrow" w="med" len="med"/>
          </a:ln>
        </p:spPr>
      </p:cxn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p:txBody>
          <a:bodyPr/>
          <a:lstStyle/>
          <a:p>
            <a:r>
              <a:rPr lang="en-US" smtClean="0"/>
              <a:t>What Influences LWAGE?</a:t>
            </a:r>
          </a:p>
        </p:txBody>
      </p:sp>
      <p:graphicFrame>
        <p:nvGraphicFramePr>
          <p:cNvPr id="6146" name="Object 7"/>
          <p:cNvGraphicFramePr>
            <a:graphicFrameLocks noChangeAspect="1"/>
          </p:cNvGraphicFramePr>
          <p:nvPr/>
        </p:nvGraphicFramePr>
        <p:xfrm>
          <a:off x="762000" y="1905000"/>
          <a:ext cx="7243763" cy="4586288"/>
        </p:xfrm>
        <a:graphic>
          <a:graphicData uri="http://schemas.openxmlformats.org/presentationml/2006/ole">
            <mc:AlternateContent xmlns:mc="http://schemas.openxmlformats.org/markup-compatibility/2006">
              <mc:Choice xmlns:v="urn:schemas-microsoft-com:vml" Requires="v">
                <p:oleObj spid="_x0000_s222214" name="Equation" r:id="rId4" imgW="3721100" imgH="2108200" progId="Equation.DSMT4">
                  <p:embed/>
                </p:oleObj>
              </mc:Choice>
              <mc:Fallback>
                <p:oleObj name="Equation" r:id="rId4" imgW="3721100" imgH="2108200" progId="Equation.DSMT4">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905000"/>
                        <a:ext cx="7243763" cy="4586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a:xfrm>
            <a:off x="457200" y="685800"/>
            <a:ext cx="8229600" cy="838200"/>
          </a:xfrm>
        </p:spPr>
        <p:txBody>
          <a:bodyPr/>
          <a:lstStyle/>
          <a:p>
            <a:r>
              <a:rPr lang="en-US" smtClean="0"/>
              <a:t>An Exogenous Influence</a:t>
            </a:r>
          </a:p>
        </p:txBody>
      </p:sp>
      <p:graphicFrame>
        <p:nvGraphicFramePr>
          <p:cNvPr id="7170" name="Object 7"/>
          <p:cNvGraphicFramePr>
            <a:graphicFrameLocks noChangeAspect="1"/>
          </p:cNvGraphicFramePr>
          <p:nvPr/>
        </p:nvGraphicFramePr>
        <p:xfrm>
          <a:off x="762000" y="1627188"/>
          <a:ext cx="7299325" cy="4597400"/>
        </p:xfrm>
        <a:graphic>
          <a:graphicData uri="http://schemas.openxmlformats.org/presentationml/2006/ole">
            <mc:AlternateContent xmlns:mc="http://schemas.openxmlformats.org/markup-compatibility/2006">
              <mc:Choice xmlns:v="urn:schemas-microsoft-com:vml" Requires="v">
                <p:oleObj spid="_x0000_s223238" name="Equation" r:id="rId4" imgW="4102100" imgH="2311400" progId="Equation.DSMT4">
                  <p:embed/>
                </p:oleObj>
              </mc:Choice>
              <mc:Fallback>
                <p:oleObj name="Equation" r:id="rId4" imgW="4102100" imgH="2311400" progId="Equation.DSMT4">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627188"/>
                        <a:ext cx="7299325" cy="459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838200" y="5791200"/>
            <a:ext cx="7086600" cy="533400"/>
          </a:xfrm>
          <a:prstGeom prst="rect">
            <a:avLst/>
          </a:prstGeom>
          <a:solidFill>
            <a:srgbClr val="CCECFF">
              <a:alpha val="35000"/>
            </a:srgbClr>
          </a:solidFill>
          <a:ln w="19050" cap="flat" cmpd="sng" algn="ctr">
            <a:solidFill>
              <a:schemeClr val="tx1"/>
            </a:solidFill>
            <a:prstDash val="solid"/>
            <a:round/>
            <a:headEnd type="none" w="med" len="med"/>
            <a:tailEnd type="none" w="med" len="med"/>
          </a:ln>
          <a:effectLst/>
        </p:spPr>
        <p:txBody>
          <a:bodyPr wrap="none"/>
          <a:lstStyle/>
          <a:p>
            <a:pPr eaLnBrk="0" hangingPunct="0">
              <a:defRPr/>
            </a:pPr>
            <a:endParaRPr lang="en-US">
              <a:solidFill>
                <a:srgbClr val="CCECFF">
                  <a:alpha val="34000"/>
                </a:srgbClr>
              </a:solidFill>
              <a:cs typeface="+mn-cs"/>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mtClean="0"/>
              <a:t>Instrumental Variables</a:t>
            </a:r>
          </a:p>
        </p:txBody>
      </p:sp>
      <p:sp>
        <p:nvSpPr>
          <p:cNvPr id="4" name="Content Placeholder 3"/>
          <p:cNvSpPr>
            <a:spLocks noGrp="1"/>
          </p:cNvSpPr>
          <p:nvPr>
            <p:ph idx="1"/>
          </p:nvPr>
        </p:nvSpPr>
        <p:spPr/>
        <p:txBody>
          <a:bodyPr/>
          <a:lstStyle/>
          <a:p>
            <a:pPr>
              <a:defRPr/>
            </a:pPr>
            <a:r>
              <a:rPr lang="en-US" dirty="0" smtClean="0"/>
              <a:t>Structure</a:t>
            </a:r>
          </a:p>
          <a:p>
            <a:pPr lvl="1">
              <a:defRPr/>
            </a:pPr>
            <a:r>
              <a:rPr lang="en-US" dirty="0" smtClean="0"/>
              <a:t>LWAGE (</a:t>
            </a:r>
            <a:r>
              <a:rPr lang="en-US" b="1" dirty="0" smtClean="0"/>
              <a:t>ED,EXP,EXPSQ,WKS,OCC,</a:t>
            </a:r>
            <a:br>
              <a:rPr lang="en-US" b="1" dirty="0" smtClean="0"/>
            </a:br>
            <a:r>
              <a:rPr lang="en-US" b="1" dirty="0" smtClean="0"/>
              <a:t>             SOUTH,SMSA,UNION</a:t>
            </a:r>
            <a:r>
              <a:rPr lang="en-US" dirty="0" smtClean="0"/>
              <a:t>)</a:t>
            </a:r>
          </a:p>
          <a:p>
            <a:pPr lvl="1">
              <a:defRPr/>
            </a:pPr>
            <a:r>
              <a:rPr lang="en-US" dirty="0" smtClean="0"/>
              <a:t>ED (</a:t>
            </a:r>
            <a:r>
              <a:rPr lang="en-US" b="1" dirty="0" smtClean="0">
                <a:solidFill>
                  <a:srgbClr val="0066FF"/>
                </a:solidFill>
              </a:rPr>
              <a:t>MS</a:t>
            </a:r>
            <a:r>
              <a:rPr lang="en-US" dirty="0" smtClean="0"/>
              <a:t>, </a:t>
            </a:r>
            <a:r>
              <a:rPr lang="en-US" b="1" dirty="0" smtClean="0">
                <a:solidFill>
                  <a:srgbClr val="0066FF"/>
                </a:solidFill>
              </a:rPr>
              <a:t>FEM</a:t>
            </a:r>
            <a:r>
              <a:rPr lang="en-US" dirty="0" smtClean="0"/>
              <a:t>)</a:t>
            </a:r>
          </a:p>
          <a:p>
            <a:pPr lvl="1">
              <a:defRPr/>
            </a:pPr>
            <a:endParaRPr lang="en-US" dirty="0" smtClean="0"/>
          </a:p>
          <a:p>
            <a:pPr marL="469900" lvl="1" indent="-469900">
              <a:buSzPct val="70000"/>
              <a:defRPr/>
            </a:pPr>
            <a:r>
              <a:rPr lang="en-US" sz="2800" dirty="0" smtClean="0"/>
              <a:t>Reduced Form: </a:t>
            </a:r>
            <a:br>
              <a:rPr lang="en-US" sz="2800" dirty="0" smtClean="0"/>
            </a:br>
            <a:r>
              <a:rPr lang="en-US" sz="2800" dirty="0" smtClean="0"/>
              <a:t>    LWAGE[ </a:t>
            </a:r>
            <a:r>
              <a:rPr lang="en-US" sz="2800" b="1" dirty="0" smtClean="0"/>
              <a:t>ED</a:t>
            </a:r>
            <a:r>
              <a:rPr lang="en-US" sz="2800" dirty="0" smtClean="0"/>
              <a:t> (</a:t>
            </a:r>
            <a:r>
              <a:rPr lang="en-US" sz="2800" b="1" dirty="0" smtClean="0">
                <a:solidFill>
                  <a:srgbClr val="0066FF"/>
                </a:solidFill>
              </a:rPr>
              <a:t>MS</a:t>
            </a:r>
            <a:r>
              <a:rPr lang="en-US" sz="2800" dirty="0" smtClean="0"/>
              <a:t>, </a:t>
            </a:r>
            <a:r>
              <a:rPr lang="en-US" sz="2800" b="1" dirty="0" smtClean="0">
                <a:solidFill>
                  <a:srgbClr val="0066FF"/>
                </a:solidFill>
              </a:rPr>
              <a:t>FEM</a:t>
            </a:r>
            <a:r>
              <a:rPr lang="en-US" sz="2800" dirty="0" smtClean="0"/>
              <a:t>),</a:t>
            </a:r>
            <a:br>
              <a:rPr lang="en-US" sz="2800" dirty="0" smtClean="0"/>
            </a:br>
            <a:r>
              <a:rPr lang="en-US" sz="2800" dirty="0" smtClean="0"/>
              <a:t>                 </a:t>
            </a:r>
            <a:r>
              <a:rPr lang="en-US" sz="2800" b="1" dirty="0" smtClean="0"/>
              <a:t>EXP,EXPSQ,WKS,OCC,</a:t>
            </a:r>
            <a:br>
              <a:rPr lang="en-US" sz="2800" b="1" dirty="0" smtClean="0"/>
            </a:br>
            <a:r>
              <a:rPr lang="en-US" sz="2800" b="1" dirty="0" smtClean="0"/>
              <a:t>                  SOUTH,SMSA,UNION </a:t>
            </a:r>
            <a:r>
              <a:rPr lang="en-US" sz="2800" dirty="0" smtClean="0"/>
              <a:t>]</a:t>
            </a:r>
          </a:p>
          <a:p>
            <a:pPr>
              <a:defRPr/>
            </a:pP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
          <p:cNvSpPr>
            <a:spLocks noGrp="1"/>
          </p:cNvSpPr>
          <p:nvPr>
            <p:ph type="title"/>
          </p:nvPr>
        </p:nvSpPr>
        <p:spPr/>
        <p:txBody>
          <a:bodyPr/>
          <a:lstStyle/>
          <a:p>
            <a:r>
              <a:rPr lang="en-US" smtClean="0"/>
              <a:t>Two Stage Least Squares Strategy</a:t>
            </a:r>
          </a:p>
        </p:txBody>
      </p:sp>
      <p:sp>
        <p:nvSpPr>
          <p:cNvPr id="5" name="Content Placeholder 4"/>
          <p:cNvSpPr>
            <a:spLocks noGrp="1"/>
          </p:cNvSpPr>
          <p:nvPr>
            <p:ph idx="1"/>
          </p:nvPr>
        </p:nvSpPr>
        <p:spPr>
          <a:xfrm>
            <a:off x="304800" y="1870075"/>
            <a:ext cx="8610600" cy="4302125"/>
          </a:xfrm>
        </p:spPr>
        <p:txBody>
          <a:bodyPr/>
          <a:lstStyle/>
          <a:p>
            <a:pPr marL="469900" lvl="1" indent="-469900">
              <a:buSzPct val="70000"/>
              <a:defRPr/>
            </a:pPr>
            <a:r>
              <a:rPr lang="en-US" sz="2800" dirty="0" smtClean="0"/>
              <a:t>Reduced Form: </a:t>
            </a:r>
            <a:br>
              <a:rPr lang="en-US" sz="2800" dirty="0" smtClean="0"/>
            </a:br>
            <a:r>
              <a:rPr lang="en-US" sz="2800" dirty="0" smtClean="0"/>
              <a:t>       LWAGE[ </a:t>
            </a:r>
            <a:r>
              <a:rPr lang="en-US" sz="2800" b="1" dirty="0" smtClean="0"/>
              <a:t>ED</a:t>
            </a:r>
            <a:r>
              <a:rPr lang="en-US" sz="2800" dirty="0" smtClean="0"/>
              <a:t> (</a:t>
            </a:r>
            <a:r>
              <a:rPr lang="en-US" sz="2800" b="1" dirty="0" smtClean="0">
                <a:solidFill>
                  <a:srgbClr val="0066FF"/>
                </a:solidFill>
              </a:rPr>
              <a:t>MS</a:t>
            </a:r>
            <a:r>
              <a:rPr lang="en-US" sz="2800" dirty="0" smtClean="0"/>
              <a:t>, </a:t>
            </a:r>
            <a:r>
              <a:rPr lang="en-US" sz="2800" b="1" dirty="0" smtClean="0">
                <a:solidFill>
                  <a:srgbClr val="0066FF"/>
                </a:solidFill>
              </a:rPr>
              <a:t>FEM</a:t>
            </a:r>
            <a:r>
              <a:rPr lang="en-US" sz="2800" b="1" dirty="0" smtClean="0">
                <a:solidFill>
                  <a:srgbClr val="000000"/>
                </a:solidFill>
              </a:rPr>
              <a:t>,X</a:t>
            </a:r>
            <a:r>
              <a:rPr lang="en-US" sz="2800" dirty="0" smtClean="0"/>
              <a:t>),</a:t>
            </a:r>
            <a:br>
              <a:rPr lang="en-US" sz="2800" dirty="0" smtClean="0"/>
            </a:br>
            <a:r>
              <a:rPr lang="en-US" sz="2800" dirty="0" smtClean="0"/>
              <a:t>                    </a:t>
            </a:r>
            <a:r>
              <a:rPr lang="en-US" sz="2800" b="1" dirty="0" smtClean="0"/>
              <a:t>EXP,EXPSQ,WKS,OCC,</a:t>
            </a:r>
            <a:br>
              <a:rPr lang="en-US" sz="2800" b="1" dirty="0" smtClean="0"/>
            </a:br>
            <a:r>
              <a:rPr lang="en-US" sz="2800" b="1" dirty="0" smtClean="0"/>
              <a:t>                     SOUTH,SMSA,UNION </a:t>
            </a:r>
            <a:r>
              <a:rPr lang="en-US" sz="2800" dirty="0" smtClean="0"/>
              <a:t>]</a:t>
            </a:r>
          </a:p>
          <a:p>
            <a:pPr>
              <a:defRPr/>
            </a:pPr>
            <a:r>
              <a:rPr lang="en-US" dirty="0" smtClean="0"/>
              <a:t>Strategy </a:t>
            </a:r>
          </a:p>
          <a:p>
            <a:pPr lvl="1">
              <a:defRPr/>
            </a:pPr>
            <a:r>
              <a:rPr lang="en-US" dirty="0" smtClean="0"/>
              <a:t>(1)  Purge ED of the influence of everything but MS, FEM (and the other variables). Predict ED using all exogenous information in the sample (</a:t>
            </a:r>
            <a:r>
              <a:rPr lang="en-US" b="1" dirty="0" smtClean="0"/>
              <a:t>X</a:t>
            </a:r>
            <a:r>
              <a:rPr lang="en-US" dirty="0" smtClean="0"/>
              <a:t> and </a:t>
            </a:r>
            <a:r>
              <a:rPr lang="en-US" b="1" dirty="0" smtClean="0">
                <a:solidFill>
                  <a:srgbClr val="0066FF"/>
                </a:solidFill>
              </a:rPr>
              <a:t>Z</a:t>
            </a:r>
            <a:r>
              <a:rPr lang="en-US" dirty="0" smtClean="0"/>
              <a:t>).</a:t>
            </a:r>
          </a:p>
          <a:p>
            <a:pPr lvl="1">
              <a:defRPr/>
            </a:pPr>
            <a:r>
              <a:rPr lang="en-US" dirty="0" smtClean="0"/>
              <a:t>(2)  Regress LWAGE on this prediction of ED and everything else.</a:t>
            </a:r>
          </a:p>
          <a:p>
            <a:pPr lvl="1">
              <a:defRPr/>
            </a:pPr>
            <a:r>
              <a:rPr lang="en-US" dirty="0" smtClean="0"/>
              <a:t>Standard errors must be adjusted for the predicted ED</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TextBox 8"/>
          <p:cNvSpPr txBox="1">
            <a:spLocks noChangeArrowheads="1"/>
          </p:cNvSpPr>
          <p:nvPr/>
        </p:nvSpPr>
        <p:spPr bwMode="auto">
          <a:xfrm>
            <a:off x="5638800" y="1371600"/>
            <a:ext cx="3276600" cy="2032000"/>
          </a:xfrm>
          <a:prstGeom prst="rect">
            <a:avLst/>
          </a:prstGeom>
          <a:noFill/>
          <a:ln w="22225">
            <a:solidFill>
              <a:srgbClr val="8B00EA"/>
            </a:solidFill>
            <a:miter lim="800000"/>
            <a:headEnd/>
            <a:tailEnd/>
          </a:ln>
        </p:spPr>
        <p:txBody>
          <a:bodyPr>
            <a:spAutoFit/>
          </a:bodyPr>
          <a:lstStyle/>
          <a:p>
            <a:pPr eaLnBrk="0" hangingPunct="0"/>
            <a:r>
              <a:rPr lang="en-US" b="1" dirty="0">
                <a:latin typeface="Arial" charset="0"/>
              </a:rPr>
              <a:t>The weird results for the coefficient on ED happened because the instruments, </a:t>
            </a:r>
            <a:r>
              <a:rPr lang="en-US" b="1" dirty="0" smtClean="0">
                <a:latin typeface="Arial" charset="0"/>
              </a:rPr>
              <a:t>MS and FEM </a:t>
            </a:r>
            <a:r>
              <a:rPr lang="en-US" b="1" dirty="0">
                <a:latin typeface="Arial" charset="0"/>
              </a:rPr>
              <a:t>are </a:t>
            </a:r>
            <a:r>
              <a:rPr lang="en-US" b="1" dirty="0" smtClean="0">
                <a:latin typeface="Arial" charset="0"/>
              </a:rPr>
              <a:t>dummy </a:t>
            </a:r>
            <a:r>
              <a:rPr lang="en-US" b="1" dirty="0">
                <a:latin typeface="Arial" charset="0"/>
              </a:rPr>
              <a:t>variables.  There is not enough variation in these variables.</a:t>
            </a:r>
          </a:p>
        </p:txBody>
      </p:sp>
      <p:pic>
        <p:nvPicPr>
          <p:cNvPr id="2406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25488"/>
            <a:ext cx="5257800" cy="4846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4"/>
          <p:cNvSpPr>
            <a:spLocks noChangeArrowheads="1"/>
          </p:cNvSpPr>
          <p:nvPr/>
        </p:nvSpPr>
        <p:spPr bwMode="auto">
          <a:xfrm>
            <a:off x="533400" y="3266635"/>
            <a:ext cx="2362200" cy="228600"/>
          </a:xfrm>
          <a:prstGeom prst="rect">
            <a:avLst/>
          </a:prstGeom>
          <a:solidFill>
            <a:srgbClr val="0099FF">
              <a:alpha val="32156"/>
            </a:srgbClr>
          </a:solidFill>
          <a:ln w="19050" algn="ctr">
            <a:solidFill>
              <a:schemeClr val="tx1"/>
            </a:solidFill>
            <a:round/>
            <a:headEnd/>
            <a:tailEnd/>
          </a:ln>
        </p:spPr>
        <p:txBody>
          <a:bodyPr wrap="none"/>
          <a:lstStyle/>
          <a:p>
            <a:pPr eaLnBrk="0" hangingPunct="0"/>
            <a:endParaRPr lang="en-US"/>
          </a:p>
        </p:txBody>
      </p:sp>
      <p:pic>
        <p:nvPicPr>
          <p:cNvPr id="2406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4100513"/>
            <a:ext cx="1546799" cy="1690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Straight Arrow Connector 7"/>
          <p:cNvCxnSpPr>
            <a:cxnSpLocks noChangeShapeType="1"/>
          </p:cNvCxnSpPr>
          <p:nvPr/>
        </p:nvCxnSpPr>
        <p:spPr bwMode="auto">
          <a:xfrm>
            <a:off x="2133600" y="5486400"/>
            <a:ext cx="4114800" cy="0"/>
          </a:xfrm>
          <a:prstGeom prst="straightConnector1">
            <a:avLst/>
          </a:prstGeom>
          <a:noFill/>
          <a:ln w="28575" algn="ctr">
            <a:solidFill>
              <a:srgbClr val="8B00EA"/>
            </a:solidFill>
            <a:round/>
            <a:headEnd type="triangle" w="med" len="med"/>
            <a:tailEnd type="arrow" w="med" len="med"/>
          </a:ln>
        </p:spPr>
      </p:cxn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3"/>
          <p:cNvSpPr>
            <a:spLocks noGrp="1"/>
          </p:cNvSpPr>
          <p:nvPr>
            <p:ph type="title"/>
          </p:nvPr>
        </p:nvSpPr>
        <p:spPr>
          <a:xfrm>
            <a:off x="457200" y="1066800"/>
            <a:ext cx="8229600" cy="1143000"/>
          </a:xfrm>
        </p:spPr>
        <p:txBody>
          <a:bodyPr/>
          <a:lstStyle/>
          <a:p>
            <a:r>
              <a:rPr lang="en-US" smtClean="0"/>
              <a:t>Source of Endogeneity</a:t>
            </a:r>
          </a:p>
        </p:txBody>
      </p:sp>
      <p:sp>
        <p:nvSpPr>
          <p:cNvPr id="37891" name="Content Placeholder 4"/>
          <p:cNvSpPr>
            <a:spLocks noGrp="1"/>
          </p:cNvSpPr>
          <p:nvPr>
            <p:ph idx="1"/>
          </p:nvPr>
        </p:nvSpPr>
        <p:spPr>
          <a:xfrm>
            <a:off x="457200" y="2590800"/>
            <a:ext cx="8229600" cy="2667000"/>
          </a:xfrm>
        </p:spPr>
        <p:txBody>
          <a:bodyPr/>
          <a:lstStyle/>
          <a:p>
            <a:pPr lvl="1"/>
            <a:r>
              <a:rPr lang="en-US" b="1" dirty="0" smtClean="0"/>
              <a:t>LWAGE</a:t>
            </a:r>
            <a:r>
              <a:rPr lang="en-US" dirty="0" smtClean="0"/>
              <a:t>   = f(</a:t>
            </a:r>
            <a:r>
              <a:rPr lang="en-US" b="1" dirty="0" smtClean="0"/>
              <a:t>ED,</a:t>
            </a:r>
            <a:br>
              <a:rPr lang="en-US" b="1" dirty="0" smtClean="0"/>
            </a:br>
            <a:r>
              <a:rPr lang="en-US" b="1" dirty="0" smtClean="0"/>
              <a:t>                     EXP,EXPSQ,WKS,OCC,</a:t>
            </a:r>
            <a:br>
              <a:rPr lang="en-US" b="1" dirty="0" smtClean="0"/>
            </a:br>
            <a:r>
              <a:rPr lang="en-US" b="1" dirty="0" smtClean="0"/>
              <a:t>                     SOUTH,SMSA,UNION</a:t>
            </a:r>
            <a:r>
              <a:rPr lang="en-US" dirty="0" smtClean="0"/>
              <a:t>)  +    </a:t>
            </a:r>
            <a:r>
              <a:rPr lang="en-US" dirty="0" smtClean="0">
                <a:sym typeface="Symbol" pitchFamily="18" charset="2"/>
              </a:rPr>
              <a:t></a:t>
            </a:r>
          </a:p>
          <a:p>
            <a:pPr lvl="1"/>
            <a:r>
              <a:rPr lang="en-US" b="1" dirty="0" smtClean="0"/>
              <a:t>ED</a:t>
            </a:r>
            <a:r>
              <a:rPr lang="en-US" dirty="0" smtClean="0"/>
              <a:t>          =  f(</a:t>
            </a:r>
            <a:r>
              <a:rPr lang="en-US" b="1" dirty="0" smtClean="0"/>
              <a:t>MS,FEM,</a:t>
            </a:r>
            <a:br>
              <a:rPr lang="en-US" b="1" dirty="0" smtClean="0"/>
            </a:br>
            <a:r>
              <a:rPr lang="en-US" b="1" dirty="0" smtClean="0"/>
              <a:t>                     EXP,EXPSQ,WKS,OCC,</a:t>
            </a:r>
            <a:br>
              <a:rPr lang="en-US" b="1" dirty="0" smtClean="0"/>
            </a:br>
            <a:r>
              <a:rPr lang="en-US" b="1" dirty="0" smtClean="0"/>
              <a:t>                     SOUTH,SMSA,UNION</a:t>
            </a:r>
            <a:r>
              <a:rPr lang="en-US" dirty="0" smtClean="0"/>
              <a:t>)  +    u</a:t>
            </a:r>
            <a:endParaRPr lang="en-US" dirty="0" smtClean="0">
              <a:sym typeface="Symbol" pitchFamily="18" charset="2"/>
            </a:endParaRPr>
          </a:p>
        </p:txBody>
      </p:sp>
      <p:cxnSp>
        <p:nvCxnSpPr>
          <p:cNvPr id="37892" name="Straight Arrow Connector 6"/>
          <p:cNvCxnSpPr>
            <a:cxnSpLocks noChangeShapeType="1"/>
          </p:cNvCxnSpPr>
          <p:nvPr/>
        </p:nvCxnSpPr>
        <p:spPr bwMode="auto">
          <a:xfrm>
            <a:off x="3886200" y="2894013"/>
            <a:ext cx="3581400" cy="1587"/>
          </a:xfrm>
          <a:prstGeom prst="straightConnector1">
            <a:avLst/>
          </a:prstGeom>
          <a:noFill/>
          <a:ln w="38100" algn="ctr">
            <a:solidFill>
              <a:srgbClr val="FF3300"/>
            </a:solidFill>
            <a:round/>
            <a:headEnd type="arrow" w="med" len="med"/>
            <a:tailEnd type="none" w="med" len="med"/>
          </a:ln>
        </p:spPr>
      </p:cxnSp>
      <p:cxnSp>
        <p:nvCxnSpPr>
          <p:cNvPr id="37893" name="Straight Arrow Connector 8"/>
          <p:cNvCxnSpPr>
            <a:cxnSpLocks noChangeShapeType="1"/>
          </p:cNvCxnSpPr>
          <p:nvPr/>
        </p:nvCxnSpPr>
        <p:spPr bwMode="auto">
          <a:xfrm rot="5400000">
            <a:off x="7200106" y="3161506"/>
            <a:ext cx="533400" cy="1587"/>
          </a:xfrm>
          <a:prstGeom prst="straightConnector1">
            <a:avLst/>
          </a:prstGeom>
          <a:noFill/>
          <a:ln w="38100" algn="ctr">
            <a:solidFill>
              <a:srgbClr val="FF0000"/>
            </a:solidFill>
            <a:round/>
            <a:headEnd/>
            <a:tailEnd type="arrow" w="med" len="med"/>
          </a:ln>
        </p:spPr>
      </p:cxnSp>
      <p:cxnSp>
        <p:nvCxnSpPr>
          <p:cNvPr id="37894" name="Straight Arrow Connector 10"/>
          <p:cNvCxnSpPr>
            <a:cxnSpLocks noChangeShapeType="1"/>
          </p:cNvCxnSpPr>
          <p:nvPr/>
        </p:nvCxnSpPr>
        <p:spPr bwMode="auto">
          <a:xfrm rot="5400000" flipH="1" flipV="1">
            <a:off x="7050088" y="4151312"/>
            <a:ext cx="838200" cy="3175"/>
          </a:xfrm>
          <a:prstGeom prst="straightConnector1">
            <a:avLst/>
          </a:prstGeom>
          <a:noFill/>
          <a:ln w="38100" algn="ctr">
            <a:solidFill>
              <a:srgbClr val="0066FF"/>
            </a:solidFill>
            <a:prstDash val="sysDash"/>
            <a:round/>
            <a:headEnd type="arrow" w="med" len="med"/>
            <a:tailEnd type="arrow" w="med" len="med"/>
          </a:ln>
        </p:spPr>
      </p:cxn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p:cNvSpPr>
            <a:spLocks noGrp="1"/>
          </p:cNvSpPr>
          <p:nvPr>
            <p:ph type="title"/>
          </p:nvPr>
        </p:nvSpPr>
        <p:spPr/>
        <p:txBody>
          <a:bodyPr/>
          <a:lstStyle/>
          <a:p>
            <a:r>
              <a:rPr lang="en-US" smtClean="0"/>
              <a:t>Remove the Endogeneity</a:t>
            </a:r>
          </a:p>
        </p:txBody>
      </p:sp>
      <p:sp>
        <p:nvSpPr>
          <p:cNvPr id="38915" name="Content Placeholder 4"/>
          <p:cNvSpPr>
            <a:spLocks noGrp="1"/>
          </p:cNvSpPr>
          <p:nvPr>
            <p:ph idx="1"/>
          </p:nvPr>
        </p:nvSpPr>
        <p:spPr>
          <a:xfrm>
            <a:off x="457200" y="1828801"/>
            <a:ext cx="8229600" cy="2743200"/>
          </a:xfrm>
        </p:spPr>
        <p:txBody>
          <a:bodyPr/>
          <a:lstStyle/>
          <a:p>
            <a:pPr lvl="1"/>
            <a:r>
              <a:rPr lang="en-US" b="1" smtClean="0"/>
              <a:t>LWAGE</a:t>
            </a:r>
            <a:r>
              <a:rPr lang="en-US" smtClean="0"/>
              <a:t>   = f(</a:t>
            </a:r>
            <a:r>
              <a:rPr lang="en-US" b="1" smtClean="0"/>
              <a:t>ED,</a:t>
            </a:r>
            <a:br>
              <a:rPr lang="en-US" b="1" smtClean="0"/>
            </a:br>
            <a:r>
              <a:rPr lang="en-US" b="1" smtClean="0"/>
              <a:t>                     EXP,EXPSQ,WKS,OCC,</a:t>
            </a:r>
            <a:br>
              <a:rPr lang="en-US" b="1" smtClean="0"/>
            </a:br>
            <a:r>
              <a:rPr lang="en-US" b="1" smtClean="0"/>
              <a:t>                     SOUTH,SMSA,UNION</a:t>
            </a:r>
            <a:r>
              <a:rPr lang="en-US" smtClean="0"/>
              <a:t>)  + u +  </a:t>
            </a:r>
            <a:r>
              <a:rPr lang="en-US" smtClean="0">
                <a:sym typeface="Symbol" pitchFamily="18" charset="2"/>
              </a:rPr>
              <a:t></a:t>
            </a:r>
          </a:p>
          <a:p>
            <a:pPr lvl="1"/>
            <a:r>
              <a:rPr lang="en-US" smtClean="0">
                <a:sym typeface="Symbol" pitchFamily="18" charset="2"/>
              </a:rPr>
              <a:t>Strategy</a:t>
            </a:r>
          </a:p>
          <a:p>
            <a:pPr lvl="2"/>
            <a:r>
              <a:rPr lang="en-US" smtClean="0">
                <a:sym typeface="Symbol" pitchFamily="18" charset="2"/>
              </a:rPr>
              <a:t>Estimate u</a:t>
            </a:r>
          </a:p>
          <a:p>
            <a:pPr lvl="2"/>
            <a:r>
              <a:rPr lang="en-US" smtClean="0">
                <a:sym typeface="Symbol" pitchFamily="18" charset="2"/>
              </a:rPr>
              <a:t>Add u to the equation.  ED is uncorrelated with  when u is in the equation.</a:t>
            </a:r>
          </a:p>
        </p:txBody>
      </p:sp>
      <p:cxnSp>
        <p:nvCxnSpPr>
          <p:cNvPr id="38916" name="Straight Arrow Connector 6"/>
          <p:cNvCxnSpPr>
            <a:cxnSpLocks noChangeShapeType="1"/>
          </p:cNvCxnSpPr>
          <p:nvPr/>
        </p:nvCxnSpPr>
        <p:spPr bwMode="auto">
          <a:xfrm>
            <a:off x="3886200" y="2055813"/>
            <a:ext cx="3276600" cy="1587"/>
          </a:xfrm>
          <a:prstGeom prst="straightConnector1">
            <a:avLst/>
          </a:prstGeom>
          <a:noFill/>
          <a:ln w="38100" algn="ctr">
            <a:solidFill>
              <a:srgbClr val="FF3300"/>
            </a:solidFill>
            <a:round/>
            <a:headEnd type="arrow" w="med" len="med"/>
            <a:tailEnd type="arrow" w="med" len="med"/>
          </a:ln>
        </p:spPr>
      </p:cxnSp>
      <p:cxnSp>
        <p:nvCxnSpPr>
          <p:cNvPr id="38917" name="Straight Arrow Connector 8"/>
          <p:cNvCxnSpPr>
            <a:cxnSpLocks noChangeShapeType="1"/>
          </p:cNvCxnSpPr>
          <p:nvPr/>
        </p:nvCxnSpPr>
        <p:spPr bwMode="auto">
          <a:xfrm rot="5400000">
            <a:off x="6895307" y="2401094"/>
            <a:ext cx="533400" cy="1587"/>
          </a:xfrm>
          <a:prstGeom prst="straightConnector1">
            <a:avLst/>
          </a:prstGeom>
          <a:noFill/>
          <a:ln w="38100" algn="ctr">
            <a:solidFill>
              <a:srgbClr val="FF0000"/>
            </a:solidFill>
            <a:round/>
            <a:headEnd/>
            <a:tailEnd type="arrow" w="med" len="med"/>
          </a:ln>
        </p:spPr>
      </p:cxn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itle 1"/>
          <p:cNvSpPr>
            <a:spLocks noGrp="1"/>
          </p:cNvSpPr>
          <p:nvPr>
            <p:ph type="title"/>
          </p:nvPr>
        </p:nvSpPr>
        <p:spPr>
          <a:xfrm>
            <a:off x="495300" y="1066800"/>
            <a:ext cx="8229600" cy="838200"/>
          </a:xfrm>
        </p:spPr>
        <p:txBody>
          <a:bodyPr/>
          <a:lstStyle/>
          <a:p>
            <a:r>
              <a:rPr lang="en-US" smtClean="0"/>
              <a:t>Auxiliary Regression for ED to Obtain Residuals</a:t>
            </a:r>
          </a:p>
        </p:txBody>
      </p:sp>
      <p:pic>
        <p:nvPicPr>
          <p:cNvPr id="2416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950720"/>
            <a:ext cx="8001000" cy="469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Box 5"/>
          <p:cNvSpPr txBox="1">
            <a:spLocks noChangeArrowheads="1"/>
          </p:cNvSpPr>
          <p:nvPr/>
        </p:nvSpPr>
        <p:spPr bwMode="auto">
          <a:xfrm>
            <a:off x="417513" y="881063"/>
            <a:ext cx="8116887" cy="523875"/>
          </a:xfrm>
          <a:prstGeom prst="rect">
            <a:avLst/>
          </a:prstGeom>
          <a:noFill/>
          <a:ln w="9525">
            <a:noFill/>
            <a:miter lim="800000"/>
            <a:headEnd/>
            <a:tailEnd/>
          </a:ln>
        </p:spPr>
        <p:txBody>
          <a:bodyPr>
            <a:spAutoFit/>
          </a:bodyPr>
          <a:lstStyle/>
          <a:p>
            <a:pPr eaLnBrk="0" hangingPunct="0"/>
            <a:r>
              <a:rPr lang="en-US" sz="2800" b="1">
                <a:solidFill>
                  <a:srgbClr val="7030A0"/>
                </a:solidFill>
                <a:latin typeface="Arial" charset="0"/>
              </a:rPr>
              <a:t>OLS with Residual (Control Function) Added</a:t>
            </a:r>
          </a:p>
        </p:txBody>
      </p:sp>
      <p:sp>
        <p:nvSpPr>
          <p:cNvPr id="40965" name="TextBox 6"/>
          <p:cNvSpPr txBox="1">
            <a:spLocks noChangeArrowheads="1"/>
          </p:cNvSpPr>
          <p:nvPr/>
        </p:nvSpPr>
        <p:spPr bwMode="auto">
          <a:xfrm>
            <a:off x="7543800" y="3048000"/>
            <a:ext cx="914400" cy="369888"/>
          </a:xfrm>
          <a:prstGeom prst="rect">
            <a:avLst/>
          </a:prstGeom>
          <a:noFill/>
          <a:ln w="9525">
            <a:noFill/>
            <a:miter lim="800000"/>
            <a:headEnd/>
            <a:tailEnd/>
          </a:ln>
        </p:spPr>
        <p:txBody>
          <a:bodyPr>
            <a:spAutoFit/>
          </a:bodyPr>
          <a:lstStyle/>
          <a:p>
            <a:pPr eaLnBrk="0" hangingPunct="0"/>
            <a:r>
              <a:rPr lang="en-US" b="1">
                <a:solidFill>
                  <a:srgbClr val="7030A0"/>
                </a:solidFill>
                <a:latin typeface="Arial" charset="0"/>
              </a:rPr>
              <a:t>2SLS</a:t>
            </a:r>
          </a:p>
        </p:txBody>
      </p:sp>
      <p:pic>
        <p:nvPicPr>
          <p:cNvPr id="2426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57350"/>
            <a:ext cx="6976964" cy="421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a:spLocks noChangeArrowheads="1"/>
          </p:cNvSpPr>
          <p:nvPr/>
        </p:nvSpPr>
        <p:spPr bwMode="auto">
          <a:xfrm>
            <a:off x="347003" y="4828736"/>
            <a:ext cx="6400800" cy="228600"/>
          </a:xfrm>
          <a:prstGeom prst="rect">
            <a:avLst/>
          </a:prstGeom>
          <a:solidFill>
            <a:srgbClr val="CCCC00">
              <a:alpha val="20000"/>
            </a:srgbClr>
          </a:solidFill>
          <a:ln w="19050" algn="ctr">
            <a:solidFill>
              <a:schemeClr val="tx1"/>
            </a:solidFill>
            <a:round/>
            <a:headEnd/>
            <a:tailEnd/>
          </a:ln>
        </p:spPr>
        <p:txBody>
          <a:bodyPr wrap="none"/>
          <a:lstStyle/>
          <a:p>
            <a:pPr eaLnBrk="0" hangingPunct="0"/>
            <a:endParaRPr lang="en-US"/>
          </a:p>
        </p:txBody>
      </p:sp>
      <p:pic>
        <p:nvPicPr>
          <p:cNvPr id="2426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2399" y="3590778"/>
            <a:ext cx="1585495" cy="18194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57200" y="838200"/>
            <a:ext cx="8229600" cy="609600"/>
          </a:xfrm>
        </p:spPr>
        <p:txBody>
          <a:bodyPr/>
          <a:lstStyle/>
          <a:p>
            <a:r>
              <a:rPr lang="en-US" sz="2800" b="1" smtClean="0">
                <a:latin typeface="Arial" pitchFamily="34" charset="0"/>
                <a:cs typeface="Arial" pitchFamily="34" charset="0"/>
              </a:rPr>
              <a:t>A Warning About Control Function</a:t>
            </a:r>
          </a:p>
        </p:txBody>
      </p:sp>
      <p:pic>
        <p:nvPicPr>
          <p:cNvPr id="2437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0"/>
            <a:ext cx="7391400" cy="5129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7"/>
          <p:cNvSpPr>
            <a:spLocks noChangeArrowheads="1"/>
          </p:cNvSpPr>
          <p:nvPr/>
        </p:nvSpPr>
        <p:spPr bwMode="auto">
          <a:xfrm>
            <a:off x="533400" y="1600200"/>
            <a:ext cx="4876800" cy="381000"/>
          </a:xfrm>
          <a:prstGeom prst="rect">
            <a:avLst/>
          </a:prstGeom>
          <a:solidFill>
            <a:srgbClr val="CCCC00">
              <a:alpha val="20000"/>
            </a:srgbClr>
          </a:solidFill>
          <a:ln w="19050" algn="ctr">
            <a:solidFill>
              <a:schemeClr val="tx1"/>
            </a:solidFill>
            <a:round/>
            <a:headEnd/>
            <a:tailEnd/>
          </a:ln>
        </p:spPr>
        <p:txBody>
          <a:bodyPr wrap="none"/>
          <a:lstStyle/>
          <a:p>
            <a:pPr eaLnBrk="0" hangingPunct="0"/>
            <a:endParaRPr lang="en-US"/>
          </a:p>
        </p:txBody>
      </p:sp>
      <p:sp>
        <p:nvSpPr>
          <p:cNvPr id="8" name="Rectangle 7"/>
          <p:cNvSpPr>
            <a:spLocks noChangeArrowheads="1"/>
          </p:cNvSpPr>
          <p:nvPr/>
        </p:nvSpPr>
        <p:spPr bwMode="auto">
          <a:xfrm>
            <a:off x="533400" y="3974412"/>
            <a:ext cx="4876800" cy="445187"/>
          </a:xfrm>
          <a:prstGeom prst="rect">
            <a:avLst/>
          </a:prstGeom>
          <a:solidFill>
            <a:srgbClr val="CCCC00">
              <a:alpha val="20000"/>
            </a:srgbClr>
          </a:solidFill>
          <a:ln w="19050" algn="ctr">
            <a:solidFill>
              <a:schemeClr val="tx1"/>
            </a:solidFill>
            <a:round/>
            <a:headEnd/>
            <a:tailEnd/>
          </a:ln>
        </p:spPr>
        <p:txBody>
          <a:bodyPr wrap="none"/>
          <a:lstStyle/>
          <a:p>
            <a:pPr eaLnBrk="0" hangingPunct="0"/>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smtClean="0"/>
              <a:t>Endogenous Dummy Variable</a:t>
            </a:r>
          </a:p>
        </p:txBody>
      </p:sp>
      <p:sp>
        <p:nvSpPr>
          <p:cNvPr id="43011" name="Content Placeholder 2"/>
          <p:cNvSpPr>
            <a:spLocks noGrp="1"/>
          </p:cNvSpPr>
          <p:nvPr>
            <p:ph idx="1"/>
          </p:nvPr>
        </p:nvSpPr>
        <p:spPr/>
        <p:txBody>
          <a:bodyPr/>
          <a:lstStyle/>
          <a:p>
            <a:r>
              <a:rPr lang="en-US" smtClean="0"/>
              <a:t>Y  =  x</a:t>
            </a:r>
            <a:r>
              <a:rPr lang="el-GR" smtClean="0"/>
              <a:t>β</a:t>
            </a:r>
            <a:r>
              <a:rPr lang="en-US" smtClean="0"/>
              <a:t>  +  </a:t>
            </a:r>
            <a:r>
              <a:rPr lang="el-GR" smtClean="0"/>
              <a:t>δ</a:t>
            </a:r>
            <a:r>
              <a:rPr lang="en-US" smtClean="0"/>
              <a:t>T +  </a:t>
            </a:r>
            <a:r>
              <a:rPr lang="el-GR" smtClean="0"/>
              <a:t>ε</a:t>
            </a:r>
            <a:r>
              <a:rPr lang="en-US" smtClean="0"/>
              <a:t> (</a:t>
            </a:r>
            <a:r>
              <a:rPr lang="en-US" smtClean="0">
                <a:solidFill>
                  <a:srgbClr val="FF0000"/>
                </a:solidFill>
              </a:rPr>
              <a:t>unobservable factors</a:t>
            </a:r>
            <a:r>
              <a:rPr lang="en-US" smtClean="0"/>
              <a:t>)</a:t>
            </a:r>
          </a:p>
          <a:p>
            <a:endParaRPr lang="en-US" sz="1400" smtClean="0"/>
          </a:p>
          <a:p>
            <a:r>
              <a:rPr lang="en-US" smtClean="0"/>
              <a:t>T  =  a dummy variable (treatment)</a:t>
            </a:r>
          </a:p>
          <a:p>
            <a:endParaRPr lang="en-US" sz="1400" smtClean="0"/>
          </a:p>
          <a:p>
            <a:r>
              <a:rPr lang="en-US" smtClean="0"/>
              <a:t>T = 0/1 depending on:</a:t>
            </a:r>
          </a:p>
          <a:p>
            <a:pPr lvl="1"/>
            <a:r>
              <a:rPr lang="en-US" smtClean="0"/>
              <a:t>x and z</a:t>
            </a:r>
          </a:p>
          <a:p>
            <a:pPr lvl="1"/>
            <a:r>
              <a:rPr lang="en-US" smtClean="0"/>
              <a:t>The same </a:t>
            </a:r>
            <a:r>
              <a:rPr lang="en-US" smtClean="0">
                <a:solidFill>
                  <a:srgbClr val="FF0000"/>
                </a:solidFill>
              </a:rPr>
              <a:t>unobservable factors</a:t>
            </a:r>
          </a:p>
          <a:p>
            <a:pPr lvl="1"/>
            <a:endParaRPr lang="en-US" sz="1400" smtClean="0">
              <a:solidFill>
                <a:srgbClr val="FF0000"/>
              </a:solidFill>
            </a:endParaRPr>
          </a:p>
          <a:p>
            <a:r>
              <a:rPr lang="en-US" smtClean="0">
                <a:solidFill>
                  <a:srgbClr val="000000"/>
                </a:solidFill>
              </a:rPr>
              <a:t>T is endogenous – same as ED</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457200" y="304800"/>
            <a:ext cx="8229600" cy="1139825"/>
          </a:xfrm>
        </p:spPr>
        <p:txBody>
          <a:bodyPr/>
          <a:lstStyle/>
          <a:p>
            <a:pPr eaLnBrk="1" hangingPunct="1"/>
            <a:r>
              <a:rPr lang="en-US" sz="2400" b="1" dirty="0" smtClean="0">
                <a:solidFill>
                  <a:schemeClr val="tx1"/>
                </a:solidFill>
              </a:rPr>
              <a:t>Application: Health Care Panel Data</a:t>
            </a:r>
          </a:p>
        </p:txBody>
      </p:sp>
      <p:sp>
        <p:nvSpPr>
          <p:cNvPr id="44035" name="Text Box 3"/>
          <p:cNvSpPr txBox="1">
            <a:spLocks noChangeArrowheads="1"/>
          </p:cNvSpPr>
          <p:nvPr/>
        </p:nvSpPr>
        <p:spPr bwMode="auto">
          <a:xfrm>
            <a:off x="381000" y="1600200"/>
            <a:ext cx="8382000" cy="4431983"/>
          </a:xfrm>
          <a:prstGeom prst="rect">
            <a:avLst/>
          </a:prstGeom>
          <a:noFill/>
          <a:ln w="19050">
            <a:noFill/>
            <a:miter lim="800000"/>
            <a:headEnd/>
            <a:tailEnd/>
          </a:ln>
        </p:spPr>
        <p:txBody>
          <a:bodyPr>
            <a:spAutoFit/>
          </a:bodyPr>
          <a:lstStyle/>
          <a:p>
            <a:pPr eaLnBrk="0" hangingPunct="0">
              <a:spcBef>
                <a:spcPct val="50000"/>
              </a:spcBef>
            </a:pPr>
            <a:r>
              <a:rPr lang="en-US" sz="1600" b="1" dirty="0">
                <a:solidFill>
                  <a:srgbClr val="FF3300"/>
                </a:solidFill>
              </a:rPr>
              <a:t>German Health Care Usage Data</a:t>
            </a:r>
            <a:r>
              <a:rPr lang="en-US" sz="1400" b="1" dirty="0" smtClean="0"/>
              <a:t>,</a:t>
            </a:r>
            <a:r>
              <a:rPr lang="en-US" sz="1400" dirty="0"/>
              <a:t/>
            </a:r>
            <a:br>
              <a:rPr lang="en-US" sz="1400" dirty="0"/>
            </a:br>
            <a:r>
              <a:rPr lang="en-US" sz="1400" b="1" dirty="0"/>
              <a:t>Variables in the file are</a:t>
            </a:r>
            <a:r>
              <a:rPr lang="en-US" sz="1400" dirty="0"/>
              <a:t/>
            </a:r>
            <a:br>
              <a:rPr lang="en-US" sz="1400" dirty="0"/>
            </a:br>
            <a:r>
              <a:rPr lang="en-US" sz="1400" dirty="0"/>
              <a:t>Data downloaded from Journal of Applied Econometrics Archive. This is an unbalanced panel with 7,293 individuals. They can be used for regression, count models, binary choice, ordered choice, and bivariate binary choice.  </a:t>
            </a:r>
            <a:r>
              <a:rPr lang="en-US" sz="1400" b="1" dirty="0">
                <a:solidFill>
                  <a:srgbClr val="FF3300"/>
                </a:solidFill>
              </a:rPr>
              <a:t>This is a large data set.  There are altogether 27,326 observations.  The number of observations ranges from 1 to 7.  (Frequencies are: 1=1525, 2=2158, 3=825, 4=926, 5=1051, 6=1000, 7=987).</a:t>
            </a:r>
            <a:r>
              <a:rPr lang="en-US" sz="1400" dirty="0"/>
              <a:t>  </a:t>
            </a:r>
          </a:p>
          <a:p>
            <a:pPr eaLnBrk="0" hangingPunct="0"/>
            <a:r>
              <a:rPr lang="en-US" sz="1400" dirty="0"/>
              <a:t>                   </a:t>
            </a:r>
            <a:r>
              <a:rPr lang="en-US" sz="1400" b="1" dirty="0"/>
              <a:t>DOCTOR  	=  1(Number of doctor visits &gt; 0)</a:t>
            </a:r>
            <a:br>
              <a:rPr lang="en-US" sz="1400" b="1" dirty="0"/>
            </a:br>
            <a:r>
              <a:rPr lang="en-US" sz="1400" b="1" dirty="0"/>
              <a:t>                   HOSPITAL	=  1(Number of hospital visits &gt; 0)</a:t>
            </a:r>
          </a:p>
          <a:p>
            <a:pPr eaLnBrk="0" hangingPunct="0"/>
            <a:r>
              <a:rPr lang="en-US" sz="1400" b="1" dirty="0"/>
              <a:t>                   HSAT       	=  health satisfaction, coded 0 (low) - 10 (high)  </a:t>
            </a:r>
          </a:p>
          <a:p>
            <a:pPr eaLnBrk="0" hangingPunct="0"/>
            <a:r>
              <a:rPr lang="en-US" sz="1400" b="1" dirty="0">
                <a:solidFill>
                  <a:srgbClr val="FF3300"/>
                </a:solidFill>
              </a:rPr>
              <a:t>                   </a:t>
            </a:r>
            <a:r>
              <a:rPr lang="en-US" sz="1400" b="1" dirty="0"/>
              <a:t>DOCVIS    	=  number of doctor visits in last three months</a:t>
            </a:r>
            <a:br>
              <a:rPr lang="en-US" sz="1400" b="1" dirty="0"/>
            </a:br>
            <a:r>
              <a:rPr lang="en-US" sz="1400" b="1" dirty="0"/>
              <a:t>                   HOSPVIS  	=  number of hospital visits in last calendar year</a:t>
            </a:r>
            <a:r>
              <a:rPr lang="en-US" sz="1400" b="1" dirty="0">
                <a:solidFill>
                  <a:srgbClr val="FF3300"/>
                </a:solidFill>
              </a:rPr>
              <a:t/>
            </a:r>
            <a:br>
              <a:rPr lang="en-US" sz="1400" b="1" dirty="0">
                <a:solidFill>
                  <a:srgbClr val="FF3300"/>
                </a:solidFill>
              </a:rPr>
            </a:br>
            <a:r>
              <a:rPr lang="en-US" sz="1400" b="1" dirty="0">
                <a:solidFill>
                  <a:srgbClr val="FF3300"/>
                </a:solidFill>
              </a:rPr>
              <a:t>                   </a:t>
            </a:r>
            <a:r>
              <a:rPr lang="en-US" sz="1400" b="1" dirty="0"/>
              <a:t>PUBLIC    	=  insured in public health insurance = 1; otherwise = 0</a:t>
            </a:r>
            <a:br>
              <a:rPr lang="en-US" sz="1400" b="1" dirty="0"/>
            </a:br>
            <a:r>
              <a:rPr lang="en-US" sz="1400" b="1" dirty="0"/>
              <a:t>                   ADDON 	=  insured by add-on insurance = 1; </a:t>
            </a:r>
            <a:r>
              <a:rPr lang="en-US" sz="1400" b="1" dirty="0" err="1"/>
              <a:t>otherswise</a:t>
            </a:r>
            <a:r>
              <a:rPr lang="en-US" sz="1400" b="1" dirty="0"/>
              <a:t> = 0</a:t>
            </a:r>
          </a:p>
          <a:p>
            <a:pPr eaLnBrk="0" hangingPunct="0"/>
            <a:r>
              <a:rPr lang="en-US" sz="1400" dirty="0"/>
              <a:t>                   </a:t>
            </a:r>
            <a:r>
              <a:rPr lang="en-US" sz="1400" b="1" dirty="0"/>
              <a:t>HHNINC 	=  household nominal monthly net income in German marks / 10000</a:t>
            </a:r>
            <a:r>
              <a:rPr lang="en-US" sz="1400" dirty="0"/>
              <a:t>.</a:t>
            </a:r>
          </a:p>
          <a:p>
            <a:pPr eaLnBrk="0" hangingPunct="0"/>
            <a:r>
              <a:rPr lang="en-US" sz="1400" dirty="0"/>
              <a:t>                                             (4 observations with income=0 were dropped)</a:t>
            </a:r>
            <a:br>
              <a:rPr lang="en-US" sz="1400" dirty="0"/>
            </a:br>
            <a:r>
              <a:rPr lang="en-US" sz="1400" dirty="0"/>
              <a:t>                   </a:t>
            </a:r>
            <a:r>
              <a:rPr lang="en-US" sz="1400" b="1" dirty="0"/>
              <a:t>HHKIDS 	=  children under age 16 in the household = 1; otherwise = 0</a:t>
            </a:r>
            <a:br>
              <a:rPr lang="en-US" sz="1400" b="1" dirty="0"/>
            </a:br>
            <a:r>
              <a:rPr lang="en-US" sz="1400" b="1" dirty="0"/>
              <a:t>                   EDUC 	=  years of schooling </a:t>
            </a:r>
          </a:p>
          <a:p>
            <a:pPr eaLnBrk="0" hangingPunct="0"/>
            <a:r>
              <a:rPr lang="en-US" sz="1400" b="1" dirty="0"/>
              <a:t>                   AGE 	=  age in years</a:t>
            </a:r>
          </a:p>
          <a:p>
            <a:pPr eaLnBrk="0" hangingPunct="0"/>
            <a:r>
              <a:rPr lang="en-US" sz="1400" b="1" dirty="0"/>
              <a:t>                   MARRIED 	=  marital status</a:t>
            </a:r>
          </a:p>
          <a:p>
            <a:pPr eaLnBrk="0" hangingPunct="0"/>
            <a:r>
              <a:rPr lang="en-US" sz="1400" b="1" dirty="0"/>
              <a:t>                   EDUC 	=  years of education</a:t>
            </a:r>
          </a:p>
        </p:txBody>
      </p:sp>
      <p:sp>
        <p:nvSpPr>
          <p:cNvPr id="44036" name="Line 4"/>
          <p:cNvSpPr>
            <a:spLocks noChangeShapeType="1"/>
          </p:cNvSpPr>
          <p:nvPr/>
        </p:nvSpPr>
        <p:spPr bwMode="auto">
          <a:xfrm>
            <a:off x="609600" y="3048000"/>
            <a:ext cx="609600" cy="0"/>
          </a:xfrm>
          <a:prstGeom prst="line">
            <a:avLst/>
          </a:prstGeom>
          <a:noFill/>
          <a:ln w="57150">
            <a:solidFill>
              <a:srgbClr val="FF3300"/>
            </a:solidFill>
            <a:round/>
            <a:headEnd/>
            <a:tailEnd type="triangle" w="med" len="med"/>
          </a:ln>
        </p:spPr>
        <p:txBody>
          <a:bodyPr wrap="none"/>
          <a:lstStyle/>
          <a:p>
            <a:endParaRPr lang="en-US"/>
          </a:p>
        </p:txBody>
      </p:sp>
      <p:sp>
        <p:nvSpPr>
          <p:cNvPr id="44037" name="Line 5"/>
          <p:cNvSpPr>
            <a:spLocks noChangeShapeType="1"/>
          </p:cNvSpPr>
          <p:nvPr/>
        </p:nvSpPr>
        <p:spPr bwMode="auto">
          <a:xfrm>
            <a:off x="609600" y="4114800"/>
            <a:ext cx="609600" cy="0"/>
          </a:xfrm>
          <a:prstGeom prst="line">
            <a:avLst/>
          </a:prstGeom>
          <a:noFill/>
          <a:ln w="57150">
            <a:solidFill>
              <a:srgbClr val="FF3300"/>
            </a:solidFill>
            <a:round/>
            <a:headEnd/>
            <a:tailEnd type="triangle" w="med" len="med"/>
          </a:ln>
        </p:spPr>
        <p:txBody>
          <a:bodyPr wrap="none"/>
          <a:lstStyle/>
          <a:p>
            <a:endParaRPr lang="en-US"/>
          </a:p>
        </p:txBody>
      </p:sp>
      <p:sp>
        <p:nvSpPr>
          <p:cNvPr id="44038" name="Line 5"/>
          <p:cNvSpPr>
            <a:spLocks noChangeShapeType="1"/>
          </p:cNvSpPr>
          <p:nvPr/>
        </p:nvSpPr>
        <p:spPr bwMode="auto">
          <a:xfrm>
            <a:off x="609600" y="4343400"/>
            <a:ext cx="609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3"/>
          <p:cNvSpPr>
            <a:spLocks noGrp="1"/>
          </p:cNvSpPr>
          <p:nvPr>
            <p:ph type="title"/>
          </p:nvPr>
        </p:nvSpPr>
        <p:spPr>
          <a:xfrm>
            <a:off x="228600" y="1676400"/>
            <a:ext cx="8686800" cy="3886200"/>
          </a:xfrm>
        </p:spPr>
        <p:txBody>
          <a:bodyPr/>
          <a:lstStyle/>
          <a:p>
            <a:pPr algn="l"/>
            <a:r>
              <a:rPr lang="en-US" sz="2400" smtClean="0">
                <a:latin typeface="Arial" pitchFamily="34" charset="0"/>
                <a:cs typeface="Arial" pitchFamily="34" charset="0"/>
              </a:rPr>
              <a:t>A study of moral hazard</a:t>
            </a:r>
            <a:br>
              <a:rPr lang="en-US" sz="2400" smtClean="0">
                <a:latin typeface="Arial" pitchFamily="34" charset="0"/>
                <a:cs typeface="Arial" pitchFamily="34" charset="0"/>
              </a:rPr>
            </a:br>
            <a:r>
              <a:rPr lang="en-US" sz="2400" smtClean="0">
                <a:latin typeface="Arial" pitchFamily="34" charset="0"/>
                <a:cs typeface="Arial" pitchFamily="34" charset="0"/>
              </a:rPr>
              <a:t>Riphahn, Wambach, Million: “Incentive Effects in the Demand for Healthcare”</a:t>
            </a:r>
            <a:br>
              <a:rPr lang="en-US" sz="2400" smtClean="0">
                <a:latin typeface="Arial" pitchFamily="34" charset="0"/>
                <a:cs typeface="Arial" pitchFamily="34" charset="0"/>
              </a:rPr>
            </a:br>
            <a:r>
              <a:rPr lang="en-US" sz="2400" smtClean="0">
                <a:latin typeface="Arial" pitchFamily="34" charset="0"/>
                <a:cs typeface="Arial" pitchFamily="34" charset="0"/>
              </a:rPr>
              <a:t>Journal of Applied Econometrics, 2003</a:t>
            </a:r>
            <a:br>
              <a:rPr lang="en-US" sz="2400" smtClean="0">
                <a:latin typeface="Arial" pitchFamily="34" charset="0"/>
                <a:cs typeface="Arial" pitchFamily="34" charset="0"/>
              </a:rPr>
            </a:br>
            <a:r>
              <a:rPr lang="en-US" sz="2400" smtClean="0">
                <a:latin typeface="Arial" pitchFamily="34" charset="0"/>
                <a:cs typeface="Arial" pitchFamily="34" charset="0"/>
              </a:rPr>
              <a:t/>
            </a:r>
            <a:br>
              <a:rPr lang="en-US" sz="2400" smtClean="0">
                <a:latin typeface="Arial" pitchFamily="34" charset="0"/>
                <a:cs typeface="Arial" pitchFamily="34" charset="0"/>
              </a:rPr>
            </a:br>
            <a:r>
              <a:rPr lang="en-US" sz="2400" smtClean="0">
                <a:latin typeface="Arial" pitchFamily="34" charset="0"/>
                <a:cs typeface="Arial" pitchFamily="34" charset="0"/>
              </a:rPr>
              <a:t>Did the presence of the ADDON insurance influence the demand for health care – doctor visits and hospital visits?</a:t>
            </a:r>
            <a:br>
              <a:rPr lang="en-US" sz="2400" smtClean="0">
                <a:latin typeface="Arial" pitchFamily="34" charset="0"/>
                <a:cs typeface="Arial" pitchFamily="34" charset="0"/>
              </a:rPr>
            </a:br>
            <a:r>
              <a:rPr lang="en-US" sz="2400" smtClean="0">
                <a:latin typeface="Arial" pitchFamily="34" charset="0"/>
                <a:cs typeface="Arial" pitchFamily="34" charset="0"/>
              </a:rPr>
              <a:t/>
            </a:r>
            <a:br>
              <a:rPr lang="en-US" sz="2400" smtClean="0">
                <a:latin typeface="Arial" pitchFamily="34" charset="0"/>
                <a:cs typeface="Arial" pitchFamily="34" charset="0"/>
              </a:rPr>
            </a:br>
            <a:r>
              <a:rPr lang="en-US" sz="2400" smtClean="0">
                <a:latin typeface="Arial" pitchFamily="34" charset="0"/>
                <a:cs typeface="Arial" pitchFamily="34" charset="0"/>
              </a:rPr>
              <a:t>For a simple example, we examine the PUBLIC insurance (89%) instead of ADDON insurance (2%).</a:t>
            </a:r>
            <a:endParaRPr lang="en-US"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533400"/>
            <a:ext cx="8229600" cy="914400"/>
          </a:xfrm>
        </p:spPr>
        <p:txBody>
          <a:bodyPr/>
          <a:lstStyle/>
          <a:p>
            <a:r>
              <a:rPr lang="en-US" smtClean="0"/>
              <a:t>Evidence of Moral Hazard?</a:t>
            </a:r>
          </a:p>
        </p:txBody>
      </p:sp>
      <p:pic>
        <p:nvPicPr>
          <p:cNvPr id="46083" name="Picture 2"/>
          <p:cNvPicPr>
            <a:picLocks noChangeAspect="1" noChangeArrowheads="1"/>
          </p:cNvPicPr>
          <p:nvPr/>
        </p:nvPicPr>
        <p:blipFill>
          <a:blip r:embed="rId3"/>
          <a:srcRect/>
          <a:stretch>
            <a:fillRect/>
          </a:stretch>
        </p:blipFill>
        <p:spPr bwMode="auto">
          <a:xfrm>
            <a:off x="533400" y="1676400"/>
            <a:ext cx="8001000" cy="5005388"/>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533400"/>
            <a:ext cx="8229600" cy="838200"/>
          </a:xfrm>
        </p:spPr>
        <p:txBody>
          <a:bodyPr/>
          <a:lstStyle/>
          <a:p>
            <a:r>
              <a:rPr lang="en-US" smtClean="0"/>
              <a:t>Regression Study</a:t>
            </a:r>
          </a:p>
        </p:txBody>
      </p:sp>
      <p:pic>
        <p:nvPicPr>
          <p:cNvPr id="47107" name="Picture 3"/>
          <p:cNvPicPr>
            <a:picLocks noChangeAspect="1" noChangeArrowheads="1"/>
          </p:cNvPicPr>
          <p:nvPr/>
        </p:nvPicPr>
        <p:blipFill>
          <a:blip r:embed="rId3"/>
          <a:srcRect/>
          <a:stretch>
            <a:fillRect/>
          </a:stretch>
        </p:blipFill>
        <p:spPr bwMode="auto">
          <a:xfrm>
            <a:off x="762000" y="1524000"/>
            <a:ext cx="7704138" cy="5029200"/>
          </a:xfrm>
          <a:prstGeom prst="rect">
            <a:avLst/>
          </a:prstGeom>
          <a:noFill/>
          <a:ln w="19050">
            <a:noFill/>
            <a:miter lim="800000"/>
            <a:headEnd/>
            <a:tailEnd/>
          </a:ln>
        </p:spPr>
      </p:pic>
      <p:sp>
        <p:nvSpPr>
          <p:cNvPr id="47108" name="Rectangle 5"/>
          <p:cNvSpPr>
            <a:spLocks noChangeArrowheads="1"/>
          </p:cNvSpPr>
          <p:nvPr/>
        </p:nvSpPr>
        <p:spPr bwMode="auto">
          <a:xfrm>
            <a:off x="838200" y="5715000"/>
            <a:ext cx="7543800" cy="304800"/>
          </a:xfrm>
          <a:prstGeom prst="rect">
            <a:avLst/>
          </a:prstGeom>
          <a:solidFill>
            <a:srgbClr val="8B00EA">
              <a:alpha val="34117"/>
            </a:srgbClr>
          </a:solidFill>
          <a:ln w="19050" algn="ctr">
            <a:solidFill>
              <a:schemeClr val="tx1"/>
            </a:solidFill>
            <a:round/>
            <a:headEnd/>
            <a:tailEnd/>
          </a:ln>
        </p:spPr>
        <p:txBody>
          <a:bodyPr wrap="none"/>
          <a:lstStyle/>
          <a:p>
            <a:pPr eaLnBrk="0" hangingPunct="0"/>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mtClean="0"/>
              <a:t>Endogenous Dummy Variable</a:t>
            </a:r>
          </a:p>
        </p:txBody>
      </p:sp>
      <p:sp>
        <p:nvSpPr>
          <p:cNvPr id="48131" name="Content Placeholder 2"/>
          <p:cNvSpPr>
            <a:spLocks noGrp="1"/>
          </p:cNvSpPr>
          <p:nvPr>
            <p:ph idx="1"/>
          </p:nvPr>
        </p:nvSpPr>
        <p:spPr>
          <a:xfrm>
            <a:off x="457200" y="2286000"/>
            <a:ext cx="8229600" cy="3352800"/>
          </a:xfrm>
        </p:spPr>
        <p:txBody>
          <a:bodyPr/>
          <a:lstStyle/>
          <a:p>
            <a:r>
              <a:rPr lang="en-US" smtClean="0"/>
              <a:t>Doctor Visits = f(Age, Educ, Health, </a:t>
            </a:r>
            <a:br>
              <a:rPr lang="en-US" smtClean="0"/>
            </a:br>
            <a:r>
              <a:rPr lang="en-US" smtClean="0"/>
              <a:t>                        Presence of Insurance,</a:t>
            </a:r>
            <a:br>
              <a:rPr lang="en-US" smtClean="0"/>
            </a:br>
            <a:r>
              <a:rPr lang="en-US" smtClean="0"/>
              <a:t>                        </a:t>
            </a:r>
            <a:r>
              <a:rPr lang="en-US" smtClean="0">
                <a:solidFill>
                  <a:srgbClr val="FF0000"/>
                </a:solidFill>
              </a:rPr>
              <a:t>Other unobservables</a:t>
            </a:r>
            <a:r>
              <a:rPr lang="en-US" smtClean="0"/>
              <a:t>)</a:t>
            </a:r>
          </a:p>
          <a:p>
            <a:endParaRPr lang="en-US" smtClean="0"/>
          </a:p>
          <a:p>
            <a:r>
              <a:rPr lang="en-US" smtClean="0"/>
              <a:t>Insurance     = f(Expected Doctor Visits,</a:t>
            </a:r>
            <a:br>
              <a:rPr lang="en-US" smtClean="0"/>
            </a:br>
            <a:r>
              <a:rPr lang="en-US" smtClean="0"/>
              <a:t>                        </a:t>
            </a:r>
            <a:r>
              <a:rPr lang="en-US" smtClean="0">
                <a:solidFill>
                  <a:srgbClr val="FF3300"/>
                </a:solidFill>
              </a:rPr>
              <a:t>Other unobservables</a:t>
            </a:r>
            <a:r>
              <a:rPr lang="en-US" smtClean="0"/>
              <a:t>)</a:t>
            </a:r>
          </a:p>
        </p:txBody>
      </p:sp>
      <p:cxnSp>
        <p:nvCxnSpPr>
          <p:cNvPr id="48132" name="Straight Arrow Connector 4"/>
          <p:cNvCxnSpPr>
            <a:cxnSpLocks noChangeShapeType="1"/>
          </p:cNvCxnSpPr>
          <p:nvPr/>
        </p:nvCxnSpPr>
        <p:spPr bwMode="auto">
          <a:xfrm flipV="1">
            <a:off x="1633538" y="3048000"/>
            <a:ext cx="1905000" cy="1143000"/>
          </a:xfrm>
          <a:prstGeom prst="straightConnector1">
            <a:avLst/>
          </a:prstGeom>
          <a:noFill/>
          <a:ln w="19050" algn="ctr">
            <a:solidFill>
              <a:srgbClr val="6B00B4"/>
            </a:solidFill>
            <a:round/>
            <a:headEnd type="stealth" w="med" len="med"/>
            <a:tailEnd type="stealth" w="med" len="med"/>
          </a:ln>
        </p:spPr>
      </p:cxn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3"/>
          <p:cNvSpPr>
            <a:spLocks noGrp="1"/>
          </p:cNvSpPr>
          <p:nvPr>
            <p:ph type="title"/>
          </p:nvPr>
        </p:nvSpPr>
        <p:spPr/>
        <p:txBody>
          <a:bodyPr/>
          <a:lstStyle/>
          <a:p>
            <a:r>
              <a:rPr lang="en-US" smtClean="0"/>
              <a:t>Approaches</a:t>
            </a:r>
          </a:p>
        </p:txBody>
      </p:sp>
      <p:sp>
        <p:nvSpPr>
          <p:cNvPr id="49155" name="Content Placeholder 4"/>
          <p:cNvSpPr>
            <a:spLocks noGrp="1"/>
          </p:cNvSpPr>
          <p:nvPr>
            <p:ph idx="1"/>
          </p:nvPr>
        </p:nvSpPr>
        <p:spPr/>
        <p:txBody>
          <a:bodyPr/>
          <a:lstStyle/>
          <a:p>
            <a:r>
              <a:rPr lang="en-US" smtClean="0"/>
              <a:t>(Parametric) Control Function: Build a structural model for the two variables (Heckman)</a:t>
            </a:r>
          </a:p>
          <a:p>
            <a:endParaRPr lang="en-US" sz="1400" smtClean="0"/>
          </a:p>
          <a:p>
            <a:r>
              <a:rPr lang="en-US" smtClean="0"/>
              <a:t>(Semiparametric) Instrumental Variable: Create an instrumental variable for the dummy variable (Barnow/Cain/ Goldberger, Angrist, current generation of researchers)</a:t>
            </a:r>
          </a:p>
          <a:p>
            <a:endParaRPr lang="en-US" sz="1400" smtClean="0"/>
          </a:p>
          <a:p>
            <a:r>
              <a:rPr lang="en-US" smtClean="0"/>
              <a:t>(?) Propensity Score Matching (Heckman et al., Becker/Ichino,  Many recent researchers)</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3"/>
          <p:cNvSpPr>
            <a:spLocks noGrp="1"/>
          </p:cNvSpPr>
          <p:nvPr>
            <p:ph type="title"/>
          </p:nvPr>
        </p:nvSpPr>
        <p:spPr>
          <a:xfrm>
            <a:off x="228600" y="533400"/>
            <a:ext cx="8763000" cy="990600"/>
          </a:xfrm>
        </p:spPr>
        <p:txBody>
          <a:bodyPr/>
          <a:lstStyle/>
          <a:p>
            <a:r>
              <a:rPr lang="en-US" smtClean="0"/>
              <a:t>Heckman’s Control Function Approach</a:t>
            </a:r>
          </a:p>
        </p:txBody>
      </p:sp>
      <p:sp>
        <p:nvSpPr>
          <p:cNvPr id="50179" name="Content Placeholder 4"/>
          <p:cNvSpPr>
            <a:spLocks noGrp="1"/>
          </p:cNvSpPr>
          <p:nvPr>
            <p:ph idx="1"/>
          </p:nvPr>
        </p:nvSpPr>
        <p:spPr>
          <a:xfrm>
            <a:off x="228600" y="1676400"/>
            <a:ext cx="8763000" cy="1524000"/>
          </a:xfrm>
        </p:spPr>
        <p:txBody>
          <a:bodyPr/>
          <a:lstStyle/>
          <a:p>
            <a:r>
              <a:rPr lang="en-US" sz="1800" smtClean="0"/>
              <a:t>Y  =  x</a:t>
            </a:r>
            <a:r>
              <a:rPr lang="el-GR" sz="1800" smtClean="0"/>
              <a:t>β</a:t>
            </a:r>
            <a:r>
              <a:rPr lang="en-US" sz="1800" smtClean="0"/>
              <a:t>  +  </a:t>
            </a:r>
            <a:r>
              <a:rPr lang="el-GR" sz="1800" smtClean="0"/>
              <a:t>δ</a:t>
            </a:r>
            <a:r>
              <a:rPr lang="en-US" sz="1800" smtClean="0"/>
              <a:t>T + E[</a:t>
            </a:r>
            <a:r>
              <a:rPr lang="el-GR" sz="1800" smtClean="0"/>
              <a:t>ε</a:t>
            </a:r>
            <a:r>
              <a:rPr lang="en-US" sz="1800" smtClean="0"/>
              <a:t>|T]  +  {</a:t>
            </a:r>
            <a:r>
              <a:rPr lang="el-GR" sz="1800" smtClean="0"/>
              <a:t>ε</a:t>
            </a:r>
            <a:r>
              <a:rPr lang="en-US" sz="1800" smtClean="0"/>
              <a:t> - E[</a:t>
            </a:r>
            <a:r>
              <a:rPr lang="el-GR" sz="1800" smtClean="0"/>
              <a:t>ε</a:t>
            </a:r>
            <a:r>
              <a:rPr lang="en-US" sz="1800" smtClean="0"/>
              <a:t>|T]}</a:t>
            </a:r>
          </a:p>
          <a:p>
            <a:r>
              <a:rPr lang="el-GR" sz="1800" smtClean="0"/>
              <a:t>λ</a:t>
            </a:r>
            <a:r>
              <a:rPr lang="en-US" sz="1800" smtClean="0"/>
              <a:t>  =  E[</a:t>
            </a:r>
            <a:r>
              <a:rPr lang="el-GR" sz="1800" smtClean="0"/>
              <a:t>ε</a:t>
            </a:r>
            <a:r>
              <a:rPr lang="en-US" sz="1800" smtClean="0"/>
              <a:t>|T] , computed from a model for whether T = 0 or 1</a:t>
            </a:r>
          </a:p>
        </p:txBody>
      </p:sp>
      <p:pic>
        <p:nvPicPr>
          <p:cNvPr id="50180" name="Picture 3"/>
          <p:cNvPicPr>
            <a:picLocks noChangeAspect="1" noChangeArrowheads="1"/>
          </p:cNvPicPr>
          <p:nvPr/>
        </p:nvPicPr>
        <p:blipFill>
          <a:blip r:embed="rId3"/>
          <a:srcRect/>
          <a:stretch>
            <a:fillRect/>
          </a:stretch>
        </p:blipFill>
        <p:spPr bwMode="auto">
          <a:xfrm>
            <a:off x="1676400" y="2513013"/>
            <a:ext cx="6248400" cy="3279775"/>
          </a:xfrm>
          <a:prstGeom prst="rect">
            <a:avLst/>
          </a:prstGeom>
          <a:noFill/>
          <a:ln w="19050">
            <a:noFill/>
            <a:miter lim="800000"/>
            <a:headEnd/>
            <a:tailEnd/>
          </a:ln>
        </p:spPr>
      </p:pic>
      <p:sp>
        <p:nvSpPr>
          <p:cNvPr id="50181" name="TextBox 1"/>
          <p:cNvSpPr txBox="1">
            <a:spLocks noChangeArrowheads="1"/>
          </p:cNvSpPr>
          <p:nvPr/>
        </p:nvSpPr>
        <p:spPr bwMode="auto">
          <a:xfrm>
            <a:off x="2324100" y="6005513"/>
            <a:ext cx="4953000" cy="369887"/>
          </a:xfrm>
          <a:prstGeom prst="rect">
            <a:avLst/>
          </a:prstGeom>
          <a:noFill/>
          <a:ln w="9525">
            <a:noFill/>
            <a:miter lim="800000"/>
            <a:headEnd/>
            <a:tailEnd/>
          </a:ln>
        </p:spPr>
        <p:txBody>
          <a:bodyPr>
            <a:spAutoFit/>
          </a:bodyPr>
          <a:lstStyle/>
          <a:p>
            <a:pPr eaLnBrk="0" hangingPunct="0"/>
            <a:r>
              <a:rPr lang="en-US"/>
              <a:t>Magnitude = 11.1200 is nonsensical in this context.</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3"/>
          <p:cNvSpPr>
            <a:spLocks noGrp="1"/>
          </p:cNvSpPr>
          <p:nvPr>
            <p:ph type="title"/>
          </p:nvPr>
        </p:nvSpPr>
        <p:spPr/>
        <p:txBody>
          <a:bodyPr/>
          <a:lstStyle/>
          <a:p>
            <a:r>
              <a:rPr lang="en-US" smtClean="0"/>
              <a:t>Instrumental Variable Approach</a:t>
            </a:r>
          </a:p>
        </p:txBody>
      </p:sp>
      <p:sp>
        <p:nvSpPr>
          <p:cNvPr id="51203" name="Content Placeholder 4"/>
          <p:cNvSpPr>
            <a:spLocks noGrp="1"/>
          </p:cNvSpPr>
          <p:nvPr>
            <p:ph idx="1"/>
          </p:nvPr>
        </p:nvSpPr>
        <p:spPr/>
        <p:txBody>
          <a:bodyPr/>
          <a:lstStyle/>
          <a:p>
            <a:r>
              <a:rPr lang="en-US" sz="1800" smtClean="0"/>
              <a:t>Construct a prediction for T using only the exogenous information</a:t>
            </a:r>
          </a:p>
          <a:p>
            <a:r>
              <a:rPr lang="en-US" sz="1800" smtClean="0"/>
              <a:t>Use 2SLS using this instrumental variable.</a:t>
            </a:r>
          </a:p>
        </p:txBody>
      </p:sp>
      <p:pic>
        <p:nvPicPr>
          <p:cNvPr id="51204" name="Picture 2"/>
          <p:cNvPicPr>
            <a:picLocks noChangeAspect="1" noChangeArrowheads="1"/>
          </p:cNvPicPr>
          <p:nvPr/>
        </p:nvPicPr>
        <p:blipFill>
          <a:blip r:embed="rId3"/>
          <a:srcRect/>
          <a:stretch>
            <a:fillRect/>
          </a:stretch>
        </p:blipFill>
        <p:spPr bwMode="auto">
          <a:xfrm>
            <a:off x="1752600" y="2667000"/>
            <a:ext cx="7000875" cy="3122613"/>
          </a:xfrm>
          <a:prstGeom prst="rect">
            <a:avLst/>
          </a:prstGeom>
          <a:noFill/>
          <a:ln w="19050">
            <a:noFill/>
            <a:miter lim="800000"/>
            <a:headEnd/>
            <a:tailEnd/>
          </a:ln>
        </p:spPr>
      </p:pic>
      <p:sp>
        <p:nvSpPr>
          <p:cNvPr id="51205" name="TextBox 4"/>
          <p:cNvSpPr txBox="1">
            <a:spLocks noChangeArrowheads="1"/>
          </p:cNvSpPr>
          <p:nvPr/>
        </p:nvSpPr>
        <p:spPr bwMode="auto">
          <a:xfrm>
            <a:off x="2324100" y="5821363"/>
            <a:ext cx="5448300" cy="369887"/>
          </a:xfrm>
          <a:prstGeom prst="rect">
            <a:avLst/>
          </a:prstGeom>
          <a:noFill/>
          <a:ln w="9525">
            <a:noFill/>
            <a:miter lim="800000"/>
            <a:headEnd/>
            <a:tailEnd/>
          </a:ln>
        </p:spPr>
        <p:txBody>
          <a:bodyPr>
            <a:spAutoFit/>
          </a:bodyPr>
          <a:lstStyle/>
          <a:p>
            <a:pPr eaLnBrk="0" hangingPunct="0"/>
            <a:r>
              <a:rPr lang="en-US"/>
              <a:t>Magnitude = 23.9012 is also nonsensical in this context.</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3"/>
          <p:cNvSpPr>
            <a:spLocks noGrp="1"/>
          </p:cNvSpPr>
          <p:nvPr>
            <p:ph type="title"/>
          </p:nvPr>
        </p:nvSpPr>
        <p:spPr>
          <a:xfrm>
            <a:off x="457200" y="838200"/>
            <a:ext cx="8229600" cy="685800"/>
          </a:xfrm>
        </p:spPr>
        <p:txBody>
          <a:bodyPr/>
          <a:lstStyle/>
          <a:p>
            <a:r>
              <a:rPr lang="en-US" smtClean="0"/>
              <a:t>Propensity Score Matching</a:t>
            </a:r>
          </a:p>
        </p:txBody>
      </p:sp>
      <p:sp>
        <p:nvSpPr>
          <p:cNvPr id="52227" name="Content Placeholder 4"/>
          <p:cNvSpPr>
            <a:spLocks noGrp="1"/>
          </p:cNvSpPr>
          <p:nvPr>
            <p:ph idx="1"/>
          </p:nvPr>
        </p:nvSpPr>
        <p:spPr>
          <a:xfrm>
            <a:off x="185738" y="1600200"/>
            <a:ext cx="8839200" cy="1143000"/>
          </a:xfrm>
        </p:spPr>
        <p:txBody>
          <a:bodyPr/>
          <a:lstStyle/>
          <a:p>
            <a:r>
              <a:rPr lang="en-US" sz="1800" smtClean="0"/>
              <a:t>Create a model for T that produces probabilities for T=1: “Propensity Scores”</a:t>
            </a:r>
          </a:p>
          <a:p>
            <a:r>
              <a:rPr lang="en-US" sz="1800" smtClean="0"/>
              <a:t>Find people with the same propensity score – some with T=1, some with T=0</a:t>
            </a:r>
          </a:p>
          <a:p>
            <a:r>
              <a:rPr lang="en-US" sz="1800" smtClean="0"/>
              <a:t>Compare number of doctor visits of those with T=1 to those with T=0.</a:t>
            </a:r>
          </a:p>
        </p:txBody>
      </p:sp>
      <p:pic>
        <p:nvPicPr>
          <p:cNvPr id="52228" name="Picture 2"/>
          <p:cNvPicPr>
            <a:picLocks noChangeAspect="1" noChangeArrowheads="1"/>
          </p:cNvPicPr>
          <p:nvPr/>
        </p:nvPicPr>
        <p:blipFill>
          <a:blip r:embed="rId3"/>
          <a:srcRect/>
          <a:stretch>
            <a:fillRect/>
          </a:stretch>
        </p:blipFill>
        <p:spPr bwMode="auto">
          <a:xfrm>
            <a:off x="533400" y="2971800"/>
            <a:ext cx="8145463" cy="35052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idx="4294967295"/>
          </p:nvPr>
        </p:nvSpPr>
        <p:spPr>
          <a:xfrm>
            <a:off x="228600" y="2590800"/>
            <a:ext cx="7696200" cy="1676400"/>
          </a:xfrm>
        </p:spPr>
        <p:txBody>
          <a:bodyPr/>
          <a:lstStyle/>
          <a:p>
            <a:pPr eaLnBrk="1" hangingPunct="1"/>
            <a:r>
              <a:rPr lang="en-US" sz="7200" smtClean="0"/>
              <a:t>    Panel Data</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81000" y="1219200"/>
            <a:ext cx="8229600" cy="530225"/>
          </a:xfrm>
        </p:spPr>
        <p:txBody>
          <a:bodyPr/>
          <a:lstStyle/>
          <a:p>
            <a:pPr eaLnBrk="1" hangingPunct="1"/>
            <a:r>
              <a:rPr lang="en-US" smtClean="0"/>
              <a:t>Benefits of Panel Data</a:t>
            </a:r>
          </a:p>
        </p:txBody>
      </p:sp>
      <p:sp>
        <p:nvSpPr>
          <p:cNvPr id="5123" name="Rectangle 3"/>
          <p:cNvSpPr>
            <a:spLocks noGrp="1" noChangeArrowheads="1"/>
          </p:cNvSpPr>
          <p:nvPr>
            <p:ph type="body" idx="1"/>
          </p:nvPr>
        </p:nvSpPr>
        <p:spPr>
          <a:xfrm>
            <a:off x="685800" y="1981200"/>
            <a:ext cx="7696200" cy="3657600"/>
          </a:xfrm>
        </p:spPr>
        <p:txBody>
          <a:bodyPr/>
          <a:lstStyle/>
          <a:p>
            <a:pPr eaLnBrk="1" hangingPunct="1"/>
            <a:r>
              <a:rPr lang="en-US" sz="2400" smtClean="0"/>
              <a:t>Time and individual variation in behavior unobservable in cross sections or aggregate time series</a:t>
            </a:r>
          </a:p>
          <a:p>
            <a:pPr eaLnBrk="1" hangingPunct="1"/>
            <a:r>
              <a:rPr lang="en-US" sz="2400" smtClean="0"/>
              <a:t>Observable and unobservable individual heterogeneity</a:t>
            </a:r>
          </a:p>
          <a:p>
            <a:pPr eaLnBrk="1" hangingPunct="1"/>
            <a:r>
              <a:rPr lang="en-US" sz="2400" smtClean="0"/>
              <a:t>Rich hierarchical structures</a:t>
            </a:r>
          </a:p>
          <a:p>
            <a:pPr eaLnBrk="1" hangingPunct="1"/>
            <a:r>
              <a:rPr lang="en-US" sz="2400" smtClean="0"/>
              <a:t>More complicated models</a:t>
            </a:r>
          </a:p>
          <a:p>
            <a:pPr eaLnBrk="1" hangingPunct="1"/>
            <a:r>
              <a:rPr lang="en-US" sz="2400" smtClean="0"/>
              <a:t>Features that cannot be modeled with only cross section or aggregate time series data alone</a:t>
            </a:r>
          </a:p>
          <a:p>
            <a:pPr eaLnBrk="1" hangingPunct="1"/>
            <a:r>
              <a:rPr lang="en-US" sz="2400" smtClean="0"/>
              <a:t>Dynamics in economic behavior</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295400" y="990600"/>
            <a:ext cx="6324600" cy="56548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1676400" y="1066800"/>
            <a:ext cx="5410200" cy="56493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914400" y="1143000"/>
            <a:ext cx="7580313" cy="5345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p:cNvPicPr>
            <a:picLocks noChangeAspect="1" noChangeArrowheads="1"/>
          </p:cNvPicPr>
          <p:nvPr/>
        </p:nvPicPr>
        <p:blipFill>
          <a:blip r:embed="rId2" cstate="print"/>
          <a:srcRect/>
          <a:stretch>
            <a:fillRect/>
          </a:stretch>
        </p:blipFill>
        <p:spPr bwMode="auto">
          <a:xfrm>
            <a:off x="304800" y="1066800"/>
            <a:ext cx="8702675" cy="54102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457200" y="914400"/>
            <a:ext cx="8374063" cy="558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847725" y="990600"/>
            <a:ext cx="7408863"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381000" y="1365250"/>
            <a:ext cx="8602663" cy="480695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228600" y="1752600"/>
            <a:ext cx="8720392"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304800" y="914400"/>
            <a:ext cx="8494713"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1600200" y="1066800"/>
            <a:ext cx="6483350" cy="5517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pPr algn="ctr" eaLnBrk="1" hangingPunct="1"/>
            <a:r>
              <a:rPr lang="en-US" sz="3600" smtClean="0">
                <a:solidFill>
                  <a:schemeClr val="tx1"/>
                </a:solidFill>
              </a:rPr>
              <a:t>Application: Health Care Usage</a:t>
            </a:r>
          </a:p>
        </p:txBody>
      </p:sp>
      <p:sp>
        <p:nvSpPr>
          <p:cNvPr id="14339" name="Text Box 3"/>
          <p:cNvSpPr txBox="1">
            <a:spLocks noChangeArrowheads="1"/>
          </p:cNvSpPr>
          <p:nvPr/>
        </p:nvSpPr>
        <p:spPr bwMode="auto">
          <a:xfrm>
            <a:off x="457200" y="1828800"/>
            <a:ext cx="8382000" cy="4001095"/>
          </a:xfrm>
          <a:prstGeom prst="rect">
            <a:avLst/>
          </a:prstGeom>
          <a:noFill/>
          <a:ln w="19050">
            <a:noFill/>
            <a:miter lim="800000"/>
            <a:headEnd/>
            <a:tailEnd/>
          </a:ln>
        </p:spPr>
        <p:txBody>
          <a:bodyPr>
            <a:spAutoFit/>
          </a:bodyPr>
          <a:lstStyle/>
          <a:p>
            <a:pPr>
              <a:spcBef>
                <a:spcPct val="50000"/>
              </a:spcBef>
            </a:pPr>
            <a:r>
              <a:rPr lang="en-US" sz="1600" b="1" dirty="0">
                <a:solidFill>
                  <a:srgbClr val="FF3300"/>
                </a:solidFill>
                <a:latin typeface="Times New Roman" pitchFamily="18" charset="0"/>
              </a:rPr>
              <a:t>German Health Care Usage </a:t>
            </a:r>
            <a:r>
              <a:rPr lang="en-US" sz="1600" b="1" dirty="0" smtClean="0">
                <a:solidFill>
                  <a:srgbClr val="FF3300"/>
                </a:solidFill>
                <a:latin typeface="Times New Roman" pitchFamily="18" charset="0"/>
              </a:rPr>
              <a:t>Data   </a:t>
            </a:r>
            <a:r>
              <a:rPr lang="en-US" sz="1400" dirty="0" smtClean="0">
                <a:latin typeface="Times New Roman" pitchFamily="18" charset="0"/>
              </a:rPr>
              <a:t>This </a:t>
            </a:r>
            <a:r>
              <a:rPr lang="en-US" sz="1400" dirty="0">
                <a:latin typeface="Times New Roman" pitchFamily="18" charset="0"/>
              </a:rPr>
              <a:t>is an unbalanced panel with 7,293 individuals.  </a:t>
            </a:r>
            <a:r>
              <a:rPr lang="en-US" sz="1400" dirty="0" smtClean="0"/>
              <a:t/>
            </a:r>
            <a:br>
              <a:rPr lang="en-US" sz="1400" dirty="0" smtClean="0"/>
            </a:br>
            <a:r>
              <a:rPr lang="en-US" sz="1400" dirty="0" smtClean="0">
                <a:latin typeface="Times New Roman" pitchFamily="18" charset="0"/>
              </a:rPr>
              <a:t>There </a:t>
            </a:r>
            <a:r>
              <a:rPr lang="en-US" sz="1400" dirty="0">
                <a:latin typeface="Times New Roman" pitchFamily="18" charset="0"/>
              </a:rPr>
              <a:t>are altogether 27,326 observations.  The number of observations ranges from 1 to 7.  </a:t>
            </a:r>
            <a:r>
              <a:rPr lang="en-US" sz="1400" dirty="0" smtClean="0">
                <a:latin typeface="Times New Roman" pitchFamily="18" charset="0"/>
              </a:rPr>
              <a:t/>
            </a:r>
            <a:br>
              <a:rPr lang="en-US" sz="1400" dirty="0" smtClean="0">
                <a:latin typeface="Times New Roman" pitchFamily="18" charset="0"/>
              </a:rPr>
            </a:br>
            <a:r>
              <a:rPr lang="en-US" sz="1400" dirty="0" smtClean="0">
                <a:latin typeface="Times New Roman" pitchFamily="18" charset="0"/>
              </a:rPr>
              <a:t>Frequencies </a:t>
            </a:r>
            <a:r>
              <a:rPr lang="en-US" sz="1400" dirty="0">
                <a:latin typeface="Times New Roman" pitchFamily="18" charset="0"/>
              </a:rPr>
              <a:t>are: 1=1525, 2=2158, 3=825, 4=926, 5=1051, 6=1000, </a:t>
            </a:r>
            <a:r>
              <a:rPr lang="en-US" sz="1400" dirty="0" smtClean="0">
                <a:latin typeface="Times New Roman" pitchFamily="18" charset="0"/>
              </a:rPr>
              <a:t>7=987.</a:t>
            </a:r>
            <a:r>
              <a:rPr lang="en-US" sz="1400" dirty="0">
                <a:latin typeface="Times New Roman" pitchFamily="18" charset="0"/>
              </a:rPr>
              <a:t>  </a:t>
            </a:r>
            <a:r>
              <a:rPr lang="en-US" sz="1400" dirty="0" smtClean="0">
                <a:latin typeface="Times New Roman" pitchFamily="18" charset="0"/>
              </a:rPr>
              <a:t/>
            </a:r>
            <a:br>
              <a:rPr lang="en-US" sz="1400" dirty="0" smtClean="0">
                <a:latin typeface="Times New Roman" pitchFamily="18" charset="0"/>
              </a:rPr>
            </a:br>
            <a:r>
              <a:rPr lang="en-US" sz="1400" dirty="0" smtClean="0">
                <a:latin typeface="Times New Roman" pitchFamily="18" charset="0"/>
              </a:rPr>
              <a:t>Downloaded </a:t>
            </a:r>
            <a:r>
              <a:rPr lang="en-US" sz="1400" dirty="0">
                <a:latin typeface="Times New Roman" pitchFamily="18" charset="0"/>
              </a:rPr>
              <a:t>from the JAE </a:t>
            </a:r>
            <a:r>
              <a:rPr lang="en-US" sz="1400" dirty="0" smtClean="0">
                <a:latin typeface="Times New Roman" pitchFamily="18" charset="0"/>
              </a:rPr>
              <a:t>Archive.</a:t>
            </a:r>
            <a:br>
              <a:rPr lang="en-US" sz="1400" dirty="0" smtClean="0">
                <a:latin typeface="Times New Roman" pitchFamily="18" charset="0"/>
              </a:rPr>
            </a:br>
            <a:r>
              <a:rPr lang="en-US" sz="1400" dirty="0" smtClean="0"/>
              <a:t>Variables </a:t>
            </a:r>
            <a:r>
              <a:rPr lang="en-US" sz="1400" dirty="0"/>
              <a:t>in the file </a:t>
            </a:r>
            <a:r>
              <a:rPr lang="en-US" sz="1400" dirty="0" smtClean="0"/>
              <a:t>include</a:t>
            </a:r>
          </a:p>
          <a:p>
            <a:r>
              <a:rPr lang="en-US" sz="1400" dirty="0" smtClean="0">
                <a:latin typeface="Times New Roman" pitchFamily="18" charset="0"/>
              </a:rPr>
              <a:t>                   </a:t>
            </a:r>
            <a:r>
              <a:rPr lang="en-US" sz="1400" b="1" dirty="0">
                <a:latin typeface="Times New Roman" pitchFamily="18" charset="0"/>
              </a:rPr>
              <a:t>DOCTOR  	=  1(Number of doctor visits &gt; 0)</a:t>
            </a:r>
            <a:br>
              <a:rPr lang="en-US" sz="1400" b="1" dirty="0">
                <a:latin typeface="Times New Roman" pitchFamily="18" charset="0"/>
              </a:rPr>
            </a:br>
            <a:r>
              <a:rPr lang="en-US" sz="1400" b="1" dirty="0">
                <a:latin typeface="Times New Roman" pitchFamily="18" charset="0"/>
              </a:rPr>
              <a:t>                   HOSPITAL	=  1(Number of hospital visits &gt; 0)</a:t>
            </a:r>
          </a:p>
          <a:p>
            <a:r>
              <a:rPr lang="en-US" sz="1400" b="1" dirty="0">
                <a:latin typeface="Times New Roman" pitchFamily="18" charset="0"/>
              </a:rPr>
              <a:t>                   HSAT       	=  health satisfaction, coded 0 (low) - 10 (high)  </a:t>
            </a:r>
          </a:p>
          <a:p>
            <a:r>
              <a:rPr lang="en-US" sz="1400" b="1" dirty="0">
                <a:solidFill>
                  <a:srgbClr val="FF3300"/>
                </a:solidFill>
                <a:latin typeface="Times New Roman" pitchFamily="18" charset="0"/>
              </a:rPr>
              <a:t>                   </a:t>
            </a:r>
            <a:r>
              <a:rPr lang="en-US" sz="1400" b="1" dirty="0">
                <a:latin typeface="Times New Roman" pitchFamily="18" charset="0"/>
              </a:rPr>
              <a:t>DOCVIS    	=  number of doctor visits in last three months</a:t>
            </a:r>
            <a:br>
              <a:rPr lang="en-US" sz="1400" b="1" dirty="0">
                <a:latin typeface="Times New Roman" pitchFamily="18" charset="0"/>
              </a:rPr>
            </a:br>
            <a:r>
              <a:rPr lang="en-US" sz="1400" b="1" dirty="0">
                <a:latin typeface="Times New Roman" pitchFamily="18" charset="0"/>
              </a:rPr>
              <a:t>                   HOSPVIS  	=  number of hospital visits in last calendar year</a:t>
            </a:r>
            <a:r>
              <a:rPr lang="en-US" sz="1400" b="1" dirty="0">
                <a:solidFill>
                  <a:srgbClr val="FF3300"/>
                </a:solidFill>
                <a:latin typeface="Times New Roman" pitchFamily="18" charset="0"/>
              </a:rPr>
              <a:t/>
            </a:r>
            <a:br>
              <a:rPr lang="en-US" sz="1400" b="1" dirty="0">
                <a:solidFill>
                  <a:srgbClr val="FF3300"/>
                </a:solidFill>
                <a:latin typeface="Times New Roman" pitchFamily="18" charset="0"/>
              </a:rPr>
            </a:br>
            <a:r>
              <a:rPr lang="en-US" sz="1400" b="1" dirty="0">
                <a:solidFill>
                  <a:srgbClr val="FF3300"/>
                </a:solidFill>
                <a:latin typeface="Times New Roman" pitchFamily="18" charset="0"/>
              </a:rPr>
              <a:t>                   </a:t>
            </a:r>
            <a:r>
              <a:rPr lang="en-US" sz="1400" b="1" dirty="0">
                <a:latin typeface="Times New Roman" pitchFamily="18" charset="0"/>
              </a:rPr>
              <a:t>PUBLIC    	=  insured in public health insurance = 1; otherwise = 0</a:t>
            </a:r>
            <a:br>
              <a:rPr lang="en-US" sz="1400" b="1" dirty="0">
                <a:latin typeface="Times New Roman" pitchFamily="18" charset="0"/>
              </a:rPr>
            </a:br>
            <a:r>
              <a:rPr lang="en-US" sz="1400" b="1" dirty="0">
                <a:latin typeface="Times New Roman" pitchFamily="18" charset="0"/>
              </a:rPr>
              <a:t>                   ADDON 	=  insured by add-on insurance = 1; </a:t>
            </a:r>
            <a:r>
              <a:rPr lang="en-US" sz="1400" b="1" dirty="0" err="1">
                <a:latin typeface="Times New Roman" pitchFamily="18" charset="0"/>
              </a:rPr>
              <a:t>otherswise</a:t>
            </a:r>
            <a:r>
              <a:rPr lang="en-US" sz="1400" b="1" dirty="0">
                <a:latin typeface="Times New Roman" pitchFamily="18" charset="0"/>
              </a:rPr>
              <a:t> = 0</a:t>
            </a:r>
          </a:p>
          <a:p>
            <a:r>
              <a:rPr lang="en-US" sz="1400" dirty="0">
                <a:latin typeface="Times New Roman" pitchFamily="18" charset="0"/>
              </a:rPr>
              <a:t>                   </a:t>
            </a:r>
            <a:r>
              <a:rPr lang="en-US" sz="1400" b="1" dirty="0" smtClean="0">
                <a:latin typeface="Times New Roman" pitchFamily="18" charset="0"/>
              </a:rPr>
              <a:t>INCOME </a:t>
            </a:r>
            <a:r>
              <a:rPr lang="en-US" sz="1400" b="1" dirty="0">
                <a:latin typeface="Times New Roman" pitchFamily="18" charset="0"/>
              </a:rPr>
              <a:t>	=  household nominal monthly net income in German marks / 10000</a:t>
            </a:r>
            <a:r>
              <a:rPr lang="en-US" sz="1400" dirty="0">
                <a:latin typeface="Times New Roman" pitchFamily="18" charset="0"/>
              </a:rPr>
              <a:t>.</a:t>
            </a:r>
          </a:p>
          <a:p>
            <a:r>
              <a:rPr lang="en-US" sz="1400" dirty="0">
                <a:latin typeface="Times New Roman" pitchFamily="18" charset="0"/>
              </a:rPr>
              <a:t>                                             (4 observations with income=0 </a:t>
            </a:r>
            <a:r>
              <a:rPr lang="en-US" sz="1400" dirty="0" smtClean="0">
                <a:latin typeface="Times New Roman" pitchFamily="18" charset="0"/>
              </a:rPr>
              <a:t>will sometimes be </a:t>
            </a:r>
            <a:r>
              <a:rPr lang="en-US" sz="1400" dirty="0">
                <a:latin typeface="Times New Roman" pitchFamily="18" charset="0"/>
              </a:rPr>
              <a:t>dropped)</a:t>
            </a:r>
            <a:br>
              <a:rPr lang="en-US" sz="1400" dirty="0">
                <a:latin typeface="Times New Roman" pitchFamily="18" charset="0"/>
              </a:rPr>
            </a:br>
            <a:r>
              <a:rPr lang="en-US" sz="1400" dirty="0">
                <a:latin typeface="Times New Roman" pitchFamily="18" charset="0"/>
              </a:rPr>
              <a:t>                   </a:t>
            </a:r>
            <a:r>
              <a:rPr lang="en-US" sz="1400" b="1" dirty="0">
                <a:latin typeface="Times New Roman" pitchFamily="18" charset="0"/>
              </a:rPr>
              <a:t>HHKIDS 	=  children under age 16 in the household = 1; otherwise = 0</a:t>
            </a:r>
            <a:br>
              <a:rPr lang="en-US" sz="1400" b="1" dirty="0">
                <a:latin typeface="Times New Roman" pitchFamily="18" charset="0"/>
              </a:rPr>
            </a:br>
            <a:r>
              <a:rPr lang="en-US" sz="1400" b="1" dirty="0">
                <a:latin typeface="Times New Roman" pitchFamily="18" charset="0"/>
              </a:rPr>
              <a:t>                   EDUC 	=  years of schooling </a:t>
            </a:r>
          </a:p>
          <a:p>
            <a:r>
              <a:rPr lang="en-US" sz="1400" b="1" dirty="0">
                <a:latin typeface="Times New Roman" pitchFamily="18" charset="0"/>
              </a:rPr>
              <a:t>                   AGE 	=  age in years</a:t>
            </a:r>
          </a:p>
          <a:p>
            <a:r>
              <a:rPr lang="en-US" sz="1400" b="1" dirty="0">
                <a:latin typeface="Times New Roman" pitchFamily="18" charset="0"/>
              </a:rPr>
              <a:t>                   MARRIED 	=  marital </a:t>
            </a:r>
            <a:r>
              <a:rPr lang="en-US" sz="1400" b="1" dirty="0" smtClean="0"/>
              <a:t>status</a:t>
            </a:r>
            <a:endParaRPr lang="en-US" sz="1400" b="1" dirty="0">
              <a:latin typeface="Times New Roman" pitchFamily="18" charset="0"/>
            </a:endParaRP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smtClean="0"/>
              <a:t>Balanced and Unbalanced Panels</a:t>
            </a:r>
          </a:p>
        </p:txBody>
      </p:sp>
      <p:sp>
        <p:nvSpPr>
          <p:cNvPr id="1028" name="Rectangle 3"/>
          <p:cNvSpPr>
            <a:spLocks noGrp="1" noChangeArrowheads="1"/>
          </p:cNvSpPr>
          <p:nvPr>
            <p:ph type="body" idx="1"/>
          </p:nvPr>
        </p:nvSpPr>
        <p:spPr/>
        <p:txBody>
          <a:bodyPr/>
          <a:lstStyle/>
          <a:p>
            <a:pPr eaLnBrk="1" hangingPunct="1">
              <a:lnSpc>
                <a:spcPct val="90000"/>
              </a:lnSpc>
            </a:pPr>
            <a:r>
              <a:rPr lang="en-US" smtClean="0"/>
              <a:t>Distinction: Balanced vs. Unbalanced Panels</a:t>
            </a:r>
          </a:p>
          <a:p>
            <a:pPr eaLnBrk="1" hangingPunct="1">
              <a:lnSpc>
                <a:spcPct val="90000"/>
              </a:lnSpc>
            </a:pPr>
            <a:r>
              <a:rPr lang="en-US" smtClean="0"/>
              <a:t>A notation to help with mechanics</a:t>
            </a:r>
          </a:p>
          <a:p>
            <a:pPr lvl="1" eaLnBrk="1" hangingPunct="1">
              <a:lnSpc>
                <a:spcPct val="90000"/>
              </a:lnSpc>
              <a:buFont typeface="Wingdings" pitchFamily="2" charset="2"/>
              <a:buNone/>
            </a:pPr>
            <a:r>
              <a:rPr lang="en-US" smtClean="0"/>
              <a:t>            z</a:t>
            </a:r>
            <a:r>
              <a:rPr lang="en-US" baseline="-25000" smtClean="0"/>
              <a:t>i,t</a:t>
            </a:r>
            <a:r>
              <a:rPr lang="en-US" smtClean="0"/>
              <a:t>, i = 1,…,N;  t = 1,…,T</a:t>
            </a:r>
            <a:r>
              <a:rPr lang="en-US" baseline="-25000" smtClean="0"/>
              <a:t>i</a:t>
            </a:r>
            <a:endParaRPr lang="en-US" smtClean="0"/>
          </a:p>
          <a:p>
            <a:pPr eaLnBrk="1" hangingPunct="1">
              <a:lnSpc>
                <a:spcPct val="90000"/>
              </a:lnSpc>
            </a:pPr>
            <a:r>
              <a:rPr lang="en-US" smtClean="0"/>
              <a:t>The role of the assumption </a:t>
            </a:r>
          </a:p>
          <a:p>
            <a:pPr lvl="1" eaLnBrk="1" hangingPunct="1">
              <a:lnSpc>
                <a:spcPct val="90000"/>
              </a:lnSpc>
            </a:pPr>
            <a:r>
              <a:rPr lang="en-US" smtClean="0"/>
              <a:t>Mathematical and notational convenience:</a:t>
            </a:r>
          </a:p>
          <a:p>
            <a:pPr lvl="2" eaLnBrk="1" hangingPunct="1">
              <a:lnSpc>
                <a:spcPct val="90000"/>
              </a:lnSpc>
            </a:pPr>
            <a:r>
              <a:rPr lang="en-US" smtClean="0"/>
              <a:t>Balanced, n=NT</a:t>
            </a:r>
          </a:p>
          <a:p>
            <a:pPr lvl="2" eaLnBrk="1" hangingPunct="1">
              <a:lnSpc>
                <a:spcPct val="90000"/>
              </a:lnSpc>
            </a:pPr>
            <a:r>
              <a:rPr lang="en-US" smtClean="0"/>
              <a:t>Unbalanced:</a:t>
            </a:r>
          </a:p>
          <a:p>
            <a:pPr lvl="1" eaLnBrk="1" hangingPunct="1">
              <a:lnSpc>
                <a:spcPct val="90000"/>
              </a:lnSpc>
            </a:pPr>
            <a:r>
              <a:rPr lang="en-US" smtClean="0"/>
              <a:t>Is the fixed T</a:t>
            </a:r>
            <a:r>
              <a:rPr lang="en-US" baseline="-25000" smtClean="0"/>
              <a:t>i</a:t>
            </a:r>
            <a:r>
              <a:rPr lang="en-US" smtClean="0"/>
              <a:t> assumption ever necessary?  Almost never.</a:t>
            </a:r>
          </a:p>
          <a:p>
            <a:pPr eaLnBrk="1" hangingPunct="1">
              <a:lnSpc>
                <a:spcPct val="90000"/>
              </a:lnSpc>
            </a:pPr>
            <a:r>
              <a:rPr lang="en-US" smtClean="0"/>
              <a:t>Is unbalancedness due to </a:t>
            </a:r>
            <a:r>
              <a:rPr lang="en-US" b="1" smtClean="0">
                <a:solidFill>
                  <a:srgbClr val="FF0000"/>
                </a:solidFill>
              </a:rPr>
              <a:t>nonrandom</a:t>
            </a:r>
            <a:r>
              <a:rPr lang="en-US" smtClean="0">
                <a:solidFill>
                  <a:srgbClr val="FF0000"/>
                </a:solidFill>
              </a:rPr>
              <a:t> </a:t>
            </a:r>
            <a:r>
              <a:rPr lang="en-US" smtClean="0"/>
              <a:t>attrition from an otherwise balanced panel? This would require special considerations.</a:t>
            </a:r>
          </a:p>
        </p:txBody>
      </p:sp>
      <p:graphicFrame>
        <p:nvGraphicFramePr>
          <p:cNvPr id="1026" name="Object 4"/>
          <p:cNvGraphicFramePr>
            <a:graphicFrameLocks noChangeAspect="1"/>
          </p:cNvGraphicFramePr>
          <p:nvPr/>
        </p:nvGraphicFramePr>
        <p:xfrm>
          <a:off x="3360738" y="4303713"/>
          <a:ext cx="1133475" cy="449262"/>
        </p:xfrm>
        <a:graphic>
          <a:graphicData uri="http://schemas.openxmlformats.org/presentationml/2006/ole">
            <mc:AlternateContent xmlns:mc="http://schemas.openxmlformats.org/markup-compatibility/2006">
              <mc:Choice xmlns:v="urn:schemas-microsoft-com:vml" Requires="v">
                <p:oleObj spid="_x0000_s233478" name="Equation" r:id="rId4" imgW="736600" imgH="292100" progId="Equation.DSMT4">
                  <p:embed/>
                </p:oleObj>
              </mc:Choice>
              <mc:Fallback>
                <p:oleObj name="Equation" r:id="rId4" imgW="736600" imgH="2921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0738" y="4303713"/>
                        <a:ext cx="1133475" cy="449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0" name="Rectangle 4"/>
          <p:cNvSpPr>
            <a:spLocks noChangeArrowheads="1"/>
          </p:cNvSpPr>
          <p:nvPr/>
        </p:nvSpPr>
        <p:spPr bwMode="auto">
          <a:xfrm>
            <a:off x="4114800" y="2743200"/>
            <a:ext cx="1600200" cy="4572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
        <p:nvSpPr>
          <p:cNvPr id="1031" name="Rectangle 4"/>
          <p:cNvSpPr>
            <a:spLocks noChangeArrowheads="1"/>
          </p:cNvSpPr>
          <p:nvPr/>
        </p:nvSpPr>
        <p:spPr bwMode="auto">
          <a:xfrm>
            <a:off x="3360738" y="4343400"/>
            <a:ext cx="1447800" cy="3810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762000"/>
            <a:ext cx="8229600" cy="1143000"/>
          </a:xfrm>
        </p:spPr>
        <p:txBody>
          <a:bodyPr/>
          <a:lstStyle/>
          <a:p>
            <a:pPr eaLnBrk="1" hangingPunct="1"/>
            <a:r>
              <a:rPr lang="en-US" smtClean="0"/>
              <a:t>An Unbalanced Panel: RWM’s GSOEP Data on Health Care</a:t>
            </a:r>
          </a:p>
        </p:txBody>
      </p:sp>
      <p:pic>
        <p:nvPicPr>
          <p:cNvPr id="143362" name="Picture 2"/>
          <p:cNvPicPr>
            <a:picLocks noChangeAspect="1" noChangeArrowheads="1"/>
          </p:cNvPicPr>
          <p:nvPr/>
        </p:nvPicPr>
        <p:blipFill>
          <a:blip r:embed="rId3" cstate="print"/>
          <a:srcRect/>
          <a:stretch>
            <a:fillRect/>
          </a:stretch>
        </p:blipFill>
        <p:spPr bwMode="auto">
          <a:xfrm>
            <a:off x="228600" y="2000250"/>
            <a:ext cx="8534400" cy="47053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12574</TotalTime>
  <Words>1583</Words>
  <Application>Microsoft Office PowerPoint</Application>
  <PresentationFormat>On-screen Show (4:3)</PresentationFormat>
  <Paragraphs>364</Paragraphs>
  <Slides>88</Slides>
  <Notes>60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88</vt:i4>
      </vt:variant>
    </vt:vector>
  </HeadingPairs>
  <TitlesOfParts>
    <vt:vector size="90" baseType="lpstr">
      <vt:lpstr>1_Quadrant</vt:lpstr>
      <vt:lpstr>Equation</vt:lpstr>
      <vt:lpstr>PowerPoint Presentation</vt:lpstr>
      <vt:lpstr>Model Building in Econometrics</vt:lpstr>
      <vt:lpstr>Cornwell and Rupert Panel Data</vt:lpstr>
      <vt:lpstr>PowerPoint Presentation</vt:lpstr>
      <vt:lpstr>PowerPoint Presentation</vt:lpstr>
      <vt:lpstr>A First Look at the Data Descriptive Statistics</vt:lpstr>
      <vt:lpstr>PowerPoint Presentation</vt:lpstr>
      <vt:lpstr>PowerPoint Presentation</vt:lpstr>
      <vt:lpstr>PowerPoint Presentation</vt:lpstr>
      <vt:lpstr>Histogram for LWAGE</vt:lpstr>
      <vt:lpstr>PowerPoint Presentation</vt:lpstr>
      <vt:lpstr>The kernel density estimator is a histogram (of sorts).</vt:lpstr>
      <vt:lpstr>Kernel Density Estimator</vt:lpstr>
      <vt:lpstr>Kernel Estimator for LWAGE</vt:lpstr>
      <vt:lpstr>From Jones and Schurer (2011)</vt:lpstr>
      <vt:lpstr>Objective: Impact of Education        on (log) Wage</vt:lpstr>
      <vt:lpstr>Simple Linear Regression</vt:lpstr>
      <vt:lpstr>Multiple Regression</vt:lpstr>
      <vt:lpstr>Specification: Quadratic Effect of Experience</vt:lpstr>
      <vt:lpstr>Partial Effects</vt:lpstr>
      <vt:lpstr>Model Implication: Effect of Experience and Male vs. Female</vt:lpstr>
      <vt:lpstr>Hypothesis Test About Coefficients</vt:lpstr>
      <vt:lpstr>Hypotheses</vt:lpstr>
      <vt:lpstr>Hypothesis Test Statistics</vt:lpstr>
      <vt:lpstr>Hypothesis: All Coefficients Equal Zero</vt:lpstr>
      <vt:lpstr>Hypothesis: Education Effect = 0</vt:lpstr>
      <vt:lpstr>Hypothesis: Experience Effect = 0</vt:lpstr>
      <vt:lpstr>Built In Test</vt:lpstr>
      <vt:lpstr>Robust Covariance Matrix</vt:lpstr>
      <vt:lpstr>Robust Covariance Matrix</vt:lpstr>
      <vt:lpstr>PowerPoint Presentation</vt:lpstr>
      <vt:lpstr>Estimating the Asymptotic  Variance of an Estimator</vt:lpstr>
      <vt:lpstr>Bootstrapping</vt:lpstr>
      <vt:lpstr>PowerPoint Presentation</vt:lpstr>
      <vt:lpstr>Bootstrap Regression - Replications</vt:lpstr>
      <vt:lpstr>Results of Bootstrap Procedure</vt:lpstr>
      <vt:lpstr>Bootstrap Replications</vt:lpstr>
      <vt:lpstr>Quantile Regression</vt:lpstr>
      <vt:lpstr>Estimated Variance for  Quantile Regression</vt:lpstr>
      <vt:lpstr>PowerPoint Presentation</vt:lpstr>
      <vt:lpstr>PowerPoint Presentation</vt:lpstr>
      <vt:lpstr>OLS vs. Least Absolute Deviations</vt:lpstr>
      <vt:lpstr>PowerPoint Presentation</vt:lpstr>
      <vt:lpstr>PowerPoint Presentation</vt:lpstr>
      <vt:lpstr>    Nonlinear Models</vt:lpstr>
      <vt:lpstr>Nonlinear Models</vt:lpstr>
      <vt:lpstr>PowerPoint Presentation</vt:lpstr>
      <vt:lpstr>PowerPoint Presentation</vt:lpstr>
      <vt:lpstr>PowerPoint Presentation</vt:lpstr>
      <vt:lpstr>Specifying the Probabilities</vt:lpstr>
      <vt:lpstr>PowerPoint Presentation</vt:lpstr>
      <vt:lpstr>    Endogeneity</vt:lpstr>
      <vt:lpstr>The Effect of Education on LWAGE</vt:lpstr>
      <vt:lpstr>What Influences LWAGE?</vt:lpstr>
      <vt:lpstr>An Exogenous Influence</vt:lpstr>
      <vt:lpstr>Instrumental Variables</vt:lpstr>
      <vt:lpstr>Two Stage Least Squares Strategy</vt:lpstr>
      <vt:lpstr>PowerPoint Presentation</vt:lpstr>
      <vt:lpstr>Source of Endogeneity</vt:lpstr>
      <vt:lpstr>Remove the Endogeneity</vt:lpstr>
      <vt:lpstr>Auxiliary Regression for ED to Obtain Residuals</vt:lpstr>
      <vt:lpstr>PowerPoint Presentation</vt:lpstr>
      <vt:lpstr>A Warning About Control Function</vt:lpstr>
      <vt:lpstr>Endogenous Dummy Variable</vt:lpstr>
      <vt:lpstr>Application: Health Care Panel Data</vt:lpstr>
      <vt:lpstr>A study of moral hazard Riphahn, Wambach, Million: “Incentive Effects in the Demand for Healthcare” Journal of Applied Econometrics, 2003  Did the presence of the ADDON insurance influence the demand for health care – doctor visits and hospital visits?  For a simple example, we examine the PUBLIC insurance (89%) instead of ADDON insurance (2%).</vt:lpstr>
      <vt:lpstr>Evidence of Moral Hazard?</vt:lpstr>
      <vt:lpstr>Regression Study</vt:lpstr>
      <vt:lpstr>Endogenous Dummy Variable</vt:lpstr>
      <vt:lpstr>Approaches</vt:lpstr>
      <vt:lpstr>Heckman’s Control Function Approach</vt:lpstr>
      <vt:lpstr>Instrumental Variable Approach</vt:lpstr>
      <vt:lpstr>Propensity Score Matching</vt:lpstr>
      <vt:lpstr>    Panel Data</vt:lpstr>
      <vt:lpstr>Benefits of Panel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Health Care Usage</vt:lpstr>
      <vt:lpstr>Balanced and Unbalanced Panels</vt:lpstr>
      <vt:lpstr>An Unbalanced Panel: RWM’s GSOEP Data on Health Care</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cp:lastModifiedBy>
  <cp:revision>124</cp:revision>
  <dcterms:created xsi:type="dcterms:W3CDTF">2001-06-17T19:05:03Z</dcterms:created>
  <dcterms:modified xsi:type="dcterms:W3CDTF">2013-07-05T19:17:14Z</dcterms:modified>
</cp:coreProperties>
</file>