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7"/>
  </p:notesMasterIdLst>
  <p:handoutMasterIdLst>
    <p:handoutMasterId r:id="rId78"/>
  </p:handoutMasterIdLst>
  <p:sldIdLst>
    <p:sldId id="481" r:id="rId2"/>
    <p:sldId id="538" r:id="rId3"/>
    <p:sldId id="540" r:id="rId4"/>
    <p:sldId id="542" r:id="rId5"/>
    <p:sldId id="541" r:id="rId6"/>
    <p:sldId id="543" r:id="rId7"/>
    <p:sldId id="544" r:id="rId8"/>
    <p:sldId id="545" r:id="rId9"/>
    <p:sldId id="546" r:id="rId10"/>
    <p:sldId id="547" r:id="rId11"/>
    <p:sldId id="548" r:id="rId12"/>
    <p:sldId id="549" r:id="rId13"/>
    <p:sldId id="550" r:id="rId14"/>
    <p:sldId id="551" r:id="rId15"/>
    <p:sldId id="687" r:id="rId16"/>
    <p:sldId id="689" r:id="rId17"/>
    <p:sldId id="733" r:id="rId18"/>
    <p:sldId id="552" r:id="rId19"/>
    <p:sldId id="554" r:id="rId20"/>
    <p:sldId id="555" r:id="rId21"/>
    <p:sldId id="556" r:id="rId22"/>
    <p:sldId id="557" r:id="rId23"/>
    <p:sldId id="558" r:id="rId24"/>
    <p:sldId id="559" r:id="rId25"/>
    <p:sldId id="560" r:id="rId26"/>
    <p:sldId id="561" r:id="rId27"/>
    <p:sldId id="562" r:id="rId28"/>
    <p:sldId id="732" r:id="rId29"/>
    <p:sldId id="564" r:id="rId30"/>
    <p:sldId id="565" r:id="rId31"/>
    <p:sldId id="566" r:id="rId32"/>
    <p:sldId id="567" r:id="rId33"/>
    <p:sldId id="568" r:id="rId34"/>
    <p:sldId id="569" r:id="rId35"/>
    <p:sldId id="570" r:id="rId36"/>
    <p:sldId id="729" r:id="rId37"/>
    <p:sldId id="730" r:id="rId38"/>
    <p:sldId id="731" r:id="rId39"/>
    <p:sldId id="572" r:id="rId40"/>
    <p:sldId id="573" r:id="rId41"/>
    <p:sldId id="574" r:id="rId42"/>
    <p:sldId id="575" r:id="rId43"/>
    <p:sldId id="576" r:id="rId44"/>
    <p:sldId id="577" r:id="rId45"/>
    <p:sldId id="578" r:id="rId46"/>
    <p:sldId id="579" r:id="rId47"/>
    <p:sldId id="694" r:id="rId48"/>
    <p:sldId id="695" r:id="rId49"/>
    <p:sldId id="671" r:id="rId50"/>
    <p:sldId id="672" r:id="rId51"/>
    <p:sldId id="673" r:id="rId52"/>
    <p:sldId id="691" r:id="rId53"/>
    <p:sldId id="690" r:id="rId54"/>
    <p:sldId id="692" r:id="rId55"/>
    <p:sldId id="700" r:id="rId56"/>
    <p:sldId id="699" r:id="rId57"/>
    <p:sldId id="701" r:id="rId58"/>
    <p:sldId id="702" r:id="rId59"/>
    <p:sldId id="703" r:id="rId60"/>
    <p:sldId id="704" r:id="rId61"/>
    <p:sldId id="705" r:id="rId62"/>
    <p:sldId id="706" r:id="rId63"/>
    <p:sldId id="707" r:id="rId64"/>
    <p:sldId id="708" r:id="rId65"/>
    <p:sldId id="709" r:id="rId66"/>
    <p:sldId id="710" r:id="rId67"/>
    <p:sldId id="711" r:id="rId68"/>
    <p:sldId id="734" r:id="rId69"/>
    <p:sldId id="735" r:id="rId70"/>
    <p:sldId id="736" r:id="rId71"/>
    <p:sldId id="737" r:id="rId72"/>
    <p:sldId id="738" r:id="rId73"/>
    <p:sldId id="739" r:id="rId74"/>
    <p:sldId id="740" r:id="rId75"/>
    <p:sldId id="741" r:id="rId7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  <a:srgbClr val="CCCC00"/>
    <a:srgbClr val="7030A0"/>
    <a:srgbClr val="000000"/>
    <a:srgbClr val="0099FF"/>
    <a:srgbClr val="8B00EA"/>
    <a:srgbClr val="0066FF"/>
    <a:srgbClr val="CCE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68" d="100"/>
          <a:sy n="68" d="100"/>
        </p:scale>
        <p:origin x="-1308" y="-10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6398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39.wmf"/><Relationship Id="rId4" Type="http://schemas.openxmlformats.org/officeDocument/2006/relationships/image" Target="../media/image4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2ABBE2-FF18-4CC4-90D8-03DF920B9E54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FBF3A2-6772-4489-8E94-A0A3A6C714AC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CD171277-778F-4963-8310-CE41406AFBE8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AE9257E3-17BA-429E-B440-0666E0680B6A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B422BFB-1920-41C2-A960-4A09F562D514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8308" name="Slide Number Placeholder 3"/>
          <p:cNvSpPr txBox="1">
            <a:spLocks noGrp="1"/>
          </p:cNvSpPr>
          <p:nvPr/>
        </p:nvSpPr>
        <p:spPr bwMode="auto">
          <a:xfrm>
            <a:off x="3885903" y="8685894"/>
            <a:ext cx="2970609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11" tIns="46006" rIns="92011" bIns="46006" anchor="b"/>
          <a:lstStyle/>
          <a:p>
            <a:pPr algn="r" defTabSz="918989"/>
            <a:fld id="{9B28508E-0B8A-4FF4-9DD3-C89A1FCE0B22}" type="slidenum">
              <a:rPr lang="en-US" sz="1200">
                <a:latin typeface="Calibri" pitchFamily="34" charset="0"/>
              </a:rPr>
              <a:pPr algn="r" defTabSz="918989"/>
              <a:t>55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97BA62-C477-40C2-97AF-D45FA7D980BF}" type="slidenum">
              <a:rPr lang="en-US" smtClean="0">
                <a:cs typeface="Arial" charset="0"/>
              </a:rPr>
              <a:pPr/>
              <a:t>56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91BA09-906E-49D6-9A70-84F1DB846B7F}" type="slidenum">
              <a:rPr lang="en-US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9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0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1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2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3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4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15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7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43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21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22.bin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48.emf"/><Relationship Id="rId4" Type="http://schemas.openxmlformats.org/officeDocument/2006/relationships/oleObject" Target="../embeddings/Microsoft_Word_97_-_2003_Document1.doc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23.bin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50.wmf"/><Relationship Id="rId4" Type="http://schemas.openxmlformats.org/officeDocument/2006/relationships/oleObject" Target="../embeddings/oleObject24.bin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56.w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57.wm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10. Multinomial Choice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 Microeconomics Platform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752600"/>
            <a:ext cx="7620000" cy="4530725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</a:rPr>
              <a:t>Consumers Maximize Utility </a:t>
            </a:r>
            <a:r>
              <a:rPr lang="en-US" sz="2400" smtClean="0"/>
              <a:t>(!!!)</a:t>
            </a:r>
          </a:p>
          <a:p>
            <a:pPr eaLnBrk="1" hangingPunct="1"/>
            <a:r>
              <a:rPr lang="en-US" sz="2400" smtClean="0"/>
              <a:t>Fundamental Choice Problem:  Maximize U(x</a:t>
            </a:r>
            <a:r>
              <a:rPr lang="en-US" sz="2400" baseline="-25000" smtClean="0"/>
              <a:t>1</a:t>
            </a:r>
            <a:r>
              <a:rPr lang="en-US" sz="2400" smtClean="0"/>
              <a:t>,x</a:t>
            </a:r>
            <a:r>
              <a:rPr lang="en-US" sz="2400" baseline="-25000" smtClean="0"/>
              <a:t>2</a:t>
            </a:r>
            <a:r>
              <a:rPr lang="en-US" sz="2400" smtClean="0"/>
              <a:t>,…) subject to prices and budget constraints</a:t>
            </a:r>
          </a:p>
          <a:p>
            <a:pPr eaLnBrk="1" hangingPunct="1"/>
            <a:r>
              <a:rPr lang="en-US" sz="2400" smtClean="0"/>
              <a:t>A Crucial Result for the Classical Problem:</a:t>
            </a:r>
          </a:p>
          <a:p>
            <a:pPr lvl="1" eaLnBrk="1" hangingPunct="1"/>
            <a:r>
              <a:rPr lang="en-US" sz="2000" b="1" smtClean="0">
                <a:solidFill>
                  <a:srgbClr val="FF0000"/>
                </a:solidFill>
              </a:rPr>
              <a:t>Indirect Utility Function: V = V(p,I)</a:t>
            </a:r>
          </a:p>
          <a:p>
            <a:pPr lvl="1" eaLnBrk="1" hangingPunct="1"/>
            <a:r>
              <a:rPr lang="en-US" sz="2000" smtClean="0"/>
              <a:t>Demand System of Continuous Choices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  <a:p>
            <a:pPr lvl="1"/>
            <a:r>
              <a:rPr lang="en-US" sz="2000" smtClean="0"/>
              <a:t>Observed data usually consist of choices, prices, income</a:t>
            </a:r>
          </a:p>
          <a:p>
            <a:pPr eaLnBrk="1" hangingPunct="1"/>
            <a:r>
              <a:rPr lang="en-US" sz="2400" b="1" smtClean="0">
                <a:solidFill>
                  <a:srgbClr val="FF0000"/>
                </a:solidFill>
              </a:rPr>
              <a:t>The Integrability Problem</a:t>
            </a:r>
            <a:r>
              <a:rPr lang="en-US" sz="2400" smtClean="0"/>
              <a:t>: Utility is not revealed by demands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3124200" y="4211638"/>
          <a:ext cx="2041525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28" name="Equation" r:id="rId4" imgW="952087" imgH="380835" progId="Equation.DSMT4">
                  <p:embed/>
                </p:oleObj>
              </mc:Choice>
              <mc:Fallback>
                <p:oleObj name="Equation" r:id="rId4" imgW="952087" imgH="380835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211638"/>
                        <a:ext cx="2041525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524000"/>
            <a:ext cx="8305800" cy="608013"/>
          </a:xfrm>
        </p:spPr>
        <p:txBody>
          <a:bodyPr/>
          <a:lstStyle/>
          <a:p>
            <a:pPr eaLnBrk="1" hangingPunct="1"/>
            <a:r>
              <a:rPr lang="en-US" b="1" smtClean="0"/>
              <a:t>Multinomial Choice Among J Alternatives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2667000"/>
            <a:ext cx="8001000" cy="3048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/>
              <a:t>• </a:t>
            </a:r>
            <a:r>
              <a:rPr lang="en-US" sz="2400" b="1" smtClean="0">
                <a:solidFill>
                  <a:srgbClr val="0066FF"/>
                </a:solidFill>
              </a:rPr>
              <a:t>Random Utility Basis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/>
              <a:t>	       U</a:t>
            </a:r>
            <a:r>
              <a:rPr lang="en-US" sz="1600" smtClean="0"/>
              <a:t>itj</a:t>
            </a:r>
            <a:r>
              <a:rPr lang="en-US" sz="2000" smtClean="0"/>
              <a:t>   =  </a:t>
            </a:r>
            <a:r>
              <a:rPr lang="en-US" sz="2400" smtClean="0">
                <a:sym typeface="Symbol" pitchFamily="18" charset="2"/>
              </a:rPr>
              <a:t></a:t>
            </a:r>
            <a:r>
              <a:rPr lang="en-US" sz="2400" baseline="-25000" smtClean="0">
                <a:sym typeface="Symbol" pitchFamily="18" charset="2"/>
              </a:rPr>
              <a:t>ij</a:t>
            </a:r>
            <a:r>
              <a:rPr lang="en-US" sz="2000" smtClean="0">
                <a:sym typeface="Symbol" pitchFamily="18" charset="2"/>
              </a:rPr>
              <a:t>  </a:t>
            </a:r>
            <a:r>
              <a:rPr lang="en-US" sz="2400" smtClean="0">
                <a:sym typeface="Symbol" pitchFamily="18" charset="2"/>
              </a:rPr>
              <a:t>+</a:t>
            </a:r>
            <a:r>
              <a:rPr lang="en-US" sz="2000" smtClean="0">
                <a:sym typeface="Symbol" pitchFamily="18" charset="2"/>
              </a:rPr>
              <a:t>  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’</a:t>
            </a:r>
            <a:r>
              <a:rPr lang="en-US" sz="2400" b="1" smtClean="0">
                <a:sym typeface="Symbol" pitchFamily="18" charset="2"/>
              </a:rPr>
              <a:t>x</a:t>
            </a:r>
            <a:r>
              <a:rPr lang="en-US" sz="2400" baseline="-25000" smtClean="0">
                <a:sym typeface="Symbol" pitchFamily="18" charset="2"/>
              </a:rPr>
              <a:t>itj</a:t>
            </a:r>
            <a:r>
              <a:rPr lang="en-US" sz="2000" smtClean="0">
                <a:sym typeface="Symbol" pitchFamily="18" charset="2"/>
              </a:rPr>
              <a:t>   </a:t>
            </a:r>
            <a:r>
              <a:rPr lang="en-US" sz="2400" smtClean="0">
                <a:sym typeface="Symbol" pitchFamily="18" charset="2"/>
              </a:rPr>
              <a:t>+ </a:t>
            </a:r>
            <a:r>
              <a:rPr lang="en-US" sz="2000" smtClean="0">
                <a:sym typeface="Symbol" pitchFamily="18" charset="2"/>
              </a:rPr>
              <a:t> </a:t>
            </a:r>
            <a:r>
              <a:rPr lang="en-US" sz="2400" b="1" smtClean="0">
                <a:sym typeface="Symbol" pitchFamily="18" charset="2"/>
              </a:rPr>
              <a:t></a:t>
            </a:r>
            <a:r>
              <a:rPr lang="en-US" sz="2400" baseline="-25000" smtClean="0">
                <a:sym typeface="Symbol" pitchFamily="18" charset="2"/>
              </a:rPr>
              <a:t>ij</a:t>
            </a:r>
            <a:r>
              <a:rPr lang="en-US" sz="2400" b="1" smtClean="0">
                <a:sym typeface="Symbol" pitchFamily="18" charset="2"/>
              </a:rPr>
              <a:t>z</a:t>
            </a:r>
            <a:r>
              <a:rPr lang="en-US" sz="2400" baseline="-25000" smtClean="0">
                <a:sym typeface="Symbol" pitchFamily="18" charset="2"/>
              </a:rPr>
              <a:t>it</a:t>
            </a:r>
            <a:r>
              <a:rPr lang="en-US" sz="1600" smtClean="0">
                <a:sym typeface="Symbol" pitchFamily="18" charset="2"/>
              </a:rPr>
              <a:t>   </a:t>
            </a:r>
            <a:r>
              <a:rPr lang="en-US" sz="2400" smtClean="0">
                <a:sym typeface="Symbol" pitchFamily="18" charset="2"/>
              </a:rPr>
              <a:t>+  </a:t>
            </a:r>
            <a:r>
              <a:rPr lang="en-US" sz="2400" baseline="-25000" smtClean="0">
                <a:sym typeface="Symbol" pitchFamily="18" charset="2"/>
              </a:rPr>
              <a:t>ijt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800" smtClean="0"/>
              <a:t>                        i = 1,…,N;  j = 1,…,J(i,t);  t = 1,…,T</a:t>
            </a:r>
            <a:r>
              <a:rPr lang="en-US" sz="1800" baseline="-25000" smtClean="0"/>
              <a:t>i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                 </a:t>
            </a:r>
            <a:r>
              <a:rPr lang="en-US" sz="1800" smtClean="0"/>
              <a:t>N individuals studied, J(i,t) alternatives in the choice</a:t>
            </a:r>
            <a:br>
              <a:rPr lang="en-US" sz="1800" smtClean="0"/>
            </a:br>
            <a:r>
              <a:rPr lang="en-US" sz="1800" smtClean="0"/>
              <a:t>                set, T</a:t>
            </a:r>
            <a:r>
              <a:rPr lang="en-US" sz="1800" baseline="-25000" smtClean="0"/>
              <a:t>i</a:t>
            </a:r>
            <a:r>
              <a:rPr lang="en-US" sz="1800" smtClean="0"/>
              <a:t> [usually 1] choice situations examined.</a:t>
            </a:r>
            <a:endParaRPr lang="en-US" sz="2400" smtClean="0"/>
          </a:p>
          <a:p>
            <a:pPr>
              <a:lnSpc>
                <a:spcPct val="90000"/>
              </a:lnSpc>
              <a:buNone/>
            </a:pPr>
            <a:r>
              <a:rPr lang="en-US" sz="2400" smtClean="0"/>
              <a:t>• </a:t>
            </a:r>
            <a:r>
              <a:rPr lang="en-US" sz="2400" b="1" smtClean="0">
                <a:solidFill>
                  <a:srgbClr val="0066FF"/>
                </a:solidFill>
              </a:rPr>
              <a:t>Maximum Utility Assumption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     Individual i will Choose alternative j in choice setting t if and only if </a:t>
            </a:r>
            <a:br>
              <a:rPr lang="en-US" sz="2000" smtClean="0"/>
            </a:br>
            <a:r>
              <a:rPr lang="en-US" sz="2000" smtClean="0"/>
              <a:t>              </a:t>
            </a:r>
            <a:r>
              <a:rPr lang="en-US" sz="2400" smtClean="0"/>
              <a:t>U</a:t>
            </a:r>
            <a:r>
              <a:rPr lang="en-US" sz="1600" smtClean="0"/>
              <a:t>itj</a:t>
            </a:r>
            <a:r>
              <a:rPr lang="en-US" sz="2000" smtClean="0"/>
              <a:t>  </a:t>
            </a:r>
            <a:r>
              <a:rPr lang="en-US" sz="2000" u="sng" smtClean="0"/>
              <a:t>&gt;</a:t>
            </a:r>
            <a:r>
              <a:rPr lang="en-US" sz="2000" smtClean="0"/>
              <a:t> </a:t>
            </a:r>
            <a:r>
              <a:rPr lang="en-US" sz="2400" smtClean="0"/>
              <a:t>U</a:t>
            </a:r>
            <a:r>
              <a:rPr lang="en-US" sz="1600" smtClean="0"/>
              <a:t>itk</a:t>
            </a:r>
            <a:r>
              <a:rPr lang="en-US" sz="2000" smtClean="0"/>
              <a:t> for all k </a:t>
            </a:r>
            <a:r>
              <a:rPr lang="en-US" sz="2000" smtClean="0">
                <a:sym typeface="Symbol" pitchFamily="18" charset="2"/>
              </a:rPr>
              <a:t> j.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9906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Mode Choices of 210 Travelers</a:t>
            </a:r>
          </a:p>
        </p:txBody>
      </p:sp>
      <p:pic>
        <p:nvPicPr>
          <p:cNvPr id="34611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752600"/>
            <a:ext cx="6772275" cy="463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sz="3600" b="1" smtClean="0"/>
              <a:t>Features of Utility Functions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981200"/>
            <a:ext cx="7696200" cy="3962400"/>
          </a:xfrm>
        </p:spPr>
        <p:txBody>
          <a:bodyPr/>
          <a:lstStyle/>
          <a:p>
            <a:pPr eaLnBrk="1" hangingPunct="1"/>
            <a:r>
              <a:rPr lang="en-US" sz="2000" smtClean="0"/>
              <a:t>The linearity assumption U</a:t>
            </a:r>
            <a:r>
              <a:rPr lang="en-US" sz="2000" baseline="-25000" smtClean="0"/>
              <a:t>itj</a:t>
            </a:r>
            <a:r>
              <a:rPr lang="en-US" sz="2000" smtClean="0"/>
              <a:t>   =  </a:t>
            </a:r>
            <a:r>
              <a:rPr lang="en-US" sz="2000" smtClean="0">
                <a:sym typeface="Symbol" pitchFamily="18" charset="2"/>
              </a:rPr>
              <a:t></a:t>
            </a:r>
            <a:r>
              <a:rPr lang="en-US" sz="2000" baseline="-25000" smtClean="0">
                <a:sym typeface="Symbol" pitchFamily="18" charset="2"/>
              </a:rPr>
              <a:t>ij</a:t>
            </a:r>
            <a:r>
              <a:rPr lang="en-US" sz="2000" smtClean="0">
                <a:sym typeface="Symbol" pitchFamily="18" charset="2"/>
              </a:rPr>
              <a:t>  + 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 </a:t>
            </a:r>
            <a:r>
              <a:rPr lang="en-US" sz="2000" b="1" smtClean="0">
                <a:sym typeface="Symbol" pitchFamily="18" charset="2"/>
              </a:rPr>
              <a:t>x</a:t>
            </a:r>
            <a:r>
              <a:rPr lang="en-US" sz="2000" baseline="-25000" smtClean="0">
                <a:sym typeface="Symbol" pitchFamily="18" charset="2"/>
              </a:rPr>
              <a:t>itj</a:t>
            </a:r>
            <a:r>
              <a:rPr lang="en-US" sz="2000" smtClean="0">
                <a:sym typeface="Symbol" pitchFamily="18" charset="2"/>
              </a:rPr>
              <a:t> + </a:t>
            </a:r>
            <a:r>
              <a:rPr lang="en-US" sz="2000" b="1" smtClean="0">
                <a:sym typeface="Symbol" pitchFamily="18" charset="2"/>
              </a:rPr>
              <a:t></a:t>
            </a:r>
            <a:r>
              <a:rPr lang="en-US" sz="2000" baseline="-25000" smtClean="0">
                <a:sym typeface="Symbol" pitchFamily="18" charset="2"/>
              </a:rPr>
              <a:t>j  </a:t>
            </a:r>
            <a:r>
              <a:rPr lang="en-US" sz="2000" b="1" smtClean="0">
                <a:sym typeface="Symbol" pitchFamily="18" charset="2"/>
              </a:rPr>
              <a:t>z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  + </a:t>
            </a:r>
            <a:r>
              <a:rPr lang="en-US" sz="2000" baseline="-25000" smtClean="0">
                <a:sym typeface="Symbol" pitchFamily="18" charset="2"/>
              </a:rPr>
              <a:t>ijt</a:t>
            </a:r>
            <a:endParaRPr lang="en-US" sz="2000" smtClean="0"/>
          </a:p>
          <a:p>
            <a:pPr eaLnBrk="1" hangingPunct="1"/>
            <a:r>
              <a:rPr lang="en-US" sz="2000" smtClean="0"/>
              <a:t>The choice set: </a:t>
            </a:r>
          </a:p>
          <a:p>
            <a:pPr lvl="1"/>
            <a:r>
              <a:rPr lang="en-US" sz="1800" smtClean="0"/>
              <a:t>Individual (i) and situation (t) specific</a:t>
            </a:r>
          </a:p>
          <a:p>
            <a:pPr lvl="1"/>
            <a:r>
              <a:rPr lang="en-US" sz="1800" smtClean="0"/>
              <a:t>Unordered alternatives j = 1,…,J(i,t)</a:t>
            </a:r>
          </a:p>
          <a:p>
            <a:pPr eaLnBrk="1" hangingPunct="1"/>
            <a:r>
              <a:rPr lang="en-US" sz="2000" smtClean="0"/>
              <a:t>Deterministic (</a:t>
            </a:r>
            <a:r>
              <a:rPr lang="en-US" sz="2000" b="1" smtClean="0"/>
              <a:t>x</a:t>
            </a:r>
            <a:r>
              <a:rPr lang="en-US" sz="2000" smtClean="0"/>
              <a:t>,</a:t>
            </a:r>
            <a:r>
              <a:rPr lang="en-US" sz="2000" b="1" smtClean="0"/>
              <a:t>z,</a:t>
            </a:r>
            <a:r>
              <a:rPr lang="en-US" sz="2000" b="1" smtClean="0">
                <a:sym typeface="Symbol" pitchFamily="18" charset="2"/>
              </a:rPr>
              <a:t></a:t>
            </a:r>
            <a:r>
              <a:rPr lang="en-US" sz="2000" baseline="-25000" smtClean="0">
                <a:sym typeface="Symbol" pitchFamily="18" charset="2"/>
              </a:rPr>
              <a:t>j</a:t>
            </a:r>
            <a:r>
              <a:rPr lang="en-US" sz="2000" smtClean="0"/>
              <a:t>) and random components (</a:t>
            </a:r>
            <a:r>
              <a:rPr lang="en-US" sz="2000" smtClean="0">
                <a:sym typeface="Symbol" pitchFamily="18" charset="2"/>
              </a:rPr>
              <a:t></a:t>
            </a:r>
            <a:r>
              <a:rPr lang="en-US" sz="2000" baseline="-25000" smtClean="0">
                <a:sym typeface="Symbol" pitchFamily="18" charset="2"/>
              </a:rPr>
              <a:t>ij</a:t>
            </a:r>
            <a:r>
              <a:rPr lang="en-US" sz="2000" smtClean="0">
                <a:sym typeface="Symbol" pitchFamily="18" charset="2"/>
              </a:rPr>
              <a:t>,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,</a:t>
            </a:r>
            <a:r>
              <a:rPr lang="en-US" sz="2000" baseline="-25000" smtClean="0">
                <a:sym typeface="Symbol" pitchFamily="18" charset="2"/>
              </a:rPr>
              <a:t>ijt</a:t>
            </a:r>
            <a:r>
              <a:rPr lang="en-US" sz="2000" smtClean="0">
                <a:sym typeface="Symbol" pitchFamily="18" charset="2"/>
              </a:rPr>
              <a:t>)</a:t>
            </a:r>
            <a:endParaRPr lang="en-US" sz="2000" smtClean="0"/>
          </a:p>
          <a:p>
            <a:r>
              <a:rPr lang="en-US" sz="2000" smtClean="0"/>
              <a:t>Attributes of choices, </a:t>
            </a:r>
            <a:r>
              <a:rPr lang="en-US" sz="2000" b="1" smtClean="0">
                <a:sym typeface="Symbol" pitchFamily="18" charset="2"/>
              </a:rPr>
              <a:t>x</a:t>
            </a:r>
            <a:r>
              <a:rPr lang="en-US" sz="2000" baseline="-25000" smtClean="0">
                <a:sym typeface="Symbol" pitchFamily="18" charset="2"/>
              </a:rPr>
              <a:t>itj</a:t>
            </a:r>
            <a:r>
              <a:rPr lang="en-US" sz="2000" smtClean="0"/>
              <a:t> and characteristics of the chooser, </a:t>
            </a:r>
            <a:r>
              <a:rPr lang="en-US" sz="2000" b="1" smtClean="0">
                <a:sym typeface="Symbol" pitchFamily="18" charset="2"/>
              </a:rPr>
              <a:t>z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z="2000" smtClean="0"/>
              <a:t>.</a:t>
            </a:r>
          </a:p>
          <a:p>
            <a:pPr lvl="1"/>
            <a:r>
              <a:rPr lang="en-US" sz="1800" smtClean="0"/>
              <a:t>Alternative specific constants </a:t>
            </a:r>
            <a:r>
              <a:rPr lang="en-US" sz="1800" smtClean="0">
                <a:sym typeface="Symbol" pitchFamily="18" charset="2"/>
              </a:rPr>
              <a:t></a:t>
            </a:r>
            <a:r>
              <a:rPr lang="en-US" sz="1800" baseline="-25000" smtClean="0">
                <a:sym typeface="Symbol" pitchFamily="18" charset="2"/>
              </a:rPr>
              <a:t>ij</a:t>
            </a:r>
            <a:r>
              <a:rPr lang="en-US" sz="1800" smtClean="0">
                <a:sym typeface="Symbol" pitchFamily="18" charset="2"/>
              </a:rPr>
              <a:t> may vary by individual</a:t>
            </a:r>
            <a:endParaRPr lang="en-US" sz="1800" smtClean="0"/>
          </a:p>
          <a:p>
            <a:pPr lvl="1"/>
            <a:r>
              <a:rPr lang="en-US" sz="1800" smtClean="0"/>
              <a:t>Preference weights, </a:t>
            </a:r>
            <a:r>
              <a:rPr lang="en-US" sz="1800" b="1" smtClean="0">
                <a:sym typeface="Symbol" pitchFamily="18" charset="2"/>
              </a:rPr>
              <a:t></a:t>
            </a:r>
            <a:r>
              <a:rPr lang="en-US" sz="1800" baseline="-25000" smtClean="0">
                <a:sym typeface="Symbol" pitchFamily="18" charset="2"/>
              </a:rPr>
              <a:t>i </a:t>
            </a:r>
            <a:r>
              <a:rPr lang="en-US" sz="1800" smtClean="0">
                <a:sym typeface="Symbol" pitchFamily="18" charset="2"/>
              </a:rPr>
              <a:t>may vary by individual</a:t>
            </a:r>
            <a:endParaRPr lang="en-US" sz="1800" smtClean="0"/>
          </a:p>
          <a:p>
            <a:pPr lvl="1"/>
            <a:r>
              <a:rPr lang="en-US" sz="1800" smtClean="0"/>
              <a:t>Individual components, </a:t>
            </a:r>
            <a:r>
              <a:rPr lang="en-US" sz="1800" b="1" smtClean="0">
                <a:sym typeface="Symbol" pitchFamily="18" charset="2"/>
              </a:rPr>
              <a:t></a:t>
            </a:r>
            <a:r>
              <a:rPr lang="en-US" sz="1800" baseline="-25000" smtClean="0">
                <a:sym typeface="Symbol" pitchFamily="18" charset="2"/>
              </a:rPr>
              <a:t>j  </a:t>
            </a:r>
            <a:r>
              <a:rPr lang="en-US" sz="1800" smtClean="0">
                <a:sym typeface="Symbol" pitchFamily="18" charset="2"/>
              </a:rPr>
              <a:t>typically vary by choice, not by person</a:t>
            </a:r>
            <a:endParaRPr lang="en-US" sz="1800" smtClean="0"/>
          </a:p>
          <a:p>
            <a:pPr lvl="1"/>
            <a:r>
              <a:rPr lang="en-US" sz="1800" smtClean="0"/>
              <a:t>Scaling parameters, </a:t>
            </a:r>
            <a:r>
              <a:rPr lang="el-GR" sz="1800" smtClean="0"/>
              <a:t>σ</a:t>
            </a:r>
            <a:r>
              <a:rPr lang="en-US" sz="1800" baseline="-25000" smtClean="0"/>
              <a:t>ij</a:t>
            </a:r>
            <a:r>
              <a:rPr lang="en-US" sz="1800" smtClean="0"/>
              <a:t> = Var[</a:t>
            </a:r>
            <a:r>
              <a:rPr lang="el-GR" sz="1800" smtClean="0"/>
              <a:t>ε</a:t>
            </a:r>
            <a:r>
              <a:rPr lang="en-US" sz="1800" baseline="-25000" smtClean="0"/>
              <a:t>ijt</a:t>
            </a:r>
            <a:r>
              <a:rPr lang="en-US" sz="1800" smtClean="0"/>
              <a:t>], subject to much modeling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 Data on Discrete Choices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828800"/>
            <a:ext cx="7315200" cy="4267200"/>
          </a:xfrm>
        </p:spPr>
        <p:txBody>
          <a:bodyPr/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     CHOICE                     ATTRIBUTES                  CHARACTERISTIC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MODE    TRAVEL       INVC      INVT     TTME     GC              HINC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59.000   100.00   69.000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372.00   34.000   71.000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417.00   35.000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10.000   180.00   .00000   30.000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58.000   68.000   64.000   68.000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354.00   44.000   84.000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399.00   53.000   85.000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11.000   255.00   .00000   50.000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127.00   193.00   69.000   148.00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109.00   888.00   34.000   205.00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1.0000      52.000   1025.0   60.000   163.00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.00000      50.000   892.00   .00000   147.00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44.000   100.00   64.000   59.000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25.000   351.00   44.000   78.000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20.000   361.00   53.000   75.000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5.0000   180.00   .00000   32.000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1009650" y="1981200"/>
            <a:ext cx="1447800" cy="3352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2895600" y="1981200"/>
            <a:ext cx="3124200" cy="33528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6553200" y="1981200"/>
            <a:ext cx="1447800" cy="3352800"/>
          </a:xfrm>
          <a:prstGeom prst="rect">
            <a:avLst/>
          </a:prstGeom>
          <a:solidFill>
            <a:srgbClr val="FFFF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The Multinomial Logit (MNL) Model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1828800"/>
            <a:ext cx="6858000" cy="2362200"/>
          </a:xfrm>
        </p:spPr>
        <p:txBody>
          <a:bodyPr/>
          <a:lstStyle/>
          <a:p>
            <a:pPr eaLnBrk="1" hangingPunct="1"/>
            <a:r>
              <a:rPr lang="en-US" sz="2000" smtClean="0"/>
              <a:t>Independent extreme value (Gumbel):</a:t>
            </a:r>
          </a:p>
          <a:p>
            <a:pPr lvl="1" eaLnBrk="1" hangingPunct="1"/>
            <a:r>
              <a:rPr lang="en-US" sz="1800" smtClean="0"/>
              <a:t>F(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sz="1400" smtClean="0">
                <a:sym typeface="Symbol" pitchFamily="18" charset="2"/>
              </a:rPr>
              <a:t>itj</a:t>
            </a:r>
            <a:r>
              <a:rPr lang="en-US" sz="1800" smtClean="0">
                <a:sym typeface="Symbol" pitchFamily="18" charset="2"/>
              </a:rPr>
              <a:t>)  =  Exp(-Exp(-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sz="1400" smtClean="0">
                <a:sym typeface="Symbol" pitchFamily="18" charset="2"/>
              </a:rPr>
              <a:t>itj</a:t>
            </a:r>
            <a:r>
              <a:rPr lang="en-US" sz="1800" smtClean="0">
                <a:sym typeface="Symbol" pitchFamily="18" charset="2"/>
              </a:rPr>
              <a:t>)) (random part of each utility)</a:t>
            </a:r>
          </a:p>
          <a:p>
            <a:pPr lvl="1" eaLnBrk="1" hangingPunct="1"/>
            <a:r>
              <a:rPr lang="en-US" sz="1800" b="1" u="sng" smtClean="0">
                <a:sym typeface="Symbol" pitchFamily="18" charset="2"/>
              </a:rPr>
              <a:t>Independence</a:t>
            </a:r>
            <a:r>
              <a:rPr lang="en-US" sz="1800" smtClean="0">
                <a:sym typeface="Symbol" pitchFamily="18" charset="2"/>
              </a:rPr>
              <a:t> across utility functions</a:t>
            </a:r>
          </a:p>
          <a:p>
            <a:pPr lvl="1" eaLnBrk="1" hangingPunct="1"/>
            <a:r>
              <a:rPr lang="en-US" sz="1800" b="1" u="sng" smtClean="0">
                <a:sym typeface="Symbol" pitchFamily="18" charset="2"/>
              </a:rPr>
              <a:t>Identical variances</a:t>
            </a:r>
            <a:r>
              <a:rPr lang="en-US" sz="1800" smtClean="0">
                <a:sym typeface="Symbol" pitchFamily="18" charset="2"/>
              </a:rPr>
              <a:t> (means absorbed in constants)</a:t>
            </a:r>
          </a:p>
          <a:p>
            <a:pPr lvl="1" eaLnBrk="1" hangingPunct="1"/>
            <a:r>
              <a:rPr lang="en-US" sz="1800" b="1" u="sng" smtClean="0">
                <a:sym typeface="Symbol" pitchFamily="18" charset="2"/>
              </a:rPr>
              <a:t>Same parameters</a:t>
            </a:r>
            <a:r>
              <a:rPr lang="en-US" sz="1800" smtClean="0">
                <a:sym typeface="Symbol" pitchFamily="18" charset="2"/>
              </a:rPr>
              <a:t> for all individuals (temporary)</a:t>
            </a:r>
          </a:p>
          <a:p>
            <a:pPr eaLnBrk="1" hangingPunct="1"/>
            <a:r>
              <a:rPr lang="en-US" sz="2000" smtClean="0">
                <a:sym typeface="Symbol" pitchFamily="18" charset="2"/>
              </a:rPr>
              <a:t>Implied probabilities for observed outcomes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sym typeface="Symbol" pitchFamily="18" charset="2"/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2225675" y="4267200"/>
          <a:ext cx="47672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52" name="Equation" r:id="rId4" imgW="3568680" imgH="761760" progId="Equation.DSMT4">
                  <p:embed/>
                </p:oleObj>
              </mc:Choice>
              <mc:Fallback>
                <p:oleObj name="Equation" r:id="rId4" imgW="3568680" imgH="7617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5675" y="4267200"/>
                        <a:ext cx="4767263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2209800" y="4191000"/>
            <a:ext cx="5105400" cy="12954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r>
              <a:rPr lang="en-US" b="1" smtClean="0"/>
              <a:t>Multinomial Choice Models</a:t>
            </a:r>
            <a:endParaRPr lang="en-US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371600" y="2057400"/>
          <a:ext cx="5835650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76" name="Equation" r:id="rId3" imgW="3466800" imgH="2489040" progId="Equation.DSMT4">
                  <p:embed/>
                </p:oleObj>
              </mc:Choice>
              <mc:Fallback>
                <p:oleObj name="Equation" r:id="rId3" imgW="3466800" imgH="24890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057400"/>
                        <a:ext cx="5835650" cy="419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Specifying the Probabilities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85800" y="1828800"/>
            <a:ext cx="8229600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</a:t>
            </a:r>
            <a:r>
              <a:rPr lang="en-US">
                <a:solidFill>
                  <a:schemeClr val="folHlink"/>
                </a:solidFill>
                <a:latin typeface="Tahoma" pitchFamily="34" charset="0"/>
              </a:rPr>
              <a:t> </a:t>
            </a:r>
            <a:r>
              <a:rPr lang="en-US">
                <a:latin typeface="Tahoma" pitchFamily="34" charset="0"/>
              </a:rPr>
              <a:t>Choice specific attributes (</a:t>
            </a:r>
            <a:r>
              <a:rPr lang="en-US" b="1">
                <a:latin typeface="Tahoma" pitchFamily="34" charset="0"/>
              </a:rPr>
              <a:t>X</a:t>
            </a:r>
            <a:r>
              <a:rPr lang="en-US">
                <a:latin typeface="Tahoma" pitchFamily="34" charset="0"/>
              </a:rPr>
              <a:t>) vary by choices, multiply by generic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coefficients.  E.g., </a:t>
            </a:r>
            <a:r>
              <a:rPr lang="en-US" smtClean="0">
                <a:latin typeface="Tahoma" pitchFamily="34" charset="0"/>
              </a:rPr>
              <a:t>INVT=In vehicle time, INVC=In vehicle cost</a:t>
            </a:r>
            <a:endParaRPr lang="en-US">
              <a:latin typeface="Tahoma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>
                <a:latin typeface="Tahoma" pitchFamily="34" charset="0"/>
              </a:rPr>
              <a:t> Generic </a:t>
            </a:r>
            <a:r>
              <a:rPr lang="en-US" smtClean="0">
                <a:latin typeface="Tahoma" pitchFamily="34" charset="0"/>
              </a:rPr>
              <a:t>characteristics, HINC=Household income, </a:t>
            </a:r>
            <a:r>
              <a:rPr lang="en-US">
                <a:latin typeface="Tahoma" pitchFamily="34" charset="0"/>
              </a:rPr>
              <a:t>must be interacted with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choice specific constants. 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 Estimation by maximum likelihood; d</a:t>
            </a:r>
            <a:r>
              <a:rPr lang="en-US" baseline="-25000">
                <a:latin typeface="Tahoma" pitchFamily="34" charset="0"/>
              </a:rPr>
              <a:t>ij</a:t>
            </a:r>
            <a:r>
              <a:rPr lang="en-US">
                <a:latin typeface="Tahoma" pitchFamily="34" charset="0"/>
              </a:rPr>
              <a:t> = 1 if person i chooses j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846263" y="4114800"/>
          <a:ext cx="4765675" cy="199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00" name="Equation" r:id="rId4" imgW="3568680" imgH="1320480" progId="Equation.DSMT4">
                  <p:embed/>
                </p:oleObj>
              </mc:Choice>
              <mc:Fallback>
                <p:oleObj name="Equation" r:id="rId4" imgW="3568680" imgH="13204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6263" y="4114800"/>
                        <a:ext cx="4765675" cy="199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1600200" y="3886200"/>
            <a:ext cx="5562600" cy="2362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809625"/>
            <a:ext cx="8229600" cy="608013"/>
          </a:xfrm>
        </p:spPr>
        <p:txBody>
          <a:bodyPr/>
          <a:lstStyle/>
          <a:p>
            <a:pPr eaLnBrk="1" hangingPunct="1"/>
            <a:r>
              <a:rPr lang="en-US" sz="2800" b="1" smtClean="0"/>
              <a:t>Using the Model to Measure Consumer Surplus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143000" y="1851350"/>
          <a:ext cx="6578600" cy="414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24" name="Equation" r:id="rId4" imgW="3035160" imgH="1917360" progId="Equation.DSMT4">
                  <p:embed/>
                </p:oleObj>
              </mc:Choice>
              <mc:Fallback>
                <p:oleObj name="Equation" r:id="rId4" imgW="3035160" imgH="19173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51350"/>
                        <a:ext cx="6578600" cy="414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1295400" y="3539704"/>
            <a:ext cx="61722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Rectangle 8"/>
          <p:cNvSpPr>
            <a:spLocks noChangeArrowheads="1"/>
          </p:cNvSpPr>
          <p:nvPr/>
        </p:nvSpPr>
        <p:spPr bwMode="auto">
          <a:xfrm>
            <a:off x="1295400" y="1752600"/>
            <a:ext cx="61722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066800"/>
            <a:ext cx="8229600" cy="608013"/>
          </a:xfrm>
        </p:spPr>
        <p:txBody>
          <a:bodyPr/>
          <a:lstStyle/>
          <a:p>
            <a:pPr eaLnBrk="1" hangingPunct="1"/>
            <a:r>
              <a:rPr lang="en-US" sz="2800" b="1" smtClean="0"/>
              <a:t>Measuring the Change in Consumer Surplus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096963" y="1828800"/>
          <a:ext cx="7294562" cy="405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48" name="Equation" r:id="rId4" imgW="3987720" imgH="2222280" progId="Equation.DSMT4">
                  <p:embed/>
                </p:oleObj>
              </mc:Choice>
              <mc:Fallback>
                <p:oleObj name="Equation" r:id="rId4" imgW="3987720" imgH="22222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963" y="1828800"/>
                        <a:ext cx="7294562" cy="405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1066800" y="4495800"/>
            <a:ext cx="5638800" cy="1524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Willingness to Pay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1600200" y="1736725"/>
          <a:ext cx="6719888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72" name="Equation" r:id="rId4" imgW="4038600" imgH="2667000" progId="Equation.DSMT4">
                  <p:embed/>
                </p:oleObj>
              </mc:Choice>
              <mc:Fallback>
                <p:oleObj name="Equation" r:id="rId4" imgW="4038600" imgH="2667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736725"/>
                        <a:ext cx="6719888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1752600" y="2362200"/>
            <a:ext cx="4800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752600" y="4072468"/>
            <a:ext cx="4800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Observed Choice Data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752600"/>
            <a:ext cx="8229600" cy="3962400"/>
          </a:xfrm>
        </p:spPr>
        <p:txBody>
          <a:bodyPr/>
          <a:lstStyle/>
          <a:p>
            <a:pPr eaLnBrk="1" hangingPunct="1"/>
            <a:r>
              <a:rPr lang="en-US" sz="2000" smtClean="0"/>
              <a:t>Types of Data</a:t>
            </a:r>
          </a:p>
          <a:p>
            <a:pPr lvl="1" eaLnBrk="1" hangingPunct="1"/>
            <a:r>
              <a:rPr lang="en-US" sz="1600" smtClean="0"/>
              <a:t>Individual choice</a:t>
            </a:r>
          </a:p>
          <a:p>
            <a:pPr lvl="1" eaLnBrk="1" hangingPunct="1"/>
            <a:r>
              <a:rPr lang="en-US" sz="1600" smtClean="0"/>
              <a:t>Market shares – consumer markets</a:t>
            </a:r>
          </a:p>
          <a:p>
            <a:pPr lvl="1" eaLnBrk="1" hangingPunct="1"/>
            <a:r>
              <a:rPr lang="en-US" sz="1600" smtClean="0"/>
              <a:t>Frequencies – vote counts</a:t>
            </a:r>
          </a:p>
          <a:p>
            <a:pPr lvl="1" eaLnBrk="1" hangingPunct="1"/>
            <a:r>
              <a:rPr lang="en-US" sz="1600" smtClean="0"/>
              <a:t>Ranks – contests, preference rankings</a:t>
            </a:r>
          </a:p>
          <a:p>
            <a:pPr eaLnBrk="1" hangingPunct="1"/>
            <a:r>
              <a:rPr lang="en-US" sz="2000" smtClean="0"/>
              <a:t>Attributes and Characteristics</a:t>
            </a:r>
          </a:p>
          <a:p>
            <a:pPr lvl="1" eaLnBrk="1" hangingPunct="1"/>
            <a:r>
              <a:rPr lang="en-US" sz="1600" smtClean="0"/>
              <a:t>Attributes are features of the choices such as price</a:t>
            </a:r>
          </a:p>
          <a:p>
            <a:pPr lvl="1" eaLnBrk="1" hangingPunct="1"/>
            <a:r>
              <a:rPr lang="en-US" sz="1600" smtClean="0"/>
              <a:t>Characteristics are features of the chooser such as age, gender and income.</a:t>
            </a:r>
          </a:p>
          <a:p>
            <a:pPr eaLnBrk="1" hangingPunct="1"/>
            <a:r>
              <a:rPr lang="en-US" sz="2000" smtClean="0"/>
              <a:t>Choice Settings</a:t>
            </a:r>
          </a:p>
          <a:p>
            <a:pPr lvl="1" eaLnBrk="1" hangingPunct="1"/>
            <a:r>
              <a:rPr lang="en-US" sz="1600" smtClean="0"/>
              <a:t>Cross section</a:t>
            </a:r>
          </a:p>
          <a:p>
            <a:pPr lvl="1" eaLnBrk="1" hangingPunct="1"/>
            <a:r>
              <a:rPr lang="en-US" sz="1600" smtClean="0"/>
              <a:t>Repeated measurement (panel data)</a:t>
            </a:r>
          </a:p>
          <a:p>
            <a:pPr lvl="2" eaLnBrk="1" hangingPunct="1"/>
            <a:r>
              <a:rPr lang="en-US" sz="1400" smtClean="0"/>
              <a:t>Stated choice experiments</a:t>
            </a:r>
          </a:p>
          <a:p>
            <a:pPr lvl="2" eaLnBrk="1" hangingPunct="1"/>
            <a:r>
              <a:rPr lang="en-US" sz="1400" smtClean="0"/>
              <a:t>Repeated observations – THE scanner data on consumer choices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 Individual Data on Discrete Choices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828800"/>
            <a:ext cx="7315200" cy="4267200"/>
          </a:xfrm>
        </p:spPr>
        <p:txBody>
          <a:bodyPr/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     CHOICE                     ATTRIBUTES                  CHARACTERISTIC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MODE    TRAVEL       INVC      INVT     TTME     GC              HINC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59.000   100.00   69.000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372.00   34.000   71.000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417.00   35.000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10.000   180.00   .00000   30.000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58.000   68.000   64.000   68.000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354.00   44.000   84.000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399.00   53.000   85.000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11.000   255.00   .00000   50.000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127.00   193.00   69.000   148.00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109.00   888.00   34.000   205.00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1.0000      52.000   1025.0   60.000   163.00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.00000      50.000   892.00   .00000   147.00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44.000   100.00   64.000   59.000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25.000   351.00   44.000   78.000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20.000   361.00   53.000   75.000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5.0000   180.00   .00000   32.000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1009650" y="1981200"/>
            <a:ext cx="1447800" cy="3352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2895600" y="1981200"/>
            <a:ext cx="3124200" cy="33528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6553200" y="1981200"/>
            <a:ext cx="1447800" cy="3352800"/>
          </a:xfrm>
          <a:prstGeom prst="rect">
            <a:avLst/>
          </a:prstGeom>
          <a:solidFill>
            <a:srgbClr val="FFFF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5791200"/>
            <a:ext cx="8458200" cy="52322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Arial" pitchFamily="34" charset="0"/>
                <a:cs typeface="Arial" pitchFamily="34" charset="0"/>
              </a:rPr>
              <a:t>This is the ‘long form.’ In the ‘wide form,’ all data for the individual appear on a single ‘line’.  The wide form is unmanageable for models of any complexity and for stated preference applications.</a:t>
            </a:r>
            <a:endParaRPr lang="en-U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3048000"/>
            <a:ext cx="7010400" cy="762000"/>
          </a:xfrm>
          <a:prstGeom prst="rect">
            <a:avLst/>
          </a:prstGeom>
          <a:solidFill>
            <a:srgbClr val="0000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640666" y="5791200"/>
            <a:ext cx="1981200" cy="304800"/>
          </a:xfrm>
          <a:prstGeom prst="rect">
            <a:avLst/>
          </a:prstGeom>
          <a:solidFill>
            <a:srgbClr val="0000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457200" y="1295400"/>
            <a:ext cx="8458200" cy="9144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Text Box 17"/>
          <p:cNvSpPr txBox="1">
            <a:spLocks noChangeArrowheads="1"/>
          </p:cNvSpPr>
          <p:nvPr/>
        </p:nvSpPr>
        <p:spPr bwMode="auto">
          <a:xfrm>
            <a:off x="2971800" y="1219200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two or four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RP 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six 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ten alternatives in total.</a:t>
            </a:r>
          </a:p>
        </p:txBody>
      </p:sp>
      <p:pic>
        <p:nvPicPr>
          <p:cNvPr id="4556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069" y="3505200"/>
            <a:ext cx="445113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56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505201"/>
            <a:ext cx="404182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219200" y="57150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A Stated Choice Experiment with Variable Choice Sets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9906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Work\detou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743200"/>
            <a:ext cx="2667000" cy="151249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352800" y="1981200"/>
            <a:ext cx="5486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This an unlabelled choice experiment:  Compare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     Choice = (Air, Train, Bus, Car)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To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     Choice = (Brand 1, Brand 2, Brand 3, None)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     Brand 1 is only Brand 1 because it is first in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     the list.</a:t>
            </a:r>
          </a:p>
          <a:p>
            <a:endParaRPr lang="en-US" smtClean="0">
              <a:latin typeface="Arial" pitchFamily="34" charset="0"/>
              <a:cs typeface="Arial" pitchFamily="34" charset="0"/>
            </a:endParaRP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What does it mean to substitute Brand 1 for </a:t>
            </a:r>
            <a:br>
              <a:rPr lang="en-US" smtClean="0">
                <a:latin typeface="Arial" pitchFamily="34" charset="0"/>
                <a:cs typeface="Arial" pitchFamily="34" charset="0"/>
              </a:rPr>
            </a:br>
            <a:r>
              <a:rPr lang="en-US" smtClean="0">
                <a:latin typeface="Arial" pitchFamily="34" charset="0"/>
                <a:cs typeface="Arial" pitchFamily="34" charset="0"/>
              </a:rPr>
              <a:t>Brand 2?</a:t>
            </a:r>
          </a:p>
          <a:p>
            <a:endParaRPr lang="en-US" smtClean="0">
              <a:latin typeface="Arial" pitchFamily="34" charset="0"/>
              <a:cs typeface="Arial" pitchFamily="34" charset="0"/>
            </a:endParaRP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What does the own elasticity for Brand 1 mean?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b="1" smtClean="0"/>
              <a:t>Unlabeled Choice Experiments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66114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838200"/>
            <a:ext cx="7162800" cy="684213"/>
          </a:xfrm>
        </p:spPr>
        <p:txBody>
          <a:bodyPr/>
          <a:lstStyle/>
          <a:p>
            <a:pPr eaLnBrk="1" hangingPunct="1"/>
            <a:r>
              <a:rPr lang="en-US" b="1" smtClean="0"/>
              <a:t>An Estimated MNL Model for Travel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3556" name="Line 5"/>
          <p:cNvSpPr>
            <a:spLocks noChangeShapeType="1"/>
          </p:cNvSpPr>
          <p:nvPr/>
        </p:nvSpPr>
        <p:spPr bwMode="auto">
          <a:xfrm flipH="1">
            <a:off x="5257800" y="2286000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1447800" y="3810000"/>
            <a:ext cx="3733800" cy="6096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1447800" y="2192338"/>
            <a:ext cx="3733800" cy="2286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9" name="Rectangle 6"/>
          <p:cNvSpPr>
            <a:spLocks noChangeArrowheads="1"/>
          </p:cNvSpPr>
          <p:nvPr/>
        </p:nvSpPr>
        <p:spPr bwMode="auto">
          <a:xfrm>
            <a:off x="1447800" y="5257800"/>
            <a:ext cx="5486400" cy="9906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5257800" y="3903134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5"/>
          <p:cNvSpPr txBox="1">
            <a:spLocks noChangeArrowheads="1"/>
          </p:cNvSpPr>
          <p:nvPr/>
        </p:nvSpPr>
        <p:spPr bwMode="auto">
          <a:xfrm>
            <a:off x="1143000" y="16764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4579" name="Rectangle 6"/>
          <p:cNvSpPr>
            <a:spLocks noChangeArrowheads="1"/>
          </p:cNvSpPr>
          <p:nvPr/>
        </p:nvSpPr>
        <p:spPr bwMode="auto">
          <a:xfrm>
            <a:off x="2209800" y="5334000"/>
            <a:ext cx="12954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Rectangle 8"/>
          <p:cNvSpPr>
            <a:spLocks noChangeArrowheads="1"/>
          </p:cNvSpPr>
          <p:nvPr/>
        </p:nvSpPr>
        <p:spPr bwMode="auto">
          <a:xfrm>
            <a:off x="838200" y="762000"/>
            <a:ext cx="7162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en-US" sz="3200" b="1">
                <a:solidFill>
                  <a:srgbClr val="7030A0"/>
                </a:solidFill>
                <a:latin typeface="Arial" charset="0"/>
              </a:rPr>
              <a:t>Estimated MNL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5"/>
          <p:cNvSpPr txBox="1">
            <a:spLocks noChangeArrowheads="1"/>
          </p:cNvSpPr>
          <p:nvPr/>
        </p:nvSpPr>
        <p:spPr bwMode="auto">
          <a:xfrm>
            <a:off x="1143000" y="16764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5603" name="Rectangle 6"/>
          <p:cNvSpPr>
            <a:spLocks noChangeArrowheads="1"/>
          </p:cNvSpPr>
          <p:nvPr/>
        </p:nvSpPr>
        <p:spPr bwMode="auto">
          <a:xfrm>
            <a:off x="3657600" y="5334000"/>
            <a:ext cx="22098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Rectangle 8"/>
          <p:cNvSpPr>
            <a:spLocks noChangeArrowheads="1"/>
          </p:cNvSpPr>
          <p:nvPr/>
        </p:nvSpPr>
        <p:spPr bwMode="auto">
          <a:xfrm>
            <a:off x="838200" y="762000"/>
            <a:ext cx="7162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en-US" sz="3200" b="1">
                <a:solidFill>
                  <a:srgbClr val="7030A0"/>
                </a:solidFill>
                <a:latin typeface="Arial" charset="0"/>
              </a:rPr>
              <a:t>Estimated MNL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62000"/>
            <a:ext cx="8229600" cy="760413"/>
          </a:xfrm>
        </p:spPr>
        <p:txBody>
          <a:bodyPr/>
          <a:lstStyle/>
          <a:p>
            <a:pPr eaLnBrk="1" hangingPunct="1"/>
            <a:r>
              <a:rPr lang="en-US" b="1" smtClean="0"/>
              <a:t>Model Fit Based on Log Likelihood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00200" y="1828800"/>
            <a:ext cx="6934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Three sets of predicted probabilities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No model:             P</a:t>
            </a:r>
            <a:r>
              <a:rPr lang="en-US" sz="1600" smtClean="0"/>
              <a:t>ij</a:t>
            </a:r>
            <a:r>
              <a:rPr lang="en-US" sz="2000" smtClean="0"/>
              <a:t>  =  1/J  (.25)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Constants only:    P</a:t>
            </a:r>
            <a:r>
              <a:rPr lang="en-US" sz="1600" smtClean="0"/>
              <a:t>ij</a:t>
            </a:r>
            <a:r>
              <a:rPr lang="en-US" sz="2000" smtClean="0"/>
              <a:t>  =  (1/N)</a:t>
            </a:r>
            <a:r>
              <a:rPr lang="en-US" smtClean="0">
                <a:sym typeface="Symbol" pitchFamily="18" charset="2"/>
              </a:rPr>
              <a:t></a:t>
            </a:r>
            <a:r>
              <a:rPr lang="en-US" sz="16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 d</a:t>
            </a:r>
            <a:r>
              <a:rPr lang="en-US" sz="1600" smtClean="0">
                <a:sym typeface="Symbol" pitchFamily="18" charset="2"/>
              </a:rPr>
              <a:t>ij</a:t>
            </a:r>
            <a:r>
              <a:rPr lang="en-US" sz="2000" smtClean="0"/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    (58,63,30,59)/210=.286,.300,.143,.281</a:t>
            </a:r>
            <a:br>
              <a:rPr lang="en-US" sz="2000" smtClean="0"/>
            </a:br>
            <a:r>
              <a:rPr lang="en-US" sz="2000" smtClean="0"/>
              <a:t>Constants only model matches sample shares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Estimated model: Logit probabilities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Compute log likelihood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Measure improvements in log likelihood with </a:t>
            </a:r>
            <a:br>
              <a:rPr lang="en-US" sz="2400" smtClean="0"/>
            </a:br>
            <a:r>
              <a:rPr lang="en-US" sz="2400" smtClean="0"/>
              <a:t>pseudo R-squared = 1 – LogL/LogL</a:t>
            </a:r>
            <a:r>
              <a:rPr lang="en-US" sz="2400" baseline="-25000" smtClean="0"/>
              <a:t>0</a:t>
            </a:r>
            <a:r>
              <a:rPr lang="en-US" sz="2400" smtClean="0"/>
              <a:t> </a:t>
            </a:r>
            <a:br>
              <a:rPr lang="en-US" sz="2400" smtClean="0"/>
            </a:br>
            <a:r>
              <a:rPr lang="en-US" sz="2400" smtClean="0"/>
              <a:t>(“Adjusted” for number of parameters in the model.)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590800" y="2260599"/>
            <a:ext cx="40386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590800" y="2641122"/>
            <a:ext cx="40386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590800" y="3581400"/>
            <a:ext cx="40386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b="1" smtClean="0"/>
              <a:t>Fit the Model with Only ASCs</a:t>
            </a: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1447800" y="2209800"/>
            <a:ext cx="6629400" cy="41084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-283.75877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3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2.73104      573.51754</a:t>
            </a:r>
          </a:p>
          <a:p>
            <a:r>
              <a:rPr lang="en-US" sz="1200" b="1">
                <a:latin typeface="Courier New" pitchFamily="49" charset="0"/>
              </a:rPr>
              <a:t>Fin.Smpl.AIC     2.73159      573.63404</a:t>
            </a:r>
          </a:p>
          <a:p>
            <a:r>
              <a:rPr lang="en-US" sz="1200" b="1">
                <a:latin typeface="Courier New" pitchFamily="49" charset="0"/>
              </a:rPr>
              <a:t>Bayes IC         2.77885      583.55886</a:t>
            </a:r>
          </a:p>
          <a:p>
            <a:r>
              <a:rPr lang="en-US" sz="1200" b="1">
                <a:latin typeface="Courier New" pitchFamily="49" charset="0"/>
              </a:rPr>
              <a:t>Hannan Quinn     2.75037      577.57687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.0000-.0048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A_AIR|    -.01709          .18491        -.092   .9263</a:t>
            </a:r>
          </a:p>
          <a:p>
            <a:r>
              <a:rPr lang="en-US" sz="1200" b="1">
                <a:latin typeface="Courier New" pitchFamily="49" charset="0"/>
              </a:rPr>
              <a:t> A_TRAIN|     .06560          .18117         .362   .7173</a:t>
            </a:r>
          </a:p>
          <a:p>
            <a:r>
              <a:rPr lang="en-US" sz="1200" b="1">
                <a:latin typeface="Courier New" pitchFamily="49" charset="0"/>
              </a:rPr>
              <a:t>   A_BUS|    -.67634***       .22424       -3.016   .0026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1524000" y="1600200"/>
            <a:ext cx="5410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If the choice set varies across observations, this is the only way to obtain the restricted log likelihood.</a:t>
            </a:r>
          </a:p>
        </p:txBody>
      </p:sp>
      <p:sp>
        <p:nvSpPr>
          <p:cNvPr id="28677" name="Line 6"/>
          <p:cNvSpPr>
            <a:spLocks noChangeShapeType="1"/>
          </p:cNvSpPr>
          <p:nvPr/>
        </p:nvSpPr>
        <p:spPr bwMode="auto">
          <a:xfrm flipH="1">
            <a:off x="5257800" y="4495800"/>
            <a:ext cx="6858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0" y="4419600"/>
            <a:ext cx="24384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486400" y="2590800"/>
          <a:ext cx="3265273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96" name="Equation" r:id="rId4" imgW="1917700" imgH="939800" progId="Equation.DSMT4">
                  <p:embed/>
                </p:oleObj>
              </mc:Choice>
              <mc:Fallback>
                <p:oleObj name="Equation" r:id="rId4" imgW="1917700" imgH="939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590800"/>
                        <a:ext cx="3265273" cy="160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 bwMode="auto">
          <a:xfrm>
            <a:off x="5486400" y="2590800"/>
            <a:ext cx="3276600" cy="1676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838200"/>
            <a:ext cx="7162800" cy="684213"/>
          </a:xfrm>
        </p:spPr>
        <p:txBody>
          <a:bodyPr/>
          <a:lstStyle/>
          <a:p>
            <a:pPr eaLnBrk="1" hangingPunct="1"/>
            <a:r>
              <a:rPr lang="en-US" b="1" smtClean="0"/>
              <a:t>Estimated MNL Model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 smtClean="0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 smtClean="0">
                <a:latin typeface="Courier New" pitchFamily="49" charset="0"/>
              </a:rPr>
              <a:t>Estimation </a:t>
            </a:r>
            <a:r>
              <a:rPr lang="en-US" sz="1200" b="1">
                <a:latin typeface="Courier New" pitchFamily="49" charset="0"/>
              </a:rPr>
              <a:t>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1524000" y="2171700"/>
            <a:ext cx="36576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1524000" y="3657600"/>
            <a:ext cx="36576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1524000" y="4038600"/>
            <a:ext cx="36576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153" name="Object 1"/>
          <p:cNvGraphicFramePr>
            <a:graphicFrameLocks noChangeAspect="1"/>
          </p:cNvGraphicFramePr>
          <p:nvPr/>
        </p:nvGraphicFramePr>
        <p:xfrm>
          <a:off x="5410199" y="2514600"/>
          <a:ext cx="3563471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20" name="Equation" r:id="rId4" imgW="2692400" imgH="863600" progId="Equation.DSMT4">
                  <p:embed/>
                </p:oleObj>
              </mc:Choice>
              <mc:Fallback>
                <p:oleObj name="Equation" r:id="rId4" imgW="2692400" imgH="863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199" y="2514600"/>
                        <a:ext cx="3563471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257800" y="2362200"/>
            <a:ext cx="3657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Model Fit Based on Predictions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905000"/>
            <a:ext cx="8229600" cy="3810000"/>
          </a:xfrm>
        </p:spPr>
        <p:txBody>
          <a:bodyPr/>
          <a:lstStyle/>
          <a:p>
            <a:pPr eaLnBrk="1" hangingPunct="1"/>
            <a:r>
              <a:rPr lang="en-US" smtClean="0"/>
              <a:t>N</a:t>
            </a:r>
            <a:r>
              <a:rPr lang="en-US" sz="1800" smtClean="0"/>
              <a:t>j</a:t>
            </a:r>
            <a:r>
              <a:rPr lang="en-US" sz="2400" smtClean="0"/>
              <a:t>   = actual number of choosers of “j.”</a:t>
            </a:r>
          </a:p>
          <a:p>
            <a:pPr eaLnBrk="1" hangingPunct="1"/>
            <a:r>
              <a:rPr lang="en-US" sz="2400" smtClean="0"/>
              <a:t>Nfit</a:t>
            </a:r>
            <a:r>
              <a:rPr lang="en-US" sz="1800" smtClean="0"/>
              <a:t>j</a:t>
            </a:r>
            <a:r>
              <a:rPr lang="en-US" sz="2400" smtClean="0"/>
              <a:t> = </a:t>
            </a:r>
            <a:r>
              <a:rPr lang="en-US" sz="2400" smtClean="0">
                <a:sym typeface="Symbol" pitchFamily="18" charset="2"/>
              </a:rPr>
              <a:t></a:t>
            </a:r>
            <a:r>
              <a:rPr lang="en-US" smtClean="0">
                <a:sym typeface="Symbol" pitchFamily="18" charset="2"/>
              </a:rPr>
              <a:t></a:t>
            </a:r>
            <a:r>
              <a:rPr lang="en-US" sz="18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 Predicted Probabilities for “j”</a:t>
            </a:r>
          </a:p>
          <a:p>
            <a:pPr eaLnBrk="1" hangingPunct="1"/>
            <a:r>
              <a:rPr lang="en-US" sz="2400" smtClean="0">
                <a:sym typeface="Symbol" pitchFamily="18" charset="2"/>
              </a:rPr>
              <a:t>Cross tabulate:  </a:t>
            </a:r>
            <a:br>
              <a:rPr lang="en-US" sz="2400" smtClean="0">
                <a:sym typeface="Symbol" pitchFamily="18" charset="2"/>
              </a:rPr>
            </a:br>
            <a:r>
              <a:rPr lang="en-US" sz="2400" smtClean="0">
                <a:sym typeface="Symbol" pitchFamily="18" charset="2"/>
              </a:rPr>
              <a:t>Predicted vs. Actual, cell prediction is cell probability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sym typeface="Symbol" pitchFamily="18" charset="2"/>
              </a:rPr>
              <a:t>      Predicted vs. Actual, cell prediction is the cell</a:t>
            </a:r>
            <a:br>
              <a:rPr lang="en-US" sz="2400" smtClean="0">
                <a:sym typeface="Symbol" pitchFamily="18" charset="2"/>
              </a:rPr>
            </a:br>
            <a:r>
              <a:rPr lang="en-US" sz="2400" smtClean="0">
                <a:sym typeface="Symbol" pitchFamily="18" charset="2"/>
              </a:rPr>
              <a:t>                      with the largest probability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sym typeface="Symbol" pitchFamily="18" charset="2"/>
              </a:rPr>
              <a:t>                      N</a:t>
            </a:r>
            <a:r>
              <a:rPr lang="en-US" sz="1800" smtClean="0">
                <a:sym typeface="Symbol" pitchFamily="18" charset="2"/>
              </a:rPr>
              <a:t>jk </a:t>
            </a:r>
            <a:r>
              <a:rPr lang="en-US" sz="2400" smtClean="0">
                <a:sym typeface="Symbol" pitchFamily="18" charset="2"/>
              </a:rPr>
              <a:t>=  </a:t>
            </a:r>
            <a:r>
              <a:rPr lang="en-US" smtClean="0">
                <a:sym typeface="Symbol" pitchFamily="18" charset="2"/>
              </a:rPr>
              <a:t></a:t>
            </a:r>
            <a:r>
              <a:rPr lang="en-US" sz="18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 d</a:t>
            </a:r>
            <a:r>
              <a:rPr lang="en-US" sz="1800" smtClean="0">
                <a:sym typeface="Symbol" pitchFamily="18" charset="2"/>
              </a:rPr>
              <a:t>ij</a:t>
            </a:r>
            <a:r>
              <a:rPr lang="en-US" sz="2400" smtClean="0">
                <a:sym typeface="Symbol" pitchFamily="18" charset="2"/>
              </a:rPr>
              <a:t>  Predicted P(i,k)</a:t>
            </a:r>
            <a:br>
              <a:rPr lang="en-US" sz="2400" smtClean="0">
                <a:sym typeface="Symbol" pitchFamily="18" charset="2"/>
              </a:rPr>
            </a:br>
            <a:endParaRPr lang="en-US" sz="2400" smtClean="0"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2286000" y="4953000"/>
            <a:ext cx="44196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Fit Measures Based on Crosstabulation</a:t>
            </a:r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81534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| Cross tabulation of actual choice vs. predicted P(j)  |</a:t>
            </a:r>
          </a:p>
          <a:p>
            <a:r>
              <a:rPr lang="en-US" sz="1200" b="1">
                <a:latin typeface="Courier New" pitchFamily="49" charset="0"/>
              </a:rPr>
              <a:t>        | Row indicator is actual, column is predicted.         |</a:t>
            </a:r>
          </a:p>
          <a:p>
            <a:r>
              <a:rPr lang="en-US" sz="1200" b="1">
                <a:latin typeface="Courier New" pitchFamily="49" charset="0"/>
              </a:rPr>
              <a:t>        | Predicted total is F(k,j,i)=Sum(i=1,...,N) P(k,j,i).  |</a:t>
            </a:r>
          </a:p>
          <a:p>
            <a:r>
              <a:rPr lang="en-US" sz="1200" b="1">
                <a:latin typeface="Courier New" pitchFamily="49" charset="0"/>
              </a:rPr>
              <a:t>        | Column totals may be subject to rounding error.       |</a:t>
            </a:r>
          </a:p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NLOGIT Cross Tabulation for 4 outcome Multinomial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32      |      8      |      5      |     13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 8      |     37      |      5      |     14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3      |      5      |     15      |      6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15      |     13      |      6      |     26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58      |     63      |     30      |     59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NLOGIT Cross Tabulation for 4 outcome Constants Only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16      |     17      |      8      |     16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17      |     19      |      9      |     18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8      |      9      |      4      |      8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16      |     18      |      8      |     17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58      |     63      |     30      |     59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1752600" y="33528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1752600" y="516255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3000375" y="3533775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Rectangle 8"/>
          <p:cNvSpPr>
            <a:spLocks noChangeArrowheads="1"/>
          </p:cNvSpPr>
          <p:nvPr/>
        </p:nvSpPr>
        <p:spPr bwMode="auto">
          <a:xfrm>
            <a:off x="3019425" y="535305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Rectangle 9"/>
          <p:cNvSpPr>
            <a:spLocks noChangeArrowheads="1"/>
          </p:cNvSpPr>
          <p:nvPr/>
        </p:nvSpPr>
        <p:spPr bwMode="auto">
          <a:xfrm>
            <a:off x="4295775" y="36957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Rectangle 10"/>
          <p:cNvSpPr>
            <a:spLocks noChangeArrowheads="1"/>
          </p:cNvSpPr>
          <p:nvPr/>
        </p:nvSpPr>
        <p:spPr bwMode="auto">
          <a:xfrm>
            <a:off x="4343400" y="5514975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Rectangle 11"/>
          <p:cNvSpPr>
            <a:spLocks noChangeArrowheads="1"/>
          </p:cNvSpPr>
          <p:nvPr/>
        </p:nvSpPr>
        <p:spPr bwMode="auto">
          <a:xfrm>
            <a:off x="5581650" y="38862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Rectangle 12"/>
          <p:cNvSpPr>
            <a:spLocks noChangeArrowheads="1"/>
          </p:cNvSpPr>
          <p:nvPr/>
        </p:nvSpPr>
        <p:spPr bwMode="auto">
          <a:xfrm>
            <a:off x="5591175" y="57150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Line 13"/>
          <p:cNvSpPr>
            <a:spLocks noChangeShapeType="1"/>
          </p:cNvSpPr>
          <p:nvPr/>
        </p:nvSpPr>
        <p:spPr bwMode="auto">
          <a:xfrm>
            <a:off x="1828800" y="358140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7" name="Line 14"/>
          <p:cNvSpPr>
            <a:spLocks noChangeShapeType="1"/>
          </p:cNvSpPr>
          <p:nvPr/>
        </p:nvSpPr>
        <p:spPr bwMode="auto">
          <a:xfrm>
            <a:off x="3105150" y="379095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8" name="Line 15"/>
          <p:cNvSpPr>
            <a:spLocks noChangeShapeType="1"/>
          </p:cNvSpPr>
          <p:nvPr/>
        </p:nvSpPr>
        <p:spPr bwMode="auto">
          <a:xfrm>
            <a:off x="4419600" y="3952875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9" name="Line 16"/>
          <p:cNvSpPr>
            <a:spLocks noChangeShapeType="1"/>
          </p:cNvSpPr>
          <p:nvPr/>
        </p:nvSpPr>
        <p:spPr bwMode="auto">
          <a:xfrm>
            <a:off x="5667375" y="415290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724400" y="2793999"/>
            <a:ext cx="23622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724400" y="4605868"/>
            <a:ext cx="2667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Using the Most Probable Cell</a:t>
            </a:r>
          </a:p>
        </p:txBody>
      </p:sp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457200" y="1600200"/>
            <a:ext cx="8382000" cy="489364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| Cross tabulation of actual y(ij) vs. predicted y(ij)  |</a:t>
            </a:r>
          </a:p>
          <a:p>
            <a:r>
              <a:rPr lang="en-US" sz="1200" b="1">
                <a:latin typeface="Courier New" pitchFamily="49" charset="0"/>
              </a:rPr>
              <a:t>        | Row indicator is actual, column is predicted.         |</a:t>
            </a:r>
          </a:p>
          <a:p>
            <a:r>
              <a:rPr lang="en-US" sz="1200" b="1">
                <a:latin typeface="Courier New" pitchFamily="49" charset="0"/>
              </a:rPr>
              <a:t>        | Predicted total is N(k,j,i)=Sum(i=1,...,N) Y(k,j,i).  |</a:t>
            </a:r>
          </a:p>
          <a:p>
            <a:r>
              <a:rPr lang="en-US" sz="1200" b="1">
                <a:latin typeface="Courier New" pitchFamily="49" charset="0"/>
              </a:rPr>
              <a:t>        | Predicted y(ij)=1 is the j with largest probability.  |</a:t>
            </a:r>
          </a:p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NLOGIT Cross Tabulation for 4 outcome Multinomial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40      |      3      |      0      |     15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 4      |     45      |      0      |     14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0      |      3      |     23      |      4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 7      |     14      |      0      |     38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51      |     65      |     23      |     71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        NLOGIT Cross Tabulation for 4 outcome </a:t>
            </a:r>
            <a:r>
              <a:rPr lang="en-US" sz="1200" b="1" smtClean="0">
                <a:latin typeface="Courier New" pitchFamily="49" charset="0"/>
              </a:rPr>
              <a:t>Constants only Model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 0      |     58      |      0      |      0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 0      |     63      |      0      |      0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0      |     30      |      0      |      0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 0      |     59      |      0      |      0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 0      |    210      |      0      |      0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</p:txBody>
      </p:sp>
      <p:sp>
        <p:nvSpPr>
          <p:cNvPr id="32772" name="Rectangle 6"/>
          <p:cNvSpPr>
            <a:spLocks noChangeArrowheads="1"/>
          </p:cNvSpPr>
          <p:nvPr/>
        </p:nvSpPr>
        <p:spPr bwMode="auto">
          <a:xfrm>
            <a:off x="2819400" y="4724400"/>
            <a:ext cx="685800" cy="1143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Line 7"/>
          <p:cNvSpPr>
            <a:spLocks noChangeShapeType="1"/>
          </p:cNvSpPr>
          <p:nvPr/>
        </p:nvSpPr>
        <p:spPr bwMode="auto">
          <a:xfrm flipH="1">
            <a:off x="7261225" y="5400675"/>
            <a:ext cx="914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810000" y="4529668"/>
            <a:ext cx="33528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0" y="2717799"/>
            <a:ext cx="33528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752600" y="32766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048000" y="3446252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326148" y="3640348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5597104" y="38100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022122" y="5283678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 flipH="1">
            <a:off x="7264878" y="3582834"/>
            <a:ext cx="914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295400"/>
            <a:ext cx="7772400" cy="531813"/>
          </a:xfrm>
        </p:spPr>
        <p:txBody>
          <a:bodyPr/>
          <a:lstStyle/>
          <a:p>
            <a:pPr eaLnBrk="1" hangingPunct="1"/>
            <a:r>
              <a:rPr lang="en-US" b="1" smtClean="0"/>
              <a:t>Effects of Changes in </a:t>
            </a:r>
            <a:br>
              <a:rPr lang="en-US" b="1" smtClean="0"/>
            </a:br>
            <a:r>
              <a:rPr lang="en-US" b="1" smtClean="0"/>
              <a:t>Attributes on Probabilities</a:t>
            </a:r>
          </a:p>
        </p:txBody>
      </p:sp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990600" y="1905000"/>
          <a:ext cx="7810724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44" name="Equation" r:id="rId4" imgW="4229100" imgH="1816100" progId="Equation.DSMT4">
                  <p:embed/>
                </p:oleObj>
              </mc:Choice>
              <mc:Fallback>
                <p:oleObj name="Equation" r:id="rId4" imgW="4229100" imgH="1816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05000"/>
                        <a:ext cx="7810724" cy="3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95400" y="5257800"/>
            <a:ext cx="12192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m = Car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800" y="3657600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j = Train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5257800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k = Price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76642"/>
            <a:ext cx="5638800" cy="435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604101" y="1525587"/>
            <a:ext cx="7772400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sz="3600" b="1" kern="0" smtClean="0"/>
              <a:t>Effects of Changes in Attributes on Probabilities</a:t>
            </a:r>
          </a:p>
        </p:txBody>
      </p:sp>
    </p:spTree>
    <p:extLst>
      <p:ext uri="{BB962C8B-B14F-4D97-AF65-F5344CB8AC3E}">
        <p14:creationId xmlns:p14="http://schemas.microsoft.com/office/powerpoint/2010/main" val="238555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990600"/>
            <a:ext cx="7772400" cy="531813"/>
          </a:xfrm>
        </p:spPr>
        <p:txBody>
          <a:bodyPr/>
          <a:lstStyle/>
          <a:p>
            <a:pPr eaLnBrk="1" hangingPunct="1"/>
            <a:r>
              <a:rPr lang="en-US" sz="2400" b="1" smtClean="0"/>
              <a:t>Effects of Changes in Attributes on Probabilities</a:t>
            </a:r>
          </a:p>
        </p:txBody>
      </p:sp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914400" y="1981200"/>
          <a:ext cx="7800921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392" name="Equation" r:id="rId4" imgW="4368800" imgH="2133600" progId="Equation.DSMT4">
                  <p:embed/>
                </p:oleObj>
              </mc:Choice>
              <mc:Fallback>
                <p:oleObj name="Equation" r:id="rId4" imgW="4368800" imgH="2133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981200"/>
                        <a:ext cx="7800921" cy="381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11"/>
          <p:cNvSpPr>
            <a:spLocks noChangeArrowheads="1"/>
          </p:cNvSpPr>
          <p:nvPr/>
        </p:nvSpPr>
        <p:spPr bwMode="auto">
          <a:xfrm>
            <a:off x="1676400" y="2362200"/>
            <a:ext cx="7086600" cy="1828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87387"/>
            <a:ext cx="7772400" cy="531813"/>
          </a:xfrm>
        </p:spPr>
        <p:txBody>
          <a:bodyPr/>
          <a:lstStyle/>
          <a:p>
            <a:pPr eaLnBrk="1" hangingPunct="1"/>
            <a:r>
              <a:rPr lang="en-US" sz="2400" b="1" smtClean="0"/>
              <a:t>Elasticities for CLOGIT</a:t>
            </a:r>
          </a:p>
        </p:txBody>
      </p:sp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477000" y="1811338"/>
            <a:ext cx="152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Cross effects</a:t>
            </a: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 flipH="1">
            <a:off x="6019800" y="1981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 flipH="1">
            <a:off x="60198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8" name="Rectangle 11"/>
          <p:cNvSpPr>
            <a:spLocks noChangeArrowheads="1"/>
          </p:cNvSpPr>
          <p:nvPr/>
        </p:nvSpPr>
        <p:spPr bwMode="auto">
          <a:xfrm>
            <a:off x="381000" y="1295400"/>
            <a:ext cx="83058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Text Box 12"/>
          <p:cNvSpPr txBox="1">
            <a:spLocks noChangeArrowheads="1"/>
          </p:cNvSpPr>
          <p:nvPr/>
        </p:nvSpPr>
        <p:spPr bwMode="auto">
          <a:xfrm>
            <a:off x="914400" y="1136650"/>
            <a:ext cx="7620000" cy="556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 -.2055     .0666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 -.9892     .5217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-1.2040     .4803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 -.9510     .5504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3800" name="Rectangle 13"/>
          <p:cNvSpPr>
            <a:spLocks noChangeArrowheads="1"/>
          </p:cNvSpPr>
          <p:nvPr/>
        </p:nvSpPr>
        <p:spPr bwMode="auto">
          <a:xfrm>
            <a:off x="4038600" y="2095500"/>
            <a:ext cx="685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6019800" y="1235075"/>
            <a:ext cx="2590800" cy="5937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Note the effect of IIA on the cross effects.</a:t>
            </a:r>
          </a:p>
        </p:txBody>
      </p:sp>
      <p:sp>
        <p:nvSpPr>
          <p:cNvPr id="33802" name="Text Box 15"/>
          <p:cNvSpPr txBox="1">
            <a:spLocks noChangeArrowheads="1"/>
          </p:cNvSpPr>
          <p:nvPr/>
        </p:nvSpPr>
        <p:spPr bwMode="auto">
          <a:xfrm>
            <a:off x="6019800" y="3228975"/>
            <a:ext cx="2667000" cy="15716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Elasticities are computed for each observation; the mean and standard deviation are then computed across the sample observations.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Analyzing the Behavior of Market </a:t>
            </a:r>
            <a:br>
              <a:rPr lang="en-US" b="1" smtClean="0"/>
            </a:br>
            <a:r>
              <a:rPr lang="en-US" b="1" smtClean="0"/>
              <a:t>Shares to Examine Discrete Effects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2362200"/>
            <a:ext cx="7772400" cy="3200400"/>
          </a:xfrm>
        </p:spPr>
        <p:txBody>
          <a:bodyPr/>
          <a:lstStyle/>
          <a:p>
            <a:pPr eaLnBrk="1" hangingPunct="1"/>
            <a:r>
              <a:rPr lang="en-US" sz="2000" smtClean="0"/>
              <a:t>Scenario: What happens to the number of people who make specific choices if a particular attribute changes in a specified way?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/>
          </a:p>
          <a:p>
            <a:pPr eaLnBrk="1" hangingPunct="1"/>
            <a:r>
              <a:rPr lang="en-US" sz="2000" smtClean="0"/>
              <a:t>Fit the model first, then using the identical model setup, add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</a:t>
            </a:r>
            <a:r>
              <a:rPr lang="en-US" sz="2000" b="1" smtClean="0"/>
              <a:t>; Simulation = list of choices to be analyzed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 ; Scenario    = Attribute (in choices) = type of change</a:t>
            </a:r>
          </a:p>
          <a:p>
            <a:pPr eaLnBrk="1" hangingPunct="1">
              <a:buFont typeface="Wingdings" pitchFamily="2" charset="2"/>
              <a:buNone/>
            </a:pPr>
            <a:endParaRPr lang="en-US" sz="2000" b="1" smtClean="0"/>
          </a:p>
          <a:p>
            <a:pPr eaLnBrk="1" hangingPunct="1"/>
            <a:r>
              <a:rPr lang="en-US" sz="2000" smtClean="0"/>
              <a:t>For the CLOGIT application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 ; Simulation  =  *                  ? This is ALL choices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 ; Scenario: GC(car)=[*]1.25$  Car_GC rises by 25%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14400"/>
            <a:ext cx="7772400" cy="608013"/>
          </a:xfrm>
        </p:spPr>
        <p:txBody>
          <a:bodyPr/>
          <a:lstStyle/>
          <a:p>
            <a:pPr eaLnBrk="1" hangingPunct="1"/>
            <a:r>
              <a:rPr lang="en-US" b="1" smtClean="0"/>
              <a:t>Model Simulation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533400" y="1676400"/>
            <a:ext cx="60960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 Discrete Choice (One Level) Model           |</a:t>
            </a:r>
          </a:p>
          <a:p>
            <a:r>
              <a:rPr lang="en-US" sz="1000" b="1">
                <a:latin typeface="Courier New" pitchFamily="49" charset="0"/>
              </a:rPr>
              <a:t>| Model Simulation Using Previous Estimates   |</a:t>
            </a:r>
          </a:p>
          <a:p>
            <a:r>
              <a:rPr lang="en-US" sz="1000" b="1">
                <a:latin typeface="Courier New" pitchFamily="49" charset="0"/>
              </a:rPr>
              <a:t>| Number of observations              210     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|Simulations of Probability Model                     </a:t>
            </a:r>
            <a:r>
              <a:rPr lang="en-US" sz="1000" b="1" smtClean="0">
                <a:latin typeface="Courier New" pitchFamily="49" charset="0"/>
              </a:rPr>
              <a:t> </a:t>
            </a:r>
            <a:r>
              <a:rPr lang="en-US" sz="1000" b="1">
                <a:latin typeface="Courier New" pitchFamily="49" charset="0"/>
              </a:rPr>
              <a:t>|</a:t>
            </a:r>
          </a:p>
          <a:p>
            <a:r>
              <a:rPr lang="en-US" sz="10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0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0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0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000" b="1">
                <a:latin typeface="Courier New" pitchFamily="49" charset="0"/>
              </a:rPr>
              <a:t>|Column totals may be affected by rounding error.      |</a:t>
            </a:r>
          </a:p>
          <a:p>
            <a:r>
              <a:rPr lang="en-US" sz="1000" b="1">
                <a:latin typeface="Courier New" pitchFamily="49" charset="0"/>
              </a:rPr>
              <a:t>|The model used was simulated with    210 observations.|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Specification of scenario 1 is:</a:t>
            </a:r>
          </a:p>
          <a:p>
            <a:r>
              <a:rPr lang="en-US" sz="10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0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000" b="1">
                <a:latin typeface="Courier New" pitchFamily="49" charset="0"/>
              </a:rPr>
              <a:t>GC         CAR                              Scale base by value     1.250</a:t>
            </a: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The simulator located    209 observations for this scenario.</a:t>
            </a:r>
          </a:p>
          <a:p>
            <a:r>
              <a:rPr lang="en-US" sz="10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0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0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000" b="1">
                <a:latin typeface="Courier New" pitchFamily="49" charset="0"/>
              </a:rPr>
              <a:t>|AIR       | 27.619    58 | 29.592    62 |  1.973%        4 |</a:t>
            </a:r>
          </a:p>
          <a:p>
            <a:r>
              <a:rPr lang="en-US" sz="1000" b="1">
                <a:latin typeface="Courier New" pitchFamily="49" charset="0"/>
              </a:rPr>
              <a:t>|TRAIN     | 30.000    63 | 31.748    67 |  1.748%        4 |</a:t>
            </a:r>
          </a:p>
          <a:p>
            <a:r>
              <a:rPr lang="en-US" sz="1000" b="1">
                <a:latin typeface="Courier New" pitchFamily="49" charset="0"/>
              </a:rPr>
              <a:t>|BUS       | 14.286    30 | 15.189    32 |   .903%        2 |</a:t>
            </a:r>
          </a:p>
          <a:p>
            <a:r>
              <a:rPr lang="en-US" sz="1000" b="1">
                <a:latin typeface="Courier New" pitchFamily="49" charset="0"/>
              </a:rPr>
              <a:t>|CAR       | 28.095    59 | 23.472    49 | -4.624%      -10 |</a:t>
            </a:r>
          </a:p>
          <a:p>
            <a:r>
              <a:rPr lang="en-US" sz="10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5486400" y="5181600"/>
            <a:ext cx="3505200" cy="1031875"/>
          </a:xfrm>
          <a:prstGeom prst="rect">
            <a:avLst/>
          </a:prstGeom>
          <a:solidFill>
            <a:srgbClr val="FF0000">
              <a:alpha val="14902"/>
            </a:srgb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Changes in the predicted market shares when </a:t>
            </a:r>
            <a:r>
              <a:rPr lang="en-US" sz="2000" smtClean="0">
                <a:latin typeface="Tahoma" pitchFamily="34" charset="0"/>
              </a:rPr>
              <a:t>GC of CAR </a:t>
            </a:r>
            <a:r>
              <a:rPr lang="en-US" sz="2000">
                <a:latin typeface="Tahoma" pitchFamily="34" charset="0"/>
              </a:rPr>
              <a:t>increases by 25%.</a:t>
            </a:r>
          </a:p>
        </p:txBody>
      </p:sp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3829050" y="5181600"/>
            <a:ext cx="150495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7772400" cy="608013"/>
          </a:xfrm>
        </p:spPr>
        <p:txBody>
          <a:bodyPr/>
          <a:lstStyle/>
          <a:p>
            <a:pPr eaLnBrk="1" hangingPunct="1"/>
            <a:r>
              <a:rPr lang="en-US" b="1" smtClean="0"/>
              <a:t>More Complicated Model Simulation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838200" y="1752600"/>
            <a:ext cx="7772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latin typeface="Tahoma" pitchFamily="34" charset="0"/>
              </a:rPr>
              <a:t>In vehicle cost of CAR falls by 10%</a:t>
            </a:r>
            <a:br>
              <a:rPr lang="en-US" sz="2800">
                <a:latin typeface="Tahoma" pitchFamily="34" charset="0"/>
              </a:rPr>
            </a:br>
            <a:r>
              <a:rPr lang="en-US" sz="2800">
                <a:latin typeface="Tahoma" pitchFamily="34" charset="0"/>
              </a:rPr>
              <a:t>Market is limited to ground (Train, Bus, Car)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447800" y="2895600"/>
            <a:ext cx="56388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CLOGIT  ; Lhs = Mode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Choices = Air,Train,Bus,Car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Rhs = TTME,INVC,INVT,GC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Rh2 = One ,Hinc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Simulation = 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Scenario: GC(car)=[*].9$</a:t>
            </a:r>
          </a:p>
          <a:p>
            <a:pPr eaLnBrk="1" hangingPunct="1">
              <a:spcBef>
                <a:spcPct val="50000"/>
              </a:spcBef>
            </a:pPr>
            <a:endParaRPr lang="en-US" sz="2000" b="1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533400" y="745067"/>
            <a:ext cx="8077200" cy="641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7030A0"/>
                </a:solidFill>
                <a:latin typeface="Arial" charset="0"/>
              </a:rPr>
              <a:t>Model Estimation Step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304800" y="1295400"/>
            <a:ext cx="8382000" cy="3810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609600" y="1371600"/>
            <a:ext cx="7315200" cy="4656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-172.94366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10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.3905 .3807</a:t>
            </a:r>
          </a:p>
          <a:p>
            <a:r>
              <a:rPr lang="en-US" sz="1200" b="1">
                <a:latin typeface="Courier New" pitchFamily="49" charset="0"/>
              </a:rPr>
              <a:t>Chi-squared[ 7]          =    221.63022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TTME|    -.10289***       .01109       -9.280   .0000</a:t>
            </a:r>
          </a:p>
          <a:p>
            <a:r>
              <a:rPr lang="en-US" sz="1200" b="1">
                <a:latin typeface="Courier New" pitchFamily="49" charset="0"/>
              </a:rPr>
              <a:t>    INVC|    -.08044***       .01995       -4.032   .0001</a:t>
            </a:r>
          </a:p>
          <a:p>
            <a:r>
              <a:rPr lang="en-US" sz="1200" b="1">
                <a:latin typeface="Courier New" pitchFamily="49" charset="0"/>
              </a:rPr>
              <a:t>    INVT|    -.01399***       .00267       -5.240   .0000</a:t>
            </a:r>
          </a:p>
          <a:p>
            <a:r>
              <a:rPr lang="en-US" sz="1200" b="1">
                <a:latin typeface="Courier New" pitchFamily="49" charset="0"/>
              </a:rPr>
              <a:t>      GC|     .07578***       .01833        4.134   .0000</a:t>
            </a:r>
          </a:p>
          <a:p>
            <a:r>
              <a:rPr lang="en-US" sz="1200" b="1">
                <a:latin typeface="Courier New" pitchFamily="49" charset="0"/>
              </a:rPr>
              <a:t>   A_AIR|    4.37035***      1.05734        4.133   .0000</a:t>
            </a:r>
          </a:p>
          <a:p>
            <a:r>
              <a:rPr lang="en-US" sz="1200" b="1">
                <a:latin typeface="Courier New" pitchFamily="49" charset="0"/>
              </a:rPr>
              <a:t>AIR_HIN1|     .00428          .01306         .327   .7434</a:t>
            </a:r>
          </a:p>
          <a:p>
            <a:r>
              <a:rPr lang="en-US" sz="1200" b="1">
                <a:latin typeface="Courier New" pitchFamily="49" charset="0"/>
              </a:rPr>
              <a:t> A_TRAIN|    5.91407***       .68993        8.572   .0000</a:t>
            </a:r>
          </a:p>
          <a:p>
            <a:r>
              <a:rPr lang="en-US" sz="1200" b="1">
                <a:latin typeface="Courier New" pitchFamily="49" charset="0"/>
              </a:rPr>
              <a:t>TRA_HIN2|    -.05907***       .01471       -4.016   .0001</a:t>
            </a:r>
          </a:p>
          <a:p>
            <a:r>
              <a:rPr lang="en-US" sz="1200" b="1">
                <a:latin typeface="Courier New" pitchFamily="49" charset="0"/>
              </a:rPr>
              <a:t>   A_BUS|    4.46269***       .72333        6.170   .0000</a:t>
            </a:r>
          </a:p>
          <a:p>
            <a:r>
              <a:rPr lang="en-US" sz="1200" b="1">
                <a:latin typeface="Courier New" pitchFamily="49" charset="0"/>
              </a:rPr>
              <a:t>BUS_HIN3|    -.02295          .01592       -1.442   .1493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685800" y="4695825"/>
            <a:ext cx="5448300" cy="1143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Text Box 7"/>
          <p:cNvSpPr txBox="1">
            <a:spLocks noChangeArrowheads="1"/>
          </p:cNvSpPr>
          <p:nvPr/>
        </p:nvSpPr>
        <p:spPr bwMode="auto">
          <a:xfrm>
            <a:off x="6248400" y="4800600"/>
            <a:ext cx="2590800" cy="9556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Alternative specific constants and interactions of ASCs and Household Income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533400" y="990600"/>
            <a:ext cx="8077200" cy="58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rgbClr val="7030A0"/>
                </a:solidFill>
                <a:latin typeface="Arial" charset="0"/>
              </a:rPr>
              <a:t>Model Simulation Step</a:t>
            </a:r>
          </a:p>
        </p:txBody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1143000" y="1539419"/>
            <a:ext cx="70104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smtClean="0">
                <a:latin typeface="Courier New" pitchFamily="49" charset="0"/>
              </a:rPr>
              <a:t>+------------------------------------------------------+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|Simulations of Probability Model                      |</a:t>
            </a:r>
          </a:p>
          <a:p>
            <a:r>
              <a:rPr lang="en-US" sz="12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2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2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2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200" b="1" smtClean="0">
                <a:latin typeface="Courier New" pitchFamily="49" charset="0"/>
              </a:rPr>
              <a:t>|</a:t>
            </a:r>
            <a:r>
              <a:rPr lang="en-US" sz="1200" b="1">
                <a:latin typeface="Courier New" pitchFamily="49" charset="0"/>
              </a:rPr>
              <a:t>The model used was simulated with    210 observations.|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Specification of scenario 1 is:</a:t>
            </a:r>
          </a:p>
          <a:p>
            <a:r>
              <a:rPr lang="en-US" sz="12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2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200" b="1">
                <a:latin typeface="Courier New" pitchFamily="49" charset="0"/>
              </a:rPr>
              <a:t>INVC       CAR                              Scale base by value      .900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The simulator located    210 observations for this scenario.</a:t>
            </a:r>
          </a:p>
          <a:p>
            <a:r>
              <a:rPr lang="en-US" sz="12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2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|TRAIN     | 37.321    78 | 35.854    75 | -1.467%       -3 |</a:t>
            </a:r>
          </a:p>
          <a:p>
            <a:r>
              <a:rPr lang="en-US" sz="1200" b="1">
                <a:latin typeface="Courier New" pitchFamily="49" charset="0"/>
              </a:rPr>
              <a:t>|BUS       | 19.805    42 | 18.641    39 | -1.164%       -3 |</a:t>
            </a:r>
          </a:p>
          <a:p>
            <a:r>
              <a:rPr lang="en-US" sz="1200" b="1">
                <a:latin typeface="Courier New" pitchFamily="49" charset="0"/>
              </a:rPr>
              <a:t>|CAR       | 42.874    90 | 45.506    96 |  2.632%        6 |</a:t>
            </a:r>
          </a:p>
          <a:p>
            <a:r>
              <a:rPr lang="en-US" sz="12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1314450" y="5181600"/>
            <a:ext cx="5410200" cy="838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Choice Based Sampling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828800"/>
            <a:ext cx="8610600" cy="4302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Over/Underrepresenting alternatives in the data set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May cause biases in parameter estimates.  (Possibly constants only)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Certainly causes biases in estimated variances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Weighted log likelihood, weight = </a:t>
            </a:r>
            <a:r>
              <a:rPr lang="en-US" dirty="0" smtClean="0">
                <a:sym typeface="Symbol" pitchFamily="18" charset="2"/>
              </a:rPr>
              <a:t></a:t>
            </a:r>
            <a:r>
              <a:rPr lang="en-US" sz="1200" dirty="0" smtClean="0">
                <a:sym typeface="Symbol" pitchFamily="18" charset="2"/>
              </a:rPr>
              <a:t>j</a:t>
            </a:r>
            <a:r>
              <a:rPr lang="en-US" sz="1800" dirty="0" smtClean="0">
                <a:sym typeface="Symbol" pitchFamily="18" charset="2"/>
              </a:rPr>
              <a:t> / </a:t>
            </a:r>
            <a:r>
              <a:rPr lang="en-US" sz="1800" dirty="0" err="1" smtClean="0">
                <a:sym typeface="Symbol" pitchFamily="18" charset="2"/>
              </a:rPr>
              <a:t>F</a:t>
            </a:r>
            <a:r>
              <a:rPr lang="en-US" sz="1200" dirty="0" err="1" smtClean="0">
                <a:sym typeface="Symbol" pitchFamily="18" charset="2"/>
              </a:rPr>
              <a:t>j</a:t>
            </a:r>
            <a:r>
              <a:rPr lang="en-US" sz="2000" dirty="0" smtClean="0">
                <a:sym typeface="Symbol" pitchFamily="18" charset="2"/>
              </a:rPr>
              <a:t> </a:t>
            </a:r>
            <a:r>
              <a:rPr lang="en-US" sz="1800" dirty="0" smtClean="0">
                <a:sym typeface="Symbol" pitchFamily="18" charset="2"/>
              </a:rPr>
              <a:t>for all </a:t>
            </a:r>
            <a:r>
              <a:rPr lang="en-US" sz="1800" dirty="0" err="1" smtClean="0">
                <a:sym typeface="Symbol" pitchFamily="18" charset="2"/>
              </a:rPr>
              <a:t>i</a:t>
            </a:r>
            <a:r>
              <a:rPr lang="en-US" sz="1800" dirty="0" smtClean="0">
                <a:sym typeface="Symbol" pitchFamily="18" charset="2"/>
              </a:rPr>
              <a:t>.</a:t>
            </a:r>
            <a:endParaRPr lang="en-US" sz="12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1800" dirty="0" err="1" smtClean="0"/>
              <a:t>Fixup</a:t>
            </a:r>
            <a:r>
              <a:rPr lang="en-US" sz="1800" dirty="0" smtClean="0"/>
              <a:t> of covariance matrix – use “sandwich” estimator. Using weighted Hessian and weighted BHHH in the center of the sandwich</a:t>
            </a:r>
          </a:p>
        </p:txBody>
      </p:sp>
      <p:graphicFrame>
        <p:nvGraphicFramePr>
          <p:cNvPr id="521220" name="Group 4"/>
          <p:cNvGraphicFramePr>
            <a:graphicFrameLocks noGrp="1"/>
          </p:cNvGraphicFramePr>
          <p:nvPr/>
        </p:nvGraphicFramePr>
        <p:xfrm>
          <a:off x="1752600" y="2286000"/>
          <a:ext cx="5334000" cy="1189038"/>
        </p:xfrm>
        <a:graphic>
          <a:graphicData uri="http://schemas.openxmlformats.org/drawingml/2006/table">
            <a:tbl>
              <a:tblPr/>
              <a:tblGrid>
                <a:gridCol w="1066800"/>
                <a:gridCol w="1066800"/>
                <a:gridCol w="1066800"/>
                <a:gridCol w="1066800"/>
                <a:gridCol w="1066800"/>
              </a:tblGrid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Choice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Sample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206" name="Rectangle 31"/>
          <p:cNvSpPr>
            <a:spLocks noChangeArrowheads="1"/>
          </p:cNvSpPr>
          <p:nvPr/>
        </p:nvSpPr>
        <p:spPr bwMode="auto">
          <a:xfrm>
            <a:off x="1752600" y="2286000"/>
            <a:ext cx="5334000" cy="12192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14400"/>
            <a:ext cx="8229600" cy="533400"/>
          </a:xfrm>
        </p:spPr>
        <p:txBody>
          <a:bodyPr/>
          <a:lstStyle/>
          <a:p>
            <a:pPr eaLnBrk="1" hangingPunct="1"/>
            <a:r>
              <a:rPr lang="en-US" smtClean="0"/>
              <a:t>Choice Based Sampling Estimators</a:t>
            </a: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1600200" y="1447800"/>
            <a:ext cx="6248400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--------+-------------------------------------------------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+---------+--------------+----------------+--------+------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Unweighted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--------+------------------------------------------------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TTME|    -.10289***       .01109       -9.280   .0000</a:t>
            </a:r>
          </a:p>
          <a:p>
            <a:r>
              <a:rPr lang="en-US" sz="1200" b="1">
                <a:latin typeface="Courier New" pitchFamily="49" charset="0"/>
              </a:rPr>
              <a:t>    INVC|    -.08044***       .01995       -4.032   .0001</a:t>
            </a:r>
          </a:p>
          <a:p>
            <a:r>
              <a:rPr lang="en-US" sz="1200" b="1">
                <a:latin typeface="Courier New" pitchFamily="49" charset="0"/>
              </a:rPr>
              <a:t>    INVT|    -.01399***       .00267       -5.240   .0000</a:t>
            </a:r>
          </a:p>
          <a:p>
            <a:r>
              <a:rPr lang="en-US" sz="1200" b="1">
                <a:latin typeface="Courier New" pitchFamily="49" charset="0"/>
              </a:rPr>
              <a:t>      GC|     .07578***       .01833        4.134   .0000</a:t>
            </a:r>
          </a:p>
          <a:p>
            <a:r>
              <a:rPr lang="en-US" sz="1200" b="1">
                <a:latin typeface="Courier New" pitchFamily="49" charset="0"/>
              </a:rPr>
              <a:t>   A_AIR|    4.37035***      1.05734        4.133   .0000</a:t>
            </a:r>
          </a:p>
          <a:p>
            <a:r>
              <a:rPr lang="en-US" sz="1200" b="1">
                <a:latin typeface="Courier New" pitchFamily="49" charset="0"/>
              </a:rPr>
              <a:t>AIR_HIN1|     .00428          .01306         .327   .7434</a:t>
            </a:r>
          </a:p>
          <a:p>
            <a:r>
              <a:rPr lang="en-US" sz="1200" b="1">
                <a:latin typeface="Courier New" pitchFamily="49" charset="0"/>
              </a:rPr>
              <a:t> A_TRAIN|    5.91407***       .68993        8.572   .0000</a:t>
            </a:r>
          </a:p>
          <a:p>
            <a:r>
              <a:rPr lang="en-US" sz="1200" b="1">
                <a:latin typeface="Courier New" pitchFamily="49" charset="0"/>
              </a:rPr>
              <a:t>TRA_HIN2|    -.05907***       .01471       -4.016   .0001</a:t>
            </a:r>
          </a:p>
          <a:p>
            <a:r>
              <a:rPr lang="en-US" sz="1200" b="1">
                <a:latin typeface="Courier New" pitchFamily="49" charset="0"/>
              </a:rPr>
              <a:t>   A_BUS|    4.46269***       .72333        6.170   .0000</a:t>
            </a:r>
          </a:p>
          <a:p>
            <a:r>
              <a:rPr lang="en-US" sz="1200" b="1">
                <a:latin typeface="Courier New" pitchFamily="49" charset="0"/>
              </a:rPr>
              <a:t>BUS_HIN3|    -.02295          .01592       -1.442   .1493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---------------------------------------------------------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Weighted</a:t>
            </a:r>
          </a:p>
          <a:p>
            <a:r>
              <a:rPr lang="en-US" sz="1200" b="1">
                <a:latin typeface="Courier New" pitchFamily="49" charset="0"/>
              </a:rPr>
              <a:t>---------+-----------------------------------------------  </a:t>
            </a:r>
          </a:p>
          <a:p>
            <a:r>
              <a:rPr lang="en-US" sz="1200" b="1">
                <a:latin typeface="Courier New" pitchFamily="49" charset="0"/>
              </a:rPr>
              <a:t>    TTME|    -.13611***       .02538       -5.363   .0000</a:t>
            </a:r>
          </a:p>
          <a:p>
            <a:r>
              <a:rPr lang="en-US" sz="1200" b="1">
                <a:latin typeface="Courier New" pitchFamily="49" charset="0"/>
              </a:rPr>
              <a:t>    INVC|    -.10351***       .02470       -4.190   .0000</a:t>
            </a:r>
          </a:p>
          <a:p>
            <a:r>
              <a:rPr lang="en-US" sz="1200" b="1">
                <a:latin typeface="Courier New" pitchFamily="49" charset="0"/>
              </a:rPr>
              <a:t>    INVT|    -.01772***       .00323       -5.486   .0000</a:t>
            </a:r>
          </a:p>
          <a:p>
            <a:r>
              <a:rPr lang="en-US" sz="1200" b="1">
                <a:latin typeface="Courier New" pitchFamily="49" charset="0"/>
              </a:rPr>
              <a:t>      GC|     .10225***       .02107        4.853   .0000</a:t>
            </a:r>
          </a:p>
          <a:p>
            <a:r>
              <a:rPr lang="en-US" sz="1200" b="1">
                <a:latin typeface="Courier New" pitchFamily="49" charset="0"/>
              </a:rPr>
              <a:t>   A_AIR|    4.52505***      1.75589        2.577   .0100</a:t>
            </a:r>
          </a:p>
          <a:p>
            <a:r>
              <a:rPr lang="en-US" sz="1200" b="1">
                <a:latin typeface="Courier New" pitchFamily="49" charset="0"/>
              </a:rPr>
              <a:t>AIR_HIN1|     .00746          .01481         .504   .6145</a:t>
            </a:r>
          </a:p>
          <a:p>
            <a:r>
              <a:rPr lang="en-US" sz="1200" b="1">
                <a:latin typeface="Courier New" pitchFamily="49" charset="0"/>
              </a:rPr>
              <a:t> A_TRAIN|    5.53229***       .97331        5.684   .0000</a:t>
            </a:r>
          </a:p>
          <a:p>
            <a:r>
              <a:rPr lang="en-US" sz="1200" b="1">
                <a:latin typeface="Courier New" pitchFamily="49" charset="0"/>
              </a:rPr>
              <a:t>TRA_HIN2|    -.06026***       .02235       -2.696   .0070</a:t>
            </a:r>
          </a:p>
          <a:p>
            <a:r>
              <a:rPr lang="en-US" sz="1200" b="1">
                <a:latin typeface="Courier New" pitchFamily="49" charset="0"/>
              </a:rPr>
              <a:t>   A_BUS|    4.36579***       .97182        4.492   .0000</a:t>
            </a:r>
          </a:p>
          <a:p>
            <a:r>
              <a:rPr lang="en-US" sz="1200" b="1">
                <a:latin typeface="Courier New" pitchFamily="49" charset="0"/>
              </a:rPr>
              <a:t>BUS_HIN3|    -.01957          .01631       -1.200   .2302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Changes in Estimated Elasticities</a:t>
            </a: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1752600" y="1981200"/>
            <a:ext cx="5867400" cy="43656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400" b="1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4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4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Unweighted                                        |</a:t>
            </a:r>
          </a:p>
          <a:p>
            <a:r>
              <a:rPr lang="en-US" sz="14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400" b="1">
                <a:latin typeface="Courier New" pitchFamily="49" charset="0"/>
              </a:rPr>
              <a:t>|       Choice=AIR                .3622     .3437   |</a:t>
            </a:r>
          </a:p>
          <a:p>
            <a:r>
              <a:rPr lang="en-US" sz="1400" b="1">
                <a:latin typeface="Courier New" pitchFamily="49" charset="0"/>
              </a:rPr>
              <a:t>|       Choice=TRAIN              .3622     .3437   |</a:t>
            </a:r>
          </a:p>
          <a:p>
            <a:r>
              <a:rPr lang="en-US" sz="1400" b="1">
                <a:latin typeface="Courier New" pitchFamily="49" charset="0"/>
              </a:rPr>
              <a:t>|       Choice=BUS                .3622     .3437   |</a:t>
            </a:r>
          </a:p>
          <a:p>
            <a:r>
              <a:rPr lang="en-US" sz="1400" b="1">
                <a:latin typeface="Courier New" pitchFamily="49" charset="0"/>
              </a:rPr>
              <a:t>| *     Choice=CAR              -1.3266    1.1731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Weighted                                          |</a:t>
            </a:r>
          </a:p>
          <a:p>
            <a:r>
              <a:rPr lang="en-US" sz="14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400" b="1">
                <a:latin typeface="Courier New" pitchFamily="49" charset="0"/>
              </a:rPr>
              <a:t>|       Choice=AIR                .8371     .7363   |</a:t>
            </a:r>
          </a:p>
          <a:p>
            <a:r>
              <a:rPr lang="en-US" sz="1400" b="1">
                <a:latin typeface="Courier New" pitchFamily="49" charset="0"/>
              </a:rPr>
              <a:t>|       Choice=TRAIN              .8371     .7363   |</a:t>
            </a:r>
          </a:p>
          <a:p>
            <a:r>
              <a:rPr lang="en-US" sz="1400" b="1">
                <a:latin typeface="Courier New" pitchFamily="49" charset="0"/>
              </a:rPr>
              <a:t>|       Choice=BUS                .8371     .7363   |</a:t>
            </a:r>
          </a:p>
          <a:p>
            <a:r>
              <a:rPr lang="en-US" sz="1400" b="1">
                <a:latin typeface="Courier New" pitchFamily="49" charset="0"/>
              </a:rPr>
              <a:t>| *     Choice=CAR              -1.3362    1.4557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Willingness to Pay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1"/>
            <a:ext cx="8229600" cy="3886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U(alt) = a</a:t>
            </a:r>
            <a:r>
              <a:rPr lang="en-US" sz="2400" baseline="-25000" smtClean="0"/>
              <a:t>j</a:t>
            </a:r>
            <a:r>
              <a:rPr lang="en-US" sz="2400" smtClean="0"/>
              <a:t> + b</a:t>
            </a:r>
            <a:r>
              <a:rPr lang="en-US" sz="2400" baseline="-25000" smtClean="0"/>
              <a:t>INCOME</a:t>
            </a:r>
            <a:r>
              <a:rPr lang="en-US" sz="2400" smtClean="0"/>
              <a:t>*INCOME + b</a:t>
            </a:r>
            <a:r>
              <a:rPr lang="en-US" sz="2400" baseline="-25000" smtClean="0"/>
              <a:t>Attribute</a:t>
            </a:r>
            <a:r>
              <a:rPr lang="en-US" sz="2400" smtClean="0"/>
              <a:t>*Attribute + 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WTP = MU(Attribute)/MU(Income)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When MU(Income) is not available, an approximation</a:t>
            </a:r>
            <a:br>
              <a:rPr lang="en-US" sz="2400" smtClean="0"/>
            </a:br>
            <a:r>
              <a:rPr lang="en-US" sz="2400" smtClean="0"/>
              <a:t>often used is –MU(Cost).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U(Air,Train,Bus,Car)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  =  </a:t>
            </a:r>
            <a:r>
              <a:rPr lang="el-GR" sz="2400" smtClean="0"/>
              <a:t>α</a:t>
            </a:r>
            <a:r>
              <a:rPr lang="en-US" sz="2400" baseline="-25000" smtClean="0"/>
              <a:t>alt</a:t>
            </a:r>
            <a:r>
              <a:rPr lang="en-US" sz="2400" smtClean="0"/>
              <a:t>  + </a:t>
            </a:r>
            <a:r>
              <a:rPr lang="el-GR" sz="2400" smtClean="0"/>
              <a:t>β</a:t>
            </a:r>
            <a:r>
              <a:rPr lang="en-US" sz="2400" baseline="-25000" smtClean="0"/>
              <a:t>cost</a:t>
            </a:r>
            <a:r>
              <a:rPr lang="en-US" sz="2400" smtClean="0"/>
              <a:t> Cost + </a:t>
            </a:r>
            <a:r>
              <a:rPr lang="el-GR" sz="2400" smtClean="0"/>
              <a:t>β</a:t>
            </a:r>
            <a:r>
              <a:rPr lang="en-US" sz="2400" baseline="-25000" smtClean="0"/>
              <a:t>INVT</a:t>
            </a:r>
            <a:r>
              <a:rPr lang="en-US" sz="2400" smtClean="0"/>
              <a:t> INVT  + </a:t>
            </a:r>
            <a:r>
              <a:rPr lang="el-GR" sz="2400" smtClean="0"/>
              <a:t>β</a:t>
            </a:r>
            <a:r>
              <a:rPr lang="en-US" sz="2400" baseline="-25000" smtClean="0"/>
              <a:t>TTME</a:t>
            </a:r>
            <a:r>
              <a:rPr lang="en-US" sz="2400" smtClean="0"/>
              <a:t> TTME +    </a:t>
            </a:r>
            <a:r>
              <a:rPr lang="el-GR" sz="2400" smtClean="0"/>
              <a:t>ε</a:t>
            </a:r>
            <a:r>
              <a:rPr lang="en-US" sz="2400" baseline="-25000" smtClean="0"/>
              <a:t>alt </a:t>
            </a:r>
            <a:endParaRPr lang="en-US" sz="24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    WTP for less in vehicle time  = -</a:t>
            </a:r>
            <a:r>
              <a:rPr lang="el-GR" sz="2400" smtClean="0"/>
              <a:t>β</a:t>
            </a:r>
            <a:r>
              <a:rPr lang="en-US" sz="2400" baseline="-25000" smtClean="0"/>
              <a:t>INVT</a:t>
            </a:r>
            <a:r>
              <a:rPr lang="en-US" sz="2400" smtClean="0"/>
              <a:t> / </a:t>
            </a:r>
            <a:r>
              <a:rPr lang="el-GR" sz="2400" smtClean="0"/>
              <a:t>β</a:t>
            </a:r>
            <a:r>
              <a:rPr lang="en-US" sz="2400" baseline="-25000" smtClean="0"/>
              <a:t>COST</a:t>
            </a:r>
            <a:r>
              <a:rPr lang="en-US" sz="240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    WTP for less terminal time    = -</a:t>
            </a:r>
            <a:r>
              <a:rPr lang="el-GR" sz="2400" smtClean="0"/>
              <a:t>β</a:t>
            </a:r>
            <a:r>
              <a:rPr lang="en-US" sz="2400" baseline="-25000" smtClean="0"/>
              <a:t>TIME</a:t>
            </a:r>
            <a:r>
              <a:rPr lang="en-US" sz="2400" smtClean="0"/>
              <a:t> / </a:t>
            </a:r>
            <a:r>
              <a:rPr lang="el-GR" sz="2400" smtClean="0"/>
              <a:t>β</a:t>
            </a:r>
            <a:r>
              <a:rPr lang="en-US" sz="2400" baseline="-25000" smtClean="0"/>
              <a:t>COST</a:t>
            </a:r>
            <a:r>
              <a:rPr lang="en-US" sz="2400" smtClean="0"/>
              <a:t> </a:t>
            </a:r>
          </a:p>
        </p:txBody>
      </p:sp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1219200" y="4191000"/>
            <a:ext cx="61722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WTP from CLOGIT Model</a:t>
            </a:r>
          </a:p>
        </p:txBody>
      </p:sp>
      <p:sp>
        <p:nvSpPr>
          <p:cNvPr id="43011" name="TextBox 4"/>
          <p:cNvSpPr txBox="1">
            <a:spLocks noChangeArrowheads="1"/>
          </p:cNvSpPr>
          <p:nvPr/>
        </p:nvSpPr>
        <p:spPr bwMode="auto">
          <a:xfrm>
            <a:off x="1676400" y="1905000"/>
            <a:ext cx="60960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-.00286          .00610        -.469   .6390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-.00349***       .00115       -3.037   .0024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-.09746***       .01035       -9.414   .0000</a:t>
            </a:r>
          </a:p>
          <a:p>
            <a:r>
              <a:rPr lang="nl-NL" sz="1200" b="1">
                <a:latin typeface="Courier New" pitchFamily="49" charset="0"/>
                <a:cs typeface="Courier New" pitchFamily="49" charset="0"/>
              </a:rPr>
              <a:t>    AASC|    4.05405***       .83662        4.846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TASC|    3.64460***       .44276        8.232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BASC|    3.19579***       .45194        7.071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; fn1=WTP_INVT=b_invt/b_gc ; fn2=WTP_TTME=b_ttme/b_gc$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procedure.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WTP_INVT|    1.22006         2.88619         .423   .6725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WTP_TTME|    34.0771        73.07097         .466   .6410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6096000"/>
            <a:ext cx="7086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Very different estimates suggests this might not be a very good model.</a:t>
            </a:r>
            <a:endParaRPr lang="en-US" sz="16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b="1" smtClean="0"/>
              <a:t>Estimation in WTP Space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602962"/>
              </p:ext>
            </p:extLst>
          </p:nvPr>
        </p:nvGraphicFramePr>
        <p:xfrm>
          <a:off x="1065213" y="1752600"/>
          <a:ext cx="7231062" cy="434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416" name="Equation" r:id="rId4" imgW="5029200" imgH="3022560" progId="Equation.DSMT4">
                  <p:embed/>
                </p:oleObj>
              </mc:Choice>
              <mc:Fallback>
                <p:oleObj name="Equation" r:id="rId4" imgW="5029200" imgH="30225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5213" y="1752600"/>
                        <a:ext cx="7231062" cy="434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1447800" y="4038600"/>
            <a:ext cx="5486400" cy="14478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1447800" y="3716866"/>
            <a:ext cx="2514600" cy="3048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14400"/>
            <a:ext cx="8229600" cy="701675"/>
          </a:xfrm>
        </p:spPr>
        <p:txBody>
          <a:bodyPr/>
          <a:lstStyle/>
          <a:p>
            <a:pPr eaLnBrk="1" hangingPunct="1"/>
            <a:r>
              <a:rPr lang="en-US" b="1" smtClean="0"/>
              <a:t>The I.I.D Assumption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828800"/>
            <a:ext cx="7772400" cy="4252913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dirty="0" smtClean="0">
                <a:latin typeface="+mj-lt"/>
              </a:rPr>
              <a:t>	</a:t>
            </a:r>
            <a:r>
              <a:rPr lang="en-US" dirty="0" smtClean="0"/>
              <a:t>    </a:t>
            </a:r>
            <a:r>
              <a:rPr lang="en-US" dirty="0" err="1" smtClean="0"/>
              <a:t>U</a:t>
            </a:r>
            <a:r>
              <a:rPr lang="en-US" sz="1800" baseline="-25000" dirty="0" err="1" smtClean="0"/>
              <a:t>itj</a:t>
            </a:r>
            <a:r>
              <a:rPr lang="en-US" sz="2400" dirty="0" smtClean="0"/>
              <a:t>   =  </a:t>
            </a:r>
            <a:r>
              <a:rPr lang="en-US" dirty="0" smtClean="0">
                <a:sym typeface="Symbol" pitchFamily="18" charset="2"/>
              </a:rPr>
              <a:t></a:t>
            </a:r>
            <a:r>
              <a:rPr lang="en-US" sz="2000" baseline="-25000" dirty="0" err="1" smtClean="0">
                <a:sym typeface="Symbol" pitchFamily="18" charset="2"/>
              </a:rPr>
              <a:t>ij</a:t>
            </a:r>
            <a:r>
              <a:rPr lang="en-US" sz="2400" dirty="0" smtClean="0">
                <a:sym typeface="Symbol" pitchFamily="18" charset="2"/>
              </a:rPr>
              <a:t>  </a:t>
            </a:r>
            <a:r>
              <a:rPr lang="en-US" dirty="0" smtClean="0">
                <a:sym typeface="Symbol" pitchFamily="18" charset="2"/>
              </a:rPr>
              <a:t>+</a:t>
            </a:r>
            <a:r>
              <a:rPr lang="en-US" sz="2400" dirty="0" smtClean="0">
                <a:sym typeface="Symbol" pitchFamily="18" charset="2"/>
              </a:rPr>
              <a:t>  </a:t>
            </a:r>
            <a:r>
              <a:rPr lang="en-US" b="1" dirty="0" smtClean="0">
                <a:sym typeface="Symbol" pitchFamily="18" charset="2"/>
              </a:rPr>
              <a:t></a:t>
            </a:r>
            <a:r>
              <a:rPr lang="en-US" dirty="0" smtClean="0">
                <a:sym typeface="Symbol" pitchFamily="18" charset="2"/>
              </a:rPr>
              <a:t>’</a:t>
            </a:r>
            <a:r>
              <a:rPr lang="en-US" b="1" dirty="0" err="1" smtClean="0">
                <a:sym typeface="Symbol" pitchFamily="18" charset="2"/>
              </a:rPr>
              <a:t>x</a:t>
            </a:r>
            <a:r>
              <a:rPr lang="en-US" sz="2000" baseline="-25000" dirty="0" err="1" smtClean="0">
                <a:sym typeface="Symbol" pitchFamily="18" charset="2"/>
              </a:rPr>
              <a:t>itj</a:t>
            </a:r>
            <a:r>
              <a:rPr lang="en-US" sz="2400" dirty="0" smtClean="0">
                <a:sym typeface="Symbol" pitchFamily="18" charset="2"/>
              </a:rPr>
              <a:t>   </a:t>
            </a:r>
            <a:r>
              <a:rPr lang="en-US" dirty="0" smtClean="0">
                <a:sym typeface="Symbol" pitchFamily="18" charset="2"/>
              </a:rPr>
              <a:t>+ </a:t>
            </a:r>
            <a:r>
              <a:rPr lang="en-US" sz="2400" dirty="0" smtClean="0">
                <a:sym typeface="Symbol" pitchFamily="18" charset="2"/>
              </a:rPr>
              <a:t> </a:t>
            </a:r>
            <a:r>
              <a:rPr lang="en-US" b="1" dirty="0" smtClean="0">
                <a:sym typeface="Symbol" pitchFamily="18" charset="2"/>
              </a:rPr>
              <a:t></a:t>
            </a:r>
            <a:r>
              <a:rPr lang="en-US" dirty="0" smtClean="0">
                <a:sym typeface="Symbol" pitchFamily="18" charset="2"/>
              </a:rPr>
              <a:t>’</a:t>
            </a:r>
            <a:r>
              <a:rPr lang="en-US" b="1" dirty="0" smtClean="0">
                <a:sym typeface="Symbol" pitchFamily="18" charset="2"/>
              </a:rPr>
              <a:t>z</a:t>
            </a:r>
            <a:r>
              <a:rPr lang="en-US" sz="2000" baseline="-25000" dirty="0" smtClean="0">
                <a:sym typeface="Symbol" pitchFamily="18" charset="2"/>
              </a:rPr>
              <a:t>it</a:t>
            </a:r>
            <a:r>
              <a:rPr lang="en-US" sz="1800" dirty="0" smtClean="0">
                <a:sym typeface="Symbol" pitchFamily="18" charset="2"/>
              </a:rPr>
              <a:t>   </a:t>
            </a:r>
            <a:r>
              <a:rPr lang="en-US" dirty="0" smtClean="0">
                <a:sym typeface="Symbol" pitchFamily="18" charset="2"/>
              </a:rPr>
              <a:t>+  </a:t>
            </a:r>
            <a:r>
              <a:rPr lang="en-US" sz="2000" baseline="-25000" dirty="0" err="1" smtClean="0">
                <a:sym typeface="Symbol" pitchFamily="18" charset="2"/>
              </a:rPr>
              <a:t>ijt</a:t>
            </a:r>
            <a:endParaRPr lang="en-US" sz="2000" baseline="-25000" dirty="0" smtClean="0">
              <a:sym typeface="Symbol" pitchFamily="18" charset="2"/>
            </a:endParaRPr>
          </a:p>
          <a:p>
            <a:pPr lvl="1" eaLnBrk="1" hangingPunct="1">
              <a:buFont typeface="Wingdings" pitchFamily="2" charset="2"/>
              <a:buNone/>
            </a:pPr>
            <a:r>
              <a:rPr lang="en-US" sz="1800" dirty="0" smtClean="0"/>
              <a:t>     F(</a:t>
            </a:r>
            <a:r>
              <a:rPr lang="en-US" dirty="0" smtClean="0">
                <a:sym typeface="Symbol" pitchFamily="18" charset="2"/>
              </a:rPr>
              <a:t></a:t>
            </a:r>
            <a:r>
              <a:rPr lang="en-US" sz="1400" baseline="-25000" dirty="0" err="1" smtClean="0">
                <a:sym typeface="Symbol" pitchFamily="18" charset="2"/>
              </a:rPr>
              <a:t>itj</a:t>
            </a:r>
            <a:r>
              <a:rPr lang="en-US" sz="1800" dirty="0" smtClean="0">
                <a:sym typeface="Symbol" pitchFamily="18" charset="2"/>
              </a:rPr>
              <a:t>)  =  </a:t>
            </a:r>
            <a:r>
              <a:rPr lang="en-US" sz="1800" dirty="0" err="1" smtClean="0">
                <a:sym typeface="Symbol" pitchFamily="18" charset="2"/>
              </a:rPr>
              <a:t>Exp</a:t>
            </a:r>
            <a:r>
              <a:rPr lang="en-US" sz="1800" dirty="0" smtClean="0">
                <a:sym typeface="Symbol" pitchFamily="18" charset="2"/>
              </a:rPr>
              <a:t>(-</a:t>
            </a:r>
            <a:r>
              <a:rPr lang="en-US" sz="1800" dirty="0" err="1" smtClean="0">
                <a:sym typeface="Symbol" pitchFamily="18" charset="2"/>
              </a:rPr>
              <a:t>Exp</a:t>
            </a:r>
            <a:r>
              <a:rPr lang="en-US" sz="1800" dirty="0" smtClean="0">
                <a:sym typeface="Symbol" pitchFamily="18" charset="2"/>
              </a:rPr>
              <a:t>(-</a:t>
            </a:r>
            <a:r>
              <a:rPr lang="en-US" dirty="0" smtClean="0">
                <a:sym typeface="Symbol" pitchFamily="18" charset="2"/>
              </a:rPr>
              <a:t></a:t>
            </a:r>
            <a:r>
              <a:rPr lang="en-US" sz="1400" dirty="0" err="1" smtClean="0">
                <a:sym typeface="Symbol" pitchFamily="18" charset="2"/>
              </a:rPr>
              <a:t>itj</a:t>
            </a:r>
            <a:r>
              <a:rPr lang="en-US" sz="1800" dirty="0" smtClean="0">
                <a:sym typeface="Symbol" pitchFamily="18" charset="2"/>
              </a:rPr>
              <a:t>)) (random part of each utility)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b="1" dirty="0" smtClean="0">
                <a:sym typeface="Symbol" pitchFamily="18" charset="2"/>
              </a:rPr>
              <a:t>     </a:t>
            </a:r>
            <a:r>
              <a:rPr lang="en-US" sz="1800" b="1" u="sng" dirty="0" smtClean="0">
                <a:sym typeface="Symbol" pitchFamily="18" charset="2"/>
              </a:rPr>
              <a:t>Independence</a:t>
            </a:r>
            <a:r>
              <a:rPr lang="en-US" sz="1800" dirty="0" smtClean="0">
                <a:sym typeface="Symbol" pitchFamily="18" charset="2"/>
              </a:rPr>
              <a:t> across utility functions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dirty="0" smtClean="0">
                <a:sym typeface="Symbol" pitchFamily="18" charset="2"/>
              </a:rPr>
              <a:t>     </a:t>
            </a:r>
            <a:r>
              <a:rPr lang="en-US" sz="1800" b="1" u="sng" dirty="0" smtClean="0">
                <a:sym typeface="Symbol" pitchFamily="18" charset="2"/>
              </a:rPr>
              <a:t>Identical variances</a:t>
            </a:r>
            <a:r>
              <a:rPr lang="en-US" sz="1800" dirty="0" smtClean="0">
                <a:sym typeface="Symbol" pitchFamily="18" charset="2"/>
              </a:rPr>
              <a:t> (means absorbed in constants)</a:t>
            </a:r>
          </a:p>
          <a:p>
            <a:pPr eaLnBrk="1" hangingPunct="1"/>
            <a:endParaRPr lang="en-US" sz="20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/>
              <a:t>          Restriction on equal scaling may be inappropriate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/>
              <a:t>          Correlation across alternatives may be suppressed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/>
              <a:t>          Equal cross </a:t>
            </a:r>
            <a:r>
              <a:rPr lang="en-US" sz="2000" dirty="0" err="1" smtClean="0"/>
              <a:t>elasticities</a:t>
            </a:r>
            <a:r>
              <a:rPr lang="en-US" sz="2000" dirty="0" smtClean="0"/>
              <a:t> is a substantive restriction</a:t>
            </a:r>
          </a:p>
          <a:p>
            <a:pPr>
              <a:buNone/>
            </a:pPr>
            <a:r>
              <a:rPr lang="en-US" sz="2000" dirty="0" smtClean="0"/>
              <a:t>          Behavioral implication of IID is independence from irrelevant</a:t>
            </a:r>
            <a:br>
              <a:rPr lang="en-US" sz="2000" dirty="0" smtClean="0"/>
            </a:br>
            <a:r>
              <a:rPr lang="en-US" sz="2000" dirty="0" smtClean="0"/>
              <a:t>    </a:t>
            </a:r>
            <a:r>
              <a:rPr lang="en-US" sz="2000" dirty="0" smtClean="0"/>
              <a:t>alternatives.  </a:t>
            </a:r>
            <a:r>
              <a:rPr lang="en-US" sz="2000" dirty="0" smtClean="0"/>
              <a:t>If an alternative is removed, probability is</a:t>
            </a:r>
            <a:br>
              <a:rPr lang="en-US" sz="2000" dirty="0" smtClean="0"/>
            </a:br>
            <a:r>
              <a:rPr lang="en-US" sz="2000" dirty="0" smtClean="0"/>
              <a:t>    spread equally across the remaining alternatives. This is</a:t>
            </a:r>
            <a:br>
              <a:rPr lang="en-US" sz="2000" dirty="0" smtClean="0"/>
            </a:br>
            <a:r>
              <a:rPr lang="en-US" sz="2000" dirty="0" smtClean="0"/>
              <a:t>    unreasonable</a:t>
            </a: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1295400" y="1752600"/>
            <a:ext cx="5867400" cy="1828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smtClean="0"/>
              <a:t>IIA Implication of IID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3810000"/>
            <a:ext cx="372426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24050" y="1828800"/>
          <a:ext cx="607695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440" name="Equation" r:id="rId4" imgW="4051300" imgH="1219200" progId="Equation.DSMT4">
                  <p:embed/>
                </p:oleObj>
              </mc:Choice>
              <mc:Fallback>
                <p:oleObj name="Equation" r:id="rId4" imgW="4051300" imgH="1219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4050" y="1828800"/>
                        <a:ext cx="6076950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4055534" y="3962400"/>
            <a:ext cx="2362200" cy="1981200"/>
          </a:xfrm>
          <a:prstGeom prst="rect">
            <a:avLst/>
          </a:prstGeom>
          <a:solidFill>
            <a:srgbClr val="FF0000">
              <a:alpha val="1215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85800"/>
            <a:ext cx="7772400" cy="531813"/>
          </a:xfrm>
        </p:spPr>
        <p:txBody>
          <a:bodyPr/>
          <a:lstStyle/>
          <a:p>
            <a:pPr eaLnBrk="1" hangingPunct="1"/>
            <a:r>
              <a:rPr lang="en-US" sz="2400" b="1" smtClean="0"/>
              <a:t>Behavioral Implication of IIA</a:t>
            </a:r>
          </a:p>
        </p:txBody>
      </p:sp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477000" y="1811338"/>
            <a:ext cx="152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Cross effects</a:t>
            </a: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 flipH="1">
            <a:off x="6019800" y="1981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 flipH="1">
            <a:off x="60198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8" name="Rectangle 11"/>
          <p:cNvSpPr>
            <a:spLocks noChangeArrowheads="1"/>
          </p:cNvSpPr>
          <p:nvPr/>
        </p:nvSpPr>
        <p:spPr bwMode="auto">
          <a:xfrm>
            <a:off x="381000" y="1295400"/>
            <a:ext cx="83058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Text Box 12"/>
          <p:cNvSpPr txBox="1">
            <a:spLocks noChangeArrowheads="1"/>
          </p:cNvSpPr>
          <p:nvPr/>
        </p:nvSpPr>
        <p:spPr bwMode="auto">
          <a:xfrm>
            <a:off x="914400" y="1136650"/>
            <a:ext cx="7620000" cy="556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 -.2055     .0666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 -.9892     .5217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-1.2040     .4803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 -.9510     .5504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3800" name="Rectangle 13"/>
          <p:cNvSpPr>
            <a:spLocks noChangeArrowheads="1"/>
          </p:cNvSpPr>
          <p:nvPr/>
        </p:nvSpPr>
        <p:spPr bwMode="auto">
          <a:xfrm>
            <a:off x="4038600" y="2095500"/>
            <a:ext cx="685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6019800" y="1235075"/>
            <a:ext cx="2590800" cy="5937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Note the effect of IIA on the cross effects.</a:t>
            </a:r>
          </a:p>
        </p:txBody>
      </p:sp>
      <p:sp>
        <p:nvSpPr>
          <p:cNvPr id="33802" name="Text Box 15"/>
          <p:cNvSpPr txBox="1">
            <a:spLocks noChangeArrowheads="1"/>
          </p:cNvSpPr>
          <p:nvPr/>
        </p:nvSpPr>
        <p:spPr bwMode="auto">
          <a:xfrm>
            <a:off x="6019800" y="3228975"/>
            <a:ext cx="2667000" cy="15716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Elasticities are computed for each observation; the mean and standard deviation are then computed across the sample observations.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838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A Hausman and McFadden Test for IIA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2057400"/>
            <a:ext cx="7620000" cy="3473450"/>
          </a:xfrm>
        </p:spPr>
        <p:txBody>
          <a:bodyPr/>
          <a:lstStyle/>
          <a:p>
            <a:pPr eaLnBrk="1" hangingPunct="1"/>
            <a:r>
              <a:rPr lang="en-US" sz="2000" dirty="0" smtClean="0"/>
              <a:t>Estimate full model with </a:t>
            </a:r>
            <a:r>
              <a:rPr lang="en-US" sz="2000" dirty="0" smtClean="0"/>
              <a:t>‘irrelevant alternatives’</a:t>
            </a:r>
            <a:endParaRPr lang="en-US" sz="2000" dirty="0" smtClean="0"/>
          </a:p>
          <a:p>
            <a:pPr eaLnBrk="1" hangingPunct="1"/>
            <a:r>
              <a:rPr lang="en-US" sz="2000" dirty="0" smtClean="0"/>
              <a:t>Estimate the short model eliminating the irrelevant alternatives</a:t>
            </a:r>
          </a:p>
          <a:p>
            <a:pPr lvl="1" eaLnBrk="1" hangingPunct="1"/>
            <a:r>
              <a:rPr lang="en-US" sz="1800" dirty="0" smtClean="0"/>
              <a:t>Eliminate individuals who chose the irrelevant alternatives</a:t>
            </a:r>
          </a:p>
          <a:p>
            <a:pPr lvl="1" eaLnBrk="1" hangingPunct="1"/>
            <a:r>
              <a:rPr lang="en-US" sz="1800" dirty="0" smtClean="0"/>
              <a:t>Drop attributes that are constant in the surviving choice set.</a:t>
            </a:r>
          </a:p>
          <a:p>
            <a:pPr eaLnBrk="1" hangingPunct="1"/>
            <a:r>
              <a:rPr lang="en-US" sz="2000" dirty="0" smtClean="0"/>
              <a:t>Do the coefficients change? Under the IIA assumption, they should not.  </a:t>
            </a:r>
          </a:p>
          <a:p>
            <a:pPr lvl="1" eaLnBrk="1" hangingPunct="1"/>
            <a:r>
              <a:rPr lang="en-US" sz="1800" dirty="0" smtClean="0"/>
              <a:t>Use a </a:t>
            </a:r>
            <a:r>
              <a:rPr lang="en-US" sz="1800" dirty="0" err="1" smtClean="0"/>
              <a:t>Hausman</a:t>
            </a:r>
            <a:r>
              <a:rPr lang="en-US" sz="1800" dirty="0" smtClean="0"/>
              <a:t> test: </a:t>
            </a:r>
          </a:p>
          <a:p>
            <a:pPr lvl="1" eaLnBrk="1" hangingPunct="1"/>
            <a:r>
              <a:rPr lang="en-US" sz="1800" dirty="0" smtClean="0"/>
              <a:t>Chi-squared, </a:t>
            </a:r>
            <a:r>
              <a:rPr lang="en-US" sz="1800" dirty="0" err="1" smtClean="0"/>
              <a:t>d.f.</a:t>
            </a:r>
            <a:r>
              <a:rPr lang="en-US" sz="1800" dirty="0" smtClean="0"/>
              <a:t>  Number of parameters estimated</a:t>
            </a:r>
          </a:p>
          <a:p>
            <a:pPr eaLnBrk="1" hangingPunct="1"/>
            <a:endParaRPr lang="en-US" sz="2000" dirty="0" smtClean="0">
              <a:latin typeface="+mj-lt"/>
            </a:endParaRPr>
          </a:p>
          <a:p>
            <a:pPr eaLnBrk="1" hangingPunct="1">
              <a:buNone/>
            </a:pPr>
            <a:endParaRPr lang="en-US" sz="2000" dirty="0" smtClean="0">
              <a:latin typeface="+mj-lt"/>
            </a:endParaRP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371725" y="5226050"/>
          <a:ext cx="46386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464" name="Equation" r:id="rId4" imgW="2654300" imgH="279400" progId="Equation.DSMT4">
                  <p:embed/>
                </p:oleObj>
              </mc:Choice>
              <mc:Fallback>
                <p:oleObj name="Equation" r:id="rId4" imgW="2654300" imgH="2794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1725" y="5226050"/>
                        <a:ext cx="4638675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2286000" y="5181600"/>
            <a:ext cx="4800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IIA Test for Choice AIR</a:t>
            </a:r>
          </a:p>
        </p:txBody>
      </p:sp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990600" y="1752600"/>
            <a:ext cx="7696200" cy="4656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 GC      |     .06929537       .01743306     3.975   .0001</a:t>
            </a:r>
          </a:p>
          <a:p>
            <a:r>
              <a:rPr lang="en-US" sz="1200" b="1">
                <a:latin typeface="Courier New" pitchFamily="49" charset="0"/>
              </a:rPr>
              <a:t> TTME    |    -.10364955       .01093815    -9.476   .0000</a:t>
            </a:r>
          </a:p>
          <a:p>
            <a:r>
              <a:rPr lang="en-US" sz="1200" b="1">
                <a:latin typeface="Courier New" pitchFamily="49" charset="0"/>
              </a:rPr>
              <a:t> INVC    |    -.08493182       .01938251    -4.382   .0000</a:t>
            </a:r>
          </a:p>
          <a:p>
            <a:r>
              <a:rPr lang="en-US" sz="1200" b="1">
                <a:latin typeface="Courier New" pitchFamily="49" charset="0"/>
              </a:rPr>
              <a:t> INVT    |    -.01333220       .00251698    -5.297   .0000</a:t>
            </a:r>
          </a:p>
          <a:p>
            <a:r>
              <a:rPr lang="en-US" sz="1200" b="1">
                <a:latin typeface="Courier New" pitchFamily="49" charset="0"/>
              </a:rPr>
              <a:t> AASC    |    5.20474275       .90521312     5.750   .0000</a:t>
            </a:r>
          </a:p>
          <a:p>
            <a:r>
              <a:rPr lang="en-US" sz="1200" b="1">
                <a:latin typeface="Courier New" pitchFamily="49" charset="0"/>
              </a:rPr>
              <a:t> TASC    |    4.36060457       .51066543     8.539   .0000</a:t>
            </a:r>
          </a:p>
          <a:p>
            <a:r>
              <a:rPr lang="en-US" sz="1200" b="1">
                <a:latin typeface="Courier New" pitchFamily="49" charset="0"/>
              </a:rPr>
              <a:t> BASC    |    3.76323447       .50625946     7.433   .0000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 GC      |     .53961173       .14654681     3.682   .0002</a:t>
            </a:r>
          </a:p>
          <a:p>
            <a:r>
              <a:rPr lang="en-US" sz="1200" b="1">
                <a:latin typeface="Courier New" pitchFamily="49" charset="0"/>
              </a:rPr>
              <a:t> TTME    |    -.06847037       .01674719    -4.088   .0000</a:t>
            </a:r>
          </a:p>
          <a:p>
            <a:r>
              <a:rPr lang="en-US" sz="1200" b="1">
                <a:latin typeface="Courier New" pitchFamily="49" charset="0"/>
              </a:rPr>
              <a:t> INVC    |    -.58715772       .14955000    -3.926   .0001</a:t>
            </a:r>
          </a:p>
          <a:p>
            <a:r>
              <a:rPr lang="en-US" sz="1200" b="1">
                <a:latin typeface="Courier New" pitchFamily="49" charset="0"/>
              </a:rPr>
              <a:t> INVT    |    -.09100015       .02158271    -4.216   .0000</a:t>
            </a:r>
          </a:p>
          <a:p>
            <a:r>
              <a:rPr lang="en-US" sz="1200" b="1">
                <a:latin typeface="Courier New" pitchFamily="49" charset="0"/>
              </a:rPr>
              <a:t> TASC    |    4.62957401       .81841212     5.657   .0000</a:t>
            </a:r>
          </a:p>
          <a:p>
            <a:r>
              <a:rPr lang="en-US" sz="1200" b="1">
                <a:latin typeface="Courier New" pitchFamily="49" charset="0"/>
              </a:rPr>
              <a:t> BASC    |    3.27415138       .76403628     4.285   .0000</a:t>
            </a:r>
          </a:p>
          <a:p>
            <a:r>
              <a:rPr lang="en-US" sz="1200" b="1">
                <a:latin typeface="Courier New" pitchFamily="49" charset="0"/>
              </a:rPr>
              <a:t>Matrix IIATEST  has  1 rows and  1 columns.</a:t>
            </a:r>
          </a:p>
          <a:p>
            <a:r>
              <a:rPr lang="en-US" sz="1200" b="1">
                <a:latin typeface="Courier New" pitchFamily="49" charset="0"/>
              </a:rPr>
              <a:t>               1</a:t>
            </a:r>
          </a:p>
          <a:p>
            <a:r>
              <a:rPr lang="en-US" sz="1200" b="1">
                <a:latin typeface="Courier New" pitchFamily="49" charset="0"/>
              </a:rPr>
              <a:t>        +--------------</a:t>
            </a:r>
          </a:p>
          <a:p>
            <a:r>
              <a:rPr lang="en-US" sz="1200" b="1">
                <a:latin typeface="Courier New" pitchFamily="49" charset="0"/>
              </a:rPr>
              <a:t>       1|   33.78445         Test statistic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Listed Calculator Results     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Result  =      9.487729     Critical value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1066800" y="2306638"/>
            <a:ext cx="5562600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1066800" y="3787775"/>
            <a:ext cx="5562600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24400" y="5715000"/>
            <a:ext cx="1752600" cy="3810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IIA is rejected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r>
              <a:rPr lang="en-US" b="1" smtClean="0"/>
              <a:t>Alternative to Utility Maximization (!)</a:t>
            </a:r>
            <a:br>
              <a:rPr lang="en-US" b="1" smtClean="0"/>
            </a:br>
            <a:r>
              <a:rPr lang="en-US" b="1" smtClean="0"/>
              <a:t>Minimizing Random Regret</a:t>
            </a:r>
            <a:endParaRPr lang="en-US" b="1"/>
          </a:p>
        </p:txBody>
      </p:sp>
      <p:pic>
        <p:nvPicPr>
          <p:cNvPr id="2467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057400"/>
            <a:ext cx="6338888" cy="4680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09600"/>
          </a:xfrm>
        </p:spPr>
        <p:txBody>
          <a:bodyPr/>
          <a:lstStyle/>
          <a:p>
            <a:r>
              <a:rPr lang="en-US" smtClean="0"/>
              <a:t>RUM vs. Random Regret</a:t>
            </a:r>
            <a:endParaRPr lang="en-US"/>
          </a:p>
        </p:txBody>
      </p:sp>
      <p:pic>
        <p:nvPicPr>
          <p:cNvPr id="2478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816" y="1524000"/>
            <a:ext cx="3886200" cy="4958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78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524000"/>
            <a:ext cx="3505200" cy="4945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Multinomial Probit Model</a:t>
            </a:r>
          </a:p>
        </p:txBody>
      </p:sp>
      <p:graphicFrame>
        <p:nvGraphicFramePr>
          <p:cNvPr id="10243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871538" y="2362200"/>
          <a:ext cx="4062412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18" name="Equation" r:id="rId4" imgW="2565360" imgH="1828800" progId="Equation.DSMT4">
                  <p:embed/>
                </p:oleObj>
              </mc:Choice>
              <mc:Fallback>
                <p:oleObj name="Equation" r:id="rId4" imgW="2565360" imgH="1828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38" y="2362200"/>
                        <a:ext cx="4062412" cy="289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5549900" y="2286000"/>
          <a:ext cx="2568575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19" name="Equation" r:id="rId6" imgW="1320480" imgH="1371600" progId="Equation.DSMT4">
                  <p:embed/>
                </p:oleObj>
              </mc:Choice>
              <mc:Fallback>
                <p:oleObj name="Equation" r:id="rId6" imgW="1320480" imgH="13716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9900" y="2286000"/>
                        <a:ext cx="2568575" cy="266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84187"/>
          </a:xfrm>
        </p:spPr>
        <p:txBody>
          <a:bodyPr/>
          <a:lstStyle/>
          <a:p>
            <a:pPr eaLnBrk="1" hangingPunct="1"/>
            <a:r>
              <a:rPr lang="en-US" smtClean="0"/>
              <a:t>Multinomial Probit Model</a:t>
            </a: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381000" y="1219200"/>
            <a:ext cx="83058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533400" y="838200"/>
            <a:ext cx="8305800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Multinomial Probit Model           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  MODE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 210     |</a:t>
            </a:r>
          </a:p>
          <a:p>
            <a:r>
              <a:rPr lang="en-US" sz="1200" b="1">
                <a:latin typeface="Courier New" pitchFamily="49" charset="0"/>
              </a:rPr>
              <a:t>| Iterations completed                 30     |</a:t>
            </a:r>
          </a:p>
          <a:p>
            <a:r>
              <a:rPr lang="en-US" sz="1200" b="1">
                <a:latin typeface="Courier New" pitchFamily="49" charset="0"/>
              </a:rPr>
              <a:t>| Log likelihood function       -184.7619     | Not comparable to MNL</a:t>
            </a:r>
          </a:p>
          <a:p>
            <a:r>
              <a:rPr lang="en-US" sz="1200" b="1">
                <a:latin typeface="Courier New" pitchFamily="49" charset="0"/>
              </a:rPr>
              <a:t>| Response data are given as ind. choice.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---------+Attributes in the Utility Functions (beta)</a:t>
            </a:r>
          </a:p>
          <a:p>
            <a:r>
              <a:rPr lang="en-US" sz="1200" b="1">
                <a:latin typeface="Courier New" pitchFamily="49" charset="0"/>
              </a:rPr>
              <a:t> GC      |     .10822534       .04339733     2.494   .0126</a:t>
            </a:r>
          </a:p>
          <a:p>
            <a:r>
              <a:rPr lang="en-US" sz="1200" b="1">
                <a:latin typeface="Courier New" pitchFamily="49" charset="0"/>
              </a:rPr>
              <a:t> TTME    |    -.08973122       .03381432    -2.654   .0080</a:t>
            </a:r>
          </a:p>
          <a:p>
            <a:r>
              <a:rPr lang="en-US" sz="1200" b="1">
                <a:latin typeface="Courier New" pitchFamily="49" charset="0"/>
              </a:rPr>
              <a:t> INVC    |    -.13787970       .05010551    -2.752   .0059</a:t>
            </a:r>
          </a:p>
          <a:p>
            <a:r>
              <a:rPr lang="en-US" sz="1200" b="1">
                <a:latin typeface="Courier New" pitchFamily="49" charset="0"/>
              </a:rPr>
              <a:t> INVT    |    -.02113622       .00727190    -2.907   .0037</a:t>
            </a:r>
          </a:p>
          <a:p>
            <a:r>
              <a:rPr lang="en-US" sz="1200" b="1">
                <a:latin typeface="Courier New" pitchFamily="49" charset="0"/>
              </a:rPr>
              <a:t> AASC    |    3.24244623      1.57715164     2.056   .0398</a:t>
            </a:r>
          </a:p>
          <a:p>
            <a:r>
              <a:rPr lang="en-US" sz="1200" b="1">
                <a:latin typeface="Courier New" pitchFamily="49" charset="0"/>
              </a:rPr>
              <a:t> TASC    |    4.55063845      1.46158257     3.114   .0018</a:t>
            </a:r>
          </a:p>
          <a:p>
            <a:r>
              <a:rPr lang="en-US" sz="1200" b="1">
                <a:latin typeface="Courier New" pitchFamily="49" charset="0"/>
              </a:rPr>
              <a:t> BASC    |    4.02415398      1.28282031     3.137   .0017</a:t>
            </a:r>
          </a:p>
          <a:p>
            <a:r>
              <a:rPr lang="en-US" sz="1200" b="1">
                <a:latin typeface="Courier New" pitchFamily="49" charset="0"/>
              </a:rPr>
              <a:t>---------+Std. Devs. of the Normal Distribution.</a:t>
            </a:r>
          </a:p>
          <a:p>
            <a:r>
              <a:rPr lang="en-US" sz="1200" b="1">
                <a:latin typeface="Courier New" pitchFamily="49" charset="0"/>
              </a:rPr>
              <a:t> s[AIR]  |    3.60695794      1.42963795     2.523   .0116</a:t>
            </a:r>
          </a:p>
          <a:p>
            <a:r>
              <a:rPr lang="en-US" sz="1200" b="1">
                <a:latin typeface="Courier New" pitchFamily="49" charset="0"/>
              </a:rPr>
              <a:t> s[TRAIN]|    1.59318892       .81711159     1.950   .0512</a:t>
            </a:r>
          </a:p>
          <a:p>
            <a:r>
              <a:rPr lang="en-US" sz="1200" b="1">
                <a:latin typeface="Courier New" pitchFamily="49" charset="0"/>
              </a:rPr>
              <a:t> s[BUS]  |    1.00000000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s[CAR]  |    1.00000000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---------+Correlations in the Normal Distribution</a:t>
            </a:r>
          </a:p>
          <a:p>
            <a:r>
              <a:rPr lang="en-US" sz="1200" b="1">
                <a:latin typeface="Courier New" pitchFamily="49" charset="0"/>
              </a:rPr>
              <a:t> rAIR,TRA|     .30491746       .49357120      .618   .5367</a:t>
            </a:r>
          </a:p>
          <a:p>
            <a:r>
              <a:rPr lang="en-US" sz="1200" b="1">
                <a:latin typeface="Courier New" pitchFamily="49" charset="0"/>
              </a:rPr>
              <a:t> rAIR,BUS|     .40383018       .63548534      .635   .5251</a:t>
            </a:r>
          </a:p>
          <a:p>
            <a:r>
              <a:rPr lang="en-US" sz="1200" b="1">
                <a:latin typeface="Courier New" pitchFamily="49" charset="0"/>
              </a:rPr>
              <a:t> rTRA,BUS|     .36973127       .42310789      .874   .3822</a:t>
            </a:r>
          </a:p>
          <a:p>
            <a:r>
              <a:rPr lang="en-US" sz="1200" b="1">
                <a:latin typeface="Courier New" pitchFamily="49" charset="0"/>
              </a:rPr>
              <a:t> rAIR,CAR|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rTRA,CAR|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rBUS,CAR|       .000000    ......(Fixed Parameter).......</a:t>
            </a:r>
          </a:p>
        </p:txBody>
      </p:sp>
      <p:graphicFrame>
        <p:nvGraphicFramePr>
          <p:cNvPr id="11269" name="Object 6"/>
          <p:cNvGraphicFramePr>
            <a:graphicFrameLocks noChangeAspect="1"/>
          </p:cNvGraphicFramePr>
          <p:nvPr/>
        </p:nvGraphicFramePr>
        <p:xfrm>
          <a:off x="6248400" y="4419600"/>
          <a:ext cx="24003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28" name="Equation" r:id="rId4" imgW="1600200" imgH="1371600" progId="Equation.DSMT4">
                  <p:embed/>
                </p:oleObj>
              </mc:Choice>
              <mc:Fallback>
                <p:oleObj name="Equation" r:id="rId4" imgW="1600200" imgH="1371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4419600"/>
                        <a:ext cx="2400300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Rectangle 8"/>
          <p:cNvSpPr>
            <a:spLocks noChangeArrowheads="1"/>
          </p:cNvSpPr>
          <p:nvPr/>
        </p:nvSpPr>
        <p:spPr bwMode="auto">
          <a:xfrm>
            <a:off x="6172200" y="4343400"/>
            <a:ext cx="2590800" cy="2209800"/>
          </a:xfrm>
          <a:prstGeom prst="rect">
            <a:avLst/>
          </a:prstGeom>
          <a:solidFill>
            <a:srgbClr val="FF33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Multinomial Probit Elasticities</a:t>
            </a:r>
          </a:p>
        </p:txBody>
      </p:sp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381000" y="1676400"/>
            <a:ext cx="5181600" cy="486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 </a:t>
            </a:r>
            <a:r>
              <a:rPr lang="en-US" sz="1200" b="1">
                <a:latin typeface="Courier New" pitchFamily="49" charset="0"/>
              </a:rPr>
              <a:t>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-4.2785    1.7182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1.9910    1.6765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2.6722    1.8376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1.4169    1.3250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.8827     .8711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-6.3979    5.8973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3.6442    2.6279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1.9185    1.5209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.3879     .6303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1.2804    2.1632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-7.4014    4.5056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1.5053    2.5220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.2593     .2529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.8457     .8093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1.7532    1.3878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-2.6657    3.0418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5410200" y="2184400"/>
            <a:ext cx="2971800" cy="429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  <a:p>
            <a:r>
              <a:rPr lang="en-US" sz="1200" b="1">
                <a:latin typeface="Courier New" pitchFamily="49" charset="0"/>
              </a:rPr>
              <a:t>| INVC    in AIR            |</a:t>
            </a:r>
          </a:p>
          <a:p>
            <a:r>
              <a:rPr lang="en-US" sz="1200" b="1">
                <a:latin typeface="Courier New" pitchFamily="49" charset="0"/>
              </a:rPr>
              <a:t>|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-5.0216    2.3881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INVC    in TRAIN       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*     -3.3536    2.4168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INVC    in BUS         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*     -2.4359    1.1237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INVC    in CAR         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*     -1.3888    1.2161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6248400" y="2590800"/>
            <a:ext cx="8382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3352800" y="2667000"/>
            <a:ext cx="8382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Text Box 5"/>
          <p:cNvSpPr txBox="1">
            <a:spLocks noChangeArrowheads="1"/>
          </p:cNvSpPr>
          <p:nvPr/>
        </p:nvSpPr>
        <p:spPr bwMode="auto">
          <a:xfrm>
            <a:off x="5486400" y="1828800"/>
            <a:ext cx="25908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Multinomial Logit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90600"/>
            <a:ext cx="8534400" cy="609600"/>
          </a:xfrm>
        </p:spPr>
        <p:txBody>
          <a:bodyPr/>
          <a:lstStyle/>
          <a:p>
            <a:r>
              <a:rPr lang="en-US" sz="2800" dirty="0" smtClean="0"/>
              <a:t>A Warning about </a:t>
            </a:r>
            <a:r>
              <a:rPr lang="en-US" sz="2800" dirty="0" err="1" smtClean="0"/>
              <a:t>Stata’s</a:t>
            </a:r>
            <a:r>
              <a:rPr lang="en-US" sz="2800" dirty="0" smtClean="0"/>
              <a:t> </a:t>
            </a:r>
            <a:r>
              <a:rPr lang="en-US" sz="2800" dirty="0" smtClean="0"/>
              <a:t>Multinomial </a:t>
            </a:r>
            <a:r>
              <a:rPr lang="en-US" sz="2800" dirty="0" err="1" smtClean="0"/>
              <a:t>Probit</a:t>
            </a:r>
            <a:r>
              <a:rPr lang="en-US" sz="2800" dirty="0" smtClean="0"/>
              <a:t> (</a:t>
            </a:r>
            <a:r>
              <a:rPr lang="en-US" sz="2800" dirty="0" err="1" smtClean="0"/>
              <a:t>mprobit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graphicFrame>
        <p:nvGraphicFramePr>
          <p:cNvPr id="329729" name="Object 1"/>
          <p:cNvGraphicFramePr>
            <a:graphicFrameLocks noChangeAspect="1"/>
          </p:cNvGraphicFramePr>
          <p:nvPr/>
        </p:nvGraphicFramePr>
        <p:xfrm>
          <a:off x="838200" y="1905000"/>
          <a:ext cx="2568575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85" name="Equation" r:id="rId3" imgW="1320480" imgH="1371600" progId="Equation.DSMT4">
                  <p:embed/>
                </p:oleObj>
              </mc:Choice>
              <mc:Fallback>
                <p:oleObj name="Equation" r:id="rId3" imgW="1320480" imgH="137160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905000"/>
                        <a:ext cx="2568575" cy="266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9730" name="Object 2"/>
          <p:cNvGraphicFramePr>
            <a:graphicFrameLocks noChangeAspect="1"/>
          </p:cNvGraphicFramePr>
          <p:nvPr/>
        </p:nvGraphicFramePr>
        <p:xfrm>
          <a:off x="5334000" y="1905000"/>
          <a:ext cx="2617787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86" name="Equation" r:id="rId5" imgW="1346040" imgH="1371600" progId="Equation.DSMT4">
                  <p:embed/>
                </p:oleObj>
              </mc:Choice>
              <mc:Fallback>
                <p:oleObj name="Equation" r:id="rId5" imgW="1346040" imgH="1371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905000"/>
                        <a:ext cx="2617787" cy="266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9731" name="Object 3"/>
          <p:cNvGraphicFramePr>
            <a:graphicFrameLocks noChangeAspect="1"/>
          </p:cNvGraphicFramePr>
          <p:nvPr/>
        </p:nvGraphicFramePr>
        <p:xfrm>
          <a:off x="228600" y="4648200"/>
          <a:ext cx="3962400" cy="1745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87" name="Equation" r:id="rId7" imgW="2565360" imgH="1130040" progId="Equation.DSMT4">
                  <p:embed/>
                </p:oleObj>
              </mc:Choice>
              <mc:Fallback>
                <p:oleObj name="Equation" r:id="rId7" imgW="2565360" imgH="113004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648200"/>
                        <a:ext cx="3962400" cy="174573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9732" name="Object 4"/>
          <p:cNvGraphicFramePr>
            <a:graphicFrameLocks noChangeAspect="1"/>
          </p:cNvGraphicFramePr>
          <p:nvPr/>
        </p:nvGraphicFramePr>
        <p:xfrm>
          <a:off x="4495800" y="4614863"/>
          <a:ext cx="4414837" cy="178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88" name="Equation" r:id="rId9" imgW="2857320" imgH="1155600" progId="Equation.DSMT4">
                  <p:embed/>
                </p:oleObj>
              </mc:Choice>
              <mc:Fallback>
                <p:oleObj name="Equation" r:id="rId9" imgW="2857320" imgH="11556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4614863"/>
                        <a:ext cx="4414837" cy="1785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809750"/>
            <a:ext cx="64008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 bwMode="auto">
          <a:xfrm>
            <a:off x="7052096" y="3657600"/>
            <a:ext cx="609600" cy="457200"/>
          </a:xfrm>
          <a:prstGeom prst="rect">
            <a:avLst/>
          </a:prstGeom>
          <a:solidFill>
            <a:srgbClr val="00B05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676400"/>
            <a:ext cx="517084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ctrTitle" idx="4294967295"/>
          </p:nvPr>
        </p:nvSpPr>
        <p:spPr>
          <a:xfrm>
            <a:off x="533400" y="1524000"/>
            <a:ext cx="7772400" cy="1470025"/>
          </a:xfrm>
        </p:spPr>
        <p:txBody>
          <a:bodyPr/>
          <a:lstStyle/>
          <a:p>
            <a:r>
              <a:rPr lang="en-AU" smtClean="0"/>
              <a:t>Assessing Prospect Theoretic Functional Forms and Risk in a Non-linear Logit Framework: Valuing Reliability Embedded Travel Time Savings</a:t>
            </a:r>
            <a:endParaRPr lang="en-US" smtClean="0"/>
          </a:p>
        </p:txBody>
      </p:sp>
      <p:sp>
        <p:nvSpPr>
          <p:cNvPr id="44035" name="Subtitle 2"/>
          <p:cNvSpPr>
            <a:spLocks noGrp="1"/>
          </p:cNvSpPr>
          <p:nvPr>
            <p:ph type="subTitle" idx="4294967295"/>
          </p:nvPr>
        </p:nvSpPr>
        <p:spPr>
          <a:xfrm>
            <a:off x="1371600" y="3200400"/>
            <a:ext cx="6400800" cy="236220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David Hensher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The University of Sydney, ITLS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William Greene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Stern School of Business, New York University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endParaRPr lang="en-US" sz="1600" smtClean="0"/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8</a:t>
            </a:r>
            <a:r>
              <a:rPr lang="en-US" sz="1600" baseline="30000" smtClean="0"/>
              <a:t>th</a:t>
            </a:r>
            <a:r>
              <a:rPr lang="en-US" sz="1600" smtClean="0"/>
              <a:t> Annual Advances in Econometrics Conference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Louisiana State University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Baton Rouge, LA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November 6-8, 2009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60198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>
                <a:latin typeface="Arial" pitchFamily="34" charset="0"/>
                <a:cs typeface="Arial" pitchFamily="34" charset="0"/>
              </a:rPr>
              <a:t>Hensher, D., Greene, W., “Embedding Risk Attitude and Decisions Weights in Non-linear Logit to Accommodate Time Variability in the Value of Expected Travel Time Savings,” </a:t>
            </a:r>
            <a:r>
              <a:rPr lang="en-US" sz="1200" i="1" smtClean="0">
                <a:latin typeface="Arial" pitchFamily="34" charset="0"/>
                <a:cs typeface="Arial" pitchFamily="34" charset="0"/>
              </a:rPr>
              <a:t>Transportation Research Part B</a:t>
            </a:r>
            <a:endParaRPr lang="en-US" sz="12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Nonlinear Utility Functions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1066800" y="1752600"/>
          <a:ext cx="724376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84" name="Equation" r:id="rId4" imgW="4292600" imgH="2438400" progId="Equation.DSMT4">
                  <p:embed/>
                </p:oleObj>
              </mc:Choice>
              <mc:Fallback>
                <p:oleObj name="Equation" r:id="rId4" imgW="4292600" imgH="24384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52600"/>
                        <a:ext cx="7243763" cy="411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524000" y="2133600"/>
            <a:ext cx="26670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524000" y="2971800"/>
            <a:ext cx="4038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524000" y="5029200"/>
            <a:ext cx="4038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Prospect Theory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>
          <a:xfrm>
            <a:off x="990600" y="2209800"/>
            <a:ext cx="7848600" cy="3657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smtClean="0"/>
              <a:t>Marginal value function for an attribute (outcome) </a:t>
            </a:r>
            <a:br>
              <a:rPr lang="en-US" sz="2000" smtClean="0"/>
            </a:br>
            <a:r>
              <a:rPr lang="en-US" sz="2000" smtClean="0"/>
              <a:t>v(x</a:t>
            </a:r>
            <a:r>
              <a:rPr lang="en-US" sz="2000" baseline="-25000" smtClean="0"/>
              <a:t>m</a:t>
            </a:r>
            <a:r>
              <a:rPr lang="en-US" sz="2000" smtClean="0"/>
              <a:t>) = subjective value of attribute</a:t>
            </a:r>
          </a:p>
          <a:p>
            <a:pPr>
              <a:lnSpc>
                <a:spcPct val="90000"/>
              </a:lnSpc>
            </a:pPr>
            <a:endParaRPr lang="en-US" sz="2000" smtClean="0"/>
          </a:p>
          <a:p>
            <a:pPr>
              <a:lnSpc>
                <a:spcPct val="90000"/>
              </a:lnSpc>
            </a:pPr>
            <a:r>
              <a:rPr lang="en-US" sz="2000" smtClean="0"/>
              <a:t>Decision weight w(p</a:t>
            </a:r>
            <a:r>
              <a:rPr lang="en-US" sz="2000" baseline="-25000" smtClean="0"/>
              <a:t>m</a:t>
            </a:r>
            <a:r>
              <a:rPr lang="en-US" sz="2000" smtClean="0"/>
              <a:t>) = impact of a probability on </a:t>
            </a:r>
            <a:br>
              <a:rPr lang="en-US" sz="2000" smtClean="0"/>
            </a:br>
            <a:r>
              <a:rPr lang="en-US" sz="2000" smtClean="0"/>
              <a:t>utility of a prospect</a:t>
            </a:r>
          </a:p>
          <a:p>
            <a:pPr>
              <a:lnSpc>
                <a:spcPct val="90000"/>
              </a:lnSpc>
            </a:pPr>
            <a:endParaRPr lang="en-US" sz="2000" smtClean="0"/>
          </a:p>
          <a:p>
            <a:pPr>
              <a:lnSpc>
                <a:spcPct val="90000"/>
              </a:lnSpc>
            </a:pPr>
            <a:r>
              <a:rPr lang="en-US" sz="2000" smtClean="0"/>
              <a:t>Value function V(x</a:t>
            </a:r>
            <a:r>
              <a:rPr lang="en-US" sz="2000" baseline="-25000" smtClean="0"/>
              <a:t>m</a:t>
            </a:r>
            <a:r>
              <a:rPr lang="en-US" sz="2000" smtClean="0"/>
              <a:t>,p</a:t>
            </a:r>
            <a:r>
              <a:rPr lang="en-US" sz="2000" baseline="-25000" smtClean="0"/>
              <a:t>m</a:t>
            </a:r>
            <a:r>
              <a:rPr lang="en-US" sz="2000" smtClean="0"/>
              <a:t>) = v(x</a:t>
            </a:r>
            <a:r>
              <a:rPr lang="en-US" sz="2000" baseline="-25000" smtClean="0"/>
              <a:t>m</a:t>
            </a:r>
            <a:r>
              <a:rPr lang="en-US" sz="2000" smtClean="0"/>
              <a:t>)w(p</a:t>
            </a:r>
            <a:r>
              <a:rPr lang="en-US" sz="2000" baseline="-25000" smtClean="0"/>
              <a:t>m</a:t>
            </a:r>
            <a:r>
              <a:rPr lang="en-US" sz="2000" smtClean="0"/>
              <a:t>) = value of a prospect that delivers outcome x</a:t>
            </a:r>
            <a:r>
              <a:rPr lang="en-US" sz="2000" baseline="-25000" smtClean="0"/>
              <a:t>m</a:t>
            </a:r>
            <a:r>
              <a:rPr lang="en-US" sz="2000" smtClean="0"/>
              <a:t> with probability p</a:t>
            </a:r>
            <a:r>
              <a:rPr lang="en-US" sz="2000" baseline="-25000" smtClean="0"/>
              <a:t>m</a:t>
            </a:r>
            <a:endParaRPr lang="en-US" sz="2000" smtClean="0"/>
          </a:p>
          <a:p>
            <a:pPr>
              <a:lnSpc>
                <a:spcPct val="90000"/>
              </a:lnSpc>
            </a:pPr>
            <a:endParaRPr lang="en-US" sz="2000" smtClean="0"/>
          </a:p>
          <a:p>
            <a:pPr>
              <a:lnSpc>
                <a:spcPct val="90000"/>
              </a:lnSpc>
            </a:pPr>
            <a:r>
              <a:rPr lang="en-US" sz="2000" smtClean="0"/>
              <a:t>We explore functional forms for w(p</a:t>
            </a:r>
            <a:r>
              <a:rPr lang="en-US" sz="2000" baseline="-25000" smtClean="0"/>
              <a:t>m</a:t>
            </a:r>
            <a:r>
              <a:rPr lang="en-US" sz="2000" smtClean="0"/>
              <a:t>) with </a:t>
            </a:r>
            <a:br>
              <a:rPr lang="en-US" sz="2000" smtClean="0"/>
            </a:br>
            <a:r>
              <a:rPr lang="en-US" sz="2000" smtClean="0"/>
              <a:t>implications for decisions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792163"/>
          </a:xfrm>
        </p:spPr>
        <p:txBody>
          <a:bodyPr/>
          <a:lstStyle/>
          <a:p>
            <a:pPr eaLnBrk="1" hangingPunct="1"/>
            <a:r>
              <a:rPr lang="en-US" sz="2400" b="1" smtClean="0"/>
              <a:t>An Application of Valuing Reliability (due to Ken Small)</a:t>
            </a:r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447800"/>
            <a:ext cx="7772400" cy="459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676400" y="3352800"/>
            <a:ext cx="2057400" cy="2133600"/>
          </a:xfrm>
          <a:prstGeom prst="rect">
            <a:avLst/>
          </a:prstGeom>
          <a:solidFill>
            <a:srgbClr val="99CC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5410200" y="3352800"/>
            <a:ext cx="2057400" cy="2133600"/>
          </a:xfrm>
          <a:prstGeom prst="rect">
            <a:avLst/>
          </a:prstGeom>
          <a:solidFill>
            <a:srgbClr val="99CC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 flipV="1">
            <a:off x="6781800" y="3810000"/>
            <a:ext cx="533400" cy="228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V="1">
            <a:off x="6781800" y="4343400"/>
            <a:ext cx="533400" cy="228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7391400" y="3738563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late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7391400" y="42814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late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Stated Choice Survey</a:t>
            </a:r>
          </a:p>
        </p:txBody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80010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sz="2400" b="1" dirty="0" smtClean="0"/>
              <a:t>Trip Attributes in Stated Choice Design</a:t>
            </a:r>
            <a:endParaRPr lang="en-US" sz="24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Routes A and B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Free flow travel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Slowed down travel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Stop/start/crawling travel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Minutes arriving earlier than expected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Minutes arriving later than expected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Probability of arriving earlier than expected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Probability of arriving at the time expected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Probability of arriving later than expected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Running cost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Toll Cost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Individual Characteristics:  Age, Income, Gender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600200" y="1981200"/>
            <a:ext cx="5029200" cy="381000"/>
          </a:xfrm>
          <a:prstGeom prst="rect">
            <a:avLst/>
          </a:prstGeom>
          <a:solidFill>
            <a:schemeClr val="accent1">
              <a:alpha val="24001"/>
            </a:scheme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600200" y="2362200"/>
            <a:ext cx="5029200" cy="990600"/>
          </a:xfrm>
          <a:prstGeom prst="rect">
            <a:avLst/>
          </a:prstGeom>
          <a:solidFill>
            <a:srgbClr val="FFC000">
              <a:alpha val="24001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00200" y="3352800"/>
            <a:ext cx="5029200" cy="685800"/>
          </a:xfrm>
          <a:prstGeom prst="rect">
            <a:avLst/>
          </a:prstGeom>
          <a:solidFill>
            <a:srgbClr val="FF0000">
              <a:alpha val="24001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00200" y="4038600"/>
            <a:ext cx="5029200" cy="990600"/>
          </a:xfrm>
          <a:prstGeom prst="rect">
            <a:avLst/>
          </a:prstGeom>
          <a:solidFill>
            <a:srgbClr val="92D050">
              <a:alpha val="24001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600200" y="5029200"/>
            <a:ext cx="5029200" cy="685800"/>
          </a:xfrm>
          <a:prstGeom prst="rect">
            <a:avLst/>
          </a:prstGeom>
          <a:solidFill>
            <a:srgbClr val="7030A0">
              <a:alpha val="24001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smtClean="0"/>
              <a:t>Survey Instrument for Reliability Study</a:t>
            </a:r>
          </a:p>
        </p:txBody>
      </p:sp>
      <p:graphicFrame>
        <p:nvGraphicFramePr>
          <p:cNvPr id="6146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685800" y="1600200"/>
          <a:ext cx="7772400" cy="494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08" name="Document" r:id="rId4" imgW="10443600" imgH="6642000" progId="Word.Document.8">
                  <p:embed/>
                </p:oleObj>
              </mc:Choice>
              <mc:Fallback>
                <p:oleObj name="Document" r:id="rId4" imgW="10443600" imgH="6642000" progId="Word.Document.8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7772400" cy="4941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/>
          </p:cNvSpPr>
          <p:nvPr>
            <p:ph type="title" idx="4294967295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r>
              <a:rPr lang="en-US" b="1" smtClean="0"/>
              <a:t>Value and Weighting Functions</a:t>
            </a: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295400" y="2590800"/>
          <a:ext cx="6985000" cy="302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32" name="Equation" r:id="rId4" imgW="3403600" imgH="1473200" progId="Equation.DSMT4">
                  <p:embed/>
                </p:oleObj>
              </mc:Choice>
              <mc:Fallback>
                <p:oleObj name="Equation" r:id="rId4" imgW="3403600" imgH="1473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590800"/>
                        <a:ext cx="6985000" cy="302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219200" y="4191000"/>
            <a:ext cx="11430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19200" y="5139268"/>
            <a:ext cx="12192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825998" y="4191000"/>
            <a:ext cx="12192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800600" y="5139265"/>
            <a:ext cx="11430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Choice Model</a:t>
            </a:r>
          </a:p>
        </p:txBody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>
          <a:xfrm>
            <a:off x="533400" y="2057400"/>
            <a:ext cx="8229600" cy="3505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  </a:t>
            </a:r>
            <a:r>
              <a:rPr lang="en-US" sz="2000" smtClean="0"/>
              <a:t>U(j)  =  </a:t>
            </a:r>
            <a:r>
              <a:rPr lang="el-GR" sz="2000" smtClean="0"/>
              <a:t>β</a:t>
            </a:r>
            <a:r>
              <a:rPr lang="en-US" sz="2000" baseline="-25000" smtClean="0"/>
              <a:t>ref</a:t>
            </a:r>
            <a:r>
              <a:rPr lang="en-US" sz="2000" smtClean="0"/>
              <a:t> + </a:t>
            </a:r>
            <a:r>
              <a:rPr lang="el-GR" sz="2000" smtClean="0"/>
              <a:t>β</a:t>
            </a:r>
            <a:r>
              <a:rPr lang="en-US" sz="2000" baseline="-25000" smtClean="0"/>
              <a:t>cost</a:t>
            </a:r>
            <a:r>
              <a:rPr lang="en-US" sz="2000" smtClean="0"/>
              <a:t>Cost + </a:t>
            </a:r>
            <a:r>
              <a:rPr lang="el-GR" sz="2000" smtClean="0"/>
              <a:t>β</a:t>
            </a:r>
            <a:r>
              <a:rPr lang="en-US" sz="2000" baseline="-25000" smtClean="0"/>
              <a:t>Age</a:t>
            </a:r>
            <a:r>
              <a:rPr lang="en-US" sz="2000" smtClean="0"/>
              <a:t>Age + </a:t>
            </a:r>
            <a:r>
              <a:rPr lang="el-GR" sz="2000" smtClean="0"/>
              <a:t>β</a:t>
            </a:r>
            <a:r>
              <a:rPr lang="en-US" sz="2000" baseline="-25000" smtClean="0"/>
              <a:t>Toll</a:t>
            </a:r>
            <a:r>
              <a:rPr lang="en-US" sz="2000" smtClean="0"/>
              <a:t>TollASC</a:t>
            </a:r>
            <a:br>
              <a:rPr lang="en-US" sz="2000" smtClean="0"/>
            </a:br>
            <a:r>
              <a:rPr lang="en-US" sz="2000" smtClean="0"/>
              <a:t>                + </a:t>
            </a:r>
            <a:r>
              <a:rPr lang="el-GR" sz="2000" smtClean="0"/>
              <a:t>β</a:t>
            </a:r>
            <a:r>
              <a:rPr lang="en-US" sz="2000" baseline="-25000" smtClean="0"/>
              <a:t>curr</a:t>
            </a:r>
            <a:r>
              <a:rPr lang="en-US" sz="2000" smtClean="0"/>
              <a:t> 	w(p</a:t>
            </a:r>
            <a:r>
              <a:rPr lang="en-US" sz="2000" baseline="-25000" smtClean="0"/>
              <a:t>curr</a:t>
            </a:r>
            <a:r>
              <a:rPr lang="en-US" sz="2000" smtClean="0"/>
              <a:t>)v(t</a:t>
            </a:r>
            <a:r>
              <a:rPr lang="en-US" sz="2000" baseline="-25000" smtClean="0"/>
              <a:t>curr</a:t>
            </a:r>
            <a:r>
              <a:rPr lang="en-US" sz="2000" smtClean="0"/>
              <a:t>)</a:t>
            </a:r>
            <a:br>
              <a:rPr lang="en-US" sz="2000" smtClean="0"/>
            </a:br>
            <a:r>
              <a:rPr lang="en-US" sz="2000" smtClean="0"/>
              <a:t>                + </a:t>
            </a:r>
            <a:r>
              <a:rPr lang="el-GR" sz="2000" smtClean="0"/>
              <a:t>β</a:t>
            </a:r>
            <a:r>
              <a:rPr lang="en-US" sz="2000" baseline="-25000" smtClean="0"/>
              <a:t>late</a:t>
            </a:r>
            <a:r>
              <a:rPr lang="en-US" sz="2000" smtClean="0"/>
              <a:t> 	w(p</a:t>
            </a:r>
            <a:r>
              <a:rPr lang="en-US" sz="2000" baseline="-25000" smtClean="0"/>
              <a:t>late</a:t>
            </a:r>
            <a:r>
              <a:rPr lang="en-US" sz="2000" smtClean="0"/>
              <a:t>) v(t</a:t>
            </a:r>
            <a:r>
              <a:rPr lang="en-US" sz="2000" baseline="-25000" smtClean="0"/>
              <a:t>late</a:t>
            </a:r>
            <a:r>
              <a:rPr lang="en-US" sz="2000" smtClean="0"/>
              <a:t>)</a:t>
            </a:r>
            <a:br>
              <a:rPr lang="en-US" sz="2000" smtClean="0"/>
            </a:br>
            <a:r>
              <a:rPr lang="en-US" sz="2000" smtClean="0"/>
              <a:t>                + </a:t>
            </a:r>
            <a:r>
              <a:rPr lang="el-GR" sz="2000" smtClean="0"/>
              <a:t>β</a:t>
            </a:r>
            <a:r>
              <a:rPr lang="en-US" sz="2000" baseline="-25000" smtClean="0"/>
              <a:t>early</a:t>
            </a:r>
            <a:r>
              <a:rPr lang="en-US" sz="2000" smtClean="0"/>
              <a:t>        w(p</a:t>
            </a:r>
            <a:r>
              <a:rPr lang="en-US" sz="2000" baseline="-25000" smtClean="0"/>
              <a:t>early</a:t>
            </a:r>
            <a:r>
              <a:rPr lang="en-US" sz="2000" smtClean="0"/>
              <a:t>)v(t</a:t>
            </a:r>
            <a:r>
              <a:rPr lang="en-US" sz="2000" baseline="-25000" smtClean="0"/>
              <a:t>early</a:t>
            </a:r>
            <a:r>
              <a:rPr lang="en-US" sz="2000" smtClean="0"/>
              <a:t>)  +  </a:t>
            </a:r>
            <a:r>
              <a:rPr lang="el-GR" sz="2000" smtClean="0"/>
              <a:t>ε</a:t>
            </a:r>
            <a:r>
              <a:rPr lang="en-US" sz="2000" baseline="-25000" smtClean="0"/>
              <a:t>j</a:t>
            </a:r>
          </a:p>
          <a:p>
            <a:pPr>
              <a:lnSpc>
                <a:spcPct val="80000"/>
              </a:lnSpc>
            </a:pPr>
            <a:endParaRPr lang="el-GR" sz="20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  Constraint: </a:t>
            </a:r>
            <a:r>
              <a:rPr lang="el-GR" sz="2000" smtClean="0"/>
              <a:t>β</a:t>
            </a:r>
            <a:r>
              <a:rPr lang="en-US" sz="2000" baseline="-25000" smtClean="0"/>
              <a:t>curr</a:t>
            </a:r>
            <a:r>
              <a:rPr lang="en-US" sz="2000" smtClean="0"/>
              <a:t> = </a:t>
            </a:r>
            <a:r>
              <a:rPr lang="el-GR" sz="2000" smtClean="0"/>
              <a:t>β</a:t>
            </a:r>
            <a:r>
              <a:rPr lang="en-US" sz="2000" baseline="-25000" smtClean="0"/>
              <a:t>late</a:t>
            </a:r>
            <a:r>
              <a:rPr lang="en-US" sz="2000" smtClean="0"/>
              <a:t> = </a:t>
            </a:r>
            <a:r>
              <a:rPr lang="el-GR" sz="2000" smtClean="0"/>
              <a:t>β</a:t>
            </a:r>
            <a:r>
              <a:rPr lang="en-US" sz="2000" baseline="-25000" smtClean="0"/>
              <a:t>early</a:t>
            </a:r>
          </a:p>
          <a:p>
            <a:pPr>
              <a:lnSpc>
                <a:spcPct val="80000"/>
              </a:lnSpc>
            </a:pPr>
            <a:endParaRPr lang="en-US" sz="2000" smtClean="0"/>
          </a:p>
          <a:p>
            <a:pPr>
              <a:lnSpc>
                <a:spcPct val="80000"/>
              </a:lnSpc>
              <a:buNone/>
            </a:pPr>
            <a:r>
              <a:rPr lang="en-US" sz="2000" smtClean="0"/>
              <a:t>   U(j)  =  </a:t>
            </a:r>
            <a:r>
              <a:rPr lang="el-GR" sz="2000" smtClean="0"/>
              <a:t>β</a:t>
            </a:r>
            <a:r>
              <a:rPr lang="en-US" sz="2000" baseline="-25000" smtClean="0"/>
              <a:t>ref</a:t>
            </a:r>
            <a:r>
              <a:rPr lang="en-US" sz="2000" smtClean="0"/>
              <a:t> + </a:t>
            </a:r>
            <a:r>
              <a:rPr lang="el-GR" sz="2000" smtClean="0"/>
              <a:t>β</a:t>
            </a:r>
            <a:r>
              <a:rPr lang="en-US" sz="2000" baseline="-25000" smtClean="0"/>
              <a:t>cost</a:t>
            </a:r>
            <a:r>
              <a:rPr lang="en-US" sz="2000" smtClean="0"/>
              <a:t>Cost + </a:t>
            </a:r>
            <a:r>
              <a:rPr lang="el-GR" sz="2000" smtClean="0"/>
              <a:t>β</a:t>
            </a:r>
            <a:r>
              <a:rPr lang="en-US" sz="2000" baseline="-25000" smtClean="0"/>
              <a:t>Age</a:t>
            </a:r>
            <a:r>
              <a:rPr lang="en-US" sz="2000" smtClean="0"/>
              <a:t>Age + </a:t>
            </a:r>
            <a:r>
              <a:rPr lang="el-GR" sz="2000" smtClean="0"/>
              <a:t>β</a:t>
            </a:r>
            <a:r>
              <a:rPr lang="en-US" sz="2000" baseline="-25000" smtClean="0"/>
              <a:t>Toll</a:t>
            </a:r>
            <a:r>
              <a:rPr lang="en-US" sz="2000" smtClean="0"/>
              <a:t>TollASC</a:t>
            </a:r>
            <a:br>
              <a:rPr lang="en-US" sz="2000" smtClean="0"/>
            </a:br>
            <a:r>
              <a:rPr lang="en-US" sz="2000" smtClean="0"/>
              <a:t> </a:t>
            </a:r>
            <a:br>
              <a:rPr lang="en-US" sz="2000" smtClean="0"/>
            </a:br>
            <a:r>
              <a:rPr lang="en-US" sz="2000" smtClean="0"/>
              <a:t>          + </a:t>
            </a:r>
            <a:r>
              <a:rPr lang="el-GR" sz="2000" smtClean="0"/>
              <a:t>β</a:t>
            </a:r>
            <a:r>
              <a:rPr lang="en-US" sz="2000" smtClean="0"/>
              <a:t>[w(p</a:t>
            </a:r>
            <a:r>
              <a:rPr lang="en-US" sz="2000" baseline="-25000" smtClean="0"/>
              <a:t>curr</a:t>
            </a:r>
            <a:r>
              <a:rPr lang="en-US" sz="2000" smtClean="0"/>
              <a:t>)v(t</a:t>
            </a:r>
            <a:r>
              <a:rPr lang="en-US" sz="2000" baseline="-25000" smtClean="0"/>
              <a:t>curr</a:t>
            </a:r>
            <a:r>
              <a:rPr lang="en-US" sz="2000" smtClean="0"/>
              <a:t>) + w(p</a:t>
            </a:r>
            <a:r>
              <a:rPr lang="en-US" sz="2000" baseline="-25000" smtClean="0"/>
              <a:t>late</a:t>
            </a:r>
            <a:r>
              <a:rPr lang="en-US" sz="2000" smtClean="0"/>
              <a:t>)v(t</a:t>
            </a:r>
            <a:r>
              <a:rPr lang="en-US" sz="2000" baseline="-25000" smtClean="0"/>
              <a:t>late</a:t>
            </a:r>
            <a:r>
              <a:rPr lang="en-US" sz="2000" smtClean="0"/>
              <a:t>) + w(p</a:t>
            </a:r>
            <a:r>
              <a:rPr lang="en-US" sz="2000" baseline="-25000" smtClean="0"/>
              <a:t>early</a:t>
            </a:r>
            <a:r>
              <a:rPr lang="en-US" sz="2000" smtClean="0"/>
              <a:t>)v(t</a:t>
            </a:r>
            <a:r>
              <a:rPr lang="en-US" sz="2000" baseline="-25000" smtClean="0"/>
              <a:t>early</a:t>
            </a:r>
            <a:r>
              <a:rPr lang="en-US" sz="2000" smtClean="0"/>
              <a:t>)] </a:t>
            </a:r>
            <a:br>
              <a:rPr lang="en-US" sz="2000" smtClean="0"/>
            </a:br>
            <a:r>
              <a:rPr lang="en-US" sz="2000" smtClean="0"/>
              <a:t>                    </a:t>
            </a:r>
            <a:br>
              <a:rPr lang="en-US" sz="2000" smtClean="0"/>
            </a:br>
            <a:r>
              <a:rPr lang="en-US" sz="2000" smtClean="0"/>
              <a:t>          +  </a:t>
            </a:r>
            <a:r>
              <a:rPr lang="el-GR" sz="2000" smtClean="0"/>
              <a:t>ε</a:t>
            </a:r>
            <a:r>
              <a:rPr lang="en-US" sz="2000" baseline="-25000" smtClean="0"/>
              <a:t>j</a:t>
            </a:r>
            <a:endParaRPr lang="el-GR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Mixed Logit Structure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112838" y="1600200"/>
          <a:ext cx="749300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456" name="Equation" r:id="rId4" imgW="3175000" imgH="1905000" progId="Equation.DSMT4">
                  <p:embed/>
                </p:oleObj>
              </mc:Choice>
              <mc:Fallback>
                <p:oleObj name="Equation" r:id="rId4" imgW="3175000" imgH="1905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8" y="1600200"/>
                        <a:ext cx="7493000" cy="449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219200" y="4419600"/>
            <a:ext cx="3810000" cy="533400"/>
          </a:xfrm>
          <a:prstGeom prst="rect">
            <a:avLst/>
          </a:prstGeom>
          <a:solidFill>
            <a:srgbClr val="99CC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1219200" y="5562600"/>
            <a:ext cx="3810000" cy="533400"/>
          </a:xfrm>
          <a:prstGeom prst="rect">
            <a:avLst/>
          </a:prstGeom>
          <a:solidFill>
            <a:srgbClr val="99CC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5791200" y="3276600"/>
            <a:ext cx="2209800" cy="576263"/>
          </a:xfrm>
          <a:prstGeom prst="rect">
            <a:avLst/>
          </a:prstGeom>
          <a:solidFill>
            <a:srgbClr val="FF00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Rectangle 4"/>
          <p:cNvSpPr>
            <a:spLocks noChangeArrowheads="1"/>
          </p:cNvSpPr>
          <p:nvPr/>
        </p:nvSpPr>
        <p:spPr bwMode="auto">
          <a:xfrm>
            <a:off x="4191000" y="2743200"/>
            <a:ext cx="2286000" cy="381000"/>
          </a:xfrm>
          <a:prstGeom prst="rect">
            <a:avLst/>
          </a:prstGeom>
          <a:solidFill>
            <a:srgbClr val="FF00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>
          <a:xfrm>
            <a:off x="1219200" y="2133600"/>
            <a:ext cx="7010400" cy="3581400"/>
          </a:xfrm>
        </p:spPr>
        <p:txBody>
          <a:bodyPr/>
          <a:lstStyle/>
          <a:p>
            <a:pPr eaLnBrk="1" hangingPunct="1"/>
            <a:r>
              <a:rPr lang="en-US" dirty="0" smtClean="0"/>
              <a:t>2008 study undertaken in Australia </a:t>
            </a:r>
          </a:p>
          <a:p>
            <a:pPr lvl="1" eaLnBrk="1" hangingPunct="1"/>
            <a:r>
              <a:rPr lang="en-US" dirty="0" smtClean="0"/>
              <a:t>toll vs. free roads</a:t>
            </a:r>
          </a:p>
          <a:p>
            <a:pPr lvl="1" eaLnBrk="1" hangingPunct="1"/>
            <a:r>
              <a:rPr lang="en-US" dirty="0" smtClean="0"/>
              <a:t>stated choice (</a:t>
            </a:r>
            <a:r>
              <a:rPr lang="en-US" i="1" dirty="0" smtClean="0"/>
              <a:t>SC</a:t>
            </a:r>
            <a:r>
              <a:rPr lang="en-US" dirty="0" smtClean="0"/>
              <a:t>) experiment involving two </a:t>
            </a:r>
            <a:r>
              <a:rPr lang="en-US" i="1" dirty="0" smtClean="0"/>
              <a:t>SC</a:t>
            </a:r>
            <a:r>
              <a:rPr lang="en-US" dirty="0" smtClean="0"/>
              <a:t> alternatives (i.e., route A and route B) pivoted around the knowledge base of </a:t>
            </a:r>
            <a:r>
              <a:rPr lang="en-US" dirty="0" err="1" smtClean="0"/>
              <a:t>travellers</a:t>
            </a:r>
            <a:r>
              <a:rPr lang="en-US" dirty="0" smtClean="0"/>
              <a:t> (i.e., the current trip). </a:t>
            </a:r>
          </a:p>
          <a:p>
            <a:pPr eaLnBrk="1" hangingPunct="1"/>
            <a:r>
              <a:rPr lang="en-US" dirty="0" smtClean="0"/>
              <a:t>280 Individuals</a:t>
            </a:r>
          </a:p>
          <a:p>
            <a:pPr eaLnBrk="1" hangingPunct="1"/>
            <a:r>
              <a:rPr lang="en-US" dirty="0" smtClean="0"/>
              <a:t>32 Choice Situations (2 blocks of 16)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39825"/>
          </a:xfrm>
        </p:spPr>
        <p:txBody>
          <a:bodyPr/>
          <a:lstStyle/>
          <a:p>
            <a:r>
              <a:rPr lang="en-US" b="1" smtClean="0"/>
              <a:t>Data</a:t>
            </a:r>
          </a:p>
        </p:txBody>
      </p:sp>
      <p:pic>
        <p:nvPicPr>
          <p:cNvPr id="4813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752600"/>
            <a:ext cx="8458200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09600"/>
          </a:xfrm>
        </p:spPr>
        <p:txBody>
          <a:bodyPr/>
          <a:lstStyle/>
          <a:p>
            <a:r>
              <a:rPr lang="en-US" b="1" smtClean="0"/>
              <a:t>Estimation Results</a:t>
            </a:r>
          </a:p>
        </p:txBody>
      </p:sp>
      <p:pic>
        <p:nvPicPr>
          <p:cNvPr id="4915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8" y="1390650"/>
            <a:ext cx="8418512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Rectangle 6"/>
          <p:cNvSpPr>
            <a:spLocks noChangeArrowheads="1"/>
          </p:cNvSpPr>
          <p:nvPr/>
        </p:nvSpPr>
        <p:spPr bwMode="auto">
          <a:xfrm>
            <a:off x="3733800" y="1905000"/>
            <a:ext cx="1828800" cy="4267200"/>
          </a:xfrm>
          <a:prstGeom prst="rect">
            <a:avLst/>
          </a:prstGeom>
          <a:solidFill>
            <a:srgbClr val="0066FF">
              <a:alpha val="27843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905000"/>
            <a:ext cx="7608888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 Box 7"/>
          <p:cNvSpPr txBox="1">
            <a:spLocks noChangeArrowheads="1"/>
          </p:cNvSpPr>
          <p:nvPr/>
        </p:nvSpPr>
        <p:spPr bwMode="auto">
          <a:xfrm>
            <a:off x="609600" y="1219200"/>
            <a:ext cx="800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Arial" pitchFamily="34" charset="0"/>
                <a:cs typeface="Arial" pitchFamily="34" charset="0"/>
              </a:rPr>
              <a:t>Reliability Embedded Value of Travel Time Savings in Au$/hr</a:t>
            </a:r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3581400" y="2286000"/>
            <a:ext cx="0" cy="297180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3581400" y="361473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7030A0"/>
                </a:solidFill>
              </a:rPr>
              <a:t>$4.50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68" y="1752600"/>
            <a:ext cx="8638553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5562600"/>
            <a:ext cx="868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latin typeface="Arial" pitchFamily="34" charset="0"/>
                <a:cs typeface="Arial" pitchFamily="34" charset="0"/>
              </a:rPr>
              <a:t>http://www.icmconference.org.uk/index.php/icmc/ICMC2011/paper/view/393/124</a:t>
            </a:r>
          </a:p>
        </p:txBody>
      </p:sp>
    </p:spTree>
    <p:extLst>
      <p:ext uri="{BB962C8B-B14F-4D97-AF65-F5344CB8AC3E}">
        <p14:creationId xmlns:p14="http://schemas.microsoft.com/office/powerpoint/2010/main" val="83297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1800225"/>
            <a:ext cx="7610475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 txBox="1">
            <a:spLocks/>
          </p:cNvSpPr>
          <p:nvPr/>
        </p:nvSpPr>
        <p:spPr>
          <a:xfrm>
            <a:off x="457200" y="990600"/>
            <a:ext cx="8229600" cy="609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b="1" kern="0" smtClean="0"/>
              <a:t>Best Only</a:t>
            </a:r>
          </a:p>
        </p:txBody>
      </p:sp>
    </p:spTree>
    <p:extLst>
      <p:ext uri="{BB962C8B-B14F-4D97-AF65-F5344CB8AC3E}">
        <p14:creationId xmlns:p14="http://schemas.microsoft.com/office/powerpoint/2010/main" val="190002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1800225"/>
            <a:ext cx="7610475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 txBox="1">
            <a:spLocks/>
          </p:cNvSpPr>
          <p:nvPr/>
        </p:nvSpPr>
        <p:spPr>
          <a:xfrm>
            <a:off x="457200" y="1062087"/>
            <a:ext cx="8229600" cy="609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b="1" kern="0" smtClean="0"/>
              <a:t>Full Ranking</a:t>
            </a:r>
          </a:p>
        </p:txBody>
      </p:sp>
    </p:spTree>
    <p:extLst>
      <p:ext uri="{BB962C8B-B14F-4D97-AF65-F5344CB8AC3E}">
        <p14:creationId xmlns:p14="http://schemas.microsoft.com/office/powerpoint/2010/main" val="3769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1800225"/>
            <a:ext cx="7610475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 txBox="1">
            <a:spLocks/>
          </p:cNvSpPr>
          <p:nvPr/>
        </p:nvSpPr>
        <p:spPr>
          <a:xfrm>
            <a:off x="457200" y="990600"/>
            <a:ext cx="8229600" cy="609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b="1" kern="0" smtClean="0"/>
              <a:t>Best and Worst</a:t>
            </a:r>
          </a:p>
        </p:txBody>
      </p:sp>
    </p:spTree>
    <p:extLst>
      <p:ext uri="{BB962C8B-B14F-4D97-AF65-F5344CB8AC3E}">
        <p14:creationId xmlns:p14="http://schemas.microsoft.com/office/powerpoint/2010/main" val="130620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3612849"/>
              </p:ext>
            </p:extLst>
          </p:nvPr>
        </p:nvGraphicFramePr>
        <p:xfrm>
          <a:off x="304800" y="1371600"/>
          <a:ext cx="8699500" cy="481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73" name="Equation" r:id="rId3" imgW="5346360" imgH="2958840" progId="Equation.DSMT4">
                  <p:embed/>
                </p:oleObj>
              </mc:Choice>
              <mc:Fallback>
                <p:oleObj name="Equation" r:id="rId3" imgW="5346360" imgH="2958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1371600"/>
                        <a:ext cx="8699500" cy="481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240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0114127"/>
              </p:ext>
            </p:extLst>
          </p:nvPr>
        </p:nvGraphicFramePr>
        <p:xfrm>
          <a:off x="741362" y="1308100"/>
          <a:ext cx="7640638" cy="486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96" name="Equation" r:id="rId3" imgW="4228920" imgH="2692080" progId="Equation.DSMT4">
                  <p:embed/>
                </p:oleObj>
              </mc:Choice>
              <mc:Fallback>
                <p:oleObj name="Equation" r:id="rId3" imgW="4228920" imgH="26920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62" y="1308100"/>
                        <a:ext cx="7640638" cy="486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285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8282102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86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81200"/>
            <a:ext cx="8410341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0" y="4800600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Not much improving predicting the best.  Noted improvement in predicting second best and worst.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40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12960</TotalTime>
  <Words>5216</Words>
  <Application>Microsoft Office PowerPoint</Application>
  <PresentationFormat>On-screen Show (4:3)</PresentationFormat>
  <Paragraphs>836</Paragraphs>
  <Slides>75</Slides>
  <Notes>55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75</vt:i4>
      </vt:variant>
    </vt:vector>
  </HeadingPairs>
  <TitlesOfParts>
    <vt:vector size="79" baseType="lpstr">
      <vt:lpstr>1_Quadrant</vt:lpstr>
      <vt:lpstr>Equation</vt:lpstr>
      <vt:lpstr>MathType 6.0 Equation</vt:lpstr>
      <vt:lpstr>Document</vt:lpstr>
      <vt:lpstr>PowerPoint Presentation</vt:lpstr>
      <vt:lpstr>A Microeconomics Platform</vt:lpstr>
      <vt:lpstr>Multinomial Choice Among J Alternatives</vt:lpstr>
      <vt:lpstr>PowerPoint Presentation</vt:lpstr>
      <vt:lpstr>Features of Utility Functions</vt:lpstr>
      <vt:lpstr> Data on Discrete Choices</vt:lpstr>
      <vt:lpstr>The Multinomial Logit (MNL) Model</vt:lpstr>
      <vt:lpstr>Multinomial Choice Models</vt:lpstr>
      <vt:lpstr>Specifying the Probabilities</vt:lpstr>
      <vt:lpstr>Using the Model to Measure Consumer Surplus</vt:lpstr>
      <vt:lpstr>Measuring the Change in Consumer Surplus</vt:lpstr>
      <vt:lpstr>Willingness to Pay</vt:lpstr>
      <vt:lpstr>Observed Choice Data</vt:lpstr>
      <vt:lpstr> Individual Data on Discrete Choices</vt:lpstr>
      <vt:lpstr>PowerPoint Presentation</vt:lpstr>
      <vt:lpstr>PowerPoint Presentation</vt:lpstr>
      <vt:lpstr>Unlabeled Choice Experiments</vt:lpstr>
      <vt:lpstr>An Estimated MNL Model for Travel</vt:lpstr>
      <vt:lpstr>PowerPoint Presentation</vt:lpstr>
      <vt:lpstr>PowerPoint Presentation</vt:lpstr>
      <vt:lpstr>Model Fit Based on Log Likelihood</vt:lpstr>
      <vt:lpstr>Fit the Model with Only ASCs</vt:lpstr>
      <vt:lpstr>Estimated MNL Model</vt:lpstr>
      <vt:lpstr>Model Fit Based on Predictions</vt:lpstr>
      <vt:lpstr>Fit Measures Based on Crosstabulation</vt:lpstr>
      <vt:lpstr>Using the Most Probable Cell</vt:lpstr>
      <vt:lpstr>Effects of Changes in  Attributes on Probabilities</vt:lpstr>
      <vt:lpstr>PowerPoint Presentation</vt:lpstr>
      <vt:lpstr>Effects of Changes in Attributes on Probabilities</vt:lpstr>
      <vt:lpstr>Elasticities for CLOGIT</vt:lpstr>
      <vt:lpstr>Analyzing the Behavior of Market  Shares to Examine Discrete Effects</vt:lpstr>
      <vt:lpstr>Model Simulation</vt:lpstr>
      <vt:lpstr>More Complicated Model Simulation</vt:lpstr>
      <vt:lpstr>PowerPoint Presentation</vt:lpstr>
      <vt:lpstr>PowerPoint Presentation</vt:lpstr>
      <vt:lpstr>Choice Based Sampling</vt:lpstr>
      <vt:lpstr>Choice Based Sampling Estimators</vt:lpstr>
      <vt:lpstr>Changes in Estimated Elasticities</vt:lpstr>
      <vt:lpstr>Willingness to Pay</vt:lpstr>
      <vt:lpstr>WTP from CLOGIT Model</vt:lpstr>
      <vt:lpstr>Estimation in WTP Space</vt:lpstr>
      <vt:lpstr>The I.I.D Assumption</vt:lpstr>
      <vt:lpstr>IIA Implication of IID</vt:lpstr>
      <vt:lpstr>Behavioral Implication of IIA</vt:lpstr>
      <vt:lpstr>A Hausman and McFadden Test for IIA</vt:lpstr>
      <vt:lpstr>IIA Test for Choice AIR</vt:lpstr>
      <vt:lpstr>Alternative to Utility Maximization (!) Minimizing Random Regret</vt:lpstr>
      <vt:lpstr>RUM vs. Random Regret</vt:lpstr>
      <vt:lpstr>The Multinomial Probit Model</vt:lpstr>
      <vt:lpstr>Multinomial Probit Model</vt:lpstr>
      <vt:lpstr>Multinomial Probit Elasticities</vt:lpstr>
      <vt:lpstr>A Warning about Stata’s Multinomial Probit (mprobit)</vt:lpstr>
      <vt:lpstr>PowerPoint Presentation</vt:lpstr>
      <vt:lpstr>PowerPoint Presentation</vt:lpstr>
      <vt:lpstr>Assessing Prospect Theoretic Functional Forms and Risk in a Non-linear Logit Framework: Valuing Reliability Embedded Travel Time Savings</vt:lpstr>
      <vt:lpstr>Nonlinear Utility Functions</vt:lpstr>
      <vt:lpstr>Prospect Theory</vt:lpstr>
      <vt:lpstr>An Application of Valuing Reliability (due to Ken Small)</vt:lpstr>
      <vt:lpstr>Stated Choice Survey</vt:lpstr>
      <vt:lpstr>Survey Instrument for Reliability Study</vt:lpstr>
      <vt:lpstr>Value and Weighting Functions</vt:lpstr>
      <vt:lpstr>Choice Model</vt:lpstr>
      <vt:lpstr>Mixed Logit Structure</vt:lpstr>
      <vt:lpstr>Application</vt:lpstr>
      <vt:lpstr>Data</vt:lpstr>
      <vt:lpstr>Estimation 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</cp:lastModifiedBy>
  <cp:revision>128</cp:revision>
  <dcterms:created xsi:type="dcterms:W3CDTF">2001-06-17T19:05:03Z</dcterms:created>
  <dcterms:modified xsi:type="dcterms:W3CDTF">2013-07-05T19:38:36Z</dcterms:modified>
</cp:coreProperties>
</file>