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handoutMasterIdLst>
    <p:handoutMasterId r:id="rId25"/>
  </p:handoutMasterIdLst>
  <p:sldIdLst>
    <p:sldId id="481" r:id="rId2"/>
    <p:sldId id="649" r:id="rId3"/>
    <p:sldId id="648" r:id="rId4"/>
    <p:sldId id="650" r:id="rId5"/>
    <p:sldId id="651" r:id="rId6"/>
    <p:sldId id="652" r:id="rId7"/>
    <p:sldId id="653" r:id="rId8"/>
    <p:sldId id="654" r:id="rId9"/>
    <p:sldId id="655" r:id="rId10"/>
    <p:sldId id="656" r:id="rId11"/>
    <p:sldId id="657" r:id="rId12"/>
    <p:sldId id="658" r:id="rId13"/>
    <p:sldId id="661" r:id="rId14"/>
    <p:sldId id="662" r:id="rId15"/>
    <p:sldId id="663" r:id="rId16"/>
    <p:sldId id="664" r:id="rId17"/>
    <p:sldId id="665" r:id="rId18"/>
    <p:sldId id="666" r:id="rId19"/>
    <p:sldId id="667" r:id="rId20"/>
    <p:sldId id="668" r:id="rId21"/>
    <p:sldId id="669" r:id="rId22"/>
    <p:sldId id="670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CCCC00"/>
    <a:srgbClr val="7030A0"/>
    <a:srgbClr val="000000"/>
    <a:srgbClr val="0099FF"/>
    <a:srgbClr val="8B00EA"/>
    <a:srgbClr val="0066FF"/>
    <a:srgbClr val="CCE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68" d="100"/>
          <a:sy n="68" d="100"/>
        </p:scale>
        <p:origin x="-1308" y="-10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E6BA3C-32AB-4C96-A28C-30E93EB5EF31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428D99-95EF-4FCC-8BDA-A7E275DD1090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992AF2-D9DA-41BE-BDA7-6B80F8511CBF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8E3EC5-3881-4952-8C85-A2E63E12C54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18D053-898A-4ECB-AA42-781AE54E6664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F04529-E0F8-45BE-B724-7DD65671C0EF}" type="slidenum">
              <a:rPr lang="en-US" smtClean="0"/>
              <a:pPr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CA6A0A-D7E6-4634-B117-A158183AAF94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714913-3013-46C3-972D-EB8900B35E54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5BB2DD-328C-41CB-BEDF-9D8D3C5F1760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BE9ED0-D0F7-4229-AF92-FF15194C9787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4854-14BB-4527-A7AD-BFB760EA460D}" type="slidenum">
              <a:rPr lang="en-US" smtClean="0"/>
              <a:pPr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8A67F1-E49C-405F-9513-9F7E55E722B6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D401B1-D877-456C-8D2F-DB0E6559EB39}" type="slidenum">
              <a:rPr lang="en-US" smtClean="0"/>
              <a:pPr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4A35FD-F359-4181-B6E7-8DAA0E794C11}" type="slidenum">
              <a:rPr lang="en-US" smtClean="0"/>
              <a:pPr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BA00F9-2452-4BB5-878B-4F19239987F5}" type="slidenum">
              <a:rPr lang="en-US" smtClean="0"/>
              <a:pPr>
                <a:defRPr/>
              </a:pPr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3F63FE-9AFF-41DB-886F-ECC9BA38A36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039C6E-663C-48C5-A2D2-FD6C22A5D928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6382B4-6321-472C-AFC1-72371C4E70A8}" type="slidenum">
              <a:rPr lang="en-US" smtClean="0"/>
              <a:pPr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59BF9-3828-4CEC-8290-B9E8FD384351}" type="slidenum">
              <a:rPr lang="en-US" smtClean="0"/>
              <a:pPr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102152-E399-46AA-AD1C-9C58479434B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A3B024-89DF-403F-B048-DCD3E7B101B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11. Nested Logit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Extended Formulation of the MNL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  Groups of similar alternatives</a:t>
            </a:r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/>
              <a:t>  Compound Utility: U(Alt)=U(Alt|Branch)+U(branch)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  Behavioral implications – Correlations across branches</a:t>
            </a:r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 flipH="1">
            <a:off x="1981200" y="3505200"/>
            <a:ext cx="9906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2971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Travel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2209800" y="32004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Private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6096000" y="32004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Public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1600200" y="40068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Air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3505200" y="40830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Car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Train</a:t>
            </a: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Bus</a:t>
            </a: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6858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LIMB</a:t>
            </a: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533400" y="3200400"/>
            <a:ext cx="9906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BRANCH</a:t>
            </a:r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685800" y="40703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TWIG</a:t>
            </a:r>
          </a:p>
        </p:txBody>
      </p:sp>
      <p:sp>
        <p:nvSpPr>
          <p:cNvPr id="23572" name="Rectangle 19"/>
          <p:cNvSpPr>
            <a:spLocks noChangeArrowheads="1"/>
          </p:cNvSpPr>
          <p:nvPr/>
        </p:nvSpPr>
        <p:spPr bwMode="auto">
          <a:xfrm>
            <a:off x="17526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Degenerate Branches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None/>
            </a:pPr>
            <a:endParaRPr lang="en-US" sz="2400" smtClean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733800" y="2286000"/>
            <a:ext cx="1981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Choice Situation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057400" y="32004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Opt Out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324600" y="3200400"/>
            <a:ext cx="1752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Choose 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838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None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Brand2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6482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Brand1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Brand3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5" name="Text Box 16"/>
          <p:cNvSpPr txBox="1">
            <a:spLocks noChangeArrowheads="1"/>
          </p:cNvSpPr>
          <p:nvPr/>
        </p:nvSpPr>
        <p:spPr bwMode="auto">
          <a:xfrm>
            <a:off x="533400" y="32004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Purchase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533400" y="4070350"/>
            <a:ext cx="14478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2057400" y="2286000"/>
            <a:ext cx="5943600" cy="2133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00" name="Text Box 17"/>
          <p:cNvSpPr txBox="1">
            <a:spLocks noChangeArrowheads="1"/>
          </p:cNvSpPr>
          <p:nvPr/>
        </p:nvSpPr>
        <p:spPr bwMode="auto">
          <a:xfrm>
            <a:off x="533400" y="22860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Shoe Choice</a:t>
            </a:r>
            <a:endParaRPr lang="en-US" sz="16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792162"/>
          </a:xfrm>
        </p:spPr>
        <p:txBody>
          <a:bodyPr/>
          <a:lstStyle/>
          <a:p>
            <a:r>
              <a:rPr lang="en-US" smtClean="0"/>
              <a:t>Correlation Structure for a Two Level Model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229600" cy="3200400"/>
          </a:xfrm>
        </p:spPr>
        <p:txBody>
          <a:bodyPr/>
          <a:lstStyle/>
          <a:p>
            <a:r>
              <a:rPr lang="en-US" sz="2400" smtClean="0"/>
              <a:t>Within a branch</a:t>
            </a:r>
          </a:p>
          <a:p>
            <a:pPr lvl="1"/>
            <a:r>
              <a:rPr lang="en-US" sz="2000" smtClean="0"/>
              <a:t>Identical variances (IIA applies)</a:t>
            </a:r>
          </a:p>
          <a:p>
            <a:pPr lvl="1"/>
            <a:r>
              <a:rPr lang="en-US" sz="2000" smtClean="0"/>
              <a:t>Covariance (all same) = variance at higher level</a:t>
            </a:r>
          </a:p>
          <a:p>
            <a:r>
              <a:rPr lang="en-US" sz="2400" smtClean="0"/>
              <a:t>Branches have different variances (scale factors)</a:t>
            </a:r>
          </a:p>
          <a:p>
            <a:r>
              <a:rPr lang="en-US" sz="2400" smtClean="0"/>
              <a:t>Nested logit probabilities: Generalized Extreme Value</a:t>
            </a:r>
          </a:p>
          <a:p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/>
              <a:t>     Prob[Alt,Branch]  =  Prob(branch) * Prob(Alt|Branch)</a:t>
            </a: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1066800" y="4267200"/>
            <a:ext cx="7315200" cy="685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smtClean="0"/>
              <a:t>Probabilities for a Nested Logit Model</a:t>
            </a:r>
          </a:p>
        </p:txBody>
      </p:sp>
      <p:graphicFrame>
        <p:nvGraphicFramePr>
          <p:cNvPr id="25603" name="Object 2"/>
          <p:cNvGraphicFramePr>
            <a:graphicFrameLocks noChangeAspect="1"/>
          </p:cNvGraphicFramePr>
          <p:nvPr/>
        </p:nvGraphicFramePr>
        <p:xfrm>
          <a:off x="990600" y="1654175"/>
          <a:ext cx="7546975" cy="469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72" name="Equation" r:id="rId4" imgW="4165600" imgH="2590800" progId="Equation.DSMT4">
                  <p:embed/>
                </p:oleObj>
              </mc:Choice>
              <mc:Fallback>
                <p:oleObj name="Equation" r:id="rId4" imgW="4165600" imgH="2590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54175"/>
                        <a:ext cx="7546975" cy="4694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5334000" y="3352800"/>
            <a:ext cx="32004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4572000" y="4876800"/>
            <a:ext cx="4038600" cy="990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Estimation Strategy for Nested Logit Models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229600" cy="4530725"/>
          </a:xfrm>
        </p:spPr>
        <p:txBody>
          <a:bodyPr/>
          <a:lstStyle/>
          <a:p>
            <a:r>
              <a:rPr lang="en-US" sz="2400" b="1" smtClean="0"/>
              <a:t>Two step estimation</a:t>
            </a:r>
          </a:p>
          <a:p>
            <a:pPr lvl="1"/>
            <a:r>
              <a:rPr lang="en-US" sz="2000" smtClean="0"/>
              <a:t>For each branch, just fit MNL</a:t>
            </a:r>
          </a:p>
          <a:p>
            <a:pPr lvl="2"/>
            <a:r>
              <a:rPr lang="en-US" sz="1800" smtClean="0"/>
              <a:t>Loses efficiency – replicates coefficients</a:t>
            </a:r>
          </a:p>
          <a:p>
            <a:pPr lvl="2"/>
            <a:r>
              <a:rPr lang="en-US" sz="1800" smtClean="0"/>
              <a:t>Does not insure consistency with utility maximization</a:t>
            </a:r>
          </a:p>
          <a:p>
            <a:pPr lvl="1"/>
            <a:r>
              <a:rPr lang="en-US" sz="2000" smtClean="0"/>
              <a:t>For branch level, fit separate model, just including </a:t>
            </a:r>
            <a:r>
              <a:rPr lang="en-US" sz="2000" b="1" smtClean="0"/>
              <a:t>y</a:t>
            </a:r>
            <a:r>
              <a:rPr lang="en-US" sz="2000" smtClean="0"/>
              <a:t> and the inclusive values</a:t>
            </a:r>
          </a:p>
          <a:p>
            <a:pPr lvl="2"/>
            <a:r>
              <a:rPr lang="en-US" sz="1800" smtClean="0"/>
              <a:t>Again loses efficiency</a:t>
            </a:r>
          </a:p>
          <a:p>
            <a:pPr lvl="2"/>
            <a:r>
              <a:rPr lang="en-US" sz="1800" smtClean="0"/>
              <a:t>Not consistent with utility maximization – note the form of the </a:t>
            </a:r>
            <a:br>
              <a:rPr lang="en-US" sz="1800" smtClean="0"/>
            </a:br>
            <a:r>
              <a:rPr lang="en-US" sz="1800" smtClean="0"/>
              <a:t>branch probability</a:t>
            </a:r>
          </a:p>
          <a:p>
            <a:r>
              <a:rPr lang="en-US" sz="2400" b="1" smtClean="0"/>
              <a:t>Full information ML 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/>
              <a:t>Fit the entire model at once, imposing all restrictions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703263"/>
          </a:xfrm>
        </p:spPr>
        <p:txBody>
          <a:bodyPr/>
          <a:lstStyle/>
          <a:p>
            <a:r>
              <a:rPr lang="en-US" smtClean="0"/>
              <a:t>Estimates of a Nested Logit Model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066800" y="1905000"/>
            <a:ext cx="76962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endParaRPr lang="en-US" sz="2400" b="1">
              <a:solidFill>
                <a:schemeClr val="folHlink"/>
              </a:solidFill>
              <a:latin typeface="Tahoma" pitchFamily="34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      NLOGIT  	; Lhs=mode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; Rhs=gc,ttme,invt,invc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; Rh2=one,hinc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    		; Choices=air,train,bus,car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    		; Tree=Travel[Private(Air,Car),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		 Public(Train,Bus)]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    		; Show tree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; Effects: invc(*)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; Describe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; RU1  $  Selects branch normalization</a:t>
            </a:r>
            <a:r>
              <a:rPr lang="en-US" sz="2400">
                <a:solidFill>
                  <a:schemeClr val="folHlink"/>
                </a:solidFill>
                <a:latin typeface="Tahoma" pitchFamily="34" charset="0"/>
              </a:rPr>
              <a:t> </a:t>
            </a:r>
            <a:endParaRPr lang="en-US" sz="2400">
              <a:latin typeface="Tahoma" pitchFamily="34" charset="0"/>
            </a:endParaRP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1447800" y="2057400"/>
            <a:ext cx="7239000" cy="38862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838200" y="1371600"/>
            <a:ext cx="7924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endParaRPr lang="en-US" sz="120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>
                <a:latin typeface="Courier New" pitchFamily="49" charset="0"/>
              </a:rPr>
              <a:t> </a:t>
            </a:r>
            <a:r>
              <a:rPr lang="en-US" sz="1200" b="1">
                <a:latin typeface="Courier New" pitchFamily="49" charset="0"/>
              </a:rPr>
              <a:t>Tree Structure Specified for the Nested Logit Model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Sample proportions are marginal, not conditional. 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Choices marked with * are excluded for the IIA test.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----------------+----------------+----------------+----------------+------+---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Trunk    (prop.)|Limb     (prop.)|Branch   (prop.)|Choice   (prop.)|Weight|IIA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----------------+----------------+----------------+----------------+------+---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Trunk{1} 1.00000|TRAVEL   1.00000|PRIVATE   .55714|AIR       .27619|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              |                |                |CAR       .28095|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              |                |PUBLIC    .44286|TRAIN     .30000|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              |                |                |BUS       .14286|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----------------+----------------+----------------+----------------+------+---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Model Specification:  Table entry is the attribute that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multiplies the indicated parameter.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+--------+------+-----------------------------------------------+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Choice |******| Parameter          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|Row  1| GC       TTME     INVT     INVC     A_AIR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|Row  2| AIR_HIN1 A_TRAIN  TRA_HIN3 A_BUS    BUS_HIN4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+--------+------+-----------------------------------------------+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|AIR     |     1| GC       TTME     INVT     INVC     Constant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HINC     none     none     none     none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|CAR     |     1| GC       TTME     INVT     INVC     none    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none     none     none     none     none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|TRAIN   |     1| GC       TTME     INVT     INVC     none    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none     Constant HINC     none     none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|BUS     |     1| GC       TTME     INVT     INVC     none    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none     none     none     Constant HINC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+---------------------------------------------------------------+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762000" y="83820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7030A0"/>
                </a:solidFill>
                <a:latin typeface="Arial" charset="0"/>
              </a:rPr>
              <a:t>Model Structure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5595938" y="2590800"/>
            <a:ext cx="15240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790575"/>
          </a:xfrm>
        </p:spPr>
        <p:txBody>
          <a:bodyPr/>
          <a:lstStyle/>
          <a:p>
            <a:r>
              <a:rPr lang="en-US" smtClean="0"/>
              <a:t>MNL Starting Values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524000" y="1600200"/>
            <a:ext cx="67818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-172.94366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 210, K =  10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Constants only   -283.7588  .3905 .3787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Chi-squared[ 7]          =    221.63022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-.10289***       .01109       -9.280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-.01399***       .00267       -5.240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4.37035***      1.05734        4.133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.00428          .01306         .327   .7434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TRA_HIN3|    -.05907***       .01471       -4.016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4.46269***       .72333        6.170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BUS_HIN4|    -.02295          .01592       -1.442   .1493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533400"/>
          </a:xfrm>
        </p:spPr>
        <p:txBody>
          <a:bodyPr/>
          <a:lstStyle/>
          <a:p>
            <a:r>
              <a:rPr lang="en-US" b="1" smtClean="0"/>
              <a:t>FIML Parameter Estimates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828800" y="1524000"/>
            <a:ext cx="64008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-166.64835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Utility Form 1:IVparms = LMDAb|l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.06579***       .01878        3.504   .0005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-.07738***       .01217       -6.358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-.01335***       .00270       -4.948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-.07046***       .02052       -3.433   .0006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2.49364**       1.01084        2.467   .0136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.00357          .01057         .337   .7358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3.49867***       .80634        4.339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TRA_HIN3|    -.03581***       .01379       -2.597   .0094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2.30142***       .81284        2.831   .0046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BUS_HIN4|    -.01128          .01459        -.773   .4395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|IV parameters, lambda(b|l),gamma(l)</a:t>
            </a:r>
          </a:p>
          <a:p>
            <a:r>
              <a:rPr lang="nb-NO" sz="1200" b="1">
                <a:latin typeface="Courier New" pitchFamily="49" charset="0"/>
                <a:cs typeface="Courier New" pitchFamily="49" charset="0"/>
              </a:rPr>
              <a:t> PRIVATE|    2.16095***       .47193        4.579   .0000</a:t>
            </a:r>
          </a:p>
          <a:p>
            <a:r>
              <a:rPr lang="fr-FR" sz="1200" b="1">
                <a:latin typeface="Courier New" pitchFamily="49" charset="0"/>
                <a:cs typeface="Courier New" pitchFamily="49" charset="0"/>
              </a:rPr>
              <a:t>  PUBLIC|    1.56295***       .34500        4.530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|Underlying standard deviation = pi/(IVparm*sqr(6)</a:t>
            </a:r>
          </a:p>
          <a:p>
            <a:r>
              <a:rPr lang="nb-NO" sz="1200" b="1">
                <a:latin typeface="Courier New" pitchFamily="49" charset="0"/>
                <a:cs typeface="Courier New" pitchFamily="49" charset="0"/>
              </a:rPr>
              <a:t> PRIVATE|     .59351***       .12962        4.579   .0000</a:t>
            </a:r>
          </a:p>
          <a:p>
            <a:r>
              <a:rPr lang="fr-FR" sz="1200" b="1">
                <a:latin typeface="Courier New" pitchFamily="49" charset="0"/>
                <a:cs typeface="Courier New" pitchFamily="49" charset="0"/>
              </a:rPr>
              <a:t>  PUBLIC|     .82060***       .18114        4.530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1905000" y="5410200"/>
            <a:ext cx="5410200" cy="533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6019800" y="2362200"/>
            <a:ext cx="28956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Arial" pitchFamily="34" charset="0"/>
                <a:cs typeface="Arial" pitchFamily="34" charset="0"/>
              </a:rPr>
              <a:t>Estimated Elasticities – Note Decomposition</a:t>
            </a:r>
          </a:p>
        </p:txBody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76200" y="1074777"/>
            <a:ext cx="5867400" cy="547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000" b="1" smtClean="0">
                <a:latin typeface="Courier New" pitchFamily="49" charset="0"/>
                <a:cs typeface="Courier New" pitchFamily="49" charset="0"/>
              </a:rPr>
              <a:t>| </a:t>
            </a:r>
            <a:r>
              <a:rPr lang="en-US" sz="1000" b="1">
                <a:latin typeface="Courier New" pitchFamily="49" charset="0"/>
                <a:cs typeface="Courier New" pitchFamily="49" charset="0"/>
              </a:rPr>
              <a:t>Elasticity            </a:t>
            </a:r>
            <a:r>
              <a:rPr lang="en-US" sz="1000" b="1" smtClean="0">
                <a:latin typeface="Courier New" pitchFamily="49" charset="0"/>
                <a:cs typeface="Courier New" pitchFamily="49" charset="0"/>
              </a:rPr>
              <a:t>averaged </a:t>
            </a:r>
            <a:r>
              <a:rPr lang="en-US" sz="1000" b="1">
                <a:latin typeface="Courier New" pitchFamily="49" charset="0"/>
                <a:cs typeface="Courier New" pitchFamily="49" charset="0"/>
              </a:rPr>
              <a:t>over observations.      </a:t>
            </a:r>
            <a:r>
              <a:rPr lang="en-US" sz="1000" b="1" smtClean="0">
                <a:latin typeface="Courier New" pitchFamily="49" charset="0"/>
                <a:cs typeface="Courier New" pitchFamily="49" charset="0"/>
              </a:rPr>
              <a:t>               </a:t>
            </a:r>
            <a:r>
              <a:rPr lang="en-US" sz="1000" b="1">
                <a:latin typeface="Courier New" pitchFamily="49" charset="0"/>
                <a:cs typeface="Courier New" pitchFamily="49" charset="0"/>
              </a:rPr>
              <a:t>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Attribute is INVC     in choice AIR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                 Decomposition of Effect if Nest    Total Effect|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                 Trunk   Limb   Branch   Choice     Mean  St.Dev|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*     Choice=AIR        .000   .000  -2.456  -3.091     -5.547  3.525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Choice=CAR        .000   .000  -2.456   2.916       .460  3.178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000" b="1">
                <a:latin typeface="Courier New" pitchFamily="49" charset="0"/>
                <a:cs typeface="Courier New" pitchFamily="49" charset="0"/>
              </a:rPr>
              <a:t>|       Choice=TRAIN      .000   .000   3.846    .000      3.846  4.865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Choice=BUS        .000   .000   3.846    .000      3.846  4.865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Attribute is INVC     in choice CAR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Choice=AIR        .000   .000   -.757    .650      -.107   .589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*     Choice=CAR        .000   .000   -.757   -.830     -1.587  1.292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000" b="1">
                <a:latin typeface="Courier New" pitchFamily="49" charset="0"/>
                <a:cs typeface="Courier New" pitchFamily="49" charset="0"/>
              </a:rPr>
              <a:t>|       Choice=TRAIN      .000   .000    .647    .000       .647   .605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Choice=BUS        .000   .000    .647    .000       .647   .605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Attribute is INVC     in choice TRAIN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Choice=AIR        .000   .000   1.340    .000      1.340  1.475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Choice=CAR        .000   .000   1.340    .000      1.340  1.475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000" b="1">
                <a:latin typeface="Courier New" pitchFamily="49" charset="0"/>
                <a:cs typeface="Courier New" pitchFamily="49" charset="0"/>
              </a:rPr>
              <a:t>| *     Choice=TRAIN      .000   .000  -1.986  -1.490     -3.475  2.539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Choice=BUS        .000   .000  -1.986   2.128       .142  1.321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Attribute is INVC     in choice BUS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Choice=AIR        .000   .000    .547    .000       .547   .871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Choice=CAR        .000   .000    .547    .000       .547   .871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000" b="1">
                <a:latin typeface="Courier New" pitchFamily="49" charset="0"/>
                <a:cs typeface="Courier New" pitchFamily="49" charset="0"/>
              </a:rPr>
              <a:t>|       Choice=TRAIN      .000   .000   -.841    .888       .047   .678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*     Choice=BUS        .000   .000   -.841  -1.469     -2.310  1.119 </a:t>
            </a:r>
            <a:r>
              <a:rPr lang="en-US" sz="1000" b="1" smtClean="0">
                <a:latin typeface="Courier New" pitchFamily="49" charset="0"/>
                <a:cs typeface="Courier New" pitchFamily="49" charset="0"/>
              </a:rPr>
              <a:t>|</a:t>
            </a:r>
            <a:endParaRPr lang="en-US" sz="1000" b="1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Testing vs. the MNL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828800"/>
            <a:ext cx="6705600" cy="4530725"/>
          </a:xfrm>
        </p:spPr>
        <p:txBody>
          <a:bodyPr/>
          <a:lstStyle/>
          <a:p>
            <a:r>
              <a:rPr lang="en-US" sz="2400" smtClean="0"/>
              <a:t>Log likelihood for the NL model</a:t>
            </a:r>
          </a:p>
          <a:p>
            <a:r>
              <a:rPr lang="en-US" sz="2400" smtClean="0"/>
              <a:t>Constrain IV parameters to equal 1 with </a:t>
            </a:r>
            <a:br>
              <a:rPr lang="en-US" sz="2400" smtClean="0"/>
            </a:br>
            <a:r>
              <a:rPr lang="en-US" sz="2400" smtClean="0"/>
              <a:t>        ; IVSET(list of branches)=[1]</a:t>
            </a:r>
          </a:p>
          <a:p>
            <a:r>
              <a:rPr lang="en-US" sz="2400" smtClean="0"/>
              <a:t>Use likelihood ratio test</a:t>
            </a:r>
          </a:p>
          <a:p>
            <a:r>
              <a:rPr lang="en-US" sz="2400" smtClean="0"/>
              <a:t>For the example:</a:t>
            </a:r>
          </a:p>
          <a:p>
            <a:pPr lvl="1"/>
            <a:r>
              <a:rPr lang="en-US" sz="1800" smtClean="0"/>
              <a:t>LogL            = -166.68435</a:t>
            </a:r>
          </a:p>
          <a:p>
            <a:pPr lvl="1"/>
            <a:r>
              <a:rPr lang="en-US" sz="1800" smtClean="0"/>
              <a:t>LogL (MNL) = -172.94366</a:t>
            </a:r>
          </a:p>
          <a:p>
            <a:pPr lvl="1"/>
            <a:r>
              <a:rPr lang="en-US" sz="1800" smtClean="0"/>
              <a:t>Chi-squared with 2 d.f. = 2(-166.68435-(-172.94366)) </a:t>
            </a:r>
            <a:br>
              <a:rPr lang="en-US" sz="1800" smtClean="0"/>
            </a:br>
            <a:r>
              <a:rPr lang="en-US" sz="1800" smtClean="0"/>
              <a:t>                                     = 12.51862</a:t>
            </a:r>
          </a:p>
          <a:p>
            <a:pPr lvl="1"/>
            <a:r>
              <a:rPr lang="en-US" sz="1800" smtClean="0"/>
              <a:t>The critical value is 5.99 (95%)</a:t>
            </a:r>
          </a:p>
          <a:p>
            <a:pPr lvl="1"/>
            <a:r>
              <a:rPr lang="en-US" sz="1800" smtClean="0"/>
              <a:t>The MNL is rejected (as usual)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Higher Level Trees</a:t>
            </a:r>
          </a:p>
        </p:txBody>
      </p:sp>
      <p:graphicFrame>
        <p:nvGraphicFramePr>
          <p:cNvPr id="35843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066800" y="1828800"/>
          <a:ext cx="7010400" cy="303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44" name="Bitmap Image" r:id="rId4" imgW="5942857" imgH="2572109" progId="PBrush">
                  <p:embed/>
                </p:oleObj>
              </mc:Choice>
              <mc:Fallback>
                <p:oleObj name="Bitmap Image" r:id="rId4" imgW="5942857" imgH="2572109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828800"/>
                        <a:ext cx="7010400" cy="303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295400" y="4953000"/>
            <a:ext cx="6400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>
                <a:latin typeface="Tahoma" pitchFamily="34" charset="0"/>
              </a:rPr>
              <a:t>E.g., Location (Neighborhood)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Type (Rent, Buy, House, Apt)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(# Bedrooms)</a:t>
            </a:r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1295400" y="1676400"/>
            <a:ext cx="6324600" cy="3048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Degenerate Branches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Travel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2209800" y="3200400"/>
            <a:ext cx="990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   </a:t>
            </a:r>
            <a:r>
              <a:rPr lang="en-US" sz="1600" b="1">
                <a:latin typeface="Tahoma" pitchFamily="34" charset="0"/>
              </a:rPr>
              <a:t>Fly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6096000" y="3200400"/>
            <a:ext cx="1143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Ground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60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Air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</a:t>
            </a:r>
            <a:r>
              <a:rPr lang="en-US" sz="1600" b="1">
                <a:latin typeface="Tahoma" pitchFamily="34" charset="0"/>
              </a:rPr>
              <a:t>Car</a:t>
            </a:r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Train</a:t>
            </a:r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</a:t>
            </a:r>
            <a:r>
              <a:rPr lang="en-US" sz="1600" b="1">
                <a:latin typeface="Tahoma" pitchFamily="34" charset="0"/>
              </a:rPr>
              <a:t>Bus</a:t>
            </a:r>
          </a:p>
        </p:txBody>
      </p:sp>
      <p:sp>
        <p:nvSpPr>
          <p:cNvPr id="36879" name="Text Box 16"/>
          <p:cNvSpPr txBox="1">
            <a:spLocks noChangeArrowheads="1"/>
          </p:cNvSpPr>
          <p:nvPr/>
        </p:nvSpPr>
        <p:spPr bwMode="auto">
          <a:xfrm>
            <a:off x="685800" y="3200400"/>
            <a:ext cx="1066800" cy="3381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BRANCH</a:t>
            </a:r>
          </a:p>
        </p:txBody>
      </p:sp>
      <p:sp>
        <p:nvSpPr>
          <p:cNvPr id="36880" name="Text Box 17"/>
          <p:cNvSpPr txBox="1">
            <a:spLocks noChangeArrowheads="1"/>
          </p:cNvSpPr>
          <p:nvPr/>
        </p:nvSpPr>
        <p:spPr bwMode="auto">
          <a:xfrm>
            <a:off x="914400" y="39941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TWIG</a:t>
            </a:r>
          </a:p>
        </p:txBody>
      </p:sp>
      <p:sp>
        <p:nvSpPr>
          <p:cNvPr id="36881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82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19812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6884" name="Text Box 17"/>
          <p:cNvSpPr txBox="1">
            <a:spLocks noChangeArrowheads="1"/>
          </p:cNvSpPr>
          <p:nvPr/>
        </p:nvSpPr>
        <p:spPr bwMode="auto">
          <a:xfrm>
            <a:off x="8382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LIMB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001000" cy="609600"/>
          </a:xfrm>
        </p:spPr>
        <p:txBody>
          <a:bodyPr/>
          <a:lstStyle/>
          <a:p>
            <a:r>
              <a:rPr lang="en-US" smtClean="0"/>
              <a:t>NL Model with Degenerate Branch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295400" y="1676400"/>
            <a:ext cx="6553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-148.63860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.44230***       .11318        3.908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-.10199***       .01598       -6.382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-.07469***       .01666       -4.483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-.44283***       .11437       -3.872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3.97654***      1.13637        3.499   .0005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.02163          .01326        1.631   .1028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6.50129***      1.01147        6.428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TRA_HIN2|    -.06427***       .01768       -3.635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4.52963***       .99877        4.535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BUS_HIN3|    -.01596          .02000        -.798   .4248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|IV parameters, lambda(b|l),gamma(l)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 FLY|     .86489***       .18345        4.715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 .24364***       .05338        4.564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|Underlying standard deviation = pi/(IVparm*sqr(6)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 FLY|    1.48291***       .31454        4.715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5.26413***      1.15331        4.564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703263"/>
          </a:xfrm>
        </p:spPr>
        <p:txBody>
          <a:bodyPr/>
          <a:lstStyle/>
          <a:p>
            <a:r>
              <a:rPr lang="en-US" smtClean="0"/>
              <a:t>Estimates of a Nested Logit Model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762000" y="1981200"/>
            <a:ext cx="800100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NLOGIT  	; lhs=mode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		; rhs=gc,ttme,invt,invc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		; rh2=one,hinc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    		; choices=air,train,bus,car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    		; tree=Travel[Fly(Air),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				 Ground(Train,Car,Bus)]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    		; show tree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		; effects:gc(*)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		; Describe </a:t>
            </a:r>
            <a:r>
              <a:rPr lang="en-US" sz="2400" smtClean="0">
                <a:latin typeface="Tahoma" pitchFamily="34" charset="0"/>
              </a:rPr>
              <a:t>$</a:t>
            </a:r>
            <a:endParaRPr lang="en-US" sz="2400">
              <a:latin typeface="Tahoma" pitchFamily="34" charset="0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685800" y="3581400"/>
            <a:ext cx="16002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Nested Logit Model</a:t>
            </a:r>
          </a:p>
        </p:txBody>
      </p:sp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1676400" y="1676400"/>
            <a:ext cx="64770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-168.81283  (-148.63860 with RU1)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.06527***       .01787        3.652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-.06114***       .01119       -5.466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-.01231***       .00283       -4.354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-.07018***       .01951       -3.597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1.22545          .87245        1.405   .1601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.01501          .01226        1.225   .2206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3.44408***       .68388        5.036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TRA_HIN2|    -.02823***       .00852       -3.311   .0009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2.58400***       .63247        4.086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BUS_HIN3|    -.00726          .01075        -.676   .4993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|IV parameters, RU2 form = mu(b|l),gamma(l)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FLY|    1.00000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 .47778***       .10508        4.547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|Underlying standard deviation = pi/(IVparm*sqr(6)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FLY|    1.28255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2.68438***       .59041        4.547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686800" cy="1143000"/>
          </a:xfrm>
        </p:spPr>
        <p:txBody>
          <a:bodyPr/>
          <a:lstStyle/>
          <a:p>
            <a:r>
              <a:rPr lang="en-US" smtClean="0"/>
              <a:t>Using Degenerate Branches to Reveal Scaling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Travel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2133600" y="3167063"/>
            <a:ext cx="91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   </a:t>
            </a:r>
            <a:r>
              <a:rPr lang="en-US" sz="1600" b="1">
                <a:latin typeface="Tahoma" pitchFamily="34" charset="0"/>
              </a:rPr>
              <a:t>Fly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114800" y="320040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Rail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2743200" y="4038600"/>
            <a:ext cx="60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Air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4800600" y="40386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</a:t>
            </a:r>
            <a:r>
              <a:rPr lang="en-US" sz="1600" b="1">
                <a:latin typeface="Tahoma" pitchFamily="34" charset="0"/>
              </a:rPr>
              <a:t>Car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3581400" y="40386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Train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5867400" y="40386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</a:t>
            </a:r>
            <a:r>
              <a:rPr lang="en-US" sz="1600" b="1">
                <a:latin typeface="Tahoma" pitchFamily="34" charset="0"/>
              </a:rPr>
              <a:t>Bus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9906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LIMB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5800" y="3200400"/>
            <a:ext cx="1143000" cy="3381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BRANCH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990600" y="39941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TWIG</a:t>
            </a:r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H="1">
            <a:off x="3886200" y="2667000"/>
            <a:ext cx="6858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>
            <a:off x="4572000" y="2667000"/>
            <a:ext cx="6096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>
            <a:off x="5181600" y="3505200"/>
            <a:ext cx="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3886200" y="35052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5105400" y="320040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Drive</a:t>
            </a:r>
          </a:p>
        </p:txBody>
      </p:sp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6096000" y="3200400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GrndPblc</a:t>
            </a:r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28956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8100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51054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60960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Rectangle 27"/>
          <p:cNvSpPr>
            <a:spLocks noChangeArrowheads="1"/>
          </p:cNvSpPr>
          <p:nvPr/>
        </p:nvSpPr>
        <p:spPr bwMode="auto">
          <a:xfrm>
            <a:off x="19812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Scaling in Transport Modes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457200" y="1600200"/>
            <a:ext cx="5715000" cy="498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-182.42834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Nested Logit form:IVparms=Taub|l,r,Sl|r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&amp; Fr.No normalizations imposed a priori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.09622**        .03875        2.483   .0130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-.08331***       .02697       -3.089   .0020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-.01888***       .00684       -2.760   .0058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-.10904***       .03677       -2.966   .0030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4.50827***      1.33062        3.388   .0007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3.35580***       .90490        3.708   .0002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3.11885**       1.33138        2.343   .0192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       |IV parameters, tau(b|l,r),sigma(l|r),phi(r)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 FLY|    1.65512**        .79212        2.089   .0367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RAIL|     .92758***       .11822        7.846   .0000</a:t>
            </a:r>
          </a:p>
          <a:p>
            <a:r>
              <a:rPr lang="fi-FI" sz="1200" b="1">
                <a:latin typeface="Courier New" pitchFamily="49" charset="0"/>
                <a:cs typeface="Courier New" pitchFamily="49" charset="0"/>
              </a:rPr>
              <a:t>LOCLMASS|    1.00787***       .15131        6.661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DRIVE|    1.00000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pPr eaLnBrk="1" hangingPunct="1">
              <a:spcBef>
                <a:spcPct val="50000"/>
              </a:spcBef>
            </a:pPr>
            <a:endParaRPr lang="en-US" sz="1200" b="1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41988" name="TextBox 3"/>
          <p:cNvSpPr txBox="1">
            <a:spLocks noChangeArrowheads="1"/>
          </p:cNvSpPr>
          <p:nvPr/>
        </p:nvSpPr>
        <p:spPr bwMode="auto">
          <a:xfrm>
            <a:off x="6172200" y="1752600"/>
            <a:ext cx="2590800" cy="1446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NLOGIT ; Lhs=mode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Rhs=gc,ttme,invt,invc,one 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Choices=air,train,bus,car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Tree=Fly(Air),</a:t>
            </a:r>
            <a:br>
              <a:rPr lang="en-US" sz="1100" b="1">
                <a:latin typeface="Courier New" pitchFamily="49" charset="0"/>
                <a:cs typeface="Courier New" pitchFamily="49" charset="0"/>
              </a:rPr>
            </a:br>
            <a:r>
              <a:rPr lang="en-US" sz="1100" b="1">
                <a:latin typeface="Courier New" pitchFamily="49" charset="0"/>
                <a:cs typeface="Courier New" pitchFamily="49" charset="0"/>
              </a:rPr>
              <a:t>       Rail(train),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LoclMass(bus),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Drive(Car)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ivset:(drive)=[1]$</a:t>
            </a:r>
            <a:endParaRPr lang="en-US" sz="11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6172200" y="1752600"/>
            <a:ext cx="2590800" cy="1447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229600" cy="703263"/>
          </a:xfrm>
        </p:spPr>
        <p:txBody>
          <a:bodyPr/>
          <a:lstStyle/>
          <a:p>
            <a:r>
              <a:rPr lang="en-US" smtClean="0"/>
              <a:t>Simulating the Nested Logit Model</a:t>
            </a:r>
          </a:p>
        </p:txBody>
      </p:sp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1371600" y="1452771"/>
            <a:ext cx="57150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NLOGIT  	; lhs=mode;rhs=gc,ttme,invt,invc ; rh2=one,hinc</a:t>
            </a:r>
            <a:endParaRPr lang="en-US" sz="1400">
              <a:latin typeface="Arial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         	; choices=air,train,bus,car</a:t>
            </a:r>
            <a:r>
              <a:rPr lang="en-US" sz="1400">
                <a:latin typeface="Arial" charset="0"/>
              </a:rPr>
              <a:t>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                   ; tree=Travel[Private(Air,Car),Public(Train,Bus)]</a:t>
            </a:r>
            <a:endParaRPr lang="en-US" sz="1400">
              <a:latin typeface="Arial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	; simulation = *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	; scenario:gc(car)=[*]1.5</a:t>
            </a:r>
            <a:r>
              <a:rPr lang="en-US" sz="1200" b="1">
                <a:solidFill>
                  <a:schemeClr val="folHlink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43013" name="Text Box 4"/>
          <p:cNvSpPr txBox="1">
            <a:spLocks noChangeArrowheads="1"/>
          </p:cNvSpPr>
          <p:nvPr/>
        </p:nvSpPr>
        <p:spPr bwMode="auto">
          <a:xfrm>
            <a:off x="1600200" y="2514600"/>
            <a:ext cx="6553200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+------------------------------------------------------+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|Simulations of Probability Model               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|Model: FIML: Nested Multinomial Logit Model    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|Number of individuals is the probability times the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|number of observations in the simulated sample.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|Column totals may be affected by rounding error.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|The model used was simulated with    210 observations.|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+------------------------------------------------------+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-------------------------------------------------------------------------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Specification of scenario 1 is: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Attribute  Alternatives affected            Change type             Value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---------  -------------------------------  ------------------- ---------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GC         CAR                              Scale base by value     1.500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Simulated Probabilities (shares) for this scenario: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+----------+--------------+--------------+------------------+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|Choice    |     Base     |   Scenario   | Scenario - Base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          |%Share Number |%Share Number |ChgShare ChgNumber|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+----------+--------------+--------------+------------------+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|AIR       | 26.515    56 |  8.854    19 |-17.661%      -37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|TRAIN     | 29.782    63 | 12.487    26 |-17.296%      -37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|BUS       | 14.504    30 | 71.824   151 | 57.320%      121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|CAR       | 29.200    61 |  6.836    14 |-22.364%      -47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|Total     |100.000   210 |100.000   210 |   .000%        0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2362200" y="2260122"/>
            <a:ext cx="2209800" cy="228600"/>
          </a:xfrm>
          <a:prstGeom prst="rect">
            <a:avLst/>
          </a:prstGeom>
          <a:solidFill>
            <a:srgbClr val="FF3300">
              <a:alpha val="2117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 Error Components Model</a:t>
            </a:r>
          </a:p>
        </p:txBody>
      </p:sp>
      <p:graphicFrame>
        <p:nvGraphicFramePr>
          <p:cNvPr id="44035" name="Object 2"/>
          <p:cNvGraphicFramePr>
            <a:graphicFrameLocks noChangeAspect="1"/>
          </p:cNvGraphicFramePr>
          <p:nvPr/>
        </p:nvGraphicFramePr>
        <p:xfrm>
          <a:off x="1371600" y="1814513"/>
          <a:ext cx="6985000" cy="412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68" name="Equation" r:id="rId4" imgW="4038600" imgH="2387600" progId="Equation.DSMT4">
                  <p:embed/>
                </p:oleObj>
              </mc:Choice>
              <mc:Fallback>
                <p:oleObj name="Equation" r:id="rId4" imgW="4038600" imgH="2387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814513"/>
                        <a:ext cx="6985000" cy="412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6705600" y="2212975"/>
            <a:ext cx="3810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6705600" y="3048000"/>
            <a:ext cx="3810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3124200" y="3962400"/>
            <a:ext cx="18288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4039" name="Rectangle 6"/>
          <p:cNvSpPr>
            <a:spLocks noChangeArrowheads="1"/>
          </p:cNvSpPr>
          <p:nvPr/>
        </p:nvSpPr>
        <p:spPr bwMode="auto">
          <a:xfrm>
            <a:off x="5153025" y="4724400"/>
            <a:ext cx="18288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Error Components Logit Model</a:t>
            </a: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1676400" y="1600200"/>
            <a:ext cx="632460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Log likelihood function      -182.27368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Replications for simulated probs. =  25</a:t>
            </a:r>
          </a:p>
          <a:p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Halton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 sequences used for simulations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ECM model with panel has      70 groups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./group=        3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Hessian is not PD. Using BHHH estimator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Number of obs.=   210, skipped    0 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2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  <a:cs typeface="Courier New" pitchFamily="49" charset="0"/>
              </a:rPr>
              <a:t>. P[|Z|&gt;z]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      GC|     .07293***       .01978        3.687   .0002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    TTME|    -.10597***       .01116       -9.499   .0000</a:t>
            </a:r>
          </a:p>
          <a:p>
            <a:r>
              <a:rPr lang="sv-SE" sz="1200" b="1" dirty="0">
                <a:latin typeface="Courier New" pitchFamily="49" charset="0"/>
                <a:cs typeface="Courier New" pitchFamily="49" charset="0"/>
              </a:rPr>
              <a:t>    INVT|    -.01402***       .00293       -4.787   .0000</a:t>
            </a:r>
          </a:p>
          <a:p>
            <a:r>
              <a:rPr lang="it-IT" sz="1200" b="1" dirty="0">
                <a:latin typeface="Courier New" pitchFamily="49" charset="0"/>
                <a:cs typeface="Courier New" pitchFamily="49" charset="0"/>
              </a:rPr>
              <a:t>    INVC|    -.08825***       .02206       -4.000   .0001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   A_AIR|    5.31987***       .90145        5.901   .0000</a:t>
            </a:r>
          </a:p>
          <a:p>
            <a:r>
              <a:rPr lang="pt-BR" sz="1200" b="1" dirty="0">
                <a:latin typeface="Courier New" pitchFamily="49" charset="0"/>
                <a:cs typeface="Courier New" pitchFamily="49" charset="0"/>
              </a:rPr>
              <a:t> A_TRAIN|    4.46048***       .59820        7.457   .0000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   A_BUS|    3.86918***       .67674        5.717   .0000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200" b="1" dirty="0">
                <a:latin typeface="Courier New" pitchFamily="49" charset="0"/>
                <a:cs typeface="Courier New" pitchFamily="49" charset="0"/>
              </a:rPr>
              <a:t>SigmaE01|    </a:t>
            </a:r>
            <a:r>
              <a:rPr lang="da-DK" sz="1200" b="1" dirty="0" smtClean="0">
                <a:latin typeface="Courier New" pitchFamily="49" charset="0"/>
                <a:cs typeface="Courier New" pitchFamily="49" charset="0"/>
              </a:rPr>
              <a:t> .</a:t>
            </a:r>
            <a:r>
              <a:rPr lang="da-DK" sz="1200" b="1" dirty="0">
                <a:latin typeface="Courier New" pitchFamily="49" charset="0"/>
                <a:cs typeface="Courier New" pitchFamily="49" charset="0"/>
              </a:rPr>
              <a:t>27336         3.25167        -.084   .9330</a:t>
            </a:r>
          </a:p>
          <a:p>
            <a:r>
              <a:rPr lang="da-DK" sz="1200" b="1" dirty="0">
                <a:latin typeface="Courier New" pitchFamily="49" charset="0"/>
                <a:cs typeface="Courier New" pitchFamily="49" charset="0"/>
              </a:rPr>
              <a:t>SigmaE02|    1.21988          .94292        1.294   .1958</a:t>
            </a:r>
          </a:p>
          <a:p>
            <a:r>
              <a:rPr lang="en-US" sz="12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cxnSp>
        <p:nvCxnSpPr>
          <p:cNvPr id="45060" name="Straight Arrow Connector 4"/>
          <p:cNvCxnSpPr>
            <a:cxnSpLocks noChangeShapeType="1"/>
          </p:cNvCxnSpPr>
          <p:nvPr/>
        </p:nvCxnSpPr>
        <p:spPr bwMode="auto">
          <a:xfrm rot="10800000">
            <a:off x="5334000" y="2819400"/>
            <a:ext cx="1066800" cy="158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12802</TotalTime>
  <Words>2278</Words>
  <Application>Microsoft Office PowerPoint</Application>
  <PresentationFormat>On-screen Show (4:3)</PresentationFormat>
  <Paragraphs>410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1_Quadrant</vt:lpstr>
      <vt:lpstr>Equation</vt:lpstr>
      <vt:lpstr>Bitmap Image</vt:lpstr>
      <vt:lpstr>PowerPoint Presentation</vt:lpstr>
      <vt:lpstr>Extended Formulation of the MNL</vt:lpstr>
      <vt:lpstr>Degenerate Branches</vt:lpstr>
      <vt:lpstr>Correlation Structure for a Two Level Model</vt:lpstr>
      <vt:lpstr>Probabilities for a Nested Logit Model</vt:lpstr>
      <vt:lpstr>Estimation Strategy for Nested Logit Models</vt:lpstr>
      <vt:lpstr>Estimates of a Nested Logit Model</vt:lpstr>
      <vt:lpstr>PowerPoint Presentation</vt:lpstr>
      <vt:lpstr>MNL Starting Values</vt:lpstr>
      <vt:lpstr>FIML Parameter Estimates</vt:lpstr>
      <vt:lpstr>PowerPoint Presentation</vt:lpstr>
      <vt:lpstr>Testing vs. the MNL</vt:lpstr>
      <vt:lpstr>Higher Level Trees</vt:lpstr>
      <vt:lpstr>Degenerate Branches</vt:lpstr>
      <vt:lpstr>NL Model with Degenerate Branch</vt:lpstr>
      <vt:lpstr>Estimates of a Nested Logit Model</vt:lpstr>
      <vt:lpstr>Nested Logit Model</vt:lpstr>
      <vt:lpstr>Using Degenerate Branches to Reveal Scaling</vt:lpstr>
      <vt:lpstr>Scaling in Transport Modes</vt:lpstr>
      <vt:lpstr>Simulating the Nested Logit Model</vt:lpstr>
      <vt:lpstr>An Error Components Model</vt:lpstr>
      <vt:lpstr>Error Components Logit Model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</cp:lastModifiedBy>
  <cp:revision>118</cp:revision>
  <dcterms:created xsi:type="dcterms:W3CDTF">2001-06-17T19:05:03Z</dcterms:created>
  <dcterms:modified xsi:type="dcterms:W3CDTF">2013-07-05T19:41:24Z</dcterms:modified>
</cp:coreProperties>
</file>