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5"/>
  </p:notesMasterIdLst>
  <p:handoutMasterIdLst>
    <p:handoutMasterId r:id="rId36"/>
  </p:handoutMasterIdLst>
  <p:sldIdLst>
    <p:sldId id="481" r:id="rId2"/>
    <p:sldId id="602" r:id="rId3"/>
    <p:sldId id="603" r:id="rId4"/>
    <p:sldId id="604" r:id="rId5"/>
    <p:sldId id="605" r:id="rId6"/>
    <p:sldId id="606" r:id="rId7"/>
    <p:sldId id="607" r:id="rId8"/>
    <p:sldId id="620" r:id="rId9"/>
    <p:sldId id="621" r:id="rId10"/>
    <p:sldId id="693" r:id="rId11"/>
    <p:sldId id="622" r:id="rId12"/>
    <p:sldId id="623" r:id="rId13"/>
    <p:sldId id="624" r:id="rId14"/>
    <p:sldId id="625" r:id="rId15"/>
    <p:sldId id="626" r:id="rId16"/>
    <p:sldId id="627" r:id="rId17"/>
    <p:sldId id="628" r:id="rId18"/>
    <p:sldId id="629" r:id="rId19"/>
    <p:sldId id="630" r:id="rId20"/>
    <p:sldId id="631" r:id="rId21"/>
    <p:sldId id="632" r:id="rId22"/>
    <p:sldId id="633" r:id="rId23"/>
    <p:sldId id="634" r:id="rId24"/>
    <p:sldId id="635" r:id="rId25"/>
    <p:sldId id="636" r:id="rId26"/>
    <p:sldId id="637" r:id="rId27"/>
    <p:sldId id="638" r:id="rId28"/>
    <p:sldId id="639" r:id="rId29"/>
    <p:sldId id="643" r:id="rId30"/>
    <p:sldId id="645" r:id="rId31"/>
    <p:sldId id="694" r:id="rId32"/>
    <p:sldId id="695" r:id="rId33"/>
    <p:sldId id="696" r:id="rId3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3300"/>
    <a:srgbClr val="CCCC00"/>
    <a:srgbClr val="7030A0"/>
    <a:srgbClr val="000000"/>
    <a:srgbClr val="0099FF"/>
    <a:srgbClr val="8B00EA"/>
    <a:srgbClr val="0066FF"/>
    <a:srgbClr val="CCEC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36" autoAdjust="0"/>
  </p:normalViewPr>
  <p:slideViewPr>
    <p:cSldViewPr>
      <p:cViewPr varScale="1">
        <p:scale>
          <a:sx n="68" d="100"/>
          <a:sy n="68" d="100"/>
        </p:scale>
        <p:origin x="-1308" y="-102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229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94675A-ABE8-4719-BEF6-6EAFD2B366C9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85C1E6-0D21-4553-BF01-8A72E67DE233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452DD0-F864-4C37-98B1-5A6886E54627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9E2174-AACD-44AA-9DEB-1D56DAE3844D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427132-5CB6-4E15-83A4-73C0CBE23DAC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CFB71C-00E5-4D2C-91BC-CD42022F7D38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D6D865-1403-4C51-9A8B-D0386BA7F70F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D4DFFD-647C-4DF4-9087-23A12D4319AA}" type="slidenum">
              <a:rPr lang="en-US" smtClean="0">
                <a:cs typeface="Arial" charset="0"/>
              </a:rPr>
              <a:pPr/>
              <a:t>9</a:t>
            </a:fld>
            <a:endParaRPr lang="en-US" smtClean="0">
              <a:cs typeface="Arial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A72239-813D-47D9-8BF0-AEEAC50A3877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9569F9-5C1B-4B82-A5F6-3E3E6D5C3943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1D26CD-8B05-4F04-9C87-2BF983426996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D96984-4560-4D01-B3F6-93BC511D218A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EBB286-EFB0-4FBD-83DC-18C7CAD2976B}" type="slidenum">
              <a:rPr lang="en-US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A8DC52-02F2-4348-A4FE-EBD7DBA18CA0}" type="slidenum">
              <a:rPr lang="en-US" smtClean="0"/>
              <a:pPr/>
              <a:t>16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3175A8-E789-45C9-8611-1D5525EE9A64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410C00-F603-4193-B95E-48FED8DD9147}" type="slidenum">
              <a:rPr lang="en-US" smtClean="0"/>
              <a:pPr/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FC33B3-C2C3-47D6-9D82-98F6E00AA8B9}" type="slidenum">
              <a:rPr lang="en-US" smtClean="0"/>
              <a:pPr/>
              <a:t>19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386EE6-2BAC-40A0-AAE9-ABED0FDAD425}" type="slidenum">
              <a:rPr lang="en-US" smtClean="0"/>
              <a:pPr/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BF00C5-FA56-4CE6-84AE-AB86C0779356}" type="slidenum">
              <a:rPr lang="en-US" smtClean="0"/>
              <a:pPr/>
              <a:t>21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FE2D49-F961-432F-B0F7-757B848955A3}" type="slidenum">
              <a:rPr lang="en-US" smtClean="0"/>
              <a:pPr/>
              <a:t>22</a:t>
            </a:fld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2750EC-CE4A-4CF4-B901-63F70376FD8D}" type="slidenum">
              <a:rPr lang="en-US" smtClean="0"/>
              <a:pPr/>
              <a:t>23</a:t>
            </a:fld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5BC573-9BF1-4134-9183-1E6CD21ED390}" type="slidenum">
              <a:rPr lang="en-US" smtClean="0"/>
              <a:pPr/>
              <a:t>24</a:t>
            </a:fld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0379DC-5E95-4595-98CC-4CF6E6BD6D46}" type="slidenum">
              <a:rPr lang="en-US" smtClean="0"/>
              <a:pPr/>
              <a:t>25</a:t>
            </a:fld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C944C0-87E8-411A-B338-1CAF549CE48F}" type="slidenum">
              <a:rPr lang="en-US" smtClean="0"/>
              <a:pPr/>
              <a:t>26</a:t>
            </a:fld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4858CF-DAE4-40A5-9CCA-820762BF1296}" type="slidenum">
              <a:rPr lang="en-US" smtClean="0"/>
              <a:pPr/>
              <a:t>27</a:t>
            </a:fld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A917B1-5420-4EB8-8E04-C8ACF66A9EE1}" type="slidenum">
              <a:rPr lang="en-US" smtClean="0"/>
              <a:pPr/>
              <a:t>28</a:t>
            </a:fld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9F9ED8-0146-4FF0-AB84-92CE82D3D743}" type="slidenum">
              <a:rPr lang="en-US" smtClean="0"/>
              <a:pPr/>
              <a:t>29</a:t>
            </a:fld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EF4A29-8998-4DF7-BC36-1370479876AB}" type="slidenum">
              <a:rPr lang="en-US" smtClean="0"/>
              <a:pPr/>
              <a:t>30</a:t>
            </a:fld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57E746-0E74-465B-9AE0-9B54E5944C69}" type="slidenum">
              <a:rPr lang="en-US" smtClean="0"/>
              <a:pPr/>
              <a:t>31</a:t>
            </a:fld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B82252-7FC9-405C-A370-060B32621FE8}" type="slidenum">
              <a:rPr lang="en-US" smtClean="0"/>
              <a:pPr/>
              <a:t>32</a:t>
            </a:fld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36AEE5-3452-4743-941F-046121232CB1}" type="slidenum">
              <a:rPr lang="en-US" smtClean="0"/>
              <a:pPr/>
              <a:t>33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9F7C0-B71C-48E3-8D21-3D51220A2B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29380-1897-433A-83E2-78BFB7A3F1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B08BC-2A19-4263-8B55-A1A4B8805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84C73-02F2-4DC1-B269-52FE23B902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D4010-34EA-4EA8-981F-720E15DA52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58400-2C58-4E71-9457-D319FFE1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11B42-6EFE-4AE6-800A-3C78C5E65D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68F6B-5A38-4B99-ACAD-F189922F46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E8ACA-B5BD-4F7A-B25A-B63BAEBDE3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3A085-BCC2-4DC0-9EB0-B061B79EF3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E1B09-0AB6-47A6-B67F-46C49B3A62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17036-0803-4802-BB49-F07795D3DD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98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fld id="{B020325C-B1CD-4090-B6FA-A224CB80F1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1746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1"/>
            <a:ext cx="1295399" cy="77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7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514600" y="1"/>
            <a:ext cx="1295400" cy="763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8" name="Picture 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295400" y="0"/>
            <a:ext cx="1219200" cy="759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9" name="Picture 5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810000" y="0"/>
            <a:ext cx="1295400" cy="754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0" name="Picture 6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105401" y="0"/>
            <a:ext cx="137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1" name="Picture 7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477001" y="0"/>
            <a:ext cx="1371600" cy="78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2" name="Picture 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848601" y="0"/>
            <a:ext cx="129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7" name="Straight Connector 16"/>
          <p:cNvCxnSpPr/>
          <p:nvPr userDrawn="1"/>
        </p:nvCxnSpPr>
        <p:spPr bwMode="auto">
          <a:xfrm>
            <a:off x="0" y="762000"/>
            <a:ext cx="9144000" cy="158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70000"/>
        <a:buChar char="•"/>
        <a:defRPr sz="28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65000"/>
        <a:buChar char="•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1600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5.w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8.wmf"/><Relationship Id="rId4" Type="http://schemas.openxmlformats.org/officeDocument/2006/relationships/oleObject" Target="../embeddings/oleObject5.bin"/><Relationship Id="rId9" Type="http://schemas.openxmlformats.org/officeDocument/2006/relationships/image" Target="../media/image20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8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4.png"/><Relationship Id="rId5" Type="http://schemas.openxmlformats.org/officeDocument/2006/relationships/image" Target="../media/image23.wmf"/><Relationship Id="rId4" Type="http://schemas.openxmlformats.org/officeDocument/2006/relationships/oleObject" Target="../embeddings/oleObject9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10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11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2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7.wmf"/><Relationship Id="rId4" Type="http://schemas.openxmlformats.org/officeDocument/2006/relationships/oleObject" Target="../embeddings/oleObject13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8.wmf"/><Relationship Id="rId4" Type="http://schemas.openxmlformats.org/officeDocument/2006/relationships/oleObject" Target="../embeddings/oleObject14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29.wmf"/><Relationship Id="rId4" Type="http://schemas.openxmlformats.org/officeDocument/2006/relationships/oleObject" Target="../embeddings/oleObject15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31.wmf"/><Relationship Id="rId4" Type="http://schemas.openxmlformats.org/officeDocument/2006/relationships/oleObject" Target="../embeddings/oleObject16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32.wmf"/><Relationship Id="rId4" Type="http://schemas.openxmlformats.org/officeDocument/2006/relationships/oleObject" Target="../embeddings/oleObject17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33.wmf"/><Relationship Id="rId4" Type="http://schemas.openxmlformats.org/officeDocument/2006/relationships/oleObject" Target="../embeddings/oleObject18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34.wmf"/><Relationship Id="rId4" Type="http://schemas.openxmlformats.org/officeDocument/2006/relationships/oleObject" Target="../embeddings/oleObject19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35.wmf"/><Relationship Id="rId4" Type="http://schemas.openxmlformats.org/officeDocument/2006/relationships/oleObject" Target="../embeddings/oleObject20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36.wmf"/><Relationship Id="rId4" Type="http://schemas.openxmlformats.org/officeDocument/2006/relationships/oleObject" Target="../embeddings/oleObject21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37.wmf"/><Relationship Id="rId4" Type="http://schemas.openxmlformats.org/officeDocument/2006/relationships/oleObject" Target="../embeddings/oleObject22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39.wmf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24.bin"/><Relationship Id="rId5" Type="http://schemas.openxmlformats.org/officeDocument/2006/relationships/image" Target="../media/image38.wmf"/><Relationship Id="rId4" Type="http://schemas.openxmlformats.org/officeDocument/2006/relationships/oleObject" Target="../embeddings/oleObject2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066343"/>
            <a:ext cx="1676400" cy="2210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4208" y="4114800"/>
            <a:ext cx="1660392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baltagi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1035242"/>
            <a:ext cx="1584960" cy="2241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9000" y="4049170"/>
            <a:ext cx="2067921" cy="235163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24600" y="4114800"/>
            <a:ext cx="1646574" cy="236220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609600" y="3424535"/>
            <a:ext cx="8077200" cy="461665"/>
          </a:xfrm>
          <a:prstGeom prst="rect">
            <a:avLst/>
          </a:prstGeom>
          <a:solidFill>
            <a:srgbClr val="CCECFF"/>
          </a:solidFill>
          <a:ln w="22225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12. Random Parameters Logit Models</a:t>
            </a:r>
            <a:endParaRPr lang="en-US" sz="2400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57600" y="952500"/>
            <a:ext cx="15240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b="1" smtClean="0"/>
              <a:t>Random Parameters Model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8800"/>
            <a:ext cx="7772400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Allow model parameters as well as constants to be random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Allow multiple observations with persistent effects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Allow a hierarchical structure for parameters – not completely random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mtClean="0"/>
              <a:t>     U</a:t>
            </a:r>
            <a:r>
              <a:rPr lang="en-US" sz="2000" baseline="-25000" smtClean="0"/>
              <a:t>itj</a:t>
            </a:r>
            <a:r>
              <a:rPr lang="en-US" smtClean="0"/>
              <a:t>   = 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en-US" sz="2000" baseline="-25000" smtClean="0">
                <a:sym typeface="Symbol" pitchFamily="18" charset="2"/>
              </a:rPr>
              <a:t>1</a:t>
            </a:r>
            <a:r>
              <a:rPr lang="en-US" smtClean="0">
                <a:sym typeface="Symbol" pitchFamily="18" charset="2"/>
              </a:rPr>
              <a:t>’</a:t>
            </a:r>
            <a:r>
              <a:rPr lang="en-US" b="1" smtClean="0">
                <a:sym typeface="Symbol" pitchFamily="18" charset="2"/>
              </a:rPr>
              <a:t>x</a:t>
            </a:r>
            <a:r>
              <a:rPr lang="en-US" sz="2000" baseline="-25000" smtClean="0">
                <a:sym typeface="Symbol" pitchFamily="18" charset="2"/>
              </a:rPr>
              <a:t>i1tj</a:t>
            </a:r>
            <a:r>
              <a:rPr lang="en-US" sz="2000" smtClean="0">
                <a:sym typeface="Symbol" pitchFamily="18" charset="2"/>
              </a:rPr>
              <a:t> +</a:t>
            </a:r>
            <a:r>
              <a:rPr lang="en-US" smtClean="0"/>
              <a:t> 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en-US" sz="2000" baseline="-25000" smtClean="0">
                <a:sym typeface="Symbol" pitchFamily="18" charset="2"/>
              </a:rPr>
              <a:t>2i</a:t>
            </a:r>
            <a:r>
              <a:rPr lang="en-US" smtClean="0">
                <a:sym typeface="Symbol" pitchFamily="18" charset="2"/>
              </a:rPr>
              <a:t>’</a:t>
            </a:r>
            <a:r>
              <a:rPr lang="en-US" b="1" smtClean="0">
                <a:sym typeface="Symbol" pitchFamily="18" charset="2"/>
              </a:rPr>
              <a:t>x</a:t>
            </a:r>
            <a:r>
              <a:rPr lang="en-US" sz="2000" baseline="-25000" smtClean="0">
                <a:sym typeface="Symbol" pitchFamily="18" charset="2"/>
              </a:rPr>
              <a:t>i2tj</a:t>
            </a:r>
            <a:r>
              <a:rPr lang="en-US" smtClean="0">
                <a:sym typeface="Symbol" pitchFamily="18" charset="2"/>
              </a:rPr>
              <a:t>  +  </a:t>
            </a:r>
            <a:r>
              <a:rPr lang="en-US" b="1" smtClean="0">
                <a:sym typeface="Symbol" pitchFamily="18" charset="2"/>
              </a:rPr>
              <a:t>z</a:t>
            </a:r>
            <a:r>
              <a:rPr lang="en-US" sz="2000" baseline="-25000" smtClean="0">
                <a:sym typeface="Symbol" pitchFamily="18" charset="2"/>
              </a:rPr>
              <a:t>it</a:t>
            </a:r>
            <a:r>
              <a:rPr lang="en-US" sz="2000" smtClean="0">
                <a:sym typeface="Symbol" pitchFamily="18" charset="2"/>
              </a:rPr>
              <a:t>   </a:t>
            </a:r>
            <a:r>
              <a:rPr lang="en-US" smtClean="0">
                <a:sym typeface="Symbol" pitchFamily="18" charset="2"/>
              </a:rPr>
              <a:t>+  </a:t>
            </a:r>
            <a:r>
              <a:rPr lang="en-US" sz="2000" baseline="-25000" smtClean="0">
                <a:sym typeface="Symbol" pitchFamily="18" charset="2"/>
              </a:rPr>
              <a:t>ijt</a:t>
            </a:r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000" smtClean="0">
                <a:sym typeface="Symbol" pitchFamily="18" charset="2"/>
              </a:rPr>
              <a:t>Random parameters in multinomial logit model</a:t>
            </a:r>
          </a:p>
          <a:p>
            <a:pPr lvl="1" eaLnBrk="1" hangingPunct="1">
              <a:lnSpc>
                <a:spcPct val="80000"/>
              </a:lnSpc>
            </a:pPr>
            <a:r>
              <a:rPr lang="en-US" b="1" smtClean="0">
                <a:sym typeface="Symbol" pitchFamily="18" charset="2"/>
              </a:rPr>
              <a:t></a:t>
            </a:r>
            <a:r>
              <a:rPr lang="en-US" sz="1600" smtClean="0">
                <a:sym typeface="Symbol" pitchFamily="18" charset="2"/>
              </a:rPr>
              <a:t>1</a:t>
            </a:r>
            <a:r>
              <a:rPr lang="en-US" sz="2000" smtClean="0">
                <a:sym typeface="Symbol" pitchFamily="18" charset="2"/>
              </a:rPr>
              <a:t> = nonrandom (fixed) parameters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b="1" smtClean="0">
                <a:sym typeface="Symbol" pitchFamily="18" charset="2"/>
              </a:rPr>
              <a:t></a:t>
            </a:r>
            <a:r>
              <a:rPr lang="en-US" sz="1600" smtClean="0">
                <a:sym typeface="Symbol" pitchFamily="18" charset="2"/>
              </a:rPr>
              <a:t>2i</a:t>
            </a:r>
            <a:r>
              <a:rPr lang="en-US" sz="2000" smtClean="0">
                <a:sym typeface="Symbol" pitchFamily="18" charset="2"/>
              </a:rPr>
              <a:t> = random parameters that may vary across</a:t>
            </a:r>
            <a:br>
              <a:rPr lang="en-US" sz="2000" smtClean="0">
                <a:sym typeface="Symbol" pitchFamily="18" charset="2"/>
              </a:rPr>
            </a:br>
            <a:r>
              <a:rPr lang="en-US" sz="2000" smtClean="0">
                <a:sym typeface="Symbol" pitchFamily="18" charset="2"/>
              </a:rPr>
              <a:t>         individuals and across time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Maintain I.I.D. assumption for </a:t>
            </a:r>
            <a:r>
              <a:rPr lang="en-US" sz="2400" smtClean="0">
                <a:sym typeface="Symbol" pitchFamily="18" charset="2"/>
              </a:rPr>
              <a:t></a:t>
            </a:r>
            <a:r>
              <a:rPr lang="en-US" sz="2400" baseline="-25000" smtClean="0">
                <a:sym typeface="Symbol" pitchFamily="18" charset="2"/>
              </a:rPr>
              <a:t>ijt</a:t>
            </a:r>
            <a:r>
              <a:rPr lang="en-US" sz="2400" smtClean="0">
                <a:sym typeface="Symbol" pitchFamily="18" charset="2"/>
              </a:rPr>
              <a:t> </a:t>
            </a:r>
            <a:r>
              <a:rPr lang="en-US" sz="2000" smtClean="0">
                <a:sym typeface="Symbol" pitchFamily="18" charset="2"/>
              </a:rPr>
              <a:t>(given </a:t>
            </a:r>
            <a:r>
              <a:rPr lang="en-US" sz="2000" b="1" smtClean="0">
                <a:sym typeface="Symbol" pitchFamily="18" charset="2"/>
              </a:rPr>
              <a:t></a:t>
            </a:r>
            <a:r>
              <a:rPr lang="en-US" sz="2000" smtClean="0">
                <a:sym typeface="Symbol" pitchFamily="18" charset="2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2800" b="1" smtClean="0"/>
              <a:t>Continuous Random Variation </a:t>
            </a:r>
            <a:br>
              <a:rPr lang="en-US" sz="2800" b="1" smtClean="0"/>
            </a:br>
            <a:r>
              <a:rPr lang="en-US" sz="2800" b="1" smtClean="0"/>
              <a:t>in Preference Weights</a:t>
            </a:r>
          </a:p>
        </p:txBody>
      </p:sp>
      <p:graphicFrame>
        <p:nvGraphicFramePr>
          <p:cNvPr id="1026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1981200" y="2032000"/>
          <a:ext cx="5741988" cy="384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575" name="Equation" r:id="rId4" imgW="3581280" imgH="2400120" progId="Equation.DSMT4">
                  <p:embed/>
                </p:oleObj>
              </mc:Choice>
              <mc:Fallback>
                <p:oleObj name="Equation" r:id="rId4" imgW="3581280" imgH="2400120" progId="Equation.DSMT4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2032000"/>
                        <a:ext cx="5741988" cy="3848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2057400" y="3124200"/>
            <a:ext cx="2819400" cy="8382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29" name="Rectangle 7"/>
          <p:cNvSpPr>
            <a:spLocks noChangeArrowheads="1"/>
          </p:cNvSpPr>
          <p:nvPr/>
        </p:nvSpPr>
        <p:spPr bwMode="auto">
          <a:xfrm>
            <a:off x="2057400" y="4953000"/>
            <a:ext cx="5334000" cy="9906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The Random Parameters Logit Model</a:t>
            </a:r>
          </a:p>
        </p:txBody>
      </p:sp>
      <p:graphicFrame>
        <p:nvGraphicFramePr>
          <p:cNvPr id="2050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1250950" y="1943100"/>
          <a:ext cx="6553200" cy="109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604" name="Equation" r:id="rId4" imgW="3124080" imgH="520560" progId="Equation.DSMT4">
                  <p:embed/>
                </p:oleObj>
              </mc:Choice>
              <mc:Fallback>
                <p:oleObj name="Equation" r:id="rId4" imgW="3124080" imgH="520560" progId="Equation.DSMT4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0950" y="1943100"/>
                        <a:ext cx="6553200" cy="1092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133475" y="4419600"/>
          <a:ext cx="4946650" cy="156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605" name="Equation" r:id="rId6" imgW="2412720" imgH="761760" progId="Equation.DSMT4">
                  <p:embed/>
                </p:oleObj>
              </mc:Choice>
              <mc:Fallback>
                <p:oleObj name="Equation" r:id="rId6" imgW="2412720" imgH="761760" progId="Equation.DSMT4">
                  <p:embed/>
                  <p:pic>
                    <p:nvPicPr>
                      <p:cNvPr id="0" name="Picture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3475" y="4419600"/>
                        <a:ext cx="4946650" cy="1562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1066800" y="3292475"/>
            <a:ext cx="7239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>
                <a:solidFill>
                  <a:srgbClr val="000000"/>
                </a:solidFill>
                <a:latin typeface="Tahoma" pitchFamily="34" charset="0"/>
              </a:rPr>
              <a:t>Multiple choice situations: Independent conditioned on the individual specific parameters</a:t>
            </a:r>
          </a:p>
        </p:txBody>
      </p:sp>
      <p:sp>
        <p:nvSpPr>
          <p:cNvPr id="2054" name="Rectangle 5"/>
          <p:cNvSpPr>
            <a:spLocks noChangeArrowheads="1"/>
          </p:cNvSpPr>
          <p:nvPr/>
        </p:nvSpPr>
        <p:spPr bwMode="auto">
          <a:xfrm>
            <a:off x="1066800" y="1981200"/>
            <a:ext cx="6858000" cy="9906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55" name="Rectangle 6"/>
          <p:cNvSpPr>
            <a:spLocks noChangeArrowheads="1"/>
          </p:cNvSpPr>
          <p:nvPr/>
        </p:nvSpPr>
        <p:spPr bwMode="auto">
          <a:xfrm>
            <a:off x="1066800" y="4419600"/>
            <a:ext cx="5181600" cy="1524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Modeling Variations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676400"/>
            <a:ext cx="7924800" cy="4530725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/>
              <a:t>Parameter specification</a:t>
            </a:r>
          </a:p>
          <a:p>
            <a:pPr lvl="1" eaLnBrk="1" hangingPunct="1">
              <a:defRPr/>
            </a:pPr>
            <a:r>
              <a:rPr lang="en-US" sz="2000" smtClean="0"/>
              <a:t>“Nonrandom” – variance = 0</a:t>
            </a:r>
          </a:p>
          <a:p>
            <a:pPr lvl="1" eaLnBrk="1" hangingPunct="1">
              <a:defRPr/>
            </a:pPr>
            <a:r>
              <a:rPr lang="en-US" sz="2000" smtClean="0"/>
              <a:t>Correlation across parameters – random parts correlated</a:t>
            </a:r>
          </a:p>
          <a:p>
            <a:pPr lvl="1" eaLnBrk="1" hangingPunct="1">
              <a:defRPr/>
            </a:pPr>
            <a:r>
              <a:rPr lang="en-US" sz="2000" smtClean="0"/>
              <a:t>Fixed mean – not to be estimated. Free variance</a:t>
            </a:r>
          </a:p>
          <a:p>
            <a:pPr lvl="1" eaLnBrk="1" hangingPunct="1">
              <a:defRPr/>
            </a:pPr>
            <a:r>
              <a:rPr lang="en-US" sz="2000" smtClean="0"/>
              <a:t>Fixed range – mean estimated, triangular from 0 to 2</a:t>
            </a:r>
            <a:r>
              <a:rPr lang="en-US" smtClean="0">
                <a:sym typeface="Symbol" pitchFamily="18" charset="2"/>
              </a:rPr>
              <a:t></a:t>
            </a:r>
          </a:p>
          <a:p>
            <a:pPr lvl="1" eaLnBrk="1" hangingPunct="1">
              <a:defRPr/>
            </a:pPr>
            <a:r>
              <a:rPr lang="en-US" sz="2000" smtClean="0">
                <a:sym typeface="Symbol" pitchFamily="18" charset="2"/>
              </a:rPr>
              <a:t>Hierarchical structure - </a:t>
            </a:r>
            <a:r>
              <a:rPr lang="en-US" smtClean="0">
                <a:sym typeface="Symbol" pitchFamily="18" charset="2"/>
              </a:rPr>
              <a:t></a:t>
            </a:r>
            <a:r>
              <a:rPr lang="en-US" baseline="-25000" smtClean="0">
                <a:sym typeface="Symbol" pitchFamily="18" charset="2"/>
              </a:rPr>
              <a:t>ik</a:t>
            </a:r>
            <a:r>
              <a:rPr lang="en-US" smtClean="0">
                <a:sym typeface="Symbol" pitchFamily="18" charset="2"/>
              </a:rPr>
              <a:t> = </a:t>
            </a:r>
            <a:r>
              <a:rPr lang="en-US" baseline="-25000" smtClean="0">
                <a:sym typeface="Symbol" pitchFamily="18" charset="2"/>
              </a:rPr>
              <a:t>k</a:t>
            </a:r>
            <a:r>
              <a:rPr lang="en-US" smtClean="0">
                <a:sym typeface="Symbol" pitchFamily="18" charset="2"/>
              </a:rPr>
              <a:t> + </a:t>
            </a:r>
            <a:r>
              <a:rPr lang="en-US" sz="2000" b="1" smtClean="0">
                <a:sym typeface="Symbol" pitchFamily="18" charset="2"/>
              </a:rPr>
              <a:t></a:t>
            </a:r>
            <a:r>
              <a:rPr lang="en-US" sz="2000" baseline="-25000" smtClean="0">
                <a:sym typeface="Symbol" pitchFamily="18" charset="2"/>
              </a:rPr>
              <a:t>k</a:t>
            </a:r>
            <a:r>
              <a:rPr lang="en-US" sz="2000" smtClean="0">
                <a:sym typeface="Symbol" pitchFamily="18" charset="2"/>
              </a:rPr>
              <a:t>’</a:t>
            </a:r>
            <a:r>
              <a:rPr lang="en-US" sz="2000" b="1" smtClean="0">
                <a:sym typeface="Symbol" pitchFamily="18" charset="2"/>
              </a:rPr>
              <a:t>h</a:t>
            </a:r>
            <a:r>
              <a:rPr lang="en-US" sz="2000" baseline="-25000" smtClean="0">
                <a:sym typeface="Symbol" pitchFamily="18" charset="2"/>
              </a:rPr>
              <a:t>i</a:t>
            </a:r>
            <a:r>
              <a:rPr lang="en-US" smtClean="0">
                <a:sym typeface="Symbol" pitchFamily="18" charset="2"/>
              </a:rPr>
              <a:t> </a:t>
            </a:r>
          </a:p>
          <a:p>
            <a:pPr eaLnBrk="1" hangingPunct="1">
              <a:defRPr/>
            </a:pPr>
            <a:r>
              <a:rPr lang="en-US" sz="2400" smtClean="0">
                <a:sym typeface="Symbol" pitchFamily="18" charset="2"/>
              </a:rPr>
              <a:t>Stochastic specification</a:t>
            </a:r>
          </a:p>
          <a:p>
            <a:pPr lvl="1" eaLnBrk="1" hangingPunct="1">
              <a:defRPr/>
            </a:pPr>
            <a:r>
              <a:rPr lang="en-US" sz="2000" smtClean="0">
                <a:sym typeface="Symbol" pitchFamily="18" charset="2"/>
              </a:rPr>
              <a:t>Normal, uniform, triangular (tent) distributions</a:t>
            </a:r>
          </a:p>
          <a:p>
            <a:pPr lvl="1" eaLnBrk="1" hangingPunct="1">
              <a:defRPr/>
            </a:pPr>
            <a:r>
              <a:rPr lang="en-US" sz="2000" smtClean="0">
                <a:sym typeface="Symbol" pitchFamily="18" charset="2"/>
              </a:rPr>
              <a:t>Strictly positive – lognormal parameters (e.g., on income)</a:t>
            </a:r>
          </a:p>
          <a:p>
            <a:pPr lvl="1" eaLnBrk="1" hangingPunct="1">
              <a:defRPr/>
            </a:pPr>
            <a:r>
              <a:rPr lang="en-US" sz="2000" smtClean="0">
                <a:sym typeface="Symbol" pitchFamily="18" charset="2"/>
              </a:rPr>
              <a:t>Autoregressive:  v(i,t,k) = u(i,t,k) + r(k)v(i,t-1,k) [this picks up time effects in multiple choice situations, e.g., fatigue.]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838200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Estimating the Model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4033838" cy="4302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</a:t>
            </a:r>
          </a:p>
        </p:txBody>
      </p:sp>
      <p:graphicFrame>
        <p:nvGraphicFramePr>
          <p:cNvPr id="3074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414463" y="2030413"/>
          <a:ext cx="5461000" cy="1349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623" name="Equation" r:id="rId4" imgW="3288960" imgH="812520" progId="Equation.DSMT4">
                  <p:embed/>
                </p:oleObj>
              </mc:Choice>
              <mc:Fallback>
                <p:oleObj name="Equation" r:id="rId4" imgW="3288960" imgH="812520" progId="Equation.DSMT4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4463" y="2030413"/>
                        <a:ext cx="5461000" cy="1349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7" name="Text Box 6"/>
          <p:cNvSpPr txBox="1">
            <a:spLocks noChangeArrowheads="1"/>
          </p:cNvSpPr>
          <p:nvPr/>
        </p:nvSpPr>
        <p:spPr bwMode="auto">
          <a:xfrm>
            <a:off x="685800" y="4114800"/>
            <a:ext cx="76962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>
                <a:solidFill>
                  <a:srgbClr val="000000"/>
                </a:solidFill>
                <a:latin typeface="Tahoma" pitchFamily="34" charset="0"/>
              </a:rPr>
              <a:t>Denote by </a:t>
            </a:r>
            <a:r>
              <a:rPr lang="en-US" sz="2400" b="1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</a:t>
            </a:r>
            <a:r>
              <a:rPr lang="en-US" sz="2400" baseline="-25000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1</a:t>
            </a:r>
            <a:r>
              <a:rPr lang="en-US" sz="2400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 all “fixed” </a:t>
            </a:r>
            <a:r>
              <a:rPr lang="en-US" sz="2400" smtClean="0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parameters</a:t>
            </a:r>
            <a:endParaRPr lang="en-US" sz="2400">
              <a:solidFill>
                <a:srgbClr val="000000"/>
              </a:solidFill>
              <a:latin typeface="Tahoma" pitchFamily="34" charset="0"/>
              <a:sym typeface="Symbol" pitchFamily="18" charset="2"/>
            </a:endParaRPr>
          </a:p>
          <a:p>
            <a:pPr eaLnBrk="1" hangingPunct="1">
              <a:spcBef>
                <a:spcPct val="50000"/>
              </a:spcBef>
            </a:pPr>
            <a:r>
              <a:rPr lang="en-US" sz="2400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Denote by </a:t>
            </a:r>
            <a:r>
              <a:rPr lang="en-US" sz="2400" b="1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</a:t>
            </a:r>
            <a:r>
              <a:rPr lang="en-US" sz="2400" baseline="-25000" smtClean="0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2i  </a:t>
            </a:r>
            <a:r>
              <a:rPr lang="en-US" sz="2400" smtClean="0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all </a:t>
            </a:r>
            <a:r>
              <a:rPr lang="en-US" sz="2400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random and hierarchical </a:t>
            </a:r>
            <a:r>
              <a:rPr lang="en-US" sz="2400" smtClean="0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parameters</a:t>
            </a:r>
            <a:endParaRPr lang="en-US" sz="2400" b="1">
              <a:solidFill>
                <a:srgbClr val="000000"/>
              </a:solidFill>
              <a:latin typeface="Tahoma" pitchFamily="34" charset="0"/>
              <a:sym typeface="Symbol" pitchFamily="18" charset="2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1295400" y="1981200"/>
            <a:ext cx="5715000" cy="16002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smtClean="0"/>
              <a:t>Estimating the RPL Model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905000"/>
            <a:ext cx="6858000" cy="3352800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smtClean="0">
                <a:solidFill>
                  <a:srgbClr val="000000"/>
                </a:solidFill>
                <a:sym typeface="Symbol" pitchFamily="18" charset="2"/>
              </a:rPr>
              <a:t>Estimation: </a:t>
            </a:r>
            <a:r>
              <a:rPr lang="en-US" sz="2000" b="1" smtClean="0">
                <a:solidFill>
                  <a:srgbClr val="000000"/>
                </a:solidFill>
                <a:sym typeface="Symbol" pitchFamily="18" charset="2"/>
              </a:rPr>
              <a:t></a:t>
            </a:r>
            <a:r>
              <a:rPr lang="en-US" sz="2000" baseline="-25000" smtClean="0">
                <a:solidFill>
                  <a:srgbClr val="000000"/>
                </a:solidFill>
                <a:sym typeface="Symbol" pitchFamily="18" charset="2"/>
              </a:rPr>
              <a:t>1</a:t>
            </a:r>
            <a:r>
              <a:rPr lang="en-US" sz="2000" smtClean="0">
                <a:solidFill>
                  <a:srgbClr val="000000"/>
                </a:solidFill>
                <a:sym typeface="Symbol" pitchFamily="18" charset="2"/>
              </a:rPr>
              <a:t> 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smtClean="0">
                <a:solidFill>
                  <a:srgbClr val="000000"/>
                </a:solidFill>
                <a:sym typeface="Symbol" pitchFamily="18" charset="2"/>
              </a:rPr>
              <a:t>                   </a:t>
            </a:r>
            <a:r>
              <a:rPr lang="en-US" sz="2000" b="1" smtClean="0">
                <a:solidFill>
                  <a:srgbClr val="000000"/>
                </a:solidFill>
                <a:sym typeface="Symbol" pitchFamily="18" charset="2"/>
              </a:rPr>
              <a:t></a:t>
            </a:r>
            <a:r>
              <a:rPr lang="en-US" sz="2000" baseline="-25000" smtClean="0">
                <a:solidFill>
                  <a:srgbClr val="000000"/>
                </a:solidFill>
                <a:sym typeface="Symbol" pitchFamily="18" charset="2"/>
              </a:rPr>
              <a:t>2it</a:t>
            </a:r>
            <a:r>
              <a:rPr lang="en-US" sz="2000" smtClean="0">
                <a:solidFill>
                  <a:srgbClr val="000000"/>
                </a:solidFill>
                <a:sym typeface="Symbol" pitchFamily="18" charset="2"/>
              </a:rPr>
              <a:t>  = </a:t>
            </a:r>
            <a:r>
              <a:rPr lang="en-US" sz="2000" b="1" smtClean="0">
                <a:solidFill>
                  <a:srgbClr val="000000"/>
                </a:solidFill>
                <a:sym typeface="Symbol" pitchFamily="18" charset="2"/>
              </a:rPr>
              <a:t></a:t>
            </a:r>
            <a:r>
              <a:rPr lang="en-US" sz="2000" baseline="-25000" smtClean="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en-US" sz="2000" smtClean="0">
                <a:solidFill>
                  <a:srgbClr val="000000"/>
                </a:solidFill>
                <a:sym typeface="Symbol" pitchFamily="18" charset="2"/>
              </a:rPr>
              <a:t> + </a:t>
            </a:r>
            <a:r>
              <a:rPr lang="el-GR" sz="2000" b="1" smtClean="0">
                <a:solidFill>
                  <a:srgbClr val="000000"/>
                </a:solidFill>
                <a:sym typeface="Symbol" pitchFamily="18" charset="2"/>
              </a:rPr>
              <a:t>Δ</a:t>
            </a:r>
            <a:r>
              <a:rPr lang="en-US" sz="2000" b="1" smtClean="0">
                <a:solidFill>
                  <a:srgbClr val="000000"/>
                </a:solidFill>
                <a:sym typeface="Symbol" pitchFamily="18" charset="2"/>
              </a:rPr>
              <a:t>h</a:t>
            </a:r>
            <a:r>
              <a:rPr lang="en-US" sz="2000" baseline="-25000" smtClean="0">
                <a:solidFill>
                  <a:srgbClr val="000000"/>
                </a:solidFill>
                <a:sym typeface="Symbol" pitchFamily="18" charset="2"/>
              </a:rPr>
              <a:t>i</a:t>
            </a:r>
            <a:r>
              <a:rPr lang="en-US" sz="2000" smtClean="0">
                <a:solidFill>
                  <a:srgbClr val="000000"/>
                </a:solidFill>
                <a:sym typeface="Symbol" pitchFamily="18" charset="2"/>
              </a:rPr>
              <a:t> + </a:t>
            </a:r>
            <a:r>
              <a:rPr lang="el-GR" sz="2000" b="1" smtClean="0">
                <a:solidFill>
                  <a:srgbClr val="000000"/>
                </a:solidFill>
                <a:sym typeface="Symbol" pitchFamily="18" charset="2"/>
              </a:rPr>
              <a:t>Γ</a:t>
            </a:r>
            <a:r>
              <a:rPr lang="en-US" sz="2000" b="1" smtClean="0">
                <a:solidFill>
                  <a:srgbClr val="000000"/>
                </a:solidFill>
                <a:sym typeface="Symbol" pitchFamily="18" charset="2"/>
              </a:rPr>
              <a:t>v</a:t>
            </a:r>
            <a:r>
              <a:rPr lang="en-US" sz="2000" baseline="-25000" smtClean="0">
                <a:solidFill>
                  <a:srgbClr val="000000"/>
                </a:solidFill>
                <a:sym typeface="Symbol" pitchFamily="18" charset="2"/>
              </a:rPr>
              <a:t>i,t</a:t>
            </a:r>
            <a:endParaRPr lang="en-US" sz="2000" smtClean="0">
              <a:solidFill>
                <a:srgbClr val="000000"/>
              </a:solidFill>
              <a:sym typeface="Symbol" pitchFamily="18" charset="2"/>
            </a:endParaRP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smtClean="0">
                <a:solidFill>
                  <a:srgbClr val="000000"/>
                </a:solidFill>
                <a:sym typeface="Symbol" pitchFamily="18" charset="2"/>
              </a:rPr>
              <a:t>			  Uncorrelated: </a:t>
            </a:r>
            <a:r>
              <a:rPr lang="el-GR" sz="2000" b="1" smtClean="0">
                <a:solidFill>
                  <a:srgbClr val="000000"/>
                </a:solidFill>
                <a:sym typeface="Symbol" pitchFamily="18" charset="2"/>
              </a:rPr>
              <a:t>Γ</a:t>
            </a:r>
            <a:r>
              <a:rPr lang="en-US" sz="2000" b="1" smtClean="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en-US" sz="2000" smtClean="0">
                <a:solidFill>
                  <a:srgbClr val="000000"/>
                </a:solidFill>
                <a:sym typeface="Symbol" pitchFamily="18" charset="2"/>
              </a:rPr>
              <a:t>is diagonal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smtClean="0">
                <a:solidFill>
                  <a:srgbClr val="000000"/>
                </a:solidFill>
                <a:sym typeface="Symbol" pitchFamily="18" charset="2"/>
              </a:rPr>
              <a:t>			  Autocorrelated: </a:t>
            </a:r>
            <a:r>
              <a:rPr lang="en-US" sz="2000" b="1" smtClean="0">
                <a:solidFill>
                  <a:srgbClr val="000000"/>
                </a:solidFill>
                <a:sym typeface="Symbol" pitchFamily="18" charset="2"/>
              </a:rPr>
              <a:t>v</a:t>
            </a:r>
            <a:r>
              <a:rPr lang="en-US" sz="2000" baseline="-25000" smtClean="0">
                <a:solidFill>
                  <a:srgbClr val="000000"/>
                </a:solidFill>
                <a:sym typeface="Symbol" pitchFamily="18" charset="2"/>
              </a:rPr>
              <a:t>i,t</a:t>
            </a:r>
            <a:r>
              <a:rPr lang="en-US" sz="2000" smtClean="0">
                <a:solidFill>
                  <a:srgbClr val="000000"/>
                </a:solidFill>
                <a:sym typeface="Symbol" pitchFamily="18" charset="2"/>
              </a:rPr>
              <a:t> = </a:t>
            </a:r>
            <a:r>
              <a:rPr lang="en-US" sz="2000" b="1" smtClean="0">
                <a:solidFill>
                  <a:srgbClr val="000000"/>
                </a:solidFill>
                <a:sym typeface="Symbol" pitchFamily="18" charset="2"/>
              </a:rPr>
              <a:t>Rv</a:t>
            </a:r>
            <a:r>
              <a:rPr lang="en-US" sz="2000" baseline="-25000" smtClean="0">
                <a:solidFill>
                  <a:srgbClr val="000000"/>
                </a:solidFill>
                <a:sym typeface="Symbol" pitchFamily="18" charset="2"/>
              </a:rPr>
              <a:t>i,t-1</a:t>
            </a:r>
            <a:r>
              <a:rPr lang="en-US" sz="2000" smtClean="0">
                <a:solidFill>
                  <a:srgbClr val="000000"/>
                </a:solidFill>
                <a:sym typeface="Symbol" pitchFamily="18" charset="2"/>
              </a:rPr>
              <a:t> + </a:t>
            </a:r>
            <a:r>
              <a:rPr lang="en-US" sz="2000" b="1" smtClean="0">
                <a:solidFill>
                  <a:srgbClr val="000000"/>
                </a:solidFill>
                <a:sym typeface="Symbol" pitchFamily="18" charset="2"/>
              </a:rPr>
              <a:t>u</a:t>
            </a:r>
            <a:r>
              <a:rPr lang="en-US" sz="2000" baseline="-25000" smtClean="0">
                <a:solidFill>
                  <a:srgbClr val="000000"/>
                </a:solidFill>
                <a:sym typeface="Symbol" pitchFamily="18" charset="2"/>
              </a:rPr>
              <a:t>i,t</a:t>
            </a:r>
            <a:endParaRPr lang="en-US" sz="2000" smtClean="0">
              <a:solidFill>
                <a:srgbClr val="000000"/>
              </a:solidFill>
              <a:sym typeface="Symbol" pitchFamily="18" charset="2"/>
            </a:endParaRP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smtClean="0">
                <a:solidFill>
                  <a:srgbClr val="000000"/>
                </a:solidFill>
                <a:sym typeface="Symbol" pitchFamily="18" charset="2"/>
              </a:rPr>
              <a:t>(1)  Estimate “structural parameters”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smtClean="0">
                <a:solidFill>
                  <a:srgbClr val="000000"/>
                </a:solidFill>
                <a:sym typeface="Symbol" pitchFamily="18" charset="2"/>
              </a:rPr>
              <a:t>(2)  Estimate individual specific utility parameters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smtClean="0">
                <a:solidFill>
                  <a:srgbClr val="000000"/>
                </a:solidFill>
                <a:sym typeface="Symbol" pitchFamily="18" charset="2"/>
              </a:rPr>
              <a:t>(3)  Estimate elasticities, etc.</a:t>
            </a:r>
            <a:endParaRPr lang="el-GR" sz="2000" smtClean="0">
              <a:solidFill>
                <a:srgbClr val="000000"/>
              </a:solidFill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Model Extensions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US" smtClean="0">
              <a:latin typeface="+mj-lt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mtClean="0">
              <a:latin typeface="+mj-lt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smtClean="0"/>
              <a:t>AR(1):  w</a:t>
            </a:r>
            <a:r>
              <a:rPr lang="en-US" sz="2400" baseline="-25000" smtClean="0"/>
              <a:t>i,k,t</a:t>
            </a:r>
            <a:r>
              <a:rPr lang="en-US" sz="2400" smtClean="0"/>
              <a:t>  =  </a:t>
            </a:r>
            <a:r>
              <a:rPr lang="el-GR" sz="2400" smtClean="0"/>
              <a:t>ρ</a:t>
            </a:r>
            <a:r>
              <a:rPr lang="en-US" sz="2400" baseline="-25000" smtClean="0"/>
              <a:t>k</a:t>
            </a:r>
            <a:r>
              <a:rPr lang="en-US" sz="2400" smtClean="0"/>
              <a:t>w</a:t>
            </a:r>
            <a:r>
              <a:rPr lang="en-US" sz="2400" baseline="-25000" smtClean="0"/>
              <a:t>i,k,t-1</a:t>
            </a:r>
            <a:r>
              <a:rPr lang="en-US" sz="2400" smtClean="0"/>
              <a:t>  +  v</a:t>
            </a:r>
            <a:r>
              <a:rPr lang="en-US" sz="2400" baseline="-25000" smtClean="0"/>
              <a:t>i,k,t</a:t>
            </a:r>
            <a:endParaRPr lang="en-US" sz="24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smtClean="0"/>
              <a:t>    Dynamic effects in the model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smtClean="0"/>
              <a:t>Restricting sign – lognormal distribution: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smtClean="0">
              <a:latin typeface="+mj-lt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smtClean="0">
              <a:latin typeface="+mj-lt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smtClean="0"/>
              <a:t>Restricting Range and Sign: Using triangular distribution and range = 0 to 2</a:t>
            </a:r>
            <a:r>
              <a:rPr lang="en-US" sz="2400" smtClean="0">
                <a:sym typeface="Symbol" pitchFamily="18" charset="2"/>
              </a:rPr>
              <a:t>.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smtClean="0">
                <a:sym typeface="Symbol" pitchFamily="18" charset="2"/>
              </a:rPr>
              <a:t>Heteroscedasticity and heterogeneity</a:t>
            </a:r>
          </a:p>
        </p:txBody>
      </p:sp>
      <p:graphicFrame>
        <p:nvGraphicFramePr>
          <p:cNvPr id="7170" name="Object 4"/>
          <p:cNvGraphicFramePr>
            <a:graphicFrameLocks noChangeAspect="1"/>
          </p:cNvGraphicFramePr>
          <p:nvPr/>
        </p:nvGraphicFramePr>
        <p:xfrm>
          <a:off x="2667000" y="3733800"/>
          <a:ext cx="4494213" cy="6328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753" name="Equation" r:id="rId4" imgW="1714320" imgH="241200" progId="Equation.DSMT4">
                  <p:embed/>
                </p:oleObj>
              </mc:Choice>
              <mc:Fallback>
                <p:oleObj name="Equation" r:id="rId4" imgW="1714320" imgH="2412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3733800"/>
                        <a:ext cx="4494213" cy="6328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5"/>
          <p:cNvGraphicFramePr>
            <a:graphicFrameLocks noChangeAspect="1"/>
          </p:cNvGraphicFramePr>
          <p:nvPr/>
        </p:nvGraphicFramePr>
        <p:xfrm>
          <a:off x="3108325" y="1828800"/>
          <a:ext cx="2928938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754" name="Equation" r:id="rId6" imgW="1130040" imgH="228600" progId="Equation.DSMT4">
                  <p:embed/>
                </p:oleObj>
              </mc:Choice>
              <mc:Fallback>
                <p:oleObj name="Equation" r:id="rId6" imgW="1130040" imgH="2286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8325" y="1828800"/>
                        <a:ext cx="2928938" cy="584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3"/>
          <p:cNvGraphicFramePr>
            <a:graphicFrameLocks noChangeAspect="1"/>
          </p:cNvGraphicFramePr>
          <p:nvPr/>
        </p:nvGraphicFramePr>
        <p:xfrm>
          <a:off x="3048000" y="5791200"/>
          <a:ext cx="2895600" cy="61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755" name="Equation" r:id="rId8" imgW="1129810" imgH="241195" progId="Equation.DSMT4">
                  <p:embed/>
                </p:oleObj>
              </mc:Choice>
              <mc:Fallback>
                <p:oleObj name="Equation" r:id="rId8" imgW="1129810" imgH="241195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5791200"/>
                        <a:ext cx="2895600" cy="618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5" name="Rectangle 6"/>
          <p:cNvSpPr>
            <a:spLocks noChangeArrowheads="1"/>
          </p:cNvSpPr>
          <p:nvPr/>
        </p:nvSpPr>
        <p:spPr bwMode="auto">
          <a:xfrm>
            <a:off x="2819400" y="1828800"/>
            <a:ext cx="3733800" cy="609600"/>
          </a:xfrm>
          <a:prstGeom prst="rect">
            <a:avLst/>
          </a:prstGeom>
          <a:solidFill>
            <a:srgbClr val="FF3300">
              <a:alpha val="14117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176" name="Rectangle 7"/>
          <p:cNvSpPr>
            <a:spLocks noChangeArrowheads="1"/>
          </p:cNvSpPr>
          <p:nvPr/>
        </p:nvSpPr>
        <p:spPr bwMode="auto">
          <a:xfrm>
            <a:off x="2438400" y="3733800"/>
            <a:ext cx="5410200" cy="609600"/>
          </a:xfrm>
          <a:prstGeom prst="rect">
            <a:avLst/>
          </a:prstGeom>
          <a:solidFill>
            <a:srgbClr val="FF3300">
              <a:alpha val="14117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177" name="Rectangle 8"/>
          <p:cNvSpPr>
            <a:spLocks noChangeArrowheads="1"/>
          </p:cNvSpPr>
          <p:nvPr/>
        </p:nvSpPr>
        <p:spPr bwMode="auto">
          <a:xfrm>
            <a:off x="2590800" y="5791200"/>
            <a:ext cx="3733800" cy="609600"/>
          </a:xfrm>
          <a:prstGeom prst="rect">
            <a:avLst/>
          </a:prstGeom>
          <a:solidFill>
            <a:srgbClr val="FF3300">
              <a:alpha val="14117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Application: Shoe Brand Choice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2057400"/>
            <a:ext cx="6934200" cy="3886200"/>
          </a:xfrm>
        </p:spPr>
        <p:txBody>
          <a:bodyPr/>
          <a:lstStyle/>
          <a:p>
            <a:pPr eaLnBrk="1" hangingPunct="1"/>
            <a:r>
              <a:rPr lang="en-US" smtClean="0"/>
              <a:t>S</a:t>
            </a:r>
            <a:r>
              <a:rPr lang="en-US" sz="2000" smtClean="0"/>
              <a:t>imulated Data: Stated Choice, </a:t>
            </a:r>
          </a:p>
          <a:p>
            <a:pPr lvl="1"/>
            <a:r>
              <a:rPr lang="en-US" sz="1600" smtClean="0"/>
              <a:t>400 respondents, </a:t>
            </a:r>
          </a:p>
          <a:p>
            <a:pPr lvl="1"/>
            <a:r>
              <a:rPr lang="en-US" sz="1600" smtClean="0"/>
              <a:t>8 choice situations, 3,200 observations</a:t>
            </a:r>
          </a:p>
          <a:p>
            <a:pPr eaLnBrk="1" hangingPunct="1"/>
            <a:r>
              <a:rPr lang="en-US" smtClean="0"/>
              <a:t>3</a:t>
            </a:r>
            <a:r>
              <a:rPr lang="en-US" sz="2000" smtClean="0"/>
              <a:t> choice/attributes + NONE</a:t>
            </a:r>
          </a:p>
          <a:p>
            <a:pPr lvl="1" eaLnBrk="1" hangingPunct="1"/>
            <a:r>
              <a:rPr lang="en-US" sz="1600" smtClean="0"/>
              <a:t>Fashion = High / Low</a:t>
            </a:r>
          </a:p>
          <a:p>
            <a:pPr lvl="1" eaLnBrk="1" hangingPunct="1"/>
            <a:r>
              <a:rPr lang="en-US" sz="1600" smtClean="0"/>
              <a:t>Quality = High / Low</a:t>
            </a:r>
          </a:p>
          <a:p>
            <a:pPr lvl="1" eaLnBrk="1" hangingPunct="1"/>
            <a:r>
              <a:rPr lang="en-US" sz="1600" smtClean="0"/>
              <a:t>Price = 25/50/75,100 coded 1,2,3,4</a:t>
            </a:r>
          </a:p>
          <a:p>
            <a:pPr eaLnBrk="1" hangingPunct="1"/>
            <a:r>
              <a:rPr lang="en-US" smtClean="0"/>
              <a:t>H</a:t>
            </a:r>
            <a:r>
              <a:rPr lang="en-US" sz="2000" smtClean="0"/>
              <a:t>eterogeneity: Sex (Male=1), Age (&lt;25, 25-39, 40+)</a:t>
            </a:r>
          </a:p>
          <a:p>
            <a:pPr eaLnBrk="1" hangingPunct="1"/>
            <a:r>
              <a:rPr lang="en-US" smtClean="0"/>
              <a:t>U</a:t>
            </a:r>
            <a:r>
              <a:rPr lang="en-US" sz="2000" smtClean="0"/>
              <a:t>nderlying data generated by a 3 class latent class process (100, 200, 100 in classes)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447800"/>
            <a:ext cx="7343775" cy="5264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914400" y="990600"/>
            <a:ext cx="7620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Stated Choice Experiment: Unlabeled Alternatives, One Observation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29600" y="1676400"/>
            <a:ext cx="533400" cy="483209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t=1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t=2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t=3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t=4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t=5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t=6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t=7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t=8</a:t>
            </a:r>
            <a:endParaRPr lang="en-US" sz="1400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Error Components Logit Modeling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2296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/>
              <a:t>Alternative approach to building cross choice correlation</a:t>
            </a:r>
          </a:p>
          <a:p>
            <a:pPr eaLnBrk="1" hangingPunct="1">
              <a:defRPr/>
            </a:pPr>
            <a:r>
              <a:rPr lang="en-US" sz="2400" smtClean="0"/>
              <a:t>Common ‘effects.’  W</a:t>
            </a:r>
            <a:r>
              <a:rPr lang="en-US" sz="2400" baseline="-25000" smtClean="0"/>
              <a:t>i</a:t>
            </a:r>
            <a:r>
              <a:rPr lang="en-US" sz="2400" smtClean="0"/>
              <a:t> is a ‘random individual effect.’</a:t>
            </a:r>
          </a:p>
        </p:txBody>
      </p:sp>
      <p:graphicFrame>
        <p:nvGraphicFramePr>
          <p:cNvPr id="9218" name="Object 4"/>
          <p:cNvGraphicFramePr>
            <a:graphicFrameLocks noChangeAspect="1"/>
          </p:cNvGraphicFramePr>
          <p:nvPr/>
        </p:nvGraphicFramePr>
        <p:xfrm>
          <a:off x="252413" y="3352800"/>
          <a:ext cx="8056562" cy="178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67" name="Equation" r:id="rId4" imgW="4368600" imgH="965160" progId="Equation.DSMT4">
                  <p:embed/>
                </p:oleObj>
              </mc:Choice>
              <mc:Fallback>
                <p:oleObj name="Equation" r:id="rId4" imgW="4368600" imgH="96516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413" y="3352800"/>
                        <a:ext cx="8056562" cy="1781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1" name="Rectangle 4"/>
          <p:cNvSpPr>
            <a:spLocks noChangeArrowheads="1"/>
          </p:cNvSpPr>
          <p:nvPr/>
        </p:nvSpPr>
        <p:spPr bwMode="auto">
          <a:xfrm>
            <a:off x="7441722" y="3352800"/>
            <a:ext cx="990600" cy="1295400"/>
          </a:xfrm>
          <a:prstGeom prst="rect">
            <a:avLst/>
          </a:prstGeom>
          <a:solidFill>
            <a:srgbClr val="0066FF">
              <a:alpha val="14117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/>
              <a:t>Implied Covariance Matrix</a:t>
            </a:r>
            <a:br>
              <a:rPr lang="en-US" b="1" smtClean="0"/>
            </a:br>
            <a:r>
              <a:rPr lang="en-US" b="1" smtClean="0"/>
              <a:t>Nested Logit Formulation</a:t>
            </a:r>
          </a:p>
        </p:txBody>
      </p:sp>
      <p:graphicFrame>
        <p:nvGraphicFramePr>
          <p:cNvPr id="10242" name="Object 3"/>
          <p:cNvGraphicFramePr>
            <a:graphicFrameLocks noChangeAspect="1"/>
          </p:cNvGraphicFramePr>
          <p:nvPr/>
        </p:nvGraphicFramePr>
        <p:xfrm>
          <a:off x="1828800" y="4572000"/>
          <a:ext cx="5802546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791" name="Equation" r:id="rId4" imgW="5029200" imgH="1651000" progId="Equation.DSMT4">
                  <p:embed/>
                </p:oleObj>
              </mc:Choice>
              <mc:Fallback>
                <p:oleObj name="Equation" r:id="rId4" imgW="5029200" imgH="16510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4572000"/>
                        <a:ext cx="5802546" cy="190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14400" y="2209800"/>
            <a:ext cx="7315200" cy="2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Error Components Logit Model</a:t>
            </a:r>
          </a:p>
        </p:txBody>
      </p:sp>
      <p:sp>
        <p:nvSpPr>
          <p:cNvPr id="44035" name="Text Box 4"/>
          <p:cNvSpPr txBox="1">
            <a:spLocks noChangeArrowheads="1"/>
          </p:cNvSpPr>
          <p:nvPr/>
        </p:nvSpPr>
        <p:spPr bwMode="auto">
          <a:xfrm>
            <a:off x="457200" y="5686425"/>
            <a:ext cx="8229600" cy="3698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Courier New" pitchFamily="49" charset="0"/>
              </a:rPr>
              <a:t>Correlation = {0.0959</a:t>
            </a:r>
            <a:r>
              <a:rPr lang="en-US" b="1" baseline="30000">
                <a:latin typeface="Courier New" pitchFamily="49" charset="0"/>
              </a:rPr>
              <a:t>2</a:t>
            </a:r>
            <a:r>
              <a:rPr lang="en-US" b="1">
                <a:latin typeface="Courier New" pitchFamily="49" charset="0"/>
              </a:rPr>
              <a:t> / [1.6449 + 0.0959</a:t>
            </a:r>
            <a:r>
              <a:rPr lang="en-US" b="1" baseline="30000">
                <a:latin typeface="Courier New" pitchFamily="49" charset="0"/>
              </a:rPr>
              <a:t>2</a:t>
            </a:r>
            <a:r>
              <a:rPr lang="en-US" b="1">
                <a:latin typeface="Courier New" pitchFamily="49" charset="0"/>
              </a:rPr>
              <a:t>]}</a:t>
            </a:r>
            <a:r>
              <a:rPr lang="en-US" b="1" baseline="30000">
                <a:latin typeface="Courier New" pitchFamily="49" charset="0"/>
              </a:rPr>
              <a:t>1/2</a:t>
            </a:r>
            <a:r>
              <a:rPr lang="en-US" b="1">
                <a:latin typeface="Courier New" pitchFamily="49" charset="0"/>
              </a:rPr>
              <a:t> = 0.0954</a:t>
            </a:r>
          </a:p>
        </p:txBody>
      </p:sp>
      <p:sp>
        <p:nvSpPr>
          <p:cNvPr id="44036" name="TextBox 5"/>
          <p:cNvSpPr txBox="1">
            <a:spLocks noChangeArrowheads="1"/>
          </p:cNvSpPr>
          <p:nvPr/>
        </p:nvSpPr>
        <p:spPr bwMode="auto">
          <a:xfrm>
            <a:off x="457200" y="1447800"/>
            <a:ext cx="8305800" cy="42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Error Components (Random Effects) model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Log likelihood function     -4158.45044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Estimation based on N =   3200, K =   5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Replications for simulated probs. =  50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Halton sequences used for simulations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ECM model with panel has     400 groups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Fixed number of obsrvs./group=        8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Number of obs.=  3200, skipped    0 obs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|Nonrandom parameters in utility functions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FASH|    1.47913***       .06971       21.218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QUAL|    1.01385***       .06580       15.409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PRICE|   -11.8052***       .86019      -13.724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ASC4|     .03363          .07441         .452   .6513</a:t>
            </a:r>
          </a:p>
          <a:p>
            <a:r>
              <a:rPr lang="da-DK" sz="1200" b="1">
                <a:latin typeface="Courier New" pitchFamily="49" charset="0"/>
                <a:cs typeface="Courier New" pitchFamily="49" charset="0"/>
              </a:rPr>
              <a:t>SigmaE01|     .09585***       .02529        3.791   .0002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endParaRPr lang="en-US"/>
          </a:p>
        </p:txBody>
      </p:sp>
      <p:sp>
        <p:nvSpPr>
          <p:cNvPr id="44037" name="TextBox 6"/>
          <p:cNvSpPr txBox="1">
            <a:spLocks noChangeArrowheads="1"/>
          </p:cNvSpPr>
          <p:nvPr/>
        </p:nvSpPr>
        <p:spPr bwMode="auto">
          <a:xfrm>
            <a:off x="5943600" y="1617663"/>
            <a:ext cx="2971800" cy="249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Random Effects Logit Model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Appearance of Latent Random 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Effects in Utilities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Alternative   E01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BRAND1     | *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BRAND2     | *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BRAND3     | *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NONE       |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Extended MNL Model</a:t>
            </a:r>
          </a:p>
        </p:txBody>
      </p:sp>
      <p:graphicFrame>
        <p:nvGraphicFramePr>
          <p:cNvPr id="11266" name="Object 3"/>
          <p:cNvGraphicFramePr>
            <a:graphicFrameLocks noChangeAspect="1"/>
          </p:cNvGraphicFramePr>
          <p:nvPr/>
        </p:nvGraphicFramePr>
        <p:xfrm>
          <a:off x="522288" y="2219325"/>
          <a:ext cx="8199437" cy="351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815" name="Equation" r:id="rId4" imgW="4737100" imgH="2032000" progId="Equation.DSMT4">
                  <p:embed/>
                </p:oleObj>
              </mc:Choice>
              <mc:Fallback>
                <p:oleObj name="Equation" r:id="rId4" imgW="4737100" imgH="20320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8" y="2219325"/>
                        <a:ext cx="8199437" cy="3517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457200" y="2209800"/>
            <a:ext cx="5486400" cy="1752600"/>
          </a:xfrm>
          <a:prstGeom prst="rect">
            <a:avLst/>
          </a:prstGeom>
          <a:solidFill>
            <a:srgbClr val="92D050">
              <a:alpha val="14902"/>
            </a:srgbClr>
          </a:solidFill>
          <a:ln w="38100">
            <a:solidFill>
              <a:srgbClr val="00CC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69" name="Line 5"/>
          <p:cNvSpPr>
            <a:spLocks noChangeShapeType="1"/>
          </p:cNvSpPr>
          <p:nvPr/>
        </p:nvSpPr>
        <p:spPr bwMode="auto">
          <a:xfrm>
            <a:off x="457200" y="3505200"/>
            <a:ext cx="5486400" cy="0"/>
          </a:xfrm>
          <a:prstGeom prst="line">
            <a:avLst/>
          </a:prstGeom>
          <a:noFill/>
          <a:ln w="19050">
            <a:solidFill>
              <a:srgbClr val="00CC00"/>
            </a:solidFill>
            <a:prstDash val="sysDot"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057400" y="1676400"/>
            <a:ext cx="1981200" cy="33813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>
                <a:latin typeface="Arial" pitchFamily="34" charset="0"/>
                <a:cs typeface="Arial" pitchFamily="34" charset="0"/>
              </a:rPr>
              <a:t>Utility Functions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smtClean="0"/>
              <a:t>Extending the Basic MNL Model</a:t>
            </a:r>
          </a:p>
        </p:txBody>
      </p:sp>
      <p:graphicFrame>
        <p:nvGraphicFramePr>
          <p:cNvPr id="12290" name="Object 3"/>
          <p:cNvGraphicFramePr>
            <a:graphicFrameLocks noChangeAspect="1"/>
          </p:cNvGraphicFramePr>
          <p:nvPr/>
        </p:nvGraphicFramePr>
        <p:xfrm>
          <a:off x="522288" y="2219325"/>
          <a:ext cx="8199437" cy="351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839" name="Equation" r:id="rId4" imgW="4737100" imgH="2032000" progId="Equation.DSMT4">
                  <p:embed/>
                </p:oleObj>
              </mc:Choice>
              <mc:Fallback>
                <p:oleObj name="Equation" r:id="rId4" imgW="4737100" imgH="20320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8" y="2219325"/>
                        <a:ext cx="8199437" cy="3517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457200" y="2209800"/>
            <a:ext cx="5486400" cy="1752600"/>
          </a:xfrm>
          <a:prstGeom prst="rect">
            <a:avLst/>
          </a:prstGeom>
          <a:noFill/>
          <a:ln w="38100">
            <a:solidFill>
              <a:srgbClr val="00CC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3" name="Line 5"/>
          <p:cNvSpPr>
            <a:spLocks noChangeShapeType="1"/>
          </p:cNvSpPr>
          <p:nvPr/>
        </p:nvSpPr>
        <p:spPr bwMode="auto">
          <a:xfrm>
            <a:off x="457200" y="3505200"/>
            <a:ext cx="5486400" cy="0"/>
          </a:xfrm>
          <a:prstGeom prst="line">
            <a:avLst/>
          </a:prstGeom>
          <a:noFill/>
          <a:ln w="19050">
            <a:solidFill>
              <a:srgbClr val="00CC00"/>
            </a:solidFill>
            <a:prstDash val="sysDot"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7467600" y="2209800"/>
            <a:ext cx="1143000" cy="1752600"/>
          </a:xfrm>
          <a:prstGeom prst="rect">
            <a:avLst/>
          </a:prstGeom>
          <a:solidFill>
            <a:srgbClr val="92D050">
              <a:alpha val="14117"/>
            </a:srgbClr>
          </a:solidFill>
          <a:ln w="28575">
            <a:solidFill>
              <a:srgbClr val="00CC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858000" y="1752600"/>
            <a:ext cx="1752600" cy="33813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>
                <a:latin typeface="Arial" pitchFamily="34" charset="0"/>
                <a:cs typeface="Arial" pitchFamily="34" charset="0"/>
              </a:rPr>
              <a:t>Random Utility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4000" smtClean="0"/>
              <a:t>Error Components Logit Model</a:t>
            </a:r>
          </a:p>
        </p:txBody>
      </p:sp>
      <p:graphicFrame>
        <p:nvGraphicFramePr>
          <p:cNvPr id="13314" name="Object 3"/>
          <p:cNvGraphicFramePr>
            <a:graphicFrameLocks noChangeAspect="1"/>
          </p:cNvGraphicFramePr>
          <p:nvPr/>
        </p:nvGraphicFramePr>
        <p:xfrm>
          <a:off x="522288" y="2219325"/>
          <a:ext cx="8199437" cy="351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863" name="Equation" r:id="rId4" imgW="4737100" imgH="2032000" progId="Equation.DSMT4">
                  <p:embed/>
                </p:oleObj>
              </mc:Choice>
              <mc:Fallback>
                <p:oleObj name="Equation" r:id="rId4" imgW="4737100" imgH="20320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8" y="2219325"/>
                        <a:ext cx="8199437" cy="3517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5867400" y="2209800"/>
            <a:ext cx="1600200" cy="1752600"/>
          </a:xfrm>
          <a:prstGeom prst="rect">
            <a:avLst/>
          </a:prstGeom>
          <a:solidFill>
            <a:srgbClr val="92D050">
              <a:alpha val="14902"/>
            </a:srgbClr>
          </a:solidFill>
          <a:ln w="38100">
            <a:solidFill>
              <a:srgbClr val="00CC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457200" y="4876800"/>
            <a:ext cx="1905000" cy="838200"/>
          </a:xfrm>
          <a:prstGeom prst="rect">
            <a:avLst/>
          </a:prstGeom>
          <a:solidFill>
            <a:srgbClr val="92D050">
              <a:alpha val="14902"/>
            </a:srgbClr>
          </a:solidFill>
          <a:ln w="19050">
            <a:solidFill>
              <a:srgbClr val="00CC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638800" y="1676400"/>
            <a:ext cx="1981200" cy="33813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>
                <a:latin typeface="Arial" pitchFamily="34" charset="0"/>
                <a:cs typeface="Arial" pitchFamily="34" charset="0"/>
              </a:rPr>
              <a:t>Error Components</a:t>
            </a:r>
          </a:p>
        </p:txBody>
      </p:sp>
      <p:cxnSp>
        <p:nvCxnSpPr>
          <p:cNvPr id="13319" name="Straight Connector 7"/>
          <p:cNvCxnSpPr>
            <a:cxnSpLocks noChangeShapeType="1"/>
          </p:cNvCxnSpPr>
          <p:nvPr/>
        </p:nvCxnSpPr>
        <p:spPr bwMode="auto">
          <a:xfrm>
            <a:off x="5867400" y="3476625"/>
            <a:ext cx="1600200" cy="1588"/>
          </a:xfrm>
          <a:prstGeom prst="line">
            <a:avLst/>
          </a:prstGeom>
          <a:noFill/>
          <a:ln w="28575" algn="ctr">
            <a:solidFill>
              <a:srgbClr val="00B050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z="3600" smtClean="0"/>
              <a:t>Random Parameters Model</a:t>
            </a:r>
          </a:p>
        </p:txBody>
      </p:sp>
      <p:graphicFrame>
        <p:nvGraphicFramePr>
          <p:cNvPr id="14338" name="Object 3"/>
          <p:cNvGraphicFramePr>
            <a:graphicFrameLocks noChangeAspect="1"/>
          </p:cNvGraphicFramePr>
          <p:nvPr/>
        </p:nvGraphicFramePr>
        <p:xfrm>
          <a:off x="563563" y="2197100"/>
          <a:ext cx="8199437" cy="351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887" name="Equation" r:id="rId4" imgW="4737100" imgH="2032000" progId="Equation.DSMT4">
                  <p:embed/>
                </p:oleObj>
              </mc:Choice>
              <mc:Fallback>
                <p:oleObj name="Equation" r:id="rId4" imgW="4737100" imgH="20320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563" y="2197100"/>
                        <a:ext cx="8199437" cy="3517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457200" y="3962400"/>
            <a:ext cx="468313" cy="9144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1" name="Line 6"/>
          <p:cNvSpPr>
            <a:spLocks noChangeShapeType="1"/>
          </p:cNvSpPr>
          <p:nvPr/>
        </p:nvSpPr>
        <p:spPr bwMode="auto">
          <a:xfrm>
            <a:off x="990600" y="4800600"/>
            <a:ext cx="5562600" cy="0"/>
          </a:xfrm>
          <a:prstGeom prst="line">
            <a:avLst/>
          </a:prstGeom>
          <a:noFill/>
          <a:ln w="19050">
            <a:solidFill>
              <a:srgbClr val="FF3300"/>
            </a:solidFill>
            <a:prstDash val="sysDot"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4342" name="Line 7"/>
          <p:cNvSpPr>
            <a:spLocks noChangeShapeType="1"/>
          </p:cNvSpPr>
          <p:nvPr/>
        </p:nvSpPr>
        <p:spPr bwMode="auto">
          <a:xfrm>
            <a:off x="990600" y="3962400"/>
            <a:ext cx="5562600" cy="0"/>
          </a:xfrm>
          <a:prstGeom prst="line">
            <a:avLst/>
          </a:prstGeom>
          <a:noFill/>
          <a:ln w="19050">
            <a:solidFill>
              <a:srgbClr val="FF3300"/>
            </a:solidFill>
            <a:prstDash val="sysDot"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4343" name="Rectangle 4"/>
          <p:cNvSpPr>
            <a:spLocks noChangeArrowheads="1"/>
          </p:cNvSpPr>
          <p:nvPr/>
        </p:nvSpPr>
        <p:spPr bwMode="auto">
          <a:xfrm>
            <a:off x="6629400" y="3962400"/>
            <a:ext cx="457200" cy="9144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4" name="Rectangle 4"/>
          <p:cNvSpPr>
            <a:spLocks noChangeArrowheads="1"/>
          </p:cNvSpPr>
          <p:nvPr/>
        </p:nvSpPr>
        <p:spPr bwMode="auto">
          <a:xfrm>
            <a:off x="1143000" y="3962400"/>
            <a:ext cx="304800" cy="9144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9144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Heterogeneous (in the Means) </a:t>
            </a:r>
            <a:br>
              <a:rPr lang="en-US" sz="3200" b="1" smtClean="0"/>
            </a:br>
            <a:r>
              <a:rPr lang="en-US" sz="3200" b="1" smtClean="0"/>
              <a:t>Random Parameters Model</a:t>
            </a:r>
          </a:p>
        </p:txBody>
      </p:sp>
      <p:graphicFrame>
        <p:nvGraphicFramePr>
          <p:cNvPr id="15362" name="Object 3"/>
          <p:cNvGraphicFramePr>
            <a:graphicFrameLocks noChangeAspect="1"/>
          </p:cNvGraphicFramePr>
          <p:nvPr/>
        </p:nvGraphicFramePr>
        <p:xfrm>
          <a:off x="522288" y="2219325"/>
          <a:ext cx="8199437" cy="351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911" name="Equation" r:id="rId4" imgW="4737100" imgH="2032000" progId="Equation.DSMT4">
                  <p:embed/>
                </p:oleObj>
              </mc:Choice>
              <mc:Fallback>
                <p:oleObj name="Equation" r:id="rId4" imgW="4737100" imgH="20320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8" y="2219325"/>
                        <a:ext cx="8199437" cy="3517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457200" y="3962400"/>
            <a:ext cx="457200" cy="9144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1600200" y="3962400"/>
            <a:ext cx="762000" cy="8382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Heterogeneity in Both </a:t>
            </a:r>
            <a:br>
              <a:rPr lang="en-US" sz="3200" b="1" smtClean="0"/>
            </a:br>
            <a:r>
              <a:rPr lang="en-US" sz="3200" b="1" smtClean="0"/>
              <a:t>Means and Variances</a:t>
            </a:r>
          </a:p>
        </p:txBody>
      </p:sp>
      <p:graphicFrame>
        <p:nvGraphicFramePr>
          <p:cNvPr id="16386" name="Object 3"/>
          <p:cNvGraphicFramePr>
            <a:graphicFrameLocks noChangeAspect="1"/>
          </p:cNvGraphicFramePr>
          <p:nvPr/>
        </p:nvGraphicFramePr>
        <p:xfrm>
          <a:off x="522288" y="2219325"/>
          <a:ext cx="8199437" cy="351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935" name="Equation" r:id="rId4" imgW="4737100" imgH="2032000" progId="Equation.DSMT4">
                  <p:embed/>
                </p:oleObj>
              </mc:Choice>
              <mc:Fallback>
                <p:oleObj name="Equation" r:id="rId4" imgW="4737100" imgH="20320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8" y="2219325"/>
                        <a:ext cx="8199437" cy="3517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457200" y="3962400"/>
            <a:ext cx="457200" cy="9144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1582738" y="3962400"/>
            <a:ext cx="762000" cy="8382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2590800" y="3962400"/>
            <a:ext cx="4038600" cy="838200"/>
          </a:xfrm>
          <a:prstGeom prst="rect">
            <a:avLst/>
          </a:prstGeom>
          <a:solidFill>
            <a:srgbClr val="0066FF">
              <a:alpha val="14902"/>
            </a:srgbClr>
          </a:solidFill>
          <a:ln w="381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381000" y="1295400"/>
            <a:ext cx="8458200" cy="304800"/>
          </a:xfrm>
          <a:prstGeom prst="rect">
            <a:avLst/>
          </a:prstGeom>
          <a:solidFill>
            <a:srgbClr val="FFFFFF"/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5059" name="TextBox 3"/>
          <p:cNvSpPr txBox="1">
            <a:spLocks noChangeArrowheads="1"/>
          </p:cNvSpPr>
          <p:nvPr/>
        </p:nvSpPr>
        <p:spPr bwMode="auto">
          <a:xfrm>
            <a:off x="1219200" y="1219200"/>
            <a:ext cx="6705600" cy="507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Random Parms/Error Comps. Logit Model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Log likelihood function     -4019.23544  (-4158.50286 for MNL)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Restricted log likelihood   -4436.14196  (Chi squared = 278.5)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Chi squared [  12 d.f.]       833.81303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Significance level               .00000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McFadden Pseudo R-squared      .0939795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Estimation based on N =   3200, K =  12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AIC              2.51952     8062.47089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Fin.Smpl.AIC     2.51955     8062.56878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Bayes IC         2.54229     8135.32176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Hannan Quinn     2.52768     8088.58926</a:t>
            </a:r>
          </a:p>
          <a:p>
            <a:r>
              <a:rPr lang="pt-BR" sz="1200" b="1">
                <a:latin typeface="Courier New" pitchFamily="49" charset="0"/>
                <a:cs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No coefficients -4436.1420  .0940 .0928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Constants only  -4391.1804  .0847 .0836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At start values -4158.5029  .0335 .0323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Replications for simulated probs. =  50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Halton sequences used for simulations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RPL model with panel has     400 groups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Fixed number of obsrvs./group=        8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Hessian is not PD. Using BHHH estimator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Number of obs.=  3200, skipped    0 obs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Box 1"/>
          <p:cNvSpPr txBox="1">
            <a:spLocks noChangeArrowheads="1"/>
          </p:cNvSpPr>
          <p:nvPr/>
        </p:nvSpPr>
        <p:spPr bwMode="auto">
          <a:xfrm>
            <a:off x="457200" y="1752600"/>
            <a:ext cx="57150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|Random parameters in utility functions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FASH|     .62768***       .13498        4.650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PRICE|   -7.60651***      1.08418       -7.016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|Nonrandom parameters in utility functions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QUAL|    1.07127***       .06732       15.913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ASC4|     .03874          .09017         .430   .6675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|Heterogeneity in mean, Parameter:Variable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FASH:AGE|    1.73176***       .15372       11.266   .0000</a:t>
            </a:r>
          </a:p>
          <a:p>
            <a:r>
              <a:rPr lang="pt-BR" sz="1200" b="1">
                <a:latin typeface="Courier New" pitchFamily="49" charset="0"/>
                <a:cs typeface="Courier New" pitchFamily="49" charset="0"/>
              </a:rPr>
              <a:t>FAS0:AGE|     .71872***       .18592        3.866   .0001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PRIC:AGE|   -9.38055***      1.07578       -8.720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PRI0:AGE|   -4.33586***      1.20681       -3.593   .0003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|Distns. of RPs. Std.Devs or limits of triangular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NsFASH|     .88760***       .07976       11.128   .0000</a:t>
            </a:r>
          </a:p>
          <a:p>
            <a:r>
              <a:rPr lang="de-DE" sz="1200" b="1">
                <a:latin typeface="Courier New" pitchFamily="49" charset="0"/>
                <a:cs typeface="Courier New" pitchFamily="49" charset="0"/>
              </a:rPr>
              <a:t> NsPRICE|    1.23440         1.95780         .631   .</a:t>
            </a:r>
            <a:r>
              <a:rPr lang="de-DE" sz="1200" b="1" smtClean="0">
                <a:latin typeface="Courier New" pitchFamily="49" charset="0"/>
                <a:cs typeface="Courier New" pitchFamily="49" charset="0"/>
              </a:rPr>
              <a:t>5284</a:t>
            </a:r>
          </a:p>
          <a:p>
            <a:r>
              <a:rPr lang="de-DE" sz="1200" b="1" smtClean="0">
                <a:latin typeface="Courier New" pitchFamily="49" charset="0"/>
                <a:cs typeface="Courier New" pitchFamily="49" charset="0"/>
              </a:rPr>
              <a:t>        |Heterogeneity in standard deviations</a:t>
            </a:r>
          </a:p>
          <a:p>
            <a:r>
              <a:rPr lang="de-DE" sz="1200" b="1" smtClean="0">
                <a:latin typeface="Courier New" pitchFamily="49" charset="0"/>
                <a:cs typeface="Courier New" pitchFamily="49" charset="0"/>
              </a:rPr>
              <a:t>        |(cF1, cF2, cP1, cP2 omitted...)</a:t>
            </a:r>
            <a:endParaRPr lang="de-DE" sz="1200" b="1">
              <a:latin typeface="Courier New" pitchFamily="49" charset="0"/>
              <a:cs typeface="Courier New" pitchFamily="49" charset="0"/>
            </a:endParaRP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|Standard deviations of latent random effects</a:t>
            </a:r>
          </a:p>
          <a:p>
            <a:r>
              <a:rPr lang="da-DK" sz="1200" b="1">
                <a:latin typeface="Courier New" pitchFamily="49" charset="0"/>
                <a:cs typeface="Courier New" pitchFamily="49" charset="0"/>
              </a:rPr>
              <a:t>SigmaE01|     .23165          .40495         .572   .5673</a:t>
            </a:r>
          </a:p>
          <a:p>
            <a:r>
              <a:rPr lang="da-DK" sz="1200" b="1">
                <a:latin typeface="Courier New" pitchFamily="49" charset="0"/>
                <a:cs typeface="Courier New" pitchFamily="49" charset="0"/>
              </a:rPr>
              <a:t>SigmaE02|     .51260**        .23002        2.228   .0258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Note: ***, **, * = Significance at 1%, 5%, 10% level.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</p:txBody>
      </p:sp>
      <p:sp>
        <p:nvSpPr>
          <p:cNvPr id="46083" name="TextBox 2"/>
          <p:cNvSpPr txBox="1">
            <a:spLocks noChangeArrowheads="1"/>
          </p:cNvSpPr>
          <p:nvPr/>
        </p:nvSpPr>
        <p:spPr bwMode="auto">
          <a:xfrm>
            <a:off x="6248400" y="1817688"/>
            <a:ext cx="2667000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Random Effects Logit 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Model Appearance of 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Latent Random Effects 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in Utilities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Alternative   E01 E02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BRAND1     | * |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BRAND2     | * |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BRAND3     | * |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NONE       |   | *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+-------------+---+---+</a:t>
            </a:r>
          </a:p>
          <a:p>
            <a:endParaRPr lang="en-US" sz="1200" b="1">
              <a:latin typeface="Courier New" pitchFamily="49" charset="0"/>
              <a:cs typeface="Courier New" pitchFamily="49" charset="0"/>
            </a:endParaRP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Heterogeneity  in  Means.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Delta:    2 rows, 2 cols.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  AGE25     AGE39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FASH    1.73176    .71872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PRICE  -9.38055  -4.33586</a:t>
            </a:r>
          </a:p>
          <a:p>
            <a:endParaRPr lang="en-US" sz="120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6084" name="Title 3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algn="ctr"/>
            <a:r>
              <a:rPr lang="en-US" sz="3200" b="1" smtClean="0"/>
              <a:t>Estimated RP/ECL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533400" y="1219200"/>
            <a:ext cx="4953000" cy="530225"/>
          </a:xfrm>
        </p:spPr>
        <p:txBody>
          <a:bodyPr/>
          <a:lstStyle/>
          <a:p>
            <a:pPr algn="l"/>
            <a:r>
              <a:rPr lang="en-US" sz="3600" b="1" smtClean="0"/>
              <a:t>Estimated Elasticities</a:t>
            </a:r>
          </a:p>
        </p:txBody>
      </p:sp>
      <p:sp>
        <p:nvSpPr>
          <p:cNvPr id="47107" name="TextBox 2"/>
          <p:cNvSpPr txBox="1">
            <a:spLocks noChangeArrowheads="1"/>
          </p:cNvSpPr>
          <p:nvPr/>
        </p:nvSpPr>
        <p:spPr bwMode="auto">
          <a:xfrm>
            <a:off x="457200" y="1752600"/>
            <a:ext cx="8001000" cy="461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Elasticity             averaged over observations.|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Attribute is PRICE    in choice BRAND1     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Effects on probabilities of all choices in model: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= Direct Elasticity effect of the attribute.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                           Mean    St.Dev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    Choice=BRAND1            -.9210     .4661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Choice=BRAND2             .2773     .3053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Choice=BRAND3             .2971     .3370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Choice=NONE               .2781     .2804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Attribute is PRICE    in choice BRAND2     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Choice=BRAND1             .3055     .1911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    Choice=BRAND2           -1.2692     .6179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Choice=BRAND3             .3195     .2127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Choice=NONE               .2934     .1711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Attribute is PRICE    in choice BRAND3     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Choice=BRAND1             .3737     .2939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Choice=BRAND2             .3881     .3047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    Choice=BRAND3            -.7549     .4015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Choice=NONE               .3488     .2670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endParaRPr lang="en-US"/>
          </a:p>
        </p:txBody>
      </p:sp>
      <p:sp>
        <p:nvSpPr>
          <p:cNvPr id="47108" name="TextBox 3"/>
          <p:cNvSpPr txBox="1">
            <a:spLocks noChangeArrowheads="1"/>
          </p:cNvSpPr>
          <p:nvPr/>
        </p:nvSpPr>
        <p:spPr bwMode="auto">
          <a:xfrm>
            <a:off x="5562600" y="1916113"/>
            <a:ext cx="2971800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Effects on probabilities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= Direct effect te.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       Mean St.Dev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PRICE  in choice BRAND1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BRAND1   -.8895  .3647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BRAND2    .2907  .2631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BRAND3    .2907  .2631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NONE      .2907  .2631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PRICE  in choice BRAND2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BRAND1    .3127  .1371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BRAND2  -1.2216  .3135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BRAND3    .3127  .1371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NONE      .3127  .1371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PRICE  in choice BRAND3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BRAND1    .3664  .2233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BRAND2    .3664  .2233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BRAND3   -.7548  .3363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NONE      .3664  .2233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+--------------------------+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0" y="1600200"/>
            <a:ext cx="2514600" cy="30797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400" b="1">
                <a:latin typeface="+mj-lt"/>
              </a:rPr>
              <a:t>Multinomial Logit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smtClean="0"/>
              <a:t>Estimating Individual Distributions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905000"/>
            <a:ext cx="7924800" cy="3657600"/>
          </a:xfrm>
        </p:spPr>
        <p:txBody>
          <a:bodyPr/>
          <a:lstStyle/>
          <a:p>
            <a:pPr eaLnBrk="1" hangingPunct="1"/>
            <a:r>
              <a:rPr lang="en-US" smtClean="0"/>
              <a:t>Form posterior estimates of E[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en-US" baseline="-25000" smtClean="0">
                <a:sym typeface="Symbol" pitchFamily="18" charset="2"/>
              </a:rPr>
              <a:t>i</a:t>
            </a:r>
            <a:r>
              <a:rPr lang="en-US" smtClean="0"/>
              <a:t>|data</a:t>
            </a:r>
            <a:r>
              <a:rPr lang="en-US" baseline="-25000" smtClean="0"/>
              <a:t>i</a:t>
            </a:r>
            <a:r>
              <a:rPr lang="en-US" smtClean="0"/>
              <a:t>]</a:t>
            </a:r>
            <a:endParaRPr lang="en-US" smtClean="0">
              <a:sym typeface="Symbol" pitchFamily="18" charset="2"/>
            </a:endParaRPr>
          </a:p>
          <a:p>
            <a:pPr eaLnBrk="1" hangingPunct="1"/>
            <a:r>
              <a:rPr lang="en-US" smtClean="0">
                <a:sym typeface="Symbol" pitchFamily="18" charset="2"/>
              </a:rPr>
              <a:t>Use the same methodology to estimate </a:t>
            </a:r>
            <a:r>
              <a:rPr lang="en-US" smtClean="0"/>
              <a:t>E[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en-US" baseline="-25000" smtClean="0">
                <a:sym typeface="Symbol" pitchFamily="18" charset="2"/>
              </a:rPr>
              <a:t>i</a:t>
            </a:r>
            <a:r>
              <a:rPr lang="en-US" baseline="30000" smtClean="0">
                <a:sym typeface="Symbol" pitchFamily="18" charset="2"/>
              </a:rPr>
              <a:t>2</a:t>
            </a:r>
            <a:r>
              <a:rPr lang="en-US" smtClean="0"/>
              <a:t>|data</a:t>
            </a:r>
            <a:r>
              <a:rPr lang="en-US" baseline="-25000" smtClean="0"/>
              <a:t>i</a:t>
            </a:r>
            <a:r>
              <a:rPr lang="en-US" smtClean="0">
                <a:sym typeface="Symbol" pitchFamily="18" charset="2"/>
              </a:rPr>
              <a:t>] and Var</a:t>
            </a:r>
            <a:r>
              <a:rPr lang="en-US" smtClean="0"/>
              <a:t>[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en-US" baseline="-25000" smtClean="0">
                <a:sym typeface="Symbol" pitchFamily="18" charset="2"/>
              </a:rPr>
              <a:t>i</a:t>
            </a:r>
            <a:r>
              <a:rPr lang="en-US" smtClean="0"/>
              <a:t>|data</a:t>
            </a:r>
            <a:r>
              <a:rPr lang="en-US" baseline="-25000" smtClean="0"/>
              <a:t>i</a:t>
            </a:r>
            <a:r>
              <a:rPr lang="en-US" smtClean="0">
                <a:sym typeface="Symbol" pitchFamily="18" charset="2"/>
              </a:rPr>
              <a:t>]</a:t>
            </a:r>
          </a:p>
          <a:p>
            <a:pPr eaLnBrk="1" hangingPunct="1"/>
            <a:r>
              <a:rPr lang="en-US" smtClean="0">
                <a:sym typeface="Symbol" pitchFamily="18" charset="2"/>
              </a:rPr>
              <a:t>Plot individual “confidence intervals” (assuming near normality)</a:t>
            </a:r>
          </a:p>
          <a:p>
            <a:pPr eaLnBrk="1" hangingPunct="1"/>
            <a:r>
              <a:rPr lang="en-US" smtClean="0">
                <a:sym typeface="Symbol" pitchFamily="18" charset="2"/>
              </a:rPr>
              <a:t>Sample from the distribution and plot kernel density estimates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668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What is the ‘Individual Estimate?’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09800"/>
            <a:ext cx="8229600" cy="3657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3600" smtClean="0">
                <a:latin typeface="+mj-lt"/>
              </a:rPr>
              <a:t>  </a:t>
            </a:r>
            <a:r>
              <a:rPr lang="en-US" sz="2400" smtClean="0"/>
              <a:t>Point estimate of mean, variance and range of</a:t>
            </a:r>
            <a:br>
              <a:rPr lang="en-US" sz="2400" smtClean="0"/>
            </a:br>
            <a:r>
              <a:rPr lang="en-US" sz="2400" smtClean="0"/>
              <a:t>   random variable 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baseline="-25000" smtClean="0">
                <a:sym typeface="Symbol" pitchFamily="18" charset="2"/>
              </a:rPr>
              <a:t>i</a:t>
            </a:r>
            <a:r>
              <a:rPr lang="en-US" sz="2400" smtClean="0">
                <a:sym typeface="Symbol" pitchFamily="18" charset="2"/>
              </a:rPr>
              <a:t> | data</a:t>
            </a:r>
            <a:r>
              <a:rPr lang="en-US" sz="2400" baseline="-25000" smtClean="0">
                <a:sym typeface="Symbol" pitchFamily="18" charset="2"/>
              </a:rPr>
              <a:t>i</a:t>
            </a:r>
            <a:r>
              <a:rPr lang="en-US" sz="2400" smtClean="0">
                <a:sym typeface="Symbol" pitchFamily="18" charset="2"/>
              </a:rPr>
              <a:t>.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2400" smtClean="0">
                <a:sym typeface="Symbol" pitchFamily="18" charset="2"/>
              </a:rPr>
              <a:t>   Value is NOT an estimate of 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baseline="-25000" smtClean="0">
                <a:sym typeface="Symbol" pitchFamily="18" charset="2"/>
              </a:rPr>
              <a:t>i </a:t>
            </a:r>
            <a:r>
              <a:rPr lang="en-US" sz="2400" smtClean="0">
                <a:sym typeface="Symbol" pitchFamily="18" charset="2"/>
              </a:rPr>
              <a:t>; it is an estimate  </a:t>
            </a:r>
            <a:br>
              <a:rPr lang="en-US" sz="2400" smtClean="0">
                <a:sym typeface="Symbol" pitchFamily="18" charset="2"/>
              </a:rPr>
            </a:br>
            <a:r>
              <a:rPr lang="en-US" sz="2400" smtClean="0">
                <a:sym typeface="Symbol" pitchFamily="18" charset="2"/>
              </a:rPr>
              <a:t>   of E[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baseline="-25000" smtClean="0">
                <a:sym typeface="Symbol" pitchFamily="18" charset="2"/>
              </a:rPr>
              <a:t>i</a:t>
            </a:r>
            <a:r>
              <a:rPr lang="en-US" sz="2400" smtClean="0">
                <a:sym typeface="Symbol" pitchFamily="18" charset="2"/>
              </a:rPr>
              <a:t> | data</a:t>
            </a:r>
            <a:r>
              <a:rPr lang="en-US" sz="2400" baseline="-25000" smtClean="0">
                <a:sym typeface="Symbol" pitchFamily="18" charset="2"/>
              </a:rPr>
              <a:t>i</a:t>
            </a:r>
            <a:r>
              <a:rPr lang="en-US" sz="2400" smtClean="0">
                <a:sym typeface="Symbol" pitchFamily="18" charset="2"/>
              </a:rPr>
              <a:t>]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2400" smtClean="0">
                <a:sym typeface="Symbol" pitchFamily="18" charset="2"/>
              </a:rPr>
              <a:t>   This would be the best estimate of the actual</a:t>
            </a:r>
            <a:br>
              <a:rPr lang="en-US" sz="2400" smtClean="0">
                <a:sym typeface="Symbol" pitchFamily="18" charset="2"/>
              </a:rPr>
            </a:br>
            <a:r>
              <a:rPr lang="en-US" sz="2400" smtClean="0">
                <a:sym typeface="Symbol" pitchFamily="18" charset="2"/>
              </a:rPr>
              <a:t>   realization 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baseline="-25000" smtClean="0">
                <a:sym typeface="Symbol" pitchFamily="18" charset="2"/>
              </a:rPr>
              <a:t>i</a:t>
            </a:r>
            <a:r>
              <a:rPr lang="en-US" sz="2400" smtClean="0">
                <a:sym typeface="Symbol" pitchFamily="18" charset="2"/>
              </a:rPr>
              <a:t>|data</a:t>
            </a:r>
            <a:r>
              <a:rPr lang="en-US" sz="2400" baseline="-25000" smtClean="0">
                <a:sym typeface="Symbol" pitchFamily="18" charset="2"/>
              </a:rPr>
              <a:t>i</a:t>
            </a:r>
            <a:endParaRPr lang="en-US" sz="2400" smtClean="0"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2400" smtClean="0">
                <a:sym typeface="Symbol" pitchFamily="18" charset="2"/>
              </a:rPr>
              <a:t>   An interval estimate would account for the sampling</a:t>
            </a:r>
            <a:br>
              <a:rPr lang="en-US" sz="2400" smtClean="0">
                <a:sym typeface="Symbol" pitchFamily="18" charset="2"/>
              </a:rPr>
            </a:br>
            <a:r>
              <a:rPr lang="en-US" sz="2400" smtClean="0">
                <a:sym typeface="Symbol" pitchFamily="18" charset="2"/>
              </a:rPr>
              <a:t>  ‘variation’ in the estimator of </a:t>
            </a:r>
            <a:r>
              <a:rPr lang="el-GR" sz="2400" b="1" smtClean="0">
                <a:sym typeface="Symbol" pitchFamily="18" charset="2"/>
              </a:rPr>
              <a:t>Ω</a:t>
            </a:r>
            <a:r>
              <a:rPr lang="en-US" sz="2400" smtClean="0">
                <a:sym typeface="Symbol" pitchFamily="18" charset="2"/>
              </a:rPr>
              <a:t>.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2400" smtClean="0">
                <a:sym typeface="Symbol" pitchFamily="18" charset="2"/>
              </a:rPr>
              <a:t>   Bayesian counterpart to the preceding:  Posterior </a:t>
            </a:r>
            <a:br>
              <a:rPr lang="en-US" sz="2400" smtClean="0">
                <a:sym typeface="Symbol" pitchFamily="18" charset="2"/>
              </a:rPr>
            </a:br>
            <a:r>
              <a:rPr lang="en-US" sz="2400" smtClean="0">
                <a:sym typeface="Symbol" pitchFamily="18" charset="2"/>
              </a:rPr>
              <a:t>   mean and variance.  Same kind of plot could be done.</a:t>
            </a:r>
            <a:endParaRPr lang="el-GR" sz="2400" smtClean="0"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838200"/>
          </a:xfrm>
        </p:spPr>
        <p:txBody>
          <a:bodyPr/>
          <a:lstStyle/>
          <a:p>
            <a:pPr algn="ctr" eaLnBrk="1" hangingPunct="1"/>
            <a:r>
              <a:rPr lang="en-US" smtClean="0"/>
              <a:t>Individual E[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en-US" baseline="-25000" smtClean="0">
                <a:sym typeface="Symbol" pitchFamily="18" charset="2"/>
              </a:rPr>
              <a:t>i</a:t>
            </a:r>
            <a:r>
              <a:rPr lang="en-US" smtClean="0"/>
              <a:t>|data</a:t>
            </a:r>
            <a:r>
              <a:rPr lang="en-US" baseline="-25000" smtClean="0"/>
              <a:t>i</a:t>
            </a:r>
            <a:r>
              <a:rPr lang="en-US" smtClean="0"/>
              <a:t>] Estimates*</a:t>
            </a:r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685800" y="5257800"/>
            <a:ext cx="8001000" cy="95410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600" b="1">
                <a:latin typeface="Arial" pitchFamily="34" charset="0"/>
                <a:cs typeface="Arial" pitchFamily="34" charset="0"/>
              </a:rPr>
              <a:t>The random parameters model is uncovering the latent class feature of the data</a:t>
            </a:r>
            <a:r>
              <a:rPr lang="en-US" sz="1600" b="1" smtClean="0">
                <a:latin typeface="Arial" pitchFamily="34" charset="0"/>
                <a:cs typeface="Arial" pitchFamily="34" charset="0"/>
              </a:rPr>
              <a:t>.</a:t>
            </a:r>
            <a:endParaRPr lang="en-US" b="1"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en-US" sz="1600" b="1">
                <a:latin typeface="Arial" pitchFamily="34" charset="0"/>
                <a:cs typeface="Arial" pitchFamily="34" charset="0"/>
              </a:rPr>
              <a:t>*The intervals could be made wider to account for the sampling </a:t>
            </a:r>
            <a:br>
              <a:rPr lang="en-US" sz="1600" b="1">
                <a:latin typeface="Arial" pitchFamily="34" charset="0"/>
                <a:cs typeface="Arial" pitchFamily="34" charset="0"/>
              </a:rPr>
            </a:br>
            <a:r>
              <a:rPr lang="en-US" sz="1600" b="1">
                <a:latin typeface="Arial" pitchFamily="34" charset="0"/>
                <a:cs typeface="Arial" pitchFamily="34" charset="0"/>
              </a:rPr>
              <a:t>variability of the underlying (classical) parameter estimators.</a:t>
            </a:r>
          </a:p>
        </p:txBody>
      </p:sp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676400"/>
            <a:ext cx="8491538" cy="3429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cxnSp>
        <p:nvCxnSpPr>
          <p:cNvPr id="48133" name="Straight Connector 7"/>
          <p:cNvCxnSpPr>
            <a:cxnSpLocks noChangeShapeType="1"/>
          </p:cNvCxnSpPr>
          <p:nvPr/>
        </p:nvCxnSpPr>
        <p:spPr bwMode="auto">
          <a:xfrm rot="5400000" flipH="1" flipV="1">
            <a:off x="2143126" y="3219450"/>
            <a:ext cx="2438400" cy="3175"/>
          </a:xfrm>
          <a:prstGeom prst="line">
            <a:avLst/>
          </a:prstGeom>
          <a:noFill/>
          <a:ln w="38100" algn="ctr">
            <a:solidFill>
              <a:srgbClr val="0099FF"/>
            </a:solidFill>
            <a:round/>
            <a:headEnd/>
            <a:tailEnd/>
          </a:ln>
        </p:spPr>
      </p:cxnSp>
      <p:cxnSp>
        <p:nvCxnSpPr>
          <p:cNvPr id="48134" name="Straight Connector 8"/>
          <p:cNvCxnSpPr>
            <a:cxnSpLocks noChangeShapeType="1"/>
          </p:cNvCxnSpPr>
          <p:nvPr/>
        </p:nvCxnSpPr>
        <p:spPr bwMode="auto">
          <a:xfrm rot="5400000" flipH="1" flipV="1">
            <a:off x="5504657" y="3209131"/>
            <a:ext cx="2438400" cy="1587"/>
          </a:xfrm>
          <a:prstGeom prst="line">
            <a:avLst/>
          </a:prstGeom>
          <a:noFill/>
          <a:ln w="38100" algn="ctr">
            <a:solidFill>
              <a:srgbClr val="0099FF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19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WTP Application (Value of Time Saved)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209800"/>
            <a:ext cx="5562600" cy="1676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Estimating Willingness to Pay for</a:t>
            </a:r>
            <a:br>
              <a:rPr lang="en-US" smtClean="0"/>
            </a:br>
            <a:r>
              <a:rPr lang="en-US" smtClean="0"/>
              <a:t>Increments to an Attribute in a  </a:t>
            </a:r>
            <a:br>
              <a:rPr lang="en-US" smtClean="0"/>
            </a:br>
            <a:r>
              <a:rPr lang="en-US" smtClean="0"/>
              <a:t>Discrete Choice Model</a:t>
            </a:r>
          </a:p>
        </p:txBody>
      </p:sp>
      <p:graphicFrame>
        <p:nvGraphicFramePr>
          <p:cNvPr id="17410" name="Object 4"/>
          <p:cNvGraphicFramePr>
            <a:graphicFrameLocks noChangeAspect="1"/>
          </p:cNvGraphicFramePr>
          <p:nvPr/>
        </p:nvGraphicFramePr>
        <p:xfrm>
          <a:off x="2438400" y="4343400"/>
          <a:ext cx="3409950" cy="1387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959" name="Equation" r:id="rId4" imgW="1091726" imgH="444307" progId="Equation.DSMT4">
                  <p:embed/>
                </p:oleObj>
              </mc:Choice>
              <mc:Fallback>
                <p:oleObj name="Equation" r:id="rId4" imgW="1091726" imgH="444307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343400"/>
                        <a:ext cx="3409950" cy="1387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3" name="Line 5"/>
          <p:cNvSpPr>
            <a:spLocks noChangeShapeType="1"/>
          </p:cNvSpPr>
          <p:nvPr/>
        </p:nvSpPr>
        <p:spPr bwMode="auto">
          <a:xfrm flipH="1">
            <a:off x="5181600" y="3657600"/>
            <a:ext cx="2286000" cy="8382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6477000" y="40386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/>
              <a:t>Random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914400"/>
            <a:ext cx="8229600" cy="685800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Extending the RP Model to WTP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676400"/>
            <a:ext cx="7467600" cy="3048000"/>
          </a:xfrm>
        </p:spPr>
        <p:txBody>
          <a:bodyPr/>
          <a:lstStyle/>
          <a:p>
            <a:pPr eaLnBrk="1" hangingPunct="1">
              <a:buNone/>
            </a:pPr>
            <a:r>
              <a:rPr lang="en-US" sz="3600" smtClean="0"/>
              <a:t>U</a:t>
            </a:r>
            <a:r>
              <a:rPr lang="en-US" smtClean="0"/>
              <a:t>se the model to estimate conditional</a:t>
            </a:r>
            <a:br>
              <a:rPr lang="en-US" smtClean="0"/>
            </a:br>
            <a:r>
              <a:rPr lang="en-US" smtClean="0"/>
              <a:t>   distributions for any function of</a:t>
            </a:r>
            <a:br>
              <a:rPr lang="en-US" smtClean="0"/>
            </a:br>
            <a:r>
              <a:rPr lang="en-US" smtClean="0"/>
              <a:t>   parameters</a:t>
            </a:r>
          </a:p>
          <a:p>
            <a:pPr eaLnBrk="1" hangingPunct="1">
              <a:buNone/>
            </a:pPr>
            <a:r>
              <a:rPr lang="en-US" sz="3600" smtClean="0"/>
              <a:t>W</a:t>
            </a:r>
            <a:r>
              <a:rPr lang="en-US" smtClean="0"/>
              <a:t>illingness to pay = -</a:t>
            </a:r>
            <a:r>
              <a:rPr lang="en-US" smtClean="0">
                <a:sym typeface="Symbol" pitchFamily="18" charset="2"/>
              </a:rPr>
              <a:t></a:t>
            </a:r>
            <a:r>
              <a:rPr lang="en-US" baseline="-25000" smtClean="0">
                <a:sym typeface="Symbol" pitchFamily="18" charset="2"/>
              </a:rPr>
              <a:t>i,time</a:t>
            </a:r>
            <a:r>
              <a:rPr lang="en-US" smtClean="0">
                <a:sym typeface="Symbol" pitchFamily="18" charset="2"/>
              </a:rPr>
              <a:t> / </a:t>
            </a:r>
            <a:r>
              <a:rPr lang="en-US" baseline="-25000" smtClean="0">
                <a:sym typeface="Symbol" pitchFamily="18" charset="2"/>
              </a:rPr>
              <a:t>i,cost</a:t>
            </a:r>
            <a:r>
              <a:rPr lang="en-US" smtClean="0">
                <a:sym typeface="Symbol" pitchFamily="18" charset="2"/>
              </a:rPr>
              <a:t> </a:t>
            </a:r>
          </a:p>
          <a:p>
            <a:pPr eaLnBrk="1" hangingPunct="1">
              <a:buNone/>
            </a:pPr>
            <a:r>
              <a:rPr lang="en-US" sz="3600" smtClean="0">
                <a:sym typeface="Symbol" pitchFamily="18" charset="2"/>
              </a:rPr>
              <a:t>U</a:t>
            </a:r>
            <a:r>
              <a:rPr lang="en-US" smtClean="0">
                <a:sym typeface="Symbol" pitchFamily="18" charset="2"/>
              </a:rPr>
              <a:t>se simulation method</a:t>
            </a:r>
          </a:p>
        </p:txBody>
      </p:sp>
      <p:graphicFrame>
        <p:nvGraphicFramePr>
          <p:cNvPr id="18434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143000" y="4572000"/>
          <a:ext cx="6599238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4983" name="Equation" r:id="rId4" imgW="3390900" imgH="939800" progId="Equation.DSMT4">
                  <p:embed/>
                </p:oleObj>
              </mc:Choice>
              <mc:Fallback>
                <p:oleObj name="Equation" r:id="rId4" imgW="3390900" imgH="939800" progId="Equation.DSMT4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4572000"/>
                        <a:ext cx="6599238" cy="182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7" name="Rectangle 4"/>
          <p:cNvSpPr>
            <a:spLocks noChangeArrowheads="1"/>
          </p:cNvSpPr>
          <p:nvPr/>
        </p:nvSpPr>
        <p:spPr bwMode="auto">
          <a:xfrm>
            <a:off x="1066800" y="4572000"/>
            <a:ext cx="6934200" cy="1905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914400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Sumulation of WTP from </a:t>
            </a:r>
            <a:r>
              <a:rPr lang="en-US" sz="3600" b="1" smtClean="0">
                <a:sym typeface="Symbol" pitchFamily="18" charset="2"/>
              </a:rPr>
              <a:t></a:t>
            </a:r>
            <a:r>
              <a:rPr lang="en-US" sz="3600" b="1" i="1" baseline="-25000" smtClean="0">
                <a:sym typeface="Symbol" pitchFamily="18" charset="2"/>
              </a:rPr>
              <a:t>i</a:t>
            </a:r>
            <a:endParaRPr lang="en-US" sz="3600" b="1" i="1" smtClean="0"/>
          </a:p>
        </p:txBody>
      </p:sp>
      <p:graphicFrame>
        <p:nvGraphicFramePr>
          <p:cNvPr id="19458" name="Object 3"/>
          <p:cNvGraphicFramePr>
            <a:graphicFrameLocks noChangeAspect="1"/>
          </p:cNvGraphicFramePr>
          <p:nvPr/>
        </p:nvGraphicFramePr>
        <p:xfrm>
          <a:off x="685800" y="2057400"/>
          <a:ext cx="7197725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07" name="Equation" r:id="rId4" imgW="4216320" imgH="2387520" progId="Equation.DSMT4">
                  <p:embed/>
                </p:oleObj>
              </mc:Choice>
              <mc:Fallback>
                <p:oleObj name="Equation" r:id="rId4" imgW="4216320" imgH="238752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057400"/>
                        <a:ext cx="7197725" cy="406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534400" cy="1139825"/>
          </a:xfrm>
        </p:spPr>
        <p:txBody>
          <a:bodyPr/>
          <a:lstStyle/>
          <a:p>
            <a:pPr algn="ctr"/>
            <a:r>
              <a:rPr lang="en-US" b="1" dirty="0" smtClean="0"/>
              <a:t>Extension:  Generalized </a:t>
            </a:r>
            <a:r>
              <a:rPr lang="en-US" b="1" dirty="0" smtClean="0"/>
              <a:t>Mixed </a:t>
            </a:r>
            <a:r>
              <a:rPr lang="en-US" b="1" dirty="0" err="1" smtClean="0"/>
              <a:t>Logit</a:t>
            </a:r>
            <a:r>
              <a:rPr lang="en-US" b="1" dirty="0" smtClean="0"/>
              <a:t> Model</a:t>
            </a:r>
          </a:p>
        </p:txBody>
      </p:sp>
      <p:graphicFrame>
        <p:nvGraphicFramePr>
          <p:cNvPr id="23554" name="Object 4"/>
          <p:cNvGraphicFramePr>
            <a:graphicFrameLocks noChangeAspect="1"/>
          </p:cNvGraphicFramePr>
          <p:nvPr/>
        </p:nvGraphicFramePr>
        <p:xfrm>
          <a:off x="2057400" y="1828800"/>
          <a:ext cx="5105400" cy="430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103" name="Equation" r:id="rId4" imgW="3060360" imgH="2577960" progId="Equation.DSMT4">
                  <p:embed/>
                </p:oleObj>
              </mc:Choice>
              <mc:Fallback>
                <p:oleObj name="Equation" r:id="rId4" imgW="3060360" imgH="257796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828800"/>
                        <a:ext cx="5105400" cy="4300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itle 2"/>
          <p:cNvSpPr>
            <a:spLocks noGrp="1"/>
          </p:cNvSpPr>
          <p:nvPr>
            <p:ph type="title"/>
          </p:nvPr>
        </p:nvSpPr>
        <p:spPr>
          <a:xfrm>
            <a:off x="152400" y="381000"/>
            <a:ext cx="8839200" cy="1139825"/>
          </a:xfrm>
        </p:spPr>
        <p:txBody>
          <a:bodyPr/>
          <a:lstStyle/>
          <a:p>
            <a:pPr algn="ctr"/>
            <a:r>
              <a:rPr lang="en-US" sz="2800" b="1" dirty="0" smtClean="0"/>
              <a:t>Extension: Estimation </a:t>
            </a:r>
            <a:r>
              <a:rPr lang="en-US" sz="2800" b="1" dirty="0" smtClean="0"/>
              <a:t>in Willingness to Pay Space</a:t>
            </a:r>
          </a:p>
        </p:txBody>
      </p:sp>
      <p:graphicFrame>
        <p:nvGraphicFramePr>
          <p:cNvPr id="25602" name="Object 3"/>
          <p:cNvGraphicFramePr>
            <a:graphicFrameLocks noChangeAspect="1"/>
          </p:cNvGraphicFramePr>
          <p:nvPr/>
        </p:nvGraphicFramePr>
        <p:xfrm>
          <a:off x="533400" y="2133600"/>
          <a:ext cx="7961313" cy="307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2151" name="Equation" r:id="rId4" imgW="4864100" imgH="1879600" progId="Equation.DSMT4">
                  <p:embed/>
                </p:oleObj>
              </mc:Choice>
              <mc:Fallback>
                <p:oleObj name="Equation" r:id="rId4" imgW="4864100" imgH="18796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133600"/>
                        <a:ext cx="7961313" cy="307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4724400" y="2133600"/>
            <a:ext cx="1066800" cy="1371600"/>
          </a:xfrm>
          <a:prstGeom prst="rect">
            <a:avLst/>
          </a:prstGeom>
          <a:solidFill>
            <a:srgbClr val="CCECFF">
              <a:alpha val="2117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143000" y="1676400"/>
            <a:ext cx="4724400" cy="304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>
                <a:latin typeface="+mj-lt"/>
              </a:rPr>
              <a:t>Both parameters in the WTP calculation are random.</a:t>
            </a:r>
          </a:p>
        </p:txBody>
      </p:sp>
      <p:sp>
        <p:nvSpPr>
          <p:cNvPr id="25606" name="Rectangle 5"/>
          <p:cNvSpPr>
            <a:spLocks noChangeArrowheads="1"/>
          </p:cNvSpPr>
          <p:nvPr/>
        </p:nvSpPr>
        <p:spPr bwMode="auto">
          <a:xfrm>
            <a:off x="1219200" y="2133600"/>
            <a:ext cx="381000" cy="1371600"/>
          </a:xfrm>
          <a:prstGeom prst="rect">
            <a:avLst/>
          </a:prstGeom>
          <a:solidFill>
            <a:srgbClr val="FF3300">
              <a:alpha val="16078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z="3200" b="1" dirty="0" smtClean="0"/>
              <a:t>Appendix:  Classical </a:t>
            </a:r>
            <a:r>
              <a:rPr lang="en-US" sz="3200" b="1" dirty="0" smtClean="0"/>
              <a:t>Estimation </a:t>
            </a:r>
            <a:r>
              <a:rPr lang="en-US" sz="3200" b="1" dirty="0" smtClean="0"/>
              <a:t>Platform - The </a:t>
            </a:r>
            <a:r>
              <a:rPr lang="en-US" sz="3200" b="1" dirty="0" smtClean="0"/>
              <a:t>Likelihood</a:t>
            </a:r>
          </a:p>
        </p:txBody>
      </p:sp>
      <p:graphicFrame>
        <p:nvGraphicFramePr>
          <p:cNvPr id="4098" name="Object 3"/>
          <p:cNvGraphicFramePr>
            <a:graphicFrameLocks noChangeAspect="1"/>
          </p:cNvGraphicFramePr>
          <p:nvPr/>
        </p:nvGraphicFramePr>
        <p:xfrm>
          <a:off x="2133600" y="2286000"/>
          <a:ext cx="4886325" cy="293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170" name="Equation" r:id="rId4" imgW="2667000" imgH="1600200" progId="Equation.DSMT4">
                  <p:embed/>
                </p:oleObj>
              </mc:Choice>
              <mc:Fallback>
                <p:oleObj name="Equation" r:id="rId4" imgW="2667000" imgH="160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2286000"/>
                        <a:ext cx="4886325" cy="2930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143000" y="5334000"/>
            <a:ext cx="7543800" cy="73818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latin typeface="Arial" pitchFamily="34" charset="0"/>
                <a:cs typeface="Arial" pitchFamily="34" charset="0"/>
              </a:rPr>
              <a:t>Expected value over all possible realizations of </a:t>
            </a:r>
            <a:r>
              <a:rPr lang="en-US" sz="2400" b="1">
                <a:latin typeface="Arial" pitchFamily="34" charset="0"/>
                <a:cs typeface="Arial" pitchFamily="34" charset="0"/>
                <a:sym typeface="Symbol" pitchFamily="18" charset="2"/>
              </a:rPr>
              <a:t></a:t>
            </a:r>
            <a:r>
              <a:rPr lang="en-US" b="1" baseline="-2500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b="1">
                <a:latin typeface="Arial" pitchFamily="34" charset="0"/>
                <a:cs typeface="Arial" pitchFamily="34" charset="0"/>
                <a:sym typeface="Symbol" pitchFamily="18" charset="2"/>
              </a:rPr>
              <a:t> (according to the estimated asymptotic distribution). I.e., over all possible samples.</a:t>
            </a:r>
          </a:p>
        </p:txBody>
      </p:sp>
    </p:spTree>
    <p:extLst>
      <p:ext uri="{BB962C8B-B14F-4D97-AF65-F5344CB8AC3E}">
        <p14:creationId xmlns:p14="http://schemas.microsoft.com/office/powerpoint/2010/main" val="949630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Simulation Based Estimation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8153400" cy="4648200"/>
          </a:xfrm>
        </p:spPr>
        <p:txBody>
          <a:bodyPr/>
          <a:lstStyle/>
          <a:p>
            <a:pPr eaLnBrk="1" hangingPunct="1"/>
            <a:r>
              <a:rPr lang="en-US" sz="2400" smtClean="0"/>
              <a:t>Choice probability = P[data |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smtClean="0">
                <a:sym typeface="Symbol" pitchFamily="18" charset="2"/>
              </a:rPr>
              <a:t>(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baseline="-25000" smtClean="0">
                <a:sym typeface="Symbol" pitchFamily="18" charset="2"/>
              </a:rPr>
              <a:t>1</a:t>
            </a:r>
            <a:r>
              <a:rPr lang="en-US" sz="2400" smtClean="0">
                <a:sym typeface="Symbol" pitchFamily="18" charset="2"/>
              </a:rPr>
              <a:t>,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baseline="-25000" smtClean="0">
                <a:sym typeface="Symbol" pitchFamily="18" charset="2"/>
              </a:rPr>
              <a:t>2</a:t>
            </a:r>
            <a:r>
              <a:rPr lang="en-US" sz="2400" smtClean="0">
                <a:sym typeface="Symbol" pitchFamily="18" charset="2"/>
              </a:rPr>
              <a:t>,</a:t>
            </a:r>
            <a:r>
              <a:rPr lang="el-GR" sz="2400" b="1" smtClean="0">
                <a:sym typeface="Symbol" pitchFamily="18" charset="2"/>
              </a:rPr>
              <a:t>Δ</a:t>
            </a:r>
            <a:r>
              <a:rPr lang="en-US" sz="2400" smtClean="0">
                <a:sym typeface="Symbol" pitchFamily="18" charset="2"/>
              </a:rPr>
              <a:t>,</a:t>
            </a:r>
            <a:r>
              <a:rPr lang="el-GR" sz="2400" b="1" smtClean="0">
                <a:sym typeface="Symbol" pitchFamily="18" charset="2"/>
              </a:rPr>
              <a:t>Γ</a:t>
            </a:r>
            <a:r>
              <a:rPr lang="en-US" sz="2400" smtClean="0">
                <a:sym typeface="Symbol" pitchFamily="18" charset="2"/>
              </a:rPr>
              <a:t>,</a:t>
            </a:r>
            <a:r>
              <a:rPr lang="en-US" sz="2400" b="1" smtClean="0">
                <a:sym typeface="Symbol" pitchFamily="18" charset="2"/>
              </a:rPr>
              <a:t>R</a:t>
            </a:r>
            <a:r>
              <a:rPr lang="en-US" sz="2400" smtClean="0">
                <a:sym typeface="Symbol" pitchFamily="18" charset="2"/>
              </a:rPr>
              <a:t>,</a:t>
            </a:r>
            <a:r>
              <a:rPr lang="en-US" sz="2400" b="1" smtClean="0">
                <a:sym typeface="Symbol" pitchFamily="18" charset="2"/>
              </a:rPr>
              <a:t>h</a:t>
            </a:r>
            <a:r>
              <a:rPr lang="en-US" sz="2400" baseline="-25000" smtClean="0">
                <a:sym typeface="Symbol" pitchFamily="18" charset="2"/>
              </a:rPr>
              <a:t>i</a:t>
            </a:r>
            <a:r>
              <a:rPr lang="en-US" sz="2400" smtClean="0">
                <a:sym typeface="Symbol" pitchFamily="18" charset="2"/>
              </a:rPr>
              <a:t>,</a:t>
            </a:r>
            <a:r>
              <a:rPr lang="en-US" sz="2400" b="1" smtClean="0">
                <a:sym typeface="Symbol" pitchFamily="18" charset="2"/>
              </a:rPr>
              <a:t>v</a:t>
            </a:r>
            <a:r>
              <a:rPr lang="en-US" sz="2400" baseline="-25000" smtClean="0">
                <a:sym typeface="Symbol" pitchFamily="18" charset="2"/>
              </a:rPr>
              <a:t>i,t</a:t>
            </a:r>
            <a:r>
              <a:rPr lang="en-US" sz="2400" smtClean="0">
                <a:sym typeface="Symbol" pitchFamily="18" charset="2"/>
              </a:rPr>
              <a:t>)]</a:t>
            </a:r>
          </a:p>
          <a:p>
            <a:pPr eaLnBrk="1" hangingPunct="1"/>
            <a:r>
              <a:rPr lang="en-US" sz="2400" smtClean="0">
                <a:sym typeface="Symbol" pitchFamily="18" charset="2"/>
              </a:rPr>
              <a:t>Need to integrate out the unobserved random term</a:t>
            </a:r>
          </a:p>
          <a:p>
            <a:pPr eaLnBrk="1" hangingPunct="1"/>
            <a:r>
              <a:rPr lang="en-US" sz="2400" smtClean="0">
                <a:sym typeface="Symbol" pitchFamily="18" charset="2"/>
              </a:rPr>
              <a:t>E{</a:t>
            </a:r>
            <a:r>
              <a:rPr lang="en-US" sz="2400" smtClean="0"/>
              <a:t>P[data | 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smtClean="0">
                <a:sym typeface="Symbol" pitchFamily="18" charset="2"/>
              </a:rPr>
              <a:t>(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baseline="-25000" smtClean="0">
                <a:sym typeface="Symbol" pitchFamily="18" charset="2"/>
              </a:rPr>
              <a:t>1</a:t>
            </a:r>
            <a:r>
              <a:rPr lang="en-US" sz="2400" smtClean="0">
                <a:sym typeface="Symbol" pitchFamily="18" charset="2"/>
              </a:rPr>
              <a:t>,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baseline="-25000" smtClean="0">
                <a:sym typeface="Symbol" pitchFamily="18" charset="2"/>
              </a:rPr>
              <a:t>2</a:t>
            </a:r>
            <a:r>
              <a:rPr lang="en-US" sz="2400" smtClean="0">
                <a:sym typeface="Symbol" pitchFamily="18" charset="2"/>
              </a:rPr>
              <a:t>,</a:t>
            </a:r>
            <a:r>
              <a:rPr lang="el-GR" sz="2400" b="1" smtClean="0">
                <a:sym typeface="Symbol" pitchFamily="18" charset="2"/>
              </a:rPr>
              <a:t>Δ</a:t>
            </a:r>
            <a:r>
              <a:rPr lang="en-US" sz="2400" smtClean="0">
                <a:sym typeface="Symbol" pitchFamily="18" charset="2"/>
              </a:rPr>
              <a:t>,</a:t>
            </a:r>
            <a:r>
              <a:rPr lang="el-GR" sz="2400" b="1" smtClean="0">
                <a:sym typeface="Symbol" pitchFamily="18" charset="2"/>
              </a:rPr>
              <a:t>Γ</a:t>
            </a:r>
            <a:r>
              <a:rPr lang="en-US" sz="2400" smtClean="0">
                <a:sym typeface="Symbol" pitchFamily="18" charset="2"/>
              </a:rPr>
              <a:t>,</a:t>
            </a:r>
            <a:r>
              <a:rPr lang="en-US" sz="2400" b="1" smtClean="0">
                <a:sym typeface="Symbol" pitchFamily="18" charset="2"/>
              </a:rPr>
              <a:t>R</a:t>
            </a:r>
            <a:r>
              <a:rPr lang="en-US" sz="2400" smtClean="0">
                <a:sym typeface="Symbol" pitchFamily="18" charset="2"/>
              </a:rPr>
              <a:t>,</a:t>
            </a:r>
            <a:r>
              <a:rPr lang="en-US" sz="2400" b="1" smtClean="0">
                <a:sym typeface="Symbol" pitchFamily="18" charset="2"/>
              </a:rPr>
              <a:t>h</a:t>
            </a:r>
            <a:r>
              <a:rPr lang="en-US" sz="2400" baseline="-25000" smtClean="0">
                <a:sym typeface="Symbol" pitchFamily="18" charset="2"/>
              </a:rPr>
              <a:t>i</a:t>
            </a:r>
            <a:r>
              <a:rPr lang="en-US" sz="2400" smtClean="0">
                <a:sym typeface="Symbol" pitchFamily="18" charset="2"/>
              </a:rPr>
              <a:t>,</a:t>
            </a:r>
            <a:r>
              <a:rPr lang="en-US" sz="2400" b="1" smtClean="0">
                <a:sym typeface="Symbol" pitchFamily="18" charset="2"/>
              </a:rPr>
              <a:t>v</a:t>
            </a:r>
            <a:r>
              <a:rPr lang="en-US" sz="2400" baseline="-25000" smtClean="0">
                <a:sym typeface="Symbol" pitchFamily="18" charset="2"/>
              </a:rPr>
              <a:t>i,t</a:t>
            </a:r>
            <a:r>
              <a:rPr lang="en-US" sz="2400" smtClean="0">
                <a:sym typeface="Symbol" pitchFamily="18" charset="2"/>
              </a:rPr>
              <a:t>)]}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sym typeface="Symbol" pitchFamily="18" charset="2"/>
              </a:rPr>
              <a:t>            =      P[…|</a:t>
            </a:r>
            <a:r>
              <a:rPr lang="en-US" sz="2400" b="1" smtClean="0">
                <a:sym typeface="Symbol" pitchFamily="18" charset="2"/>
              </a:rPr>
              <a:t>v</a:t>
            </a:r>
            <a:r>
              <a:rPr lang="en-US" sz="2400" baseline="-25000" smtClean="0">
                <a:sym typeface="Symbol" pitchFamily="18" charset="2"/>
              </a:rPr>
              <a:t>i,t</a:t>
            </a:r>
            <a:r>
              <a:rPr lang="en-US" sz="2400" smtClean="0">
                <a:sym typeface="Symbol" pitchFamily="18" charset="2"/>
              </a:rPr>
              <a:t>]f(</a:t>
            </a:r>
            <a:r>
              <a:rPr lang="en-US" sz="2400" b="1" smtClean="0">
                <a:sym typeface="Symbol" pitchFamily="18" charset="2"/>
              </a:rPr>
              <a:t>v</a:t>
            </a:r>
            <a:r>
              <a:rPr lang="en-US" sz="2400" baseline="-25000" smtClean="0">
                <a:sym typeface="Symbol" pitchFamily="18" charset="2"/>
              </a:rPr>
              <a:t>i,t</a:t>
            </a:r>
            <a:r>
              <a:rPr lang="en-US" sz="2400" smtClean="0">
                <a:sym typeface="Symbol" pitchFamily="18" charset="2"/>
              </a:rPr>
              <a:t>)d</a:t>
            </a:r>
            <a:r>
              <a:rPr lang="en-US" sz="2400" b="1" smtClean="0">
                <a:sym typeface="Symbol" pitchFamily="18" charset="2"/>
              </a:rPr>
              <a:t>v</a:t>
            </a:r>
            <a:r>
              <a:rPr lang="en-US" sz="2400" baseline="-25000" smtClean="0">
                <a:sym typeface="Symbol" pitchFamily="18" charset="2"/>
              </a:rPr>
              <a:t>i,t</a:t>
            </a:r>
            <a:endParaRPr lang="en-US" sz="2400" smtClean="0">
              <a:sym typeface="Symbol" pitchFamily="18" charset="2"/>
            </a:endParaRPr>
          </a:p>
          <a:p>
            <a:pPr eaLnBrk="1" hangingPunct="1">
              <a:buNone/>
            </a:pPr>
            <a:endParaRPr lang="en-US" sz="2400" smtClean="0">
              <a:sym typeface="Symbol" pitchFamily="18" charset="2"/>
            </a:endParaRPr>
          </a:p>
          <a:p>
            <a:pPr eaLnBrk="1" hangingPunct="1"/>
            <a:r>
              <a:rPr lang="en-US" sz="2400" smtClean="0">
                <a:sym typeface="Symbol" pitchFamily="18" charset="2"/>
              </a:rPr>
              <a:t>Integration is done by simulation</a:t>
            </a:r>
            <a:endParaRPr lang="en-US" sz="2400" baseline="-25000" smtClean="0">
              <a:sym typeface="Symbol" pitchFamily="18" charset="2"/>
            </a:endParaRPr>
          </a:p>
          <a:p>
            <a:pPr lvl="1" eaLnBrk="1" hangingPunct="1"/>
            <a:r>
              <a:rPr lang="en-US" sz="2000" smtClean="0">
                <a:sym typeface="Symbol" pitchFamily="18" charset="2"/>
              </a:rPr>
              <a:t>Draw values of </a:t>
            </a:r>
            <a:r>
              <a:rPr lang="en-US" sz="2000" b="1" smtClean="0">
                <a:sym typeface="Symbol" pitchFamily="18" charset="2"/>
              </a:rPr>
              <a:t>v</a:t>
            </a:r>
            <a:r>
              <a:rPr lang="en-US" sz="2000" smtClean="0">
                <a:sym typeface="Symbol" pitchFamily="18" charset="2"/>
              </a:rPr>
              <a:t> and compute </a:t>
            </a:r>
            <a:r>
              <a:rPr lang="en-US" sz="2000" b="1" smtClean="0">
                <a:sym typeface="Symbol" pitchFamily="18" charset="2"/>
              </a:rPr>
              <a:t></a:t>
            </a:r>
            <a:r>
              <a:rPr lang="en-US" sz="2000" smtClean="0">
                <a:sym typeface="Symbol" pitchFamily="18" charset="2"/>
              </a:rPr>
              <a:t> then probabilities</a:t>
            </a:r>
          </a:p>
          <a:p>
            <a:pPr lvl="1" eaLnBrk="1" hangingPunct="1"/>
            <a:r>
              <a:rPr lang="en-US" sz="2000" smtClean="0">
                <a:sym typeface="Symbol" pitchFamily="18" charset="2"/>
              </a:rPr>
              <a:t>Average many draws</a:t>
            </a:r>
          </a:p>
          <a:p>
            <a:pPr lvl="1" eaLnBrk="1" hangingPunct="1"/>
            <a:r>
              <a:rPr lang="en-US" sz="2000" smtClean="0">
                <a:sym typeface="Symbol" pitchFamily="18" charset="2"/>
              </a:rPr>
              <a:t>Maximize the sum of the logs of the averages</a:t>
            </a:r>
          </a:p>
          <a:p>
            <a:pPr lvl="1" eaLnBrk="1" hangingPunct="1"/>
            <a:r>
              <a:rPr lang="en-US" sz="2000" smtClean="0">
                <a:sym typeface="Symbol" pitchFamily="18" charset="2"/>
              </a:rPr>
              <a:t>(See Train[Cambridge, 2003] on simulation methods.)</a:t>
            </a:r>
          </a:p>
        </p:txBody>
      </p:sp>
      <p:graphicFrame>
        <p:nvGraphicFramePr>
          <p:cNvPr id="5122" name="Object 5"/>
          <p:cNvGraphicFramePr>
            <a:graphicFrameLocks noChangeAspect="1"/>
          </p:cNvGraphicFramePr>
          <p:nvPr/>
        </p:nvGraphicFramePr>
        <p:xfrm>
          <a:off x="2057400" y="2971800"/>
          <a:ext cx="4413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194" name="Equation" r:id="rId4" imgW="241195" imgH="291973" progId="Equation.DSMT4">
                  <p:embed/>
                </p:oleObj>
              </mc:Choice>
              <mc:Fallback>
                <p:oleObj name="Equation" r:id="rId4" imgW="241195" imgH="29197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971800"/>
                        <a:ext cx="441325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907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Maximum Simulated Likelihood</a:t>
            </a:r>
          </a:p>
        </p:txBody>
      </p:sp>
      <p:graphicFrame>
        <p:nvGraphicFramePr>
          <p:cNvPr id="6146" name="Object 3"/>
          <p:cNvGraphicFramePr>
            <a:graphicFrameLocks noChangeAspect="1"/>
          </p:cNvGraphicFramePr>
          <p:nvPr/>
        </p:nvGraphicFramePr>
        <p:xfrm>
          <a:off x="2057400" y="2670175"/>
          <a:ext cx="5360988" cy="174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5218" name="Equation" r:id="rId4" imgW="3035300" imgH="990600" progId="Equation.DSMT4">
                  <p:embed/>
                </p:oleObj>
              </mc:Choice>
              <mc:Fallback>
                <p:oleObj name="Equation" r:id="rId4" imgW="3035300" imgH="990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670175"/>
                        <a:ext cx="5360988" cy="1749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7" name="Text Box 4"/>
          <p:cNvSpPr txBox="1">
            <a:spLocks noChangeArrowheads="1"/>
          </p:cNvSpPr>
          <p:nvPr/>
        </p:nvSpPr>
        <p:spPr bwMode="auto">
          <a:xfrm>
            <a:off x="533400" y="1905000"/>
            <a:ext cx="6705600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b="1">
                <a:latin typeface="Arial" pitchFamily="34" charset="0"/>
                <a:cs typeface="Arial" pitchFamily="34" charset="0"/>
              </a:rPr>
              <a:t>T</a:t>
            </a:r>
            <a:r>
              <a:rPr lang="en-US" b="1">
                <a:latin typeface="Arial" pitchFamily="34" charset="0"/>
                <a:cs typeface="Arial" pitchFamily="34" charset="0"/>
              </a:rPr>
              <a:t>rue log likelihood</a:t>
            </a:r>
          </a:p>
        </p:txBody>
      </p:sp>
      <p:graphicFrame>
        <p:nvGraphicFramePr>
          <p:cNvPr id="6147" name="Object 5"/>
          <p:cNvGraphicFramePr>
            <a:graphicFrameLocks noChangeAspect="1"/>
          </p:cNvGraphicFramePr>
          <p:nvPr/>
        </p:nvGraphicFramePr>
        <p:xfrm>
          <a:off x="2070100" y="5102225"/>
          <a:ext cx="4559300" cy="114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5219" name="Equation" r:id="rId6" imgW="2628900" imgH="660400" progId="Equation.DSMT4">
                  <p:embed/>
                </p:oleObj>
              </mc:Choice>
              <mc:Fallback>
                <p:oleObj name="Equation" r:id="rId6" imgW="2628900" imgH="660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0100" y="5102225"/>
                        <a:ext cx="4559300" cy="1146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533400" y="4419600"/>
            <a:ext cx="6019800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b="1">
                <a:latin typeface="Arial" pitchFamily="34" charset="0"/>
                <a:cs typeface="Arial" pitchFamily="34" charset="0"/>
              </a:rPr>
              <a:t>S</a:t>
            </a:r>
            <a:r>
              <a:rPr lang="en-US" b="1">
                <a:latin typeface="Arial" pitchFamily="34" charset="0"/>
                <a:cs typeface="Arial" pitchFamily="34" charset="0"/>
              </a:rPr>
              <a:t>imulated log likelihood</a:t>
            </a:r>
          </a:p>
        </p:txBody>
      </p:sp>
    </p:spTree>
    <p:extLst>
      <p:ext uri="{BB962C8B-B14F-4D97-AF65-F5344CB8AC3E}">
        <p14:creationId xmlns:p14="http://schemas.microsoft.com/office/powerpoint/2010/main" val="864171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Quadrant">
  <a:themeElements>
    <a:clrScheme name="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13983</TotalTime>
  <Words>1652</Words>
  <Application>Microsoft Office PowerPoint</Application>
  <PresentationFormat>On-screen Show (4:3)</PresentationFormat>
  <Paragraphs>322</Paragraphs>
  <Slides>33</Slides>
  <Notes>32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5" baseType="lpstr">
      <vt:lpstr>1_Quadrant</vt:lpstr>
      <vt:lpstr>Equation</vt:lpstr>
      <vt:lpstr>PowerPoint Presentation</vt:lpstr>
      <vt:lpstr>Random Parameters Model</vt:lpstr>
      <vt:lpstr>Continuous Random Variation  in Preference Weights</vt:lpstr>
      <vt:lpstr>The Random Parameters Logit Model</vt:lpstr>
      <vt:lpstr>Modeling Variations</vt:lpstr>
      <vt:lpstr>Estimating the Model</vt:lpstr>
      <vt:lpstr>Estimating the RPL Model</vt:lpstr>
      <vt:lpstr>Model Extensions</vt:lpstr>
      <vt:lpstr>Application: Shoe Brand Choice</vt:lpstr>
      <vt:lpstr>PowerPoint Presentation</vt:lpstr>
      <vt:lpstr>Error Components Logit Modeling</vt:lpstr>
      <vt:lpstr>Implied Covariance Matrix Nested Logit Formulation</vt:lpstr>
      <vt:lpstr>Error Components Logit Model</vt:lpstr>
      <vt:lpstr>Extended MNL Model</vt:lpstr>
      <vt:lpstr>Extending the Basic MNL Model</vt:lpstr>
      <vt:lpstr>Error Components Logit Model</vt:lpstr>
      <vt:lpstr>Random Parameters Model</vt:lpstr>
      <vt:lpstr>Heterogeneous (in the Means)  Random Parameters Model</vt:lpstr>
      <vt:lpstr>Heterogeneity in Both  Means and Variances</vt:lpstr>
      <vt:lpstr>PowerPoint Presentation</vt:lpstr>
      <vt:lpstr>Estimated RP/ECL Model</vt:lpstr>
      <vt:lpstr>Estimated Elasticities</vt:lpstr>
      <vt:lpstr>Estimating Individual Distributions</vt:lpstr>
      <vt:lpstr>What is the ‘Individual Estimate?’</vt:lpstr>
      <vt:lpstr>Individual E[i|datai] Estimates*</vt:lpstr>
      <vt:lpstr>WTP Application (Value of Time Saved)</vt:lpstr>
      <vt:lpstr>Extending the RP Model to WTP</vt:lpstr>
      <vt:lpstr>Sumulation of WTP from i</vt:lpstr>
      <vt:lpstr>Extension:  Generalized Mixed Logit Model</vt:lpstr>
      <vt:lpstr>Extension: Estimation in Willingness to Pay Space</vt:lpstr>
      <vt:lpstr>Appendix:  Classical Estimation Platform - The Likelihood</vt:lpstr>
      <vt:lpstr>Simulation Based Estimation</vt:lpstr>
      <vt:lpstr>Maximum Simulated Likelihood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</cp:lastModifiedBy>
  <cp:revision>119</cp:revision>
  <dcterms:created xsi:type="dcterms:W3CDTF">2001-06-17T19:05:03Z</dcterms:created>
  <dcterms:modified xsi:type="dcterms:W3CDTF">2013-07-05T19:58:40Z</dcterms:modified>
</cp:coreProperties>
</file>