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handoutMasterIdLst>
    <p:handoutMasterId r:id="rId29"/>
  </p:handoutMasterIdLst>
  <p:sldIdLst>
    <p:sldId id="481" r:id="rId2"/>
    <p:sldId id="747" r:id="rId3"/>
    <p:sldId id="748" r:id="rId4"/>
    <p:sldId id="749" r:id="rId5"/>
    <p:sldId id="751" r:id="rId6"/>
    <p:sldId id="752" r:id="rId7"/>
    <p:sldId id="753" r:id="rId8"/>
    <p:sldId id="754" r:id="rId9"/>
    <p:sldId id="755" r:id="rId10"/>
    <p:sldId id="756" r:id="rId11"/>
    <p:sldId id="757" r:id="rId12"/>
    <p:sldId id="758" r:id="rId13"/>
    <p:sldId id="759" r:id="rId14"/>
    <p:sldId id="760" r:id="rId15"/>
    <p:sldId id="761" r:id="rId16"/>
    <p:sldId id="762" r:id="rId17"/>
    <p:sldId id="763" r:id="rId18"/>
    <p:sldId id="764" r:id="rId19"/>
    <p:sldId id="765" r:id="rId20"/>
    <p:sldId id="766" r:id="rId21"/>
    <p:sldId id="767" r:id="rId22"/>
    <p:sldId id="768" r:id="rId23"/>
    <p:sldId id="769" r:id="rId24"/>
    <p:sldId id="770" r:id="rId25"/>
    <p:sldId id="771" r:id="rId26"/>
    <p:sldId id="772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FF0000"/>
    <a:srgbClr val="FF3300"/>
    <a:srgbClr val="7030A0"/>
    <a:srgbClr val="000000"/>
    <a:srgbClr val="0099FF"/>
    <a:srgbClr val="8B00EA"/>
    <a:srgbClr val="0066FF"/>
    <a:srgbClr val="CCECFF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9AFEB-5051-4A5A-BF06-9E1AAFCC34CF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590147-8943-4255-8C01-9249680E6B3C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B78182-30F1-48AB-ACB2-AC544F58FEA4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A53E63-009D-43D3-9D3A-90E170A18146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DC21A4-F0C2-4594-9054-4E63E9B7AA44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83FB47-284D-4698-A809-C18BEE2E3DB1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BC3B9-4C09-4AA7-BD08-373CE50D0B67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18AF0F-F706-4D12-98A6-B0BEA663A019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4C65F-A9FD-4557-B249-128805DA7BF6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0DCED-9545-410B-B62D-08E0C2242F9F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CA96FE-568B-46A6-A85D-0FFC3994BE16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8CA33-7E85-4C54-8EC2-327EC52A40F3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EA328-7B76-4623-B348-ED72010C083B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61785-4D48-4C10-8E9B-1A6F54E50F08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73FDE9-1576-4AA2-905F-3F40D3577B01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065E9E-7364-4273-AEA0-87C296D9BA2C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47DC7-0EE1-4307-A2CA-CC8E4541DEFA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5AC902-055A-4996-B357-CC499F77708F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90CAB8-352A-40E0-AF84-FD7DCEBA9F40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7B4953-F385-411B-A1E9-B0D6239B317D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2448C6-313A-47BC-A199-57B96984DE56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13. Latent Class Logit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r>
              <a:rPr lang="en-US" b="1" smtClean="0"/>
              <a:t>Discrete Parameter Heterogeneity</a:t>
            </a:r>
            <a:br>
              <a:rPr lang="en-US" b="1" smtClean="0"/>
            </a:br>
            <a:r>
              <a:rPr lang="en-US" b="1" smtClean="0"/>
              <a:t>Latent Classes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5800" y="2133600"/>
          <a:ext cx="7827963" cy="4381500"/>
        </p:xfrm>
        <a:graphic>
          <a:graphicData uri="http://schemas.openxmlformats.org/presentationml/2006/ole">
            <p:oleObj spid="_x0000_s504835" name="Equation" r:id="rId4" imgW="3403600" imgH="1905000" progId="Equation.DSMT4">
              <p:embed/>
            </p:oleObj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447800" y="4648200"/>
            <a:ext cx="5867400" cy="1828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Latent Class Probabilities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362200"/>
            <a:ext cx="83820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Ambiguous – Classical Bayesian model?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The randomness of the class assignment is from the point of view of the observer, not a natural process governed by a discrete distribution.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Equivalent to random parameters models with discrete parameter variation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Using nested </a:t>
            </a:r>
            <a:r>
              <a:rPr lang="en-US" sz="2000" dirty="0" err="1" smtClean="0"/>
              <a:t>logits</a:t>
            </a:r>
            <a:r>
              <a:rPr lang="en-US" sz="2000" dirty="0" smtClean="0"/>
              <a:t>, etc. does not change this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Precisely analogous to continuous ‘random parameter’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A Latent Class MNL Model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8148638" cy="4302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Within a “class”</a:t>
            </a: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Class sorting is probabilistic (to the analyst) determined by individual characteristics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733425" y="2514600"/>
          <a:ext cx="7335838" cy="1101725"/>
        </p:xfrm>
        <a:graphic>
          <a:graphicData uri="http://schemas.openxmlformats.org/presentationml/2006/ole">
            <p:oleObj spid="_x0000_s505860" name="Equation" r:id="rId4" imgW="3467100" imgH="520700" progId="Equation.DSMT4">
              <p:embed/>
            </p:oleObj>
          </a:graphicData>
        </a:graphic>
      </p:graphicFrame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347913" y="4876800"/>
          <a:ext cx="5057775" cy="1136650"/>
        </p:xfrm>
        <a:graphic>
          <a:graphicData uri="http://schemas.openxmlformats.org/presentationml/2006/ole">
            <p:oleObj spid="_x0000_s505861" name="Equation" r:id="rId5" imgW="2260600" imgH="508000" progId="Equation.DSMT4">
              <p:embed/>
            </p:oleObj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685800" y="2362200"/>
            <a:ext cx="76200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2286000" y="4800600"/>
            <a:ext cx="51816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Estimates from the LCM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342188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Taste parameters within each class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q</a:t>
            </a:r>
            <a:endParaRPr lang="en-US" sz="2400" b="1" smtClean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sz="2400" smtClean="0"/>
              <a:t>Parameters of the class probability model, </a:t>
            </a:r>
            <a:r>
              <a:rPr lang="el-GR" sz="2400" b="1" smtClean="0"/>
              <a:t>θ</a:t>
            </a:r>
            <a:r>
              <a:rPr lang="en-US" sz="2400" baseline="-25000" smtClean="0"/>
              <a:t>q</a:t>
            </a:r>
            <a:endParaRPr lang="en-US" sz="2400" smtClean="0"/>
          </a:p>
          <a:p>
            <a:pPr eaLnBrk="1" hangingPunct="1">
              <a:defRPr/>
            </a:pPr>
            <a:r>
              <a:rPr lang="en-US" sz="2400" smtClean="0"/>
              <a:t>For each person:</a:t>
            </a:r>
          </a:p>
          <a:p>
            <a:pPr lvl="1" eaLnBrk="1" hangingPunct="1">
              <a:defRPr/>
            </a:pPr>
            <a:r>
              <a:rPr lang="en-US" sz="2000" smtClean="0"/>
              <a:t>Posterior estimates of the class they are in q|i</a:t>
            </a:r>
          </a:p>
          <a:p>
            <a:pPr lvl="1" eaLnBrk="1" hangingPunct="1">
              <a:defRPr/>
            </a:pPr>
            <a:r>
              <a:rPr lang="en-US" sz="2000" smtClean="0"/>
              <a:t>Posterior estimates of their taste parameters E[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q</a:t>
            </a:r>
            <a:r>
              <a:rPr lang="en-US" sz="2000" smtClean="0">
                <a:sym typeface="Symbol" pitchFamily="18" charset="2"/>
              </a:rPr>
              <a:t>|i]</a:t>
            </a:r>
          </a:p>
          <a:p>
            <a:pPr lvl="1" eaLnBrk="1" hangingPunct="1">
              <a:defRPr/>
            </a:pPr>
            <a:r>
              <a:rPr lang="en-US" sz="2000" smtClean="0">
                <a:sym typeface="Symbol" pitchFamily="18" charset="2"/>
              </a:rPr>
              <a:t>Posterior estimates of their behavioral parameters, elasticities, marginal effects, etc.</a:t>
            </a:r>
            <a:endParaRPr lang="el-GR" sz="2000" baseline="-2500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Using the Latent Class Model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smtClean="0"/>
              <a:t>Computing posterior (individual specific) class probabilities</a:t>
            </a:r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000" smtClean="0"/>
          </a:p>
          <a:p>
            <a:pPr eaLnBrk="1" hangingPunct="1">
              <a:defRPr/>
            </a:pPr>
            <a:r>
              <a:rPr lang="en-US" sz="2000" smtClean="0"/>
              <a:t>Computing posterior (individual specific) taste parameters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708275" y="2133600"/>
          <a:ext cx="4803775" cy="2286000"/>
        </p:xfrm>
        <a:graphic>
          <a:graphicData uri="http://schemas.openxmlformats.org/presentationml/2006/ole">
            <p:oleObj spid="_x0000_s507908" name="Equation" r:id="rId4" imgW="2882900" imgH="1371600" progId="Equation.DSMT4">
              <p:embed/>
            </p:oleObj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3643313" y="5257800"/>
          <a:ext cx="2200275" cy="687388"/>
        </p:xfrm>
        <a:graphic>
          <a:graphicData uri="http://schemas.openxmlformats.org/presentationml/2006/ole">
            <p:oleObj spid="_x0000_s507909" name="Equation" r:id="rId5" imgW="977476" imgH="304668" progId="Equation.DSMT4">
              <p:embed/>
            </p:oleObj>
          </a:graphicData>
        </a:graphic>
      </p:graphicFrame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2667000" y="2057400"/>
            <a:ext cx="5334000" cy="2286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3581400" y="5181600"/>
            <a:ext cx="23622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86000"/>
            <a:ext cx="6934200" cy="36576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Sex, Age (&lt;25, 25-39, 40+)</a:t>
            </a:r>
          </a:p>
          <a:p>
            <a:pPr eaLnBrk="1" hangingPunct="1"/>
            <a:r>
              <a:rPr lang="en-US" smtClean="0"/>
              <a:t>U</a:t>
            </a:r>
            <a:r>
              <a:rPr lang="en-US" sz="2000" smtClean="0"/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One Class MNL Estimates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71600" y="1981200"/>
            <a:ext cx="7086600" cy="37548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-4158.50286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Estimation based on N =   3200, K =   4</a:t>
            </a:r>
          </a:p>
          <a:p>
            <a:r>
              <a:rPr lang="pt-BR" sz="1400" b="1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Constants only  -4391.1804  .0530 .0510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1.47890***       .06777       21.823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1.01373***       .06445       15.730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-11.8023***       .80406      -14.678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 .03679          .07176         .513   .6082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Application: Brand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8077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True underlying model is a three class LCM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	NLOGIT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		; Lhs=choice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		; Choices=Brand1,Brand2,Brand3,None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		; Rhs = Fash,Qual,Price,ASC4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		; LCM=Male,Age25,Age39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		; Pts=3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		; Pds=8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		; Par (Save posterior results) $</a:t>
            </a:r>
          </a:p>
          <a:p>
            <a:pPr eaLnBrk="1" hangingPunct="1">
              <a:buNone/>
            </a:pPr>
            <a:endParaRPr lang="en-US" b="1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73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Three Class LCM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752600" y="1981200"/>
            <a:ext cx="6019800" cy="41549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Class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-3649.13245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Restricted log likelihood   -4436.14196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Chi squared [  20 d.f.]      1574.01902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McFadden Pseudo R-squared      .1774085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3200, K =  20</a:t>
            </a:r>
          </a:p>
          <a:p>
            <a:r>
              <a:rPr lang="pt-BR" sz="1200" b="1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200" b="1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 coefficients -4436.1420  .1774 .1757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Constants only  -4391.1804  .1690 .1673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At start values -4158.5428  .1225 .1207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latent classes =            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Average Class Probabilities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.506  .239  .256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LCM model with panel has     400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562600" y="2743200"/>
            <a:ext cx="3352800" cy="17081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LogL for one class MNL = -4158.503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Based on the LR statistic it would seem unambiguous to reject the one class model. The degrees of freedom for the test are uncertain, however.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Estimated LCM: Utilities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447800" y="1981200"/>
            <a:ext cx="7239000" cy="3970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3.02570***       .14549       20.796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-.08782          .12305        -.714   .4754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-9.69638***      1.41267       -6.864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1.28999***       .14632        8.816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FASH|2|    1.19722***       .16169        7.404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QUAL|2|    1.11575***       .16356        6.821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PRICE|2|   -13.9345***      1.93541       -7.200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ASC4|2|    -.43138**        .18514       -2.330   .0198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FASH|3|    -.17168          .16725       -1.026   .3047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QUAL|3|    2.71881***       .17907       15.183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PRICE|3|   -8.96483***      1.93400       -4.635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ASC4|3|     .18639          .18412        1.012   .3114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Estimated LCM: Class Probability Model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7239000" cy="41857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THETA(01)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-.90345**        .37612       -2.402   .0163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_MALE|1|     .64183*         .36245        1.771   .0766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_AGE25|1|    2.13321***       .32096        6.646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_AGE39|1|     .72630*         .43511        1.669   .0951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THETA(02)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.37636          .34812        1.081   .2796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_MALE|2|   -2.76536***       .69325       -3.989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_AGE25|2|    -.11946          .54936        -.217   .8279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_AGE39|2|    1.97657***       .71684        2.757   .0058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THETA(03)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_AGE39|3|       .000        ......(Fixed Parameter)......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Estimated LCM: </a:t>
            </a:r>
            <a:br>
              <a:rPr lang="en-US" b="1" smtClean="0"/>
            </a:br>
            <a:r>
              <a:rPr lang="en-US" b="1" smtClean="0"/>
              <a:t>Conditional Parameter Estimates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1981200"/>
            <a:ext cx="4277494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Estimated LCM: Conditional (Posterior) Class Probabilities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057400"/>
            <a:ext cx="31581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Average Estimated Class Probabilities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    </a:t>
            </a:r>
            <a:r>
              <a:rPr lang="en-US" sz="2400" b="1" smtClean="0">
                <a:latin typeface="+mj-lt"/>
              </a:rPr>
              <a:t>MATRIX ; list ; 1/400 * classp_i'1$</a:t>
            </a: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+mj-lt"/>
              </a:rPr>
              <a:t>    Matrix Result   has  3 rows and  1 columns.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       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+--------------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       1|     .50555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       2|     .23853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       3|     .25593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   </a:t>
            </a:r>
            <a:r>
              <a:rPr lang="en-US" sz="2400" b="1" smtClean="0">
                <a:latin typeface="+mj-lt"/>
              </a:rPr>
              <a:t>This is how the data were simulated.  Class probabilities are .5, .25, .25.  The model ‘worked.’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Elasticities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457200" y="1676400"/>
            <a:ext cx="579120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Choice=BRAND1            -.8010     .3381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.2732     .2994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.2484     .2641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.2193     .2317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.3106     .2123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Choice=BRAND2           -1.1481     .4885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.2836     .2034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.2682     .1848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.3145     .2217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.3436     .2991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Choice=BRAND3            -.6744     .3676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.3019     .2187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800" y="1752600"/>
            <a:ext cx="2971800" cy="224631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>
                <a:latin typeface="+mj-lt"/>
              </a:rPr>
              <a:t>Elasticities are computed by averaging individual elasticities computed at the expected (posterior) parameter vector.</a:t>
            </a:r>
          </a:p>
          <a:p>
            <a:pPr>
              <a:defRPr/>
            </a:pPr>
            <a:endParaRPr lang="en-US" sz="1400">
              <a:latin typeface="+mj-lt"/>
            </a:endParaRPr>
          </a:p>
          <a:p>
            <a:pPr>
              <a:defRPr/>
            </a:pPr>
            <a:r>
              <a:rPr lang="en-US" sz="1400">
                <a:latin typeface="+mj-lt"/>
              </a:rPr>
              <a:t>This is an </a:t>
            </a:r>
            <a:r>
              <a:rPr lang="en-US" sz="1400" b="1">
                <a:solidFill>
                  <a:srgbClr val="FF0000"/>
                </a:solidFill>
                <a:latin typeface="+mj-lt"/>
              </a:rPr>
              <a:t>unlabeled choice experiment</a:t>
            </a:r>
            <a:r>
              <a:rPr lang="en-US" sz="1400">
                <a:latin typeface="+mj-lt"/>
              </a:rPr>
              <a:t>.  It is not possible to attach any significance to the fact that the elasticity is different for Brand1 and Brand 2 or Brand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Application: Long Distance Drivers’ </a:t>
            </a:r>
            <a:br>
              <a:rPr lang="en-US" sz="3600" smtClean="0"/>
            </a:br>
            <a:r>
              <a:rPr lang="en-US" sz="3600" smtClean="0"/>
              <a:t>Preference for Road Environments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315200" cy="3581400"/>
          </a:xfrm>
        </p:spPr>
        <p:txBody>
          <a:bodyPr/>
          <a:lstStyle/>
          <a:p>
            <a:pPr marL="609600" indent="-609600" eaLnBrk="1" hangingPunct="1"/>
            <a:r>
              <a:rPr lang="en-US" sz="2000" smtClean="0">
                <a:latin typeface="+mj-lt"/>
              </a:rPr>
              <a:t>New Zealand survey, 2000, 274 drivers</a:t>
            </a:r>
          </a:p>
          <a:p>
            <a:pPr marL="609600" indent="-609600" eaLnBrk="1" hangingPunct="1"/>
            <a:r>
              <a:rPr lang="en-US" sz="2000" smtClean="0">
                <a:latin typeface="+mj-lt"/>
              </a:rPr>
              <a:t>Mixed revealed and stated choice experiment</a:t>
            </a:r>
          </a:p>
          <a:p>
            <a:pPr marL="609600" indent="-609600" eaLnBrk="1" hangingPunct="1"/>
            <a:r>
              <a:rPr lang="en-US" sz="2000" smtClean="0">
                <a:latin typeface="+mj-lt"/>
              </a:rPr>
              <a:t>4 Alternatives in choice set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The current road the respondent is/has been using;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A hypothetical 2-lane road;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A hypothetical 4-lane road with no median;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A hypothetical 4-lane road with a wide grass median.</a:t>
            </a:r>
          </a:p>
          <a:p>
            <a:pPr marL="609600" indent="-609600" eaLnBrk="1" hangingPunct="1"/>
            <a:r>
              <a:rPr lang="en-US" sz="2000" smtClean="0">
                <a:latin typeface="+mj-lt"/>
              </a:rPr>
              <a:t>16 stated choice situations for each with 2 choice profiles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choices involving all 4 choices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choices involving only the last 3 (hypothetical)</a:t>
            </a:r>
          </a:p>
          <a:p>
            <a:pPr marL="609600" indent="-609600" eaLnBrk="1" hangingPunct="1"/>
            <a:endParaRPr lang="en-US" sz="140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143000" y="5943600"/>
            <a:ext cx="7315200" cy="59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Tahoma" pitchFamily="34" charset="0"/>
              </a:rPr>
              <a:t>Hensher and Greene, </a:t>
            </a:r>
            <a:r>
              <a:rPr lang="en-AU" sz="1600">
                <a:solidFill>
                  <a:srgbClr val="000000"/>
                </a:solidFill>
                <a:latin typeface="Tahoma" pitchFamily="34" charset="0"/>
              </a:rPr>
              <a:t>A Latent Class Model for Discrete Choice Analysis: Contrasts with Mixed Logit – Transportation Research B, 2003</a:t>
            </a:r>
            <a:endParaRPr lang="en-US" sz="16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Attributes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7391400" cy="45307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/>
              <a:t>Time on the open road which is free flow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/>
              <a:t>Time on the open road which is slowed by other traffic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/>
              <a:t>Percentage of total time on open road spent with other vehicles close behind (ie tailgating) (%);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/>
              <a:t>Curviness of the road (A four-level attribute - almost straight, slight, moderate, winding);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/>
              <a:t>Running costs (in dollars);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/>
              <a:t>Toll cost (in dollars).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Experimental Design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The four levels of the six attributes chosen are: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Free Flow Travel Time: 		 -20%, -10%, +10%, +20% 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Time Slowed Down: 			 -20%, -10%, +10%, +20% 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Percent of time with vehicles close behind:</a:t>
            </a:r>
            <a:br>
              <a:rPr lang="en-US" sz="1800" smtClean="0"/>
            </a:br>
            <a:r>
              <a:rPr lang="en-US" sz="1800" smtClean="0"/>
              <a:t>                                                     -50%, -25%, +25%, +50%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Curviness:almost, straight, slight, moderate, winding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Running Costs: 			-10%, -5%,    +5%,  +10% 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Toll cost for car and double for truck if trip duration is: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  1 hours or less 			     0,    0.5,   1.5,        3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  Between 1 hour and 2.5 hours 	     0,    1.5,   4.5,        9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  More than 2.5 hours 		     0,    2.5,   7.5,     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14400" y="1752600"/>
          <a:ext cx="7848600" cy="4757738"/>
        </p:xfrm>
        <a:graphic>
          <a:graphicData uri="http://schemas.openxmlformats.org/presentationml/2006/ole">
            <p:oleObj spid="_x0000_s508931" name="Bitmap Image" r:id="rId4" imgW="5152381" imgH="3123810" progId="PBrush">
              <p:embed/>
            </p:oleObj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990600"/>
            <a:ext cx="7848600" cy="646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7030A0"/>
                </a:solidFill>
                <a:latin typeface="+mj-lt"/>
              </a:rPr>
              <a:t>Estimated Latent Class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Estimated Value of Time Saved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609600" y="2362200"/>
          <a:ext cx="8153400" cy="2895600"/>
        </p:xfrm>
        <a:graphic>
          <a:graphicData uri="http://schemas.openxmlformats.org/presentationml/2006/ole">
            <p:oleObj spid="_x0000_s509955" name="Bitmap Image" r:id="rId4" imgW="4533333" imgH="1609524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Distribution of Parameters – </a:t>
            </a:r>
            <a:br>
              <a:rPr lang="en-US" sz="3600" b="1" smtClean="0"/>
            </a:br>
            <a:r>
              <a:rPr lang="en-US" sz="3600" b="1" smtClean="0"/>
              <a:t>Value of Time on 2 Lane Road</a:t>
            </a:r>
          </a:p>
        </p:txBody>
      </p:sp>
      <p:pic>
        <p:nvPicPr>
          <p:cNvPr id="2662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905000" y="2362200"/>
            <a:ext cx="5499110" cy="3962400"/>
          </a:xfr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828800" y="2286000"/>
            <a:ext cx="5715000" cy="3886200"/>
          </a:xfrm>
          <a:prstGeom prst="rect">
            <a:avLst/>
          </a:prstGeom>
          <a:solidFill>
            <a:srgbClr val="0066FF">
              <a:alpha val="1215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Latent Class Mixed Logit</a:t>
            </a:r>
            <a:endParaRPr lang="en-US"/>
          </a:p>
        </p:txBody>
      </p:sp>
      <p:pic>
        <p:nvPicPr>
          <p:cNvPr id="561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81200"/>
            <a:ext cx="8686799" cy="200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1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4191000"/>
            <a:ext cx="52197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514600"/>
            <a:ext cx="4114800" cy="95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2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14800"/>
            <a:ext cx="4419600" cy="114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21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828800"/>
            <a:ext cx="4161468" cy="359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66800"/>
            <a:ext cx="4343400" cy="1303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1" y="2438400"/>
            <a:ext cx="4191000" cy="367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0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438400"/>
            <a:ext cx="450498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914400"/>
            <a:ext cx="6915150" cy="5777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12814</TotalTime>
  <Words>1414</Words>
  <Application>Microsoft Office PowerPoint</Application>
  <PresentationFormat>On-screen Show (4:3)</PresentationFormat>
  <Paragraphs>227</Paragraphs>
  <Slides>26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1_Quadrant</vt:lpstr>
      <vt:lpstr>Equation</vt:lpstr>
      <vt:lpstr>Bitmap Image</vt:lpstr>
      <vt:lpstr>Slide 1</vt:lpstr>
      <vt:lpstr>Discrete Parameter Heterogeneity Latent Classes</vt:lpstr>
      <vt:lpstr>Latent Class Probabilities</vt:lpstr>
      <vt:lpstr>A Latent Class MNL Model</vt:lpstr>
      <vt:lpstr>Estimates from the LCM</vt:lpstr>
      <vt:lpstr>Using the Latent Class Model</vt:lpstr>
      <vt:lpstr>Application: Shoe Brand Choice</vt:lpstr>
      <vt:lpstr>One Class MNL Estimates</vt:lpstr>
      <vt:lpstr>Application: Brand Choice</vt:lpstr>
      <vt:lpstr>Three Class LCM</vt:lpstr>
      <vt:lpstr>Estimated LCM: Utilities</vt:lpstr>
      <vt:lpstr>Estimated LCM: Class Probability Model</vt:lpstr>
      <vt:lpstr>Estimated LCM:  Conditional Parameter Estimates</vt:lpstr>
      <vt:lpstr>Estimated LCM: Conditional (Posterior) Class Probabilities</vt:lpstr>
      <vt:lpstr>Average Estimated Class Probabilities</vt:lpstr>
      <vt:lpstr>Elasticities</vt:lpstr>
      <vt:lpstr>Application: Long Distance Drivers’  Preference for Road Environments</vt:lpstr>
      <vt:lpstr>Attributes</vt:lpstr>
      <vt:lpstr>Experimental Design</vt:lpstr>
      <vt:lpstr>Slide 20</vt:lpstr>
      <vt:lpstr>Estimated Value of Time Saved</vt:lpstr>
      <vt:lpstr>Distribution of Parameters –  Value of Time on 2 Lane Road</vt:lpstr>
      <vt:lpstr>Latent Class Mixed Logit</vt:lpstr>
      <vt:lpstr>Slide 24</vt:lpstr>
      <vt:lpstr>Slide 25</vt:lpstr>
      <vt:lpstr>Slide 26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121</cp:revision>
  <dcterms:created xsi:type="dcterms:W3CDTF">2001-06-17T19:05:03Z</dcterms:created>
  <dcterms:modified xsi:type="dcterms:W3CDTF">2013-07-17T11:29:25Z</dcterms:modified>
</cp:coreProperties>
</file>