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handoutMasterIdLst>
    <p:handoutMasterId r:id="rId27"/>
  </p:handoutMasterIdLst>
  <p:sldIdLst>
    <p:sldId id="481" r:id="rId2"/>
    <p:sldId id="666" r:id="rId3"/>
    <p:sldId id="667" r:id="rId4"/>
    <p:sldId id="712" r:id="rId5"/>
    <p:sldId id="713" r:id="rId6"/>
    <p:sldId id="714" r:id="rId7"/>
    <p:sldId id="715" r:id="rId8"/>
    <p:sldId id="716" r:id="rId9"/>
    <p:sldId id="717" r:id="rId10"/>
    <p:sldId id="718" r:id="rId11"/>
    <p:sldId id="719" r:id="rId12"/>
    <p:sldId id="721" r:id="rId13"/>
    <p:sldId id="722" r:id="rId14"/>
    <p:sldId id="723" r:id="rId15"/>
    <p:sldId id="724" r:id="rId16"/>
    <p:sldId id="732" r:id="rId17"/>
    <p:sldId id="733" r:id="rId18"/>
    <p:sldId id="728" r:id="rId19"/>
    <p:sldId id="725" r:id="rId20"/>
    <p:sldId id="726" r:id="rId21"/>
    <p:sldId id="727" r:id="rId22"/>
    <p:sldId id="734" r:id="rId23"/>
    <p:sldId id="729" r:id="rId24"/>
    <p:sldId id="731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FFC000"/>
    <a:srgbClr val="CCCC00"/>
    <a:srgbClr val="7030A0"/>
    <a:srgbClr val="000000"/>
    <a:srgbClr val="0099FF"/>
    <a:srgbClr val="8B00EA"/>
    <a:srgbClr val="0066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1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039C6E-663C-48C5-A2D2-FD6C22A5D928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6382B4-6321-472C-AFC1-72371C4E70A8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4730C1-5A55-4CC2-A3B0-5AC7F92D63D9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7C0ABB-4A2A-4289-8C10-4D4BBDAA1E65}" type="slidenum">
              <a:rPr lang="en-US" smtClean="0">
                <a:cs typeface="Arial" charset="0"/>
              </a:rPr>
              <a:pPr/>
              <a:t>5</a:t>
            </a:fld>
            <a:endParaRPr lang="en-US" smtClean="0">
              <a:cs typeface="Arial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461151-2F19-4E38-BDED-F835D974B5A8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963C8E-1075-4095-AC0D-1D40ED91D6CB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D6DD8-E877-4C8C-AEEC-8F7E7717AFC8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614FC8-F481-4D70-ABE4-DCE5F661D42E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BEF983-DC66-408A-8A1C-A3A2D6C79A56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D953DE-835B-4F7F-9E67-90889FAD75BE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9C7070-7F1E-49CB-A616-4B14FE7067CF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58DC8E-A7CE-42D2-8B01-CA901418E4B8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B6C344-E470-4EDB-B067-293B5A1EBC49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0095E5-EC66-4693-9C6C-56586E58D0B4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9F9ED8-0146-4FF0-AB84-92CE82D3D743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14. Scaling and Heteroscedasticity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686800" cy="1143000"/>
          </a:xfrm>
        </p:spPr>
        <p:txBody>
          <a:bodyPr/>
          <a:lstStyle/>
          <a:p>
            <a:r>
              <a:rPr lang="en-US" smtClean="0"/>
              <a:t>Using Degenerate Branches to Reveal Scaling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Travel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2133600" y="3167063"/>
            <a:ext cx="91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   </a:t>
            </a:r>
            <a:r>
              <a:rPr lang="en-US" sz="1600" b="1">
                <a:latin typeface="Tahoma" pitchFamily="34" charset="0"/>
              </a:rPr>
              <a:t>Fly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114800" y="320040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Rail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2743200" y="4038600"/>
            <a:ext cx="60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Air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4800600" y="40386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</a:t>
            </a:r>
            <a:r>
              <a:rPr lang="en-US" sz="1600" b="1">
                <a:latin typeface="Tahoma" pitchFamily="34" charset="0"/>
              </a:rPr>
              <a:t>Car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3581400" y="40386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Train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5867400" y="40386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</a:t>
            </a:r>
            <a:r>
              <a:rPr lang="en-US" sz="1600" b="1">
                <a:latin typeface="Tahoma" pitchFamily="34" charset="0"/>
              </a:rPr>
              <a:t>Bus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9906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LIMB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5800" y="3200400"/>
            <a:ext cx="1143000" cy="3381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BRANCH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990600" y="39941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TWIG</a:t>
            </a:r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H="1">
            <a:off x="3886200" y="2667000"/>
            <a:ext cx="6858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>
            <a:off x="4572000" y="2667000"/>
            <a:ext cx="6096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>
            <a:off x="5181600" y="3505200"/>
            <a:ext cx="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3886200" y="35052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5105400" y="320040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Drive</a:t>
            </a:r>
          </a:p>
        </p:txBody>
      </p:sp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6096000" y="3200400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GrndPblc</a:t>
            </a:r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28956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8100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51054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60960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Rectangle 27"/>
          <p:cNvSpPr>
            <a:spLocks noChangeArrowheads="1"/>
          </p:cNvSpPr>
          <p:nvPr/>
        </p:nvSpPr>
        <p:spPr bwMode="auto">
          <a:xfrm>
            <a:off x="19812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Scaling in Transport Modes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457200" y="1600200"/>
            <a:ext cx="5715000" cy="498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-182.42834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Nested Logit form:IVparms=Taub|l,r,Sl|r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&amp; Fr.No normalizations imposed a priori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.09622**        .03875        2.483   .0130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-.08331***       .02697       -3.089   .0020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-.01888***       .00684       -2.760   .0058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-.10904***       .03677       -2.966   .0030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4.50827***      1.33062        3.388   .0007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3.35580***       .90490        3.708   .0002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3.11885**       1.33138        2.343   .0192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       |IV parameters, tau(b|l,r),sigma(l|r),phi(r)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 FLY|    1.65512**        .79212        2.089   .0367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RAIL|     .92758***       .11822        7.846   .0000</a:t>
            </a:r>
          </a:p>
          <a:p>
            <a:r>
              <a:rPr lang="fi-FI" sz="1200" b="1">
                <a:latin typeface="Courier New" pitchFamily="49" charset="0"/>
                <a:cs typeface="Courier New" pitchFamily="49" charset="0"/>
              </a:rPr>
              <a:t>LOCLMASS|    1.00787***       .15131        6.661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DRIVE|    1.00000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pPr eaLnBrk="1" hangingPunct="1">
              <a:spcBef>
                <a:spcPct val="50000"/>
              </a:spcBef>
            </a:pPr>
            <a:endParaRPr lang="en-US" sz="1200" b="1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41988" name="TextBox 3"/>
          <p:cNvSpPr txBox="1">
            <a:spLocks noChangeArrowheads="1"/>
          </p:cNvSpPr>
          <p:nvPr/>
        </p:nvSpPr>
        <p:spPr bwMode="auto">
          <a:xfrm>
            <a:off x="6172200" y="1752600"/>
            <a:ext cx="2590800" cy="1446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NLOGIT ; Lhs=mode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Rhs=gc,ttme,invt,invc,one 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Choices=air,train,bus,car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Tree=Fly(Air),</a:t>
            </a:r>
            <a:br>
              <a:rPr lang="en-US" sz="1100" b="1">
                <a:latin typeface="Courier New" pitchFamily="49" charset="0"/>
                <a:cs typeface="Courier New" pitchFamily="49" charset="0"/>
              </a:rPr>
            </a:br>
            <a:r>
              <a:rPr lang="en-US" sz="1100" b="1">
                <a:latin typeface="Courier New" pitchFamily="49" charset="0"/>
                <a:cs typeface="Courier New" pitchFamily="49" charset="0"/>
              </a:rPr>
              <a:t>       Rail(train),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LoclMass(bus),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Drive(Car)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ivset:(drive)=[1]$</a:t>
            </a:r>
            <a:endParaRPr lang="en-US" sz="11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6172200" y="1752600"/>
            <a:ext cx="2590800" cy="1447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 Model with Choice Heteroscedasticity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095375" y="1905000"/>
          <a:ext cx="7027863" cy="389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473" name="Equation" r:id="rId4" imgW="4076700" imgH="2260600" progId="Equation.DSMT4">
                  <p:embed/>
                </p:oleObj>
              </mc:Choice>
              <mc:Fallback>
                <p:oleObj name="Equation" r:id="rId4" imgW="4076700" imgH="22606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75" y="1905000"/>
                        <a:ext cx="7027863" cy="3897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4191000" y="1905000"/>
            <a:ext cx="8382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rgbClr val="000000">
                <a:alpha val="1607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733800" y="3581400"/>
            <a:ext cx="4038600" cy="10668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rgbClr val="000000">
                <a:alpha val="1607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</p:spPr>
        <p:txBody>
          <a:bodyPr/>
          <a:lstStyle/>
          <a:p>
            <a:pPr eaLnBrk="1" hangingPunct="1"/>
            <a:r>
              <a:rPr lang="en-US" smtClean="0"/>
              <a:t>Heteroscedastic Extreme Value Model (1)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838200" y="1828800"/>
            <a:ext cx="7848600" cy="392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Start values obtained using MNL model       |</a:t>
            </a:r>
          </a:p>
          <a:p>
            <a:r>
              <a:rPr lang="en-US" sz="1400" b="1">
                <a:latin typeface="Courier New" pitchFamily="49" charset="0"/>
              </a:rPr>
              <a:t>| Maximum Likelihood Estimates                |</a:t>
            </a:r>
          </a:p>
          <a:p>
            <a:r>
              <a:rPr lang="en-US" sz="1400" b="1">
                <a:latin typeface="Courier New" pitchFamily="49" charset="0"/>
              </a:rPr>
              <a:t>| Log likelihood function       -184.5067     |</a:t>
            </a:r>
          </a:p>
          <a:p>
            <a:r>
              <a:rPr lang="en-US" sz="1400" b="1">
                <a:latin typeface="Courier New" pitchFamily="49" charset="0"/>
              </a:rPr>
              <a:t>| Dependent variable               Choice     |</a:t>
            </a:r>
          </a:p>
          <a:p>
            <a:r>
              <a:rPr lang="en-US" sz="1400" b="1">
                <a:latin typeface="Courier New" pitchFamily="49" charset="0"/>
              </a:rPr>
              <a:t>| Response data are given as ind. choice.     |</a:t>
            </a:r>
          </a:p>
          <a:p>
            <a:r>
              <a:rPr lang="en-US" sz="1400" b="1">
                <a:latin typeface="Courier New" pitchFamily="49" charset="0"/>
              </a:rPr>
              <a:t>| Number of obs.=   210, skipped   0 bad obs.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4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4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400" b="1">
                <a:latin typeface="Courier New" pitchFamily="49" charset="0"/>
              </a:rPr>
              <a:t> GC      |     .06929537       .01743306     3.975   .0001</a:t>
            </a:r>
          </a:p>
          <a:p>
            <a:r>
              <a:rPr lang="en-US" sz="1400" b="1">
                <a:latin typeface="Courier New" pitchFamily="49" charset="0"/>
              </a:rPr>
              <a:t> TTME    |    -.10364955       .01093815    -9.476   .0000</a:t>
            </a:r>
          </a:p>
          <a:p>
            <a:r>
              <a:rPr lang="en-US" sz="1400" b="1">
                <a:latin typeface="Courier New" pitchFamily="49" charset="0"/>
              </a:rPr>
              <a:t> INVC    |    -.08493182       .01938251    -4.382   .0000</a:t>
            </a:r>
          </a:p>
          <a:p>
            <a:r>
              <a:rPr lang="en-US" sz="1400" b="1">
                <a:latin typeface="Courier New" pitchFamily="49" charset="0"/>
              </a:rPr>
              <a:t> INVT    |    -.01333220       .00251698    -5.297   .0000</a:t>
            </a:r>
          </a:p>
          <a:p>
            <a:r>
              <a:rPr lang="en-US" sz="1400" b="1">
                <a:latin typeface="Courier New" pitchFamily="49" charset="0"/>
              </a:rPr>
              <a:t> AASC    |    5.20474275       .90521312     5.750   .0000</a:t>
            </a:r>
          </a:p>
          <a:p>
            <a:r>
              <a:rPr lang="en-US" sz="1400" b="1">
                <a:latin typeface="Courier New" pitchFamily="49" charset="0"/>
              </a:rPr>
              <a:t> TASC    |    4.36060457       .51066543     8.539   .0000</a:t>
            </a:r>
          </a:p>
          <a:p>
            <a:r>
              <a:rPr lang="en-US" sz="1400" b="1">
                <a:latin typeface="Courier New" pitchFamily="49" charset="0"/>
              </a:rPr>
              <a:t> BASC    |    3.76323447       .50625946     7.433   .0000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5257800" y="2209800"/>
            <a:ext cx="1295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788988"/>
          </a:xfrm>
        </p:spPr>
        <p:txBody>
          <a:bodyPr/>
          <a:lstStyle/>
          <a:p>
            <a:pPr eaLnBrk="1" hangingPunct="1"/>
            <a:r>
              <a:rPr lang="en-US" smtClean="0"/>
              <a:t>Heteroscedastic Extreme Value Model (2)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685800" y="1524000"/>
            <a:ext cx="7848600" cy="512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endParaRPr lang="en-US" sz="1000">
              <a:solidFill>
                <a:schemeClr val="folHlink"/>
              </a:solidFill>
              <a:latin typeface="Arial" charset="0"/>
            </a:endParaRP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Heteroskedastic Extreme Value Model    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-182.4440     </a:t>
            </a:r>
            <a:r>
              <a:rPr lang="en-US" sz="1200" b="1" smtClean="0">
                <a:latin typeface="Courier New" pitchFamily="49" charset="0"/>
              </a:rPr>
              <a:t>|  (MNL logL was -184.5067)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| Number of parameters                 10     |</a:t>
            </a:r>
          </a:p>
          <a:p>
            <a:r>
              <a:rPr lang="en-US" sz="1200" b="1">
                <a:latin typeface="Courier New" pitchFamily="49" charset="0"/>
              </a:rPr>
              <a:t>| Restricted log likelihood     -291.1218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---------+Attributes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GC      |     .11903513       .06402510     1.859   .0630</a:t>
            </a:r>
          </a:p>
          <a:p>
            <a:r>
              <a:rPr lang="en-US" sz="1200" b="1">
                <a:latin typeface="Courier New" pitchFamily="49" charset="0"/>
              </a:rPr>
              <a:t> TTME    |    -.11525581       .05721397    -2.014   .0440</a:t>
            </a:r>
          </a:p>
          <a:p>
            <a:r>
              <a:rPr lang="en-US" sz="1200" b="1">
                <a:latin typeface="Courier New" pitchFamily="49" charset="0"/>
              </a:rPr>
              <a:t> INVC    |    -.15515877       .07928045    -1.957   .0503</a:t>
            </a:r>
          </a:p>
          <a:p>
            <a:r>
              <a:rPr lang="en-US" sz="1200" b="1">
                <a:latin typeface="Courier New" pitchFamily="49" charset="0"/>
              </a:rPr>
              <a:t> INVT    |    -.02276939       .01122762    -2.028   .0426</a:t>
            </a:r>
          </a:p>
          <a:p>
            <a:r>
              <a:rPr lang="en-US" sz="1200" b="1">
                <a:latin typeface="Courier New" pitchFamily="49" charset="0"/>
              </a:rPr>
              <a:t> AASC    |    4.69411460      2.48091789     1.892   .0585</a:t>
            </a:r>
          </a:p>
          <a:p>
            <a:r>
              <a:rPr lang="en-US" sz="1200" b="1">
                <a:latin typeface="Courier New" pitchFamily="49" charset="0"/>
              </a:rPr>
              <a:t> TASC    |    5.15629868      2.05743764     2.506   .0122</a:t>
            </a:r>
          </a:p>
          <a:p>
            <a:r>
              <a:rPr lang="en-US" sz="1200" b="1">
                <a:latin typeface="Courier New" pitchFamily="49" charset="0"/>
              </a:rPr>
              <a:t> BASC    |    5.03046595      1.98259353     2.537   .0112</a:t>
            </a:r>
          </a:p>
          <a:p>
            <a:r>
              <a:rPr lang="en-US" sz="1200" b="1">
                <a:latin typeface="Courier New" pitchFamily="49" charset="0"/>
              </a:rPr>
              <a:t>---------+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Scale Parameters of Extreme Value Distns Minus 1.0</a:t>
            </a:r>
          </a:p>
          <a:p>
            <a:r>
              <a:rPr lang="en-US" sz="1200" b="1">
                <a:latin typeface="Courier New" pitchFamily="49" charset="0"/>
              </a:rPr>
              <a:t> s_AIR   |    -.57864278       .21991837    -2.631   .0085</a:t>
            </a:r>
          </a:p>
          <a:p>
            <a:r>
              <a:rPr lang="en-US" sz="1200" b="1">
                <a:latin typeface="Courier New" pitchFamily="49" charset="0"/>
              </a:rPr>
              <a:t> s_TRAIN |    -.45878559       .34971034    -1.312   .1896</a:t>
            </a:r>
          </a:p>
          <a:p>
            <a:r>
              <a:rPr lang="en-US" sz="1200" b="1">
                <a:latin typeface="Courier New" pitchFamily="49" charset="0"/>
              </a:rPr>
              <a:t> s_BUS   |     .26094835       .94582863      .276   .7826</a:t>
            </a:r>
          </a:p>
          <a:p>
            <a:r>
              <a:rPr lang="en-US" sz="1200" b="1">
                <a:latin typeface="Courier New" pitchFamily="49" charset="0"/>
              </a:rPr>
              <a:t> s_CAR   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---------+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Std.Dev=pi/(theta*sqr(6)) for H.E.V. distribution.</a:t>
            </a:r>
          </a:p>
          <a:p>
            <a:r>
              <a:rPr lang="en-US" sz="1200" b="1">
                <a:latin typeface="Courier New" pitchFamily="49" charset="0"/>
              </a:rPr>
              <a:t> s_AIR   |    3.04385384      1.58867426     1.916   .0554</a:t>
            </a:r>
          </a:p>
          <a:p>
            <a:r>
              <a:rPr lang="en-US" sz="1200" b="1">
                <a:latin typeface="Courier New" pitchFamily="49" charset="0"/>
              </a:rPr>
              <a:t> s_TRAIN |    2.36976283      1.53124258     1.548   .1217</a:t>
            </a:r>
          </a:p>
          <a:p>
            <a:r>
              <a:rPr lang="en-US" sz="1200" b="1">
                <a:latin typeface="Courier New" pitchFamily="49" charset="0"/>
              </a:rPr>
              <a:t> s_BUS   |    1.01713111       .76294300     1.333   .1825</a:t>
            </a:r>
          </a:p>
          <a:p>
            <a:r>
              <a:rPr lang="en-US" sz="1200" b="1">
                <a:latin typeface="Courier New" pitchFamily="49" charset="0"/>
              </a:rPr>
              <a:t> s_CAR   |    1.28254980    ......(Fixed Parameter).......</a:t>
            </a: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6400800" y="4953000"/>
            <a:ext cx="2514600" cy="355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Normalized for estimation</a:t>
            </a:r>
          </a:p>
        </p:txBody>
      </p:sp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6400800" y="5867400"/>
            <a:ext cx="2438400" cy="355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Structural parameters</a:t>
            </a:r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3352803"/>
            <a:ext cx="130527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Left-Right Arrow 6"/>
          <p:cNvSpPr/>
          <p:nvPr/>
        </p:nvSpPr>
        <p:spPr bwMode="auto">
          <a:xfrm flipV="1">
            <a:off x="3200400" y="3962400"/>
            <a:ext cx="3352800" cy="228600"/>
          </a:xfrm>
          <a:prstGeom prst="leftRightArrow">
            <a:avLst/>
          </a:prstGeom>
          <a:solidFill>
            <a:srgbClr val="7030A0">
              <a:alpha val="902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905000" y="3429000"/>
            <a:ext cx="1219200" cy="1295400"/>
          </a:xfrm>
          <a:prstGeom prst="rect">
            <a:avLst/>
          </a:prstGeom>
          <a:solidFill>
            <a:srgbClr val="7030A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629400" y="3352800"/>
            <a:ext cx="1219200" cy="1371600"/>
          </a:xfrm>
          <a:prstGeom prst="rect">
            <a:avLst/>
          </a:prstGeom>
          <a:solidFill>
            <a:srgbClr val="7030A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701675"/>
          </a:xfrm>
        </p:spPr>
        <p:txBody>
          <a:bodyPr/>
          <a:lstStyle/>
          <a:p>
            <a:pPr eaLnBrk="1" hangingPunct="1"/>
            <a:r>
              <a:rPr lang="en-US" b="1" smtClean="0"/>
              <a:t>HEV Model - Elasticities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57200" y="1565275"/>
            <a:ext cx="5105400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-4.2604    1.6745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1.5828    1.9918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3.2158    4.4589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2.6644    4.0479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.7306     .5171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-3.6725    4.2167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2.4322    2.9464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1.6659    1.3707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.3698     .5522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.5949    1.5410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-6.5309    5.0374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2.1039    8.8085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.3401     .3078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.4681     .4794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1.4723    1.6322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-3.5584    9.3057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5410200" y="2184400"/>
            <a:ext cx="2971800" cy="4291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  <a:p>
            <a:r>
              <a:rPr lang="en-US" sz="1200" b="1">
                <a:latin typeface="Courier New" pitchFamily="49" charset="0"/>
              </a:rPr>
              <a:t>| INVC    in AIR            |</a:t>
            </a:r>
          </a:p>
          <a:p>
            <a:r>
              <a:rPr lang="en-US" sz="1200" b="1">
                <a:latin typeface="Courier New" pitchFamily="49" charset="0"/>
              </a:rPr>
              <a:t>|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-5.0216    2.3881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INVC    in TRAIN       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*     -3.3536    2.4168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INVC    in BUS         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*     -2.4359    1.1237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INVC    in CAR         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*     -1.3888    1.2161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486400" y="18288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352800" y="25908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6248400" y="25908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Variance Heterogeneity in MNL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105400" y="1752600"/>
            <a:ext cx="236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2800"/>
          </a:p>
        </p:txBody>
      </p:sp>
      <p:graphicFrame>
        <p:nvGraphicFramePr>
          <p:cNvPr id="409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89025" y="2133600"/>
          <a:ext cx="762952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497" name="Equation" r:id="rId4" imgW="4826000" imgH="2120900" progId="Equation.DSMT4">
                  <p:embed/>
                </p:oleObj>
              </mc:Choice>
              <mc:Fallback>
                <p:oleObj name="Equation" r:id="rId4" imgW="4826000" imgH="21209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025" y="2133600"/>
                        <a:ext cx="7629525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447800" y="3048000"/>
            <a:ext cx="5562600" cy="1752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rgbClr val="000000">
                <a:alpha val="1607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438400"/>
            <a:ext cx="6934200" cy="3657600"/>
          </a:xfrm>
        </p:spPr>
        <p:txBody>
          <a:bodyPr/>
          <a:lstStyle/>
          <a:p>
            <a:pPr eaLnBrk="1" hangingPunct="1"/>
            <a:r>
              <a:rPr lang="en-US" smtClean="0"/>
              <a:t>S</a:t>
            </a:r>
            <a:r>
              <a:rPr lang="en-US" sz="2000" smtClean="0"/>
              <a:t>imulated Data: Stated Choice, 400 respondents, 8 choice situations, 3,200 observations</a:t>
            </a:r>
          </a:p>
          <a:p>
            <a:pPr eaLnBrk="1" hangingPunct="1"/>
            <a:r>
              <a:rPr lang="en-US" smtClean="0"/>
              <a:t>3</a:t>
            </a:r>
            <a:r>
              <a:rPr lang="en-US" sz="2000" smtClean="0"/>
              <a:t> choice/attributes + NONE</a:t>
            </a:r>
          </a:p>
          <a:p>
            <a:pPr lvl="1" eaLnBrk="1" hangingPunct="1"/>
            <a:r>
              <a:rPr lang="en-US" sz="1600" smtClean="0"/>
              <a:t>Fashion = High / Low</a:t>
            </a:r>
          </a:p>
          <a:p>
            <a:pPr lvl="1" eaLnBrk="1" hangingPunct="1"/>
            <a:r>
              <a:rPr lang="en-US" sz="1600" smtClean="0"/>
              <a:t>Quality = High / Low</a:t>
            </a:r>
          </a:p>
          <a:p>
            <a:pPr lvl="1" eaLnBrk="1" hangingPunct="1"/>
            <a:r>
              <a:rPr lang="en-US" sz="1600" smtClean="0"/>
              <a:t>Price = 25/50/75,100 coded 1,2,3,4</a:t>
            </a:r>
          </a:p>
          <a:p>
            <a:pPr eaLnBrk="1" hangingPunct="1"/>
            <a:r>
              <a:rPr lang="en-US" smtClean="0"/>
              <a:t>H</a:t>
            </a:r>
            <a:r>
              <a:rPr lang="en-US" sz="2000" smtClean="0"/>
              <a:t>eterogeneity: Sex, Age (&lt;25, 25-39, 40+)</a:t>
            </a:r>
          </a:p>
          <a:p>
            <a:pPr eaLnBrk="1" hangingPunct="1"/>
            <a:r>
              <a:rPr lang="en-US" smtClean="0">
                <a:solidFill>
                  <a:srgbClr val="969696"/>
                </a:solidFill>
              </a:rPr>
              <a:t>U</a:t>
            </a:r>
            <a:r>
              <a:rPr lang="en-US" sz="2000" smtClean="0">
                <a:solidFill>
                  <a:srgbClr val="969696"/>
                </a:solidFill>
              </a:rPr>
              <a:t>nderlying data generated by a 3 class latent class process (100, 200, 100 in classes)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Multinomial Logit Baseline Values</a:t>
            </a:r>
          </a:p>
        </p:txBody>
      </p:sp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914400" y="1981200"/>
            <a:ext cx="7772400" cy="3540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Discrete choice (multinomial logit) model   |</a:t>
            </a:r>
          </a:p>
          <a:p>
            <a:r>
              <a:rPr lang="en-US" sz="1600" b="1">
                <a:latin typeface="Courier New" pitchFamily="49" charset="0"/>
              </a:rPr>
              <a:t>| Number of observations             3200     |</a:t>
            </a:r>
          </a:p>
          <a:p>
            <a:r>
              <a:rPr lang="en-US" sz="1600" b="1">
                <a:latin typeface="Courier New" pitchFamily="49" charset="0"/>
              </a:rPr>
              <a:t>| Log likelihood function       -4158.503     |</a:t>
            </a:r>
          </a:p>
          <a:p>
            <a:r>
              <a:rPr lang="en-US" sz="1600" b="1">
                <a:latin typeface="Courier New" pitchFamily="49" charset="0"/>
              </a:rPr>
              <a:t>| Number of obs.=  3200, skipped   0 bad obs. 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6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6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600" b="1">
                <a:latin typeface="Courier New" pitchFamily="49" charset="0"/>
              </a:rPr>
              <a:t> FASH    |    1.47890473       .06776814    21.823   .0000</a:t>
            </a:r>
          </a:p>
          <a:p>
            <a:r>
              <a:rPr lang="en-US" sz="1600" b="1">
                <a:latin typeface="Courier New" pitchFamily="49" charset="0"/>
              </a:rPr>
              <a:t> QUAL    |    1.01372755       .06444532    15.730   .0000</a:t>
            </a:r>
          </a:p>
          <a:p>
            <a:r>
              <a:rPr lang="en-US" sz="1600" b="1">
                <a:latin typeface="Courier New" pitchFamily="49" charset="0"/>
              </a:rPr>
              <a:t> PRICE   |   -11.8023376       .80406103   -14.678   .0000</a:t>
            </a:r>
          </a:p>
          <a:p>
            <a:r>
              <a:rPr lang="en-US" sz="1600" b="1">
                <a:latin typeface="Courier New" pitchFamily="49" charset="0"/>
              </a:rPr>
              <a:t> ASC4    |     .03679254       .07176387      .513   .6082</a:t>
            </a:r>
          </a:p>
          <a:p>
            <a:endParaRPr lang="en-US" sz="16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Multinomial Logit Elasticities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295400" y="1524000"/>
            <a:ext cx="6858000" cy="52625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600" b="1">
                <a:latin typeface="Courier New" pitchFamily="49" charset="0"/>
              </a:rPr>
              <a:t>| Attribute is PRICE    in choice BRAND1            |</a:t>
            </a:r>
          </a:p>
          <a:p>
            <a:r>
              <a:rPr lang="en-US" sz="16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6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6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600" b="1">
                <a:latin typeface="Courier New" pitchFamily="49" charset="0"/>
              </a:rPr>
              <a:t>| *     Choice=BRAND1            -.8895     .3647   |</a:t>
            </a:r>
          </a:p>
          <a:p>
            <a:r>
              <a:rPr lang="en-US" sz="1600" b="1">
                <a:latin typeface="Courier New" pitchFamily="49" charset="0"/>
              </a:rPr>
              <a:t>|       Choice=BRAND2             .2907     .2631   |</a:t>
            </a:r>
          </a:p>
          <a:p>
            <a:r>
              <a:rPr lang="en-US" sz="1600" b="1">
                <a:latin typeface="Courier New" pitchFamily="49" charset="0"/>
              </a:rPr>
              <a:t>|       Choice=BRAND3             .2907     .2631   |</a:t>
            </a:r>
          </a:p>
          <a:p>
            <a:r>
              <a:rPr lang="en-US" sz="1600" b="1">
                <a:latin typeface="Courier New" pitchFamily="49" charset="0"/>
              </a:rPr>
              <a:t>|       Choice=NONE               .2907     .2631   |</a:t>
            </a:r>
          </a:p>
          <a:p>
            <a:r>
              <a:rPr lang="en-US" sz="1600" b="1">
                <a:latin typeface="Courier New" pitchFamily="49" charset="0"/>
              </a:rPr>
              <a:t>| Attribute is PRICE    in choice BRAND2            |</a:t>
            </a:r>
          </a:p>
          <a:p>
            <a:r>
              <a:rPr lang="en-US" sz="1600" b="1">
                <a:latin typeface="Courier New" pitchFamily="49" charset="0"/>
              </a:rPr>
              <a:t>|       Choice=BRAND1             .3127     .1371   |</a:t>
            </a:r>
          </a:p>
          <a:p>
            <a:r>
              <a:rPr lang="en-US" sz="1600" b="1">
                <a:latin typeface="Courier New" pitchFamily="49" charset="0"/>
              </a:rPr>
              <a:t>| *     Choice=BRAND2           -1.2216     .3135   |</a:t>
            </a:r>
          </a:p>
          <a:p>
            <a:r>
              <a:rPr lang="en-US" sz="1600" b="1">
                <a:latin typeface="Courier New" pitchFamily="49" charset="0"/>
              </a:rPr>
              <a:t>|       Choice=BRAND3             .3127     .1371   |</a:t>
            </a:r>
          </a:p>
          <a:p>
            <a:r>
              <a:rPr lang="en-US" sz="1600" b="1">
                <a:latin typeface="Courier New" pitchFamily="49" charset="0"/>
              </a:rPr>
              <a:t>|       Choice=NONE               .3127     .1371   |</a:t>
            </a:r>
          </a:p>
          <a:p>
            <a:r>
              <a:rPr lang="en-US" sz="1600" b="1">
                <a:latin typeface="Courier New" pitchFamily="49" charset="0"/>
              </a:rPr>
              <a:t>| Attribute is PRICE    in choice BRAND3            |</a:t>
            </a:r>
          </a:p>
          <a:p>
            <a:r>
              <a:rPr lang="en-US" sz="1600" b="1">
                <a:latin typeface="Courier New" pitchFamily="49" charset="0"/>
              </a:rPr>
              <a:t>|       Choice=BRAND1             .3664     .2233   |</a:t>
            </a:r>
          </a:p>
          <a:p>
            <a:r>
              <a:rPr lang="en-US" sz="1600" b="1">
                <a:latin typeface="Courier New" pitchFamily="49" charset="0"/>
              </a:rPr>
              <a:t>|       Choice=BRAND2             .3664     .2233   |</a:t>
            </a:r>
          </a:p>
          <a:p>
            <a:r>
              <a:rPr lang="en-US" sz="1600" b="1">
                <a:latin typeface="Courier New" pitchFamily="49" charset="0"/>
              </a:rPr>
              <a:t>| *     Choice=BRAND3            -.7548     .3363   |</a:t>
            </a:r>
          </a:p>
          <a:p>
            <a:r>
              <a:rPr lang="en-US" sz="1600" b="1">
                <a:latin typeface="Courier New" pitchFamily="49" charset="0"/>
              </a:rPr>
              <a:t>|       Choice=NONE               .3664     .2233   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HEV Model without Heterogeneity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533400" y="1676400"/>
            <a:ext cx="5867400" cy="47085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Heteroskedastic Extreme Value Model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CHOICE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3200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-4151.611     |</a:t>
            </a:r>
          </a:p>
          <a:p>
            <a:r>
              <a:rPr lang="en-US" sz="1200" b="1">
                <a:latin typeface="Courier New" pitchFamily="49" charset="0"/>
              </a:rPr>
              <a:t>| Response data are given as ind. choice.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---------+Attributes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FASH    |    1.57473345       .31427031     5.011   .0000</a:t>
            </a:r>
          </a:p>
          <a:p>
            <a:r>
              <a:rPr lang="en-US" sz="1200" b="1">
                <a:latin typeface="Courier New" pitchFamily="49" charset="0"/>
              </a:rPr>
              <a:t> QUAL    |    1.09208463       .22895113     4.770   .0000</a:t>
            </a:r>
          </a:p>
          <a:p>
            <a:r>
              <a:rPr lang="en-US" sz="1200" b="1">
                <a:latin typeface="Courier New" pitchFamily="49" charset="0"/>
              </a:rPr>
              <a:t> PRICE   |   -13.3740754      2.61275111    -5.119   .0000</a:t>
            </a:r>
          </a:p>
          <a:p>
            <a:r>
              <a:rPr lang="en-US" sz="1200" b="1">
                <a:latin typeface="Courier New" pitchFamily="49" charset="0"/>
              </a:rPr>
              <a:t> ASC4    |    -.01128916       .22484607     -.050   .9600</a:t>
            </a:r>
          </a:p>
          <a:p>
            <a:r>
              <a:rPr lang="en-US" sz="1200" b="1">
                <a:latin typeface="Courier New" pitchFamily="49" charset="0"/>
              </a:rPr>
              <a:t>---------+Scale Parameters of Extreme Value Distns Minus 1.0</a:t>
            </a:r>
          </a:p>
          <a:p>
            <a:r>
              <a:rPr lang="en-US" sz="1200" b="1">
                <a:latin typeface="Courier New" pitchFamily="49" charset="0"/>
              </a:rPr>
              <a:t> s_BRAND1|     .03779175       .22077461      .171   .8641</a:t>
            </a:r>
          </a:p>
          <a:p>
            <a:r>
              <a:rPr lang="en-US" sz="1200" b="1">
                <a:latin typeface="Courier New" pitchFamily="49" charset="0"/>
              </a:rPr>
              <a:t> s_BRAND2|    -.12843300       .17939207     -.716   .4740</a:t>
            </a:r>
          </a:p>
          <a:p>
            <a:r>
              <a:rPr lang="en-US" sz="1200" b="1">
                <a:latin typeface="Courier New" pitchFamily="49" charset="0"/>
              </a:rPr>
              <a:t> s_BRAND3|     .01149458       .22724947      .051   .9597</a:t>
            </a:r>
          </a:p>
          <a:p>
            <a:r>
              <a:rPr lang="en-US" sz="1200" b="1">
                <a:latin typeface="Courier New" pitchFamily="49" charset="0"/>
              </a:rPr>
              <a:t> s_NONE  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---------+Std.Dev=pi/(theta*sqr(6)) for H.E.V. distribution.</a:t>
            </a:r>
          </a:p>
          <a:p>
            <a:r>
              <a:rPr lang="en-US" sz="1200" b="1">
                <a:latin typeface="Courier New" pitchFamily="49" charset="0"/>
              </a:rPr>
              <a:t> s_BRAND1|    1.23584505       .26290748     4.701   .0000</a:t>
            </a:r>
          </a:p>
          <a:p>
            <a:r>
              <a:rPr lang="en-US" sz="1200" b="1">
                <a:latin typeface="Courier New" pitchFamily="49" charset="0"/>
              </a:rPr>
              <a:t> s_BRAND2|    1.47154471       .30288372     4.858   .0000</a:t>
            </a:r>
          </a:p>
          <a:p>
            <a:r>
              <a:rPr lang="en-US" sz="1200" b="1">
                <a:latin typeface="Courier New" pitchFamily="49" charset="0"/>
              </a:rPr>
              <a:t> s_BRAND3|    1.26797496       .28487215     4.451   .0000</a:t>
            </a:r>
          </a:p>
          <a:p>
            <a:r>
              <a:rPr lang="en-US" sz="1200" b="1">
                <a:latin typeface="Courier New" pitchFamily="49" charset="0"/>
              </a:rPr>
              <a:t> s_NONE  |    1.28254980    ......(Fixed Parameter).......</a:t>
            </a:r>
          </a:p>
        </p:txBody>
      </p:sp>
      <p:sp>
        <p:nvSpPr>
          <p:cNvPr id="18436" name="Text Box 9"/>
          <p:cNvSpPr txBox="1">
            <a:spLocks noChangeArrowheads="1"/>
          </p:cNvSpPr>
          <p:nvPr/>
        </p:nvSpPr>
        <p:spPr bwMode="auto">
          <a:xfrm>
            <a:off x="6477000" y="4267200"/>
            <a:ext cx="2057400" cy="131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Essentially no differences in variances across choices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Homogeneous HEV Elasticities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457200" y="2133600"/>
            <a:ext cx="5105400" cy="4308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Choice=BRAND1           -1.0585     .4526   |</a:t>
            </a:r>
          </a:p>
          <a:p>
            <a:r>
              <a:rPr lang="en-US" sz="1200" b="1">
                <a:latin typeface="Courier New" pitchFamily="49" charset="0"/>
              </a:rPr>
              <a:t>|       Choice=BRAND2             .2801     .2573   |</a:t>
            </a:r>
          </a:p>
          <a:p>
            <a:r>
              <a:rPr lang="en-US" sz="1200" b="1">
                <a:latin typeface="Courier New" pitchFamily="49" charset="0"/>
              </a:rPr>
              <a:t>|       Choice=BRAND3             .3270     .3004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.3232     .2969   |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</a:rPr>
              <a:t>|       Choice=BRAND1             .3576     .1481   |</a:t>
            </a:r>
          </a:p>
          <a:p>
            <a:r>
              <a:rPr lang="en-US" sz="1200" b="1">
                <a:latin typeface="Courier New" pitchFamily="49" charset="0"/>
              </a:rPr>
              <a:t>| *     Choice=BRAND2           -1.2122     .3142   |</a:t>
            </a:r>
          </a:p>
          <a:p>
            <a:r>
              <a:rPr lang="en-US" sz="1200" b="1">
                <a:latin typeface="Courier New" pitchFamily="49" charset="0"/>
              </a:rPr>
              <a:t>|       Choice=BRAND3             .3466     .1426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.3429     .1411   |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</a:rPr>
              <a:t>|       Choice=BRAND1             .4332     .2532   |</a:t>
            </a:r>
          </a:p>
          <a:p>
            <a:r>
              <a:rPr lang="en-US" sz="1200" b="1">
                <a:latin typeface="Courier New" pitchFamily="49" charset="0"/>
              </a:rPr>
              <a:t>|       Choice=BRAND2             .3610     .2116   |</a:t>
            </a:r>
          </a:p>
          <a:p>
            <a:r>
              <a:rPr lang="en-US" sz="1200" b="1">
                <a:latin typeface="Courier New" pitchFamily="49" charset="0"/>
              </a:rPr>
              <a:t>| *     Choice=BRAND3            -.8648     .4015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.4156     .2436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5562600" y="2133600"/>
            <a:ext cx="3048000" cy="3416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</a:rPr>
              <a:t>| PRICE    in choice BRAND1|</a:t>
            </a:r>
          </a:p>
          <a:p>
            <a:r>
              <a:rPr lang="en-US" sz="1200" b="1">
                <a:latin typeface="Courier New" pitchFamily="49" charset="0"/>
              </a:rPr>
              <a:t>|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-.8895     .3647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PRICE    in choice BRAND2|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*    -1.2216     .3135   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PRICE    in choice BRAND3|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| *     -.7548     .3363   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+--------------------------+</a:t>
            </a:r>
          </a:p>
        </p:txBody>
      </p:sp>
      <p:sp>
        <p:nvSpPr>
          <p:cNvPr id="19461" name="Rectangle 7"/>
          <p:cNvSpPr>
            <a:spLocks noChangeArrowheads="1"/>
          </p:cNvSpPr>
          <p:nvPr/>
        </p:nvSpPr>
        <p:spPr bwMode="auto">
          <a:xfrm>
            <a:off x="3429000" y="2514600"/>
            <a:ext cx="990600" cy="2819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6248400" y="2514600"/>
            <a:ext cx="990600" cy="2819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9463" name="Text Box 5"/>
          <p:cNvSpPr txBox="1">
            <a:spLocks noChangeArrowheads="1"/>
          </p:cNvSpPr>
          <p:nvPr/>
        </p:nvSpPr>
        <p:spPr bwMode="auto">
          <a:xfrm>
            <a:off x="5638800" y="17526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Heteroscedasticity Across Individuals</a:t>
            </a:r>
          </a:p>
        </p:txBody>
      </p:sp>
      <p:sp>
        <p:nvSpPr>
          <p:cNvPr id="20483" name="Text Box 12"/>
          <p:cNvSpPr txBox="1">
            <a:spLocks noChangeArrowheads="1"/>
          </p:cNvSpPr>
          <p:nvPr/>
        </p:nvSpPr>
        <p:spPr bwMode="auto">
          <a:xfrm>
            <a:off x="457200" y="1828800"/>
            <a:ext cx="8305800" cy="4616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Heteroskedastic Extreme Value Model         |  Homog-HEV        MNL</a:t>
            </a:r>
          </a:p>
          <a:p>
            <a:r>
              <a:rPr lang="en-US" sz="1400" b="1">
                <a:latin typeface="Courier New" pitchFamily="49" charset="0"/>
              </a:rPr>
              <a:t>| Log likelihood function       -4129.518[10] | -4151.611[7]  -4158.503[4]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+--------+--------------+----------------+--------+--------+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|Variable| Coefficient  | Standard Error |b/St.Er.|P[|Z|&gt;z]|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+--------+--------------+----------------+--------+--------+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---------+Attributes in the Utility Functions (beta)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FASH    |    1.01640726       .20261573     5.016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QUAL    |     .55668491       .11604080     4.797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   |   -7.44758292      1.52664112    -4.878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ASC4    |     .18300524       .09678571     1.891   .0586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---------+Scale Parameters of Extreme Value Distributions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s_BRAND1|     .81114924       .10099174     8.032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s_BRAND2|     .72713522       .08931110     8.142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s_BRAND3|     .80084114       .10316939     7.762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s_NONE  |    1.00000000    ......(Fixed Parameter).......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---------+Heterogeneity in Scales of Ext.Value Distns.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MALE    |     .21512161       .09359521     2.298   .0215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AGE25   |     .79346679       .13687581     5.797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AGE39   |     .38284617       .16129109     2.374   .0176</a:t>
            </a:r>
          </a:p>
        </p:txBody>
      </p:sp>
      <p:sp>
        <p:nvSpPr>
          <p:cNvPr id="20484" name="Rectangle 7"/>
          <p:cNvSpPr>
            <a:spLocks noChangeArrowheads="1"/>
          </p:cNvSpPr>
          <p:nvPr/>
        </p:nvSpPr>
        <p:spPr bwMode="auto">
          <a:xfrm>
            <a:off x="533400" y="5486400"/>
            <a:ext cx="63246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Variance Heterogeneity Elasticities</a:t>
            </a:r>
          </a:p>
        </p:txBody>
      </p:sp>
      <p:sp>
        <p:nvSpPr>
          <p:cNvPr id="21507" name="Text Box 7"/>
          <p:cNvSpPr txBox="1">
            <a:spLocks noChangeArrowheads="1"/>
          </p:cNvSpPr>
          <p:nvPr/>
        </p:nvSpPr>
        <p:spPr bwMode="auto">
          <a:xfrm>
            <a:off x="457200" y="2286000"/>
            <a:ext cx="5181600" cy="3724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Choice=BRAND1            -.8978     .5162   |</a:t>
            </a:r>
          </a:p>
          <a:p>
            <a:r>
              <a:rPr lang="en-US" sz="1200" b="1">
                <a:latin typeface="Courier New" pitchFamily="49" charset="0"/>
              </a:rPr>
              <a:t>|       Choice=BRAND2             .2269     .2595   |</a:t>
            </a:r>
          </a:p>
          <a:p>
            <a:r>
              <a:rPr lang="en-US" sz="1200" b="1">
                <a:latin typeface="Courier New" pitchFamily="49" charset="0"/>
              </a:rPr>
              <a:t>|       Choice=BRAND3             .2507     .2884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.3116     .3587   |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</a:rPr>
              <a:t>|       Choice=BRAND1             .2853     .1776   |</a:t>
            </a:r>
          </a:p>
          <a:p>
            <a:r>
              <a:rPr lang="en-US" sz="1200" b="1">
                <a:latin typeface="Courier New" pitchFamily="49" charset="0"/>
              </a:rPr>
              <a:t>| *     Choice=BRAND2           -1.0757     .5030   |</a:t>
            </a:r>
          </a:p>
          <a:p>
            <a:r>
              <a:rPr lang="en-US" sz="1200" b="1">
                <a:latin typeface="Courier New" pitchFamily="49" charset="0"/>
              </a:rPr>
              <a:t>|       Choice=BRAND3             .2779     .1669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.3404     .2045   |</a:t>
            </a:r>
          </a:p>
          <a:p>
            <a:r>
              <a:rPr lang="en-US" sz="1200" b="1">
                <a:latin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</a:rPr>
              <a:t>|       Choice=BRAND1             .3328     .2477   |</a:t>
            </a:r>
          </a:p>
          <a:p>
            <a:r>
              <a:rPr lang="en-US" sz="1200" b="1">
                <a:latin typeface="Courier New" pitchFamily="49" charset="0"/>
              </a:rPr>
              <a:t>|       Choice=BRAND2             .2974     .2227   |</a:t>
            </a:r>
          </a:p>
          <a:p>
            <a:r>
              <a:rPr lang="en-US" sz="1200" b="1">
                <a:latin typeface="Courier New" pitchFamily="49" charset="0"/>
              </a:rPr>
              <a:t>| *     Choice=BRAND3            -.7458     .4468   |</a:t>
            </a:r>
          </a:p>
          <a:p>
            <a:r>
              <a:rPr lang="en-US" sz="1200" b="1">
                <a:latin typeface="Courier New" pitchFamily="49" charset="0"/>
              </a:rPr>
              <a:t>|       Choice=NONE               .4056     .3025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endParaRPr lang="en-US" sz="1000">
              <a:latin typeface="Courier New" pitchFamily="49" charset="0"/>
            </a:endParaRPr>
          </a:p>
          <a:p>
            <a:endParaRPr lang="en-US" sz="1000">
              <a:latin typeface="Courier New" pitchFamily="49" charset="0"/>
            </a:endParaRPr>
          </a:p>
        </p:txBody>
      </p:sp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5562600" y="2298700"/>
            <a:ext cx="3048000" cy="3416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</a:rPr>
              <a:t>| PRICE    in choice BRAND1|</a:t>
            </a:r>
          </a:p>
          <a:p>
            <a:r>
              <a:rPr lang="en-US" sz="1200" b="1">
                <a:latin typeface="Courier New" pitchFamily="49" charset="0"/>
              </a:rPr>
              <a:t>|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-.8895     .3647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       .2907     .2631   |</a:t>
            </a:r>
          </a:p>
          <a:p>
            <a:r>
              <a:rPr lang="en-US" sz="1200" b="1">
                <a:latin typeface="Courier New" pitchFamily="49" charset="0"/>
              </a:rPr>
              <a:t>| PRICE    in choice BRAND2|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*    -1.2216     .3135   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       .3127     .1371   |</a:t>
            </a:r>
          </a:p>
          <a:p>
            <a:r>
              <a:rPr lang="en-US" sz="1200" b="1">
                <a:latin typeface="Courier New" pitchFamily="49" charset="0"/>
              </a:rPr>
              <a:t>| PRICE    in choice BRAND3|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| *     -.7548     .3363   |</a:t>
            </a:r>
          </a:p>
          <a:p>
            <a:r>
              <a:rPr lang="en-US" sz="1200" b="1">
                <a:latin typeface="Courier New" pitchFamily="49" charset="0"/>
              </a:rPr>
              <a:t>|        .3664     .2233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+--------------------------+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638800" y="1906588"/>
            <a:ext cx="259080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  <p:sp>
        <p:nvSpPr>
          <p:cNvPr id="21510" name="Rectangle 8"/>
          <p:cNvSpPr>
            <a:spLocks noChangeArrowheads="1"/>
          </p:cNvSpPr>
          <p:nvPr/>
        </p:nvSpPr>
        <p:spPr bwMode="auto">
          <a:xfrm>
            <a:off x="3429000" y="2619375"/>
            <a:ext cx="990600" cy="2819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1511" name="Rectangle 9"/>
          <p:cNvSpPr>
            <a:spLocks noChangeArrowheads="1"/>
          </p:cNvSpPr>
          <p:nvPr/>
        </p:nvSpPr>
        <p:spPr bwMode="auto">
          <a:xfrm>
            <a:off x="6248400" y="2667000"/>
            <a:ext cx="990600" cy="2819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43763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734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14400"/>
            <a:ext cx="5334000" cy="5710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184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763000" cy="1139825"/>
          </a:xfrm>
        </p:spPr>
        <p:txBody>
          <a:bodyPr/>
          <a:lstStyle/>
          <a:p>
            <a:pPr algn="ctr"/>
            <a:r>
              <a:rPr lang="en-US" sz="3600" b="1" smtClean="0"/>
              <a:t>Generalized Mixed Logit Model</a:t>
            </a: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0514835"/>
              </p:ext>
            </p:extLst>
          </p:nvPr>
        </p:nvGraphicFramePr>
        <p:xfrm>
          <a:off x="2133600" y="1828800"/>
          <a:ext cx="5041900" cy="430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18" name="Equation" r:id="rId4" imgW="3022560" imgH="2577960" progId="Equation.DSMT4">
                  <p:embed/>
                </p:oleObj>
              </mc:Choice>
              <mc:Fallback>
                <p:oleObj name="Equation" r:id="rId4" imgW="3022560" imgH="257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828800"/>
                        <a:ext cx="5041900" cy="4300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767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b="1" smtClean="0"/>
              <a:t>Unobserved Heterogeneity in Scaling</a:t>
            </a:r>
            <a:endParaRPr lang="en-US" b="1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223915"/>
              </p:ext>
            </p:extLst>
          </p:nvPr>
        </p:nvGraphicFramePr>
        <p:xfrm>
          <a:off x="990600" y="2057400"/>
          <a:ext cx="7749796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22" name="Equation" r:id="rId3" imgW="3873240" imgH="2019240" progId="Equation.DSMT4">
                  <p:embed/>
                </p:oleObj>
              </mc:Choice>
              <mc:Fallback>
                <p:oleObj name="Equation" r:id="rId3" imgW="3873240" imgH="20192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057400"/>
                        <a:ext cx="7749796" cy="4038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b="1" smtClean="0"/>
              <a:t>Scaled MNL</a:t>
            </a:r>
            <a:endParaRPr lang="en-US" b="1"/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447800"/>
            <a:ext cx="371655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9067" y="1430866"/>
            <a:ext cx="3555096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09600"/>
          </a:xfrm>
        </p:spPr>
        <p:txBody>
          <a:bodyPr/>
          <a:lstStyle/>
          <a:p>
            <a:r>
              <a:rPr lang="en-US" b="1" smtClean="0"/>
              <a:t>Observed and Unobserved Heterogeneity</a:t>
            </a:r>
            <a:endParaRPr lang="en-US" b="1"/>
          </a:p>
        </p:txBody>
      </p:sp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29501"/>
            <a:ext cx="6312339" cy="5299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Price Elasticities</a:t>
            </a:r>
            <a:endParaRPr lang="en-US"/>
          </a:p>
        </p:txBody>
      </p:sp>
      <p:pic>
        <p:nvPicPr>
          <p:cNvPr id="456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757989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758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609600"/>
          </a:xfrm>
        </p:spPr>
        <p:txBody>
          <a:bodyPr/>
          <a:lstStyle/>
          <a:p>
            <a:r>
              <a:rPr lang="en-US" b="1" smtClean="0"/>
              <a:t>Scaling as Unobserved Heterogeneity</a:t>
            </a:r>
            <a:endParaRPr lang="en-US" b="1"/>
          </a:p>
        </p:txBody>
      </p:sp>
      <p:pic>
        <p:nvPicPr>
          <p:cNvPr id="449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93" y="2209800"/>
            <a:ext cx="8442614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025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/>
          <a:p>
            <a:r>
              <a:rPr lang="en-US"/>
              <a:t>Two Way Latent </a:t>
            </a:r>
            <a:r>
              <a:rPr lang="en-US" smtClean="0"/>
              <a:t>Class?</a:t>
            </a:r>
            <a:endParaRPr lang="en-US"/>
          </a:p>
        </p:txBody>
      </p:sp>
      <p:pic>
        <p:nvPicPr>
          <p:cNvPr id="4515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6585526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207004"/>
              </p:ext>
            </p:extLst>
          </p:nvPr>
        </p:nvGraphicFramePr>
        <p:xfrm>
          <a:off x="762000" y="3962400"/>
          <a:ext cx="757725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91" name="Equation" r:id="rId4" imgW="3886200" imgH="1015920" progId="Equation.DSMT4">
                  <p:embed/>
                </p:oleObj>
              </mc:Choice>
              <mc:Fallback>
                <p:oleObj name="Equation" r:id="rId4" imgW="3886200" imgH="1015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0" y="3962400"/>
                        <a:ext cx="7577250" cy="198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963725"/>
      </p:ext>
    </p:extLst>
  </p:cSld>
  <p:clrMapOvr>
    <a:masterClrMapping/>
  </p:clrMapOvr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14388</TotalTime>
  <Words>2115</Words>
  <Application>Microsoft Office PowerPoint</Application>
  <PresentationFormat>On-screen Show (4:3)</PresentationFormat>
  <Paragraphs>352</Paragraphs>
  <Slides>24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1_Quadrant</vt:lpstr>
      <vt:lpstr>Equation</vt:lpstr>
      <vt:lpstr>PowerPoint Presentation</vt:lpstr>
      <vt:lpstr>Using Degenerate Branches to Reveal Scaling</vt:lpstr>
      <vt:lpstr>Scaling in Transport Modes</vt:lpstr>
      <vt:lpstr>A Model with Choice Heteroscedasticity</vt:lpstr>
      <vt:lpstr>Heteroscedastic Extreme Value Model (1)</vt:lpstr>
      <vt:lpstr>Heteroscedastic Extreme Value Model (2)</vt:lpstr>
      <vt:lpstr>HEV Model - Elasticities</vt:lpstr>
      <vt:lpstr>Variance Heterogeneity in MNL</vt:lpstr>
      <vt:lpstr>Application: Shoe Brand Choice</vt:lpstr>
      <vt:lpstr>Multinomial Logit Baseline Values</vt:lpstr>
      <vt:lpstr>Multinomial Logit Elasticities</vt:lpstr>
      <vt:lpstr>HEV Model without Heterogeneity</vt:lpstr>
      <vt:lpstr>Homogeneous HEV Elasticities</vt:lpstr>
      <vt:lpstr>Heteroscedasticity Across Individuals</vt:lpstr>
      <vt:lpstr>Variance Heterogeneity Elasticities</vt:lpstr>
      <vt:lpstr>PowerPoint Presentation</vt:lpstr>
      <vt:lpstr>PowerPoint Presentation</vt:lpstr>
      <vt:lpstr>Generalized Mixed Logit Model</vt:lpstr>
      <vt:lpstr>Unobserved Heterogeneity in Scaling</vt:lpstr>
      <vt:lpstr>Scaled MNL</vt:lpstr>
      <vt:lpstr>Observed and Unobserved Heterogeneity</vt:lpstr>
      <vt:lpstr>Price Elasticities</vt:lpstr>
      <vt:lpstr>Scaling as Unobserved Heterogeneity</vt:lpstr>
      <vt:lpstr>Two Way Latent Class?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131</cp:revision>
  <dcterms:created xsi:type="dcterms:W3CDTF">2001-06-17T19:05:03Z</dcterms:created>
  <dcterms:modified xsi:type="dcterms:W3CDTF">2013-07-05T20:07:09Z</dcterms:modified>
</cp:coreProperties>
</file>