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handoutMasterIdLst>
    <p:handoutMasterId r:id="rId48"/>
  </p:handoutMasterIdLst>
  <p:sldIdLst>
    <p:sldId id="481" r:id="rId2"/>
    <p:sldId id="769" r:id="rId3"/>
    <p:sldId id="721" r:id="rId4"/>
    <p:sldId id="722" r:id="rId5"/>
    <p:sldId id="730" r:id="rId6"/>
    <p:sldId id="744" r:id="rId7"/>
    <p:sldId id="704" r:id="rId8"/>
    <p:sldId id="723" r:id="rId9"/>
    <p:sldId id="724" r:id="rId10"/>
    <p:sldId id="725" r:id="rId11"/>
    <p:sldId id="726" r:id="rId12"/>
    <p:sldId id="727" r:id="rId13"/>
    <p:sldId id="728" r:id="rId14"/>
    <p:sldId id="729" r:id="rId15"/>
    <p:sldId id="674" r:id="rId16"/>
    <p:sldId id="675" r:id="rId17"/>
    <p:sldId id="677" r:id="rId18"/>
    <p:sldId id="678" r:id="rId19"/>
    <p:sldId id="679" r:id="rId20"/>
    <p:sldId id="680" r:id="rId21"/>
    <p:sldId id="681" r:id="rId22"/>
    <p:sldId id="682" r:id="rId23"/>
    <p:sldId id="683" r:id="rId24"/>
    <p:sldId id="684" r:id="rId25"/>
    <p:sldId id="685" r:id="rId26"/>
    <p:sldId id="695" r:id="rId27"/>
    <p:sldId id="701" r:id="rId28"/>
    <p:sldId id="700" r:id="rId29"/>
    <p:sldId id="696" r:id="rId30"/>
    <p:sldId id="697" r:id="rId31"/>
    <p:sldId id="698" r:id="rId32"/>
    <p:sldId id="699" r:id="rId33"/>
    <p:sldId id="775" r:id="rId34"/>
    <p:sldId id="773" r:id="rId35"/>
    <p:sldId id="774" r:id="rId36"/>
    <p:sldId id="731" r:id="rId37"/>
    <p:sldId id="746" r:id="rId38"/>
    <p:sldId id="732" r:id="rId39"/>
    <p:sldId id="733" r:id="rId40"/>
    <p:sldId id="734" r:id="rId41"/>
    <p:sldId id="735" r:id="rId42"/>
    <p:sldId id="736" r:id="rId43"/>
    <p:sldId id="740" r:id="rId44"/>
    <p:sldId id="742" r:id="rId45"/>
    <p:sldId id="743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0000"/>
    <a:srgbClr val="FF33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1D4D9-436D-44E3-8788-BA098D80B1D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D84D5-2479-4288-A347-571B8932B92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CD0D1-9E7C-4765-83B6-CABB9C0D15E8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A5FEB-2DF3-4D80-95D5-FC2A84D2F69E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192B01-0527-47FA-8744-C8FAD3453549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2.png"/><Relationship Id="rId4" Type="http://schemas.openxmlformats.org/officeDocument/2006/relationships/oleObject" Target="../embeddings/oleObject4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5.png"/><Relationship Id="rId4" Type="http://schemas.openxmlformats.org/officeDocument/2006/relationships/oleObject" Target="../embeddings/oleObject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6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7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204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15. Stated Preference Experiments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Panel Data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1"/>
            <a:ext cx="8001000" cy="3352800"/>
          </a:xfrm>
        </p:spPr>
        <p:txBody>
          <a:bodyPr/>
          <a:lstStyle/>
          <a:p>
            <a:pPr eaLnBrk="1" hangingPunct="1"/>
            <a:r>
              <a:rPr lang="en-US" smtClean="0"/>
              <a:t>Repeated Choice Situations</a:t>
            </a:r>
          </a:p>
          <a:p>
            <a:pPr eaLnBrk="1" hangingPunct="1"/>
            <a:r>
              <a:rPr lang="en-US" smtClean="0"/>
              <a:t>Typically RP/SP constructions (experimental)</a:t>
            </a:r>
          </a:p>
          <a:p>
            <a:pPr eaLnBrk="1" hangingPunct="1"/>
            <a:r>
              <a:rPr lang="en-US" smtClean="0"/>
              <a:t>Accommodating “panel data”</a:t>
            </a:r>
          </a:p>
          <a:p>
            <a:pPr lvl="1" eaLnBrk="1" hangingPunct="1"/>
            <a:r>
              <a:rPr lang="en-US" smtClean="0"/>
              <a:t>Multinomial Probit [Marginal, impractical]</a:t>
            </a:r>
          </a:p>
          <a:p>
            <a:pPr lvl="1" eaLnBrk="1" hangingPunct="1"/>
            <a:r>
              <a:rPr lang="en-US" smtClean="0"/>
              <a:t>Latent Class</a:t>
            </a:r>
          </a:p>
          <a:p>
            <a:pPr lvl="1" eaLnBrk="1" hangingPunct="1"/>
            <a:r>
              <a:rPr lang="en-US" smtClean="0"/>
              <a:t>Mixed Logit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</a:t>
            </a:r>
          </a:p>
          <a:p>
            <a:pPr lvl="1"/>
            <a:r>
              <a:rPr lang="en-US" sz="1600" smtClean="0"/>
              <a:t>400 respondents, </a:t>
            </a:r>
          </a:p>
          <a:p>
            <a:pPr lvl="1"/>
            <a:r>
              <a:rPr lang="en-US" sz="1600" smtClean="0"/>
              <a:t>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 (Male=1),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5052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361 customers presented with 8-12 choice situations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Revealed and Stated Preference Data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077200" cy="4530725"/>
          </a:xfrm>
        </p:spPr>
        <p:txBody>
          <a:bodyPr/>
          <a:lstStyle/>
          <a:p>
            <a:pPr eaLnBrk="1" hangingPunct="1"/>
            <a:r>
              <a:rPr lang="en-US" smtClean="0"/>
              <a:t>Pure RP Data</a:t>
            </a:r>
          </a:p>
          <a:p>
            <a:pPr lvl="1" eaLnBrk="1" hangingPunct="1"/>
            <a:r>
              <a:rPr lang="en-US" smtClean="0"/>
              <a:t>Market (ex-post, e.g., supermarket scanner data)</a:t>
            </a:r>
          </a:p>
          <a:p>
            <a:pPr lvl="1" eaLnBrk="1" hangingPunct="1"/>
            <a:r>
              <a:rPr lang="en-US" smtClean="0"/>
              <a:t>Individual observations</a:t>
            </a:r>
          </a:p>
          <a:p>
            <a:pPr eaLnBrk="1" hangingPunct="1"/>
            <a:r>
              <a:rPr lang="en-US" smtClean="0"/>
              <a:t>Pure SP Data</a:t>
            </a:r>
          </a:p>
          <a:p>
            <a:pPr lvl="1" eaLnBrk="1" hangingPunct="1"/>
            <a:r>
              <a:rPr lang="en-US" smtClean="0"/>
              <a:t>Contingent valuation</a:t>
            </a:r>
          </a:p>
          <a:p>
            <a:pPr eaLnBrk="1" hangingPunct="1"/>
            <a:r>
              <a:rPr lang="en-US" smtClean="0"/>
              <a:t>Combined (Enriched) RP/SP</a:t>
            </a:r>
          </a:p>
          <a:p>
            <a:pPr lvl="1" eaLnBrk="1" hangingPunct="1"/>
            <a:r>
              <a:rPr lang="en-US" smtClean="0"/>
              <a:t>Mixed data</a:t>
            </a:r>
          </a:p>
          <a:p>
            <a:pPr lvl="1" eaLnBrk="1" hangingPunct="1"/>
            <a:r>
              <a:rPr lang="en-US" smtClean="0"/>
              <a:t>Expanded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5052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361 customers presented with 8-12 choice situations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Population Parameter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37386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         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Estimate   </a:t>
            </a: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Std error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.386        0.028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1.75        0.137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TOD             mean*           2.13         0.054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std dev*         .411        0.040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std dev*         .281        0.022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Parameters of underlying normal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</a:t>
            </a:r>
            <a:r>
              <a:rPr lang="en-US" b="1" baseline="-25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i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exp(mean+sd*w</a:t>
            </a:r>
            <a:r>
              <a:rPr lang="en-US" b="1" baseline="-25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  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2.23¢</a:t>
            </a: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086600" y="2362200"/>
            <a:ext cx="1371600" cy="30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1600" b="1" smtClean="0">
                <a:solidFill>
                  <a:srgbClr val="000000"/>
                </a:solidFill>
              </a:rPr>
              <a:t>=1.75¢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52600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400" b="1" smtClean="0"/>
              <a:t>Time of Day Rates (Customers do not like - lognormal)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828800" y="2209800"/>
            <a:ext cx="3124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Time-of-day Rates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828800" y="4572000"/>
            <a:ext cx="2590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Seasonal Rates</a:t>
            </a:r>
          </a:p>
        </p:txBody>
      </p:sp>
      <p:sp>
        <p:nvSpPr>
          <p:cNvPr id="38917" name="Line 5"/>
          <p:cNvSpPr>
            <a:spLocks noChangeAspect="1" noChangeShapeType="1"/>
          </p:cNvSpPr>
          <p:nvPr/>
        </p:nvSpPr>
        <p:spPr bwMode="auto">
          <a:xfrm flipH="1">
            <a:off x="6834188" y="4533900"/>
            <a:ext cx="0" cy="11096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Freeform 6"/>
          <p:cNvSpPr>
            <a:spLocks noChangeAspect="1"/>
          </p:cNvSpPr>
          <p:nvPr/>
        </p:nvSpPr>
        <p:spPr bwMode="auto">
          <a:xfrm>
            <a:off x="5149850" y="4216400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7"/>
          <p:cNvSpPr>
            <a:spLocks noChangeAspect="1" noChangeShapeType="1"/>
          </p:cNvSpPr>
          <p:nvPr/>
        </p:nvSpPr>
        <p:spPr bwMode="auto">
          <a:xfrm>
            <a:off x="5149850" y="5637213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Line 8"/>
          <p:cNvSpPr>
            <a:spLocks noChangeAspect="1" noChangeShapeType="1"/>
          </p:cNvSpPr>
          <p:nvPr/>
        </p:nvSpPr>
        <p:spPr bwMode="auto">
          <a:xfrm>
            <a:off x="7858125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9"/>
          <p:cNvSpPr>
            <a:spLocks noChangeAspect="1" noChangeShapeType="1"/>
          </p:cNvSpPr>
          <p:nvPr/>
        </p:nvSpPr>
        <p:spPr bwMode="auto">
          <a:xfrm>
            <a:off x="6834188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2" name="Text Box 10"/>
          <p:cNvSpPr txBox="1">
            <a:spLocks noChangeAspect="1" noChangeArrowheads="1"/>
          </p:cNvSpPr>
          <p:nvPr/>
        </p:nvSpPr>
        <p:spPr bwMode="auto">
          <a:xfrm>
            <a:off x="6072188" y="5676900"/>
            <a:ext cx="1547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-10.2</a:t>
            </a:r>
          </a:p>
        </p:txBody>
      </p:sp>
      <p:sp>
        <p:nvSpPr>
          <p:cNvPr id="38923" name="Freeform 11"/>
          <p:cNvSpPr>
            <a:spLocks noChangeAspect="1"/>
          </p:cNvSpPr>
          <p:nvPr/>
        </p:nvSpPr>
        <p:spPr bwMode="auto">
          <a:xfrm>
            <a:off x="5149850" y="1946275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Aspect="1" noChangeShapeType="1"/>
          </p:cNvSpPr>
          <p:nvPr/>
        </p:nvSpPr>
        <p:spPr bwMode="auto">
          <a:xfrm>
            <a:off x="5149850" y="3367088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3"/>
          <p:cNvSpPr>
            <a:spLocks noChangeAspect="1" noChangeShapeType="1"/>
          </p:cNvSpPr>
          <p:nvPr/>
        </p:nvSpPr>
        <p:spPr bwMode="auto">
          <a:xfrm>
            <a:off x="78581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4"/>
          <p:cNvSpPr>
            <a:spLocks noChangeAspect="1" noChangeShapeType="1"/>
          </p:cNvSpPr>
          <p:nvPr/>
        </p:nvSpPr>
        <p:spPr bwMode="auto">
          <a:xfrm>
            <a:off x="65246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7" name="Text Box 15"/>
          <p:cNvSpPr txBox="1">
            <a:spLocks noChangeAspect="1" noChangeArrowheads="1"/>
          </p:cNvSpPr>
          <p:nvPr/>
        </p:nvSpPr>
        <p:spPr bwMode="auto">
          <a:xfrm>
            <a:off x="5929313" y="3406775"/>
            <a:ext cx="1385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-10.4</a:t>
            </a:r>
          </a:p>
        </p:txBody>
      </p:sp>
      <p:sp>
        <p:nvSpPr>
          <p:cNvPr id="38928" name="Line 16"/>
          <p:cNvSpPr>
            <a:spLocks noChangeAspect="1" noChangeShapeType="1"/>
          </p:cNvSpPr>
          <p:nvPr/>
        </p:nvSpPr>
        <p:spPr bwMode="auto">
          <a:xfrm flipH="1">
            <a:off x="6524625" y="2578100"/>
            <a:ext cx="0" cy="788988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9" name="Text Box 17"/>
          <p:cNvSpPr txBox="1">
            <a:spLocks noChangeAspect="1" noChangeArrowheads="1"/>
          </p:cNvSpPr>
          <p:nvPr/>
        </p:nvSpPr>
        <p:spPr bwMode="auto">
          <a:xfrm flipH="1">
            <a:off x="7577138" y="33210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48210" name="Text Box 18"/>
          <p:cNvSpPr txBox="1">
            <a:spLocks noChangeAspect="1" noChangeArrowheads="1"/>
          </p:cNvSpPr>
          <p:nvPr/>
        </p:nvSpPr>
        <p:spPr bwMode="auto">
          <a:xfrm flipH="1">
            <a:off x="7577138" y="56832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92162"/>
          </a:xfrm>
        </p:spPr>
        <p:txBody>
          <a:bodyPr>
            <a:normAutofit/>
          </a:bodyPr>
          <a:lstStyle/>
          <a:p>
            <a:r>
              <a:rPr lang="en-US" b="1" smtClean="0"/>
              <a:t>Choice Strategy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830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err="1" smtClean="0"/>
              <a:t>Hensher</a:t>
            </a:r>
            <a:r>
              <a:rPr lang="en-US" sz="1600" smtClean="0"/>
              <a:t>, D.A., Rose, J. and Greene, W. (2005) The Implications on Willingness to Pay of </a:t>
            </a:r>
            <a:r>
              <a:rPr lang="en-US" sz="1600" b="1" smtClean="0">
                <a:solidFill>
                  <a:srgbClr val="FF0000"/>
                </a:solidFill>
              </a:rPr>
              <a:t>Respondents Ignoring Specific Attributes </a:t>
            </a:r>
            <a:r>
              <a:rPr lang="en-US" sz="1600" smtClean="0"/>
              <a:t>(DoD#6) Transportation, 32 (3), 203-222. </a:t>
            </a:r>
          </a:p>
          <a:p>
            <a:endParaRPr lang="en-US" sz="800" smtClean="0"/>
          </a:p>
          <a:p>
            <a:pPr lvl="0"/>
            <a:r>
              <a:rPr lang="en-US" sz="1600" err="1" smtClean="0"/>
              <a:t>Hensher</a:t>
            </a:r>
            <a:r>
              <a:rPr lang="en-US" sz="1600" smtClean="0"/>
              <a:t>, D.A. and Rose, J.M. (2009) </a:t>
            </a:r>
            <a:r>
              <a:rPr lang="en-US" sz="1600" b="1" smtClean="0">
                <a:solidFill>
                  <a:srgbClr val="FF0000"/>
                </a:solidFill>
              </a:rPr>
              <a:t>Simplifying Choice through Attribute Preservation or Non-Attendance</a:t>
            </a:r>
            <a:r>
              <a:rPr lang="en-US" sz="1600" smtClean="0"/>
              <a:t>: Implications for Willingness to Pay, </a:t>
            </a:r>
            <a:r>
              <a:rPr lang="en-US" sz="1600" i="1" smtClean="0"/>
              <a:t>Transportation Research Part E</a:t>
            </a:r>
            <a:r>
              <a:rPr lang="en-US" sz="1600" smtClean="0"/>
              <a:t>, 45, 583-590.</a:t>
            </a:r>
          </a:p>
          <a:p>
            <a:endParaRPr lang="en-US" sz="800" smtClean="0"/>
          </a:p>
          <a:p>
            <a:pPr lvl="0"/>
            <a:r>
              <a:rPr lang="en-AU" sz="1600" smtClean="0"/>
              <a:t>Rose, J., </a:t>
            </a:r>
            <a:r>
              <a:rPr lang="en-AU" sz="1600" err="1" smtClean="0"/>
              <a:t>Hensher</a:t>
            </a:r>
            <a:r>
              <a:rPr lang="en-AU" sz="1600" smtClean="0"/>
              <a:t>, D., Greene, W. and Washington, S. </a:t>
            </a:r>
            <a:r>
              <a:rPr lang="en-AU" sz="1600" b="1" smtClean="0">
                <a:solidFill>
                  <a:srgbClr val="FF0000"/>
                </a:solidFill>
              </a:rPr>
              <a:t>Attribute Exclusion Strategies </a:t>
            </a:r>
            <a:r>
              <a:rPr lang="en-AU" sz="1600" smtClean="0"/>
              <a:t>in Airline Choice: Accounting for Exogenous Information on Decision Maker Processing Strategies in Models of Discrete Choice, </a:t>
            </a:r>
            <a:r>
              <a:rPr lang="en-AU" sz="1600" i="1" err="1" smtClean="0"/>
              <a:t>Transportmetrica</a:t>
            </a:r>
            <a:r>
              <a:rPr lang="en-AU" sz="1600" i="1" smtClean="0"/>
              <a:t>, 2011</a:t>
            </a:r>
            <a:endParaRPr lang="en-US" sz="1600" smtClean="0"/>
          </a:p>
          <a:p>
            <a:endParaRPr lang="en-US" sz="800" smtClean="0"/>
          </a:p>
          <a:p>
            <a:r>
              <a:rPr lang="en-US" sz="1600" smtClean="0"/>
              <a:t>Hensher, D.A. and Greene, W.H. (2010) </a:t>
            </a:r>
            <a:r>
              <a:rPr lang="en-US" sz="1600" b="1" smtClean="0">
                <a:solidFill>
                  <a:srgbClr val="FF0000"/>
                </a:solidFill>
              </a:rPr>
              <a:t>Non-attendance and dual processing of common-metric attributes</a:t>
            </a:r>
            <a:r>
              <a:rPr lang="en-US" sz="1600" smtClean="0"/>
              <a:t> in choice analysis: a latent class specification, </a:t>
            </a:r>
            <a:r>
              <a:rPr lang="en-US" sz="1600" i="1" smtClean="0"/>
              <a:t>Empirical Economics</a:t>
            </a:r>
            <a:r>
              <a:rPr lang="en-US" sz="1600" smtClean="0"/>
              <a:t> 39 (2), 413-426</a:t>
            </a:r>
          </a:p>
          <a:p>
            <a:endParaRPr lang="en-US" sz="800" smtClean="0"/>
          </a:p>
          <a:p>
            <a:pPr lvl="0"/>
            <a:r>
              <a:rPr lang="en-US" sz="1600" smtClean="0"/>
              <a:t>Campbell, D., Hensher, D.A. and Scarpa, </a:t>
            </a:r>
            <a:r>
              <a:rPr lang="en-US" sz="1600" b="1" smtClean="0">
                <a:solidFill>
                  <a:srgbClr val="FF0000"/>
                </a:solidFill>
              </a:rPr>
              <a:t>R. Non-attendance to Attributes in Environmental Choice Analysis</a:t>
            </a:r>
            <a:r>
              <a:rPr lang="en-US" sz="1600" smtClean="0"/>
              <a:t>: A Latent Class Specification, </a:t>
            </a:r>
            <a:r>
              <a:rPr lang="en-US" sz="1600" i="1" smtClean="0"/>
              <a:t>Journal of Environmental Planning and Management</a:t>
            </a:r>
            <a:r>
              <a:rPr lang="en-US" sz="1600" smtClean="0"/>
              <a:t>, proofs 14 May 2011.</a:t>
            </a:r>
          </a:p>
          <a:p>
            <a:endParaRPr lang="en-US" sz="800" smtClean="0"/>
          </a:p>
          <a:p>
            <a:pPr lvl="0"/>
            <a:r>
              <a:rPr lang="en-AU" sz="1600" smtClean="0"/>
              <a:t>Hensher, D.A., Rose, J.M. and Greene, W.H. </a:t>
            </a:r>
            <a:r>
              <a:rPr lang="en-AU" sz="1600" b="1" smtClean="0">
                <a:solidFill>
                  <a:srgbClr val="FF0000"/>
                </a:solidFill>
              </a:rPr>
              <a:t>Inferring attribute non-attendance from stated choice data</a:t>
            </a:r>
            <a:r>
              <a:rPr lang="en-AU" sz="1600" smtClean="0"/>
              <a:t>: implications for willingness to pay estimates and a warning for stated choice experiment design, 14 February 2011, </a:t>
            </a:r>
            <a:r>
              <a:rPr lang="en-AU" sz="1600" i="1" smtClean="0"/>
              <a:t>Transportation</a:t>
            </a:r>
            <a:r>
              <a:rPr lang="en-AU" sz="1600" smtClean="0"/>
              <a:t>, online 2 June 2001 DOI 10.1007/s11116-011-9347-8.</a:t>
            </a:r>
            <a:endParaRPr lang="en-US" sz="1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Decision Strategy in</a:t>
            </a:r>
            <a:br>
              <a:rPr lang="en-US" smtClean="0"/>
            </a:br>
            <a:r>
              <a:rPr lang="en-US" smtClean="0"/>
              <a:t>Multinomial Choice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3225" y="2971800"/>
          <a:ext cx="8208963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44" name="Equation" r:id="rId3" imgW="4813300" imgH="1206500" progId="Equation.DSMT4">
                  <p:embed/>
                </p:oleObj>
              </mc:Choice>
              <mc:Fallback>
                <p:oleObj name="Equation" r:id="rId3" imgW="4813300" imgH="12065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2971800"/>
                        <a:ext cx="8208963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57200" y="22860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68" name="Equation" r:id="rId3" imgW="3911600" imgH="1676400" progId="Equation.DSMT4">
                  <p:embed/>
                </p:oleObj>
              </mc:Choice>
              <mc:Fallback>
                <p:oleObj name="Equation" r:id="rId3" imgW="3911600" imgH="16764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381000" y="4800600"/>
            <a:ext cx="8153400" cy="990600"/>
          </a:xfrm>
          <a:prstGeom prst="rect">
            <a:avLst/>
          </a:prstGeom>
          <a:solidFill>
            <a:srgbClr val="7030A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Individual Explicitly Ignores Attributes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err="1" smtClean="0"/>
              <a:t>Hensher</a:t>
            </a:r>
            <a:r>
              <a:rPr lang="en-US" smtClean="0"/>
              <a:t>, D.A., Rose, J. and Greene, W. (2005) The Implications on Willingness to Pay of Respondents Ignoring Specific Attributes (DoD#6) Transportation, 32 (3), 203-222. </a:t>
            </a:r>
          </a:p>
          <a:p>
            <a:endParaRPr lang="en-US" smtClean="0"/>
          </a:p>
          <a:p>
            <a:pPr lvl="0"/>
            <a:r>
              <a:rPr lang="en-US" err="1" smtClean="0"/>
              <a:t>Hensher</a:t>
            </a:r>
            <a:r>
              <a:rPr lang="en-US" smtClean="0"/>
              <a:t>, D.A. and Rose, J.M. (2009) Simplifying Choice through Attribute Preservation or Non-Attendance: Implications for Willingness to Pay, </a:t>
            </a:r>
            <a:r>
              <a:rPr lang="en-US" i="1" smtClean="0"/>
              <a:t>Transportation Research Part E</a:t>
            </a:r>
            <a:r>
              <a:rPr lang="en-US" smtClean="0"/>
              <a:t>, 45, 583-590.</a:t>
            </a:r>
          </a:p>
          <a:p>
            <a:endParaRPr lang="en-US" smtClean="0"/>
          </a:p>
          <a:p>
            <a:pPr lvl="0"/>
            <a:r>
              <a:rPr lang="en-AU" smtClean="0"/>
              <a:t>Rose, J., </a:t>
            </a:r>
            <a:r>
              <a:rPr lang="en-AU" err="1" smtClean="0"/>
              <a:t>Hensher</a:t>
            </a:r>
            <a:r>
              <a:rPr lang="en-AU" smtClean="0"/>
              <a:t>, D., Greene, W. and Washington, S. Attribute Exclusion Strategies in Airline Choice: Accounting for Exogenous Information on Decision Maker Processing Strategies in Models of Discrete Choice, </a:t>
            </a:r>
            <a:r>
              <a:rPr lang="en-AU" i="1" err="1" smtClean="0"/>
              <a:t>Transportmetrica</a:t>
            </a:r>
            <a:r>
              <a:rPr lang="en-AU" i="1" smtClean="0"/>
              <a:t>, 2011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5029200"/>
            <a:ext cx="67056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Choice situations in which the individual explicitly states that they ignored certain attributes in their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Stated Choice Experiment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5867400"/>
            <a:ext cx="6705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Ancillary questions:  Did you ignore any of these attributes?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808038"/>
          </a:xfrm>
        </p:spPr>
        <p:txBody>
          <a:bodyPr/>
          <a:lstStyle/>
          <a:p>
            <a:r>
              <a:rPr lang="en-US" smtClean="0"/>
              <a:t>Appropriate Modeling Strategy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Fix ignored attributes at zero?  Definitely not!</a:t>
            </a:r>
          </a:p>
          <a:p>
            <a:pPr lvl="1"/>
            <a:r>
              <a:rPr lang="en-US" smtClean="0"/>
              <a:t>Zero is an unrealistic value of the attribute (price)</a:t>
            </a:r>
          </a:p>
          <a:p>
            <a:pPr lvl="1"/>
            <a:r>
              <a:rPr lang="en-US" smtClean="0"/>
              <a:t>The probability is a function of </a:t>
            </a:r>
            <a:r>
              <a:rPr lang="en-US" b="1" err="1" smtClean="0"/>
              <a:t>x</a:t>
            </a:r>
            <a:r>
              <a:rPr lang="en-US" baseline="-25000" err="1" smtClean="0"/>
              <a:t>ij</a:t>
            </a:r>
            <a:r>
              <a:rPr lang="en-US" smtClean="0"/>
              <a:t> – </a:t>
            </a:r>
            <a:r>
              <a:rPr lang="en-US" b="1" err="1" smtClean="0"/>
              <a:t>x</a:t>
            </a:r>
            <a:r>
              <a:rPr lang="en-US" baseline="-25000" err="1" smtClean="0"/>
              <a:t>il</a:t>
            </a:r>
            <a:r>
              <a:rPr lang="en-US" smtClean="0"/>
              <a:t>, so the substitution distorts the probabilities</a:t>
            </a:r>
          </a:p>
          <a:p>
            <a:r>
              <a:rPr lang="en-US" smtClean="0"/>
              <a:t>Appropriate model:  for that individual, the specific coefficient is zero – consistent with the utility assumption.  A person specific, exogenously determined model</a:t>
            </a:r>
          </a:p>
          <a:p>
            <a:r>
              <a:rPr lang="en-US" smtClean="0"/>
              <a:t>Surprisingly simple to implement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Implicitly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533400" y="2362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Hensher,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2000" y="19050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Uncertain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z="3600" b="1" smtClean="0"/>
              <a:t>The 2</a:t>
            </a:r>
            <a:r>
              <a:rPr lang="en-US" sz="3600" b="1" baseline="30000" smtClean="0"/>
              <a:t>K</a:t>
            </a:r>
            <a:r>
              <a:rPr lang="en-US" sz="3600" b="1" smtClean="0"/>
              <a:t> model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81400"/>
          </a:xfrm>
        </p:spPr>
        <p:txBody>
          <a:bodyPr>
            <a:normAutofit/>
          </a:bodyPr>
          <a:lstStyle/>
          <a:p>
            <a:r>
              <a:rPr lang="en-US" smtClean="0"/>
              <a:t>The analyst believes some attributes are ignored.  There is no indicator.</a:t>
            </a:r>
          </a:p>
          <a:p>
            <a:r>
              <a:rPr lang="en-US" smtClean="0"/>
              <a:t>Classes distinguished by which attributes are ignored</a:t>
            </a:r>
          </a:p>
          <a:p>
            <a:r>
              <a:rPr lang="en-US" smtClean="0"/>
              <a:t>Same model applies, now a latent class.  For K attributes there are 2</a:t>
            </a:r>
            <a:r>
              <a:rPr lang="en-US" baseline="30000" smtClean="0"/>
              <a:t>K</a:t>
            </a:r>
            <a:r>
              <a:rPr lang="en-US" smtClean="0"/>
              <a:t> candidate coefficient vectors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3400"/>
          </a:xfrm>
        </p:spPr>
        <p:txBody>
          <a:bodyPr/>
          <a:lstStyle/>
          <a:p>
            <a:r>
              <a:rPr lang="en-US" b="1" smtClean="0"/>
              <a:t>A Latent Class Model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2438400"/>
          <a:ext cx="842239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2" name="Equation" r:id="rId3" imgW="5295900" imgH="2108200" progId="Equation.DSMT4">
                  <p:embed/>
                </p:oleObj>
              </mc:Choice>
              <mc:Fallback>
                <p:oleObj name="Equation" r:id="rId3" imgW="5295900" imgH="2108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38400"/>
                        <a:ext cx="842239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Results for the 2</a:t>
            </a:r>
            <a:r>
              <a:rPr lang="en-US" baseline="30000" smtClean="0"/>
              <a:t>K</a:t>
            </a:r>
            <a:r>
              <a:rPr lang="en-US" smtClean="0"/>
              <a:t> model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2057400"/>
            <a:ext cx="8953500" cy="455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228600" y="9906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Revealed </a:t>
            </a:r>
            <a:r>
              <a:rPr lang="en-US" sz="3200" b="1" dirty="0" smtClean="0"/>
              <a:t>vs. Stated Preference </a:t>
            </a:r>
            <a:r>
              <a:rPr lang="en-US" sz="3200" b="1" dirty="0" smtClean="0"/>
              <a:t>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733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Advantage: Actual observations on actual behavior</a:t>
            </a:r>
          </a:p>
          <a:p>
            <a:pPr eaLnBrk="1" hangingPunct="1">
              <a:defRPr/>
            </a:pPr>
            <a:r>
              <a:rPr lang="en-US" sz="2400" smtClean="0"/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03" name="Bitmap Image" r:id="rId4" imgW="6990476" imgH="4029637" progId="PBrush">
                  <p:embed/>
                </p:oleObj>
              </mc:Choice>
              <mc:Fallback>
                <p:oleObj name="Bitmap Image" r:id="rId4" imgW="6990476" imgH="4029637" progId="PBrus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Mixed Logit Approaches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Pivot SP choices around an RP outcome.</a:t>
            </a:r>
          </a:p>
          <a:p>
            <a:r>
              <a:rPr lang="en-US" sz="2400" smtClean="0">
                <a:latin typeface="+mj-lt"/>
              </a:rPr>
              <a:t>Scaling is handled directly in the model</a:t>
            </a:r>
          </a:p>
          <a:p>
            <a:r>
              <a:rPr lang="en-US" sz="2400" smtClean="0">
                <a:latin typeface="+mj-lt"/>
              </a:rPr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>
                <a:latin typeface="+mj-lt"/>
              </a:rPr>
              <a:t>Preference weights – coefficients</a:t>
            </a:r>
          </a:p>
          <a:p>
            <a:pPr lvl="1"/>
            <a:r>
              <a:rPr lang="en-US" sz="2000" smtClean="0">
                <a:latin typeface="+mj-lt"/>
              </a:rPr>
              <a:t>Scaling parameters</a:t>
            </a:r>
          </a:p>
          <a:p>
            <a:pPr lvl="2"/>
            <a:r>
              <a:rPr lang="en-US" sz="1800" smtClean="0">
                <a:latin typeface="+mj-lt"/>
              </a:rPr>
              <a:t>Variances of random parameters</a:t>
            </a:r>
          </a:p>
          <a:p>
            <a:pPr lvl="2"/>
            <a:r>
              <a:rPr lang="en-US" sz="1800" smtClean="0">
                <a:latin typeface="+mj-lt"/>
              </a:rPr>
              <a:t>Overall scaling of 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Pooling RP and SP Data 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8001000" cy="3124200"/>
          </a:xfrm>
        </p:spPr>
        <p:txBody>
          <a:bodyPr/>
          <a:lstStyle/>
          <a:p>
            <a:pPr eaLnBrk="1" hangingPunct="1"/>
            <a:r>
              <a:rPr lang="en-US" smtClean="0"/>
              <a:t>Enrich the attribute set by replicating choices</a:t>
            </a:r>
          </a:p>
          <a:p>
            <a:pPr eaLnBrk="1" hangingPunct="1"/>
            <a:r>
              <a:rPr lang="en-US" smtClean="0"/>
              <a:t>E.g.:</a:t>
            </a:r>
          </a:p>
          <a:p>
            <a:pPr lvl="1" eaLnBrk="1" hangingPunct="1"/>
            <a:r>
              <a:rPr lang="en-US" smtClean="0"/>
              <a:t>RP: Bus,Car,Train  (actual)</a:t>
            </a:r>
          </a:p>
          <a:p>
            <a:pPr lvl="1" eaLnBrk="1" hangingPunct="1"/>
            <a:r>
              <a:rPr lang="en-US" smtClean="0"/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          Bus(2),Car(2),Train(2),…</a:t>
            </a:r>
          </a:p>
          <a:p>
            <a:pPr eaLnBrk="1" hangingPunct="1"/>
            <a:r>
              <a:rPr lang="en-US" smtClean="0"/>
              <a:t>How to combine?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</a:t>
            </a:r>
            <a:r>
              <a:rPr lang="en-US" sz="1400" b="1" smtClean="0">
                <a:latin typeface="Arial" charset="0"/>
              </a:rPr>
              <a:t>2 </a:t>
            </a:r>
            <a:r>
              <a:rPr lang="en-US" sz="1400" b="1">
                <a:latin typeface="Arial" charset="0"/>
              </a:rPr>
              <a:t>or </a:t>
            </a:r>
            <a:r>
              <a:rPr lang="en-US" sz="1400" b="1" smtClean="0">
                <a:latin typeface="Arial" charset="0"/>
              </a:rPr>
              <a:t>4 </a:t>
            </a:r>
            <a:r>
              <a:rPr lang="en-US" sz="1400" b="1">
                <a:latin typeface="Arial" charset="0"/>
              </a:rPr>
              <a:t>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</a:t>
            </a:r>
            <a:r>
              <a:rPr lang="en-US" sz="1400" b="1" smtClean="0">
                <a:latin typeface="Arial" charset="0"/>
              </a:rPr>
              <a:t>4 RP </a:t>
            </a:r>
            <a:r>
              <a:rPr lang="en-US" sz="1400" b="1">
                <a:latin typeface="Arial" charset="0"/>
              </a:rPr>
              <a:t>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</a:t>
            </a:r>
            <a:r>
              <a:rPr lang="en-US" sz="1400" b="1" smtClean="0">
                <a:latin typeface="Arial" charset="0"/>
              </a:rPr>
              <a:t>6 </a:t>
            </a:r>
            <a:r>
              <a:rPr lang="en-US" sz="1400" b="1">
                <a:latin typeface="Arial" charset="0"/>
              </a:rPr>
              <a:t>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</a:t>
            </a:r>
            <a:r>
              <a:rPr lang="en-US" sz="1400" b="1" smtClean="0">
                <a:latin typeface="Arial" charset="0"/>
              </a:rPr>
              <a:t>10 </a:t>
            </a:r>
            <a:r>
              <a:rPr lang="en-US" sz="1400" b="1">
                <a:latin typeface="Arial" charset="0"/>
              </a:rPr>
              <a:t>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14600"/>
            <a:ext cx="7772400" cy="3200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/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NSW 2006 Australia                    New York USA</a:t>
            </a:r>
            <a:endParaRPr lang="en-AU" sz="2000" u="sng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                   September 2000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Fuel Types Study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743200"/>
            <a:ext cx="7467600" cy="2286000"/>
          </a:xfrm>
        </p:spPr>
        <p:txBody>
          <a:bodyPr/>
          <a:lstStyle/>
          <a:p>
            <a:pPr eaLnBrk="1" hangingPunct="1"/>
            <a:r>
              <a:rPr lang="en-US" smtClean="0"/>
              <a:t>Conventional, Electric, Alternative</a:t>
            </a:r>
          </a:p>
          <a:p>
            <a:pPr eaLnBrk="1" hangingPunct="1"/>
            <a:r>
              <a:rPr lang="en-US" smtClean="0"/>
              <a:t>1,400 Sydney Households</a:t>
            </a:r>
          </a:p>
          <a:p>
            <a:pPr eaLnBrk="1" hangingPunct="1"/>
            <a:r>
              <a:rPr lang="en-US" smtClean="0"/>
              <a:t>Automobile choice survey</a:t>
            </a:r>
          </a:p>
          <a:p>
            <a:pPr eaLnBrk="1" hangingPunct="1"/>
            <a:r>
              <a:rPr lang="en-US" smtClean="0"/>
              <a:t>RP + 3 SP fuel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65125" y="2290763"/>
          <a:ext cx="8474075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60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290763"/>
                        <a:ext cx="8474075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384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08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An SP Study Using WTP Space</a:t>
            </a:r>
          </a:p>
        </p:txBody>
      </p:sp>
      <p:pic>
        <p:nvPicPr>
          <p:cNvPr id="23555" name="Picture 2" descr="Fig Proposed NWR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828800"/>
            <a:ext cx="59340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13926</TotalTime>
  <Words>1528</Words>
  <Application>Microsoft Office PowerPoint</Application>
  <PresentationFormat>On-screen Show (4:3)</PresentationFormat>
  <Paragraphs>240</Paragraphs>
  <Slides>45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1_Quadrant</vt:lpstr>
      <vt:lpstr>Equation</vt:lpstr>
      <vt:lpstr>Bitmap Image</vt:lpstr>
      <vt:lpstr>PowerPoint Presentation</vt:lpstr>
      <vt:lpstr>Panel Data</vt:lpstr>
      <vt:lpstr>Application: Shoe Brand Choice</vt:lpstr>
      <vt:lpstr>PowerPoint Presentation</vt:lpstr>
      <vt:lpstr>PowerPoint Presentation</vt:lpstr>
      <vt:lpstr>Customers’ Choice of Energy Supplier</vt:lpstr>
      <vt:lpstr>Revealed and Stated Preference Data</vt:lpstr>
      <vt:lpstr>Customers’ Choice of Energy Supplier</vt:lpstr>
      <vt:lpstr>Population Parameter Distributions</vt:lpstr>
      <vt:lpstr>Estimated Model</vt:lpstr>
      <vt:lpstr>Distribution of Brand Value</vt:lpstr>
      <vt:lpstr>Random Parameter Distributions</vt:lpstr>
      <vt:lpstr>Time of Day Rates (Customers do not like - lognormal)</vt:lpstr>
      <vt:lpstr>Expected Preferences of Each Customer</vt:lpstr>
      <vt:lpstr>Choice Strategy</vt:lpstr>
      <vt:lpstr>Decision Strategy in Multinomial Choice</vt:lpstr>
      <vt:lpstr>Multinomial Logit Model</vt:lpstr>
      <vt:lpstr>Individual Explicitly Ignores Attributes</vt:lpstr>
      <vt:lpstr>Stated Choice Experiment</vt:lpstr>
      <vt:lpstr>Appropriate Modeling Strategy</vt:lpstr>
      <vt:lpstr>Individual Implicitly Ignores Attributes</vt:lpstr>
      <vt:lpstr>Stated Choice Experiment</vt:lpstr>
      <vt:lpstr>The 2K model</vt:lpstr>
      <vt:lpstr>A Latent Class Model</vt:lpstr>
      <vt:lpstr>Results for the 2K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Revealed vs. Stated Preference Data</vt:lpstr>
      <vt:lpstr>Application</vt:lpstr>
      <vt:lpstr>Mixed Logit Approaches</vt:lpstr>
      <vt:lpstr>Pooling RP and SP Data Sets</vt:lpstr>
      <vt:lpstr>PowerPoint Presentation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PowerPoint Presentation</vt:lpstr>
      <vt:lpstr>Experimental Design</vt:lpstr>
      <vt:lpstr>An SP Study Using WTP Space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122</cp:revision>
  <dcterms:created xsi:type="dcterms:W3CDTF">2001-06-17T19:05:03Z</dcterms:created>
  <dcterms:modified xsi:type="dcterms:W3CDTF">2013-07-05T20:13:40Z</dcterms:modified>
</cp:coreProperties>
</file>