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481" r:id="rId2"/>
    <p:sldId id="591" r:id="rId3"/>
    <p:sldId id="592" r:id="rId4"/>
    <p:sldId id="593" r:id="rId5"/>
    <p:sldId id="594" r:id="rId6"/>
    <p:sldId id="595" r:id="rId7"/>
    <p:sldId id="596" r:id="rId8"/>
    <p:sldId id="601" r:id="rId9"/>
    <p:sldId id="603" r:id="rId10"/>
    <p:sldId id="604" r:id="rId11"/>
    <p:sldId id="605" r:id="rId12"/>
    <p:sldId id="607" r:id="rId13"/>
    <p:sldId id="608" r:id="rId14"/>
    <p:sldId id="609" r:id="rId15"/>
    <p:sldId id="610" r:id="rId16"/>
    <p:sldId id="622" r:id="rId17"/>
    <p:sldId id="621" r:id="rId18"/>
    <p:sldId id="611" r:id="rId19"/>
    <p:sldId id="620" r:id="rId20"/>
    <p:sldId id="612" r:id="rId21"/>
    <p:sldId id="619" r:id="rId22"/>
    <p:sldId id="615" r:id="rId23"/>
    <p:sldId id="616" r:id="rId24"/>
    <p:sldId id="617" r:id="rId25"/>
    <p:sldId id="618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7030A0"/>
    <a:srgbClr val="FF0000"/>
    <a:srgbClr val="CCCC00"/>
    <a:srgbClr val="0066FF"/>
    <a:srgbClr val="CCECFF"/>
    <a:srgbClr val="000000"/>
    <a:srgbClr val="8B00EA"/>
    <a:srgbClr val="FFFF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4" d="100"/>
          <a:sy n="64" d="100"/>
        </p:scale>
        <p:origin x="-804" y="-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C8C16-D0FD-4539-BCB7-D7DBDC06EC3D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6580B-1EEC-4737-B3D4-99375C1E3C3A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837E81-66A5-43E1-85C4-9D5F387E9E23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AA986B-46EF-4BB4-BA1F-840DDAEDCF0C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C7877-F242-436C-BA98-A740461C80F1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458CB1-3E82-4895-8086-9C726206A595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65F156-CD7F-4CA2-96BC-5B5E4400F681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62BA06-6EAE-49B7-A8B2-58A1F45C3CA7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39713E-6C0B-4DD4-B5FC-52FE6FABFDB3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306241-AAD1-4A2C-ADC6-A3833582E77E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DD4371-50E3-4623-A01A-991697A9F374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4DA664-F388-415E-88C2-1502E91DF5AE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261828-0073-4D05-A084-A6E23D768F49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C76DE1-EC5F-4BA8-B451-AF04BE7A6E54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9849AB-25A5-47DA-A1D4-037AA535FE08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6CC4E1-20FB-4D11-893B-98BFCF487104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54F1A-9569-4C62-8964-B5C7B1881F07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0254ED-C474-4D5C-82E7-11595F94E9F8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8E71C6-453F-459C-BD71-52AC6E67A83D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E5EFD3-FA35-475F-AAF2-790DEBB23309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6.png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16. Censoring, </a:t>
            </a:r>
            <a:r>
              <a:rPr lang="en-US" sz="2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Tobit</a:t>
            </a:r>
            <a:r>
              <a:rPr lang="en-US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and Two Part Models</a:t>
            </a:r>
            <a:endParaRPr lang="en-US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Censoring and Corner Solution Models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28956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Censoring model: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y = T(y*) = 0 if y*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0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y = T(y*) = y* if y* &gt; 0. 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Corner solution: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y = 0 if some exogenous condition is met;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y = g(x)+e if the condition is not met.  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We then model P(y=0) and E[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y|x,y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&gt;0]. 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Hurdle Model: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y = 0 with P(y=0|z)</a:t>
            </a:r>
          </a:p>
          <a:p>
            <a:pPr marL="0" indent="0" eaLnBrk="1" hangingPunct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Model E[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y|x,y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&gt; 0]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</a:t>
            </a:r>
            <a:r>
              <a:rPr lang="en-US" dirty="0" err="1" smtClean="0"/>
              <a:t>Tobit</a:t>
            </a:r>
            <a:r>
              <a:rPr lang="en-US" dirty="0" smtClean="0"/>
              <a:t>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828800"/>
            <a:ext cx="7086600" cy="43021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* =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+</a:t>
            </a:r>
            <a:r>
              <a:rPr lang="el-GR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,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y = Max(0,y*),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l-GR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ε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~ N[0,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2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]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Variation:  Nonzero lower limit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      Upper limit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      Both tails censored</a:t>
            </a:r>
            <a:endParaRPr lang="en-US" sz="2000" dirty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Easy to accommodate. (Already done in major software.)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Log likelihood and Estimation.  See Appendix.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(Tobin:  “Estimation of Relationships for Limited Dependent Variables,”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Econometrica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1958. Tobin’s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probit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Conditional Mean Functions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8904594"/>
              </p:ext>
            </p:extLst>
          </p:nvPr>
        </p:nvGraphicFramePr>
        <p:xfrm>
          <a:off x="2057400" y="1797050"/>
          <a:ext cx="5257800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4" imgW="3340080" imgH="2730240" progId="Equation.DSMT4">
                  <p:embed/>
                </p:oleObj>
              </mc:Choice>
              <mc:Fallback>
                <p:oleObj name="Equation" r:id="rId4" imgW="3340080" imgH="2730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797050"/>
                        <a:ext cx="5257800" cy="429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4648200" y="3276600"/>
            <a:ext cx="2362200" cy="762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124200" y="3276600"/>
            <a:ext cx="1066800" cy="7620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981200" y="4343400"/>
            <a:ext cx="50292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981200" y="5355236"/>
            <a:ext cx="5029200" cy="7620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7991475" cy="5153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8675" name="Title 4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Conditional Means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Predictions and Residuals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4582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What variable do we want to predict?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y*?  Probably not – not relevant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y?  Randomly drawn observation from the population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 | y&gt;0?  Maybe. Depends on the desired function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What is the residual?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 – prediction?  Probably not.  What do you do with the zeros?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Anything -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? Probably not.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is not the mean.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What are the partial effects?  Which conditional mean?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OLS is Inconsistent - Attenuation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978457"/>
              </p:ext>
            </p:extLst>
          </p:nvPr>
        </p:nvGraphicFramePr>
        <p:xfrm>
          <a:off x="1262063" y="2109788"/>
          <a:ext cx="6238875" cy="376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4" imgW="3327120" imgH="2006280" progId="Equation.DSMT4">
                  <p:embed/>
                </p:oleObj>
              </mc:Choice>
              <mc:Fallback>
                <p:oleObj name="Equation" r:id="rId4" imgW="3327120" imgH="2006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2109788"/>
                        <a:ext cx="6238875" cy="3762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6858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Partial Effects in Censored Regressions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283466"/>
              </p:ext>
            </p:extLst>
          </p:nvPr>
        </p:nvGraphicFramePr>
        <p:xfrm>
          <a:off x="1676400" y="1787525"/>
          <a:ext cx="5867400" cy="461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4" imgW="3682800" imgH="2895480" progId="Equation.DSMT4">
                  <p:embed/>
                </p:oleObj>
              </mc:Choice>
              <mc:Fallback>
                <p:oleObj name="Equation" r:id="rId4" imgW="3682800" imgH="2895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87525"/>
                        <a:ext cx="5867400" cy="461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3200400" y="2057400"/>
            <a:ext cx="16764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3200" y="5683770"/>
            <a:ext cx="41148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257800" y="3124200"/>
            <a:ext cx="2514600" cy="762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Fair’s Data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8229600" cy="369331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/>
              <a:t>Fair’s </a:t>
            </a:r>
            <a:r>
              <a:rPr lang="en-US" dirty="0"/>
              <a:t>(1977) Extramarital Affairs Data, 601 </a:t>
            </a:r>
            <a:r>
              <a:rPr lang="en-US" dirty="0" smtClean="0"/>
              <a:t>observations</a:t>
            </a:r>
            <a:r>
              <a:rPr lang="en-US" dirty="0"/>
              <a:t>. </a:t>
            </a:r>
            <a:r>
              <a:rPr lang="en-US" dirty="0" smtClean="0"/>
              <a:t>Psychology Today.  </a:t>
            </a:r>
          </a:p>
          <a:p>
            <a:r>
              <a:rPr lang="en-US" dirty="0" smtClean="0"/>
              <a:t>Source</a:t>
            </a:r>
            <a:r>
              <a:rPr lang="en-US" dirty="0"/>
              <a:t>: Fair (1977) </a:t>
            </a:r>
            <a:r>
              <a:rPr lang="en-US" dirty="0" smtClean="0"/>
              <a:t>and http</a:t>
            </a:r>
            <a:r>
              <a:rPr lang="en-US" dirty="0"/>
              <a:t>://fairmodel.econ.yale.edu/rayfair/pdf/1978ADAT.ZIP. </a:t>
            </a:r>
            <a:br>
              <a:rPr lang="en-US" dirty="0"/>
            </a:br>
            <a:r>
              <a:rPr lang="en-US" dirty="0"/>
              <a:t>Several variables not used are denoted X1, ..., </a:t>
            </a:r>
            <a:r>
              <a:rPr lang="en-US" dirty="0" smtClean="0"/>
              <a:t>X5</a:t>
            </a:r>
            <a:r>
              <a:rPr lang="en-US" dirty="0"/>
              <a:t>.</a:t>
            </a:r>
          </a:p>
          <a:p>
            <a:r>
              <a:rPr lang="en-US" dirty="0"/>
              <a:t>y = Number of affairs in the past year, 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0,1,2,3,4-10=7, more=12, mean = </a:t>
            </a:r>
            <a:r>
              <a:rPr lang="en-US" dirty="0" smtClean="0"/>
              <a:t>1.46. </a:t>
            </a:r>
            <a:r>
              <a:rPr lang="en-US" dirty="0"/>
              <a:t>(Frequencies 451, 34, 17, 19, 42, 38)</a:t>
            </a:r>
          </a:p>
          <a:p>
            <a:r>
              <a:rPr lang="en-US" dirty="0"/>
              <a:t>z1 = Sex, 0=female; mean=.476</a:t>
            </a:r>
          </a:p>
          <a:p>
            <a:r>
              <a:rPr lang="en-US" b="1" dirty="0">
                <a:solidFill>
                  <a:srgbClr val="FF3300"/>
                </a:solidFill>
              </a:rPr>
              <a:t>z2 = Age, mean=32.5</a:t>
            </a:r>
          </a:p>
          <a:p>
            <a:r>
              <a:rPr lang="en-US" b="1" dirty="0">
                <a:solidFill>
                  <a:srgbClr val="FF3300"/>
                </a:solidFill>
              </a:rPr>
              <a:t>z3 = Number of years married, mean=8.18</a:t>
            </a:r>
          </a:p>
          <a:p>
            <a:r>
              <a:rPr lang="en-US" dirty="0"/>
              <a:t>z4 = Children, 0=no; mean=.715</a:t>
            </a:r>
          </a:p>
          <a:p>
            <a:r>
              <a:rPr lang="en-US" b="1" dirty="0">
                <a:solidFill>
                  <a:srgbClr val="FF3300"/>
                </a:solidFill>
              </a:rPr>
              <a:t>z5 = Religiousness, 1=anti, …,5=very. Mean=3.12</a:t>
            </a:r>
          </a:p>
          <a:p>
            <a:r>
              <a:rPr lang="en-US" dirty="0"/>
              <a:t>z6 = Education, years, 9, 12, 16, 17, 18, 20; mean=16.2</a:t>
            </a:r>
          </a:p>
          <a:p>
            <a:r>
              <a:rPr lang="en-US" b="1" dirty="0">
                <a:solidFill>
                  <a:srgbClr val="FF3300"/>
                </a:solidFill>
              </a:rPr>
              <a:t>z7 = Occupation, Hollingshead scale, 1,…,7; mean=4.19</a:t>
            </a:r>
          </a:p>
          <a:p>
            <a:r>
              <a:rPr lang="en-US" b="1" dirty="0">
                <a:solidFill>
                  <a:srgbClr val="FF3300"/>
                </a:solidFill>
              </a:rPr>
              <a:t>z8 = Self rating of marriage. 1=very unhappy; 5=very happy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596765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1400" b="1" dirty="0">
                <a:latin typeface="Arial" pitchFamily="34" charset="0"/>
                <a:cs typeface="Arial" pitchFamily="34" charset="0"/>
              </a:rPr>
              <a:t>Fair, R., “A Theory of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Extramarital Affairs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,” </a:t>
            </a:r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Journal of Political Economy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1978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Fair, R., “A Note on Estimation of the 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Tobit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Model,” 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Econometrica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, 1977.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Fair’s Study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1"/>
            <a:ext cx="8229600" cy="3581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Corner solution model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Discovered the EM method in the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Econometrica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paper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Used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tobit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instead of the Poisson (or some other) count model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Did not account for the censoring at the high end of the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Tobit Model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27063" y="1917700"/>
          <a:ext cx="7888287" cy="412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Bitmap Image" r:id="rId4" imgW="7887801" imgH="4123810" progId="Paint.Picture">
                  <p:embed/>
                </p:oleObj>
              </mc:Choice>
              <mc:Fallback>
                <p:oleObj name="Bitmap Image" r:id="rId4" imgW="7887801" imgH="412381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1917700"/>
                        <a:ext cx="7888287" cy="412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1600200" y="1905000"/>
            <a:ext cx="2895600" cy="3810000"/>
          </a:xfrm>
          <a:prstGeom prst="rect">
            <a:avLst/>
          </a:prstGeom>
          <a:solidFill>
            <a:srgbClr val="0070C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Discarding the Limit Data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088632"/>
              </p:ext>
            </p:extLst>
          </p:nvPr>
        </p:nvGraphicFramePr>
        <p:xfrm>
          <a:off x="1119188" y="2590800"/>
          <a:ext cx="6881812" cy="348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Equation" r:id="rId4" imgW="3657600" imgH="1854000" progId="Equation.DSMT4">
                  <p:embed/>
                </p:oleObj>
              </mc:Choice>
              <mc:Fallback>
                <p:oleObj name="Equation" r:id="rId4" imgW="3657600" imgH="1854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2590800"/>
                        <a:ext cx="6881812" cy="3489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7630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Regression with the Truncated Distribution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38099"/>
              </p:ext>
            </p:extLst>
          </p:nvPr>
        </p:nvGraphicFramePr>
        <p:xfrm>
          <a:off x="1884363" y="1952625"/>
          <a:ext cx="5300662" cy="428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Equation" r:id="rId4" imgW="3111480" imgH="2514600" progId="Equation.DSMT4">
                  <p:embed/>
                </p:oleObj>
              </mc:Choice>
              <mc:Fallback>
                <p:oleObj name="Equation" r:id="rId4" imgW="3111480" imgH="2514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363" y="1952625"/>
                        <a:ext cx="5300662" cy="4283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Tobit Model</a:t>
            </a:r>
          </a:p>
        </p:txBody>
      </p:sp>
      <p:graphicFrame>
        <p:nvGraphicFramePr>
          <p:cNvPr id="1331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627063" y="1917700"/>
          <a:ext cx="7888287" cy="412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Bitmap Image" r:id="rId4" imgW="7887801" imgH="4123810" progId="Paint.Picture">
                  <p:embed/>
                </p:oleObj>
              </mc:Choice>
              <mc:Fallback>
                <p:oleObj name="Bitmap Image" r:id="rId4" imgW="7887801" imgH="412381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1917700"/>
                        <a:ext cx="7888287" cy="412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600200" y="2209800"/>
            <a:ext cx="914400" cy="3505200"/>
          </a:xfrm>
          <a:prstGeom prst="rect">
            <a:avLst/>
          </a:prstGeom>
          <a:solidFill>
            <a:srgbClr val="0070C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400800" y="1905000"/>
            <a:ext cx="2133600" cy="3810000"/>
          </a:xfrm>
          <a:prstGeom prst="rect">
            <a:avLst/>
          </a:prstGeom>
          <a:solidFill>
            <a:srgbClr val="0070C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Part Specifications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898716"/>
              </p:ext>
            </p:extLst>
          </p:nvPr>
        </p:nvGraphicFramePr>
        <p:xfrm>
          <a:off x="1444625" y="2020888"/>
          <a:ext cx="6708775" cy="407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Equation" r:id="rId4" imgW="4012920" imgH="2438280" progId="Equation.DSMT4">
                  <p:embed/>
                </p:oleObj>
              </mc:Choice>
              <mc:Fallback>
                <p:oleObj name="Equation" r:id="rId4" imgW="4012920" imgH="2438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25" y="2020888"/>
                        <a:ext cx="6708775" cy="407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2057400" y="3733800"/>
            <a:ext cx="2057400" cy="533400"/>
          </a:xfrm>
          <a:prstGeom prst="rect">
            <a:avLst/>
          </a:prstGeom>
          <a:solidFill>
            <a:srgbClr val="0070C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648200" y="3733800"/>
            <a:ext cx="1104900" cy="533400"/>
          </a:xfrm>
          <a:prstGeom prst="rect">
            <a:avLst/>
          </a:prstGeom>
          <a:solidFill>
            <a:srgbClr val="FF00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801052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octor Visits (Censored at 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9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Part Hurdle Model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8012824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37" y="4903032"/>
            <a:ext cx="8012811" cy="88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7912" y="5835134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Critical chi squared [7] = 14.1.  The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tobit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model is rejected.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3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Panel Data Application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Pooling:  Standard results, incuding “cluster” estimator(s) for asymptotic covariance matrices</a:t>
            </a:r>
          </a:p>
          <a:p>
            <a:pPr eaLnBrk="1" hangingPunct="1"/>
            <a:r>
              <a:rPr lang="en-US" smtClean="0"/>
              <a:t>Random effects</a:t>
            </a:r>
          </a:p>
          <a:p>
            <a:pPr lvl="1" eaLnBrk="1" hangingPunct="1"/>
            <a:r>
              <a:rPr lang="en-US" smtClean="0"/>
              <a:t>Butler and Moffitt – same as for probit</a:t>
            </a:r>
          </a:p>
          <a:p>
            <a:pPr lvl="1" eaLnBrk="1" hangingPunct="1"/>
            <a:r>
              <a:rPr lang="en-US" smtClean="0"/>
              <a:t>Mundlak/Wooldridge extension – group means</a:t>
            </a:r>
          </a:p>
          <a:p>
            <a:pPr lvl="1" eaLnBrk="1" hangingPunct="1"/>
            <a:r>
              <a:rPr lang="en-US" smtClean="0"/>
              <a:t>Extension to random parameters and latent class models</a:t>
            </a:r>
          </a:p>
          <a:p>
            <a:pPr eaLnBrk="1" hangingPunct="1"/>
            <a:r>
              <a:rPr lang="en-US" smtClean="0"/>
              <a:t>Fixed effects:  Some surprises (Greene, Econometric Reviews, 2005)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pitchFamily="34" charset="0"/>
                <a:cs typeface="Arial" pitchFamily="34" charset="0"/>
              </a:rPr>
              <a:t>Neglected Heterogeneity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150501"/>
              </p:ext>
            </p:extLst>
          </p:nvPr>
        </p:nvGraphicFramePr>
        <p:xfrm>
          <a:off x="1373188" y="2227263"/>
          <a:ext cx="6704012" cy="374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Equation" r:id="rId4" imgW="3504960" imgH="1955520" progId="Equation.DSMT4">
                  <p:embed/>
                </p:oleObj>
              </mc:Choice>
              <mc:Fallback>
                <p:oleObj name="Equation" r:id="rId4" imgW="3504960" imgH="19555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88" y="2227263"/>
                        <a:ext cx="6704012" cy="3740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22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Fixed Effects MLE for </a:t>
            </a:r>
            <a:r>
              <a:rPr lang="en-US" dirty="0" err="1" smtClean="0"/>
              <a:t>Tobit</a:t>
            </a:r>
            <a:endParaRPr lang="en-US" dirty="0" smtClean="0"/>
          </a:p>
        </p:txBody>
      </p:sp>
      <p:graphicFrame>
        <p:nvGraphicFramePr>
          <p:cNvPr id="1536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415044"/>
              </p:ext>
            </p:extLst>
          </p:nvPr>
        </p:nvGraphicFramePr>
        <p:xfrm>
          <a:off x="493426" y="2057400"/>
          <a:ext cx="8229600" cy="303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Bitmap Image" r:id="rId4" imgW="8647619" imgH="3191320" progId="Paint.Picture">
                  <p:embed/>
                </p:oleObj>
              </mc:Choice>
              <mc:Fallback>
                <p:oleObj name="Bitmap Image" r:id="rId4" imgW="8647619" imgH="319132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426" y="2057400"/>
                        <a:ext cx="8229600" cy="303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457200" y="5410200"/>
            <a:ext cx="82296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Tahoma" pitchFamily="34" charset="0"/>
              </a:rPr>
              <a:t>No bias in slopes.  Large bias in estimator of </a:t>
            </a:r>
            <a:r>
              <a:rPr lang="en-US" sz="2000" b="1" dirty="0">
                <a:latin typeface="Tahoma" pitchFamily="34" charset="0"/>
                <a:sym typeface="Symbol" pitchFamily="18" charset="2"/>
              </a:rPr>
              <a:t>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772400" cy="914400"/>
          </a:xfrm>
        </p:spPr>
        <p:txBody>
          <a:bodyPr/>
          <a:lstStyle/>
          <a:p>
            <a:r>
              <a:rPr lang="en-US" dirty="0" smtClean="0"/>
              <a:t>Appendix:  </a:t>
            </a:r>
            <a:r>
              <a:rPr lang="en-US" dirty="0" err="1" smtClean="0"/>
              <a:t>Tobit</a:t>
            </a:r>
            <a:r>
              <a:rPr lang="en-US" dirty="0" smtClean="0"/>
              <a:t> 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90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the Tobit Model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838200" y="1897063"/>
          <a:ext cx="7461250" cy="467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Equation" r:id="rId4" imgW="5308560" imgH="3327120" progId="Equation.DSMT4">
                  <p:embed/>
                </p:oleObj>
              </mc:Choice>
              <mc:Fallback>
                <p:oleObj name="Equation" r:id="rId4" imgW="5308560" imgH="3327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97063"/>
                        <a:ext cx="7461250" cy="4675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50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Hessian for </a:t>
            </a:r>
            <a:r>
              <a:rPr lang="en-US" dirty="0" err="1" smtClean="0"/>
              <a:t>Tobit</a:t>
            </a:r>
            <a:r>
              <a:rPr lang="en-US" dirty="0" smtClean="0"/>
              <a:t> Model</a:t>
            </a:r>
          </a:p>
        </p:txBody>
      </p:sp>
      <p:graphicFrame>
        <p:nvGraphicFramePr>
          <p:cNvPr id="409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447800" y="2133600"/>
          <a:ext cx="7010400" cy="334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Equation" r:id="rId4" imgW="5080000" imgH="2425700" progId="Equation.DSMT4">
                  <p:embed/>
                </p:oleObj>
              </mc:Choice>
              <mc:Fallback>
                <p:oleObj name="Equation" r:id="rId4" imgW="5080000" imgH="2425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133600"/>
                        <a:ext cx="7010400" cy="3348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51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Simplified Hessian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447800" y="2014538"/>
          <a:ext cx="6553200" cy="400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Equation" r:id="rId4" imgW="4114800" imgH="2514600" progId="Equation.DSMT4">
                  <p:embed/>
                </p:oleObj>
              </mc:Choice>
              <mc:Fallback>
                <p:oleObj name="Equation" r:id="rId4" imgW="4114800" imgH="2514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14538"/>
                        <a:ext cx="6553200" cy="4005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38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Recovering Structural Parameters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752600" y="1981200"/>
          <a:ext cx="5715000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Equation" r:id="rId4" imgW="3759200" imgH="2844800" progId="Equation.DSMT4">
                  <p:embed/>
                </p:oleObj>
              </mc:Choice>
              <mc:Fallback>
                <p:oleObj name="Equation" r:id="rId4" imgW="3759200" imgH="284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81200"/>
                        <a:ext cx="5715000" cy="432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50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12605</TotalTime>
  <Words>524</Words>
  <Application>Microsoft Office PowerPoint</Application>
  <PresentationFormat>On-screen Show (4:3)</PresentationFormat>
  <Paragraphs>103</Paragraphs>
  <Slides>25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1_Quadrant</vt:lpstr>
      <vt:lpstr>Equation</vt:lpstr>
      <vt:lpstr>Bitmap Image</vt:lpstr>
      <vt:lpstr>PowerPoint Presentation</vt:lpstr>
      <vt:lpstr>Censoring and Corner Solution Models</vt:lpstr>
      <vt:lpstr>The Tobit Model</vt:lpstr>
      <vt:lpstr>Conditional Mean Functions</vt:lpstr>
      <vt:lpstr>Conditional Means</vt:lpstr>
      <vt:lpstr>Predictions and Residuals</vt:lpstr>
      <vt:lpstr>OLS is Inconsistent - Attenuation</vt:lpstr>
      <vt:lpstr>Partial Effects in Censored Regressions</vt:lpstr>
      <vt:lpstr>Application: Fair’s Data</vt:lpstr>
      <vt:lpstr>Fair’s Study</vt:lpstr>
      <vt:lpstr>Estimated Tobit Model</vt:lpstr>
      <vt:lpstr>Discarding the Limit Data</vt:lpstr>
      <vt:lpstr>Regression with the Truncated Distribution</vt:lpstr>
      <vt:lpstr>Estimated Tobit Model</vt:lpstr>
      <vt:lpstr>Two Part Specifications</vt:lpstr>
      <vt:lpstr>Doctor Visits (Censored at 10)</vt:lpstr>
      <vt:lpstr>Two Part Hurdle Model</vt:lpstr>
      <vt:lpstr>Panel Data Application</vt:lpstr>
      <vt:lpstr>Neglected Heterogeneity</vt:lpstr>
      <vt:lpstr>Fixed Effects MLE for Tobit</vt:lpstr>
      <vt:lpstr>Appendix:  Tobit Math</vt:lpstr>
      <vt:lpstr>Estimating the Tobit Model</vt:lpstr>
      <vt:lpstr>Hessian for Tobit Model</vt:lpstr>
      <vt:lpstr>Simplified Hessian</vt:lpstr>
      <vt:lpstr>Recovering Structural Parameters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130</cp:revision>
  <dcterms:created xsi:type="dcterms:W3CDTF">2001-06-17T19:05:03Z</dcterms:created>
  <dcterms:modified xsi:type="dcterms:W3CDTF">2013-05-19T12:33:42Z</dcterms:modified>
</cp:coreProperties>
</file>