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7"/>
  </p:notesMasterIdLst>
  <p:handoutMasterIdLst>
    <p:handoutMasterId r:id="rId38"/>
  </p:handoutMasterIdLst>
  <p:sldIdLst>
    <p:sldId id="481" r:id="rId2"/>
    <p:sldId id="592" r:id="rId3"/>
    <p:sldId id="594" r:id="rId4"/>
    <p:sldId id="595" r:id="rId5"/>
    <p:sldId id="596" r:id="rId6"/>
    <p:sldId id="597" r:id="rId7"/>
    <p:sldId id="598" r:id="rId8"/>
    <p:sldId id="599" r:id="rId9"/>
    <p:sldId id="600" r:id="rId10"/>
    <p:sldId id="601" r:id="rId11"/>
    <p:sldId id="602" r:id="rId12"/>
    <p:sldId id="627" r:id="rId13"/>
    <p:sldId id="604" r:id="rId14"/>
    <p:sldId id="605" r:id="rId15"/>
    <p:sldId id="606" r:id="rId16"/>
    <p:sldId id="607" r:id="rId17"/>
    <p:sldId id="608" r:id="rId18"/>
    <p:sldId id="609" r:id="rId19"/>
    <p:sldId id="610" r:id="rId20"/>
    <p:sldId id="611" r:id="rId21"/>
    <p:sldId id="612" r:id="rId22"/>
    <p:sldId id="613" r:id="rId23"/>
    <p:sldId id="614" r:id="rId24"/>
    <p:sldId id="615" r:id="rId25"/>
    <p:sldId id="616" r:id="rId26"/>
    <p:sldId id="617" r:id="rId27"/>
    <p:sldId id="618" r:id="rId28"/>
    <p:sldId id="619" r:id="rId29"/>
    <p:sldId id="620" r:id="rId30"/>
    <p:sldId id="621" r:id="rId31"/>
    <p:sldId id="622" r:id="rId32"/>
    <p:sldId id="623" r:id="rId33"/>
    <p:sldId id="624" r:id="rId34"/>
    <p:sldId id="625" r:id="rId35"/>
    <p:sldId id="626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00B4"/>
    <a:srgbClr val="FF0000"/>
    <a:srgbClr val="CCCC00"/>
    <a:srgbClr val="0066FF"/>
    <a:srgbClr val="CCECFF"/>
    <a:srgbClr val="000000"/>
    <a:srgbClr val="8B00EA"/>
    <a:srgbClr val="FFFFFF"/>
    <a:srgbClr val="FF33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4" d="100"/>
          <a:sy n="64" d="100"/>
        </p:scale>
        <p:origin x="-1428" y="-10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56FE9C-DDAB-42EC-B099-3988E62B6B61}" type="slidenum">
              <a:rPr lang="en-US" smtClean="0">
                <a:cs typeface="Arial" charset="0"/>
              </a:rPr>
              <a:pPr/>
              <a:t>2</a:t>
            </a:fld>
            <a:endParaRPr lang="en-US" smtClean="0">
              <a:cs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7E6214-AC14-4B08-9926-023543B85A75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F6645-A3BD-4D77-8ECD-567ADC74904A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28467-E151-4FF8-96D9-8AD10BF11855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07B3A8-E89F-4D92-8C40-61EFBC4AD86D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E0EF94-AB63-4946-ABB7-6C5C55885F7E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A673E3-C16F-420E-9961-661CFBB567B4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30E208-0CF5-4026-B03C-DA6F86DCB50F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4972BF-7B64-4F33-9C4D-6A308190762B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C6B491-88DE-4748-9986-F11A301A0A00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CADF38C-AE10-430C-B307-11EA87C00B5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C50A92-176D-4400-8363-210E93D76758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7E9F10-F358-4A6C-ACEA-E88BEC0F4CEE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76E8C5-A6AF-4DE2-ABF0-E461416A577E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988CBF-2953-4F15-B689-4C8F684B02A6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91A67D-0E14-4253-9F06-840F20A071E5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AD5106-731A-4BC6-A67E-4EB9B98608EC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E299B-076D-45A1-8F1E-A585E9800500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D0E418-0D47-4610-85EA-BD3839A50BA6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1B45FA-42DA-4E64-8ABA-3952EAB71FA2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558A05-2A37-43E8-B4AA-E8ED8ABB827F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17. Duration Modeling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Modeling Duration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Time until retirement</a:t>
            </a:r>
          </a:p>
          <a:p>
            <a:pPr eaLnBrk="1" hangingPunct="1"/>
            <a:r>
              <a:rPr lang="en-US" dirty="0" smtClean="0"/>
              <a:t>Time until business failure</a:t>
            </a:r>
          </a:p>
          <a:p>
            <a:pPr eaLnBrk="1" hangingPunct="1"/>
            <a:r>
              <a:rPr lang="en-US" dirty="0" smtClean="0"/>
              <a:t>Time until exercise of a warranty</a:t>
            </a:r>
          </a:p>
          <a:p>
            <a:pPr eaLnBrk="1" hangingPunct="1"/>
            <a:r>
              <a:rPr lang="en-US" dirty="0" smtClean="0"/>
              <a:t>Length of an unemployment spell</a:t>
            </a:r>
          </a:p>
          <a:p>
            <a:pPr eaLnBrk="1" hangingPunct="1"/>
            <a:r>
              <a:rPr lang="en-US" dirty="0" smtClean="0"/>
              <a:t>Length of time between children</a:t>
            </a:r>
          </a:p>
          <a:p>
            <a:pPr eaLnBrk="1" hangingPunct="1"/>
            <a:r>
              <a:rPr lang="en-US" dirty="0" smtClean="0"/>
              <a:t>Time between business cycles</a:t>
            </a:r>
          </a:p>
          <a:p>
            <a:pPr eaLnBrk="1" hangingPunct="1"/>
            <a:r>
              <a:rPr lang="en-US" dirty="0" smtClean="0"/>
              <a:t>Time between wars or civil insurrections</a:t>
            </a:r>
          </a:p>
          <a:p>
            <a:pPr eaLnBrk="1" hangingPunct="1"/>
            <a:r>
              <a:rPr lang="en-US" dirty="0" smtClean="0"/>
              <a:t>Time between policy changes</a:t>
            </a:r>
          </a:p>
          <a:p>
            <a:pPr eaLnBrk="1" hangingPunct="1"/>
            <a:r>
              <a:rPr lang="en-US" dirty="0" smtClean="0"/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Hazard Function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0727310"/>
              </p:ext>
            </p:extLst>
          </p:nvPr>
        </p:nvGraphicFramePr>
        <p:xfrm>
          <a:off x="798513" y="1951038"/>
          <a:ext cx="7804150" cy="444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4" imgW="5524200" imgH="3149280" progId="Equation.DSMT4">
                  <p:embed/>
                </p:oleObj>
              </mc:Choice>
              <mc:Fallback>
                <p:oleObj name="Equation" r:id="rId4" imgW="5524200" imgH="31492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513" y="1951038"/>
                        <a:ext cx="7804150" cy="4449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Hazard Function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01001"/>
              </p:ext>
            </p:extLst>
          </p:nvPr>
        </p:nvGraphicFramePr>
        <p:xfrm>
          <a:off x="1358900" y="2270125"/>
          <a:ext cx="6580188" cy="388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4" imgW="3530520" imgH="2082600" progId="Equation.DSMT4">
                  <p:embed/>
                </p:oleObj>
              </mc:Choice>
              <mc:Fallback>
                <p:oleObj name="Equation" r:id="rId4" imgW="3530520" imgH="2082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8900" y="2270125"/>
                        <a:ext cx="6580188" cy="3881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Simple Hazard Function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447800" y="1998663"/>
          <a:ext cx="7010400" cy="417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4" imgW="4520880" imgH="2692080" progId="Equation.DSMT4">
                  <p:embed/>
                </p:oleObj>
              </mc:Choice>
              <mc:Fallback>
                <p:oleObj name="Equation" r:id="rId4" imgW="4520880" imgH="26920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998663"/>
                        <a:ext cx="7010400" cy="417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Duration Dependence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286000" y="2033588"/>
          <a:ext cx="533400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Equation" r:id="rId4" imgW="3504960" imgH="215640" progId="Equation.DSMT4">
                  <p:embed/>
                </p:oleObj>
              </mc:Choice>
              <mc:Fallback>
                <p:oleObj name="Equation" r:id="rId4" imgW="3504960" imgH="215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033588"/>
                        <a:ext cx="5334000" cy="328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2133600" y="2374900"/>
          <a:ext cx="5638800" cy="394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Bitmap Image" r:id="rId6" imgW="6268325" imgH="4390476" progId="PBrush">
                  <p:embed/>
                </p:oleObj>
              </mc:Choice>
              <mc:Fallback>
                <p:oleObj name="Bitmap Image" r:id="rId6" imgW="6268325" imgH="4390476" progId="PBrus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374900"/>
                        <a:ext cx="5638800" cy="394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Parametric Models of Duration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340597"/>
              </p:ext>
            </p:extLst>
          </p:nvPr>
        </p:nvGraphicFramePr>
        <p:xfrm>
          <a:off x="1147763" y="2185988"/>
          <a:ext cx="7077075" cy="326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4" imgW="4431960" imgH="2044440" progId="Equation.DSMT4">
                  <p:embed/>
                </p:oleObj>
              </mc:Choice>
              <mc:Fallback>
                <p:oleObj name="Equation" r:id="rId4" imgW="4431960" imgH="20444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2185988"/>
                        <a:ext cx="7077075" cy="3265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Censoring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0179993"/>
              </p:ext>
            </p:extLst>
          </p:nvPr>
        </p:nvGraphicFramePr>
        <p:xfrm>
          <a:off x="1231900" y="2641600"/>
          <a:ext cx="6680200" cy="226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4" imgW="3340080" imgH="1130040" progId="Equation.DSMT4">
                  <p:embed/>
                </p:oleObj>
              </mc:Choice>
              <mc:Fallback>
                <p:oleObj name="Equation" r:id="rId4" imgW="3340080" imgH="1130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2641600"/>
                        <a:ext cx="6680200" cy="226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Accelerated Failure Time Models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652447"/>
              </p:ext>
            </p:extLst>
          </p:nvPr>
        </p:nvGraphicFramePr>
        <p:xfrm>
          <a:off x="609600" y="2438400"/>
          <a:ext cx="8130897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4" imgW="4063680" imgH="1600200" progId="Equation.DSMT4">
                  <p:embed/>
                </p:oleObj>
              </mc:Choice>
              <mc:Fallback>
                <p:oleObj name="Equation" r:id="rId4" imgW="4063680" imgH="1600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8130897" cy="3200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Proportional Hazards Models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643235"/>
              </p:ext>
            </p:extLst>
          </p:nvPr>
        </p:nvGraphicFramePr>
        <p:xfrm>
          <a:off x="1219200" y="2590800"/>
          <a:ext cx="7086600" cy="219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4" imgW="3695400" imgH="1143000" progId="Equation.DSMT4">
                  <p:embed/>
                </p:oleObj>
              </mc:Choice>
              <mc:Fallback>
                <p:oleObj name="Equation" r:id="rId4" imgW="3695400" imgH="1143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590800"/>
                        <a:ext cx="7086600" cy="2192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458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ML Estimation of Parametric Models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537929"/>
              </p:ext>
            </p:extLst>
          </p:nvPr>
        </p:nvGraphicFramePr>
        <p:xfrm>
          <a:off x="1219200" y="2133600"/>
          <a:ext cx="7086600" cy="348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Equation" r:id="rId4" imgW="4444920" imgH="2184120" progId="Equation.DSMT4">
                  <p:embed/>
                </p:oleObj>
              </mc:Choice>
              <mc:Fallback>
                <p:oleObj name="Equation" r:id="rId4" imgW="4444920" imgH="21841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33600"/>
                        <a:ext cx="7086600" cy="348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Time Varying Covariates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975832"/>
              </p:ext>
            </p:extLst>
          </p:nvPr>
        </p:nvGraphicFramePr>
        <p:xfrm>
          <a:off x="1343948" y="1981200"/>
          <a:ext cx="6580852" cy="413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4" imgW="4000320" imgH="2514600" progId="Equation.DSMT4">
                  <p:embed/>
                </p:oleObj>
              </mc:Choice>
              <mc:Fallback>
                <p:oleObj name="Equation" r:id="rId4" imgW="4000320" imgH="2514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948" y="1981200"/>
                        <a:ext cx="6580852" cy="413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178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7030A0"/>
                </a:solidFill>
              </a:rPr>
              <a:t>Unobserved Heterogeneity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0237109"/>
              </p:ext>
            </p:extLst>
          </p:nvPr>
        </p:nvGraphicFramePr>
        <p:xfrm>
          <a:off x="1219200" y="2052638"/>
          <a:ext cx="6900863" cy="437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Equation" r:id="rId4" imgW="5041800" imgH="3200400" progId="Equation.DSMT4">
                  <p:embed/>
                </p:oleObj>
              </mc:Choice>
              <mc:Fallback>
                <p:oleObj name="Equation" r:id="rId4" imgW="5041800" imgH="3200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052638"/>
                        <a:ext cx="6900863" cy="4379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Interpretation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590800"/>
            <a:ext cx="7010400" cy="2133600"/>
          </a:xfrm>
        </p:spPr>
        <p:txBody>
          <a:bodyPr/>
          <a:lstStyle/>
          <a:p>
            <a:pPr eaLnBrk="1" hangingPunct="1"/>
            <a:r>
              <a:rPr lang="en-US" dirty="0" smtClean="0"/>
              <a:t>What are the coefficients?</a:t>
            </a:r>
          </a:p>
          <a:p>
            <a:pPr eaLnBrk="1" hangingPunct="1"/>
            <a:r>
              <a:rPr lang="en-US" dirty="0" smtClean="0"/>
              <a:t>Are there ‘marginal effects?’</a:t>
            </a:r>
          </a:p>
          <a:p>
            <a:pPr eaLnBrk="1" hangingPunct="1"/>
            <a:r>
              <a:rPr lang="en-US" dirty="0" smtClean="0"/>
              <a:t>What quantities are of interest in the study?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 </a:t>
            </a:r>
            <a:r>
              <a:rPr lang="en-US" dirty="0" smtClean="0"/>
              <a:t>Cox’s </a:t>
            </a:r>
            <a:r>
              <a:rPr lang="en-US" dirty="0" err="1" smtClean="0"/>
              <a:t>Semiparametric</a:t>
            </a:r>
            <a:r>
              <a:rPr lang="en-US" dirty="0" smtClean="0"/>
              <a:t> Model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610240"/>
              </p:ext>
            </p:extLst>
          </p:nvPr>
        </p:nvGraphicFramePr>
        <p:xfrm>
          <a:off x="990600" y="2057400"/>
          <a:ext cx="73152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Equation" r:id="rId4" imgW="3365280" imgH="1892160" progId="Equation.DSMT4">
                  <p:embed/>
                </p:oleObj>
              </mc:Choice>
              <mc:Fallback>
                <p:oleObj name="Equation" r:id="rId4" imgW="3365280" imgH="18921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057400"/>
                        <a:ext cx="7315200" cy="4114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Nonparametric Approach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839200" cy="4302125"/>
          </a:xfrm>
        </p:spPr>
        <p:txBody>
          <a:bodyPr/>
          <a:lstStyle/>
          <a:p>
            <a:pPr eaLnBrk="1" hangingPunct="1"/>
            <a:r>
              <a:rPr lang="en-US" dirty="0" smtClean="0"/>
              <a:t>Based simply on counting observations</a:t>
            </a:r>
          </a:p>
          <a:p>
            <a:pPr lvl="1" eaLnBrk="1" hangingPunct="1"/>
            <a:r>
              <a:rPr lang="en-US" dirty="0" smtClean="0"/>
              <a:t>K spells = ending times 1,…,K</a:t>
            </a:r>
          </a:p>
          <a:p>
            <a:pPr lvl="1" eaLnBrk="1" hangingPunct="1"/>
            <a:r>
              <a:rPr lang="en-US" dirty="0" err="1" smtClean="0"/>
              <a:t>d</a:t>
            </a:r>
            <a:r>
              <a:rPr lang="en-US" baseline="-25000" dirty="0" err="1" smtClean="0"/>
              <a:t>j</a:t>
            </a:r>
            <a:r>
              <a:rPr lang="en-US" dirty="0" smtClean="0"/>
              <a:t> 	  = # spells ending at time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j</a:t>
            </a:r>
            <a:endParaRPr lang="en-US" dirty="0" smtClean="0"/>
          </a:p>
          <a:p>
            <a:pPr lvl="1" eaLnBrk="1" hangingPunct="1"/>
            <a:r>
              <a:rPr lang="en-US" dirty="0" err="1" smtClean="0"/>
              <a:t>m</a:t>
            </a:r>
            <a:r>
              <a:rPr lang="en-US" baseline="-25000" dirty="0" err="1" smtClean="0"/>
              <a:t>j</a:t>
            </a:r>
            <a:r>
              <a:rPr lang="en-US" dirty="0" smtClean="0"/>
              <a:t> 	  = # spells censored in interval [</a:t>
            </a:r>
            <a:r>
              <a:rPr lang="en-US" dirty="0" err="1" smtClean="0"/>
              <a:t>t</a:t>
            </a:r>
            <a:r>
              <a:rPr lang="en-US" baseline="-25000" dirty="0" err="1" smtClean="0"/>
              <a:t>j</a:t>
            </a:r>
            <a:r>
              <a:rPr lang="en-US" dirty="0" smtClean="0"/>
              <a:t> , t</a:t>
            </a:r>
            <a:r>
              <a:rPr lang="en-US" baseline="-25000" dirty="0" smtClean="0"/>
              <a:t>j+1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dirty="0" err="1" smtClean="0"/>
              <a:t>r</a:t>
            </a:r>
            <a:r>
              <a:rPr lang="en-US" baseline="-25000" dirty="0" err="1" smtClean="0"/>
              <a:t>j</a:t>
            </a:r>
            <a:r>
              <a:rPr lang="en-US" dirty="0" smtClean="0"/>
              <a:t> 	  = # spells in the risk set at time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j</a:t>
            </a:r>
            <a:r>
              <a:rPr lang="en-US" dirty="0" smtClean="0"/>
              <a:t> = </a:t>
            </a:r>
            <a:r>
              <a:rPr lang="el-GR" dirty="0" smtClean="0">
                <a:cs typeface="Tahoma" pitchFamily="34" charset="0"/>
              </a:rPr>
              <a:t>Σ</a:t>
            </a:r>
            <a:r>
              <a:rPr lang="en-US" dirty="0" smtClean="0">
                <a:cs typeface="Tahoma" pitchFamily="34" charset="0"/>
              </a:rPr>
              <a:t> (</a:t>
            </a:r>
            <a:r>
              <a:rPr lang="en-US" dirty="0" err="1" smtClean="0">
                <a:cs typeface="Tahoma" pitchFamily="34" charset="0"/>
              </a:rPr>
              <a:t>d</a:t>
            </a:r>
            <a:r>
              <a:rPr lang="en-US" baseline="-25000" dirty="0" err="1" smtClean="0">
                <a:cs typeface="Tahoma" pitchFamily="34" charset="0"/>
              </a:rPr>
              <a:t>j</a:t>
            </a:r>
            <a:r>
              <a:rPr lang="en-US" dirty="0" err="1" smtClean="0">
                <a:cs typeface="Tahoma" pitchFamily="34" charset="0"/>
              </a:rPr>
              <a:t>+m</a:t>
            </a:r>
            <a:r>
              <a:rPr lang="en-US" baseline="-25000" dirty="0" err="1" smtClean="0">
                <a:cs typeface="Tahoma" pitchFamily="34" charset="0"/>
              </a:rPr>
              <a:t>j</a:t>
            </a:r>
            <a:r>
              <a:rPr lang="en-US" dirty="0" smtClean="0">
                <a:cs typeface="Tahoma" pitchFamily="34" charset="0"/>
              </a:rPr>
              <a:t>)</a:t>
            </a:r>
            <a:endParaRPr lang="el-GR" dirty="0" smtClean="0">
              <a:cs typeface="Tahoma" pitchFamily="34" charset="0"/>
            </a:endParaRPr>
          </a:p>
          <a:p>
            <a:pPr eaLnBrk="1" hangingPunct="1"/>
            <a:r>
              <a:rPr lang="en-US" dirty="0" smtClean="0"/>
              <a:t>Estimated hazard, h(</a:t>
            </a:r>
            <a:r>
              <a:rPr lang="en-US" dirty="0" err="1" smtClean="0"/>
              <a:t>t</a:t>
            </a:r>
            <a:r>
              <a:rPr lang="en-US" baseline="-25000" dirty="0" err="1" smtClean="0"/>
              <a:t>j</a:t>
            </a:r>
            <a:r>
              <a:rPr lang="en-US" dirty="0" smtClean="0"/>
              <a:t>) =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j</a:t>
            </a:r>
            <a:r>
              <a:rPr lang="en-US" dirty="0" smtClean="0"/>
              <a:t>/</a:t>
            </a:r>
            <a:r>
              <a:rPr lang="en-US" dirty="0" err="1" smtClean="0"/>
              <a:t>r</a:t>
            </a:r>
            <a:r>
              <a:rPr lang="en-US" baseline="-25000" dirty="0" err="1" smtClean="0"/>
              <a:t>j</a:t>
            </a:r>
            <a:endParaRPr lang="en-US" dirty="0" smtClean="0"/>
          </a:p>
          <a:p>
            <a:pPr eaLnBrk="1" hangingPunct="1"/>
            <a:r>
              <a:rPr lang="en-US" dirty="0" smtClean="0"/>
              <a:t>Estimated survival = </a:t>
            </a:r>
            <a:r>
              <a:rPr lang="el-GR" dirty="0" smtClean="0">
                <a:cs typeface="Tahoma" pitchFamily="34" charset="0"/>
              </a:rPr>
              <a:t>Π</a:t>
            </a:r>
            <a:r>
              <a:rPr lang="en-US" baseline="-25000" dirty="0" smtClean="0">
                <a:cs typeface="Tahoma" pitchFamily="34" charset="0"/>
              </a:rPr>
              <a:t>j</a:t>
            </a:r>
            <a:r>
              <a:rPr lang="en-US" dirty="0" smtClean="0">
                <a:cs typeface="Tahoma" pitchFamily="34" charset="0"/>
              </a:rPr>
              <a:t> [1 – h(</a:t>
            </a:r>
            <a:r>
              <a:rPr lang="en-US" dirty="0" err="1" smtClean="0">
                <a:cs typeface="Tahoma" pitchFamily="34" charset="0"/>
              </a:rPr>
              <a:t>t</a:t>
            </a:r>
            <a:r>
              <a:rPr lang="en-US" baseline="-25000" dirty="0" err="1" smtClean="0">
                <a:cs typeface="Tahoma" pitchFamily="34" charset="0"/>
              </a:rPr>
              <a:t>j</a:t>
            </a:r>
            <a:r>
              <a:rPr lang="en-US" dirty="0" smtClean="0">
                <a:cs typeface="Tahoma" pitchFamily="34" charset="0"/>
              </a:rPr>
              <a:t>)] </a:t>
            </a:r>
            <a:br>
              <a:rPr lang="en-US" dirty="0" smtClean="0">
                <a:cs typeface="Tahoma" pitchFamily="34" charset="0"/>
              </a:rPr>
            </a:br>
            <a:r>
              <a:rPr lang="en-US" dirty="0" smtClean="0">
                <a:cs typeface="Tahoma" pitchFamily="34" charset="0"/>
              </a:rPr>
              <a:t>(Kaplan-Meier “product limit” estimator)</a:t>
            </a:r>
            <a:endParaRPr lang="el-GR" dirty="0" smtClean="0"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Kennan’s Strike Duration Data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752600"/>
            <a:ext cx="6838950" cy="4591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Kaplan Meier Survival Function</a:t>
            </a: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981200"/>
            <a:ext cx="7412038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Hazard Rates</a:t>
            </a:r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28800"/>
            <a:ext cx="8458200" cy="473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Kaplan Meier Hazard Function</a:t>
            </a:r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7256463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Weibull</a:t>
            </a:r>
            <a:r>
              <a:rPr lang="en-US" dirty="0" smtClean="0"/>
              <a:t> Accelerated </a:t>
            </a:r>
            <a:br>
              <a:rPr lang="en-US" dirty="0" smtClean="0"/>
            </a:br>
            <a:r>
              <a:rPr lang="en-US" dirty="0" smtClean="0"/>
              <a:t>Proportional Hazard Model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457200" y="2590800"/>
            <a:ext cx="8382000" cy="30702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 dirty="0">
                <a:latin typeface="Courier New" pitchFamily="49" charset="0"/>
              </a:rPr>
              <a:t>| </a:t>
            </a:r>
            <a:r>
              <a:rPr lang="en-US" sz="1400" b="1" dirty="0" err="1">
                <a:latin typeface="Courier New" pitchFamily="49" charset="0"/>
              </a:rPr>
              <a:t>Loglinear</a:t>
            </a:r>
            <a:r>
              <a:rPr lang="en-US" sz="1400" b="1" dirty="0">
                <a:latin typeface="Courier New" pitchFamily="49" charset="0"/>
              </a:rPr>
              <a:t> survival model: WEIBULL           |</a:t>
            </a:r>
          </a:p>
          <a:p>
            <a:r>
              <a:rPr lang="en-US" sz="1400" b="1" dirty="0">
                <a:latin typeface="Courier New" pitchFamily="49" charset="0"/>
              </a:rPr>
              <a:t>| Log likelihood function       -97.39018     |</a:t>
            </a:r>
          </a:p>
          <a:p>
            <a:r>
              <a:rPr lang="en-US" sz="1400" b="1" dirty="0">
                <a:latin typeface="Courier New" pitchFamily="49" charset="0"/>
              </a:rPr>
              <a:t>| Number of parameters                  3     |</a:t>
            </a:r>
          </a:p>
          <a:p>
            <a:r>
              <a:rPr lang="en-US" sz="1400" b="1" dirty="0">
                <a:latin typeface="Courier New" pitchFamily="49" charset="0"/>
              </a:rPr>
              <a:t>| </a:t>
            </a:r>
            <a:r>
              <a:rPr lang="en-US" sz="1400" b="1" dirty="0" err="1">
                <a:latin typeface="Courier New" pitchFamily="49" charset="0"/>
              </a:rPr>
              <a:t>Akaike</a:t>
            </a:r>
            <a:r>
              <a:rPr lang="en-US" sz="1400" b="1" dirty="0">
                <a:latin typeface="Courier New" pitchFamily="49" charset="0"/>
              </a:rPr>
              <a:t> IC=  200.780  Bayes IC=  207.162     |</a:t>
            </a:r>
          </a:p>
          <a:p>
            <a:r>
              <a:rPr lang="en-US" sz="14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400" b="1" dirty="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 dirty="0">
                <a:latin typeface="Courier New" pitchFamily="49" charset="0"/>
              </a:rPr>
              <a:t>|Variable | Coefficient  | Standard Error |b/St.</a:t>
            </a:r>
            <a:r>
              <a:rPr lang="en-US" sz="1400" b="1" dirty="0" err="1">
                <a:latin typeface="Courier New" pitchFamily="49" charset="0"/>
              </a:rPr>
              <a:t>Er</a:t>
            </a:r>
            <a:r>
              <a:rPr lang="en-US" sz="1400" b="1" dirty="0">
                <a:latin typeface="Courier New" pitchFamily="49" charset="0"/>
              </a:rPr>
              <a:t>.|P[|Z|&gt;z] | Mean of X|</a:t>
            </a:r>
          </a:p>
          <a:p>
            <a:r>
              <a:rPr lang="en-US" sz="1400" b="1" dirty="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400" b="1" dirty="0">
                <a:latin typeface="Courier New" pitchFamily="49" charset="0"/>
              </a:rPr>
              <a:t>          RHS of hazard model</a:t>
            </a:r>
          </a:p>
          <a:p>
            <a:r>
              <a:rPr lang="en-US" sz="1400" b="1" dirty="0">
                <a:latin typeface="Courier New" pitchFamily="49" charset="0"/>
              </a:rPr>
              <a:t> Constant      3.82757279      .15286595    25.039   .0000</a:t>
            </a:r>
          </a:p>
          <a:p>
            <a:r>
              <a:rPr lang="en-US" sz="1400" b="1" dirty="0">
                <a:latin typeface="Courier New" pitchFamily="49" charset="0"/>
              </a:rPr>
              <a:t> PROD         -10.4301961     3.26398911    -3.196   .0014     .01102306</a:t>
            </a:r>
          </a:p>
          <a:p>
            <a:r>
              <a:rPr lang="en-US" sz="1400" b="1" dirty="0">
                <a:latin typeface="Courier New" pitchFamily="49" charset="0"/>
              </a:rPr>
              <a:t>          Ancillary parameters for survival</a:t>
            </a:r>
          </a:p>
          <a:p>
            <a:r>
              <a:rPr lang="en-US" sz="1400" b="1" dirty="0">
                <a:latin typeface="Courier New" pitchFamily="49" charset="0"/>
              </a:rPr>
              <a:t> Sigma         1.05191710      .14062354     7.480   .0000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Weibull Model</a:t>
            </a:r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534400" cy="2432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    +----------------------------------------------------------------+</a:t>
            </a:r>
          </a:p>
          <a:p>
            <a:r>
              <a:rPr lang="en-US" sz="1400" b="1">
                <a:latin typeface="Courier New" pitchFamily="49" charset="0"/>
              </a:rPr>
              <a:t>    | Parameters of underlying density at data means:                |</a:t>
            </a:r>
          </a:p>
          <a:p>
            <a:r>
              <a:rPr lang="en-US" sz="1400" b="1">
                <a:latin typeface="Courier New" pitchFamily="49" charset="0"/>
              </a:rPr>
              <a:t>    | Parameter   Estimate   Std. Error     Confidence Interval      |</a:t>
            </a:r>
          </a:p>
          <a:p>
            <a:r>
              <a:rPr lang="en-US" sz="1400" b="1">
                <a:latin typeface="Courier New" pitchFamily="49" charset="0"/>
              </a:rPr>
              <a:t>    | ------------------------------------------------------------   |</a:t>
            </a:r>
          </a:p>
          <a:p>
            <a:r>
              <a:rPr lang="en-US" sz="1400" b="1">
                <a:latin typeface="Courier New" pitchFamily="49" charset="0"/>
              </a:rPr>
              <a:t>    | Lambda        .02441       .00358       .0174 to       .0314   |</a:t>
            </a:r>
          </a:p>
          <a:p>
            <a:r>
              <a:rPr lang="en-US" sz="1400" b="1">
                <a:latin typeface="Courier New" pitchFamily="49" charset="0"/>
              </a:rPr>
              <a:t>    | P             .95065       .12709       .7016 to      1.1997   |</a:t>
            </a:r>
          </a:p>
          <a:p>
            <a:r>
              <a:rPr lang="en-US" sz="1400" b="1">
                <a:latin typeface="Courier New" pitchFamily="49" charset="0"/>
              </a:rPr>
              <a:t>    | Median      27.85629      4.09007     19.8398 to     35.8728   |</a:t>
            </a:r>
          </a:p>
          <a:p>
            <a:r>
              <a:rPr lang="en-US" sz="1400" b="1">
                <a:latin typeface="Courier New" pitchFamily="49" charset="0"/>
              </a:rPr>
              <a:t>    | Percentiles  of  survival  distribution:                       |</a:t>
            </a:r>
          </a:p>
          <a:p>
            <a:r>
              <a:rPr lang="en-US" sz="1400" b="1">
                <a:latin typeface="Courier New" pitchFamily="49" charset="0"/>
              </a:rPr>
              <a:t>    | Survival       .25       .50       .75       .95               |</a:t>
            </a:r>
          </a:p>
          <a:p>
            <a:r>
              <a:rPr lang="en-US" sz="1400" b="1">
                <a:latin typeface="Courier New" pitchFamily="49" charset="0"/>
              </a:rPr>
              <a:t>    | Time         57.75     27.86     11.05      1.80               |</a:t>
            </a:r>
          </a:p>
          <a:p>
            <a:r>
              <a:rPr lang="en-US" sz="1400" b="1">
                <a:latin typeface="Courier New" pitchFamily="49" charset="0"/>
              </a:rPr>
              <a:t>    +----------------------------------------------------------------+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Survival Function</a:t>
            </a:r>
          </a:p>
        </p:txBody>
      </p:sp>
      <p:pic>
        <p:nvPicPr>
          <p:cNvPr id="3174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905000"/>
            <a:ext cx="5715000" cy="42846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Hazard Function with Positive Duration Dependence for All t</a:t>
            </a:r>
          </a:p>
        </p:txBody>
      </p:sp>
      <p:pic>
        <p:nvPicPr>
          <p:cNvPr id="327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2286000"/>
            <a:ext cx="5029200" cy="37703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Loglogistic Model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382000" cy="43396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 err="1">
                <a:latin typeface="Courier New" pitchFamily="49" charset="0"/>
              </a:rPr>
              <a:t>Loglinear</a:t>
            </a:r>
            <a:r>
              <a:rPr lang="en-US" sz="1200" b="1" dirty="0">
                <a:latin typeface="Courier New" pitchFamily="49" charset="0"/>
              </a:rPr>
              <a:t> survival model: LOGISTIC          |</a:t>
            </a:r>
          </a:p>
          <a:p>
            <a:r>
              <a:rPr lang="en-US" sz="1200" b="1" dirty="0">
                <a:latin typeface="Courier New" pitchFamily="49" charset="0"/>
              </a:rPr>
              <a:t>| Dependent variable                LOGCT     |</a:t>
            </a:r>
          </a:p>
          <a:p>
            <a:r>
              <a:rPr lang="en-US" sz="1200" b="1" dirty="0">
                <a:latin typeface="Courier New" pitchFamily="49" charset="0"/>
              </a:rPr>
              <a:t>| Log likelihood function       -97.53461     |</a:t>
            </a:r>
          </a:p>
          <a:p>
            <a:r>
              <a:rPr lang="en-US" sz="1200" b="1" dirty="0" smtClean="0">
                <a:latin typeface="Courier New" pitchFamily="49" charset="0"/>
              </a:rPr>
              <a:t>+---------------------------------------------+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 dirty="0">
                <a:latin typeface="Courier New" pitchFamily="49" charset="0"/>
              </a:rPr>
              <a:t>|Variable | Coefficient  | Standard Error |b/St.</a:t>
            </a:r>
            <a:r>
              <a:rPr lang="en-US" sz="1200" b="1" dirty="0" err="1">
                <a:latin typeface="Courier New" pitchFamily="49" charset="0"/>
              </a:rPr>
              <a:t>Er</a:t>
            </a:r>
            <a:r>
              <a:rPr lang="en-US" sz="1200" b="1" dirty="0">
                <a:latin typeface="Courier New" pitchFamily="49" charset="0"/>
              </a:rPr>
              <a:t>.|P[|Z|&gt;z] | Mean of X|</a:t>
            </a:r>
          </a:p>
          <a:p>
            <a:r>
              <a:rPr lang="en-US" sz="1200" b="1" dirty="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 dirty="0">
                <a:latin typeface="Courier New" pitchFamily="49" charset="0"/>
              </a:rPr>
              <a:t>          RHS of hazard model</a:t>
            </a:r>
          </a:p>
          <a:p>
            <a:r>
              <a:rPr lang="en-US" sz="1200" b="1" dirty="0">
                <a:latin typeface="Courier New" pitchFamily="49" charset="0"/>
              </a:rPr>
              <a:t> Constant      3.33044203      .17629909    18.891   .0000</a:t>
            </a:r>
          </a:p>
          <a:p>
            <a:r>
              <a:rPr lang="en-US" sz="1200" b="1" dirty="0">
                <a:latin typeface="Courier New" pitchFamily="49" charset="0"/>
              </a:rPr>
              <a:t> PROD         -10.2462322     3.46610670    -2.956   .0031     .01102306</a:t>
            </a:r>
          </a:p>
          <a:p>
            <a:r>
              <a:rPr lang="en-US" sz="1200" b="1" dirty="0">
                <a:latin typeface="Courier New" pitchFamily="49" charset="0"/>
              </a:rPr>
              <a:t>          Ancillary parameters for survival</a:t>
            </a:r>
          </a:p>
          <a:p>
            <a:r>
              <a:rPr lang="en-US" sz="1200" b="1" dirty="0">
                <a:latin typeface="Courier New" pitchFamily="49" charset="0"/>
              </a:rPr>
              <a:t> Sigma          .78385188      .10475829     7.482   .0000</a:t>
            </a:r>
          </a:p>
          <a:p>
            <a:r>
              <a:rPr lang="en-US" sz="1200" b="1" dirty="0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 dirty="0">
                <a:latin typeface="Courier New" pitchFamily="49" charset="0"/>
              </a:rPr>
              <a:t>| </a:t>
            </a:r>
            <a:r>
              <a:rPr lang="en-US" sz="1200" b="1" dirty="0" err="1">
                <a:latin typeface="Courier New" pitchFamily="49" charset="0"/>
              </a:rPr>
              <a:t>Loglinear</a:t>
            </a:r>
            <a:r>
              <a:rPr lang="en-US" sz="1200" b="1" dirty="0">
                <a:latin typeface="Courier New" pitchFamily="49" charset="0"/>
              </a:rPr>
              <a:t> survival model: WEIBULL           |</a:t>
            </a:r>
          </a:p>
          <a:p>
            <a:r>
              <a:rPr lang="en-US" sz="1200" b="1" dirty="0">
                <a:latin typeface="Courier New" pitchFamily="49" charset="0"/>
              </a:rPr>
              <a:t>| Log likelihood function       -97.39018     </a:t>
            </a:r>
            <a:r>
              <a:rPr lang="en-US" sz="1200" b="1" dirty="0" smtClean="0">
                <a:latin typeface="Courier New" pitchFamily="49" charset="0"/>
              </a:rPr>
              <a:t>|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|Variable | Coefficient  | Standard Error |b/St.</a:t>
            </a:r>
            <a:r>
              <a:rPr lang="en-US" sz="1200" b="1" dirty="0" err="1">
                <a:latin typeface="Courier New" pitchFamily="49" charset="0"/>
              </a:rPr>
              <a:t>Er</a:t>
            </a:r>
            <a:r>
              <a:rPr lang="en-US" sz="1200" b="1" dirty="0">
                <a:latin typeface="Courier New" pitchFamily="49" charset="0"/>
              </a:rPr>
              <a:t>.|P[|Z|&gt;z] | Mean of X|</a:t>
            </a:r>
          </a:p>
          <a:p>
            <a:r>
              <a:rPr lang="en-US" sz="1200" b="1" dirty="0">
                <a:latin typeface="Courier New" pitchFamily="49" charset="0"/>
              </a:rPr>
              <a:t>+---------+--------------+----------------+--------+---------+----------+</a:t>
            </a:r>
          </a:p>
          <a:p>
            <a:r>
              <a:rPr lang="en-US" sz="1200" b="1" dirty="0">
                <a:latin typeface="Courier New" pitchFamily="49" charset="0"/>
              </a:rPr>
              <a:t>          RHS of hazard model</a:t>
            </a:r>
          </a:p>
          <a:p>
            <a:r>
              <a:rPr lang="en-US" sz="1200" b="1" dirty="0">
                <a:latin typeface="Courier New" pitchFamily="49" charset="0"/>
              </a:rPr>
              <a:t> Constant      3.82757279      .15286595    25.039   .0000</a:t>
            </a:r>
          </a:p>
          <a:p>
            <a:r>
              <a:rPr lang="en-US" sz="1200" b="1" dirty="0">
                <a:latin typeface="Courier New" pitchFamily="49" charset="0"/>
              </a:rPr>
              <a:t> PROD         -10.4301961     3.26398911    -3.196   .0014     .01102306</a:t>
            </a:r>
          </a:p>
          <a:p>
            <a:r>
              <a:rPr lang="en-US" sz="1200" b="1" dirty="0">
                <a:latin typeface="Courier New" pitchFamily="49" charset="0"/>
              </a:rPr>
              <a:t>          Ancillary parameters for survival</a:t>
            </a:r>
          </a:p>
          <a:p>
            <a:r>
              <a:rPr lang="en-US" sz="1200" b="1" dirty="0">
                <a:latin typeface="Courier New" pitchFamily="49" charset="0"/>
              </a:rPr>
              <a:t> Sigma         1.05191710      .14062354     7.480   .0000</a:t>
            </a:r>
            <a:endParaRPr lang="en-US" sz="12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Loglogistic Hazard Model</a:t>
            </a: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981200"/>
            <a:ext cx="8048625" cy="4429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29" y="1905000"/>
            <a:ext cx="867897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84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76400"/>
            <a:ext cx="90060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967865"/>
            <a:ext cx="8869728" cy="106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44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6" y="1600200"/>
            <a:ext cx="854800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06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467600" cy="530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36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14424"/>
            <a:ext cx="7966076" cy="55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8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37" y="1752600"/>
            <a:ext cx="8578556" cy="342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27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26" y="1447800"/>
            <a:ext cx="8296153" cy="4648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11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12495"/>
            <a:ext cx="6543961" cy="459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12954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Log </a:t>
            </a:r>
            <a:r>
              <a:rPr lang="en-US" sz="2800" b="1" dirty="0" smtClean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Baseline </a:t>
            </a:r>
            <a:r>
              <a:rPr lang="en-US" sz="2800" b="1" dirty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n-US" sz="2800" b="1" dirty="0" smtClean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azards</a:t>
            </a:r>
            <a:endParaRPr lang="en-US" sz="2800" b="1" dirty="0">
              <a:solidFill>
                <a:srgbClr val="6B00B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33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52612"/>
            <a:ext cx="6162070" cy="439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95400" y="1286656"/>
            <a:ext cx="72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Log </a:t>
            </a:r>
            <a:r>
              <a:rPr lang="en-US" sz="2800" b="1" dirty="0" smtClean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Baseline </a:t>
            </a:r>
            <a:r>
              <a:rPr lang="en-US" sz="2800" b="1" dirty="0" smtClean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n-US" sz="2800" b="1" dirty="0" smtClean="0">
                <a:solidFill>
                  <a:srgbClr val="6B00B4"/>
                </a:solidFill>
                <a:latin typeface="Arial" pitchFamily="34" charset="0"/>
                <a:cs typeface="Arial" pitchFamily="34" charset="0"/>
              </a:rPr>
              <a:t>azards - Heterogeneity</a:t>
            </a:r>
            <a:endParaRPr lang="en-US" sz="2800" b="1" dirty="0">
              <a:solidFill>
                <a:srgbClr val="6B00B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0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12643</TotalTime>
  <Words>522</Words>
  <Application>Microsoft Office PowerPoint</Application>
  <PresentationFormat>On-screen Show (4:3)</PresentationFormat>
  <Paragraphs>117</Paragraphs>
  <Slides>35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1_Quadrant</vt:lpstr>
      <vt:lpstr>Equation</vt:lpstr>
      <vt:lpstr>Bitmap Image</vt:lpstr>
      <vt:lpstr>MathType 5.0 Equation</vt:lpstr>
      <vt:lpstr>PowerPoint Presentation</vt:lpstr>
      <vt:lpstr>Modeling Duration</vt:lpstr>
      <vt:lpstr>The Hazard Function</vt:lpstr>
      <vt:lpstr>Hazard Function</vt:lpstr>
      <vt:lpstr>A Simple Hazard Function</vt:lpstr>
      <vt:lpstr>Duration Dependence</vt:lpstr>
      <vt:lpstr>Parametric Models of Duration</vt:lpstr>
      <vt:lpstr>Censoring</vt:lpstr>
      <vt:lpstr>Accelerated Failure Time Models</vt:lpstr>
      <vt:lpstr>Proportional Hazards Models</vt:lpstr>
      <vt:lpstr>ML Estimation of Parametric Models</vt:lpstr>
      <vt:lpstr>Time Varying Covariates</vt:lpstr>
      <vt:lpstr>Unobserved Heterogeneity</vt:lpstr>
      <vt:lpstr>Interpretation</vt:lpstr>
      <vt:lpstr> Cox’s Semiparametric Model</vt:lpstr>
      <vt:lpstr>Nonparametric Approach</vt:lpstr>
      <vt:lpstr>Kennan’s Strike Duration Data</vt:lpstr>
      <vt:lpstr>Kaplan Meier Survival Function</vt:lpstr>
      <vt:lpstr>Hazard Rates</vt:lpstr>
      <vt:lpstr>Kaplan Meier Hazard Function</vt:lpstr>
      <vt:lpstr>Weibull Accelerated  Proportional Hazard Model</vt:lpstr>
      <vt:lpstr>Weibull Model</vt:lpstr>
      <vt:lpstr>Survival Function</vt:lpstr>
      <vt:lpstr>Hazard Function with Positive Duration Dependence for All t</vt:lpstr>
      <vt:lpstr>Loglogistic Model</vt:lpstr>
      <vt:lpstr>Loglogistic Hazard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127</cp:revision>
  <dcterms:created xsi:type="dcterms:W3CDTF">2001-06-17T19:05:03Z</dcterms:created>
  <dcterms:modified xsi:type="dcterms:W3CDTF">2013-05-20T00:06:10Z</dcterms:modified>
</cp:coreProperties>
</file>