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9"/>
  </p:notesMasterIdLst>
  <p:handoutMasterIdLst>
    <p:handoutMasterId r:id="rId80"/>
  </p:handoutMasterIdLst>
  <p:sldIdLst>
    <p:sldId id="481" r:id="rId2"/>
    <p:sldId id="749" r:id="rId3"/>
    <p:sldId id="539" r:id="rId4"/>
    <p:sldId id="549" r:id="rId5"/>
    <p:sldId id="715" r:id="rId6"/>
    <p:sldId id="550" r:id="rId7"/>
    <p:sldId id="541" r:id="rId8"/>
    <p:sldId id="542" r:id="rId9"/>
    <p:sldId id="711" r:id="rId10"/>
    <p:sldId id="543" r:id="rId11"/>
    <p:sldId id="544" r:id="rId12"/>
    <p:sldId id="540" r:id="rId13"/>
    <p:sldId id="545" r:id="rId14"/>
    <p:sldId id="546" r:id="rId15"/>
    <p:sldId id="552" r:id="rId16"/>
    <p:sldId id="553" r:id="rId17"/>
    <p:sldId id="554" r:id="rId18"/>
    <p:sldId id="555" r:id="rId19"/>
    <p:sldId id="556" r:id="rId20"/>
    <p:sldId id="557" r:id="rId21"/>
    <p:sldId id="717" r:id="rId22"/>
    <p:sldId id="559" r:id="rId23"/>
    <p:sldId id="712" r:id="rId24"/>
    <p:sldId id="560" r:id="rId25"/>
    <p:sldId id="561" r:id="rId26"/>
    <p:sldId id="718" r:id="rId27"/>
    <p:sldId id="750" r:id="rId28"/>
    <p:sldId id="563" r:id="rId29"/>
    <p:sldId id="564" r:id="rId30"/>
    <p:sldId id="566" r:id="rId31"/>
    <p:sldId id="713" r:id="rId32"/>
    <p:sldId id="567" r:id="rId33"/>
    <p:sldId id="587" r:id="rId34"/>
    <p:sldId id="588" r:id="rId35"/>
    <p:sldId id="568" r:id="rId36"/>
    <p:sldId id="569" r:id="rId37"/>
    <p:sldId id="719" r:id="rId38"/>
    <p:sldId id="752" r:id="rId39"/>
    <p:sldId id="753" r:id="rId40"/>
    <p:sldId id="754" r:id="rId41"/>
    <p:sldId id="755" r:id="rId42"/>
    <p:sldId id="756" r:id="rId43"/>
    <p:sldId id="571" r:id="rId44"/>
    <p:sldId id="572" r:id="rId45"/>
    <p:sldId id="573" r:id="rId46"/>
    <p:sldId id="574" r:id="rId47"/>
    <p:sldId id="575" r:id="rId48"/>
    <p:sldId id="576" r:id="rId49"/>
    <p:sldId id="577" r:id="rId50"/>
    <p:sldId id="578" r:id="rId51"/>
    <p:sldId id="580" r:id="rId52"/>
    <p:sldId id="581" r:id="rId53"/>
    <p:sldId id="582" r:id="rId54"/>
    <p:sldId id="584" r:id="rId55"/>
    <p:sldId id="583" r:id="rId56"/>
    <p:sldId id="586" r:id="rId57"/>
    <p:sldId id="732" r:id="rId58"/>
    <p:sldId id="723" r:id="rId59"/>
    <p:sldId id="725" r:id="rId60"/>
    <p:sldId id="727" r:id="rId61"/>
    <p:sldId id="728" r:id="rId62"/>
    <p:sldId id="729" r:id="rId63"/>
    <p:sldId id="730" r:id="rId64"/>
    <p:sldId id="731" r:id="rId65"/>
    <p:sldId id="593" r:id="rId66"/>
    <p:sldId id="596" r:id="rId67"/>
    <p:sldId id="597" r:id="rId68"/>
    <p:sldId id="598" r:id="rId69"/>
    <p:sldId id="601" r:id="rId70"/>
    <p:sldId id="733" r:id="rId71"/>
    <p:sldId id="720" r:id="rId72"/>
    <p:sldId id="604" r:id="rId73"/>
    <p:sldId id="605" r:id="rId74"/>
    <p:sldId id="751" r:id="rId75"/>
    <p:sldId id="607" r:id="rId76"/>
    <p:sldId id="734" r:id="rId77"/>
    <p:sldId id="735" r:id="rId7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  <a:srgbClr val="CCECFF"/>
    <a:srgbClr val="CCCC00"/>
    <a:srgbClr val="7030A0"/>
    <a:srgbClr val="0000FF"/>
    <a:srgbClr val="6B00B4"/>
    <a:srgbClr val="8B00EA"/>
    <a:srgbClr val="0066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68" d="100"/>
          <a:sy n="68" d="100"/>
        </p:scale>
        <p:origin x="-1308" y="-10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375FC-6A83-48F7-BBE3-8CB90431D406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28A82-8353-486C-B641-5102CC59EF4F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1684" name="Slide Number Placeholder 3"/>
          <p:cNvSpPr txBox="1">
            <a:spLocks noGrp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914485" eaLnBrk="1" hangingPunct="1"/>
            <a:fld id="{59C75ABA-68C0-480D-BFE6-ADEA8E6AEE9A}" type="slidenum">
              <a:rPr lang="en-US" sz="1200"/>
              <a:pPr algn="r" defTabSz="914485" eaLnBrk="1" hangingPunct="1"/>
              <a:t>4</a:t>
            </a:fld>
            <a:endParaRPr 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94CFC4-6E68-450F-8AEB-1E99E5FA7578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813C4F-21A3-4640-A7E8-2472AEC3B6C5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593AA8-D995-4E11-B084-51A6B4ED686B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A58AAC-91CE-4413-9D41-8968290800EB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CD05C3-8D4C-4E6B-A255-3D52ED22703E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6991C8-B47C-453E-BA04-87A5E817F28F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9E16D8-13D4-4A84-A7C9-51644C3A791E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763597-591F-4001-8FC1-F60E05A47223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207985-AEDB-4238-99AF-A38446549511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56B69B-B7B5-4095-BE65-380AD86B9607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6797D-3139-46D1-B4BA-5D65A9B13D7D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E33E61-7237-44A6-9EEB-9D2AC8123B71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7ADB80-FCEC-494B-B93E-5A112154915C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40BA65-25D9-4634-856B-31B30276403D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504BD2-3CC7-427B-A198-68F96ED2D95A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B43AC0-026E-463A-9461-9FD59EBDBDED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3FF8EA-9F56-424D-8145-0572B3814B40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E5FC73-A68D-4CF3-9965-A948FC244A21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95F0A5-C8EA-4E45-9424-BC81AE2B67EF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BDEC65-B5D0-484B-BC86-1F8ABA12DE74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28F073-553C-4A9C-A58D-6AC855F014E7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9E52DC-0A94-4140-AB64-9BBFAF5F1374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07B538-A655-4FA5-8F42-080CE6FCB6C3}" type="slidenum">
              <a:rPr lang="en-US" smtClean="0"/>
              <a:pPr/>
              <a:t>43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2A6ED-9177-4ACD-8EDD-C857134F0035}" type="slidenum">
              <a:rPr lang="en-US" smtClean="0"/>
              <a:pPr/>
              <a:t>44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A14638-3E99-4A29-B7F3-26B744816B62}" type="slidenum">
              <a:rPr lang="en-US" smtClean="0"/>
              <a:pPr/>
              <a:t>45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534BF-D24F-4087-9E07-F99644F1C013}" type="slidenum">
              <a:rPr lang="en-US" smtClean="0"/>
              <a:pPr/>
              <a:t>47</a:t>
            </a:fld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87A76A-25F5-40E9-B5CF-C21B097DB980}" type="slidenum">
              <a:rPr lang="en-US" smtClean="0"/>
              <a:pPr/>
              <a:t>48</a:t>
            </a:fld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C342AF-74CE-4334-9BAB-5C5D6A0DE49B}" type="slidenum">
              <a:rPr lang="en-US" smtClean="0"/>
              <a:pPr/>
              <a:t>49</a:t>
            </a:fld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383E37-44AF-4A31-85B5-B8D3F8293E86}" type="slidenum">
              <a:rPr lang="en-US" smtClean="0"/>
              <a:pPr/>
              <a:t>50</a:t>
            </a:fld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D00417-E24B-44C0-901C-7F0757E1FA8D}" type="slidenum">
              <a:rPr lang="en-US" smtClean="0"/>
              <a:pPr/>
              <a:t>51</a:t>
            </a:fld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6DE0F0-6C07-4071-996B-7D6472C51876}" type="slidenum">
              <a:rPr lang="en-US" smtClean="0"/>
              <a:pPr/>
              <a:t>52</a:t>
            </a:fld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432908-E4B5-4CDB-AE80-E30BA11099F0}" type="slidenum">
              <a:rPr lang="en-US" smtClean="0"/>
              <a:pPr/>
              <a:t>53</a:t>
            </a:fld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112FEC-6734-4C16-93CD-F929C88F1914}" type="slidenum">
              <a:rPr lang="en-US" smtClean="0"/>
              <a:pPr/>
              <a:t>54</a:t>
            </a:fld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375FC-6A83-48F7-BBE3-8CB90431D406}" type="slidenum">
              <a:rPr lang="en-US" smtClean="0"/>
              <a:pPr/>
              <a:t>66</a:t>
            </a:fld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0C2F32-D31B-4F7D-A514-34558A3626AB}" type="slidenum">
              <a:rPr lang="en-US" smtClean="0"/>
              <a:pPr/>
              <a:t>67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0900" name="Slide Number Placeholder 3"/>
          <p:cNvSpPr txBox="1">
            <a:spLocks noGrp="1"/>
          </p:cNvSpPr>
          <p:nvPr/>
        </p:nvSpPr>
        <p:spPr bwMode="auto">
          <a:xfrm>
            <a:off x="3886409" y="8687426"/>
            <a:ext cx="2971593" cy="456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6" tIns="45713" rIns="91426" bIns="45713" anchor="b"/>
          <a:lstStyle/>
          <a:p>
            <a:pPr algn="r" defTabSz="914265" eaLnBrk="1" hangingPunct="1"/>
            <a:fld id="{47908AC3-1AE0-48D5-81B0-324D085B07B0}" type="slidenum">
              <a:rPr lang="en-US" sz="1300"/>
              <a:pPr algn="r" defTabSz="914265" eaLnBrk="1" hangingPunct="1"/>
              <a:t>69</a:t>
            </a:fld>
            <a:endParaRPr lang="en-US" sz="13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C2B31C-6E57-475E-8C1F-AD43B46B714F}" type="slidenum">
              <a:rPr lang="en-US" smtClean="0"/>
              <a:pPr/>
              <a:t>72</a:t>
            </a:fld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93C348-DEBE-4B09-8EFA-A161529FC4EF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2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0.wmf"/><Relationship Id="rId4" Type="http://schemas.openxmlformats.org/officeDocument/2006/relationships/oleObject" Target="../embeddings/oleObject4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2.wmf"/><Relationship Id="rId4" Type="http://schemas.openxmlformats.org/officeDocument/2006/relationships/oleObject" Target="../embeddings/oleObject5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57.w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60.w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3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65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68.wmf"/><Relationship Id="rId4" Type="http://schemas.openxmlformats.org/officeDocument/2006/relationships/oleObject" Target="../embeddings/oleObject9.bin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70.wmf"/><Relationship Id="rId4" Type="http://schemas.openxmlformats.org/officeDocument/2006/relationships/oleObject" Target="../embeddings/oleObject10.bin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71.wmf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2. Binary Choice Estimation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38200" y="2895600"/>
            <a:ext cx="7696200" cy="1066800"/>
          </a:xfrm>
        </p:spPr>
        <p:txBody>
          <a:bodyPr/>
          <a:lstStyle/>
          <a:p>
            <a:pPr marL="0" indent="0" eaLnBrk="1" hangingPunct="1"/>
            <a:r>
              <a:rPr lang="en-US" sz="5400" smtClean="0">
                <a:latin typeface="Arial" charset="0"/>
              </a:rPr>
              <a:t>Modeling Binary Choice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990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Agenda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057400" y="2362200"/>
            <a:ext cx="6096000" cy="23622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Models for Binary Choice</a:t>
            </a:r>
          </a:p>
          <a:p>
            <a:pPr eaLnBrk="1" hangingPunct="1"/>
            <a:r>
              <a:rPr lang="en-US" smtClean="0">
                <a:latin typeface="Arial" charset="0"/>
              </a:rPr>
              <a:t>Specification</a:t>
            </a:r>
          </a:p>
          <a:p>
            <a:pPr eaLnBrk="1" hangingPunct="1"/>
            <a:r>
              <a:rPr lang="en-US" smtClean="0">
                <a:latin typeface="Arial" charset="0"/>
              </a:rPr>
              <a:t>Maximum Likelihood Estimation</a:t>
            </a:r>
          </a:p>
          <a:p>
            <a:pPr eaLnBrk="1" hangingPunct="1"/>
            <a:r>
              <a:rPr lang="en-US" smtClean="0">
                <a:latin typeface="Arial" charset="0"/>
              </a:rPr>
              <a:t>Estimating Partial Effects</a:t>
            </a:r>
          </a:p>
          <a:p>
            <a:pPr eaLnBrk="1" hangingPunct="1"/>
            <a:r>
              <a:rPr lang="en-US" smtClean="0">
                <a:latin typeface="Arial" charset="0"/>
              </a:rPr>
              <a:t>Measuring Fit</a:t>
            </a:r>
          </a:p>
          <a:p>
            <a:pPr eaLnBrk="1" hangingPunct="1"/>
            <a:r>
              <a:rPr lang="en-US" smtClean="0">
                <a:latin typeface="Arial" charset="0"/>
              </a:rPr>
              <a:t>Testing Hypotheses</a:t>
            </a:r>
          </a:p>
          <a:p>
            <a:pPr eaLnBrk="1" hangingPunct="1"/>
            <a:r>
              <a:rPr lang="en-US" smtClean="0">
                <a:latin typeface="Arial" charset="0"/>
              </a:rPr>
              <a:t>Panel Data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7030A0"/>
                </a:solidFill>
              </a:rPr>
              <a:t>Application: Health Care Usage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457200" y="1600200"/>
            <a:ext cx="8382000" cy="44319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FF3300"/>
                </a:solidFill>
              </a:rPr>
              <a:t>German Health Care Usage </a:t>
            </a:r>
            <a:r>
              <a:rPr lang="en-US" sz="1600" b="1" smtClean="0">
                <a:solidFill>
                  <a:srgbClr val="FF3300"/>
                </a:solidFill>
              </a:rPr>
              <a:t>Data (GSOEP)</a:t>
            </a:r>
            <a:r>
              <a:rPr lang="en-US" sz="1400"/>
              <a:t/>
            </a:r>
            <a:br>
              <a:rPr lang="en-US" sz="1400"/>
            </a:br>
            <a:r>
              <a:rPr lang="en-US" sz="1400" smtClean="0"/>
              <a:t>Data </a:t>
            </a:r>
            <a:r>
              <a:rPr lang="en-US" sz="1400"/>
              <a:t>downloaded from Journal of Applied Econometrics Archive. This is an unbalanced panel with 7,293 </a:t>
            </a:r>
            <a:r>
              <a:rPr lang="en-US" sz="1400" smtClean="0"/>
              <a:t>individuals,</a:t>
            </a:r>
            <a:r>
              <a:rPr lang="en-US" sz="1400" b="1" smtClean="0"/>
              <a:t> Varying Numbers of Periods</a:t>
            </a:r>
            <a:r>
              <a:rPr lang="en-US" sz="1400" smtClean="0"/>
              <a:t> </a:t>
            </a:r>
            <a:r>
              <a:rPr lang="en-US" sz="1400"/>
              <a:t>They can be used for regression, count models, binary choice, ordered choice, and bivariate binary choice.  </a:t>
            </a:r>
            <a:r>
              <a:rPr lang="en-US" sz="1400" smtClean="0"/>
              <a:t>There </a:t>
            </a:r>
            <a:r>
              <a:rPr lang="en-US" sz="1400"/>
              <a:t>are altogether 27,326 observations.  The number of observations ranges from 1 to 7.  </a:t>
            </a:r>
            <a:r>
              <a:rPr lang="en-US" sz="1400" smtClean="0"/>
              <a:t>Frequencies </a:t>
            </a:r>
            <a:r>
              <a:rPr lang="en-US" sz="1400"/>
              <a:t>are: 1=1525, 2=2158, 3=825, 4=926, 5=1051, 6=1000, </a:t>
            </a:r>
            <a:r>
              <a:rPr lang="en-US" sz="1400" smtClean="0"/>
              <a:t>7=987.</a:t>
            </a:r>
            <a:r>
              <a:rPr lang="en-US" sz="1400"/>
              <a:t> </a:t>
            </a:r>
            <a:br>
              <a:rPr lang="en-US" sz="1400"/>
            </a:br>
            <a:r>
              <a:rPr lang="en-US" sz="1400"/>
              <a:t/>
            </a:r>
            <a:br>
              <a:rPr lang="en-US" sz="1400"/>
            </a:br>
            <a:r>
              <a:rPr lang="en-US" sz="1400" b="1" smtClean="0"/>
              <a:t>Variables </a:t>
            </a:r>
            <a:r>
              <a:rPr lang="en-US" sz="1400" b="1"/>
              <a:t>in the file </a:t>
            </a:r>
            <a:r>
              <a:rPr lang="en-US" sz="1400" b="1" smtClean="0"/>
              <a:t>are</a:t>
            </a:r>
            <a:endParaRPr lang="en-US" sz="1400"/>
          </a:p>
          <a:p>
            <a:r>
              <a:rPr lang="en-US" sz="1400"/>
              <a:t>                   </a:t>
            </a:r>
            <a:r>
              <a:rPr lang="en-US" sz="1400" b="1">
                <a:solidFill>
                  <a:srgbClr val="FF3300"/>
                </a:solidFill>
              </a:rPr>
              <a:t>DOCTOR  	=  1(Number of doctor visits &gt; 0)</a:t>
            </a:r>
            <a:br>
              <a:rPr lang="en-US" sz="1400" b="1">
                <a:solidFill>
                  <a:srgbClr val="FF3300"/>
                </a:solidFill>
              </a:rPr>
            </a:br>
            <a:r>
              <a:rPr lang="en-US" sz="1400" b="1"/>
              <a:t>                   </a:t>
            </a:r>
            <a:r>
              <a:rPr lang="en-US" sz="1400" b="1">
                <a:solidFill>
                  <a:srgbClr val="FF0000"/>
                </a:solidFill>
              </a:rPr>
              <a:t>HOSPITAL	=  1(Number of hospital visits &gt; 0)</a:t>
            </a:r>
          </a:p>
          <a:p>
            <a:r>
              <a:rPr lang="en-US" sz="1400" b="1"/>
              <a:t>                   </a:t>
            </a:r>
            <a:r>
              <a:rPr lang="en-US" sz="1400" b="1">
                <a:solidFill>
                  <a:srgbClr val="FF0000"/>
                </a:solidFill>
              </a:rPr>
              <a:t>HSAT       	=  health satisfaction, coded 0 (low) - 10 (high) </a:t>
            </a:r>
            <a:r>
              <a:rPr lang="en-US" sz="1400" b="1"/>
              <a:t> </a:t>
            </a:r>
          </a:p>
          <a:p>
            <a:r>
              <a:rPr lang="en-US" sz="1400" b="1">
                <a:solidFill>
                  <a:srgbClr val="FF3300"/>
                </a:solidFill>
              </a:rPr>
              <a:t>                   </a:t>
            </a:r>
            <a:r>
              <a:rPr lang="en-US" sz="1400" b="1"/>
              <a:t>DOCVIS    	=  number of doctor visits in last three months</a:t>
            </a:r>
            <a:br>
              <a:rPr lang="en-US" sz="1400" b="1"/>
            </a:br>
            <a:r>
              <a:rPr lang="en-US" sz="1400" b="1"/>
              <a:t>                   HOSPVIS  	=  number of hospital visits in last calendar year</a:t>
            </a:r>
            <a:r>
              <a:rPr lang="en-US" sz="1400" b="1">
                <a:solidFill>
                  <a:srgbClr val="FF3300"/>
                </a:solidFill>
              </a:rPr>
              <a:t/>
            </a:r>
            <a:br>
              <a:rPr lang="en-US" sz="1400" b="1">
                <a:solidFill>
                  <a:srgbClr val="FF3300"/>
                </a:solidFill>
              </a:rPr>
            </a:br>
            <a:r>
              <a:rPr lang="en-US" sz="1400" b="1">
                <a:solidFill>
                  <a:srgbClr val="FF3300"/>
                </a:solidFill>
              </a:rPr>
              <a:t>                   </a:t>
            </a:r>
            <a:r>
              <a:rPr lang="en-US" sz="1400" b="1"/>
              <a:t>PUBLIC    	=  insured in public health insurance = 1; otherwise = 0</a:t>
            </a:r>
            <a:br>
              <a:rPr lang="en-US" sz="1400" b="1"/>
            </a:br>
            <a:r>
              <a:rPr lang="en-US" sz="1400" b="1"/>
              <a:t>                   </a:t>
            </a:r>
            <a:r>
              <a:rPr lang="en-US" sz="1400" b="1">
                <a:solidFill>
                  <a:srgbClr val="FF0000"/>
                </a:solidFill>
              </a:rPr>
              <a:t>ADDON 	=  insured by add-on insurance = 1; </a:t>
            </a:r>
            <a:r>
              <a:rPr lang="en-US" sz="1400" b="1" smtClean="0">
                <a:solidFill>
                  <a:srgbClr val="FF0000"/>
                </a:solidFill>
              </a:rPr>
              <a:t>otherwise </a:t>
            </a:r>
            <a:r>
              <a:rPr lang="en-US" sz="1400" b="1">
                <a:solidFill>
                  <a:srgbClr val="FF0000"/>
                </a:solidFill>
              </a:rPr>
              <a:t>= 0</a:t>
            </a:r>
          </a:p>
          <a:p>
            <a:r>
              <a:rPr lang="en-US" sz="1400"/>
              <a:t>                   </a:t>
            </a:r>
            <a:r>
              <a:rPr lang="en-US" sz="1400" b="1">
                <a:solidFill>
                  <a:srgbClr val="FF3300"/>
                </a:solidFill>
              </a:rPr>
              <a:t>HHNINC 	=  household nominal monthly net income in German marks / 10000</a:t>
            </a:r>
            <a:r>
              <a:rPr lang="en-US" sz="1400"/>
              <a:t>.</a:t>
            </a:r>
          </a:p>
          <a:p>
            <a:r>
              <a:rPr lang="en-US" sz="1400"/>
              <a:t>                                             (4 observations with income=0 were dropped)</a:t>
            </a:r>
            <a:br>
              <a:rPr lang="en-US" sz="1400"/>
            </a:br>
            <a:r>
              <a:rPr lang="en-US" sz="1400"/>
              <a:t>                   </a:t>
            </a:r>
            <a:r>
              <a:rPr lang="en-US" sz="1400" b="1"/>
              <a:t>HHKIDS 	=  children under age 16 in the household = 1; otherwise = 0</a:t>
            </a:r>
            <a:br>
              <a:rPr lang="en-US" sz="1400" b="1"/>
            </a:br>
            <a:r>
              <a:rPr lang="en-US" sz="1400" b="1"/>
              <a:t>                   EDUC 	=  years of schooling </a:t>
            </a:r>
          </a:p>
          <a:p>
            <a:r>
              <a:rPr lang="en-US" sz="1400" b="1"/>
              <a:t>                   </a:t>
            </a:r>
            <a:r>
              <a:rPr lang="en-US" sz="1400" b="1">
                <a:solidFill>
                  <a:srgbClr val="FF3300"/>
                </a:solidFill>
              </a:rPr>
              <a:t>AGE 	=  age in years</a:t>
            </a:r>
          </a:p>
          <a:p>
            <a:r>
              <a:rPr lang="en-US" sz="1400" b="1"/>
              <a:t>                   </a:t>
            </a:r>
            <a:r>
              <a:rPr lang="en-US" sz="1400" b="1">
                <a:solidFill>
                  <a:srgbClr val="FF3300"/>
                </a:solidFill>
              </a:rPr>
              <a:t>FEMALE 	=  1 for female headed household, 0 for </a:t>
            </a:r>
            <a:r>
              <a:rPr lang="en-US" sz="1400" b="1" smtClean="0">
                <a:solidFill>
                  <a:srgbClr val="FF3300"/>
                </a:solidFill>
              </a:rPr>
              <a:t>male</a:t>
            </a:r>
            <a:endParaRPr lang="en-US" sz="1400" b="1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066800"/>
            <a:ext cx="5410200" cy="564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</a:rPr>
              <a:t>Application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600200"/>
            <a:ext cx="76200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27,326 Observations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1 to 7 years, panel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7,293 households observed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We use the 1994 year,  3,337 household observations</a:t>
            </a:r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1143000" y="3962400"/>
            <a:ext cx="7391400" cy="24145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Descriptive Statistics</a:t>
            </a:r>
          </a:p>
          <a:p>
            <a:r>
              <a:rPr lang="en-US" sz="1600" b="1">
                <a:latin typeface="Courier New" pitchFamily="49" charset="0"/>
              </a:rPr>
              <a:t>=========================================================</a:t>
            </a:r>
          </a:p>
          <a:p>
            <a:r>
              <a:rPr lang="en-US" sz="1600" b="1">
                <a:latin typeface="Courier New" pitchFamily="49" charset="0"/>
              </a:rPr>
              <a:t>Variable     Mean       Std.Dev.     Minimum      Maximum</a:t>
            </a:r>
          </a:p>
          <a:p>
            <a:r>
              <a:rPr lang="en-US" sz="1600" b="1">
                <a:latin typeface="Courier New" pitchFamily="49" charset="0"/>
              </a:rPr>
              <a:t>--------+------------------------------------------------</a:t>
            </a:r>
          </a:p>
          <a:p>
            <a:r>
              <a:rPr lang="en-US" sz="1600" b="1">
                <a:latin typeface="Courier New" pitchFamily="49" charset="0"/>
              </a:rPr>
              <a:t>  DOCTOR|  .657980      .474456      .000000      1.00000</a:t>
            </a:r>
          </a:p>
          <a:p>
            <a:r>
              <a:rPr lang="en-US" sz="1600" b="1">
                <a:latin typeface="Courier New" pitchFamily="49" charset="0"/>
              </a:rPr>
              <a:t>     AGE|  42.6266      11.5860      25.0000      64.0000</a:t>
            </a:r>
          </a:p>
          <a:p>
            <a:r>
              <a:rPr lang="en-US" sz="1600" b="1">
                <a:latin typeface="Courier New" pitchFamily="49" charset="0"/>
              </a:rPr>
              <a:t>  HHNINC|  .444764      .216586      .340000E-01  3.00000</a:t>
            </a:r>
          </a:p>
          <a:p>
            <a:r>
              <a:rPr lang="en-US" sz="1600" b="1">
                <a:latin typeface="Courier New" pitchFamily="49" charset="0"/>
              </a:rPr>
              <a:t>  FEMALE|  .463429      .498735      .000000      1.00000</a:t>
            </a:r>
          </a:p>
          <a:p>
            <a:pPr>
              <a:spcBef>
                <a:spcPct val="50000"/>
              </a:spcBef>
            </a:pPr>
            <a:endParaRPr lang="en-US" sz="1600" b="1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/>
              <a:t>Simple Binary Choice: Insurance</a:t>
            </a:r>
          </a:p>
        </p:txBody>
      </p:sp>
      <p:pic>
        <p:nvPicPr>
          <p:cNvPr id="2283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676400"/>
            <a:ext cx="7588544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3"/>
          <p:cNvSpPr>
            <a:spLocks noGrp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mtClean="0"/>
              <a:t>Censored Health Satisfaction Scale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905000"/>
            <a:ext cx="51752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 bwMode="auto">
          <a:xfrm>
            <a:off x="5257800" y="5943600"/>
            <a:ext cx="16764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5365" name="Straight Arrow Connector 8"/>
          <p:cNvCxnSpPr>
            <a:cxnSpLocks noChangeShapeType="1"/>
          </p:cNvCxnSpPr>
          <p:nvPr/>
        </p:nvCxnSpPr>
        <p:spPr bwMode="auto">
          <a:xfrm rot="10800000">
            <a:off x="2438400" y="5943600"/>
            <a:ext cx="2590800" cy="158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5366" name="TextBox 10"/>
          <p:cNvSpPr txBox="1">
            <a:spLocks noChangeArrowheads="1"/>
          </p:cNvSpPr>
          <p:nvPr/>
        </p:nvSpPr>
        <p:spPr bwMode="auto">
          <a:xfrm>
            <a:off x="2514600" y="6172200"/>
            <a:ext cx="2514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  <a:cs typeface="Arial" charset="0"/>
              </a:rPr>
              <a:t>     0 = Not Healthy</a:t>
            </a:r>
          </a:p>
        </p:txBody>
      </p:sp>
      <p:sp>
        <p:nvSpPr>
          <p:cNvPr id="15367" name="TextBox 17"/>
          <p:cNvSpPr txBox="1">
            <a:spLocks noChangeArrowheads="1"/>
          </p:cNvSpPr>
          <p:nvPr/>
        </p:nvSpPr>
        <p:spPr bwMode="auto">
          <a:xfrm>
            <a:off x="4800600" y="6172200"/>
            <a:ext cx="2514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  <a:cs typeface="Arial" charset="0"/>
              </a:rPr>
              <a:t>        1 = Healthy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838200"/>
            <a:ext cx="3880916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01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191000"/>
            <a:ext cx="832599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/>
              <a:t>Count Transformed to Indicator</a:t>
            </a:r>
          </a:p>
        </p:txBody>
      </p:sp>
      <p:pic>
        <p:nvPicPr>
          <p:cNvPr id="2263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590800"/>
            <a:ext cx="3891125" cy="265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2590800"/>
            <a:ext cx="448810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/>
              <a:t>Redefined Multinomial Choice</a:t>
            </a:r>
          </a:p>
        </p:txBody>
      </p:sp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676400"/>
            <a:ext cx="7067550" cy="4830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685800" y="1676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A Random Utility Approach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990600" y="2548468"/>
            <a:ext cx="7772400" cy="32766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Underlying Preference Scale, U*(choices)</a:t>
            </a:r>
          </a:p>
          <a:p>
            <a:pPr eaLnBrk="1" hangingPunct="1"/>
            <a:r>
              <a:rPr lang="en-US" smtClean="0">
                <a:latin typeface="Arial" charset="0"/>
              </a:rPr>
              <a:t>Revelation of Preferences:</a:t>
            </a:r>
          </a:p>
          <a:p>
            <a:pPr eaLnBrk="1" hangingPunct="1"/>
            <a:endParaRPr lang="en-US" sz="900" smtClean="0">
              <a:latin typeface="Arial" charset="0"/>
            </a:endParaRPr>
          </a:p>
          <a:p>
            <a:pPr lvl="1" eaLnBrk="1" hangingPunct="1"/>
            <a:r>
              <a:rPr lang="en-US" smtClean="0">
                <a:latin typeface="Arial" charset="0"/>
              </a:rPr>
              <a:t>U*(choices)  </a:t>
            </a:r>
            <a:r>
              <a:rPr lang="en-US" u="sng" smtClean="0">
                <a:latin typeface="Arial" charset="0"/>
              </a:rPr>
              <a:t>&lt;</a:t>
            </a:r>
            <a:r>
              <a:rPr lang="en-US" smtClean="0">
                <a:latin typeface="Arial" charset="0"/>
              </a:rPr>
              <a:t>  0          Choice “0”</a:t>
            </a:r>
          </a:p>
          <a:p>
            <a:pPr lvl="1" eaLnBrk="1" hangingPunct="1"/>
            <a:endParaRPr lang="en-US" smtClean="0">
              <a:latin typeface="Arial" charset="0"/>
            </a:endParaRPr>
          </a:p>
          <a:p>
            <a:pPr lvl="1" eaLnBrk="1" hangingPunct="1"/>
            <a:r>
              <a:rPr lang="en-US" smtClean="0">
                <a:latin typeface="Arial" charset="0"/>
              </a:rPr>
              <a:t>U*(choices)  &gt;  0          Choice “1”</a:t>
            </a:r>
          </a:p>
          <a:p>
            <a:pPr lvl="1" eaLnBrk="1" hangingPunct="1">
              <a:buFont typeface="Wingdings" pitchFamily="2" charset="2"/>
              <a:buNone/>
            </a:pPr>
            <a:endParaRPr lang="en-US" smtClean="0">
              <a:latin typeface="Arial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4326148" y="3962400"/>
            <a:ext cx="68580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>
            <a:off x="4326148" y="4849811"/>
            <a:ext cx="68580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mtClean="0"/>
              <a:t>A Model for Binary Choice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1981200"/>
            <a:ext cx="71628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</a:rPr>
              <a:t>Yes or No decision (Buy/</a:t>
            </a:r>
            <a:r>
              <a:rPr lang="en-US" sz="2000" dirty="0" err="1" smtClean="0">
                <a:latin typeface="Arial" charset="0"/>
              </a:rPr>
              <a:t>NotBuy</a:t>
            </a:r>
            <a:r>
              <a:rPr lang="en-US" sz="2000" dirty="0" smtClean="0">
                <a:latin typeface="Arial" charset="0"/>
              </a:rPr>
              <a:t>, Do/</a:t>
            </a:r>
            <a:r>
              <a:rPr lang="en-US" sz="2000" dirty="0" err="1" smtClean="0">
                <a:latin typeface="Arial" charset="0"/>
              </a:rPr>
              <a:t>NotDo</a:t>
            </a:r>
            <a:r>
              <a:rPr lang="en-US" sz="2000" dirty="0" smtClean="0">
                <a:latin typeface="Arial" charset="0"/>
              </a:rPr>
              <a:t>)</a:t>
            </a:r>
            <a:br>
              <a:rPr lang="en-US" sz="2000" dirty="0" smtClean="0">
                <a:latin typeface="Arial" charset="0"/>
              </a:rPr>
            </a:br>
            <a:endParaRPr lang="en-US" sz="20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</a:rPr>
              <a:t>Example, choose to visit physician or not</a:t>
            </a:r>
            <a:br>
              <a:rPr lang="en-US" sz="2000" dirty="0" smtClean="0">
                <a:latin typeface="Arial" charset="0"/>
              </a:rPr>
            </a:br>
            <a:r>
              <a:rPr lang="en-US" sz="2000" dirty="0">
                <a:latin typeface="Arial" charset="0"/>
                <a:sym typeface="Symbol" pitchFamily="18" charset="2"/>
              </a:rPr>
              <a:t>	</a:t>
            </a:r>
            <a:br>
              <a:rPr lang="en-US" sz="2000" dirty="0">
                <a:latin typeface="Arial" charset="0"/>
                <a:sym typeface="Symbol" pitchFamily="18" charset="2"/>
              </a:rPr>
            </a:br>
            <a:r>
              <a:rPr lang="en-US" sz="2000" dirty="0">
                <a:latin typeface="Arial" charset="0"/>
                <a:sym typeface="Symbol" pitchFamily="18" charset="2"/>
              </a:rPr>
              <a:t>Net utility = </a:t>
            </a:r>
            <a:r>
              <a:rPr lang="en-US" sz="2000" dirty="0" err="1">
                <a:latin typeface="Arial" charset="0"/>
                <a:sym typeface="Symbol" pitchFamily="18" charset="2"/>
              </a:rPr>
              <a:t>U</a:t>
            </a:r>
            <a:r>
              <a:rPr lang="en-US" sz="2000" baseline="-25000" dirty="0" err="1">
                <a:latin typeface="Arial" charset="0"/>
                <a:sym typeface="Symbol" pitchFamily="18" charset="2"/>
              </a:rPr>
              <a:t>visit</a:t>
            </a:r>
            <a:r>
              <a:rPr lang="en-US" sz="2000" dirty="0">
                <a:latin typeface="Arial" charset="0"/>
                <a:sym typeface="Symbol" pitchFamily="18" charset="2"/>
              </a:rPr>
              <a:t> – </a:t>
            </a:r>
            <a:r>
              <a:rPr lang="en-US" sz="2000" dirty="0" err="1">
                <a:latin typeface="Arial" charset="0"/>
                <a:sym typeface="Symbol" pitchFamily="18" charset="2"/>
              </a:rPr>
              <a:t>U</a:t>
            </a:r>
            <a:r>
              <a:rPr lang="en-US" sz="2000" baseline="-25000" dirty="0" err="1">
                <a:latin typeface="Arial" charset="0"/>
                <a:sym typeface="Symbol" pitchFamily="18" charset="2"/>
              </a:rPr>
              <a:t>not</a:t>
            </a:r>
            <a:r>
              <a:rPr lang="en-US" sz="2000" baseline="-25000" dirty="0">
                <a:latin typeface="Arial" charset="0"/>
                <a:sym typeface="Symbol" pitchFamily="18" charset="2"/>
              </a:rPr>
              <a:t> visit</a:t>
            </a:r>
            <a:endParaRPr lang="en-US" sz="2000" dirty="0">
              <a:latin typeface="Arial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</a:rPr>
              <a:t>Model:  Net utility of visit at least once</a:t>
            </a:r>
            <a:br>
              <a:rPr lang="en-US" sz="2000" dirty="0" smtClean="0">
                <a:latin typeface="Arial" charset="0"/>
              </a:rPr>
            </a:br>
            <a:endParaRPr lang="en-US" sz="20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</a:rPr>
              <a:t>       </a:t>
            </a:r>
            <a:r>
              <a:rPr lang="en-US" sz="2000" dirty="0" err="1" smtClean="0">
                <a:latin typeface="Arial" charset="0"/>
              </a:rPr>
              <a:t>U</a:t>
            </a:r>
            <a:r>
              <a:rPr lang="en-US" sz="2000" baseline="-25000" dirty="0" err="1" smtClean="0">
                <a:latin typeface="Arial" charset="0"/>
              </a:rPr>
              <a:t>visit</a:t>
            </a:r>
            <a:r>
              <a:rPr lang="en-US" sz="2000" dirty="0" smtClean="0">
                <a:latin typeface="Arial" charset="0"/>
              </a:rPr>
              <a:t>   =  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+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1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 dirty="0" smtClean="0">
                <a:latin typeface="Arial" charset="0"/>
                <a:sym typeface="Symbol" pitchFamily="18" charset="2"/>
              </a:rPr>
              <a:t>2</a:t>
            </a:r>
            <a:r>
              <a:rPr lang="en-US" sz="2000" dirty="0" smtClean="0">
                <a:latin typeface="Arial" charset="0"/>
                <a:sym typeface="Symbol" pitchFamily="18" charset="2"/>
              </a:rPr>
              <a:t>Income + Sex + 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  <a:sym typeface="Symbol" pitchFamily="18" charset="2"/>
              </a:rPr>
              <a:t>    </a:t>
            </a:r>
            <a:br>
              <a:rPr lang="en-US" sz="2000" dirty="0" smtClean="0">
                <a:latin typeface="Arial" charset="0"/>
                <a:sym typeface="Symbol" pitchFamily="18" charset="2"/>
              </a:rPr>
            </a:br>
            <a:r>
              <a:rPr lang="en-US" sz="2000" dirty="0" smtClean="0">
                <a:latin typeface="Arial" charset="0"/>
                <a:sym typeface="Symbol" pitchFamily="18" charset="2"/>
              </a:rPr>
              <a:t>Choose to visit if net utility is positive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</a:rPr>
              <a:t>Data:  </a:t>
            </a:r>
            <a:r>
              <a:rPr lang="en-US" sz="2000" b="1" dirty="0" smtClean="0">
                <a:latin typeface="Arial" charset="0"/>
              </a:rPr>
              <a:t>X</a:t>
            </a:r>
            <a:r>
              <a:rPr lang="en-US" sz="2000" dirty="0" smtClean="0">
                <a:latin typeface="Arial" charset="0"/>
              </a:rPr>
              <a:t> 	= [1,age,income,sex]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</a:rPr>
              <a:t>		    </a:t>
            </a:r>
            <a:r>
              <a:rPr lang="en-US" sz="2000" b="1" dirty="0" smtClean="0">
                <a:latin typeface="Arial" charset="0"/>
              </a:rPr>
              <a:t>y</a:t>
            </a:r>
            <a:r>
              <a:rPr lang="en-US" sz="2000" dirty="0" smtClean="0">
                <a:latin typeface="Arial" charset="0"/>
              </a:rPr>
              <a:t>  	= 1 if choose visit</a:t>
            </a:r>
            <a:r>
              <a:rPr lang="en-US" sz="2000" dirty="0" smtClean="0"/>
              <a:t>, </a:t>
            </a:r>
            <a:r>
              <a:rPr lang="en-US" sz="2000" dirty="0" smtClean="0">
                <a:sym typeface="Wingdings" pitchFamily="2" charset="2"/>
              </a:rPr>
              <a:t> </a:t>
            </a:r>
            <a:r>
              <a:rPr lang="en-US" sz="2000" dirty="0" err="1" smtClean="0">
                <a:latin typeface="Arial" charset="0"/>
              </a:rPr>
              <a:t>U</a:t>
            </a:r>
            <a:r>
              <a:rPr lang="en-US" sz="2000" baseline="-25000" dirty="0" err="1" smtClean="0">
                <a:latin typeface="Arial" charset="0"/>
              </a:rPr>
              <a:t>visit</a:t>
            </a:r>
            <a:r>
              <a:rPr lang="en-US" sz="2000" dirty="0" smtClean="0">
                <a:latin typeface="Arial" charset="0"/>
              </a:rPr>
              <a:t> &gt; 0, 0 if not.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rot="10800000" flipV="1">
            <a:off x="6553200" y="4038600"/>
            <a:ext cx="60960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6781800" y="3700046"/>
            <a:ext cx="1981200" cy="33855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</a:rPr>
              <a:t>Random Utility</a:t>
            </a:r>
            <a:endParaRPr lang="en-US" sz="1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263525"/>
          </a:xfrm>
        </p:spPr>
        <p:txBody>
          <a:bodyPr/>
          <a:lstStyle/>
          <a:p>
            <a:pPr eaLnBrk="1" hangingPunct="1"/>
            <a:r>
              <a:rPr lang="en-US" smtClean="0"/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1981200"/>
            <a:ext cx="6781800" cy="3733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Modeling the Binary Choice</a:t>
            </a:r>
            <a:br>
              <a:rPr lang="en-US" sz="2000" smtClean="0">
                <a:latin typeface="Arial" charset="0"/>
              </a:rPr>
            </a:br>
            <a:endParaRPr lang="en-US" sz="2000" smtClean="0">
              <a:latin typeface="Arial" charset="0"/>
            </a:endParaRPr>
          </a:p>
          <a:p>
            <a:pPr lvl="1"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	         U</a:t>
            </a:r>
            <a:r>
              <a:rPr lang="en-US" sz="2000" baseline="-25000" smtClean="0">
                <a:latin typeface="Arial" charset="0"/>
              </a:rPr>
              <a:t>visit</a:t>
            </a:r>
            <a:r>
              <a:rPr lang="en-US" sz="2000" smtClean="0">
                <a:latin typeface="Arial" charset="0"/>
              </a:rPr>
              <a:t> = </a:t>
            </a:r>
            <a:r>
              <a:rPr lang="en-US" sz="2000" smtClean="0">
                <a:latin typeface="Arial" charset="0"/>
                <a:sym typeface="Symbol" pitchFamily="18" charset="2"/>
              </a:rPr>
              <a:t>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1 </a:t>
            </a:r>
            <a:r>
              <a:rPr lang="en-US" sz="2000" smtClean="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2 </a:t>
            </a:r>
            <a:r>
              <a:rPr lang="en-US" sz="2000" smtClean="0">
                <a:latin typeface="Arial" charset="0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3 </a:t>
            </a:r>
            <a:r>
              <a:rPr lang="en-US" sz="2000" smtClean="0">
                <a:latin typeface="Arial" charset="0"/>
                <a:sym typeface="Symbol" pitchFamily="18" charset="2"/>
              </a:rPr>
              <a:t>Sex + </a:t>
            </a:r>
            <a:br>
              <a:rPr lang="en-US" sz="2000" smtClean="0">
                <a:latin typeface="Arial" charset="0"/>
                <a:sym typeface="Symbol" pitchFamily="18" charset="2"/>
              </a:rPr>
            </a:br>
            <a:endParaRPr lang="en-US" sz="2000" smtClean="0">
              <a:latin typeface="Arial" charset="0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  <a:sym typeface="Symbol" pitchFamily="18" charset="2"/>
              </a:rPr>
              <a:t>Chooses to visit:  </a:t>
            </a:r>
            <a:r>
              <a:rPr lang="en-US" sz="2000" smtClean="0">
                <a:latin typeface="Arial" charset="0"/>
              </a:rPr>
              <a:t>U</a:t>
            </a:r>
            <a:r>
              <a:rPr lang="en-US" sz="2000" baseline="-25000" smtClean="0">
                <a:latin typeface="Arial" charset="0"/>
              </a:rPr>
              <a:t>visit</a:t>
            </a:r>
            <a:r>
              <a:rPr lang="en-US" sz="2000" smtClean="0">
                <a:latin typeface="Arial" charset="0"/>
              </a:rPr>
              <a:t> &gt;  0</a:t>
            </a:r>
            <a:br>
              <a:rPr lang="en-US" sz="2000" smtClean="0">
                <a:latin typeface="Arial" charset="0"/>
              </a:rPr>
            </a:br>
            <a:endParaRPr lang="en-US" sz="200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  <a:sym typeface="Symbol" pitchFamily="18" charset="2"/>
              </a:rPr>
              <a:t>                   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1 </a:t>
            </a:r>
            <a:r>
              <a:rPr lang="en-US" sz="2000" smtClean="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2 </a:t>
            </a:r>
            <a:r>
              <a:rPr lang="en-US" sz="2000" smtClean="0">
                <a:latin typeface="Arial" charset="0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3 </a:t>
            </a:r>
            <a:r>
              <a:rPr lang="en-US" sz="2000" smtClean="0">
                <a:latin typeface="Arial" charset="0"/>
                <a:sym typeface="Symbol" pitchFamily="18" charset="2"/>
              </a:rPr>
              <a:t>Sex +  &gt; 0</a:t>
            </a:r>
            <a:br>
              <a:rPr lang="en-US" sz="2000" smtClean="0">
                <a:latin typeface="Arial" charset="0"/>
                <a:sym typeface="Symbol" pitchFamily="18" charset="2"/>
              </a:rPr>
            </a:br>
            <a:endParaRPr lang="en-US" sz="2000" smtClean="0">
              <a:latin typeface="Arial" charset="0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  <a:sym typeface="Symbol" pitchFamily="18" charset="2"/>
              </a:rPr>
              <a:t>                       &gt;  -[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1 </a:t>
            </a:r>
            <a:r>
              <a:rPr lang="en-US" sz="2000" smtClean="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2 </a:t>
            </a:r>
            <a:r>
              <a:rPr lang="en-US" sz="2000" smtClean="0">
                <a:latin typeface="Arial" charset="0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3 </a:t>
            </a:r>
            <a:r>
              <a:rPr lang="en-US" sz="2000" smtClean="0">
                <a:latin typeface="Arial" charset="0"/>
                <a:sym typeface="Symbol" pitchFamily="18" charset="2"/>
              </a:rPr>
              <a:t>Sex ]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81000" y="1066800"/>
            <a:ext cx="8534400" cy="58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7030A0"/>
                </a:solidFill>
                <a:latin typeface="+mj-lt"/>
              </a:rPr>
              <a:t>Choosing Between </a:t>
            </a:r>
            <a:r>
              <a:rPr lang="en-US" sz="3200" smtClean="0">
                <a:solidFill>
                  <a:srgbClr val="7030A0"/>
                </a:solidFill>
                <a:latin typeface="+mj-lt"/>
              </a:rPr>
              <a:t>Two </a:t>
            </a:r>
            <a:r>
              <a:rPr lang="en-US" sz="3200">
                <a:solidFill>
                  <a:srgbClr val="7030A0"/>
                </a:solidFill>
                <a:latin typeface="+mj-lt"/>
              </a:rPr>
              <a:t>Alternatives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</a:rPr>
              <a:t>An Econometric Model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870075"/>
            <a:ext cx="8534400" cy="4530725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Choose to visit iff U</a:t>
            </a:r>
            <a:r>
              <a:rPr lang="en-US" sz="1600" smtClean="0">
                <a:latin typeface="Arial" pitchFamily="34" charset="0"/>
                <a:cs typeface="Arial" pitchFamily="34" charset="0"/>
              </a:rPr>
              <a:t>visit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&gt;  0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U</a:t>
            </a:r>
            <a:r>
              <a:rPr lang="en-US" sz="1600" smtClean="0">
                <a:latin typeface="Arial" pitchFamily="34" charset="0"/>
                <a:cs typeface="Arial" pitchFamily="34" charset="0"/>
              </a:rPr>
              <a:t>visit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  = 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 +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1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2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3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Sex + </a:t>
            </a:r>
            <a:r>
              <a:rPr lang="en-US" sz="1600" smtClean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endParaRPr lang="en-US" sz="200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U</a:t>
            </a:r>
            <a:r>
              <a:rPr lang="en-US" sz="1600" smtClean="0">
                <a:latin typeface="Arial" pitchFamily="34" charset="0"/>
                <a:cs typeface="Arial" pitchFamily="34" charset="0"/>
                <a:sym typeface="Symbol" pitchFamily="18" charset="2"/>
              </a:rPr>
              <a:t>visit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  &gt; 0      &gt; -( + 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1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2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3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Sex)</a:t>
            </a:r>
            <a:b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</a:b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                        &lt;     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>+ </a:t>
            </a:r>
            <a:r>
              <a:rPr lang="en-US" sz="2000" baseline="-25000">
                <a:latin typeface="Arial" pitchFamily="34" charset="0"/>
                <a:cs typeface="Arial" pitchFamily="34" charset="0"/>
                <a:sym typeface="Symbol" pitchFamily="18" charset="2"/>
              </a:rPr>
              <a:t>1 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>Age + </a:t>
            </a:r>
            <a:r>
              <a:rPr lang="en-US" sz="2000" baseline="-25000">
                <a:latin typeface="Arial" pitchFamily="34" charset="0"/>
                <a:cs typeface="Arial" pitchFamily="34" charset="0"/>
                <a:sym typeface="Symbol" pitchFamily="18" charset="2"/>
              </a:rPr>
              <a:t>2 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>Income + </a:t>
            </a:r>
            <a:r>
              <a:rPr lang="en-US" sz="2000" baseline="-25000">
                <a:latin typeface="Arial" pitchFamily="34" charset="0"/>
                <a:cs typeface="Arial" pitchFamily="34" charset="0"/>
                <a:sym typeface="Symbol" pitchFamily="18" charset="2"/>
              </a:rPr>
              <a:t>3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Sex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/>
            </a:r>
            <a:b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</a:br>
            <a:endParaRPr lang="en-US" sz="200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Probability model: For any person observed by the analyst, </a:t>
            </a:r>
          </a:p>
          <a:p>
            <a:pPr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          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Prob(visit)  =  Prob[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> &lt;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 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>+ </a:t>
            </a:r>
            <a:r>
              <a:rPr lang="en-US" sz="2000" baseline="-25000">
                <a:latin typeface="Arial" pitchFamily="34" charset="0"/>
                <a:cs typeface="Arial" pitchFamily="34" charset="0"/>
                <a:sym typeface="Symbol" pitchFamily="18" charset="2"/>
              </a:rPr>
              <a:t>1 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>Age + </a:t>
            </a:r>
            <a:r>
              <a:rPr lang="en-US" sz="2000" baseline="-25000">
                <a:latin typeface="Arial" pitchFamily="34" charset="0"/>
                <a:cs typeface="Arial" pitchFamily="34" charset="0"/>
                <a:sym typeface="Symbol" pitchFamily="18" charset="2"/>
              </a:rPr>
              <a:t>2 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>Income + </a:t>
            </a:r>
            <a:r>
              <a:rPr lang="en-US" sz="2000" baseline="-25000">
                <a:latin typeface="Arial" pitchFamily="34" charset="0"/>
                <a:cs typeface="Arial" pitchFamily="34" charset="0"/>
                <a:sym typeface="Symbol" pitchFamily="18" charset="2"/>
              </a:rPr>
              <a:t>3 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>Sex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]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/>
            </a:r>
            <a:b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</a:br>
            <a:endParaRPr lang="en-US" sz="200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Note the relationship between the unobserved  and the outcome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295400" y="1600200"/>
            <a:ext cx="678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2400"/>
          </a:p>
        </p:txBody>
      </p:sp>
      <p:sp>
        <p:nvSpPr>
          <p:cNvPr id="26627" name="Text Box 6"/>
          <p:cNvSpPr txBox="1">
            <a:spLocks noChangeArrowheads="1"/>
          </p:cNvSpPr>
          <p:nvPr/>
        </p:nvSpPr>
        <p:spPr bwMode="auto">
          <a:xfrm>
            <a:off x="1905000" y="5957888"/>
            <a:ext cx="5257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latin typeface="Tahoma" pitchFamily="34" charset="0"/>
                <a:sym typeface="Symbol" pitchFamily="18" charset="2"/>
              </a:rPr>
              <a:t>+</a:t>
            </a:r>
            <a:r>
              <a:rPr lang="en-US" sz="2800" baseline="-25000">
                <a:latin typeface="Tahoma" pitchFamily="34" charset="0"/>
                <a:sym typeface="Symbol" pitchFamily="18" charset="2"/>
              </a:rPr>
              <a:t>1</a:t>
            </a:r>
            <a:r>
              <a:rPr lang="en-US" sz="2800">
                <a:latin typeface="Tahoma" pitchFamily="34" charset="0"/>
                <a:sym typeface="Symbol" pitchFamily="18" charset="2"/>
              </a:rPr>
              <a:t>Age + </a:t>
            </a:r>
            <a:r>
              <a:rPr lang="en-US" sz="2800" baseline="-25000">
                <a:latin typeface="Tahoma" pitchFamily="34" charset="0"/>
                <a:sym typeface="Symbol" pitchFamily="18" charset="2"/>
              </a:rPr>
              <a:t>2 </a:t>
            </a:r>
            <a:r>
              <a:rPr lang="en-US" sz="2800">
                <a:latin typeface="Tahoma" pitchFamily="34" charset="0"/>
                <a:sym typeface="Symbol" pitchFamily="18" charset="2"/>
              </a:rPr>
              <a:t>Income + 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>
                <a:sym typeface="Symbol" pitchFamily="18" charset="2"/>
              </a:rPr>
              <a:t>3 </a:t>
            </a:r>
            <a:r>
              <a:rPr lang="en-US" sz="2800">
                <a:latin typeface="Tahoma" pitchFamily="34" charset="0"/>
                <a:sym typeface="Symbol" pitchFamily="18" charset="2"/>
              </a:rPr>
              <a:t>Sex</a:t>
            </a:r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51" y="1066800"/>
            <a:ext cx="8030541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334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>
                <a:solidFill>
                  <a:srgbClr val="7030A0"/>
                </a:solidFill>
              </a:rPr>
              <a:t>Modeling Approaches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828800"/>
            <a:ext cx="7924800" cy="3886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>
                <a:latin typeface="Arial" charset="0"/>
              </a:rPr>
              <a:t>Nonparametric – “relationship”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Minimal Assumptions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Minimal Conclusions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latin typeface="Arial" charset="0"/>
              </a:rPr>
              <a:t>Semiparametric – “index function”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Stronger assumptions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Robust to model misspecification (heteroscedasticity)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Still weak conclusions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latin typeface="Arial" charset="0"/>
              </a:rPr>
              <a:t>Parametric – “Probability function and index”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Strongest assumptions – complete specification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Strongest conclusions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Possibly less robust. (Not necessarily)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latin typeface="Arial" charset="0"/>
              </a:rPr>
              <a:t>The Linear Probability “Model”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>
                <a:solidFill>
                  <a:srgbClr val="7030A0"/>
                </a:solidFill>
              </a:rPr>
              <a:t>Nonparametric Regressions</a:t>
            </a: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1143000" y="4786312"/>
            <a:ext cx="2209800" cy="39528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P(Visit)=f(Income)</a:t>
            </a:r>
          </a:p>
        </p:txBody>
      </p:sp>
      <p:pic>
        <p:nvPicPr>
          <p:cNvPr id="2867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200275"/>
            <a:ext cx="38100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1550" y="4076700"/>
            <a:ext cx="40576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Text Box 5"/>
          <p:cNvSpPr txBox="1">
            <a:spLocks noChangeArrowheads="1"/>
          </p:cNvSpPr>
          <p:nvPr/>
        </p:nvSpPr>
        <p:spPr bwMode="auto">
          <a:xfrm>
            <a:off x="5638800" y="3429000"/>
            <a:ext cx="2209800" cy="39528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P(Visit)=f(Age)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990600"/>
            <a:ext cx="8458200" cy="1139825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7030A0"/>
                </a:solidFill>
              </a:rPr>
              <a:t>Klein and Spady Semiparametric</a:t>
            </a:r>
            <a:br>
              <a:rPr lang="en-US" smtClean="0">
                <a:solidFill>
                  <a:srgbClr val="7030A0"/>
                </a:solidFill>
              </a:rPr>
            </a:br>
            <a:r>
              <a:rPr lang="en-US" smtClean="0">
                <a:solidFill>
                  <a:srgbClr val="7030A0"/>
                </a:solidFill>
              </a:rPr>
              <a:t>No specific distribution assumed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285750" y="4343400"/>
            <a:ext cx="1609724" cy="116955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Note necessary normalizations. Coefficients are </a:t>
            </a:r>
            <a:r>
              <a:rPr lang="en-US" sz="1400" b="1" smtClean="0">
                <a:latin typeface="Arial" charset="0"/>
              </a:rPr>
              <a:t>relative to FEMALE.</a:t>
            </a:r>
            <a:endParaRPr lang="en-US" sz="1400" b="1">
              <a:latin typeface="Arial" charset="0"/>
            </a:endParaRPr>
          </a:p>
        </p:txBody>
      </p:sp>
      <p:sp>
        <p:nvSpPr>
          <p:cNvPr id="30724" name="TextBox 4"/>
          <p:cNvSpPr txBox="1">
            <a:spLocks noChangeArrowheads="1"/>
          </p:cNvSpPr>
          <p:nvPr/>
        </p:nvSpPr>
        <p:spPr bwMode="auto">
          <a:xfrm>
            <a:off x="2133600" y="5844381"/>
            <a:ext cx="60960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Prob(y</a:t>
            </a:r>
            <a:r>
              <a:rPr lang="en-US" baseline="-25000"/>
              <a:t>i</a:t>
            </a:r>
            <a:r>
              <a:rPr lang="en-US"/>
              <a:t> = 1 | x</a:t>
            </a:r>
            <a:r>
              <a:rPr lang="en-US" baseline="-25000"/>
              <a:t>i</a:t>
            </a:r>
            <a:r>
              <a:rPr lang="en-US"/>
              <a:t> )  </a:t>
            </a:r>
            <a:r>
              <a:rPr lang="en-US" smtClean="0"/>
              <a:t>=</a:t>
            </a:r>
            <a:r>
              <a:rPr lang="en-US" smtClean="0">
                <a:latin typeface="Calibri" pitchFamily="34" charset="0"/>
              </a:rPr>
              <a:t>G(</a:t>
            </a:r>
            <a:r>
              <a:rPr lang="en-US" b="1" smtClean="0">
                <a:latin typeface="Calibri" pitchFamily="34" charset="0"/>
                <a:sym typeface="Symbol"/>
              </a:rPr>
              <a:t>’</a:t>
            </a:r>
            <a:r>
              <a:rPr lang="en-US" b="1" smtClean="0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)  G is estimated by kernel methods</a:t>
            </a:r>
          </a:p>
        </p:txBody>
      </p:sp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4" y="2438400"/>
            <a:ext cx="7163599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Fully Parametric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209800"/>
            <a:ext cx="7315200" cy="37338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Index Function: U* = </a:t>
            </a:r>
            <a:r>
              <a:rPr lang="el-GR" b="1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b="1" smtClean="0">
                <a:latin typeface="Arial" pitchFamily="34" charset="0"/>
                <a:cs typeface="Arial" pitchFamily="34" charset="0"/>
              </a:rPr>
              <a:t>’x</a:t>
            </a:r>
            <a:r>
              <a:rPr lang="en-US" smtClean="0">
                <a:latin typeface="Arial" pitchFamily="34" charset="0"/>
                <a:cs typeface="Arial" pitchFamily="34" charset="0"/>
              </a:rPr>
              <a:t> + </a:t>
            </a:r>
            <a:r>
              <a:rPr lang="el-GR" smtClean="0">
                <a:latin typeface="Arial" pitchFamily="34" charset="0"/>
                <a:cs typeface="Arial" pitchFamily="34" charset="0"/>
              </a:rPr>
              <a:t>ε</a:t>
            </a:r>
            <a:endParaRPr lang="en-US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Observation Mechanism: y = 1[U* &gt; 0]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Distribution: </a:t>
            </a:r>
            <a:r>
              <a:rPr lang="el-GR" smtClean="0">
                <a:latin typeface="Arial" pitchFamily="34" charset="0"/>
                <a:cs typeface="Arial" pitchFamily="34" charset="0"/>
              </a:rPr>
              <a:t>ε</a:t>
            </a:r>
            <a:r>
              <a:rPr lang="en-US" smtClean="0">
                <a:latin typeface="Arial" pitchFamily="34" charset="0"/>
                <a:cs typeface="Arial" pitchFamily="34" charset="0"/>
              </a:rPr>
              <a:t> ~ f(</a:t>
            </a:r>
            <a:r>
              <a:rPr lang="el-GR" smtClean="0">
                <a:latin typeface="Arial" pitchFamily="34" charset="0"/>
                <a:cs typeface="Arial" pitchFamily="34" charset="0"/>
              </a:rPr>
              <a:t>ε</a:t>
            </a:r>
            <a:r>
              <a:rPr lang="en-US" smtClean="0">
                <a:latin typeface="Arial" pitchFamily="34" charset="0"/>
                <a:cs typeface="Arial" pitchFamily="34" charset="0"/>
              </a:rPr>
              <a:t>); Normal, Logistic, …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Maximum Likelihood Estimation:</a:t>
            </a:r>
            <a:br>
              <a:rPr lang="en-US" smtClean="0">
                <a:latin typeface="Arial" pitchFamily="34" charset="0"/>
                <a:cs typeface="Arial" pitchFamily="34" charset="0"/>
              </a:rPr>
            </a:br>
            <a:r>
              <a:rPr lang="en-US" smtClean="0">
                <a:latin typeface="Arial" pitchFamily="34" charset="0"/>
                <a:cs typeface="Arial" pitchFamily="34" charset="0"/>
              </a:rPr>
              <a:t/>
            </a:r>
            <a:br>
              <a:rPr lang="en-US" smtClean="0">
                <a:latin typeface="Arial" pitchFamily="34" charset="0"/>
                <a:cs typeface="Arial" pitchFamily="34" charset="0"/>
              </a:rPr>
            </a:br>
            <a:r>
              <a:rPr lang="en-US" smtClean="0">
                <a:latin typeface="Arial" pitchFamily="34" charset="0"/>
                <a:cs typeface="Arial" pitchFamily="34" charset="0"/>
              </a:rPr>
              <a:t>Max(</a:t>
            </a:r>
            <a:r>
              <a:rPr lang="el-GR" b="1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smtClean="0">
                <a:latin typeface="Arial" pitchFamily="34" charset="0"/>
                <a:cs typeface="Arial" pitchFamily="34" charset="0"/>
              </a:rPr>
              <a:t>) logL = </a:t>
            </a:r>
            <a:r>
              <a:rPr lang="el-GR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 log Prob(Y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 </a:t>
            </a:r>
            <a:r>
              <a:rPr lang="en-US" smtClean="0">
                <a:latin typeface="Arial" pitchFamily="34" charset="0"/>
                <a:cs typeface="Arial" pitchFamily="34" charset="0"/>
              </a:rPr>
              <a:t>= y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|x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)</a:t>
            </a:r>
            <a:endParaRPr lang="el-GR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138698"/>
            <a:ext cx="8477250" cy="441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81000" y="1295400"/>
            <a:ext cx="8229600" cy="5302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Fully Parametric Logit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Parametric vs. Semiparametric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19200" y="4419600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Arial" pitchFamily="34" charset="0"/>
                <a:cs typeface="Arial" pitchFamily="34" charset="0"/>
              </a:rPr>
              <a:t>  .02365/.63825 =    .04133</a:t>
            </a:r>
          </a:p>
          <a:p>
            <a:r>
              <a:rPr lang="en-US" sz="2400" b="1" smtClean="0">
                <a:latin typeface="Arial" pitchFamily="34" charset="0"/>
                <a:cs typeface="Arial" pitchFamily="34" charset="0"/>
              </a:rPr>
              <a:t>-.44198/.63825  =  -.69249</a:t>
            </a:r>
            <a:endParaRPr lang="en-US" sz="2400" b="1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4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819400"/>
            <a:ext cx="405809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42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743200"/>
            <a:ext cx="3965222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04800" y="22860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           Parametric Logit                                  Klein/Spady Semiparametric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V="1">
            <a:off x="4953000" y="3048000"/>
            <a:ext cx="2286000" cy="1524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4953000" y="3505200"/>
            <a:ext cx="2286000" cy="1524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88606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3124200"/>
            <a:ext cx="6089302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11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219200"/>
            <a:ext cx="61341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Oval 8"/>
          <p:cNvSpPr/>
          <p:nvPr/>
        </p:nvSpPr>
        <p:spPr bwMode="auto">
          <a:xfrm>
            <a:off x="2921478" y="3775496"/>
            <a:ext cx="228600" cy="228600"/>
          </a:xfrm>
          <a:prstGeom prst="ellipse">
            <a:avLst/>
          </a:prstGeom>
          <a:solidFill>
            <a:srgbClr val="CCCC00">
              <a:alpha val="21176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864078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Linear Probability vs. Logit Binary Choice Model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Parametric Model Estimation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286000"/>
            <a:ext cx="7315200" cy="3505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 How to estimate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, 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1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, 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2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, 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3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It’s not regression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The technique of maximum likelihood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Prob[y=1] =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      Prob[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 &gt; -(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 + 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1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2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3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Sex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)]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    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Prob[y=0]  =  1 - Prob[y=1]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Requires a model for the probability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>
              <a:latin typeface="+mj-lt"/>
              <a:sym typeface="Symbol" pitchFamily="18" charset="2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981200" y="3390501"/>
          <a:ext cx="5375275" cy="571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85" name="Equation" r:id="rId4" imgW="2552700" imgH="279400" progId="Equation.DSMT4">
                  <p:embed/>
                </p:oleObj>
              </mc:Choice>
              <mc:Fallback>
                <p:oleObj name="Equation" r:id="rId4" imgW="2552700" imgH="2794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390501"/>
                        <a:ext cx="5375275" cy="5718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mtClean="0">
                <a:solidFill>
                  <a:srgbClr val="7030A0"/>
                </a:solidFill>
              </a:rPr>
              <a:t>Completing the Model:  F(</a:t>
            </a:r>
            <a:r>
              <a:rPr lang="en-US" sz="4800" smtClean="0">
                <a:solidFill>
                  <a:srgbClr val="7030A0"/>
                </a:solidFill>
                <a:sym typeface="Symbol" pitchFamily="18" charset="2"/>
              </a:rPr>
              <a:t></a:t>
            </a:r>
            <a:r>
              <a:rPr lang="en-US" smtClean="0">
                <a:solidFill>
                  <a:srgbClr val="7030A0"/>
                </a:solidFill>
                <a:sym typeface="Symbol" pitchFamily="18" charset="2"/>
              </a:rPr>
              <a:t>)</a:t>
            </a:r>
            <a:endParaRPr lang="en-US" sz="4800" smtClean="0">
              <a:solidFill>
                <a:srgbClr val="7030A0"/>
              </a:solidFill>
              <a:sym typeface="Symbol" pitchFamily="18" charset="2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2209800"/>
            <a:ext cx="7620000" cy="33528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The distribution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Normal:       </a:t>
            </a:r>
            <a:r>
              <a:rPr lang="en-US" sz="2000" b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PROBIT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, natural for behavior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Logistic:      </a:t>
            </a:r>
            <a:r>
              <a:rPr lang="en-US" sz="2000" b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LOGIT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, allows “thicker tails”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Gompertz:  </a:t>
            </a:r>
            <a:r>
              <a:rPr lang="en-US" sz="2000" b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EXTREME VALUE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, asymmetric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Others: 	      mostly experimental 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Does it matter?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Yes, large difference in estimates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Not much, quantities of interest are more stable.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138698"/>
            <a:ext cx="8477250" cy="441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81000" y="1295400"/>
            <a:ext cx="8229600" cy="5302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Fully Parametric Logit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7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3600"/>
            <a:ext cx="8586963" cy="344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685800" y="15240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kern="0" smtClean="0">
                <a:solidFill>
                  <a:srgbClr val="7030A0"/>
                </a:solidFill>
              </a:rPr>
              <a:t>Estimated Binary Choice Models</a:t>
            </a:r>
          </a:p>
        </p:txBody>
      </p:sp>
    </p:spTree>
    <p:extLst>
      <p:ext uri="{BB962C8B-B14F-4D97-AF65-F5344CB8AC3E}">
        <p14:creationId xmlns:p14="http://schemas.microsoft.com/office/powerpoint/2010/main" val="110569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295400" y="1600200"/>
            <a:ext cx="678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2400"/>
          </a:p>
        </p:txBody>
      </p:sp>
      <p:sp>
        <p:nvSpPr>
          <p:cNvPr id="35843" name="Text Box 6"/>
          <p:cNvSpPr txBox="1">
            <a:spLocks noChangeArrowheads="1"/>
          </p:cNvSpPr>
          <p:nvPr/>
        </p:nvSpPr>
        <p:spPr bwMode="auto">
          <a:xfrm>
            <a:off x="914400" y="5638800"/>
            <a:ext cx="5638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ym typeface="Symbol" pitchFamily="18" charset="2"/>
              </a:rPr>
              <a:t></a:t>
            </a:r>
            <a:r>
              <a:rPr lang="en-US" sz="2400">
                <a:sym typeface="Symbol" pitchFamily="18" charset="2"/>
              </a:rPr>
              <a:t> + 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1</a:t>
            </a:r>
            <a:r>
              <a:rPr lang="en-US" sz="2400">
                <a:sym typeface="Symbol" pitchFamily="18" charset="2"/>
              </a:rPr>
              <a:t> (</a:t>
            </a:r>
            <a:r>
              <a:rPr lang="en-US" sz="2400">
                <a:latin typeface="Arial" charset="0"/>
                <a:sym typeface="Symbol" pitchFamily="18" charset="2"/>
              </a:rPr>
              <a:t>Age+1</a:t>
            </a:r>
            <a:r>
              <a:rPr lang="en-US" sz="2400">
                <a:sym typeface="Symbol" pitchFamily="18" charset="2"/>
              </a:rPr>
              <a:t>) + 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 (</a:t>
            </a:r>
            <a:r>
              <a:rPr lang="en-US" sz="2400">
                <a:latin typeface="Arial" charset="0"/>
                <a:sym typeface="Symbol" pitchFamily="18" charset="2"/>
              </a:rPr>
              <a:t>Income</a:t>
            </a:r>
            <a:r>
              <a:rPr lang="en-US" sz="2400">
                <a:sym typeface="Symbol" pitchFamily="18" charset="2"/>
              </a:rPr>
              <a:t>) + 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3</a:t>
            </a:r>
            <a:r>
              <a:rPr lang="en-US" sz="2400">
                <a:sym typeface="Symbol" pitchFamily="18" charset="2"/>
              </a:rPr>
              <a:t> </a:t>
            </a:r>
            <a:r>
              <a:rPr lang="en-US" sz="2400">
                <a:latin typeface="Arial" charset="0"/>
                <a:sym typeface="Symbol" pitchFamily="18" charset="2"/>
              </a:rPr>
              <a:t>Sex</a:t>
            </a:r>
          </a:p>
        </p:txBody>
      </p:sp>
      <p:sp>
        <p:nvSpPr>
          <p:cNvPr id="35844" name="Text Box 10"/>
          <p:cNvSpPr txBox="1">
            <a:spLocks noChangeArrowheads="1"/>
          </p:cNvSpPr>
          <p:nvPr/>
        </p:nvSpPr>
        <p:spPr bwMode="auto">
          <a:xfrm>
            <a:off x="533400" y="1066800"/>
            <a:ext cx="838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rgbClr val="7030A0"/>
                </a:solidFill>
                <a:latin typeface="Tahoma" pitchFamily="34" charset="0"/>
              </a:rPr>
              <a:t>Effect on Predicted Probability of an Increase in Age</a:t>
            </a:r>
          </a:p>
        </p:txBody>
      </p:sp>
      <p:sp>
        <p:nvSpPr>
          <p:cNvPr id="35845" name="Text Box 11"/>
          <p:cNvSpPr txBox="1">
            <a:spLocks noChangeArrowheads="1"/>
          </p:cNvSpPr>
          <p:nvPr/>
        </p:nvSpPr>
        <p:spPr bwMode="auto">
          <a:xfrm>
            <a:off x="6172200" y="5638800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latin typeface="Tahoma" pitchFamily="34" charset="0"/>
                <a:sym typeface="Symbol" pitchFamily="18" charset="2"/>
              </a:rPr>
              <a:t>(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 sz="2800" baseline="-25000">
                <a:sym typeface="Symbol" pitchFamily="18" charset="2"/>
              </a:rPr>
              <a:t>1</a:t>
            </a:r>
            <a:r>
              <a:rPr lang="en-US" sz="2800">
                <a:latin typeface="Tahoma" pitchFamily="34" charset="0"/>
                <a:sym typeface="Symbol" pitchFamily="18" charset="2"/>
              </a:rPr>
              <a:t> </a:t>
            </a:r>
            <a:r>
              <a:rPr lang="en-US" sz="2800" smtClean="0">
                <a:latin typeface="Tahoma" pitchFamily="34" charset="0"/>
                <a:sym typeface="Symbol" pitchFamily="18" charset="2"/>
              </a:rPr>
              <a:t>&gt; 0)</a:t>
            </a:r>
            <a:endParaRPr lang="en-US" sz="2800">
              <a:latin typeface="Tahoma" pitchFamily="34" charset="0"/>
              <a:sym typeface="Symbol" pitchFamily="18" charset="2"/>
            </a:endParaRPr>
          </a:p>
        </p:txBody>
      </p:sp>
      <p:pic>
        <p:nvPicPr>
          <p:cNvPr id="2314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7717" y="1752600"/>
            <a:ext cx="6011283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Partial Effects in Probability Models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057400"/>
            <a:ext cx="8305800" cy="3505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Prob[Outcome]  =  some F(</a:t>
            </a:r>
            <a:r>
              <a:rPr lang="en-US" sz="2000" smtClean="0">
                <a:sym typeface="Symbol" pitchFamily="18" charset="2"/>
              </a:rPr>
              <a:t>+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1</a:t>
            </a:r>
            <a:r>
              <a:rPr lang="en-US" sz="2000" smtClean="0">
                <a:sym typeface="Symbol" pitchFamily="18" charset="2"/>
              </a:rPr>
              <a:t>Income…)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sym typeface="Symbol" pitchFamily="18" charset="2"/>
              </a:rPr>
              <a:t>“Partial effect”   =  </a:t>
            </a:r>
            <a:r>
              <a:rPr lang="en-US" sz="2000" smtClean="0"/>
              <a:t>F(</a:t>
            </a:r>
            <a:r>
              <a:rPr lang="en-US" sz="2000" smtClean="0">
                <a:sym typeface="Symbol" pitchFamily="18" charset="2"/>
              </a:rPr>
              <a:t>+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1</a:t>
            </a:r>
            <a:r>
              <a:rPr lang="en-US" sz="2000" smtClean="0">
                <a:sym typeface="Symbol" pitchFamily="18" charset="2"/>
              </a:rPr>
              <a:t>Income…) / ”x”    (derivative)</a:t>
            </a:r>
            <a:br>
              <a:rPr lang="en-US" sz="2000" smtClean="0">
                <a:sym typeface="Symbol" pitchFamily="18" charset="2"/>
              </a:rPr>
            </a:br>
            <a:endParaRPr lang="en-US" sz="2000" smtClean="0">
              <a:sym typeface="Symbol" pitchFamily="18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800" smtClean="0">
                <a:sym typeface="Symbol" pitchFamily="18" charset="2"/>
              </a:rPr>
              <a:t>Partial effects are derivatives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>
                <a:sym typeface="Symbol" pitchFamily="18" charset="2"/>
              </a:rPr>
              <a:t>Result varies with model</a:t>
            </a:r>
            <a:br>
              <a:rPr lang="en-US" sz="1800" smtClean="0">
                <a:sym typeface="Symbol" pitchFamily="18" charset="2"/>
              </a:rPr>
            </a:br>
            <a:r>
              <a:rPr lang="en-US" sz="1800" smtClean="0">
                <a:sym typeface="Symbol"/>
              </a:rPr>
              <a:t> </a:t>
            </a:r>
            <a:endParaRPr lang="en-US" sz="1800" smtClean="0">
              <a:sym typeface="Symbol" pitchFamily="18" charset="2"/>
            </a:endParaRPr>
          </a:p>
          <a:p>
            <a:pPr lvl="2" eaLnBrk="1" hangingPunct="1">
              <a:lnSpc>
                <a:spcPct val="80000"/>
              </a:lnSpc>
            </a:pPr>
            <a:r>
              <a:rPr lang="en-US" sz="1600" smtClean="0">
                <a:sym typeface="Symbol" pitchFamily="18" charset="2"/>
              </a:rPr>
              <a:t>Logit: </a:t>
            </a:r>
            <a:r>
              <a:rPr lang="en-US" sz="1600" smtClean="0"/>
              <a:t>F(</a:t>
            </a:r>
            <a:r>
              <a:rPr lang="en-US" sz="1800" smtClean="0">
                <a:sym typeface="Symbol" pitchFamily="18" charset="2"/>
              </a:rPr>
              <a:t></a:t>
            </a:r>
            <a:r>
              <a:rPr lang="en-US" sz="1600" smtClean="0">
                <a:sym typeface="Symbol" pitchFamily="18" charset="2"/>
              </a:rPr>
              <a:t>+</a:t>
            </a:r>
            <a:r>
              <a:rPr lang="en-US" sz="1800" smtClean="0">
                <a:sym typeface="Symbol" pitchFamily="18" charset="2"/>
              </a:rPr>
              <a:t></a:t>
            </a:r>
            <a:r>
              <a:rPr lang="en-US" sz="1600" baseline="-25000" smtClean="0">
                <a:sym typeface="Symbol" pitchFamily="18" charset="2"/>
              </a:rPr>
              <a:t>1</a:t>
            </a:r>
            <a:r>
              <a:rPr lang="en-US" sz="1600" smtClean="0">
                <a:sym typeface="Symbol" pitchFamily="18" charset="2"/>
              </a:rPr>
              <a:t>Income…) /</a:t>
            </a:r>
            <a:r>
              <a:rPr lang="en-US" sz="1600" b="1" smtClean="0">
                <a:sym typeface="Symbol" pitchFamily="18" charset="2"/>
              </a:rPr>
              <a:t>x</a:t>
            </a:r>
            <a:r>
              <a:rPr lang="en-US" sz="1600" smtClean="0">
                <a:sym typeface="Symbol" pitchFamily="18" charset="2"/>
              </a:rPr>
              <a:t>            	=  Prob * (1-Prob)    </a:t>
            </a:r>
            <a:r>
              <a:rPr lang="en-US" sz="1600" smtClean="0">
                <a:sym typeface="Symbol"/>
              </a:rPr>
              <a:t></a:t>
            </a:r>
            <a:r>
              <a:rPr lang="en-US" sz="1600" smtClean="0">
                <a:sym typeface="Symbol" pitchFamily="18" charset="2"/>
              </a:rPr>
              <a:t> </a:t>
            </a:r>
            <a:r>
              <a:rPr lang="en-US" b="1" smtClean="0">
                <a:sym typeface="Symbol" pitchFamily="18" charset="2"/>
              </a:rPr>
              <a:t>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>
                <a:sym typeface="Symbol" pitchFamily="18" charset="2"/>
              </a:rPr>
              <a:t>Probit:  </a:t>
            </a:r>
            <a:r>
              <a:rPr lang="en-US" sz="1600" smtClean="0"/>
              <a:t>F(</a:t>
            </a:r>
            <a:r>
              <a:rPr lang="en-US" sz="1800" smtClean="0">
                <a:sym typeface="Symbol" pitchFamily="18" charset="2"/>
              </a:rPr>
              <a:t></a:t>
            </a:r>
            <a:r>
              <a:rPr lang="en-US" sz="1600" smtClean="0">
                <a:sym typeface="Symbol" pitchFamily="18" charset="2"/>
              </a:rPr>
              <a:t>+</a:t>
            </a:r>
            <a:r>
              <a:rPr lang="en-US" sz="1800" smtClean="0">
                <a:sym typeface="Symbol" pitchFamily="18" charset="2"/>
              </a:rPr>
              <a:t></a:t>
            </a:r>
            <a:r>
              <a:rPr lang="en-US" sz="1600" baseline="-25000" smtClean="0">
                <a:sym typeface="Symbol" pitchFamily="18" charset="2"/>
              </a:rPr>
              <a:t>1</a:t>
            </a:r>
            <a:r>
              <a:rPr lang="en-US" sz="1600" smtClean="0">
                <a:sym typeface="Symbol" pitchFamily="18" charset="2"/>
              </a:rPr>
              <a:t>Income…)/</a:t>
            </a:r>
            <a:r>
              <a:rPr lang="en-US" sz="1600" b="1" smtClean="0">
                <a:sym typeface="Symbol" pitchFamily="18" charset="2"/>
              </a:rPr>
              <a:t>x</a:t>
            </a:r>
            <a:r>
              <a:rPr lang="en-US" sz="1600" smtClean="0">
                <a:sym typeface="Symbol" pitchFamily="18" charset="2"/>
              </a:rPr>
              <a:t>               	=  Normal density     </a:t>
            </a:r>
            <a:r>
              <a:rPr lang="en-US" sz="1600" smtClean="0">
                <a:sym typeface="Symbol"/>
              </a:rPr>
              <a:t></a:t>
            </a:r>
            <a:r>
              <a:rPr lang="en-US" sz="1600" smtClean="0">
                <a:sym typeface="Symbol" pitchFamily="18" charset="2"/>
              </a:rPr>
              <a:t> </a:t>
            </a:r>
            <a:r>
              <a:rPr lang="en-US" b="1" smtClean="0">
                <a:sym typeface="Symbol" pitchFamily="18" charset="2"/>
              </a:rPr>
              <a:t>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>
                <a:sym typeface="Symbol" pitchFamily="18" charset="2"/>
              </a:rPr>
              <a:t>Extreme Value:  </a:t>
            </a:r>
            <a:r>
              <a:rPr lang="en-US" sz="1600" smtClean="0"/>
              <a:t>F(</a:t>
            </a:r>
            <a:r>
              <a:rPr lang="en-US" sz="1800" smtClean="0">
                <a:sym typeface="Symbol" pitchFamily="18" charset="2"/>
              </a:rPr>
              <a:t></a:t>
            </a:r>
            <a:r>
              <a:rPr lang="en-US" sz="1600" smtClean="0">
                <a:sym typeface="Symbol" pitchFamily="18" charset="2"/>
              </a:rPr>
              <a:t>+</a:t>
            </a:r>
            <a:r>
              <a:rPr lang="en-US" sz="1800" smtClean="0">
                <a:sym typeface="Symbol" pitchFamily="18" charset="2"/>
              </a:rPr>
              <a:t></a:t>
            </a:r>
            <a:r>
              <a:rPr lang="en-US" sz="1600" baseline="-25000" smtClean="0">
                <a:sym typeface="Symbol" pitchFamily="18" charset="2"/>
              </a:rPr>
              <a:t>1</a:t>
            </a:r>
            <a:r>
              <a:rPr lang="en-US" sz="1600" smtClean="0">
                <a:sym typeface="Symbol" pitchFamily="18" charset="2"/>
              </a:rPr>
              <a:t>Income…)/</a:t>
            </a:r>
            <a:r>
              <a:rPr lang="en-US" sz="1600" b="1" smtClean="0">
                <a:sym typeface="Symbol" pitchFamily="18" charset="2"/>
              </a:rPr>
              <a:t>x</a:t>
            </a:r>
            <a:r>
              <a:rPr lang="en-US" sz="1600" smtClean="0">
                <a:sym typeface="Symbol" pitchFamily="18" charset="2"/>
              </a:rPr>
              <a:t>   	=  Prob * (-log Prob) </a:t>
            </a:r>
            <a:r>
              <a:rPr lang="en-US" sz="1600" smtClean="0">
                <a:sym typeface="Symbol"/>
              </a:rPr>
              <a:t></a:t>
            </a:r>
            <a:r>
              <a:rPr lang="en-US" sz="1600" smtClean="0">
                <a:sym typeface="Symbol" pitchFamily="18" charset="2"/>
              </a:rPr>
              <a:t>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sz="1600" smtClean="0">
                <a:sym typeface="Symbol" pitchFamily="18" charset="2"/>
              </a:rPr>
              <a:t> </a:t>
            </a:r>
            <a:br>
              <a:rPr lang="en-US" sz="1600" smtClean="0">
                <a:sym typeface="Symbol" pitchFamily="18" charset="2"/>
              </a:rPr>
            </a:br>
            <a:endParaRPr lang="en-US" sz="1600" smtClean="0">
              <a:sym typeface="Symbol" pitchFamily="18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800" smtClean="0">
                <a:sym typeface="Symbol" pitchFamily="18" charset="2"/>
              </a:rPr>
              <a:t>Scaling usually erases model differences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371600" y="3733800"/>
            <a:ext cx="7315200" cy="9906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Partial Effect for a Dummy Variable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2362200"/>
            <a:ext cx="8229600" cy="32766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Prob[y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= 1|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,d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 	= F(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’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+d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             		= conditional mean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 Partial effect of d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     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Prob[y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= 1|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baseline="-2500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=1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   -    Prob[y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= 1|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baseline="-2500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=0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  Partial effect at the data means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 Probit:  </a:t>
            </a:r>
            <a:endParaRPr lang="en-US" sz="240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eaLnBrk="1" hangingPunct="1"/>
            <a:endParaRPr lang="en-US" sz="2400" smtClean="0">
              <a:latin typeface="+mj-lt"/>
              <a:sym typeface="Symbol" pitchFamily="18" charset="2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2057400" y="4479426"/>
          <a:ext cx="4038600" cy="702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09" name="Equation" r:id="rId4" imgW="1752600" imgH="304800" progId="Equation.DSMT4">
                  <p:embed/>
                </p:oleObj>
              </mc:Choice>
              <mc:Fallback>
                <p:oleObj name="Equation" r:id="rId4" imgW="1752600" imgH="304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479426"/>
                        <a:ext cx="4038600" cy="7021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Estimated Partial Effects</a:t>
            </a:r>
            <a:endParaRPr lang="en-US"/>
          </a:p>
        </p:txBody>
      </p:sp>
      <p:pic>
        <p:nvPicPr>
          <p:cNvPr id="222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05000"/>
            <a:ext cx="8106412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22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4953000"/>
            <a:ext cx="324069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648200" y="5410200"/>
            <a:ext cx="3505200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ln w="12700">
                  <a:noFill/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LPM Estimates Partial Effects</a:t>
            </a:r>
            <a:endParaRPr lang="en-US" b="1">
              <a:ln w="12700">
                <a:noFill/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609600" y="4114800"/>
            <a:ext cx="7924800" cy="571500"/>
          </a:xfrm>
          <a:prstGeom prst="rect">
            <a:avLst/>
          </a:prstGeom>
          <a:solidFill>
            <a:srgbClr val="FFFF00">
              <a:alpha val="30980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992187"/>
            <a:ext cx="8763000" cy="760413"/>
          </a:xfrm>
        </p:spPr>
        <p:txBody>
          <a:bodyPr/>
          <a:lstStyle/>
          <a:p>
            <a:pPr algn="ctr" eaLnBrk="1" hangingPunct="1"/>
            <a:r>
              <a:rPr lang="en-US" smtClean="0">
                <a:solidFill>
                  <a:srgbClr val="7030A0"/>
                </a:solidFill>
              </a:rPr>
              <a:t>Probit Partial Effect – Dummy Variable</a:t>
            </a:r>
          </a:p>
        </p:txBody>
      </p:sp>
      <p:pic>
        <p:nvPicPr>
          <p:cNvPr id="4096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752600"/>
            <a:ext cx="8229600" cy="361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Rectangle 10"/>
          <p:cNvSpPr>
            <a:spLocks noChangeArrowheads="1"/>
          </p:cNvSpPr>
          <p:nvPr/>
        </p:nvSpPr>
        <p:spPr bwMode="auto">
          <a:xfrm>
            <a:off x="660400" y="4114800"/>
            <a:ext cx="8229600" cy="571500"/>
          </a:xfrm>
          <a:prstGeom prst="rect">
            <a:avLst/>
          </a:prstGeom>
          <a:solidFill>
            <a:srgbClr val="FFCC99">
              <a:alpha val="1686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8915400" cy="1139825"/>
          </a:xfrm>
        </p:spPr>
        <p:txBody>
          <a:bodyPr/>
          <a:lstStyle/>
          <a:p>
            <a:r>
              <a:rPr lang="en-US" dirty="0" smtClean="0"/>
              <a:t>Binary Choice Models: </a:t>
            </a:r>
            <a:r>
              <a:rPr lang="en-US" dirty="0" err="1" smtClean="0"/>
              <a:t>Probit</a:t>
            </a:r>
            <a:r>
              <a:rPr lang="en-US" dirty="0" smtClean="0"/>
              <a:t> vs. </a:t>
            </a:r>
            <a:r>
              <a:rPr lang="en-US" dirty="0" err="1" smtClean="0"/>
              <a:t>Logit</a:t>
            </a:r>
            <a:endParaRPr lang="en-US" dirty="0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752600"/>
            <a:ext cx="708018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r>
              <a:rPr lang="en-US" sz="2800" b="1" dirty="0" smtClean="0"/>
              <a:t>Average Partial Effects: </a:t>
            </a:r>
            <a:r>
              <a:rPr lang="en-US" sz="2800" b="1" dirty="0" err="1" smtClean="0"/>
              <a:t>Probit</a:t>
            </a:r>
            <a:r>
              <a:rPr lang="en-US" sz="2800" b="1" dirty="0" smtClean="0"/>
              <a:t> vs. </a:t>
            </a:r>
            <a:r>
              <a:rPr lang="en-US" sz="2800" b="1" dirty="0" err="1" smtClean="0"/>
              <a:t>Logit</a:t>
            </a:r>
            <a:endParaRPr lang="en-US" sz="2800" b="1" dirty="0"/>
          </a:p>
        </p:txBody>
      </p:sp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600200"/>
            <a:ext cx="6582954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85800" y="52578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mtClean="0">
                <a:latin typeface="Arial" pitchFamily="34" charset="0"/>
                <a:cs typeface="Arial" pitchFamily="34" charset="0"/>
              </a:rPr>
              <a:t>Other things equal, the take up rate is about .02 higher in female headed households.  The gross rates do not account for the facts that female headed households are a little older and a bit less educated, and both effects would push the take up rate up.</a:t>
            </a: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371600" y="1981200"/>
            <a:ext cx="3962400" cy="228600"/>
          </a:xfrm>
          <a:prstGeom prst="rect">
            <a:avLst/>
          </a:prstGeom>
          <a:solidFill>
            <a:srgbClr val="8B00EA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371600" y="3759678"/>
            <a:ext cx="3962400" cy="228600"/>
          </a:xfrm>
          <a:prstGeom prst="rect">
            <a:avLst/>
          </a:prstGeom>
          <a:solidFill>
            <a:srgbClr val="8B00EA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371600" y="3022122"/>
            <a:ext cx="2514600" cy="228600"/>
          </a:xfrm>
          <a:prstGeom prst="rect">
            <a:avLst/>
          </a:prstGeom>
          <a:solidFill>
            <a:srgbClr val="8B00EA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371600" y="4791974"/>
            <a:ext cx="2514600" cy="228600"/>
          </a:xfrm>
          <a:prstGeom prst="rect">
            <a:avLst/>
          </a:prstGeom>
          <a:solidFill>
            <a:srgbClr val="8B00EA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Left Brace 9"/>
          <p:cNvSpPr/>
          <p:nvPr/>
        </p:nvSpPr>
        <p:spPr bwMode="auto">
          <a:xfrm>
            <a:off x="914400" y="2133600"/>
            <a:ext cx="304800" cy="1066800"/>
          </a:xfrm>
          <a:prstGeom prst="leftBrace">
            <a:avLst/>
          </a:prstGeom>
          <a:solidFill>
            <a:srgbClr val="6B00B4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Left Brace 10"/>
          <p:cNvSpPr/>
          <p:nvPr/>
        </p:nvSpPr>
        <p:spPr bwMode="auto">
          <a:xfrm>
            <a:off x="914400" y="3886200"/>
            <a:ext cx="304800" cy="1066800"/>
          </a:xfrm>
          <a:prstGeom prst="leftBrace">
            <a:avLst/>
          </a:prstGeom>
          <a:solidFill>
            <a:srgbClr val="6B00B4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Computing Partial Effects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00200" y="2209800"/>
            <a:ext cx="6629400" cy="26670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Compute at the data means?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Simple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Inference is well defined.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Average the individual effects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More appropriate?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Asymptotic standard errors are problematic.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Average Partial Effects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1143000" y="2286000"/>
          <a:ext cx="7194550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33" name="Equation" r:id="rId4" imgW="3467100" imgH="1346200" progId="Equation.DSMT4">
                  <p:embed/>
                </p:oleObj>
              </mc:Choice>
              <mc:Fallback>
                <p:oleObj name="Equation" r:id="rId4" imgW="3467100" imgH="1346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286000"/>
                        <a:ext cx="7194550" cy="279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APE vs. Partial Effects at Means</a:t>
            </a:r>
            <a:endParaRPr lang="en-US"/>
          </a:p>
        </p:txBody>
      </p:sp>
      <p:pic>
        <p:nvPicPr>
          <p:cNvPr id="232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200400"/>
            <a:ext cx="327660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24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667000"/>
            <a:ext cx="298132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85800" y="25908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Average Partial Effects</a:t>
            </a:r>
            <a:endParaRPr lang="en-US" sz="2400" b="1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5800" y="20574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Partial Effects at Means</a:t>
            </a:r>
            <a:endParaRPr lang="en-US" sz="2400" b="1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57400"/>
            <a:ext cx="8684006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1503" y="1174652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Partial Effects for Categories: Transitions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59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39" y="1066800"/>
            <a:ext cx="8219607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36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33" y="2811905"/>
            <a:ext cx="8361218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17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" y="2133600"/>
            <a:ext cx="886968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10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23012"/>
            <a:ext cx="8832141" cy="512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57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8520164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323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b="1" smtClean="0"/>
              <a:t>A Nonlinear Effect</a:t>
            </a: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533400" y="1905000"/>
            <a:ext cx="8153400" cy="4133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Binomial Probit Model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400" b="1">
                <a:latin typeface="Courier New" pitchFamily="49" charset="0"/>
              </a:rPr>
              <a:t>Log likelihood function     -2086.94545</a:t>
            </a:r>
          </a:p>
          <a:p>
            <a:r>
              <a:rPr lang="en-US" sz="14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400" b="1">
                <a:latin typeface="Courier New" pitchFamily="49" charset="0"/>
              </a:rPr>
              <a:t>Chi squared [   4 d.f.]       164.64874</a:t>
            </a:r>
          </a:p>
          <a:p>
            <a:r>
              <a:rPr lang="en-US" sz="14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|Index function for probability</a:t>
            </a:r>
          </a:p>
          <a:p>
            <a:r>
              <a:rPr lang="en-US" sz="1400" b="1">
                <a:latin typeface="Courier New" pitchFamily="49" charset="0"/>
              </a:rPr>
              <a:t>Constant|    1.30811***       .35673        3.667   .0002</a:t>
            </a:r>
          </a:p>
          <a:p>
            <a:r>
              <a:rPr lang="en-US" sz="1400" b="1">
                <a:latin typeface="Courier New" pitchFamily="49" charset="0"/>
              </a:rPr>
              <a:t>     </a:t>
            </a:r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AGE|    -.06487***       .01757       -3.693   .0002      42.6266</a:t>
            </a:r>
          </a:p>
          <a:p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   AGESQ|     .00091***       .00020        4.540   .0000      1951.22</a:t>
            </a:r>
          </a:p>
          <a:p>
            <a:r>
              <a:rPr lang="en-US" sz="1400" b="1">
                <a:latin typeface="Courier New" pitchFamily="49" charset="0"/>
              </a:rPr>
              <a:t>  INCOME|    -.17362*         .10537       -1.648   .0994       .44476</a:t>
            </a:r>
          </a:p>
          <a:p>
            <a:r>
              <a:rPr lang="en-US" sz="1400" b="1">
                <a:latin typeface="Courier New" pitchFamily="49" charset="0"/>
              </a:rPr>
              <a:t>  FEMALE|     .39666***       .04583        8.655   .0000       .46343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Note: ***, **, * = Significance at 1%, 5%, 10% level.</a:t>
            </a:r>
          </a:p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</p:txBody>
      </p:sp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609600" y="1574800"/>
            <a:ext cx="3733800" cy="36933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 = F(age, age</a:t>
            </a:r>
            <a:r>
              <a:rPr lang="en-US" b="1" baseline="3000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b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income, female)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51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</a:rPr>
              <a:t>Nonlinear Effects</a:t>
            </a:r>
          </a:p>
        </p:txBody>
      </p:sp>
      <p:pic>
        <p:nvPicPr>
          <p:cNvPr id="4505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154687"/>
            <a:ext cx="6096000" cy="310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752600" y="5421868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atin typeface="+mj-lt"/>
              </a:rPr>
              <a:t>This is the probability implied by the model.</a:t>
            </a:r>
            <a:endParaRPr lang="en-US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Partial Effects?  No</a:t>
            </a: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8229600" cy="4064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Partial derivatives of E[y] = F[*]  with</a:t>
            </a:r>
          </a:p>
          <a:p>
            <a:r>
              <a:rPr lang="en-US" sz="1400" b="1">
                <a:latin typeface="Courier New" pitchFamily="49" charset="0"/>
              </a:rPr>
              <a:t>respect to the vector of characteristics</a:t>
            </a:r>
          </a:p>
          <a:p>
            <a:r>
              <a:rPr lang="en-US" sz="1400" b="1">
                <a:latin typeface="Courier New" pitchFamily="49" charset="0"/>
              </a:rPr>
              <a:t>They are computed at the means of the Xs</a:t>
            </a:r>
          </a:p>
          <a:p>
            <a:r>
              <a:rPr lang="en-US" sz="1400" b="1">
                <a:latin typeface="Courier New" pitchFamily="49" charset="0"/>
              </a:rPr>
              <a:t>Observations used for means are All Obs.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Elasticity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|Index function for probability</a:t>
            </a:r>
          </a:p>
          <a:p>
            <a:r>
              <a:rPr lang="en-US" sz="1400" b="1">
                <a:latin typeface="Courier New" pitchFamily="49" charset="0"/>
              </a:rPr>
              <a:t>     </a:t>
            </a:r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AGE|    -.02363***       .00639       -3.696   .0002     -1.51422</a:t>
            </a:r>
          </a:p>
          <a:p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   AGESQ|     .00033***     .729872D-04     4.545   .0000       .97316</a:t>
            </a:r>
          </a:p>
          <a:p>
            <a:r>
              <a:rPr lang="en-US" sz="1400" b="1">
                <a:latin typeface="Courier New" pitchFamily="49" charset="0"/>
              </a:rPr>
              <a:t>  INCOME|    -.06324*         .03837       -1.648   .0993      -.04228</a:t>
            </a:r>
          </a:p>
          <a:p>
            <a:r>
              <a:rPr lang="en-US" sz="1400" b="1">
                <a:latin typeface="Courier New" pitchFamily="49" charset="0"/>
              </a:rPr>
              <a:t>        |Marginal effect for dummy variable is P|1 - P|0.</a:t>
            </a:r>
          </a:p>
          <a:p>
            <a:r>
              <a:rPr lang="en-US" sz="1400" b="1">
                <a:latin typeface="Courier New" pitchFamily="49" charset="0"/>
              </a:rPr>
              <a:t>  FEMALE|     .14282***       .01620        8.819   .0000       .09950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endParaRPr lang="en-US" sz="1400" b="1">
              <a:latin typeface="Courier New" pitchFamily="49" charset="0"/>
            </a:endParaRPr>
          </a:p>
          <a:p>
            <a:r>
              <a:rPr lang="en-US" b="1">
                <a:latin typeface="Courier New" pitchFamily="49" charset="0"/>
              </a:rPr>
              <a:t>Separate </a:t>
            </a:r>
            <a:r>
              <a:rPr lang="en-US" b="1" smtClean="0">
                <a:latin typeface="Courier New" pitchFamily="49" charset="0"/>
              </a:rPr>
              <a:t>“partial effects” </a:t>
            </a:r>
            <a:r>
              <a:rPr lang="en-US" b="1">
                <a:latin typeface="Courier New" pitchFamily="49" charset="0"/>
              </a:rPr>
              <a:t>for Age and Age</a:t>
            </a:r>
            <a:r>
              <a:rPr lang="en-US" b="1" baseline="30000">
                <a:latin typeface="Courier New" pitchFamily="49" charset="0"/>
              </a:rPr>
              <a:t>2</a:t>
            </a:r>
            <a:r>
              <a:rPr lang="en-US" b="1">
                <a:latin typeface="Courier New" pitchFamily="49" charset="0"/>
              </a:rPr>
              <a:t> make no sense.</a:t>
            </a:r>
          </a:p>
          <a:p>
            <a:r>
              <a:rPr lang="en-US" b="1">
                <a:latin typeface="Courier New" pitchFamily="49" charset="0"/>
              </a:rPr>
              <a:t>They are not varying “partially.”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r>
              <a:rPr lang="en-US" b="1" smtClean="0"/>
              <a:t>Practicalities of Nonlinearities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762000" y="2286000"/>
            <a:ext cx="8001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PROBIT	; Lhs=doctor </a:t>
            </a:r>
          </a:p>
          <a:p>
            <a:r>
              <a:rPr lang="en-US" sz="24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                 	; </a:t>
            </a:r>
            <a:r>
              <a:rPr lang="en-US" sz="2400" b="1" dirty="0" err="1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Rhs</a:t>
            </a:r>
            <a:r>
              <a:rPr lang="en-US" sz="24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en-US" sz="2400" b="1" dirty="0" err="1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one,age,agesq,income,female</a:t>
            </a:r>
            <a:r>
              <a:rPr lang="en-US" sz="24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r>
              <a:rPr lang="en-US" sz="2400" b="1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               	; Partial effects $</a:t>
            </a: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PROBIT     	; Lhs=doctor 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            	;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Rhs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one,</a:t>
            </a:r>
            <a:r>
              <a:rPr lang="en-US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age,age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US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age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,income,female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$</a:t>
            </a: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PARTIALS 	; Effects : age $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>
                <a:solidFill>
                  <a:srgbClr val="7030A0"/>
                </a:solidFill>
              </a:rPr>
              <a:t>Partial Effect for Nonlinear Terms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609600" y="2514600"/>
          <a:ext cx="7886700" cy="285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57" name="Equation" r:id="rId4" imgW="4660560" imgH="1688760" progId="Equation.DSMT4">
                  <p:embed/>
                </p:oleObj>
              </mc:Choice>
              <mc:Fallback>
                <p:oleObj name="Equation" r:id="rId4" imgW="4660560" imgH="16887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514600"/>
                        <a:ext cx="7886700" cy="2859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458200" cy="1139825"/>
          </a:xfrm>
        </p:spPr>
        <p:txBody>
          <a:bodyPr/>
          <a:lstStyle/>
          <a:p>
            <a:pPr eaLnBrk="1" hangingPunct="1"/>
            <a:r>
              <a:rPr lang="en-US" sz="2400" smtClean="0">
                <a:solidFill>
                  <a:srgbClr val="7030A0"/>
                </a:solidFill>
              </a:rPr>
              <a:t>Average Partial Effect: Averaged over Sample Incomes and Genders for Specific Values of Age</a:t>
            </a:r>
          </a:p>
        </p:txBody>
      </p:sp>
      <p:pic>
        <p:nvPicPr>
          <p:cNvPr id="10137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362200"/>
            <a:ext cx="716760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</a:rPr>
              <a:t>Interaction Effects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422275" y="2292350"/>
          <a:ext cx="8453438" cy="324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181" name="Equation" r:id="rId4" imgW="4267200" imgH="1638300" progId="Equation.DSMT4">
                  <p:embed/>
                </p:oleObj>
              </mc:Choice>
              <mc:Fallback>
                <p:oleObj name="Equation" r:id="rId4" imgW="4267200" imgH="16383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275" y="2292350"/>
                        <a:ext cx="8453438" cy="324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Partial Effects?</a:t>
            </a: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533400" y="2133600"/>
            <a:ext cx="8153400" cy="34956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Partial derivatives of E[y] = F[*]  with</a:t>
            </a:r>
          </a:p>
          <a:p>
            <a:r>
              <a:rPr lang="en-US" sz="1400" b="1">
                <a:latin typeface="Courier New" pitchFamily="49" charset="0"/>
              </a:rPr>
              <a:t>respect to the vector of characteristics</a:t>
            </a:r>
          </a:p>
          <a:p>
            <a:r>
              <a:rPr lang="en-US" sz="1400" b="1">
                <a:latin typeface="Courier New" pitchFamily="49" charset="0"/>
              </a:rPr>
              <a:t>They are computed at the means of the Xs</a:t>
            </a:r>
          </a:p>
          <a:p>
            <a:r>
              <a:rPr lang="en-US" sz="1400" b="1">
                <a:latin typeface="Courier New" pitchFamily="49" charset="0"/>
              </a:rPr>
              <a:t>Observations used for means are All Obs.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Elasticity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|Index function for probability</a:t>
            </a:r>
          </a:p>
          <a:p>
            <a:r>
              <a:rPr lang="en-US" sz="1400" b="1">
                <a:latin typeface="Courier New" pitchFamily="49" charset="0"/>
              </a:rPr>
              <a:t>Constant|    -.18002**        .07421       -2.426   .0153</a:t>
            </a:r>
          </a:p>
          <a:p>
            <a:r>
              <a:rPr lang="en-US" sz="1400" b="1">
                <a:latin typeface="Courier New" pitchFamily="49" charset="0"/>
              </a:rPr>
              <a:t>     AGE|     .00732***       .00168        4.365   .0000       .46983</a:t>
            </a:r>
          </a:p>
          <a:p>
            <a:r>
              <a:rPr lang="en-US" sz="1400" b="1">
                <a:latin typeface="Courier New" pitchFamily="49" charset="0"/>
              </a:rPr>
              <a:t>  INCOME|     .11681          .16362         .714   .4753       .07825</a:t>
            </a:r>
          </a:p>
          <a:p>
            <a:r>
              <a:rPr lang="en-US" sz="1400" b="1">
                <a:latin typeface="Courier New" pitchFamily="49" charset="0"/>
              </a:rPr>
              <a:t> AGE_INC|    -.00497          .00367       -1.355   .1753      -.14250</a:t>
            </a:r>
          </a:p>
          <a:p>
            <a:r>
              <a:rPr lang="en-US" sz="1400" b="1">
                <a:latin typeface="Courier New" pitchFamily="49" charset="0"/>
              </a:rPr>
              <a:t>        |Marginal effect for dummy variable is P|1 - P|0.</a:t>
            </a:r>
          </a:p>
          <a:p>
            <a:r>
              <a:rPr lang="en-US" sz="1400" b="1">
                <a:latin typeface="Courier New" pitchFamily="49" charset="0"/>
              </a:rPr>
              <a:t>  FEMALE|     .13902***       .01619        8.586   .0000       .09703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609600" y="1676400"/>
            <a:ext cx="7391400" cy="395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The software does not know that Age_Inc = Age*Income.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Direct Effect of Age</a:t>
            </a:r>
          </a:p>
        </p:txBody>
      </p:sp>
      <p:pic>
        <p:nvPicPr>
          <p:cNvPr id="5120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752600"/>
            <a:ext cx="54102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11956" y="381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Income Effect</a:t>
            </a:r>
          </a:p>
        </p:txBody>
      </p:sp>
      <p:pic>
        <p:nvPicPr>
          <p:cNvPr id="5222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676400"/>
            <a:ext cx="6005513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90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Arial" pitchFamily="34" charset="0"/>
                <a:cs typeface="Arial" pitchFamily="34" charset="0"/>
              </a:rPr>
              <a:t>Income Effect on Health</a:t>
            </a:r>
            <a:br>
              <a:rPr lang="en-US" sz="4000" b="1" smtClean="0">
                <a:latin typeface="Arial" pitchFamily="34" charset="0"/>
                <a:cs typeface="Arial" pitchFamily="34" charset="0"/>
              </a:rPr>
            </a:br>
            <a:r>
              <a:rPr lang="en-US" sz="4000" b="1" smtClean="0">
                <a:latin typeface="Arial" pitchFamily="34" charset="0"/>
                <a:cs typeface="Arial" pitchFamily="34" charset="0"/>
              </a:rPr>
              <a:t>for Different Ages</a:t>
            </a:r>
          </a:p>
        </p:txBody>
      </p:sp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99908"/>
            <a:ext cx="6962775" cy="4129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Gender – Age Interaction Effects</a:t>
            </a:r>
          </a:p>
        </p:txBody>
      </p:sp>
      <p:pic>
        <p:nvPicPr>
          <p:cNvPr id="267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133600"/>
            <a:ext cx="6720604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Interaction Effect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8546" name="Object 4"/>
          <p:cNvGraphicFramePr>
            <a:graphicFrameLocks noChangeAspect="1"/>
          </p:cNvGraphicFramePr>
          <p:nvPr/>
        </p:nvGraphicFramePr>
        <p:xfrm>
          <a:off x="1143000" y="2362200"/>
          <a:ext cx="7308850" cy="346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05" name="Equation" r:id="rId3" imgW="4419600" imgH="2095500" progId="Equation.DSMT4">
                  <p:embed/>
                </p:oleObj>
              </mc:Choice>
              <mc:Fallback>
                <p:oleObj name="Equation" r:id="rId3" imgW="4419600" imgH="20955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362200"/>
                        <a:ext cx="7308850" cy="346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1066800" y="4648200"/>
            <a:ext cx="7543800" cy="1219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smtClean="0"/>
              <a:t>Margins and Odds Ratios</a:t>
            </a:r>
            <a:endParaRPr lang="en-US"/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752600"/>
            <a:ext cx="6199518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7200" y="5257800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+mj-lt"/>
              </a:rPr>
              <a:t>Overall take up rate of public insurance is greater for females than</a:t>
            </a:r>
            <a:br>
              <a:rPr lang="en-US" sz="1600" b="1" smtClean="0">
                <a:latin typeface="+mj-lt"/>
              </a:rPr>
            </a:br>
            <a:r>
              <a:rPr lang="en-US" sz="1600" b="1" smtClean="0">
                <a:latin typeface="+mj-lt"/>
              </a:rPr>
              <a:t>males.  What does the binary choice model say about the difference?</a:t>
            </a:r>
            <a:endParaRPr lang="en-US" sz="1600" b="1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53000" y="2438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000000"/>
                </a:solidFill>
                <a:latin typeface="+mj-lt"/>
              </a:rPr>
              <a:t>.8617</a:t>
            </a:r>
            <a:endParaRPr lang="en-US" b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8400" y="2438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bg1"/>
                </a:solidFill>
                <a:latin typeface="+mj-lt"/>
              </a:rPr>
              <a:t>.9144</a:t>
            </a:r>
            <a:endParaRPr lang="en-US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0" y="420266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000000"/>
                </a:solidFill>
                <a:latin typeface="+mj-lt"/>
              </a:rPr>
              <a:t>.1383</a:t>
            </a:r>
            <a:endParaRPr lang="en-US" b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0" y="427886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bg1"/>
                </a:solidFill>
                <a:latin typeface="+mj-lt"/>
              </a:rPr>
              <a:t>.0856</a:t>
            </a:r>
            <a:endParaRPr lang="en-US" b="1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39825"/>
          </a:xfrm>
        </p:spPr>
        <p:txBody>
          <a:bodyPr/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Odds Ratios for Insurance Takeup Model</a:t>
            </a:r>
            <a:br>
              <a:rPr lang="en-US" b="1" smtClean="0">
                <a:latin typeface="Arial" pitchFamily="34" charset="0"/>
                <a:cs typeface="Arial" pitchFamily="34" charset="0"/>
              </a:rPr>
            </a:br>
            <a:r>
              <a:rPr lang="en-US" b="1" smtClean="0">
                <a:latin typeface="Arial" pitchFamily="34" charset="0"/>
                <a:cs typeface="Arial" pitchFamily="34" charset="0"/>
              </a:rPr>
              <a:t>Logit vs. Probit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209800"/>
            <a:ext cx="7419577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1143000" y="3657600"/>
            <a:ext cx="7162800" cy="5334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143000" y="5334000"/>
            <a:ext cx="7162800" cy="5334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3429000" cy="914400"/>
          </a:xfrm>
        </p:spPr>
        <p:txBody>
          <a:bodyPr/>
          <a:lstStyle/>
          <a:p>
            <a:r>
              <a:rPr lang="en-US" smtClean="0"/>
              <a:t>Odds Ratios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066800"/>
            <a:ext cx="4800600" cy="8382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smtClean="0">
                <a:solidFill>
                  <a:srgbClr val="FF0000"/>
                </a:solidFill>
              </a:rPr>
              <a:t>This calculation is not meaningful if the model is not a binary logit model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0675683"/>
              </p:ext>
            </p:extLst>
          </p:nvPr>
        </p:nvGraphicFramePr>
        <p:xfrm>
          <a:off x="2057400" y="2286000"/>
          <a:ext cx="5741987" cy="431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9237" name="Equation" r:id="rId3" imgW="2908080" imgH="2184120" progId="Equation.DSMT4">
                  <p:embed/>
                </p:oleObj>
              </mc:Choice>
              <mc:Fallback>
                <p:oleObj name="Equation" r:id="rId3" imgW="2908080" imgH="218412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286000"/>
                        <a:ext cx="5741987" cy="431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2057400" y="2286000"/>
            <a:ext cx="4953000" cy="1676400"/>
          </a:xfrm>
          <a:prstGeom prst="rect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057400" y="5791200"/>
            <a:ext cx="6019800" cy="838200"/>
          </a:xfrm>
          <a:prstGeom prst="rect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58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Odds Ratio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Exp(</a:t>
            </a:r>
            <a:r>
              <a:rPr lang="en-US" smtClean="0">
                <a:sym typeface="Symbol"/>
              </a:rPr>
              <a:t></a:t>
            </a:r>
            <a:r>
              <a:rPr lang="en-US" smtClean="0"/>
              <a:t>) = </a:t>
            </a:r>
            <a:r>
              <a:rPr lang="en-US" b="1" smtClean="0">
                <a:solidFill>
                  <a:srgbClr val="FF0000"/>
                </a:solidFill>
              </a:rPr>
              <a:t>multiplicative</a:t>
            </a:r>
            <a:r>
              <a:rPr lang="en-US" smtClean="0"/>
              <a:t> change in the odds ratio when z changes by 1 unit.</a:t>
            </a:r>
            <a:endParaRPr lang="en-US"/>
          </a:p>
          <a:p>
            <a:r>
              <a:rPr lang="en-US" smtClean="0"/>
              <a:t>dOR(</a:t>
            </a:r>
            <a:r>
              <a:rPr lang="en-US" b="1" smtClean="0"/>
              <a:t>x</a:t>
            </a:r>
            <a:r>
              <a:rPr lang="en-US" smtClean="0"/>
              <a:t>,z)/d</a:t>
            </a:r>
            <a:r>
              <a:rPr lang="en-US" b="1" smtClean="0"/>
              <a:t>x</a:t>
            </a:r>
            <a:r>
              <a:rPr lang="en-US" smtClean="0"/>
              <a:t> = OR(</a:t>
            </a:r>
            <a:r>
              <a:rPr lang="en-US" b="1" smtClean="0"/>
              <a:t>x</a:t>
            </a:r>
            <a:r>
              <a:rPr lang="en-US" smtClean="0"/>
              <a:t>,z)*</a:t>
            </a:r>
            <a:r>
              <a:rPr lang="en-US" b="1" smtClean="0">
                <a:sym typeface="Symbol"/>
              </a:rPr>
              <a:t></a:t>
            </a:r>
            <a:r>
              <a:rPr lang="en-US" smtClean="0">
                <a:sym typeface="Symbol"/>
              </a:rPr>
              <a:t>, not exp(</a:t>
            </a:r>
            <a:r>
              <a:rPr lang="en-US" b="1" smtClean="0">
                <a:sym typeface="Symbol"/>
              </a:rPr>
              <a:t></a:t>
            </a:r>
            <a:r>
              <a:rPr lang="en-US" smtClean="0">
                <a:sym typeface="Symbol"/>
              </a:rPr>
              <a:t>)</a:t>
            </a:r>
            <a:endParaRPr lang="en-US">
              <a:sym typeface="Symbol"/>
            </a:endParaRPr>
          </a:p>
          <a:p>
            <a:r>
              <a:rPr lang="en-US" smtClean="0">
                <a:sym typeface="Symbol"/>
              </a:rPr>
              <a:t>The “odds ratio” is not a partial effect – it is not a derivative.</a:t>
            </a:r>
            <a:endParaRPr lang="en-US">
              <a:sym typeface="Symbol"/>
            </a:endParaRPr>
          </a:p>
          <a:p>
            <a:r>
              <a:rPr lang="en-US" smtClean="0">
                <a:sym typeface="Symbol"/>
              </a:rPr>
              <a:t>It is only meaningful when the odds ratio is itself of interest and the change of the variable by a whole unit is meaningful.</a:t>
            </a:r>
          </a:p>
          <a:p>
            <a:r>
              <a:rPr lang="en-US" smtClean="0">
                <a:sym typeface="Symbol"/>
              </a:rPr>
              <a:t>“Odds ratios” might be interesting for dummy variables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6033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463758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4029026"/>
            <a:ext cx="8539959" cy="275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48200" y="3962400"/>
            <a:ext cx="2743200" cy="381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Odds Ratio = exp(b)</a:t>
            </a:r>
            <a:endParaRPr lang="en-US" b="1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2133600" y="2743200"/>
            <a:ext cx="990600" cy="609600"/>
          </a:xfrm>
          <a:prstGeom prst="rect">
            <a:avLst/>
          </a:prstGeom>
          <a:solidFill>
            <a:srgbClr val="99CC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133600" y="5943600"/>
            <a:ext cx="990600" cy="609600"/>
          </a:xfrm>
          <a:prstGeom prst="rect">
            <a:avLst/>
          </a:prstGeom>
          <a:solidFill>
            <a:srgbClr val="99CC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 flipV="1">
            <a:off x="3657600" y="4267200"/>
            <a:ext cx="457200" cy="762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2667000" y="3429000"/>
            <a:ext cx="0" cy="2438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5699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463758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4029026"/>
            <a:ext cx="8539959" cy="275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24400" y="3810000"/>
            <a:ext cx="3733800" cy="5232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Standard Error = exp(b)*Std.Error(b)  </a:t>
            </a:r>
            <a:br>
              <a:rPr lang="en-US" sz="1400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1400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Delta Method</a:t>
            </a:r>
            <a:endParaRPr lang="en-US" sz="1400" b="1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276600" y="2743200"/>
            <a:ext cx="990600" cy="609600"/>
          </a:xfrm>
          <a:prstGeom prst="rect">
            <a:avLst/>
          </a:prstGeom>
          <a:solidFill>
            <a:srgbClr val="FF33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276600" y="5943600"/>
            <a:ext cx="990600" cy="609600"/>
          </a:xfrm>
          <a:prstGeom prst="rect">
            <a:avLst/>
          </a:prstGeom>
          <a:solidFill>
            <a:srgbClr val="FF33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3733800" y="3429000"/>
            <a:ext cx="0" cy="2438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5699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463758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4029026"/>
            <a:ext cx="8539959" cy="275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05400" y="3886200"/>
            <a:ext cx="3276600" cy="5232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z</a:t>
            </a:r>
            <a:r>
              <a:rPr lang="en-US" sz="1400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and P values are taken from </a:t>
            </a:r>
            <a:br>
              <a:rPr lang="en-US" sz="1400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1400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original coefficients, not the OR</a:t>
            </a:r>
            <a:endParaRPr lang="en-US" sz="1400" b="1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724400" y="2743200"/>
            <a:ext cx="1524000" cy="609600"/>
          </a:xfrm>
          <a:prstGeom prst="rect">
            <a:avLst/>
          </a:prstGeom>
          <a:solidFill>
            <a:srgbClr val="0099FF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725256" y="5943600"/>
            <a:ext cx="1523144" cy="609600"/>
          </a:xfrm>
          <a:prstGeom prst="rect">
            <a:avLst/>
          </a:prstGeom>
          <a:solidFill>
            <a:srgbClr val="0099FF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4724400" y="3429000"/>
            <a:ext cx="0" cy="2438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5699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463758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4029026"/>
            <a:ext cx="8539959" cy="275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00600" y="3896380"/>
            <a:ext cx="3581400" cy="5232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Confidence limits are exp(b-1.96s) to exp(b+1.96s), not OR </a:t>
            </a:r>
            <a:r>
              <a:rPr lang="en-US" sz="1400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 S.E.</a:t>
            </a:r>
            <a:endParaRPr lang="en-US" sz="1400" b="1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477000" y="2743200"/>
            <a:ext cx="2209800" cy="609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477000" y="5943600"/>
            <a:ext cx="2209800" cy="609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8610600" y="3429000"/>
            <a:ext cx="0" cy="2438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785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564468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48" y="3138755"/>
            <a:ext cx="8566228" cy="2195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8095925"/>
              </p:ext>
            </p:extLst>
          </p:nvPr>
        </p:nvGraphicFramePr>
        <p:xfrm>
          <a:off x="830263" y="5334000"/>
          <a:ext cx="7164387" cy="1385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261" name="Equation" r:id="rId5" imgW="4203360" imgH="812520" progId="Equation.DSMT4">
                  <p:embed/>
                </p:oleObj>
              </mc:Choice>
              <mc:Fallback>
                <p:oleObj name="Equation" r:id="rId5" imgW="4203360" imgH="81252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5334000"/>
                        <a:ext cx="7164387" cy="1385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Arrow Connector 3"/>
          <p:cNvCxnSpPr/>
          <p:nvPr/>
        </p:nvCxnSpPr>
        <p:spPr bwMode="auto">
          <a:xfrm flipH="1">
            <a:off x="6912318" y="4876800"/>
            <a:ext cx="175260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Rectangle 5"/>
          <p:cNvSpPr/>
          <p:nvPr/>
        </p:nvSpPr>
        <p:spPr bwMode="auto">
          <a:xfrm>
            <a:off x="1400175" y="3228975"/>
            <a:ext cx="1676400" cy="1295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7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Margins are about units of measurement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mtClean="0">
                <a:latin typeface="Arial" pitchFamily="34" charset="0"/>
                <a:cs typeface="Arial" pitchFamily="34" charset="0"/>
              </a:rPr>
              <a:t>Partial Effect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Takeup rate for female headed households is about 91.7%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Other things equal, female headed households are about .02 (about 2.1%) more likely to take up the public insurance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mtClean="0">
                <a:latin typeface="Arial" pitchFamily="34" charset="0"/>
                <a:cs typeface="Arial" pitchFamily="34" charset="0"/>
              </a:rPr>
              <a:t>Odds Ratio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The odds that a female headed household takes up the insurance is about 14.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The odds go up by about 26% for a female headed household compared to a male headed household.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2895600"/>
            <a:ext cx="7696200" cy="1676400"/>
          </a:xfrm>
        </p:spPr>
        <p:txBody>
          <a:bodyPr/>
          <a:lstStyle/>
          <a:p>
            <a:pPr marL="0" indent="0" eaLnBrk="1" hangingPunct="1"/>
            <a:r>
              <a:rPr lang="en-US" sz="5400" smtClean="0">
                <a:latin typeface="Arial" charset="0"/>
              </a:rPr>
              <a:t>Measures of Fit in Binary Choice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How Well Does the Model Fit?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00200"/>
            <a:ext cx="8763000" cy="4530725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There is no R squared.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Least squares for linear models is computed to maximize R</a:t>
            </a:r>
            <a:r>
              <a:rPr lang="en-US" sz="2000" baseline="30000" smtClean="0">
                <a:latin typeface="Arial" pitchFamily="34" charset="0"/>
                <a:cs typeface="Arial" pitchFamily="34" charset="0"/>
              </a:rPr>
              <a:t>2</a:t>
            </a:r>
            <a:endParaRPr lang="en-US" sz="2000" smtClean="0"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There are no residuals or sums of squares in a binary choice model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The model is not computed to optimize the fit of the model to the data</a:t>
            </a:r>
          </a:p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can we measure the “fit” of the model to the data?</a:t>
            </a:r>
          </a:p>
          <a:p>
            <a:pPr lvl="1"/>
            <a:r>
              <a:rPr lang="en-US" sz="2000" smtClean="0">
                <a:latin typeface="Arial" pitchFamily="34" charset="0"/>
                <a:cs typeface="Arial" pitchFamily="34" charset="0"/>
              </a:rPr>
              <a:t>“Fit measures” computed from the log likelihood</a:t>
            </a:r>
          </a:p>
          <a:p>
            <a:pPr lvl="2"/>
            <a:r>
              <a:rPr lang="en-US" sz="1600" b="1" smtClean="0">
                <a:latin typeface="Arial" pitchFamily="34" charset="0"/>
                <a:cs typeface="Arial" pitchFamily="34" charset="0"/>
              </a:rPr>
              <a:t>“Pseudo R squared” = 1 – logL/logL0</a:t>
            </a:r>
          </a:p>
          <a:p>
            <a:pPr lvl="2"/>
            <a:r>
              <a:rPr lang="en-US" sz="1600" smtClean="0">
                <a:latin typeface="Arial" pitchFamily="34" charset="0"/>
                <a:cs typeface="Arial" pitchFamily="34" charset="0"/>
              </a:rPr>
              <a:t>Also called the “likelihood ratio index”</a:t>
            </a:r>
          </a:p>
          <a:p>
            <a:pPr lvl="2"/>
            <a:r>
              <a:rPr lang="en-US" sz="1600" smtClean="0">
                <a:latin typeface="Arial" pitchFamily="34" charset="0"/>
                <a:cs typeface="Arial" pitchFamily="34" charset="0"/>
              </a:rPr>
              <a:t>Others… - these do not measure fit.</a:t>
            </a:r>
          </a:p>
          <a:p>
            <a:pPr lvl="1"/>
            <a:r>
              <a:rPr lang="en-US" sz="2000" smtClean="0">
                <a:latin typeface="Arial" pitchFamily="34" charset="0"/>
                <a:cs typeface="Arial" pitchFamily="34" charset="0"/>
              </a:rPr>
              <a:t>Direct assessment of the effectiveness of the model at predicting the outcome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606425"/>
          </a:xfrm>
        </p:spPr>
        <p:txBody>
          <a:bodyPr/>
          <a:lstStyle/>
          <a:p>
            <a:r>
              <a:rPr lang="en-US" smtClean="0"/>
              <a:t>Fitstat</a:t>
            </a:r>
            <a:endParaRPr lang="en-US"/>
          </a:p>
        </p:txBody>
      </p:sp>
      <p:pic>
        <p:nvPicPr>
          <p:cNvPr id="400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2133600"/>
            <a:ext cx="8768619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533400" y="5718175"/>
            <a:ext cx="8229600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8 R-Squareds that range</a:t>
            </a:r>
            <a:r>
              <a:rPr kumimoji="0" lang="en-US" sz="2400" b="0" i="0" u="none" strike="noStrike" kern="0" cap="none" spc="0" normalizeH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from .273 to .810</a:t>
            </a: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81000" y="3962400"/>
            <a:ext cx="4114800" cy="228600"/>
          </a:xfrm>
          <a:prstGeom prst="rect">
            <a:avLst/>
          </a:prstGeom>
          <a:solidFill>
            <a:srgbClr val="CCCC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8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Pseudo R Squared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81200"/>
            <a:ext cx="8458200" cy="3733800"/>
          </a:xfrm>
        </p:spPr>
        <p:txBody>
          <a:bodyPr/>
          <a:lstStyle/>
          <a:p>
            <a:pPr marL="508000" indent="-436563"/>
            <a:r>
              <a:rPr lang="en-US" sz="2400" dirty="0" smtClean="0">
                <a:latin typeface="Arial" pitchFamily="34" charset="0"/>
                <a:cs typeface="Arial" pitchFamily="34" charset="0"/>
              </a:rPr>
              <a:t>1 –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LogL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(model)/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LogL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(constant term only)</a:t>
            </a:r>
          </a:p>
          <a:p>
            <a:pPr marL="508000" indent="-436563"/>
            <a:r>
              <a:rPr lang="en-US" sz="2400" dirty="0" smtClean="0">
                <a:latin typeface="Arial" pitchFamily="34" charset="0"/>
                <a:cs typeface="Arial" pitchFamily="34" charset="0"/>
              </a:rPr>
              <a:t>Also called “likelihood ratio index”</a:t>
            </a:r>
          </a:p>
          <a:p>
            <a:pPr marL="508000" indent="-436563"/>
            <a:r>
              <a:rPr lang="en-US" sz="2400" dirty="0" smtClean="0">
                <a:latin typeface="Arial" pitchFamily="34" charset="0"/>
                <a:cs typeface="Arial" pitchFamily="34" charset="0"/>
              </a:rPr>
              <a:t>Bounded by 0 and 1-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ε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08000" indent="-436563"/>
            <a:r>
              <a:rPr lang="en-US" sz="2400" dirty="0" smtClean="0">
                <a:latin typeface="Arial" pitchFamily="34" charset="0"/>
                <a:cs typeface="Arial" pitchFamily="34" charset="0"/>
              </a:rPr>
              <a:t>Increases when variables are added to the model</a:t>
            </a:r>
          </a:p>
          <a:p>
            <a:pPr marL="508000" indent="-436563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Values between 0 and 1 have no meaning</a:t>
            </a:r>
          </a:p>
          <a:p>
            <a:pPr marL="508000" indent="-436563"/>
            <a:r>
              <a:rPr lang="en-US" sz="2400" dirty="0" smtClean="0">
                <a:latin typeface="Arial" pitchFamily="34" charset="0"/>
                <a:cs typeface="Arial" pitchFamily="34" charset="0"/>
              </a:rPr>
              <a:t>Can be surprisingly low.</a:t>
            </a:r>
          </a:p>
          <a:p>
            <a:pPr marL="469900" indent="-469900"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Should not be used to compare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nonnested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models</a:t>
            </a:r>
          </a:p>
          <a:p>
            <a:pPr marL="908050" lvl="1" indent="-436563"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Use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logL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908050" lvl="1" indent="-436563"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Use information criteria to compare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nonnested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Modifications of LRI Do Not Fix It</a:t>
            </a:r>
          </a:p>
        </p:txBody>
      </p:sp>
      <p:sp>
        <p:nvSpPr>
          <p:cNvPr id="24579" name="Text Box 6"/>
          <p:cNvSpPr txBox="1">
            <a:spLocks noChangeArrowheads="1"/>
          </p:cNvSpPr>
          <p:nvPr/>
        </p:nvSpPr>
        <p:spPr bwMode="auto">
          <a:xfrm>
            <a:off x="457200" y="1668463"/>
            <a:ext cx="8153400" cy="470898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dirty="0">
                <a:latin typeface="Courier New" pitchFamily="49" charset="0"/>
              </a:rPr>
              <a:t>+----------------------------------------+</a:t>
            </a:r>
          </a:p>
          <a:p>
            <a:r>
              <a:rPr lang="en-US" sz="1200" b="1" dirty="0">
                <a:latin typeface="Courier New" pitchFamily="49" charset="0"/>
              </a:rPr>
              <a:t>| Fit Measures for Binomial Choice Model |</a:t>
            </a:r>
          </a:p>
          <a:p>
            <a:r>
              <a:rPr lang="en-US" sz="1200" b="1" dirty="0">
                <a:latin typeface="Courier New" pitchFamily="49" charset="0"/>
              </a:rPr>
              <a:t>| </a:t>
            </a:r>
            <a:r>
              <a:rPr lang="en-US" sz="1200" b="1" dirty="0" err="1">
                <a:latin typeface="Courier New" pitchFamily="49" charset="0"/>
              </a:rPr>
              <a:t>Logit</a:t>
            </a:r>
            <a:r>
              <a:rPr lang="en-US" sz="1200" b="1" dirty="0">
                <a:latin typeface="Courier New" pitchFamily="49" charset="0"/>
              </a:rPr>
              <a:t>    model for variable DOCTOR     |</a:t>
            </a:r>
          </a:p>
          <a:p>
            <a:r>
              <a:rPr lang="en-US" sz="1200" b="1" dirty="0">
                <a:latin typeface="Courier New" pitchFamily="49" charset="0"/>
              </a:rPr>
              <a:t>+----------------------------------------+</a:t>
            </a:r>
          </a:p>
          <a:p>
            <a:r>
              <a:rPr lang="en-US" sz="1200" b="1" dirty="0">
                <a:latin typeface="Courier New" pitchFamily="49" charset="0"/>
              </a:rPr>
              <a:t>|                 Y=0       Y=1     Total|</a:t>
            </a:r>
          </a:p>
          <a:p>
            <a:r>
              <a:rPr lang="en-US" sz="1200" b="1" dirty="0">
                <a:latin typeface="Courier New" pitchFamily="49" charset="0"/>
              </a:rPr>
              <a:t>| Proportions  .34202    .65798   1.00000|</a:t>
            </a:r>
          </a:p>
          <a:p>
            <a:r>
              <a:rPr lang="en-US" sz="1200" b="1" dirty="0">
                <a:latin typeface="Courier New" pitchFamily="49" charset="0"/>
              </a:rPr>
              <a:t>| Sample Size    1155      2222      3377|</a:t>
            </a:r>
          </a:p>
          <a:p>
            <a:r>
              <a:rPr lang="en-US" sz="1200" b="1" dirty="0">
                <a:latin typeface="Courier New" pitchFamily="49" charset="0"/>
              </a:rPr>
              <a:t>+----------------------------------------+</a:t>
            </a:r>
          </a:p>
          <a:p>
            <a:r>
              <a:rPr lang="en-US" sz="1200" b="1" dirty="0">
                <a:latin typeface="Courier New" pitchFamily="49" charset="0"/>
              </a:rPr>
              <a:t>| </a:t>
            </a:r>
            <a:r>
              <a:rPr lang="en-US" sz="1200" b="1" dirty="0">
                <a:solidFill>
                  <a:srgbClr val="FF3300"/>
                </a:solidFill>
                <a:latin typeface="Courier New" pitchFamily="49" charset="0"/>
              </a:rPr>
              <a:t>Log Likelihood Functions for BC Model</a:t>
            </a:r>
            <a:r>
              <a:rPr lang="en-US" sz="1200" b="1" dirty="0">
                <a:latin typeface="Courier New" pitchFamily="49" charset="0"/>
              </a:rPr>
              <a:t>  |</a:t>
            </a:r>
          </a:p>
          <a:p>
            <a:r>
              <a:rPr lang="en-US" sz="1200" b="1" dirty="0">
                <a:latin typeface="Courier New" pitchFamily="49" charset="0"/>
              </a:rPr>
              <a:t>|              P=0.50    P=N1/N   P=Model| P=.5 =&gt; No Model. P=N1/N =&gt; Constant only</a:t>
            </a:r>
          </a:p>
          <a:p>
            <a:r>
              <a:rPr lang="en-US" sz="1200" b="1" dirty="0">
                <a:latin typeface="Courier New" pitchFamily="49" charset="0"/>
              </a:rPr>
              <a:t>| </a:t>
            </a:r>
            <a:r>
              <a:rPr lang="en-US" sz="1200" b="1" dirty="0" err="1">
                <a:latin typeface="Courier New" pitchFamily="49" charset="0"/>
              </a:rPr>
              <a:t>LogL</a:t>
            </a:r>
            <a:r>
              <a:rPr lang="en-US" sz="1200" b="1" dirty="0">
                <a:latin typeface="Courier New" pitchFamily="49" charset="0"/>
              </a:rPr>
              <a:t> =     -2340.76  -2169.27  -2085.92| Log likelihood values used in LRI</a:t>
            </a:r>
          </a:p>
          <a:p>
            <a:r>
              <a:rPr lang="en-US" sz="1200" b="1" dirty="0">
                <a:latin typeface="Courier New" pitchFamily="49" charset="0"/>
              </a:rPr>
              <a:t>+----------------------------------------+</a:t>
            </a:r>
          </a:p>
          <a:p>
            <a:r>
              <a:rPr lang="en-US" sz="1200" b="1" dirty="0">
                <a:latin typeface="Courier New" pitchFamily="49" charset="0"/>
              </a:rPr>
              <a:t>| </a:t>
            </a:r>
            <a:r>
              <a:rPr lang="en-US" sz="1200" b="1" dirty="0">
                <a:solidFill>
                  <a:srgbClr val="FF3300"/>
                </a:solidFill>
                <a:latin typeface="Courier New" pitchFamily="49" charset="0"/>
              </a:rPr>
              <a:t>Fit Measures based on Log Likelihood</a:t>
            </a:r>
            <a:r>
              <a:rPr lang="en-US" sz="1200" b="1" dirty="0">
                <a:latin typeface="Courier New" pitchFamily="49" charset="0"/>
              </a:rPr>
              <a:t>   |</a:t>
            </a:r>
          </a:p>
          <a:p>
            <a:r>
              <a:rPr lang="en-US" sz="1200" b="1" dirty="0">
                <a:latin typeface="Courier New" pitchFamily="49" charset="0"/>
              </a:rPr>
              <a:t>| McFadden = 1-(L/L0)          =   .03842|</a:t>
            </a:r>
          </a:p>
          <a:p>
            <a:r>
              <a:rPr lang="en-US" sz="1200" b="1" dirty="0">
                <a:latin typeface="Courier New" pitchFamily="49" charset="0"/>
              </a:rPr>
              <a:t>| </a:t>
            </a:r>
            <a:r>
              <a:rPr lang="en-US" sz="1200" b="1" dirty="0" err="1">
                <a:latin typeface="Courier New" pitchFamily="49" charset="0"/>
              </a:rPr>
              <a:t>Estrella</a:t>
            </a:r>
            <a:r>
              <a:rPr lang="en-US" sz="1200" b="1" dirty="0">
                <a:latin typeface="Courier New" pitchFamily="49" charset="0"/>
              </a:rPr>
              <a:t> = 1-(L/L0)^(-2L0/n) =   .04909</a:t>
            </a:r>
            <a:r>
              <a:rPr lang="en-US" sz="1200" b="1" dirty="0" smtClean="0">
                <a:latin typeface="Courier New" pitchFamily="49" charset="0"/>
              </a:rPr>
              <a:t>| 1 – (1-LRI)^(-2L0/N)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| R-squared (ML)               =   .04816</a:t>
            </a:r>
            <a:r>
              <a:rPr lang="en-US" sz="1200" b="1" dirty="0" smtClean="0">
                <a:latin typeface="Courier New" pitchFamily="49" charset="0"/>
              </a:rPr>
              <a:t>| 1 - </a:t>
            </a:r>
            <a:r>
              <a:rPr lang="en-US" sz="1200" b="1" dirty="0" err="1" smtClean="0">
                <a:latin typeface="Courier New" pitchFamily="49" charset="0"/>
              </a:rPr>
              <a:t>exp</a:t>
            </a:r>
            <a:r>
              <a:rPr lang="en-US" sz="1200" b="1" dirty="0" smtClean="0">
                <a:latin typeface="Courier New" pitchFamily="49" charset="0"/>
              </a:rPr>
              <a:t>[-(1/N)model chi-</a:t>
            </a:r>
            <a:r>
              <a:rPr lang="en-US" sz="1200" b="1" dirty="0" err="1" smtClean="0">
                <a:latin typeface="Courier New" pitchFamily="49" charset="0"/>
              </a:rPr>
              <a:t>squard</a:t>
            </a:r>
            <a:r>
              <a:rPr lang="en-US" sz="1200" b="1" dirty="0" smtClean="0">
                <a:latin typeface="Courier New" pitchFamily="49" charset="0"/>
              </a:rPr>
              <a:t>]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| </a:t>
            </a:r>
            <a:r>
              <a:rPr lang="en-US" sz="1200" b="1" dirty="0" err="1">
                <a:latin typeface="Courier New" pitchFamily="49" charset="0"/>
              </a:rPr>
              <a:t>Akaike</a:t>
            </a:r>
            <a:r>
              <a:rPr lang="en-US" sz="1200" b="1" dirty="0">
                <a:latin typeface="Courier New" pitchFamily="49" charset="0"/>
              </a:rPr>
              <a:t> Information Crit.     =  1.23892| Multiplied by 1/N</a:t>
            </a:r>
          </a:p>
          <a:p>
            <a:r>
              <a:rPr lang="en-US" sz="1200" b="1" dirty="0">
                <a:latin typeface="Courier New" pitchFamily="49" charset="0"/>
              </a:rPr>
              <a:t>| Schwartz Information Crit.   =  1.24981| Multiplied by 1/N</a:t>
            </a:r>
          </a:p>
          <a:p>
            <a:r>
              <a:rPr lang="en-US" sz="1200" b="1" dirty="0">
                <a:latin typeface="Courier New" pitchFamily="49" charset="0"/>
              </a:rPr>
              <a:t>+----------------------------------------+</a:t>
            </a:r>
          </a:p>
          <a:p>
            <a:r>
              <a:rPr lang="en-US" sz="1200" b="1" dirty="0">
                <a:latin typeface="Courier New" pitchFamily="49" charset="0"/>
              </a:rPr>
              <a:t>| </a:t>
            </a:r>
            <a:r>
              <a:rPr lang="en-US" sz="1200" b="1" dirty="0">
                <a:solidFill>
                  <a:srgbClr val="FF3300"/>
                </a:solidFill>
                <a:latin typeface="Courier New" pitchFamily="49" charset="0"/>
              </a:rPr>
              <a:t>Fit Measures Based on Model Predictions</a:t>
            </a:r>
            <a:r>
              <a:rPr lang="en-US" sz="1200" b="1" dirty="0">
                <a:latin typeface="Courier New" pitchFamily="49" charset="0"/>
              </a:rPr>
              <a:t>|</a:t>
            </a:r>
          </a:p>
          <a:p>
            <a:r>
              <a:rPr lang="en-US" sz="1200" b="1" dirty="0">
                <a:latin typeface="Courier New" pitchFamily="49" charset="0"/>
              </a:rPr>
              <a:t>| </a:t>
            </a:r>
            <a:r>
              <a:rPr lang="en-US" sz="1200" b="1" dirty="0" err="1">
                <a:latin typeface="Courier New" pitchFamily="49" charset="0"/>
              </a:rPr>
              <a:t>Efron</a:t>
            </a:r>
            <a:r>
              <a:rPr lang="en-US" sz="1200" b="1" dirty="0">
                <a:latin typeface="Courier New" pitchFamily="49" charset="0"/>
              </a:rPr>
              <a:t>                        =   .04825| Note huge variation. This severely limits</a:t>
            </a:r>
          </a:p>
          <a:p>
            <a:r>
              <a:rPr lang="en-US" sz="1200" b="1" dirty="0">
                <a:latin typeface="Courier New" pitchFamily="49" charset="0"/>
              </a:rPr>
              <a:t>| Ben </a:t>
            </a:r>
            <a:r>
              <a:rPr lang="en-US" sz="1200" b="1" dirty="0" err="1">
                <a:latin typeface="Courier New" pitchFamily="49" charset="0"/>
              </a:rPr>
              <a:t>Akiva</a:t>
            </a:r>
            <a:r>
              <a:rPr lang="en-US" sz="1200" b="1" dirty="0">
                <a:latin typeface="Courier New" pitchFamily="49" charset="0"/>
              </a:rPr>
              <a:t> and </a:t>
            </a:r>
            <a:r>
              <a:rPr lang="en-US" sz="1200" b="1" dirty="0" err="1">
                <a:latin typeface="Courier New" pitchFamily="49" charset="0"/>
              </a:rPr>
              <a:t>Lerman</a:t>
            </a:r>
            <a:r>
              <a:rPr lang="en-US" sz="1200" b="1" dirty="0">
                <a:latin typeface="Courier New" pitchFamily="49" charset="0"/>
              </a:rPr>
              <a:t>         =   .57139| the usefulness of these measures.</a:t>
            </a:r>
          </a:p>
          <a:p>
            <a:r>
              <a:rPr lang="en-US" sz="1200" b="1" dirty="0">
                <a:latin typeface="Courier New" pitchFamily="49" charset="0"/>
              </a:rPr>
              <a:t>| </a:t>
            </a:r>
            <a:r>
              <a:rPr lang="en-US" sz="1200" b="1" dirty="0" err="1">
                <a:latin typeface="Courier New" pitchFamily="49" charset="0"/>
              </a:rPr>
              <a:t>Veall</a:t>
            </a:r>
            <a:r>
              <a:rPr lang="en-US" sz="1200" b="1" dirty="0">
                <a:latin typeface="Courier New" pitchFamily="49" charset="0"/>
              </a:rPr>
              <a:t> and Zimmerman          =   .08365|</a:t>
            </a:r>
          </a:p>
          <a:p>
            <a:r>
              <a:rPr lang="en-US" sz="1200" b="1" dirty="0">
                <a:latin typeface="Courier New" pitchFamily="49" charset="0"/>
              </a:rPr>
              <a:t>| Cramer                       =   .04771|</a:t>
            </a:r>
          </a:p>
          <a:p>
            <a:r>
              <a:rPr lang="en-US" sz="1200" b="1" dirty="0">
                <a:latin typeface="Courier New" pitchFamily="49" charset="0"/>
              </a:rPr>
              <a:t>+----------------------------------------+</a:t>
            </a:r>
          </a:p>
        </p:txBody>
      </p:sp>
      <p:sp>
        <p:nvSpPr>
          <p:cNvPr id="24580" name="Line 7"/>
          <p:cNvSpPr>
            <a:spLocks noChangeShapeType="1"/>
          </p:cNvSpPr>
          <p:nvPr/>
        </p:nvSpPr>
        <p:spPr bwMode="auto">
          <a:xfrm flipH="1">
            <a:off x="4505325" y="6010275"/>
            <a:ext cx="6858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609600" y="3091926"/>
            <a:ext cx="7924800" cy="1981200"/>
          </a:xfrm>
          <a:prstGeom prst="rect">
            <a:avLst/>
          </a:prstGeom>
          <a:solidFill>
            <a:srgbClr val="FF66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Fit Measures for a Logit Model</a:t>
            </a:r>
            <a:endParaRPr lang="en-US"/>
          </a:p>
        </p:txBody>
      </p:sp>
      <p:pic>
        <p:nvPicPr>
          <p:cNvPr id="233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752600"/>
            <a:ext cx="4724400" cy="4877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mtClean="0"/>
              <a:t>Fit Measures Based on Predictions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2133600"/>
            <a:ext cx="6400800" cy="32766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Computation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Use the model to compute predicted probabilities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Use the model and a rule to compute predicted y = 0 or 1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Fit measure compares predictions to actuals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676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Predicting the Outcome 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514600"/>
            <a:ext cx="6705600" cy="35052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Predicted probabilities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P = F(a + b</a:t>
            </a:r>
            <a:r>
              <a:rPr lang="en-US" sz="2000" b="1" baseline="-2500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Age + b</a:t>
            </a:r>
            <a:r>
              <a:rPr lang="en-US" sz="2000" b="1" baseline="-25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Income + b</a:t>
            </a:r>
            <a:r>
              <a:rPr lang="en-US" sz="2000" b="1" baseline="-2500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Female+…)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Predicting outcomes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Predict y=1 if P is “large”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Use 0.5 for “large” (more likely than not)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Generally, use 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Count successes and failures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4648200" y="4876800"/>
          <a:ext cx="19050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01" name="Equation" r:id="rId4" imgW="901309" imgH="241195" progId="Equation.DSMT4">
                  <p:embed/>
                </p:oleObj>
              </mc:Choice>
              <mc:Fallback>
                <p:oleObj name="Equation" r:id="rId4" imgW="901309" imgH="241195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876800"/>
                        <a:ext cx="1905000" cy="51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7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6934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83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Cramer Fit Measure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286000" y="1779587"/>
          <a:ext cx="4445000" cy="210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5" name="Equation" r:id="rId4" imgW="3162300" imgH="1498600" progId="Equation.DSMT4">
                  <p:embed/>
                </p:oleObj>
              </mc:Choice>
              <mc:Fallback>
                <p:oleObj name="Equation" r:id="rId4" imgW="3162300" imgH="1498600" progId="Equation.DSMT4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779587"/>
                        <a:ext cx="4445000" cy="2106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Text Box 6"/>
          <p:cNvSpPr txBox="1">
            <a:spLocks noChangeArrowheads="1"/>
          </p:cNvSpPr>
          <p:nvPr/>
        </p:nvSpPr>
        <p:spPr bwMode="auto">
          <a:xfrm>
            <a:off x="1828800" y="3962400"/>
            <a:ext cx="5638800" cy="156966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+----------------------------------------+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 </a:t>
            </a:r>
            <a:r>
              <a:rPr lang="en-US" sz="1600" b="1">
                <a:solidFill>
                  <a:srgbClr val="FF3300"/>
                </a:solidFill>
                <a:latin typeface="Courier New" pitchFamily="49" charset="0"/>
              </a:rPr>
              <a:t>Fit Measures Based on Model Predictions</a:t>
            </a:r>
            <a:r>
              <a:rPr lang="en-US" sz="1600" b="1">
                <a:latin typeface="Courier New" pitchFamily="49" charset="0"/>
              </a:rPr>
              <a:t>|</a:t>
            </a:r>
          </a:p>
          <a:p>
            <a:r>
              <a:rPr lang="en-US" sz="1600" b="1">
                <a:latin typeface="Courier New" pitchFamily="49" charset="0"/>
              </a:rPr>
              <a:t>| Efron                        =   .04825</a:t>
            </a:r>
            <a:r>
              <a:rPr lang="en-US" sz="1600" b="1" smtClean="0">
                <a:latin typeface="Courier New" pitchFamily="49" charset="0"/>
              </a:rPr>
              <a:t>|</a:t>
            </a:r>
            <a:endParaRPr lang="en-US" sz="1600" b="1">
              <a:latin typeface="Courier New" pitchFamily="49" charset="0"/>
            </a:endParaRPr>
          </a:p>
          <a:p>
            <a:r>
              <a:rPr lang="en-US" sz="1600" b="1">
                <a:latin typeface="Courier New" pitchFamily="49" charset="0"/>
              </a:rPr>
              <a:t>| Veall and Zimmerman          =   .08365|</a:t>
            </a:r>
          </a:p>
          <a:p>
            <a:r>
              <a:rPr lang="en-US" sz="1600" b="1">
                <a:latin typeface="Courier New" pitchFamily="49" charset="0"/>
              </a:rPr>
              <a:t>| </a:t>
            </a:r>
            <a:r>
              <a:rPr lang="en-US" sz="1600" b="1">
                <a:solidFill>
                  <a:srgbClr val="0000FF"/>
                </a:solidFill>
                <a:latin typeface="Courier New" pitchFamily="49" charset="0"/>
              </a:rPr>
              <a:t>Cramer                       =   .04771</a:t>
            </a:r>
            <a:r>
              <a:rPr lang="en-US" sz="1600" b="1">
                <a:latin typeface="Courier New" pitchFamily="49" charset="0"/>
              </a:rPr>
              <a:t>|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+----------------------------------------+</a:t>
            </a:r>
            <a:endParaRPr lang="en-US" sz="160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3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139825"/>
          </a:xfrm>
        </p:spPr>
        <p:txBody>
          <a:bodyPr/>
          <a:lstStyle/>
          <a:p>
            <a:pPr algn="ctr"/>
            <a:r>
              <a:rPr lang="en-US" sz="2800" b="1" smtClean="0"/>
              <a:t>Comparing Groups: Oaxaca Decomposition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219200" y="2209800"/>
          <a:ext cx="7464425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717" name="Equation" r:id="rId3" imgW="3530600" imgH="1333500" progId="Equation.DSMT4">
                  <p:embed/>
                </p:oleObj>
              </mc:Choice>
              <mc:Fallback>
                <p:oleObj name="Equation" r:id="rId3" imgW="3530600" imgH="13335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209800"/>
                        <a:ext cx="7464425" cy="281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/>
          <a:lstStyle/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Oaxaca (and other) Decompositions</a:t>
            </a:r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828800"/>
            <a:ext cx="6743700" cy="481172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1371600" y="4038600"/>
            <a:ext cx="6629400" cy="533400"/>
          </a:xfrm>
          <a:prstGeom prst="rect">
            <a:avLst/>
          </a:prstGeom>
          <a:solidFill>
            <a:srgbClr val="FF0000">
              <a:alpha val="2196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12970</TotalTime>
  <Words>2052</Words>
  <Application>Microsoft Office PowerPoint</Application>
  <PresentationFormat>On-screen Show (4:3)</PresentationFormat>
  <Paragraphs>377</Paragraphs>
  <Slides>77</Slides>
  <Notes>44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79" baseType="lpstr">
      <vt:lpstr>1_Quadrant</vt:lpstr>
      <vt:lpstr>Equation</vt:lpstr>
      <vt:lpstr>PowerPoint Presentation</vt:lpstr>
      <vt:lpstr>Modeling Binary Choice</vt:lpstr>
      <vt:lpstr>Agenda</vt:lpstr>
      <vt:lpstr>Application: Health Care Usage</vt:lpstr>
      <vt:lpstr>PowerPoint Presentation</vt:lpstr>
      <vt:lpstr>Application</vt:lpstr>
      <vt:lpstr>Simple Binary Choice: Insurance</vt:lpstr>
      <vt:lpstr>Censored Health Satisfaction Scale</vt:lpstr>
      <vt:lpstr>PowerPoint Presentation</vt:lpstr>
      <vt:lpstr>Count Transformed to Indicator</vt:lpstr>
      <vt:lpstr>Redefined Multinomial Choice</vt:lpstr>
      <vt:lpstr>A Random Utility Approach</vt:lpstr>
      <vt:lpstr>A Model for Binary Choice</vt:lpstr>
      <vt:lpstr> </vt:lpstr>
      <vt:lpstr>An Econometric Model</vt:lpstr>
      <vt:lpstr>PowerPoint Presentation</vt:lpstr>
      <vt:lpstr>Modeling Approaches</vt:lpstr>
      <vt:lpstr>Nonparametric Regressions</vt:lpstr>
      <vt:lpstr>Klein and Spady Semiparametric No specific distribution assumed</vt:lpstr>
      <vt:lpstr>Fully Parametric</vt:lpstr>
      <vt:lpstr>PowerPoint Presentation</vt:lpstr>
      <vt:lpstr>Parametric vs. Semiparametric</vt:lpstr>
      <vt:lpstr>PowerPoint Presentation</vt:lpstr>
      <vt:lpstr>Parametric Model Estimation</vt:lpstr>
      <vt:lpstr>Completing the Model:  F()</vt:lpstr>
      <vt:lpstr>PowerPoint Presentation</vt:lpstr>
      <vt:lpstr>PowerPoint Presentation</vt:lpstr>
      <vt:lpstr>PowerPoint Presentation</vt:lpstr>
      <vt:lpstr>Partial Effects in Probability Models</vt:lpstr>
      <vt:lpstr>Partial Effect for a Dummy Variable</vt:lpstr>
      <vt:lpstr>Estimated Partial Effects</vt:lpstr>
      <vt:lpstr>Probit Partial Effect – Dummy Variable</vt:lpstr>
      <vt:lpstr>Binary Choice Models: Probit vs. Logit</vt:lpstr>
      <vt:lpstr>Average Partial Effects: Probit vs. Logit</vt:lpstr>
      <vt:lpstr>Computing Partial Effects</vt:lpstr>
      <vt:lpstr>Average Partial Effects</vt:lpstr>
      <vt:lpstr>APE vs. Partial Effects at Means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Nonlinear Effect</vt:lpstr>
      <vt:lpstr>Nonlinear Effects</vt:lpstr>
      <vt:lpstr>Partial Effects?  No</vt:lpstr>
      <vt:lpstr>Practicalities of Nonlinearities</vt:lpstr>
      <vt:lpstr>Partial Effect for Nonlinear Terms</vt:lpstr>
      <vt:lpstr>Average Partial Effect: Averaged over Sample Incomes and Genders for Specific Values of Age</vt:lpstr>
      <vt:lpstr>Interaction Effects</vt:lpstr>
      <vt:lpstr>Partial Effects?</vt:lpstr>
      <vt:lpstr>Direct Effect of Age</vt:lpstr>
      <vt:lpstr>Income Effect</vt:lpstr>
      <vt:lpstr>Income Effect on Health for Different Ages</vt:lpstr>
      <vt:lpstr>Gender – Age Interaction Effects</vt:lpstr>
      <vt:lpstr>Interaction Effect</vt:lpstr>
      <vt:lpstr>Margins and Odds Ratios</vt:lpstr>
      <vt:lpstr>Odds Ratios for Insurance Takeup Model Logit vs. Probit</vt:lpstr>
      <vt:lpstr>Odds Ratios</vt:lpstr>
      <vt:lpstr>Odds Ratio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Margins are about units of measurement</vt:lpstr>
      <vt:lpstr>Measures of Fit in Binary Choice Models</vt:lpstr>
      <vt:lpstr>How Well Does the Model Fit?</vt:lpstr>
      <vt:lpstr>Fitstat</vt:lpstr>
      <vt:lpstr>Pseudo R Squared</vt:lpstr>
      <vt:lpstr>Modifications of LRI Do Not Fix It</vt:lpstr>
      <vt:lpstr>Fit Measures for a Logit Model</vt:lpstr>
      <vt:lpstr>Fit Measures Based on Predictions</vt:lpstr>
      <vt:lpstr>Predicting the Outcome </vt:lpstr>
      <vt:lpstr>PowerPoint Presentation</vt:lpstr>
      <vt:lpstr>Cramer Fit Measure</vt:lpstr>
      <vt:lpstr>Comparing Groups: Oaxaca Decomposition</vt:lpstr>
      <vt:lpstr>Oaxaca (and other) Decompositions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</cp:lastModifiedBy>
  <cp:revision>126</cp:revision>
  <dcterms:created xsi:type="dcterms:W3CDTF">2001-06-17T19:05:03Z</dcterms:created>
  <dcterms:modified xsi:type="dcterms:W3CDTF">2013-07-05T19:25:55Z</dcterms:modified>
</cp:coreProperties>
</file>