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handoutMasterIdLst>
    <p:handoutMasterId r:id="rId43"/>
  </p:handoutMasterIdLst>
  <p:sldIdLst>
    <p:sldId id="481" r:id="rId2"/>
    <p:sldId id="478" r:id="rId3"/>
    <p:sldId id="540" r:id="rId4"/>
    <p:sldId id="545" r:id="rId5"/>
    <p:sldId id="480" r:id="rId6"/>
    <p:sldId id="459" r:id="rId7"/>
    <p:sldId id="460" r:id="rId8"/>
    <p:sldId id="542" r:id="rId9"/>
    <p:sldId id="543" r:id="rId10"/>
    <p:sldId id="461" r:id="rId11"/>
    <p:sldId id="544" r:id="rId12"/>
    <p:sldId id="463" r:id="rId13"/>
    <p:sldId id="507" r:id="rId14"/>
    <p:sldId id="462" r:id="rId15"/>
    <p:sldId id="541" r:id="rId16"/>
    <p:sldId id="466" r:id="rId17"/>
    <p:sldId id="464" r:id="rId18"/>
    <p:sldId id="465" r:id="rId19"/>
    <p:sldId id="467" r:id="rId20"/>
    <p:sldId id="469" r:id="rId21"/>
    <p:sldId id="468" r:id="rId22"/>
    <p:sldId id="473" r:id="rId23"/>
    <p:sldId id="474" r:id="rId24"/>
    <p:sldId id="470" r:id="rId25"/>
    <p:sldId id="475" r:id="rId26"/>
    <p:sldId id="476" r:id="rId27"/>
    <p:sldId id="477" r:id="rId28"/>
    <p:sldId id="547" r:id="rId29"/>
    <p:sldId id="472" r:id="rId30"/>
    <p:sldId id="471" r:id="rId31"/>
    <p:sldId id="548" r:id="rId32"/>
    <p:sldId id="549" r:id="rId33"/>
    <p:sldId id="550" r:id="rId34"/>
    <p:sldId id="551" r:id="rId35"/>
    <p:sldId id="552" r:id="rId36"/>
    <p:sldId id="553" r:id="rId37"/>
    <p:sldId id="554" r:id="rId38"/>
    <p:sldId id="555" r:id="rId39"/>
    <p:sldId id="556" r:id="rId40"/>
    <p:sldId id="557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CC00"/>
    <a:srgbClr val="0066FF"/>
    <a:srgbClr val="CCECFF"/>
    <a:srgbClr val="000000"/>
    <a:srgbClr val="8B00EA"/>
    <a:srgbClr val="FFFFFF"/>
    <a:srgbClr val="FF3300"/>
    <a:srgbClr val="0099FF"/>
    <a:srgbClr val="6B0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7" autoAdjust="0"/>
    <p:restoredTop sz="94636" autoAdjust="0"/>
  </p:normalViewPr>
  <p:slideViewPr>
    <p:cSldViewPr>
      <p:cViewPr varScale="1">
        <p:scale>
          <a:sx n="90" d="100"/>
          <a:sy n="90" d="100"/>
        </p:scale>
        <p:origin x="-1380" y="-96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778FD2-EB83-46ED-A9E9-34F48A10BA1C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8EC584F-4D86-4CC2-93C5-DE0C9ED9794A}" type="slidenum">
              <a:rPr lang="en-US" sz="1200"/>
              <a:pPr algn="r" eaLnBrk="1" hangingPunct="1"/>
              <a:t>3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7980DE-22A7-462F-AB21-6D4DA11EDE38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37908D-5C14-42ED-B93B-5A1ED5578111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3D8689-2E0A-4E9D-9424-AF923E451ECB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1047D4-37BD-49F1-B1A2-B0CEE562F0F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816BD-6273-434E-B4CB-C7A5D7FC4BA6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E0A95-49D9-4FA4-98C0-3C3DD2455B16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C16EDE-FCA6-4939-9FFD-37FE2B5EBE39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B67AD-E47A-4132-AA33-3F26FAAAB0C4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25AC9-6B52-4609-AAB4-38216D852B19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A216-D1CC-47D5-9A8D-CB5E32BD328A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4D241-874C-4C33-A76D-363BF91C2E10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1DCEB0-886C-456A-AA74-DF3C2F5D83CE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7BF76A-B21F-4DAB-BB85-6ED4CC136073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8A6D5-0BD3-4B4A-8988-9E6A35D8B7F8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7CA54-3402-4E7D-A6BA-2FB0D122B3CE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54F5F-0330-47F6-B0AD-FD3B27863EAA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ED82E-7F67-4D8F-8EC9-18586592EA7F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08B7B-F6FD-4EC4-83B4-14875B94E6B0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92068-E529-41DD-B025-A750C0C6B6C5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69642-BB67-4D8D-AD4D-A0AF547877F9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15720-B60A-481B-B4D3-176B51FD4A0D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5969A-515C-4BB5-BE33-04810764A074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C6AF3-5E41-4FDC-BCD0-33CF5B5EA1A7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CE87D7-11D6-495B-9955-99CA49CE50D0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 userDrawn="1"/>
        </p:nvSpPr>
        <p:spPr>
          <a:xfrm>
            <a:off x="5867400" y="6581001"/>
            <a:ext cx="3276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[Topic 1-Regression]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/37</a:t>
            </a:r>
            <a:endParaRPr lang="en-US" sz="1200" b="0"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 Descriptive Tools, Regression, Panel Data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Building in Econometrics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4419600" cy="2971800"/>
          </a:xfrm>
        </p:spPr>
        <p:txBody>
          <a:bodyPr/>
          <a:lstStyle/>
          <a:p>
            <a:pPr eaLnBrk="1" hangingPunct="1"/>
            <a:r>
              <a:rPr lang="en-US" sz="2400" smtClean="0"/>
              <a:t>Parameterizing the model</a:t>
            </a:r>
          </a:p>
          <a:p>
            <a:pPr lvl="1" eaLnBrk="1" hangingPunct="1"/>
            <a:r>
              <a:rPr lang="en-US" sz="2000" smtClean="0"/>
              <a:t>Nonparametric analysis</a:t>
            </a:r>
          </a:p>
          <a:p>
            <a:pPr lvl="1" eaLnBrk="1" hangingPunct="1"/>
            <a:r>
              <a:rPr lang="en-US" sz="2000" smtClean="0"/>
              <a:t>Semiparametric analysis</a:t>
            </a:r>
          </a:p>
          <a:p>
            <a:pPr lvl="1" eaLnBrk="1" hangingPunct="1"/>
            <a:r>
              <a:rPr lang="en-US" sz="2000" smtClean="0"/>
              <a:t>Parametric analysis</a:t>
            </a:r>
          </a:p>
          <a:p>
            <a:pPr eaLnBrk="1" hangingPunct="1"/>
            <a:r>
              <a:rPr lang="en-US" sz="2400" smtClean="0"/>
              <a:t>Sharpness of inferences follows from the strength of the assumptions</a:t>
            </a:r>
          </a:p>
          <a:p>
            <a:pPr eaLnBrk="1" hangingPunct="1"/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895600"/>
            <a:ext cx="3686175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4953000" y="2209800"/>
            <a:ext cx="3657600" cy="609600"/>
          </a:xfrm>
          <a:prstGeom prst="rect">
            <a:avLst/>
          </a:prstGeom>
          <a:noFill/>
          <a:ln w="28575">
            <a:solidFill>
              <a:srgbClr val="6B00B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pitchFamily="34" charset="0"/>
              </a:rPr>
              <a:t>A Model Relating (Log)Wage </a:t>
            </a:r>
            <a:br>
              <a:rPr lang="en-US" sz="1600" b="1">
                <a:latin typeface="Arial" pitchFamily="34" charset="0"/>
              </a:rPr>
            </a:br>
            <a:r>
              <a:rPr lang="en-US" sz="1600" b="1">
                <a:latin typeface="Arial" pitchFamily="34" charset="0"/>
              </a:rPr>
              <a:t>to Gender and Experience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Cornwell and Rupert Panel Data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457200" y="1647885"/>
            <a:ext cx="8229600" cy="4278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</a:rPr>
              <a:t>Cornwell and Rupert Returns to Schooling Data, 595 Individuals, 7 Years</a:t>
            </a:r>
            <a:r>
              <a:rPr lang="en-US" sz="1600" dirty="0">
                <a:latin typeface="Tahoma" pitchFamily="34" charset="0"/>
              </a:rPr>
              <a:t/>
            </a:r>
            <a:br>
              <a:rPr lang="en-US" sz="1600" dirty="0">
                <a:latin typeface="Tahoma" pitchFamily="34" charset="0"/>
              </a:rPr>
            </a:br>
            <a:r>
              <a:rPr lang="en-US" sz="1600" b="1" dirty="0">
                <a:latin typeface="Tahoma" pitchFamily="34" charset="0"/>
              </a:rPr>
              <a:t>Variables in the file are</a:t>
            </a:r>
            <a:endParaRPr lang="en-US" sz="1600" dirty="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EXP 	= work experience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WKS 	= weeks worked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OCC 	= occupation, 1 if blue collar, 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IND 	= 1 if manufacturing industry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SOUTH 	= 1 if resides in south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SMSA	= 1 if resides in a city (SMSA)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MS 	= 1 if married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FEM 	= 1 if female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UNION 	= 1 if wage set by union contract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ED 	= years of education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 smtClean="0">
                <a:latin typeface="Tahoma" pitchFamily="34" charset="0"/>
              </a:rPr>
              <a:t>LWAGE </a:t>
            </a:r>
            <a:r>
              <a:rPr lang="en-US" sz="1600" dirty="0">
                <a:latin typeface="Tahoma" pitchFamily="34" charset="0"/>
              </a:rPr>
              <a:t>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28638" y="4758396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47675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9962" y="1000363"/>
            <a:ext cx="3581400" cy="5578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2895600" y="1905000"/>
            <a:ext cx="2895600" cy="1447800"/>
          </a:xfrm>
          <a:prstGeom prst="rect">
            <a:avLst/>
          </a:prstGeom>
          <a:solidFill>
            <a:srgbClr val="FF3300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2895600" y="3352800"/>
            <a:ext cx="2895600" cy="1447800"/>
          </a:xfrm>
          <a:prstGeom prst="rect">
            <a:avLst/>
          </a:prstGeom>
          <a:solidFill>
            <a:srgbClr val="CCECFF">
              <a:alpha val="31764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2895600" y="4800600"/>
            <a:ext cx="2895600" cy="14478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8"/>
          <p:cNvSpPr txBox="1">
            <a:spLocks noChangeArrowheads="1"/>
          </p:cNvSpPr>
          <p:nvPr/>
        </p:nvSpPr>
        <p:spPr bwMode="auto">
          <a:xfrm>
            <a:off x="5105400" y="990600"/>
            <a:ext cx="289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Nonparametric Regression</a:t>
            </a:r>
          </a:p>
          <a:p>
            <a:r>
              <a:rPr lang="en-US" sz="140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Kernel regression </a:t>
            </a:r>
            <a:r>
              <a:rPr lang="en-US" sz="1400">
                <a:latin typeface="Arial" pitchFamily="34" charset="0"/>
                <a:cs typeface="Arial" pitchFamily="34" charset="0"/>
              </a:rPr>
              <a:t>of y on x</a:t>
            </a:r>
          </a:p>
        </p:txBody>
      </p:sp>
      <p:sp>
        <p:nvSpPr>
          <p:cNvPr id="8198" name="TextBox 9"/>
          <p:cNvSpPr txBox="1">
            <a:spLocks noChangeArrowheads="1"/>
          </p:cNvSpPr>
          <p:nvPr/>
        </p:nvSpPr>
        <p:spPr bwMode="auto">
          <a:xfrm>
            <a:off x="914400" y="3886200"/>
            <a:ext cx="3429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Semiparametric Regression</a:t>
            </a:r>
            <a:r>
              <a:rPr lang="en-US" sz="1400">
                <a:latin typeface="Arial" pitchFamily="34" charset="0"/>
                <a:cs typeface="Arial" pitchFamily="34" charset="0"/>
              </a:rPr>
              <a:t>:  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Least absolute deviations regression </a:t>
            </a:r>
            <a:r>
              <a:rPr lang="en-US" sz="1400">
                <a:latin typeface="Arial" pitchFamily="34" charset="0"/>
                <a:cs typeface="Arial" pitchFamily="34" charset="0"/>
              </a:rPr>
              <a:t>of y on x</a:t>
            </a:r>
          </a:p>
        </p:txBody>
      </p:sp>
      <p:sp>
        <p:nvSpPr>
          <p:cNvPr id="8199" name="TextBox 10"/>
          <p:cNvSpPr txBox="1">
            <a:spLocks noChangeArrowheads="1"/>
          </p:cNvSpPr>
          <p:nvPr/>
        </p:nvSpPr>
        <p:spPr bwMode="auto">
          <a:xfrm>
            <a:off x="4648200" y="3886200"/>
            <a:ext cx="3581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Parametric </a:t>
            </a:r>
            <a:r>
              <a:rPr lang="en-US" sz="1400" b="1" smtClean="0">
                <a:latin typeface="Arial" pitchFamily="34" charset="0"/>
                <a:cs typeface="Arial" pitchFamily="34" charset="0"/>
              </a:rPr>
              <a:t>Regression:  </a:t>
            </a:r>
            <a:r>
              <a:rPr lang="en-US" sz="140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Least </a:t>
            </a:r>
            <a:r>
              <a:rPr lang="en-US" sz="140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squares – maximum likelihood – regression </a:t>
            </a:r>
            <a:r>
              <a:rPr lang="en-US" sz="1400">
                <a:latin typeface="Arial" pitchFamily="34" charset="0"/>
                <a:cs typeface="Arial" pitchFamily="34" charset="0"/>
              </a:rPr>
              <a:t>of y on x</a:t>
            </a: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762000" y="1066800"/>
            <a:ext cx="3429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0066FF"/>
                </a:solidFill>
                <a:latin typeface="Arial" pitchFamily="34" charset="0"/>
              </a:rPr>
              <a:t>Application</a:t>
            </a:r>
            <a:r>
              <a:rPr lang="en-US" sz="1400">
                <a:latin typeface="Arial" pitchFamily="34" charset="0"/>
              </a:rPr>
              <a:t>:  Is there a relationship between </a:t>
            </a:r>
            <a:r>
              <a:rPr lang="en-US" sz="1400" smtClean="0">
                <a:latin typeface="Arial" pitchFamily="34" charset="0"/>
              </a:rPr>
              <a:t>Log(wage) and Education?</a:t>
            </a:r>
            <a:endParaRPr lang="en-US" sz="1400">
              <a:latin typeface="Arial" pitchFamily="34" charset="0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3505200" cy="201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9497" y="1600200"/>
            <a:ext cx="333390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4495800"/>
            <a:ext cx="4000500" cy="221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1143000"/>
          </a:xfrm>
        </p:spPr>
        <p:txBody>
          <a:bodyPr/>
          <a:lstStyle/>
          <a:p>
            <a:r>
              <a:rPr lang="en-US" smtClean="0"/>
              <a:t>A First Look at the Data</a:t>
            </a:r>
            <a:br>
              <a:rPr lang="en-US" smtClean="0"/>
            </a:br>
            <a:r>
              <a:rPr lang="en-US" smtClean="0"/>
              <a:t>Descriptive Statistics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3200400"/>
            <a:ext cx="7696200" cy="2438400"/>
          </a:xfrm>
        </p:spPr>
        <p:txBody>
          <a:bodyPr/>
          <a:lstStyle/>
          <a:p>
            <a:r>
              <a:rPr lang="en-US" smtClean="0"/>
              <a:t>Basic Measures of Location and Dispersion</a:t>
            </a:r>
          </a:p>
          <a:p>
            <a:r>
              <a:rPr lang="en-US" smtClean="0"/>
              <a:t>Graphical Devices</a:t>
            </a:r>
          </a:p>
          <a:p>
            <a:pPr lvl="1"/>
            <a:r>
              <a:rPr lang="en-US" smtClean="0"/>
              <a:t>Box Plots</a:t>
            </a:r>
          </a:p>
          <a:p>
            <a:pPr lvl="1"/>
            <a:r>
              <a:rPr lang="en-US" smtClean="0"/>
              <a:t>Histogram</a:t>
            </a:r>
          </a:p>
          <a:p>
            <a:pPr lvl="1"/>
            <a:r>
              <a:rPr lang="en-US" smtClean="0"/>
              <a:t>Kernel Density Estimator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58" y="4114800"/>
            <a:ext cx="723274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22" y="1085557"/>
            <a:ext cx="785497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533400" y="3124200"/>
            <a:ext cx="7924800" cy="3048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622935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990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Box Plots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839953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2296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From Jones and Schurer (2011)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for LWAGE</a:t>
            </a:r>
          </a:p>
        </p:txBody>
      </p:sp>
      <p:pic>
        <p:nvPicPr>
          <p:cNvPr id="136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28800"/>
            <a:ext cx="767715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8131834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752600"/>
            <a:ext cx="4343400" cy="1143000"/>
          </a:xfrm>
        </p:spPr>
        <p:txBody>
          <a:bodyPr/>
          <a:lstStyle/>
          <a:p>
            <a:pPr algn="l"/>
            <a:r>
              <a:rPr lang="en-US" sz="2800" smtClean="0"/>
              <a:t>The kernel density estimator is a</a:t>
            </a:r>
            <a:br>
              <a:rPr lang="en-US" sz="2800" smtClean="0"/>
            </a:br>
            <a:r>
              <a:rPr lang="en-US" sz="2800" smtClean="0"/>
              <a:t>histogram (of sorts).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28600" y="3733800"/>
          <a:ext cx="4156075" cy="1943100"/>
        </p:xfrm>
        <a:graphic>
          <a:graphicData uri="http://schemas.openxmlformats.org/presentationml/2006/ole">
            <p:oleObj spid="_x0000_s1039" name="Equation" r:id="rId4" imgW="3530600" imgH="1651000" progId="Equation.DSMT4">
              <p:embed/>
            </p:oleObj>
          </a:graphicData>
        </a:graphic>
      </p:graphicFrame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81769" y="3581400"/>
            <a:ext cx="413629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1" y="1331265"/>
            <a:ext cx="4106868" cy="217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Kernel Density Estimator</a:t>
            </a:r>
            <a:endParaRPr lang="en-US"/>
          </a:p>
        </p:txBody>
      </p:sp>
      <p:graphicFrame>
        <p:nvGraphicFramePr>
          <p:cNvPr id="1075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76614168"/>
              </p:ext>
            </p:extLst>
          </p:nvPr>
        </p:nvGraphicFramePr>
        <p:xfrm>
          <a:off x="819150" y="1752600"/>
          <a:ext cx="7659688" cy="4770438"/>
        </p:xfrm>
        <a:graphic>
          <a:graphicData uri="http://schemas.openxmlformats.org/presentationml/2006/ole">
            <p:oleObj spid="_x0000_s107535" name="Equation" r:id="rId3" imgW="4813300" imgH="299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Kernel Estimator for LWAGE</a:t>
            </a: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05000"/>
            <a:ext cx="79873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r>
              <a:rPr lang="en-US" smtClean="0"/>
              <a:t>From Jones and Schurer (2011)</a:t>
            </a:r>
            <a:endParaRPr lang="en-US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438400"/>
            <a:ext cx="8392026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1143000"/>
          </a:xfrm>
        </p:spPr>
        <p:txBody>
          <a:bodyPr/>
          <a:lstStyle/>
          <a:p>
            <a:r>
              <a:rPr lang="en-US" smtClean="0"/>
              <a:t>Objective: Impact of Education </a:t>
            </a:r>
            <a:br>
              <a:rPr lang="en-US" smtClean="0"/>
            </a:br>
            <a:r>
              <a:rPr lang="en-US" smtClean="0"/>
              <a:t>      on (log) Wage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3048000"/>
            <a:ext cx="7086600" cy="2743200"/>
          </a:xfrm>
        </p:spPr>
        <p:txBody>
          <a:bodyPr/>
          <a:lstStyle/>
          <a:p>
            <a:r>
              <a:rPr lang="en-US" b="1" smtClean="0"/>
              <a:t>Specification</a:t>
            </a:r>
            <a:r>
              <a:rPr lang="en-US" smtClean="0"/>
              <a:t>: What is the right model to use to analyze this association?</a:t>
            </a:r>
          </a:p>
          <a:p>
            <a:r>
              <a:rPr lang="en-US" b="1" smtClean="0"/>
              <a:t>Estimation</a:t>
            </a:r>
          </a:p>
          <a:p>
            <a:r>
              <a:rPr lang="en-US" b="1" smtClean="0"/>
              <a:t>Inference</a:t>
            </a:r>
          </a:p>
          <a:p>
            <a:r>
              <a:rPr lang="en-US" b="1" smtClean="0"/>
              <a:t>Analysis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r>
              <a:rPr lang="en-US" smtClean="0"/>
              <a:t>Simple Linear Regression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2667000" y="1828800"/>
            <a:ext cx="4495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LWAGE  =  5.8388 + 0.0652*ED</a:t>
            </a:r>
          </a:p>
        </p:txBody>
      </p:sp>
      <p:pic>
        <p:nvPicPr>
          <p:cNvPr id="1249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828800"/>
            <a:ext cx="725648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r>
              <a:rPr lang="en-US" smtClean="0"/>
              <a:t>Multiple Regression</a:t>
            </a:r>
          </a:p>
        </p:txBody>
      </p:sp>
      <p:pic>
        <p:nvPicPr>
          <p:cNvPr id="2355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62340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553533" y="5486400"/>
            <a:ext cx="8305800" cy="3048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r>
              <a:rPr lang="en-US" sz="2400" smtClean="0"/>
              <a:t>Specification: Quadratic Effect of Experience</a:t>
            </a:r>
          </a:p>
        </p:txBody>
      </p:sp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04336" cy="507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228600" y="5105400"/>
            <a:ext cx="8001000" cy="3048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7428" y="4038600"/>
            <a:ext cx="8001000" cy="3810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Partial Effects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828800"/>
            <a:ext cx="829055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87850"/>
            <a:ext cx="3275762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200" y="4486870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Education:   .05654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Experience   .04045  -  2*.00068*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Exp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FEM              -.38922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ight Brace 2"/>
          <p:cNvSpPr/>
          <p:nvPr/>
        </p:nvSpPr>
        <p:spPr bwMode="auto">
          <a:xfrm>
            <a:off x="3429000" y="4724400"/>
            <a:ext cx="227762" cy="309265"/>
          </a:xfrm>
          <a:prstGeom prst="rightBrac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 bwMode="auto">
          <a:xfrm flipV="1">
            <a:off x="3656762" y="4879032"/>
            <a:ext cx="61043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637672" y="4572000"/>
            <a:ext cx="610438" cy="851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3656762" y="5257800"/>
            <a:ext cx="610438" cy="914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Model Implication: Effect of Experience and Male vs. Female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981200"/>
            <a:ext cx="7010400" cy="4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Hypothesis Test About Coefficients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848600" cy="4302125"/>
          </a:xfrm>
        </p:spPr>
        <p:txBody>
          <a:bodyPr/>
          <a:lstStyle/>
          <a:p>
            <a:r>
              <a:rPr lang="en-US" smtClean="0"/>
              <a:t>Hypothesis</a:t>
            </a:r>
          </a:p>
          <a:p>
            <a:pPr lvl="1"/>
            <a:r>
              <a:rPr lang="en-US" smtClean="0"/>
              <a:t>Null: Restriction on 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>
                <a:cs typeface="Tahoma" pitchFamily="34" charset="0"/>
              </a:rPr>
              <a:t>:   </a:t>
            </a:r>
            <a:r>
              <a:rPr lang="en-US" b="1" smtClean="0">
                <a:cs typeface="Tahoma" pitchFamily="34" charset="0"/>
              </a:rPr>
              <a:t>R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>
                <a:cs typeface="Tahoma" pitchFamily="34" charset="0"/>
              </a:rPr>
              <a:t> – </a:t>
            </a:r>
            <a:r>
              <a:rPr lang="en-US" b="1" smtClean="0">
                <a:cs typeface="Tahoma" pitchFamily="34" charset="0"/>
              </a:rPr>
              <a:t>q</a:t>
            </a:r>
            <a:r>
              <a:rPr lang="en-US" smtClean="0">
                <a:cs typeface="Tahoma" pitchFamily="34" charset="0"/>
              </a:rPr>
              <a:t> = </a:t>
            </a:r>
            <a:r>
              <a:rPr lang="en-US" b="1" smtClean="0">
                <a:cs typeface="Tahoma" pitchFamily="34" charset="0"/>
              </a:rPr>
              <a:t>0</a:t>
            </a:r>
            <a:endParaRPr lang="en-US" smtClean="0">
              <a:cs typeface="Tahoma" pitchFamily="34" charset="0"/>
            </a:endParaRPr>
          </a:p>
          <a:p>
            <a:pPr lvl="1"/>
            <a:r>
              <a:rPr lang="en-US" smtClean="0">
                <a:cs typeface="Tahoma" pitchFamily="34" charset="0"/>
              </a:rPr>
              <a:t>Alternative: Not the null</a:t>
            </a:r>
          </a:p>
          <a:p>
            <a:pPr lvl="1"/>
            <a:endParaRPr lang="en-US" smtClean="0">
              <a:cs typeface="Tahoma" pitchFamily="34" charset="0"/>
            </a:endParaRPr>
          </a:p>
          <a:p>
            <a:r>
              <a:rPr lang="en-US" smtClean="0">
                <a:cs typeface="Tahoma" pitchFamily="34" charset="0"/>
              </a:rPr>
              <a:t>Approaches</a:t>
            </a:r>
          </a:p>
          <a:p>
            <a:pPr lvl="1"/>
            <a:r>
              <a:rPr lang="en-US" smtClean="0">
                <a:cs typeface="Tahoma" pitchFamily="34" charset="0"/>
              </a:rPr>
              <a:t>Fitting Criterion: R</a:t>
            </a:r>
            <a:r>
              <a:rPr lang="en-US" baseline="30000" smtClean="0">
                <a:cs typeface="Tahoma" pitchFamily="34" charset="0"/>
              </a:rPr>
              <a:t>2 </a:t>
            </a:r>
            <a:r>
              <a:rPr lang="en-US" smtClean="0">
                <a:cs typeface="Tahoma" pitchFamily="34" charset="0"/>
              </a:rPr>
              <a:t>decrease under the null?</a:t>
            </a:r>
          </a:p>
          <a:p>
            <a:pPr lvl="1"/>
            <a:r>
              <a:rPr lang="en-US" smtClean="0">
                <a:cs typeface="Tahoma" pitchFamily="34" charset="0"/>
              </a:rPr>
              <a:t>Wald:  </a:t>
            </a:r>
            <a:r>
              <a:rPr lang="en-US" b="1" smtClean="0">
                <a:cs typeface="Tahoma" pitchFamily="34" charset="0"/>
              </a:rPr>
              <a:t>Rb – q</a:t>
            </a:r>
            <a:r>
              <a:rPr lang="en-US" smtClean="0">
                <a:cs typeface="Tahoma" pitchFamily="34" charset="0"/>
              </a:rPr>
              <a:t> close to </a:t>
            </a:r>
            <a:r>
              <a:rPr lang="en-US" b="1" smtClean="0">
                <a:cs typeface="Tahoma" pitchFamily="34" charset="0"/>
              </a:rPr>
              <a:t>0</a:t>
            </a:r>
            <a:r>
              <a:rPr lang="en-US" smtClean="0">
                <a:cs typeface="Tahoma" pitchFamily="34" charset="0"/>
              </a:rPr>
              <a:t> under the alternative?</a:t>
            </a:r>
            <a:endParaRPr lang="el-GR" smtClean="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/>
          <a:lstStyle/>
          <a:p>
            <a:r>
              <a:rPr lang="en-US" smtClean="0"/>
              <a:t>Hypotheses</a:t>
            </a: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5791200" y="1981200"/>
            <a:ext cx="3048000" cy="798513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All Coefficients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</a:t>
            </a:r>
            <a:r>
              <a:rPr lang="en-US" b="1" smtClean="0">
                <a:latin typeface="Arial" pitchFamily="34" charset="0"/>
              </a:rPr>
              <a:t>[ 0 </a:t>
            </a:r>
            <a:r>
              <a:rPr lang="en-US" b="1">
                <a:latin typeface="Arial" pitchFamily="34" charset="0"/>
              </a:rPr>
              <a:t>| </a:t>
            </a:r>
            <a:r>
              <a:rPr lang="en-US" b="1" smtClean="0">
                <a:latin typeface="Arial" pitchFamily="34" charset="0"/>
              </a:rPr>
              <a:t>I ]  </a:t>
            </a:r>
            <a:r>
              <a:rPr lang="en-US" b="1">
                <a:latin typeface="Arial" pitchFamily="34" charset="0"/>
              </a:rPr>
              <a:t>q = [0]</a:t>
            </a:r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5791200" y="3124200"/>
            <a:ext cx="3124200" cy="1211263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ED Coefficient = 0?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R = </a:t>
            </a:r>
            <a:r>
              <a:rPr lang="en-US" b="1" dirty="0" smtClean="0">
                <a:latin typeface="Arial" pitchFamily="34" charset="0"/>
              </a:rPr>
              <a:t>0,1,0,0,0,0,0,0,0,0,0</a:t>
            </a:r>
            <a:endParaRPr lang="en-US" b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q =  0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5791200" y="4648200"/>
            <a:ext cx="3124200" cy="1760538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No Experience effect?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R = </a:t>
            </a:r>
            <a:r>
              <a:rPr lang="en-US" b="1" dirty="0" smtClean="0">
                <a:latin typeface="Arial" pitchFamily="34" charset="0"/>
              </a:rPr>
              <a:t>0,0,1,0,0,0,0,0,0,0,0</a:t>
            </a:r>
            <a:r>
              <a:rPr lang="en-US" b="1" dirty="0">
                <a:latin typeface="Arial" pitchFamily="34" charset="0"/>
              </a:rPr>
              <a:t/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       </a:t>
            </a:r>
            <a:r>
              <a:rPr lang="en-US" b="1" dirty="0" smtClean="0">
                <a:latin typeface="Arial" pitchFamily="34" charset="0"/>
              </a:rPr>
              <a:t>0,0,0,1,0,0,0,0,0,0,0</a:t>
            </a:r>
            <a:endParaRPr lang="en-US" b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q </a:t>
            </a:r>
            <a:r>
              <a:rPr lang="en-US" b="1" dirty="0" smtClean="0">
                <a:latin typeface="Arial" pitchFamily="34" charset="0"/>
              </a:rPr>
              <a:t>= 0</a:t>
            </a:r>
            <a:r>
              <a:rPr lang="en-US" b="1" dirty="0">
                <a:latin typeface="Arial" pitchFamily="34" charset="0"/>
              </a:rPr>
              <a:t/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      </a:t>
            </a:r>
            <a:r>
              <a:rPr lang="en-US" b="1" baseline="-2500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0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535067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 bwMode="auto">
          <a:xfrm>
            <a:off x="990600" y="4602564"/>
            <a:ext cx="838200" cy="1341035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smtClean="0"/>
              <a:t>Hypothesis Test Statistics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38188" y="1662113"/>
          <a:ext cx="7059612" cy="4094162"/>
        </p:xfrm>
        <a:graphic>
          <a:graphicData uri="http://schemas.openxmlformats.org/presentationml/2006/ole">
            <p:oleObj spid="_x0000_s2063" name="Equation" r:id="rId4" imgW="3898900" imgH="2260600" progId="Equation.DSMT4">
              <p:embed/>
            </p:oleObj>
          </a:graphicData>
        </a:graphic>
      </p:graphicFrame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1676400" y="3124200"/>
            <a:ext cx="5867400" cy="1066800"/>
          </a:xfrm>
          <a:prstGeom prst="rect">
            <a:avLst/>
          </a:prstGeom>
          <a:solidFill>
            <a:srgbClr val="CC99FF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1676400" y="4953000"/>
            <a:ext cx="5867400" cy="1066800"/>
          </a:xfrm>
          <a:prstGeom prst="rect">
            <a:avLst/>
          </a:prstGeom>
          <a:solidFill>
            <a:srgbClr val="CC99FF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838200"/>
          </a:xfrm>
        </p:spPr>
        <p:txBody>
          <a:bodyPr/>
          <a:lstStyle/>
          <a:p>
            <a:r>
              <a:rPr lang="en-US" sz="2800" smtClean="0"/>
              <a:t>Hypothesis: All Coefficients Equal Zero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638800" y="2590800"/>
            <a:ext cx="3048000" cy="3554819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All Coefficients = 0?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R = [0 | I]  q = [0]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R</a:t>
            </a:r>
            <a:r>
              <a:rPr lang="en-US" b="1" baseline="-25000" dirty="0">
                <a:latin typeface="Arial" pitchFamily="34" charset="0"/>
              </a:rPr>
              <a:t>1</a:t>
            </a:r>
            <a:r>
              <a:rPr lang="en-US" b="1" baseline="30000" dirty="0">
                <a:latin typeface="Arial" pitchFamily="34" charset="0"/>
              </a:rPr>
              <a:t>2</a:t>
            </a:r>
            <a:r>
              <a:rPr lang="en-US" b="1" dirty="0">
                <a:latin typeface="Arial" pitchFamily="34" charset="0"/>
              </a:rPr>
              <a:t> = </a:t>
            </a:r>
            <a:r>
              <a:rPr lang="en-US" b="1" dirty="0" smtClean="0">
                <a:latin typeface="Arial" pitchFamily="34" charset="0"/>
              </a:rPr>
              <a:t>.41826</a:t>
            </a:r>
            <a:r>
              <a:rPr lang="en-US" b="1" dirty="0">
                <a:latin typeface="Arial" pitchFamily="34" charset="0"/>
              </a:rPr>
              <a:t/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R</a:t>
            </a:r>
            <a:r>
              <a:rPr lang="en-US" b="1" baseline="-25000" dirty="0">
                <a:latin typeface="Arial" pitchFamily="34" charset="0"/>
              </a:rPr>
              <a:t>0</a:t>
            </a:r>
            <a:r>
              <a:rPr lang="en-US" b="1" baseline="30000" dirty="0">
                <a:latin typeface="Arial" pitchFamily="34" charset="0"/>
              </a:rPr>
              <a:t>2</a:t>
            </a:r>
            <a:r>
              <a:rPr lang="en-US" b="1" dirty="0">
                <a:latin typeface="Arial" pitchFamily="34" charset="0"/>
              </a:rPr>
              <a:t> = .00000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F    = </a:t>
            </a:r>
            <a:r>
              <a:rPr lang="en-US" b="1" dirty="0" smtClean="0">
                <a:latin typeface="Arial" pitchFamily="34" charset="0"/>
              </a:rPr>
              <a:t>298.7 </a:t>
            </a:r>
            <a:r>
              <a:rPr lang="en-US" b="1" dirty="0">
                <a:latin typeface="Arial" pitchFamily="34" charset="0"/>
              </a:rPr>
              <a:t>with </a:t>
            </a:r>
            <a:r>
              <a:rPr lang="en-US" b="1" dirty="0" smtClean="0">
                <a:latin typeface="Arial" pitchFamily="34" charset="0"/>
              </a:rPr>
              <a:t>[10,4154]</a:t>
            </a:r>
            <a:endParaRPr lang="en-US" b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Wald  =  </a:t>
            </a:r>
            <a:r>
              <a:rPr lang="en-US" b="1" dirty="0" smtClean="0">
                <a:latin typeface="Arial" pitchFamily="34" charset="0"/>
              </a:rPr>
              <a:t>b</a:t>
            </a:r>
            <a:r>
              <a:rPr lang="en-US" b="1" baseline="-25000" dirty="0" smtClean="0">
                <a:latin typeface="Arial" pitchFamily="34" charset="0"/>
              </a:rPr>
              <a:t>2-11</a:t>
            </a:r>
            <a:r>
              <a:rPr lang="en-US" b="1" dirty="0" smtClean="0">
                <a:latin typeface="Arial" pitchFamily="34" charset="0"/>
              </a:rPr>
              <a:t>[V</a:t>
            </a:r>
            <a:r>
              <a:rPr lang="en-US" b="1" baseline="-25000" dirty="0" smtClean="0">
                <a:latin typeface="Arial" pitchFamily="34" charset="0"/>
              </a:rPr>
              <a:t>2-11</a:t>
            </a:r>
            <a:r>
              <a:rPr lang="en-US" b="1" dirty="0" smtClean="0">
                <a:latin typeface="Arial" pitchFamily="34" charset="0"/>
              </a:rPr>
              <a:t>]</a:t>
            </a:r>
            <a:r>
              <a:rPr lang="en-US" b="1" baseline="30000" dirty="0" smtClean="0">
                <a:latin typeface="Arial" pitchFamily="34" charset="0"/>
              </a:rPr>
              <a:t>-1</a:t>
            </a:r>
            <a:r>
              <a:rPr lang="en-US" b="1" dirty="0" smtClean="0">
                <a:latin typeface="Arial" pitchFamily="34" charset="0"/>
              </a:rPr>
              <a:t>b</a:t>
            </a:r>
            <a:r>
              <a:rPr lang="en-US" b="1" baseline="-25000" dirty="0" smtClean="0">
                <a:latin typeface="Arial" pitchFamily="34" charset="0"/>
              </a:rPr>
              <a:t>2-11</a:t>
            </a:r>
            <a:r>
              <a:rPr lang="en-US" b="1" baseline="-25000" dirty="0">
                <a:latin typeface="Arial" pitchFamily="34" charset="0"/>
              </a:rPr>
              <a:t/>
            </a:r>
            <a:br>
              <a:rPr lang="en-US" b="1" baseline="-25000" dirty="0">
                <a:latin typeface="Arial" pitchFamily="34" charset="0"/>
              </a:rPr>
            </a:br>
            <a:r>
              <a:rPr lang="en-US" b="1" baseline="-25000" dirty="0">
                <a:latin typeface="Arial" pitchFamily="34" charset="0"/>
              </a:rPr>
              <a:t>                </a:t>
            </a:r>
            <a:r>
              <a:rPr lang="en-US" b="1" dirty="0">
                <a:latin typeface="Arial" pitchFamily="34" charset="0"/>
              </a:rPr>
              <a:t>=  </a:t>
            </a:r>
            <a:r>
              <a:rPr lang="en-US" b="1" dirty="0" smtClean="0">
                <a:latin typeface="Arial" pitchFamily="34" charset="0"/>
              </a:rPr>
              <a:t>2988.3355</a:t>
            </a:r>
            <a:endParaRPr lang="en-US" b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Note that Wald = JF </a:t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                          = </a:t>
            </a:r>
            <a:r>
              <a:rPr lang="en-US" b="1" dirty="0" smtClean="0">
                <a:latin typeface="Arial" pitchFamily="34" charset="0"/>
              </a:rPr>
              <a:t>10(298.7)</a:t>
            </a:r>
            <a:r>
              <a:rPr lang="en-US" b="1" dirty="0">
                <a:latin typeface="Arial" pitchFamily="34" charset="0"/>
              </a:rPr>
              <a:t/>
            </a:r>
            <a:br>
              <a:rPr lang="en-US" b="1" dirty="0">
                <a:latin typeface="Arial" pitchFamily="34" charset="0"/>
              </a:rPr>
            </a:br>
            <a:r>
              <a:rPr lang="en-US" b="1" dirty="0" smtClean="0">
                <a:latin typeface="Arial" pitchFamily="34" charset="0"/>
              </a:rPr>
              <a:t>(some rounding error)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535067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838200"/>
          </a:xfrm>
        </p:spPr>
        <p:txBody>
          <a:bodyPr/>
          <a:lstStyle/>
          <a:p>
            <a:r>
              <a:rPr lang="en-US" smtClean="0"/>
              <a:t>Hypothesis: Education Effect = 0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5562600" y="2057400"/>
            <a:ext cx="3124200" cy="4098925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ED Coefficient = 0?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R = 0,1,0,0,0,0,0,0,0,0,0,0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q =  0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R</a:t>
            </a:r>
            <a:r>
              <a:rPr lang="en-US" b="1" baseline="-25000" dirty="0">
                <a:latin typeface="Arial" pitchFamily="34" charset="0"/>
              </a:rPr>
              <a:t>1</a:t>
            </a:r>
            <a:r>
              <a:rPr lang="en-US" b="1" baseline="30000" dirty="0">
                <a:latin typeface="Arial" pitchFamily="34" charset="0"/>
              </a:rPr>
              <a:t>2</a:t>
            </a:r>
            <a:r>
              <a:rPr lang="en-US" b="1" dirty="0">
                <a:latin typeface="Arial" pitchFamily="34" charset="0"/>
              </a:rPr>
              <a:t> = .</a:t>
            </a:r>
            <a:r>
              <a:rPr lang="en-US" b="1" dirty="0" smtClean="0">
                <a:latin typeface="Arial" pitchFamily="34" charset="0"/>
              </a:rPr>
              <a:t>41826</a:t>
            </a:r>
            <a:r>
              <a:rPr lang="en-US" b="1" dirty="0">
                <a:latin typeface="Arial" pitchFamily="34" charset="0"/>
              </a:rPr>
              <a:t/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R</a:t>
            </a:r>
            <a:r>
              <a:rPr lang="en-US" b="1" baseline="-25000" dirty="0">
                <a:latin typeface="Arial" pitchFamily="34" charset="0"/>
              </a:rPr>
              <a:t>0</a:t>
            </a:r>
            <a:r>
              <a:rPr lang="en-US" b="1" baseline="30000" dirty="0">
                <a:latin typeface="Arial" pitchFamily="34" charset="0"/>
              </a:rPr>
              <a:t>2</a:t>
            </a:r>
            <a:r>
              <a:rPr lang="en-US" b="1" dirty="0">
                <a:latin typeface="Arial" pitchFamily="34" charset="0"/>
              </a:rPr>
              <a:t> = .</a:t>
            </a:r>
            <a:r>
              <a:rPr lang="en-US" b="1" dirty="0" smtClean="0">
                <a:latin typeface="Arial" pitchFamily="34" charset="0"/>
              </a:rPr>
              <a:t>35265 </a:t>
            </a:r>
            <a:r>
              <a:rPr lang="en-US" b="1" dirty="0">
                <a:latin typeface="Arial" pitchFamily="34" charset="0"/>
              </a:rPr>
              <a:t>(not shown)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F    =  </a:t>
            </a:r>
            <a:r>
              <a:rPr lang="en-US" b="1" dirty="0" smtClean="0">
                <a:latin typeface="Arial" pitchFamily="34" charset="0"/>
              </a:rPr>
              <a:t>468.29</a:t>
            </a:r>
            <a:endParaRPr lang="en-US" b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Wald = (.</a:t>
            </a:r>
            <a:r>
              <a:rPr lang="en-US" b="1" dirty="0" smtClean="0">
                <a:latin typeface="Arial" pitchFamily="34" charset="0"/>
              </a:rPr>
              <a:t>05654-0)</a:t>
            </a:r>
            <a:r>
              <a:rPr lang="en-US" b="1" baseline="30000" dirty="0" smtClean="0">
                <a:latin typeface="Arial" pitchFamily="34" charset="0"/>
              </a:rPr>
              <a:t>2</a:t>
            </a:r>
            <a:r>
              <a:rPr lang="en-US" b="1" dirty="0">
                <a:latin typeface="Arial" pitchFamily="34" charset="0"/>
              </a:rPr>
              <a:t>/(.</a:t>
            </a:r>
            <a:r>
              <a:rPr lang="en-US" b="1" dirty="0" smtClean="0">
                <a:latin typeface="Arial" pitchFamily="34" charset="0"/>
              </a:rPr>
              <a:t>00261)</a:t>
            </a:r>
            <a:r>
              <a:rPr lang="en-US" b="1" baseline="30000" dirty="0" smtClean="0">
                <a:latin typeface="Arial" pitchFamily="34" charset="0"/>
              </a:rPr>
              <a:t>2</a:t>
            </a:r>
            <a:r>
              <a:rPr lang="en-US" b="1" baseline="30000" dirty="0">
                <a:latin typeface="Arial" pitchFamily="34" charset="0"/>
              </a:rPr>
              <a:t/>
            </a:r>
            <a:br>
              <a:rPr lang="en-US" b="1" baseline="30000" dirty="0">
                <a:latin typeface="Arial" pitchFamily="34" charset="0"/>
              </a:rPr>
            </a:br>
            <a:r>
              <a:rPr lang="en-US" b="1" baseline="30000" dirty="0">
                <a:latin typeface="Arial" pitchFamily="34" charset="0"/>
              </a:rPr>
              <a:t>               </a:t>
            </a:r>
            <a:r>
              <a:rPr lang="en-US" b="1" dirty="0">
                <a:latin typeface="Arial" pitchFamily="34" charset="0"/>
              </a:rPr>
              <a:t>= </a:t>
            </a:r>
            <a:r>
              <a:rPr lang="en-US" b="1" dirty="0" smtClean="0">
                <a:latin typeface="Arial" pitchFamily="34" charset="0"/>
              </a:rPr>
              <a:t>468.29</a:t>
            </a:r>
            <a:endParaRPr lang="en-US" b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Note F = t</a:t>
            </a:r>
            <a:r>
              <a:rPr lang="en-US" b="1" baseline="30000" dirty="0">
                <a:latin typeface="Arial" pitchFamily="34" charset="0"/>
              </a:rPr>
              <a:t>2</a:t>
            </a:r>
            <a:r>
              <a:rPr lang="en-US" b="1" dirty="0">
                <a:latin typeface="Arial" pitchFamily="34" charset="0"/>
              </a:rPr>
              <a:t> and Wald = F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For a single hypothesis about 1 coefficient.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535067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 bwMode="auto">
          <a:xfrm>
            <a:off x="313136" y="4305300"/>
            <a:ext cx="5029200" cy="2286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r>
              <a:rPr lang="en-US" smtClean="0"/>
              <a:t>Hypothesis: Experience Effect = 0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5638800" y="1697038"/>
            <a:ext cx="3124200" cy="2722562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No Experience effect?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R = </a:t>
            </a:r>
            <a:r>
              <a:rPr lang="en-US" b="1" baseline="-25000" dirty="0" smtClean="0">
                <a:latin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</a:rPr>
              <a:t>0,0,1,0,0,0,0,0,0,0,0</a:t>
            </a:r>
            <a:r>
              <a:rPr lang="en-US" b="1" dirty="0">
                <a:latin typeface="Arial" pitchFamily="34" charset="0"/>
              </a:rPr>
              <a:t/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       </a:t>
            </a:r>
            <a:r>
              <a:rPr lang="en-US" b="1" dirty="0" smtClean="0">
                <a:latin typeface="Arial" pitchFamily="34" charset="0"/>
              </a:rPr>
              <a:t>0,0,0,1,0,0,0,0,0,0,0</a:t>
            </a:r>
            <a:endParaRPr lang="en-US" b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q = </a:t>
            </a:r>
            <a:r>
              <a:rPr lang="en-US" b="1" dirty="0" smtClean="0">
                <a:latin typeface="Arial" pitchFamily="34" charset="0"/>
              </a:rPr>
              <a:t> 0</a:t>
            </a:r>
            <a:r>
              <a:rPr lang="en-US" b="1" dirty="0">
                <a:latin typeface="Arial" pitchFamily="34" charset="0"/>
              </a:rPr>
              <a:t/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      </a:t>
            </a:r>
            <a:r>
              <a:rPr lang="en-US" b="1" baseline="-25000" dirty="0" smtClean="0">
                <a:latin typeface="Arial" pitchFamily="34" charset="0"/>
              </a:rPr>
              <a:t>  </a:t>
            </a:r>
            <a:r>
              <a:rPr lang="en-US" b="1" dirty="0">
                <a:latin typeface="Arial" pitchFamily="34" charset="0"/>
              </a:rPr>
              <a:t>0</a:t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R</a:t>
            </a:r>
            <a:r>
              <a:rPr lang="en-US" b="1" baseline="-25000" dirty="0">
                <a:latin typeface="Arial" pitchFamily="34" charset="0"/>
              </a:rPr>
              <a:t>0</a:t>
            </a:r>
            <a:r>
              <a:rPr lang="en-US" b="1" baseline="30000" dirty="0">
                <a:latin typeface="Arial" pitchFamily="34" charset="0"/>
              </a:rPr>
              <a:t>2</a:t>
            </a:r>
            <a:r>
              <a:rPr lang="en-US" b="1" dirty="0">
                <a:latin typeface="Arial" pitchFamily="34" charset="0"/>
              </a:rPr>
              <a:t> = .</a:t>
            </a:r>
            <a:r>
              <a:rPr lang="en-US" b="1" dirty="0" smtClean="0">
                <a:latin typeface="Arial" pitchFamily="34" charset="0"/>
              </a:rPr>
              <a:t>33475, </a:t>
            </a:r>
            <a:r>
              <a:rPr lang="en-US" b="1" dirty="0">
                <a:latin typeface="Arial" pitchFamily="34" charset="0"/>
              </a:rPr>
              <a:t>R</a:t>
            </a:r>
            <a:r>
              <a:rPr lang="en-US" b="1" baseline="-25000" dirty="0">
                <a:latin typeface="Arial" pitchFamily="34" charset="0"/>
              </a:rPr>
              <a:t>1</a:t>
            </a:r>
            <a:r>
              <a:rPr lang="en-US" b="1" baseline="30000" dirty="0">
                <a:latin typeface="Arial" pitchFamily="34" charset="0"/>
              </a:rPr>
              <a:t>2</a:t>
            </a:r>
            <a:r>
              <a:rPr lang="en-US" b="1" dirty="0">
                <a:latin typeface="Arial" pitchFamily="34" charset="0"/>
              </a:rPr>
              <a:t> = .</a:t>
            </a:r>
            <a:r>
              <a:rPr lang="en-US" b="1" dirty="0" smtClean="0">
                <a:latin typeface="Arial" pitchFamily="34" charset="0"/>
              </a:rPr>
              <a:t>41826</a:t>
            </a:r>
            <a:r>
              <a:rPr lang="en-US" b="1" dirty="0">
                <a:latin typeface="Arial" pitchFamily="34" charset="0"/>
              </a:rPr>
              <a:t/>
            </a:r>
            <a:br>
              <a:rPr lang="en-US" b="1" dirty="0">
                <a:latin typeface="Arial" pitchFamily="34" charset="0"/>
              </a:rPr>
            </a:br>
            <a:r>
              <a:rPr lang="en-US" b="1" dirty="0">
                <a:latin typeface="Arial" pitchFamily="34" charset="0"/>
              </a:rPr>
              <a:t>F    </a:t>
            </a:r>
            <a:r>
              <a:rPr lang="en-US" b="1" dirty="0" smtClean="0">
                <a:latin typeface="Arial" pitchFamily="34" charset="0"/>
              </a:rPr>
              <a:t>=  298.15</a:t>
            </a:r>
            <a:endParaRPr lang="en-US" b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Wald = </a:t>
            </a:r>
            <a:r>
              <a:rPr lang="en-US" b="1" dirty="0" smtClean="0">
                <a:latin typeface="Arial" pitchFamily="34" charset="0"/>
              </a:rPr>
              <a:t>596.3 (W* = 5.99)</a:t>
            </a:r>
            <a:endParaRPr lang="en-US" b="1" dirty="0">
              <a:latin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6096000" y="2133600"/>
            <a:ext cx="2286000" cy="609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096000" y="2819400"/>
            <a:ext cx="381000" cy="609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735068"/>
            <a:ext cx="3124200" cy="143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535067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 bwMode="auto">
          <a:xfrm>
            <a:off x="152400" y="4448561"/>
            <a:ext cx="5029200" cy="3048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20262"/>
          </a:xfrm>
        </p:spPr>
        <p:txBody>
          <a:bodyPr/>
          <a:lstStyle/>
          <a:p>
            <a:r>
              <a:rPr lang="en-US" dirty="0" smtClean="0"/>
              <a:t>Built In Test</a:t>
            </a:r>
            <a:endParaRPr lang="en-US" dirty="0"/>
          </a:p>
        </p:txBody>
      </p:sp>
      <p:pic>
        <p:nvPicPr>
          <p:cNvPr id="2385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453662"/>
            <a:ext cx="78867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819150" y="3096064"/>
            <a:ext cx="7715250" cy="4572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838200"/>
          </a:xfrm>
        </p:spPr>
        <p:txBody>
          <a:bodyPr/>
          <a:lstStyle/>
          <a:p>
            <a:r>
              <a:rPr lang="en-US" smtClean="0"/>
              <a:t>Robust Covariance Matrix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971800"/>
            <a:ext cx="6248400" cy="3657600"/>
          </a:xfrm>
        </p:spPr>
        <p:txBody>
          <a:bodyPr/>
          <a:lstStyle/>
          <a:p>
            <a:r>
              <a:rPr lang="en-US" smtClean="0"/>
              <a:t>What does robustness mean?</a:t>
            </a:r>
          </a:p>
          <a:p>
            <a:r>
              <a:rPr lang="en-US" smtClean="0"/>
              <a:t>Robust to: Heteroscedasticty</a:t>
            </a:r>
          </a:p>
          <a:p>
            <a:r>
              <a:rPr lang="en-US" smtClean="0"/>
              <a:t>Not robust to:</a:t>
            </a:r>
          </a:p>
          <a:p>
            <a:pPr lvl="1"/>
            <a:r>
              <a:rPr lang="en-US" smtClean="0"/>
              <a:t>Autocorrelation</a:t>
            </a:r>
          </a:p>
          <a:p>
            <a:pPr lvl="1"/>
            <a:r>
              <a:rPr lang="en-US" smtClean="0"/>
              <a:t>Individual heterogeneity</a:t>
            </a:r>
          </a:p>
          <a:p>
            <a:pPr lvl="1"/>
            <a:r>
              <a:rPr lang="en-US" smtClean="0"/>
              <a:t>The wrong model specification</a:t>
            </a:r>
          </a:p>
          <a:p>
            <a:r>
              <a:rPr lang="en-US" smtClean="0"/>
              <a:t>‘Robust inference’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37193500"/>
              </p:ext>
            </p:extLst>
          </p:nvPr>
        </p:nvGraphicFramePr>
        <p:xfrm>
          <a:off x="1447800" y="1717675"/>
          <a:ext cx="5334000" cy="1254125"/>
        </p:xfrm>
        <a:graphic>
          <a:graphicData uri="http://schemas.openxmlformats.org/presentationml/2006/ole">
            <p:oleObj spid="_x0000_s3087" name="Equation" r:id="rId4" imgW="2323092" imgH="545863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Robust Covariance Matrix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62800" y="3440668"/>
            <a:ext cx="16764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Uncorrected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41022"/>
            <a:ext cx="6663575" cy="458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298" y="4038600"/>
            <a:ext cx="169216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24000" y="2895600"/>
            <a:ext cx="6364287" cy="1500187"/>
          </a:xfrm>
        </p:spPr>
        <p:txBody>
          <a:bodyPr/>
          <a:lstStyle/>
          <a:p>
            <a:r>
              <a:rPr lang="en-US" sz="40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Bootstrapping</a:t>
            </a:r>
            <a:endParaRPr lang="en-US" sz="4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r>
              <a:rPr lang="en-US" smtClean="0"/>
              <a:t>Estimating the Asymptotic </a:t>
            </a:r>
            <a:br>
              <a:rPr lang="en-US" smtClean="0"/>
            </a:br>
            <a:r>
              <a:rPr lang="en-US" smtClean="0"/>
              <a:t>Variance of an Estimator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2286000"/>
          </a:xfrm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Known form of asymptotic variance:  Compute from known results</a:t>
            </a:r>
            <a:endParaRPr lang="en-US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Unknown form, known generalities about properties:  Use bootstrapping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Root N consistency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Sampling conditions amenable to central limit theorems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Compute by resampling mechanism within the sample.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12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Bootstrapping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1"/>
            <a:ext cx="86106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Method: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1.  Estimate parameters using full sample: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2.  Repeat R times: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Draw n observations from the n, </a:t>
            </a:r>
            <a:r>
              <a:rPr lang="en-US" sz="24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 replacement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Estimate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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with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3.  Estimate variance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V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=  (1/R)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sz="240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[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][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]’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(Some use mean of replications instead of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 Advocated (without motivation) by original designers of the method.)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80200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" y="1752600"/>
            <a:ext cx="2971800" cy="646331"/>
          </a:xfrm>
          <a:prstGeom prst="rect">
            <a:avLst/>
          </a:prstGeom>
          <a:solidFill>
            <a:srgbClr val="CCEC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mtClean="0"/>
              <a:t>Application: Correlation between Age and Education</a:t>
            </a:r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736599" y="1752600"/>
            <a:ext cx="2895600" cy="646331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 Regression - Replications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438400"/>
            <a:ext cx="82296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namelist;x=one,y,pg$               	Define 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regress;lhs=g;rhs=x$    		Compute and display 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proc                                         		Define procedure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regress;quietly;lhs=g;rhs=x$    	… Regression (silent)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endproc                                   		Ends procedure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execute;n=20;bootstrap=b$   	20 bootstrap reps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matrix;list;bootstrp $                   	Display replications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304800" y="1720850"/>
            <a:ext cx="8534400" cy="4984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t-ratio  P[|T|&gt;t]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Constant|   -79.7535***      8.67255       -9.196   .0000</a:t>
            </a:r>
          </a:p>
          <a:p>
            <a:r>
              <a:rPr lang="en-US" sz="1400" b="1">
                <a:latin typeface="Courier New" pitchFamily="49" charset="0"/>
              </a:rPr>
              <a:t>       Y|     .03692***       .00132       28.022   .0000      9232.86</a:t>
            </a:r>
          </a:p>
          <a:p>
            <a:r>
              <a:rPr lang="en-US" sz="1400" b="1">
                <a:latin typeface="Courier New" pitchFamily="49" charset="0"/>
              </a:rPr>
              <a:t>      PG|   -15.1224***      1.88034       -8.042   .0000      2.31661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Completed    20 bootstrap iterations.</a:t>
            </a:r>
          </a:p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Results of bootstrap estimation of model.</a:t>
            </a:r>
          </a:p>
          <a:p>
            <a:r>
              <a:rPr lang="en-US" sz="1400" b="1">
                <a:latin typeface="Courier New" pitchFamily="49" charset="0"/>
              </a:rPr>
              <a:t>Model has been reestimated    20 times.</a:t>
            </a:r>
          </a:p>
          <a:p>
            <a:r>
              <a:rPr lang="en-US" sz="1400" b="1">
                <a:latin typeface="Courier New" pitchFamily="49" charset="0"/>
              </a:rPr>
              <a:t>Means shown below are the means of the</a:t>
            </a:r>
          </a:p>
          <a:p>
            <a:r>
              <a:rPr lang="en-US" sz="1400" b="1">
                <a:latin typeface="Courier New" pitchFamily="49" charset="0"/>
              </a:rPr>
              <a:t>bootstrap estimates. Coefficients shown</a:t>
            </a:r>
          </a:p>
          <a:p>
            <a:r>
              <a:rPr lang="en-US" sz="1400" b="1">
                <a:latin typeface="Courier New" pitchFamily="49" charset="0"/>
              </a:rPr>
              <a:t>below are the original estimates based</a:t>
            </a:r>
          </a:p>
          <a:p>
            <a:r>
              <a:rPr lang="en-US" sz="1400" b="1">
                <a:latin typeface="Courier New" pitchFamily="49" charset="0"/>
              </a:rPr>
              <a:t>on the full sample.</a:t>
            </a:r>
          </a:p>
          <a:p>
            <a:r>
              <a:rPr lang="en-US" sz="1400" b="1">
                <a:latin typeface="Courier New" pitchFamily="49" charset="0"/>
              </a:rPr>
              <a:t>bootstrap samples have   36 observations.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B001|   -79.7535***      8.35512       -9.545   .0000     -79.5329</a:t>
            </a:r>
          </a:p>
          <a:p>
            <a:r>
              <a:rPr lang="en-US" sz="1400" b="1">
                <a:latin typeface="Courier New" pitchFamily="49" charset="0"/>
              </a:rPr>
              <a:t>    B002|     .03692***       .00133       27.773   .0000       .03682</a:t>
            </a:r>
          </a:p>
          <a:p>
            <a:r>
              <a:rPr lang="en-US" sz="1400" b="1">
                <a:latin typeface="Courier New" pitchFamily="49" charset="0"/>
              </a:rPr>
              <a:t>    B003|   -15.1224***      2.03503       -7.431   .0000     -14.7654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Results of Bootstrap Procedure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Bootstrap Replications</a:t>
            </a:r>
          </a:p>
        </p:txBody>
      </p:sp>
      <p:sp>
        <p:nvSpPr>
          <p:cNvPr id="24579" name="Line 6"/>
          <p:cNvSpPr>
            <a:spLocks noChangeShapeType="1"/>
          </p:cNvSpPr>
          <p:nvPr/>
        </p:nvSpPr>
        <p:spPr bwMode="auto">
          <a:xfrm flipH="1">
            <a:off x="3733800" y="2755900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5562600" y="2590800"/>
            <a:ext cx="312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Full sample result</a:t>
            </a:r>
          </a:p>
        </p:txBody>
      </p:sp>
      <p:sp>
        <p:nvSpPr>
          <p:cNvPr id="24581" name="Line 8"/>
          <p:cNvSpPr>
            <a:spLocks noChangeShapeType="1"/>
          </p:cNvSpPr>
          <p:nvPr/>
        </p:nvSpPr>
        <p:spPr bwMode="auto">
          <a:xfrm flipH="1" flipV="1">
            <a:off x="3733800" y="3048000"/>
            <a:ext cx="17526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2" name="Line 9"/>
          <p:cNvSpPr>
            <a:spLocks noChangeShapeType="1"/>
          </p:cNvSpPr>
          <p:nvPr/>
        </p:nvSpPr>
        <p:spPr bwMode="auto">
          <a:xfrm flipH="1">
            <a:off x="3733800" y="4572000"/>
            <a:ext cx="175260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5562600" y="4267200"/>
            <a:ext cx="3124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Bootstrapped sample results</a:t>
            </a:r>
          </a:p>
        </p:txBody>
      </p:sp>
      <p:sp>
        <p:nvSpPr>
          <p:cNvPr id="24584" name="Line 11"/>
          <p:cNvSpPr>
            <a:spLocks noChangeShapeType="1"/>
          </p:cNvSpPr>
          <p:nvPr/>
        </p:nvSpPr>
        <p:spPr bwMode="auto">
          <a:xfrm flipH="1">
            <a:off x="3733800" y="4572000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2458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05000"/>
            <a:ext cx="326548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838200" y="2824958"/>
            <a:ext cx="2514600" cy="3474244"/>
          </a:xfrm>
          <a:prstGeom prst="rect">
            <a:avLst/>
          </a:prstGeom>
          <a:solidFill>
            <a:srgbClr val="7030A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458200" cy="1143000"/>
          </a:xfrm>
        </p:spPr>
        <p:txBody>
          <a:bodyPr/>
          <a:lstStyle/>
          <a:p>
            <a:r>
              <a:rPr lang="en-US" smtClean="0"/>
              <a:t>Multiple Imputation for Missing Data</a:t>
            </a:r>
            <a:endParaRPr lang="en-US"/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362200"/>
            <a:ext cx="84582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Imputed Covariance Matrix</a:t>
            </a:r>
            <a:endParaRPr lang="en-US"/>
          </a:p>
        </p:txBody>
      </p:sp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057400"/>
            <a:ext cx="83724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SAS, Stata:  Create full data sets with imputed values inserted.  M = 5 is the familiar standard number of imputed data sets.</a:t>
            </a:r>
            <a:endParaRPr lang="en-US" smtClean="0"/>
          </a:p>
          <a:p>
            <a:r>
              <a:rPr lang="en-US" smtClean="0"/>
              <a:t>NLOGIT/LIMDEP </a:t>
            </a:r>
          </a:p>
          <a:p>
            <a:pPr lvl="1"/>
            <a:r>
              <a:rPr lang="en-US" smtClean="0"/>
              <a:t>Create an internal map of the missing values and a set of engines for filling missing values</a:t>
            </a:r>
          </a:p>
          <a:p>
            <a:pPr lvl="1"/>
            <a:r>
              <a:rPr lang="en-US" smtClean="0"/>
              <a:t>Loop through imputed data sets during estimation. </a:t>
            </a:r>
          </a:p>
          <a:p>
            <a:pPr lvl="1"/>
            <a:r>
              <a:rPr lang="en-US" smtClean="0"/>
              <a:t>M may be arbitrary – memory usage and data storage are independent of M.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12617</TotalTime>
  <Words>728</Words>
  <Application>Microsoft Office PowerPoint</Application>
  <PresentationFormat>On-screen Show (4:3)</PresentationFormat>
  <Paragraphs>181</Paragraphs>
  <Slides>40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1_Quadrant</vt:lpstr>
      <vt:lpstr>Equation</vt:lpstr>
      <vt:lpstr>Slide 1</vt:lpstr>
      <vt:lpstr>Model Building in Econometrics</vt:lpstr>
      <vt:lpstr>Cornwell and Rupert Panel Data</vt:lpstr>
      <vt:lpstr>Slide 4</vt:lpstr>
      <vt:lpstr>Slide 5</vt:lpstr>
      <vt:lpstr>A First Look at the Data Descriptive Statistics</vt:lpstr>
      <vt:lpstr>Slide 7</vt:lpstr>
      <vt:lpstr>Slide 8</vt:lpstr>
      <vt:lpstr>Slide 9</vt:lpstr>
      <vt:lpstr>Histogram for LWAGE</vt:lpstr>
      <vt:lpstr>Slide 11</vt:lpstr>
      <vt:lpstr>The kernel density estimator is a histogram (of sorts).</vt:lpstr>
      <vt:lpstr>Kernel Density Estimator</vt:lpstr>
      <vt:lpstr>Kernel Estimator for LWAGE</vt:lpstr>
      <vt:lpstr>From Jones and Schurer (2011)</vt:lpstr>
      <vt:lpstr>Objective: Impact of Education        on (log) Wage</vt:lpstr>
      <vt:lpstr>Simple Linear Regression</vt:lpstr>
      <vt:lpstr>Multiple Regression</vt:lpstr>
      <vt:lpstr>Specification: Quadratic Effect of Experience</vt:lpstr>
      <vt:lpstr>Partial Effects</vt:lpstr>
      <vt:lpstr>Model Implication: Effect of Experience and Male vs. Female</vt:lpstr>
      <vt:lpstr>Hypothesis Test About Coefficients</vt:lpstr>
      <vt:lpstr>Hypotheses</vt:lpstr>
      <vt:lpstr>Hypothesis Test Statistics</vt:lpstr>
      <vt:lpstr>Hypothesis: All Coefficients Equal Zero</vt:lpstr>
      <vt:lpstr>Hypothesis: Education Effect = 0</vt:lpstr>
      <vt:lpstr>Hypothesis: Experience Effect = 0</vt:lpstr>
      <vt:lpstr>Built In Test</vt:lpstr>
      <vt:lpstr>Robust Covariance Matrix</vt:lpstr>
      <vt:lpstr>Robust Covariance Matrix</vt:lpstr>
      <vt:lpstr>Slide 31</vt:lpstr>
      <vt:lpstr>Estimating the Asymptotic  Variance of an Estimator</vt:lpstr>
      <vt:lpstr>Bootstrapping</vt:lpstr>
      <vt:lpstr>Slide 34</vt:lpstr>
      <vt:lpstr>Bootstrap Regression - Replications</vt:lpstr>
      <vt:lpstr>Results of Bootstrap Procedure</vt:lpstr>
      <vt:lpstr>Bootstrap Replications</vt:lpstr>
      <vt:lpstr>Multiple Imputation for Missing Data</vt:lpstr>
      <vt:lpstr>Imputed Covariance Matrix</vt:lpstr>
      <vt:lpstr>Implementation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131</cp:revision>
  <dcterms:created xsi:type="dcterms:W3CDTF">2001-06-17T19:05:03Z</dcterms:created>
  <dcterms:modified xsi:type="dcterms:W3CDTF">2014-03-20T16:31:18Z</dcterms:modified>
</cp:coreProperties>
</file>