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11"/>
  </p:notesMasterIdLst>
  <p:handoutMasterIdLst>
    <p:handoutMasterId r:id="rId12"/>
  </p:handoutMasterIdLst>
  <p:sldIdLst>
    <p:sldId id="535" r:id="rId2"/>
    <p:sldId id="541" r:id="rId3"/>
    <p:sldId id="543" r:id="rId4"/>
    <p:sldId id="547" r:id="rId5"/>
    <p:sldId id="546" r:id="rId6"/>
    <p:sldId id="545" r:id="rId7"/>
    <p:sldId id="540" r:id="rId8"/>
    <p:sldId id="549" r:id="rId9"/>
    <p:sldId id="550" r:id="rId10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30A0"/>
    <a:srgbClr val="CCECFF"/>
    <a:srgbClr val="000000"/>
    <a:srgbClr val="003399"/>
    <a:srgbClr val="6699FF"/>
    <a:srgbClr val="FFFFFF"/>
    <a:srgbClr val="FF3300"/>
    <a:srgbClr val="0066FF"/>
    <a:srgbClr val="0099FF"/>
    <a:srgbClr val="3399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7" autoAdjust="0"/>
    <p:restoredTop sz="96112" autoAdjust="0"/>
  </p:normalViewPr>
  <p:slideViewPr>
    <p:cSldViewPr>
      <p:cViewPr varScale="1">
        <p:scale>
          <a:sx n="91" d="100"/>
          <a:sy n="91" d="100"/>
        </p:scale>
        <p:origin x="-1350" y="-108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3024"/>
        <p:guide pos="23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44C157CD-6158-49F9-80B5-A86DDA7FD8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305829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94F65917-EF9C-4924-8575-6D173FBB75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445089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653969-DC21-4755-AC8F-061A368DACEE}" type="slidenum">
              <a:rPr lang="en-US"/>
              <a:pPr/>
              <a:t>1</a:t>
            </a:fld>
            <a:endParaRPr lang="en-US"/>
          </a:p>
        </p:txBody>
      </p:sp>
      <p:sp>
        <p:nvSpPr>
          <p:cNvPr id="432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9056CE-8174-4A66-B984-EF50FF5E38AC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0040CA-363F-418B-9066-1976557B60F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24907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9F7C0-B71C-48E3-8D21-3D51220A2B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29380-1897-433A-83E2-78BFB7A3F1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B08BC-2A19-4263-8B55-A1A4B8805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84C73-02F2-4DC1-B269-52FE23B902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D4010-34EA-4EA8-981F-720E15DA52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58400-2C58-4E71-9457-D319FFE1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11B42-6EFE-4AE6-800A-3C78C5E65D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68F6B-5A38-4B99-ACAD-F189922F46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E8ACA-B5BD-4F7A-B25A-B63BAEBDE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3A085-BCC2-4DC0-9EB0-B061B79EF3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E1B09-0AB6-47A6-B67F-46C49B3A62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17036-0803-4802-BB49-F07795D3D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98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fld id="{B020325C-B1CD-4090-B6FA-A224CB80F1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1"/>
            <a:ext cx="1295399" cy="77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7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514600" y="1"/>
            <a:ext cx="1295400" cy="763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8" name="Picture 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295400" y="0"/>
            <a:ext cx="1219200" cy="759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9" name="Picture 5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810000" y="0"/>
            <a:ext cx="1295400" cy="754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0" name="Picture 6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105401" y="0"/>
            <a:ext cx="137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1" name="Picture 7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477001" y="0"/>
            <a:ext cx="1371600" cy="78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2" name="Picture 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848601" y="0"/>
            <a:ext cx="129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7" name="Straight Connector 16"/>
          <p:cNvCxnSpPr/>
          <p:nvPr userDrawn="1"/>
        </p:nvCxnSpPr>
        <p:spPr bwMode="auto">
          <a:xfrm>
            <a:off x="0" y="762000"/>
            <a:ext cx="9144000" cy="158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Rectangle 14"/>
          <p:cNvSpPr/>
          <p:nvPr userDrawn="1"/>
        </p:nvSpPr>
        <p:spPr>
          <a:xfrm>
            <a:off x="5334000" y="6581001"/>
            <a:ext cx="3810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0" smtClean="0">
                <a:latin typeface="Arial Black" panose="020B0A04020102020204" pitchFamily="34" charset="0"/>
              </a:rPr>
              <a:t>[Topic 4-Quantile Regression]   </a:t>
            </a:r>
            <a:fld id="{9ED99AAF-CB70-44A8-9A44-756D634A7A9A}" type="slidenum">
              <a:rPr lang="en-US" sz="1200" b="0" smtClean="0">
                <a:latin typeface="Arial Black" panose="020B0A04020102020204" pitchFamily="34" charset="0"/>
              </a:rPr>
              <a:pPr algn="r"/>
              <a:t>‹#›</a:t>
            </a:fld>
            <a:r>
              <a:rPr lang="en-US" sz="1200" b="0" smtClean="0">
                <a:latin typeface="Arial Black" panose="020B0A04020102020204" pitchFamily="34" charset="0"/>
              </a:rPr>
              <a:t>/9</a:t>
            </a:r>
            <a:endParaRPr lang="en-US" sz="1200" b="0">
              <a:latin typeface="Arial Black" panose="020B0A040201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65000"/>
        <a:buChar char="•"/>
        <a:defRPr sz="24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600200"/>
            <a:ext cx="8458200" cy="1139825"/>
          </a:xfrm>
        </p:spPr>
        <p:txBody>
          <a:bodyPr/>
          <a:lstStyle/>
          <a:p>
            <a:pPr algn="ctr"/>
            <a:r>
              <a:rPr lang="en-US" sz="4800" b="1" smtClean="0"/>
              <a:t>Microeconometric Modeling</a:t>
            </a:r>
            <a:endParaRPr lang="en-US" sz="4800" b="1"/>
          </a:p>
        </p:txBody>
      </p:sp>
      <p:sp>
        <p:nvSpPr>
          <p:cNvPr id="43110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676400" y="3048000"/>
            <a:ext cx="6172200" cy="2566987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sz="3600" b="1">
                <a:latin typeface="Arial" charset="0"/>
              </a:rPr>
              <a:t>William Greene</a:t>
            </a:r>
          </a:p>
          <a:p>
            <a:pPr marL="0" indent="0">
              <a:buFont typeface="Wingdings" pitchFamily="2" charset="2"/>
              <a:buNone/>
            </a:pPr>
            <a:r>
              <a:rPr lang="en-US" sz="3600" b="1">
                <a:latin typeface="Arial" charset="0"/>
              </a:rPr>
              <a:t>Stern School of Business</a:t>
            </a:r>
          </a:p>
          <a:p>
            <a:pPr marL="0" indent="0">
              <a:buFont typeface="Wingdings" pitchFamily="2" charset="2"/>
              <a:buNone/>
            </a:pPr>
            <a:r>
              <a:rPr lang="en-US" sz="3600" b="1">
                <a:latin typeface="Arial" charset="0"/>
              </a:rPr>
              <a:t>New York University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524000" y="2895600"/>
            <a:ext cx="6781800" cy="1500187"/>
          </a:xfrm>
        </p:spPr>
        <p:txBody>
          <a:bodyPr/>
          <a:lstStyle/>
          <a:p>
            <a:r>
              <a:rPr lang="en-US" sz="4000" b="1" smtClean="0">
                <a:solidFill>
                  <a:srgbClr val="7030A0"/>
                </a:solidFill>
              </a:rPr>
              <a:t>4. Quantile Regresion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Quantile Regression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8229600" cy="3429000"/>
          </a:xfrm>
        </p:spPr>
        <p:txBody>
          <a:bodyPr/>
          <a:lstStyle/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Q(y|</a:t>
            </a: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x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)  =  </a:t>
            </a: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x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,  = quantile</a:t>
            </a:r>
          </a:p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Estimated by linear programming</a:t>
            </a:r>
          </a:p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Q(y|</a:t>
            </a: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x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,.50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)  =  </a:t>
            </a: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x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, .50 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Wingdings" pitchFamily="2" charset="2"/>
              </a:rPr>
              <a:t>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 median regression</a:t>
            </a:r>
          </a:p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Median regression estimated by LAD (estimates same parameters as mean regression if symmetric conditional distribution)</a:t>
            </a:r>
          </a:p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Why use quantile (median) regression?</a:t>
            </a:r>
          </a:p>
          <a:p>
            <a:pPr lvl="1"/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Semiparametric</a:t>
            </a:r>
          </a:p>
          <a:p>
            <a:pPr lvl="1"/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Robust to some extensions (heteroscedasticity?)</a:t>
            </a:r>
          </a:p>
          <a:p>
            <a:pPr lvl="1"/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Complete characterization of conditional distribution</a:t>
            </a:r>
            <a:endParaRPr lang="en-US" sz="200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76400"/>
            <a:ext cx="8229600" cy="530225"/>
          </a:xfrm>
        </p:spPr>
        <p:txBody>
          <a:bodyPr/>
          <a:lstStyle/>
          <a:p>
            <a:r>
              <a:rPr lang="en-US" b="1" smtClean="0"/>
              <a:t>Estimated Variance for </a:t>
            </a:r>
            <a:br>
              <a:rPr lang="en-US" b="1" smtClean="0"/>
            </a:br>
            <a:r>
              <a:rPr lang="en-US" b="1" smtClean="0"/>
              <a:t>Quantile Regression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2514600"/>
            <a:ext cx="6248400" cy="1981200"/>
          </a:xfrm>
        </p:spPr>
        <p:txBody>
          <a:bodyPr/>
          <a:lstStyle/>
          <a:p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Asymptotic Theory</a:t>
            </a:r>
          </a:p>
          <a:p>
            <a:endParaRPr lang="en-US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Bootstrap – an ideal application</a:t>
            </a:r>
            <a:endParaRPr lang="en-US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75854593"/>
              </p:ext>
            </p:extLst>
          </p:nvPr>
        </p:nvGraphicFramePr>
        <p:xfrm>
          <a:off x="1371600" y="1066800"/>
          <a:ext cx="6759575" cy="5332413"/>
        </p:xfrm>
        <a:graphic>
          <a:graphicData uri="http://schemas.openxmlformats.org/presentationml/2006/ole">
            <p:oleObj spid="_x0000_s3082" name="Equation" r:id="rId3" imgW="4038480" imgH="31874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7046" y="867234"/>
            <a:ext cx="6436754" cy="5685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7696200" y="4114800"/>
            <a:ext cx="990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ym typeface="Symbol"/>
              </a:rPr>
              <a:t> = .25</a:t>
            </a:r>
          </a:p>
          <a:p>
            <a:endParaRPr lang="en-US" smtClean="0">
              <a:sym typeface="Symbol"/>
            </a:endParaRPr>
          </a:p>
          <a:p>
            <a:endParaRPr lang="en-US" smtClean="0">
              <a:sym typeface="Symbol"/>
            </a:endParaRPr>
          </a:p>
          <a:p>
            <a:r>
              <a:rPr lang="en-US" smtClean="0">
                <a:sym typeface="Symbol"/>
              </a:rPr>
              <a:t> = .50</a:t>
            </a:r>
            <a:endParaRPr lang="en-US" smtClean="0"/>
          </a:p>
          <a:p>
            <a:endParaRPr lang="en-US" smtClean="0"/>
          </a:p>
          <a:p>
            <a:endParaRPr lang="en-US" smtClean="0"/>
          </a:p>
          <a:p>
            <a:r>
              <a:rPr lang="en-US" smtClean="0">
                <a:sym typeface="Symbol"/>
              </a:rPr>
              <a:t> = .75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ChangeArrowheads="1"/>
          </p:cNvSpPr>
          <p:nvPr>
            <p:ph type="title"/>
          </p:nvPr>
        </p:nvSpPr>
        <p:spPr>
          <a:xfrm>
            <a:off x="495300" y="511175"/>
            <a:ext cx="8229600" cy="1139825"/>
          </a:xfrm>
        </p:spPr>
        <p:txBody>
          <a:bodyPr/>
          <a:lstStyle/>
          <a:p>
            <a:r>
              <a:rPr lang="en-US" b="1" smtClean="0"/>
              <a:t>OLS vs. Least Absolute Deviations</a:t>
            </a:r>
          </a:p>
        </p:txBody>
      </p:sp>
      <p:sp>
        <p:nvSpPr>
          <p:cNvPr id="25603" name="Text Box 5"/>
          <p:cNvSpPr txBox="1">
            <a:spLocks noChangeArrowheads="1"/>
          </p:cNvSpPr>
          <p:nvPr/>
        </p:nvSpPr>
        <p:spPr bwMode="auto">
          <a:xfrm>
            <a:off x="457200" y="1676400"/>
            <a:ext cx="8305800" cy="50212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Least absolute deviations estimator...............</a:t>
            </a:r>
          </a:p>
          <a:p>
            <a:r>
              <a:rPr lang="en-US" sz="1200" b="1">
                <a:latin typeface="Courier New" pitchFamily="49" charset="0"/>
              </a:rPr>
              <a:t>Residuals    Sum of squares       =     1537.58603</a:t>
            </a:r>
          </a:p>
          <a:p>
            <a:r>
              <a:rPr lang="en-US" sz="1200" b="1">
                <a:latin typeface="Courier New" pitchFamily="49" charset="0"/>
              </a:rPr>
              <a:t>             Standard error of e  =        6.82594</a:t>
            </a:r>
          </a:p>
          <a:p>
            <a:r>
              <a:rPr lang="en-US" sz="1200" b="1">
                <a:latin typeface="Courier New" pitchFamily="49" charset="0"/>
              </a:rPr>
              <a:t>Fit          R-squared            =         .98284</a:t>
            </a:r>
          </a:p>
          <a:p>
            <a:r>
              <a:rPr lang="en-US" sz="1200" b="1">
                <a:latin typeface="Courier New" pitchFamily="49" charset="0"/>
              </a:rPr>
              <a:t>             Adjusted R-squared   =         .98180</a:t>
            </a:r>
          </a:p>
          <a:p>
            <a:r>
              <a:rPr lang="en-US" sz="1200" b="1">
                <a:latin typeface="Courier New" pitchFamily="49" charset="0"/>
              </a:rPr>
              <a:t>Sum of absolute deviations        =    189.3973484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|Covariance matrix based on   50 replications.</a:t>
            </a:r>
          </a:p>
          <a:p>
            <a:r>
              <a:rPr lang="en-US" sz="1200" b="1">
                <a:latin typeface="Courier New" pitchFamily="49" charset="0"/>
              </a:rPr>
              <a:t>Constant|   -84.0258***     16.08614       -5.223   .0000</a:t>
            </a:r>
          </a:p>
          <a:p>
            <a:r>
              <a:rPr lang="en-US" sz="1200" b="1">
                <a:latin typeface="Courier New" pitchFamily="49" charset="0"/>
              </a:rPr>
              <a:t>       Y|     .03784***       .00271       13.952   .0000      9232.86</a:t>
            </a:r>
          </a:p>
          <a:p>
            <a:r>
              <a:rPr lang="en-US" sz="1200" b="1">
                <a:latin typeface="Courier New" pitchFamily="49" charset="0"/>
              </a:rPr>
              <a:t>      PG|   -17.0990***      4.37160       -3.911   .0001      2.31661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Ordinary     least squares regression ............</a:t>
            </a:r>
          </a:p>
          <a:p>
            <a:r>
              <a:rPr lang="en-US" sz="1200" b="1">
                <a:latin typeface="Courier New" pitchFamily="49" charset="0"/>
              </a:rPr>
              <a:t>Residuals    Sum of squares       =     1472.79834</a:t>
            </a:r>
          </a:p>
          <a:p>
            <a:r>
              <a:rPr lang="en-US" sz="1200" b="1">
                <a:latin typeface="Courier New" pitchFamily="49" charset="0"/>
              </a:rPr>
              <a:t>             Standard error of e  =        6.68059   Standard errors are based on</a:t>
            </a:r>
          </a:p>
          <a:p>
            <a:r>
              <a:rPr lang="en-US" sz="1200" b="1">
                <a:latin typeface="Courier New" pitchFamily="49" charset="0"/>
              </a:rPr>
              <a:t>Fit          R-squared            =         .98356   50 bootstrap replications</a:t>
            </a:r>
          </a:p>
          <a:p>
            <a:r>
              <a:rPr lang="en-US" sz="1200" b="1">
                <a:latin typeface="Courier New" pitchFamily="49" charset="0"/>
              </a:rPr>
              <a:t>             Adjusted R-squared   =         .98256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t-ratio  P[|T|&gt;t]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Constant|   -79.7535***      8.67255       -9.196   .0000</a:t>
            </a:r>
          </a:p>
          <a:p>
            <a:r>
              <a:rPr lang="en-US" sz="1200" b="1">
                <a:latin typeface="Courier New" pitchFamily="49" charset="0"/>
              </a:rPr>
              <a:t>       Y|     .03692***       .00132       28.022   .0000      9232.86</a:t>
            </a:r>
          </a:p>
          <a:p>
            <a:r>
              <a:rPr lang="en-US" sz="1200" b="1">
                <a:latin typeface="Courier New" pitchFamily="49" charset="0"/>
              </a:rPr>
              <a:t>      PG|   -15.1224***      1.88034       -8.042   .0000      2.31661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771" y="1600200"/>
            <a:ext cx="833047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 bwMode="auto">
          <a:xfrm>
            <a:off x="4670720" y="5638800"/>
            <a:ext cx="2720680" cy="381000"/>
          </a:xfrm>
          <a:prstGeom prst="rect">
            <a:avLst/>
          </a:prstGeom>
          <a:solidFill>
            <a:srgbClr val="FF0000">
              <a:alpha val="2509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654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990600"/>
            <a:ext cx="8277225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55735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11902</TotalTime>
  <Words>301</Words>
  <Application>Microsoft Office PowerPoint</Application>
  <PresentationFormat>On-screen Show (4:3)</PresentationFormat>
  <Paragraphs>56</Paragraphs>
  <Slides>9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1_Quadrant</vt:lpstr>
      <vt:lpstr>Equation</vt:lpstr>
      <vt:lpstr>Microeconometric Modeling</vt:lpstr>
      <vt:lpstr>Slide 2</vt:lpstr>
      <vt:lpstr>Quantile Regression</vt:lpstr>
      <vt:lpstr>Estimated Variance for  Quantile Regression</vt:lpstr>
      <vt:lpstr>Slide 5</vt:lpstr>
      <vt:lpstr>Slide 6</vt:lpstr>
      <vt:lpstr>OLS vs. Least Absolute Deviations</vt:lpstr>
      <vt:lpstr>Slide 8</vt:lpstr>
      <vt:lpstr>Slide 9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Bill</cp:lastModifiedBy>
  <cp:revision>78</cp:revision>
  <dcterms:created xsi:type="dcterms:W3CDTF">2001-06-17T19:05:03Z</dcterms:created>
  <dcterms:modified xsi:type="dcterms:W3CDTF">2014-03-20T15:38:06Z</dcterms:modified>
</cp:coreProperties>
</file>