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79"/>
  </p:notesMasterIdLst>
  <p:handoutMasterIdLst>
    <p:handoutMasterId r:id="rId80"/>
  </p:handoutMasterIdLst>
  <p:sldIdLst>
    <p:sldId id="535" r:id="rId2"/>
    <p:sldId id="621" r:id="rId3"/>
    <p:sldId id="561" r:id="rId4"/>
    <p:sldId id="587" r:id="rId5"/>
    <p:sldId id="588" r:id="rId6"/>
    <p:sldId id="595" r:id="rId7"/>
    <p:sldId id="594" r:id="rId8"/>
    <p:sldId id="593" r:id="rId9"/>
    <p:sldId id="597" r:id="rId10"/>
    <p:sldId id="598" r:id="rId11"/>
    <p:sldId id="562" r:id="rId12"/>
    <p:sldId id="563" r:id="rId13"/>
    <p:sldId id="599" r:id="rId14"/>
    <p:sldId id="600" r:id="rId15"/>
    <p:sldId id="564" r:id="rId16"/>
    <p:sldId id="565" r:id="rId17"/>
    <p:sldId id="566" r:id="rId18"/>
    <p:sldId id="567" r:id="rId19"/>
    <p:sldId id="568" r:id="rId20"/>
    <p:sldId id="569" r:id="rId21"/>
    <p:sldId id="576" r:id="rId22"/>
    <p:sldId id="570" r:id="rId23"/>
    <p:sldId id="571" r:id="rId24"/>
    <p:sldId id="614" r:id="rId25"/>
    <p:sldId id="609" r:id="rId26"/>
    <p:sldId id="610" r:id="rId27"/>
    <p:sldId id="572" r:id="rId28"/>
    <p:sldId id="611" r:id="rId29"/>
    <p:sldId id="612" r:id="rId30"/>
    <p:sldId id="585" r:id="rId31"/>
    <p:sldId id="602" r:id="rId32"/>
    <p:sldId id="589" r:id="rId33"/>
    <p:sldId id="603" r:id="rId34"/>
    <p:sldId id="573" r:id="rId35"/>
    <p:sldId id="575" r:id="rId36"/>
    <p:sldId id="578" r:id="rId37"/>
    <p:sldId id="579" r:id="rId38"/>
    <p:sldId id="580" r:id="rId39"/>
    <p:sldId id="606" r:id="rId40"/>
    <p:sldId id="581" r:id="rId41"/>
    <p:sldId id="582" r:id="rId42"/>
    <p:sldId id="584" r:id="rId43"/>
    <p:sldId id="583" r:id="rId44"/>
    <p:sldId id="586" r:id="rId45"/>
    <p:sldId id="538" r:id="rId46"/>
    <p:sldId id="539" r:id="rId47"/>
    <p:sldId id="628" r:id="rId48"/>
    <p:sldId id="542" r:id="rId49"/>
    <p:sldId id="543" r:id="rId50"/>
    <p:sldId id="544" r:id="rId51"/>
    <p:sldId id="545" r:id="rId52"/>
    <p:sldId id="547" r:id="rId53"/>
    <p:sldId id="548" r:id="rId54"/>
    <p:sldId id="549" r:id="rId55"/>
    <p:sldId id="550" r:id="rId56"/>
    <p:sldId id="551" r:id="rId57"/>
    <p:sldId id="629" r:id="rId58"/>
    <p:sldId id="552" r:id="rId59"/>
    <p:sldId id="553" r:id="rId60"/>
    <p:sldId id="554" r:id="rId61"/>
    <p:sldId id="555" r:id="rId62"/>
    <p:sldId id="556" r:id="rId63"/>
    <p:sldId id="557" r:id="rId64"/>
    <p:sldId id="558" r:id="rId65"/>
    <p:sldId id="559" r:id="rId66"/>
    <p:sldId id="619" r:id="rId67"/>
    <p:sldId id="620" r:id="rId68"/>
    <p:sldId id="601" r:id="rId69"/>
    <p:sldId id="615" r:id="rId70"/>
    <p:sldId id="622" r:id="rId71"/>
    <p:sldId id="627" r:id="rId72"/>
    <p:sldId id="616" r:id="rId73"/>
    <p:sldId id="626" r:id="rId74"/>
    <p:sldId id="560" r:id="rId75"/>
    <p:sldId id="623" r:id="rId76"/>
    <p:sldId id="624" r:id="rId77"/>
    <p:sldId id="625" r:id="rId78"/>
  </p:sldIdLst>
  <p:sldSz cx="9144000" cy="6858000" type="screen4x3"/>
  <p:notesSz cx="6985000" cy="92837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FF0000"/>
    <a:srgbClr val="7030A0"/>
    <a:srgbClr val="FF3300"/>
    <a:srgbClr val="99CC00"/>
    <a:srgbClr val="003399"/>
    <a:srgbClr val="000000"/>
    <a:srgbClr val="FFFFFF"/>
    <a:srgbClr val="CCECFF"/>
    <a:srgbClr val="0066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7" autoAdjust="0"/>
    <p:restoredTop sz="96112" autoAdjust="0"/>
  </p:normalViewPr>
  <p:slideViewPr>
    <p:cSldViewPr>
      <p:cViewPr>
        <p:scale>
          <a:sx n="66" d="100"/>
          <a:sy n="66" d="100"/>
        </p:scale>
        <p:origin x="-2070" y="-64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350"/>
    </p:cViewPr>
  </p:sorterViewPr>
  <p:notesViewPr>
    <p:cSldViewPr>
      <p:cViewPr varScale="1">
        <p:scale>
          <a:sx n="85" d="100"/>
          <a:sy n="85" d="100"/>
        </p:scale>
        <p:origin x="-1848" y="-60"/>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png"/></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28.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27137"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defTabSz="929760" eaLnBrk="1" hangingPunct="1">
              <a:defRPr sz="1300"/>
            </a:lvl1pPr>
          </a:lstStyle>
          <a:p>
            <a:endParaRPr lang="en-US"/>
          </a:p>
        </p:txBody>
      </p:sp>
      <p:sp>
        <p:nvSpPr>
          <p:cNvPr id="130051" name="Rectangle 3"/>
          <p:cNvSpPr>
            <a:spLocks noGrp="1" noChangeArrowheads="1"/>
          </p:cNvSpPr>
          <p:nvPr>
            <p:ph type="dt" sz="quarter" idx="1"/>
          </p:nvPr>
        </p:nvSpPr>
        <p:spPr bwMode="auto">
          <a:xfrm>
            <a:off x="3957864" y="0"/>
            <a:ext cx="3027136"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r" defTabSz="929760" eaLnBrk="1" hangingPunct="1">
              <a:defRPr sz="1300"/>
            </a:lvl1pPr>
          </a:lstStyle>
          <a:p>
            <a:endParaRPr lang="en-US"/>
          </a:p>
        </p:txBody>
      </p:sp>
      <p:sp>
        <p:nvSpPr>
          <p:cNvPr id="130052" name="Rectangle 4"/>
          <p:cNvSpPr>
            <a:spLocks noGrp="1" noChangeArrowheads="1"/>
          </p:cNvSpPr>
          <p:nvPr>
            <p:ph type="ftr" sz="quarter" idx="2"/>
          </p:nvPr>
        </p:nvSpPr>
        <p:spPr bwMode="auto">
          <a:xfrm>
            <a:off x="0" y="8820129"/>
            <a:ext cx="3027137"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defTabSz="929760" eaLnBrk="1" hangingPunct="1">
              <a:defRPr sz="1300"/>
            </a:lvl1pPr>
          </a:lstStyle>
          <a:p>
            <a:endParaRPr lang="en-US"/>
          </a:p>
        </p:txBody>
      </p:sp>
      <p:sp>
        <p:nvSpPr>
          <p:cNvPr id="130053" name="Rectangle 5"/>
          <p:cNvSpPr>
            <a:spLocks noGrp="1" noChangeArrowheads="1"/>
          </p:cNvSpPr>
          <p:nvPr>
            <p:ph type="sldNum" sz="quarter" idx="3"/>
          </p:nvPr>
        </p:nvSpPr>
        <p:spPr bwMode="auto">
          <a:xfrm>
            <a:off x="3957864" y="8820129"/>
            <a:ext cx="3027136"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r" defTabSz="929760" eaLnBrk="1" hangingPunct="1">
              <a:defRPr sz="1300"/>
            </a:lvl1pPr>
          </a:lstStyle>
          <a:p>
            <a:fld id="{44C157CD-6158-49F9-80B5-A86DDA7FD831}" type="slidenum">
              <a:rPr lang="en-US"/>
              <a:pPr/>
              <a:t>‹#›</a:t>
            </a:fld>
            <a:endParaRPr lang="en-US"/>
          </a:p>
        </p:txBody>
      </p:sp>
    </p:spTree>
    <p:extLst>
      <p:ext uri="{BB962C8B-B14F-4D97-AF65-F5344CB8AC3E}">
        <p14:creationId xmlns="" xmlns:p14="http://schemas.microsoft.com/office/powerpoint/2010/main" val="1438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027137"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defTabSz="929760" eaLnBrk="1" hangingPunct="1">
              <a:defRPr sz="1300"/>
            </a:lvl1pPr>
          </a:lstStyle>
          <a:p>
            <a:endParaRPr lang="en-US"/>
          </a:p>
        </p:txBody>
      </p:sp>
      <p:sp>
        <p:nvSpPr>
          <p:cNvPr id="45059" name="Rectangle 3"/>
          <p:cNvSpPr>
            <a:spLocks noGrp="1" noChangeArrowheads="1"/>
          </p:cNvSpPr>
          <p:nvPr>
            <p:ph type="dt" idx="1"/>
          </p:nvPr>
        </p:nvSpPr>
        <p:spPr bwMode="auto">
          <a:xfrm>
            <a:off x="3957864" y="0"/>
            <a:ext cx="3027136"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r" defTabSz="929760"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30727" y="4410065"/>
            <a:ext cx="5123546" cy="4176744"/>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8820129"/>
            <a:ext cx="3027137"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defTabSz="929760" eaLnBrk="1" hangingPunct="1">
              <a:defRPr sz="1300"/>
            </a:lvl1pPr>
          </a:lstStyle>
          <a:p>
            <a:endParaRPr lang="en-US"/>
          </a:p>
        </p:txBody>
      </p:sp>
      <p:sp>
        <p:nvSpPr>
          <p:cNvPr id="45063" name="Rectangle 7"/>
          <p:cNvSpPr>
            <a:spLocks noGrp="1" noChangeArrowheads="1"/>
          </p:cNvSpPr>
          <p:nvPr>
            <p:ph type="sldNum" sz="quarter" idx="5"/>
          </p:nvPr>
        </p:nvSpPr>
        <p:spPr bwMode="auto">
          <a:xfrm>
            <a:off x="3957864" y="8820129"/>
            <a:ext cx="3027136"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r" defTabSz="929760" eaLnBrk="1" hangingPunct="1">
              <a:defRPr sz="1300"/>
            </a:lvl1pPr>
          </a:lstStyle>
          <a:p>
            <a:fld id="{94F65917-EF9C-4924-8575-6D173FBB75B2}" type="slidenum">
              <a:rPr lang="en-US"/>
              <a:pPr/>
              <a:t>‹#›</a:t>
            </a:fld>
            <a:endParaRPr lang="en-US"/>
          </a:p>
        </p:txBody>
      </p:sp>
    </p:spTree>
    <p:extLst>
      <p:ext uri="{BB962C8B-B14F-4D97-AF65-F5344CB8AC3E}">
        <p14:creationId xmlns="" xmlns:p14="http://schemas.microsoft.com/office/powerpoint/2010/main" val="5768759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A4539CC9-CF8D-4D37-A4F9-0BD60F46FCB4}"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32A0DF39-3E5D-47A7-8F1B-FCB1C5A0DF1A}"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CF31541-6D88-4988-8844-FF076E3C28DD}" type="slidenum">
              <a:rPr lang="en-US">
                <a:cs typeface="Arial" charset="0"/>
              </a:rPr>
              <a:pPr/>
              <a:t>6</a:t>
            </a:fld>
            <a:endParaRPr lang="en-US">
              <a:cs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A3B11F8-7FC4-4324-AFFC-B1608D047075}" type="slidenum">
              <a:rPr lang="en-US">
                <a:cs typeface="Arial" charset="0"/>
              </a:rPr>
              <a:pPr/>
              <a:t>7</a:t>
            </a:fld>
            <a:endParaRPr lang="en-US">
              <a:cs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BFAADDE-A75A-4599-B4C6-785675E87A00}" type="slidenum">
              <a:rPr lang="en-US">
                <a:cs typeface="Arial" charset="0"/>
              </a:rPr>
              <a:pPr/>
              <a:t>8</a:t>
            </a:fld>
            <a:endParaRPr lang="en-US">
              <a:cs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4FFFC69-2A58-4390-B866-10A32B69D18F}" type="slidenum">
              <a:rPr lang="en-US">
                <a:cs typeface="Arial" charset="0"/>
              </a:rPr>
              <a:pPr/>
              <a:t>9</a:t>
            </a:fld>
            <a:endParaRPr lang="en-US">
              <a:cs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F501495A-5B61-470A-AC1B-4152963362E5}" type="slidenum">
              <a:rPr lang="en-US">
                <a:cs typeface="Arial" charset="0"/>
              </a:rPr>
              <a:pPr/>
              <a:t>10</a:t>
            </a:fld>
            <a:endParaRPr lang="en-US">
              <a:cs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B1BE9C8-9C2C-41C2-8B3B-4498415AB53E}" type="slidenum">
              <a:rPr lang="en-US">
                <a:cs typeface="Arial" charset="0"/>
              </a:rPr>
              <a:pPr/>
              <a:t>13</a:t>
            </a:fld>
            <a:endParaRPr lang="en-US">
              <a:cs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45C42A62-D0CC-48F7-83F8-9D8952364E31}" type="slidenum">
              <a:rPr lang="en-US">
                <a:cs typeface="Arial" charset="0"/>
              </a:rPr>
              <a:pPr/>
              <a:t>14</a:t>
            </a:fld>
            <a:endParaRPr lang="en-US">
              <a:cs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086535BF-4DAB-45F1-A49F-2EC7884D7055}" type="slidenum">
              <a:rPr lang="en-US">
                <a:cs typeface="Arial" charset="0"/>
              </a:rPr>
              <a:pPr/>
              <a:t>24</a:t>
            </a:fld>
            <a:endParaRPr lang="en-US">
              <a:cs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2852F822-2462-4583-9EB4-52F62C2C6B1F}" type="slidenum">
              <a:rPr lang="en-US">
                <a:cs typeface="Arial" charset="0"/>
              </a:rPr>
              <a:pPr/>
              <a:t>25</a:t>
            </a:fld>
            <a:endParaRPr lang="en-US">
              <a:cs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EA6D7A8D-772A-4C27-8E34-7960490AD4AC}" type="slidenum">
              <a:rPr lang="en-US">
                <a:cs typeface="Arial" charset="0"/>
              </a:rPr>
              <a:pPr/>
              <a:t>26</a:t>
            </a:fld>
            <a:endParaRPr lang="en-US">
              <a:cs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CB07E216-5A87-49D8-BD0D-584FD91B0C2A}" type="slidenum">
              <a:rPr lang="en-US">
                <a:cs typeface="Arial" charset="0"/>
              </a:rPr>
              <a:pPr/>
              <a:t>28</a:t>
            </a:fld>
            <a:endParaRPr lang="en-US">
              <a:cs typeface="Arial"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B61AB8B4-1B28-4345-811F-622298A16D11}" type="slidenum">
              <a:rPr lang="en-US">
                <a:cs typeface="Arial" charset="0"/>
              </a:rPr>
              <a:pPr/>
              <a:t>29</a:t>
            </a:fld>
            <a:endParaRPr lang="en-US">
              <a:cs typeface="Arial"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C1AB8D55-A82A-4016-BD50-C625E984260E}" type="slidenum">
              <a:rPr lang="en-US" smtClean="0"/>
              <a:pPr/>
              <a:t>30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1B794D9-A4EF-476B-AAFF-EBEDF41E1734}" type="slidenum">
              <a:rPr lang="en-US">
                <a:cs typeface="Arial" charset="0"/>
              </a:rPr>
              <a:pPr/>
              <a:t>31</a:t>
            </a:fld>
            <a:endParaRPr lang="en-US">
              <a:cs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E0309A4F-5C11-4B0F-9DDA-50CF98CD26B6}" type="slidenum">
              <a:rPr lang="en-US">
                <a:cs typeface="Arial" charset="0"/>
              </a:rPr>
              <a:pPr/>
              <a:t>33</a:t>
            </a:fld>
            <a:endParaRPr lang="en-US">
              <a:cs typeface="Arial"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8D1C1397-572F-4251-AE06-304BEC0C1EED}" type="slidenum">
              <a:rPr lang="en-US">
                <a:cs typeface="Arial" charset="0"/>
              </a:rPr>
              <a:pPr/>
              <a:t>39</a:t>
            </a:fld>
            <a:endParaRPr lang="en-US">
              <a:cs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EF2F6B8D-1AD8-4BF2-A50C-ADF7F2FEEF11}" type="slidenum">
              <a:rPr lang="en-US" smtClean="0"/>
              <a:pPr/>
              <a:t>45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C4F41B2A-0BAD-45E6-B161-7EA80492C126}" type="slidenum">
              <a:rPr lang="en-US" smtClean="0"/>
              <a:pPr/>
              <a:t>46</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AD3B98A9-401A-474D-AC99-3976281602EE}" type="slidenum">
              <a:rPr lang="en-US" smtClean="0"/>
              <a:pPr/>
              <a:t>47</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13DA9938-88ED-4637-967C-D9D281EE1A89}" type="slidenum">
              <a:rPr lang="en-US" smtClean="0"/>
              <a:pPr/>
              <a:t>48</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7C778DC4-708A-4C70-AF3F-8D81A049FF9D}" type="slidenum">
              <a:rPr lang="en-US" smtClean="0"/>
              <a:pPr/>
              <a:t>49</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a:spLocks noGrp="1"/>
          </p:cNvSpPr>
          <p:nvPr>
            <p:ph type="sldNum" sz="quarter" idx="5"/>
          </p:nvPr>
        </p:nvSpPr>
        <p:spPr>
          <a:noFill/>
        </p:spPr>
        <p:txBody>
          <a:bodyPr/>
          <a:lstStyle/>
          <a:p>
            <a:fld id="{C9AC9018-4EFB-4B6F-BF90-2D01AF04B7F0}" type="slidenum">
              <a:rPr lang="en-US" smtClean="0"/>
              <a:pPr/>
              <a:t>50</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EFAAD915-0B42-41D2-B889-739137345516}" type="slidenum">
              <a:rPr lang="en-US" smtClean="0"/>
              <a:pPr/>
              <a:t>51</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333C6E51-D6D4-497D-9987-AE6A51DDE109}" type="slidenum">
              <a:rPr lang="en-US" smtClean="0"/>
              <a:pPr/>
              <a:t>52</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64AEB1F5-2154-4281-BF3B-092F71A360CE}" type="slidenum">
              <a:rPr lang="en-US" smtClean="0"/>
              <a:pPr/>
              <a:t>53</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68DB7560-5D41-4FFD-AEDF-9A39CFEC708E}" type="slidenum">
              <a:rPr lang="en-US" smtClean="0"/>
              <a:pPr/>
              <a:t>54</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smtClean="0"/>
          </a:p>
        </p:txBody>
      </p:sp>
      <p:sp>
        <p:nvSpPr>
          <p:cNvPr id="91140" name="Slide Number Placeholder 3"/>
          <p:cNvSpPr>
            <a:spLocks noGrp="1"/>
          </p:cNvSpPr>
          <p:nvPr>
            <p:ph type="sldNum" sz="quarter" idx="5"/>
          </p:nvPr>
        </p:nvSpPr>
        <p:spPr>
          <a:noFill/>
        </p:spPr>
        <p:txBody>
          <a:bodyPr/>
          <a:lstStyle/>
          <a:p>
            <a:fld id="{B293C07E-14E3-41DD-8D92-624765515400}" type="slidenum">
              <a:rPr lang="en-US" smtClean="0"/>
              <a:pPr/>
              <a:t>55</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smtClean="0"/>
          </a:p>
        </p:txBody>
      </p:sp>
      <p:sp>
        <p:nvSpPr>
          <p:cNvPr id="92164" name="Slide Number Placeholder 3"/>
          <p:cNvSpPr>
            <a:spLocks noGrp="1"/>
          </p:cNvSpPr>
          <p:nvPr>
            <p:ph type="sldNum" sz="quarter" idx="5"/>
          </p:nvPr>
        </p:nvSpPr>
        <p:spPr>
          <a:noFill/>
        </p:spPr>
        <p:txBody>
          <a:bodyPr/>
          <a:lstStyle/>
          <a:p>
            <a:fld id="{35B7DD10-3066-4789-B0B9-3606E8519EA6}" type="slidenum">
              <a:rPr lang="en-US" smtClean="0"/>
              <a:pPr/>
              <a:t>56</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7DA7F99-8C73-4DEC-B210-46DCFF2189B7}" type="slidenum">
              <a:rPr lang="en-US">
                <a:cs typeface="Arial" charset="0"/>
              </a:rPr>
              <a:pPr/>
              <a:t>57</a:t>
            </a:fld>
            <a:endParaRPr lang="en-US">
              <a:cs typeface="Arial"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783E9375-0B3F-4E98-84A4-0561539B551A}" type="slidenum">
              <a:rPr lang="en-US" smtClean="0"/>
              <a:pPr/>
              <a:t>58</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BF801A0B-DF8E-4EF6-B44D-7D0C4D131841}" type="slidenum">
              <a:rPr lang="en-US" smtClean="0"/>
              <a:pPr/>
              <a:t>59</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D5EE1D24-318C-4F0E-AB95-7CAFA52646D0}" type="slidenum">
              <a:rPr lang="en-US" smtClean="0"/>
              <a:pPr/>
              <a:t>60</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DD3C7158-A1CD-48EB-9116-C9BE7FDE1862}" type="slidenum">
              <a:rPr lang="en-US" smtClean="0"/>
              <a:pPr/>
              <a:t>61</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82DC1FE6-A8A4-4F21-814F-EA9B247A8434}" type="slidenum">
              <a:rPr lang="en-US" smtClean="0"/>
              <a:pPr/>
              <a:t>62</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DC48B1B9-A2E6-4979-8991-CADE556C8CE4}" type="slidenum">
              <a:rPr lang="en-US" smtClean="0"/>
              <a:pPr/>
              <a:t>63</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endParaRPr lang="en-US" smtClean="0"/>
          </a:p>
        </p:txBody>
      </p:sp>
      <p:sp>
        <p:nvSpPr>
          <p:cNvPr id="99332" name="Slide Number Placeholder 3"/>
          <p:cNvSpPr>
            <a:spLocks noGrp="1"/>
          </p:cNvSpPr>
          <p:nvPr>
            <p:ph type="sldNum" sz="quarter" idx="5"/>
          </p:nvPr>
        </p:nvSpPr>
        <p:spPr>
          <a:noFill/>
        </p:spPr>
        <p:txBody>
          <a:bodyPr/>
          <a:lstStyle/>
          <a:p>
            <a:fld id="{C478CDB0-8C6E-4CFC-86D3-EA4EF652E4F6}" type="slidenum">
              <a:rPr lang="en-US" smtClean="0"/>
              <a:pPr/>
              <a:t>64</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9FE7E233-9307-4916-B168-6D5A45E3A425}" type="slidenum">
              <a:rPr lang="en-US" smtClean="0"/>
              <a:pPr/>
              <a:t>65</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3A7B7E7B-5EC0-4C94-B8F6-C9416BF35299}" type="slidenum">
              <a:rPr lang="en-US">
                <a:cs typeface="Arial" charset="0"/>
              </a:rPr>
              <a:pPr/>
              <a:t>66</a:t>
            </a:fld>
            <a:endParaRPr lang="en-US">
              <a:cs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DC835BD7-F20B-413F-8D09-2C51F90A35C4}" type="slidenum">
              <a:rPr lang="en-US">
                <a:cs typeface="Arial" charset="0"/>
              </a:rPr>
              <a:pPr/>
              <a:t>67</a:t>
            </a:fld>
            <a:endParaRPr lang="en-US">
              <a:cs typeface="Arial"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AACD433-EA9A-4965-BFDE-A85581BFCAA5}" type="slidenum">
              <a:rPr lang="en-US">
                <a:cs typeface="Arial" charset="0"/>
              </a:rPr>
              <a:pPr/>
              <a:t>68</a:t>
            </a:fld>
            <a:endParaRPr lang="en-US">
              <a:cs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77E2A849-0F2B-43F6-B17F-0F2F550F0D13}" type="slidenum">
              <a:rPr lang="en-US">
                <a:cs typeface="Arial" charset="0"/>
              </a:rPr>
              <a:pPr/>
              <a:t>69</a:t>
            </a:fld>
            <a:endParaRPr lang="en-US">
              <a:cs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A5913F21-FE97-461C-8966-3A050A7BB83D}" type="slidenum">
              <a:rPr lang="en-US">
                <a:cs typeface="Arial" charset="0"/>
              </a:rPr>
              <a:pPr/>
              <a:t>70</a:t>
            </a:fld>
            <a:endParaRPr lang="en-US">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6C5EBAA0-A024-4A6F-B24E-4287666EE4D9}" type="slidenum">
              <a:rPr lang="en-US">
                <a:cs typeface="Arial" charset="0"/>
              </a:rPr>
              <a:pPr/>
              <a:t>72</a:t>
            </a:fld>
            <a:endParaRPr lang="en-US">
              <a:cs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06A70773-7647-4B1B-BB97-455DBA0368E8}" type="slidenum">
              <a:rPr lang="en-US" smtClean="0"/>
              <a:pPr/>
              <a:t>73</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smtClean="0"/>
          </a:p>
        </p:txBody>
      </p:sp>
      <p:sp>
        <p:nvSpPr>
          <p:cNvPr id="101380" name="Slide Number Placeholder 3"/>
          <p:cNvSpPr>
            <a:spLocks noGrp="1"/>
          </p:cNvSpPr>
          <p:nvPr>
            <p:ph type="sldNum" sz="quarter" idx="5"/>
          </p:nvPr>
        </p:nvSpPr>
        <p:spPr>
          <a:noFill/>
        </p:spPr>
        <p:txBody>
          <a:bodyPr/>
          <a:lstStyle/>
          <a:p>
            <a:fld id="{EC426758-EF94-440B-9CF0-4FE7F1D12E2F}" type="slidenum">
              <a:rPr lang="en-US" smtClean="0"/>
              <a:pPr/>
              <a:t>74</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D31DD45-8FF6-4974-A433-A7D603C66354}" type="slidenum">
              <a:rPr lang="en-US">
                <a:cs typeface="Arial" charset="0"/>
              </a:rPr>
              <a:pPr/>
              <a:t>75</a:t>
            </a:fld>
            <a:endParaRPr lang="en-US">
              <a:cs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EC42A92-CD22-4C16-BEDB-E5B9C6055200}" type="slidenum">
              <a:rPr lang="en-US">
                <a:cs typeface="Arial" charset="0"/>
              </a:rPr>
              <a:pPr/>
              <a:t>76</a:t>
            </a:fld>
            <a:endParaRPr lang="en-US">
              <a:cs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18A5D6C-7A1B-41E7-8FAF-E9C1A930A25C}" type="slidenum">
              <a:rPr lang="en-US">
                <a:cs typeface="Arial" charset="0"/>
              </a:rPr>
              <a:pPr/>
              <a:t>77</a:t>
            </a:fld>
            <a:endParaRPr lang="en-US">
              <a:cs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9F7C0-B71C-48E3-8D21-3D51220A2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29380-1897-433A-83E2-78BFB7A3F1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CB08BC-2A19-4263-8B55-A1A4B8805C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384C73-02F2-4DC1-B269-52FE23B902F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3D4010-34EA-4EA8-981F-720E15DA52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558400-2C58-4E71-9457-D319FFE1D27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911B42-6EFE-4AE6-800A-3C78C5E65D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968F6B-5A38-4B99-ACAD-F189922F46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E8ACA-B5BD-4F7A-B25A-B63BAEBDE3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D3A085-BCC2-4DC0-9EB0-B061B79EF3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7E1B09-0AB6-47A6-B67F-46C49B3A62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302125"/>
          </a:xfrm>
        </p:spPr>
        <p:txBody>
          <a:bodyPr/>
          <a:lstStyle/>
          <a:p>
            <a:pPr lvl="0"/>
            <a:endParaRPr lang="en-US" noProof="0" smtClean="0"/>
          </a:p>
        </p:txBody>
      </p:sp>
      <p:sp>
        <p:nvSpPr>
          <p:cNvPr id="4" name="Rectangle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7BCC1AEE-F096-4632-B1A8-7734DF1E97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21" Type="http://schemas.openxmlformats.org/officeDocument/2006/relationships/image" Target="../media/image7.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B020325C-B1CD-4090-B6FA-A224CB80F15F}" type="slidenum">
              <a:rPr lang="en-US"/>
              <a:pPr>
                <a:defRPr/>
              </a:pPr>
              <a:t>‹#›</a:t>
            </a:fld>
            <a:endParaRPr lang="en-US"/>
          </a:p>
        </p:txBody>
      </p:sp>
      <p:pic>
        <p:nvPicPr>
          <p:cNvPr id="31746" name="Picture 2"/>
          <p:cNvPicPr>
            <a:picLocks noChangeAspect="1" noChangeArrowheads="1"/>
          </p:cNvPicPr>
          <p:nvPr userDrawn="1"/>
        </p:nvPicPr>
        <p:blipFill>
          <a:blip r:embed="rId15" cstate="print"/>
          <a:srcRect/>
          <a:stretch>
            <a:fillRect/>
          </a:stretch>
        </p:blipFill>
        <p:spPr bwMode="auto">
          <a:xfrm>
            <a:off x="0" y="1"/>
            <a:ext cx="1295399" cy="771424"/>
          </a:xfrm>
          <a:prstGeom prst="rect">
            <a:avLst/>
          </a:prstGeom>
          <a:noFill/>
          <a:ln w="9525">
            <a:noFill/>
            <a:miter lim="800000"/>
            <a:headEnd/>
            <a:tailEnd/>
          </a:ln>
          <a:effectLst/>
        </p:spPr>
      </p:pic>
      <p:pic>
        <p:nvPicPr>
          <p:cNvPr id="31747" name="Picture 3"/>
          <p:cNvPicPr>
            <a:picLocks noChangeAspect="1" noChangeArrowheads="1"/>
          </p:cNvPicPr>
          <p:nvPr userDrawn="1"/>
        </p:nvPicPr>
        <p:blipFill>
          <a:blip r:embed="rId16" cstate="print"/>
          <a:srcRect/>
          <a:stretch>
            <a:fillRect/>
          </a:stretch>
        </p:blipFill>
        <p:spPr bwMode="auto">
          <a:xfrm>
            <a:off x="2514600" y="1"/>
            <a:ext cx="1295400" cy="763346"/>
          </a:xfrm>
          <a:prstGeom prst="rect">
            <a:avLst/>
          </a:prstGeom>
          <a:noFill/>
          <a:ln w="9525">
            <a:noFill/>
            <a:miter lim="800000"/>
            <a:headEnd/>
            <a:tailEnd/>
          </a:ln>
          <a:effectLst/>
        </p:spPr>
      </p:pic>
      <p:pic>
        <p:nvPicPr>
          <p:cNvPr id="31748" name="Picture 4"/>
          <p:cNvPicPr>
            <a:picLocks noChangeAspect="1" noChangeArrowheads="1"/>
          </p:cNvPicPr>
          <p:nvPr userDrawn="1"/>
        </p:nvPicPr>
        <p:blipFill>
          <a:blip r:embed="rId17" cstate="print"/>
          <a:srcRect/>
          <a:stretch>
            <a:fillRect/>
          </a:stretch>
        </p:blipFill>
        <p:spPr bwMode="auto">
          <a:xfrm>
            <a:off x="1295400" y="0"/>
            <a:ext cx="1219200" cy="759279"/>
          </a:xfrm>
          <a:prstGeom prst="rect">
            <a:avLst/>
          </a:prstGeom>
          <a:noFill/>
          <a:ln w="9525">
            <a:noFill/>
            <a:miter lim="800000"/>
            <a:headEnd/>
            <a:tailEnd/>
          </a:ln>
          <a:effectLst/>
        </p:spPr>
      </p:pic>
      <p:pic>
        <p:nvPicPr>
          <p:cNvPr id="31749" name="Picture 5"/>
          <p:cNvPicPr>
            <a:picLocks noChangeAspect="1" noChangeArrowheads="1"/>
          </p:cNvPicPr>
          <p:nvPr userDrawn="1"/>
        </p:nvPicPr>
        <p:blipFill>
          <a:blip r:embed="rId18" cstate="print"/>
          <a:srcRect/>
          <a:stretch>
            <a:fillRect/>
          </a:stretch>
        </p:blipFill>
        <p:spPr bwMode="auto">
          <a:xfrm>
            <a:off x="3810000" y="0"/>
            <a:ext cx="1295400" cy="754303"/>
          </a:xfrm>
          <a:prstGeom prst="rect">
            <a:avLst/>
          </a:prstGeom>
          <a:noFill/>
          <a:ln w="9525">
            <a:noFill/>
            <a:miter lim="800000"/>
            <a:headEnd/>
            <a:tailEnd/>
          </a:ln>
          <a:effectLst/>
        </p:spPr>
      </p:pic>
      <p:pic>
        <p:nvPicPr>
          <p:cNvPr id="31750" name="Picture 6"/>
          <p:cNvPicPr>
            <a:picLocks noChangeAspect="1" noChangeArrowheads="1"/>
          </p:cNvPicPr>
          <p:nvPr userDrawn="1"/>
        </p:nvPicPr>
        <p:blipFill>
          <a:blip r:embed="rId19" cstate="print"/>
          <a:srcRect/>
          <a:stretch>
            <a:fillRect/>
          </a:stretch>
        </p:blipFill>
        <p:spPr bwMode="auto">
          <a:xfrm>
            <a:off x="5105401" y="0"/>
            <a:ext cx="1371600" cy="762000"/>
          </a:xfrm>
          <a:prstGeom prst="rect">
            <a:avLst/>
          </a:prstGeom>
          <a:noFill/>
          <a:ln w="9525">
            <a:noFill/>
            <a:miter lim="800000"/>
            <a:headEnd/>
            <a:tailEnd/>
          </a:ln>
          <a:effectLst/>
        </p:spPr>
      </p:pic>
      <p:pic>
        <p:nvPicPr>
          <p:cNvPr id="31751" name="Picture 7"/>
          <p:cNvPicPr>
            <a:picLocks noChangeAspect="1" noChangeArrowheads="1"/>
          </p:cNvPicPr>
          <p:nvPr userDrawn="1"/>
        </p:nvPicPr>
        <p:blipFill>
          <a:blip r:embed="rId20" cstate="print"/>
          <a:srcRect/>
          <a:stretch>
            <a:fillRect/>
          </a:stretch>
        </p:blipFill>
        <p:spPr bwMode="auto">
          <a:xfrm>
            <a:off x="6477001" y="0"/>
            <a:ext cx="1371600" cy="782968"/>
          </a:xfrm>
          <a:prstGeom prst="rect">
            <a:avLst/>
          </a:prstGeom>
          <a:noFill/>
          <a:ln w="9525">
            <a:noFill/>
            <a:miter lim="800000"/>
            <a:headEnd/>
            <a:tailEnd/>
          </a:ln>
          <a:effectLst/>
        </p:spPr>
      </p:pic>
      <p:pic>
        <p:nvPicPr>
          <p:cNvPr id="31752" name="Picture 8"/>
          <p:cNvPicPr>
            <a:picLocks noChangeAspect="1" noChangeArrowheads="1"/>
          </p:cNvPicPr>
          <p:nvPr userDrawn="1"/>
        </p:nvPicPr>
        <p:blipFill>
          <a:blip r:embed="rId21" cstate="print"/>
          <a:srcRect/>
          <a:stretch>
            <a:fillRect/>
          </a:stretch>
        </p:blipFill>
        <p:spPr bwMode="auto">
          <a:xfrm>
            <a:off x="7848601" y="0"/>
            <a:ext cx="1295400" cy="762000"/>
          </a:xfrm>
          <a:prstGeom prst="rect">
            <a:avLst/>
          </a:prstGeom>
          <a:noFill/>
          <a:ln w="9525">
            <a:noFill/>
            <a:miter lim="800000"/>
            <a:headEnd/>
            <a:tailEnd/>
          </a:ln>
          <a:effectLst/>
        </p:spPr>
      </p:pic>
      <p:cxnSp>
        <p:nvCxnSpPr>
          <p:cNvPr id="17" name="Straight Connector 16"/>
          <p:cNvCxnSpPr/>
          <p:nvPr userDrawn="1"/>
        </p:nvCxnSpPr>
        <p:spPr bwMode="auto">
          <a:xfrm>
            <a:off x="0" y="762000"/>
            <a:ext cx="9144000" cy="1588"/>
          </a:xfrm>
          <a:prstGeom prst="line">
            <a:avLst/>
          </a:prstGeom>
          <a:solidFill>
            <a:schemeClr val="accent1"/>
          </a:solidFill>
          <a:ln w="57150" cap="flat" cmpd="sng" algn="ctr">
            <a:solidFill>
              <a:schemeClr val="tx1"/>
            </a:solidFill>
            <a:prstDash val="solid"/>
            <a:round/>
            <a:headEnd type="none" w="med" len="med"/>
            <a:tailEnd type="none" w="med" len="med"/>
          </a:ln>
          <a:effectLst/>
        </p:spPr>
      </p:cxnSp>
      <p:sp>
        <p:nvSpPr>
          <p:cNvPr id="15" name="Rectangle 14"/>
          <p:cNvSpPr/>
          <p:nvPr userDrawn="1"/>
        </p:nvSpPr>
        <p:spPr>
          <a:xfrm>
            <a:off x="5334000" y="6581001"/>
            <a:ext cx="3810000" cy="276999"/>
          </a:xfrm>
          <a:prstGeom prst="rect">
            <a:avLst/>
          </a:prstGeom>
        </p:spPr>
        <p:txBody>
          <a:bodyPr wrap="square">
            <a:spAutoFit/>
          </a:bodyPr>
          <a:lstStyle/>
          <a:p>
            <a:pPr algn="r"/>
            <a:r>
              <a:rPr lang="en-US" sz="1200" b="0" smtClean="0">
                <a:latin typeface="Arial Black" panose="020B0A04020102020204" pitchFamily="34" charset="0"/>
              </a:rPr>
              <a:t>[Topic 5-Bayesian Analysis]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/77</a:t>
            </a:r>
            <a:endParaRPr lang="en-US" sz="1200" b="0">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10.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vmlDrawing" Target="../drawings/vmlDrawing13.vml"/><Relationship Id="rId4" Type="http://schemas.openxmlformats.org/officeDocument/2006/relationships/oleObject" Target="../embeddings/oleObject15.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vmlDrawing" Target="../drawings/vmlDrawing14.vml"/><Relationship Id="rId4" Type="http://schemas.openxmlformats.org/officeDocument/2006/relationships/oleObject" Target="../embeddings/oleObject16.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mlDrawing" Target="../drawings/vmlDrawing15.vml"/><Relationship Id="rId4" Type="http://schemas.openxmlformats.org/officeDocument/2006/relationships/oleObject" Target="../embeddings/oleObject17.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xml"/><Relationship Id="rId1" Type="http://schemas.openxmlformats.org/officeDocument/2006/relationships/vmlDrawing" Target="../drawings/vmlDrawing16.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7.vml"/><Relationship Id="rId4" Type="http://schemas.openxmlformats.org/officeDocument/2006/relationships/oleObject" Target="../embeddings/oleObject19.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vmlDrawing" Target="../drawings/vmlDrawing18.vml"/><Relationship Id="rId5" Type="http://schemas.openxmlformats.org/officeDocument/2006/relationships/oleObject" Target="../embeddings/oleObject21.bin"/><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5.xml"/><Relationship Id="rId1" Type="http://schemas.openxmlformats.org/officeDocument/2006/relationships/vmlDrawing" Target="../drawings/vmlDrawing19.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mlDrawing" Target="../drawings/vmlDrawing20.vml"/><Relationship Id="rId4" Type="http://schemas.openxmlformats.org/officeDocument/2006/relationships/oleObject" Target="../embeddings/oleObject24.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oleObject25.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vmlDrawing" Target="../drawings/vmlDrawing22.vml"/><Relationship Id="rId4" Type="http://schemas.openxmlformats.org/officeDocument/2006/relationships/oleObject" Target="../embeddings/oleObject26.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oleObject" Target="../embeddings/oleObject27.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vmlDrawing" Target="../drawings/vmlDrawing24.vml"/><Relationship Id="rId4" Type="http://schemas.openxmlformats.org/officeDocument/2006/relationships/oleObject" Target="../embeddings/oleObject28.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vmlDrawing" Target="../drawings/vmlDrawing25.vml"/><Relationship Id="rId4" Type="http://schemas.openxmlformats.org/officeDocument/2006/relationships/oleObject" Target="../embeddings/oleObject29.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vmlDrawing" Target="../drawings/vmlDrawing26.vml"/><Relationship Id="rId4" Type="http://schemas.openxmlformats.org/officeDocument/2006/relationships/oleObject" Target="../embeddings/oleObject30.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oleObject31.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28.vml"/><Relationship Id="rId4" Type="http://schemas.openxmlformats.org/officeDocument/2006/relationships/oleObject" Target="../embeddings/oleObject32.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vmlDrawing" Target="../drawings/vmlDrawing29.vml"/><Relationship Id="rId4" Type="http://schemas.openxmlformats.org/officeDocument/2006/relationships/oleObject" Target="../embeddings/oleObject33.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vmlDrawing" Target="../drawings/vmlDrawing30.vml"/><Relationship Id="rId4" Type="http://schemas.openxmlformats.org/officeDocument/2006/relationships/oleObject" Target="../embeddings/oleObject34.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vmlDrawing" Target="../drawings/vmlDrawing31.vml"/><Relationship Id="rId4" Type="http://schemas.openxmlformats.org/officeDocument/2006/relationships/oleObject" Target="../embeddings/oleObject35.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vmlDrawing" Target="../drawings/vmlDrawing32.vml"/><Relationship Id="rId4" Type="http://schemas.openxmlformats.org/officeDocument/2006/relationships/oleObject" Target="../embeddings/oleObject36.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vmlDrawing" Target="../drawings/vmlDrawing33.vml"/><Relationship Id="rId4" Type="http://schemas.openxmlformats.org/officeDocument/2006/relationships/oleObject" Target="../embeddings/oleObject37.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vmlDrawing" Target="../drawings/vmlDrawing34.vml"/><Relationship Id="rId4" Type="http://schemas.openxmlformats.org/officeDocument/2006/relationships/oleObject" Target="../embeddings/oleObject38.bin"/></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vmlDrawing" Target="../drawings/vmlDrawing35.vml"/><Relationship Id="rId4" Type="http://schemas.openxmlformats.org/officeDocument/2006/relationships/oleObject" Target="../embeddings/oleObject39.bin"/></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228600" y="16764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828800" y="3124200"/>
            <a:ext cx="5867400" cy="2566988"/>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895600"/>
            <a:ext cx="5715000" cy="1362075"/>
          </a:xfrm>
        </p:spPr>
        <p:txBody>
          <a:bodyPr/>
          <a:lstStyle/>
          <a:p>
            <a:r>
              <a:rPr lang="en-US" smtClean="0"/>
              <a:t>5.  Bayesian Econometrics</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47800"/>
            <a:ext cx="8229600" cy="530225"/>
          </a:xfrm>
        </p:spPr>
        <p:txBody>
          <a:bodyPr/>
          <a:lstStyle/>
          <a:p>
            <a:r>
              <a:rPr lang="en-US" b="1" smtClean="0"/>
              <a:t>Bayesian Estimation</a:t>
            </a:r>
            <a:endParaRPr lang="en-US" b="1"/>
          </a:p>
        </p:txBody>
      </p:sp>
      <p:sp>
        <p:nvSpPr>
          <p:cNvPr id="3" name="Content Placeholder 2"/>
          <p:cNvSpPr>
            <a:spLocks noGrp="1"/>
          </p:cNvSpPr>
          <p:nvPr>
            <p:ph idx="1"/>
          </p:nvPr>
        </p:nvSpPr>
        <p:spPr>
          <a:xfrm>
            <a:off x="1219200" y="2286000"/>
            <a:ext cx="6248400" cy="2133600"/>
          </a:xfrm>
        </p:spPr>
        <p:txBody>
          <a:bodyPr/>
          <a:lstStyle/>
          <a:p>
            <a:pPr>
              <a:buNone/>
            </a:pPr>
            <a:r>
              <a:rPr lang="en-US" smtClean="0">
                <a:latin typeface="+mj-lt"/>
              </a:rPr>
              <a:t>Philosophical underpinnings:  The meaning of statistical information</a:t>
            </a:r>
          </a:p>
          <a:p>
            <a:pPr>
              <a:buNone/>
            </a:pPr>
            <a:endParaRPr lang="en-US" smtClean="0">
              <a:latin typeface="+mj-lt"/>
            </a:endParaRPr>
          </a:p>
          <a:p>
            <a:pPr>
              <a:buNone/>
            </a:pPr>
            <a:r>
              <a:rPr lang="en-US" smtClean="0">
                <a:latin typeface="+mj-lt"/>
              </a:rPr>
              <a:t>How to combine information contained in the sample with prior information</a:t>
            </a:r>
            <a:endParaRPr lang="en-US">
              <a:latin typeface="+mj-lt"/>
            </a:endParaRPr>
          </a:p>
        </p:txBody>
      </p:sp>
    </p:spTree>
    <p:extLst>
      <p:ext uri="{BB962C8B-B14F-4D97-AF65-F5344CB8AC3E}">
        <p14:creationId xmlns="" xmlns:p14="http://schemas.microsoft.com/office/powerpoint/2010/main" val="246771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219200"/>
            <a:ext cx="7772400" cy="822325"/>
          </a:xfrm>
        </p:spPr>
        <p:txBody>
          <a:bodyPr/>
          <a:lstStyle/>
          <a:p>
            <a:pPr algn="ctr" eaLnBrk="1" hangingPunct="1"/>
            <a:r>
              <a:rPr lang="en-US" sz="4000" b="1" smtClean="0">
                <a:solidFill>
                  <a:srgbClr val="7030A0"/>
                </a:solidFill>
              </a:rPr>
              <a:t>Classical Inference</a:t>
            </a:r>
          </a:p>
        </p:txBody>
      </p:sp>
      <p:sp>
        <p:nvSpPr>
          <p:cNvPr id="9219" name="Rectangle 3"/>
          <p:cNvSpPr>
            <a:spLocks noGrp="1" noChangeArrowheads="1"/>
          </p:cNvSpPr>
          <p:nvPr>
            <p:ph idx="1"/>
          </p:nvPr>
        </p:nvSpPr>
        <p:spPr/>
        <p:txBody>
          <a:bodyPr/>
          <a:lstStyle/>
          <a:p>
            <a:pPr eaLnBrk="1" hangingPunct="1">
              <a:buFont typeface="Wingdings" pitchFamily="2" charset="2"/>
              <a:buNone/>
            </a:pPr>
            <a:r>
              <a:rPr lang="en-US" smtClean="0"/>
              <a:t> </a:t>
            </a:r>
          </a:p>
        </p:txBody>
      </p:sp>
      <p:sp>
        <p:nvSpPr>
          <p:cNvPr id="9220" name="Oval 4"/>
          <p:cNvSpPr>
            <a:spLocks noChangeArrowheads="1"/>
          </p:cNvSpPr>
          <p:nvPr/>
        </p:nvSpPr>
        <p:spPr bwMode="auto">
          <a:xfrm>
            <a:off x="804863" y="2425700"/>
            <a:ext cx="2895600" cy="1981200"/>
          </a:xfrm>
          <a:prstGeom prst="ellipse">
            <a:avLst/>
          </a:prstGeom>
          <a:solidFill>
            <a:srgbClr val="0099FF"/>
          </a:solidFill>
          <a:ln w="57150">
            <a:solidFill>
              <a:srgbClr val="FF3300"/>
            </a:solidFill>
            <a:prstDash val="lgDashDot"/>
            <a:round/>
            <a:headEnd/>
            <a:tailEnd/>
          </a:ln>
        </p:spPr>
        <p:txBody>
          <a:bodyPr wrap="none" anchor="ctr"/>
          <a:lstStyle/>
          <a:p>
            <a:endParaRPr lang="en-US"/>
          </a:p>
        </p:txBody>
      </p:sp>
      <p:sp>
        <p:nvSpPr>
          <p:cNvPr id="9221" name="Text Box 5"/>
          <p:cNvSpPr txBox="1">
            <a:spLocks noChangeArrowheads="1"/>
          </p:cNvSpPr>
          <p:nvPr/>
        </p:nvSpPr>
        <p:spPr bwMode="auto">
          <a:xfrm>
            <a:off x="990600" y="3124200"/>
            <a:ext cx="2438400" cy="519113"/>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Population</a:t>
            </a:r>
          </a:p>
        </p:txBody>
      </p:sp>
      <p:sp>
        <p:nvSpPr>
          <p:cNvPr id="9222"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9223" name="Text Box 7"/>
          <p:cNvSpPr txBox="1">
            <a:spLocks noChangeArrowheads="1"/>
          </p:cNvSpPr>
          <p:nvPr/>
        </p:nvSpPr>
        <p:spPr bwMode="auto">
          <a:xfrm>
            <a:off x="5562600" y="3138488"/>
            <a:ext cx="2819400" cy="523220"/>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Measurement</a:t>
            </a:r>
          </a:p>
        </p:txBody>
      </p:sp>
      <p:sp>
        <p:nvSpPr>
          <p:cNvPr id="9224"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p:spPr>
        <p:txBody>
          <a:bodyPr wrap="none"/>
          <a:lstStyle/>
          <a:p>
            <a:endParaRPr lang="en-US"/>
          </a:p>
        </p:txBody>
      </p:sp>
      <p:sp>
        <p:nvSpPr>
          <p:cNvPr id="9225" name="Text Box 9"/>
          <p:cNvSpPr txBox="1">
            <a:spLocks noChangeArrowheads="1"/>
          </p:cNvSpPr>
          <p:nvPr/>
        </p:nvSpPr>
        <p:spPr bwMode="auto">
          <a:xfrm>
            <a:off x="3429000" y="3505200"/>
            <a:ext cx="2286000" cy="946150"/>
          </a:xfrm>
          <a:prstGeom prst="rect">
            <a:avLst/>
          </a:prstGeom>
          <a:noFill/>
          <a:ln w="9525">
            <a:noFill/>
            <a:miter lim="800000"/>
            <a:headEnd/>
            <a:tailEnd/>
          </a:ln>
        </p:spPr>
        <p:txBody>
          <a:bodyPr>
            <a:spAutoFit/>
          </a:bodyPr>
          <a:lstStyle/>
          <a:p>
            <a:pPr eaLnBrk="1" hangingPunct="1">
              <a:spcBef>
                <a:spcPct val="50000"/>
              </a:spcBef>
            </a:pPr>
            <a:r>
              <a:rPr lang="en-US" sz="2800">
                <a:latin typeface="Times New Roman" pitchFamily="18" charset="0"/>
              </a:rPr>
              <a:t> </a:t>
            </a:r>
            <a:r>
              <a:rPr lang="en-US" sz="2800">
                <a:latin typeface="Tahoma" pitchFamily="34" charset="0"/>
              </a:rPr>
              <a:t>Econometrics</a:t>
            </a:r>
          </a:p>
        </p:txBody>
      </p:sp>
      <p:sp>
        <p:nvSpPr>
          <p:cNvPr id="9226" name="Text Box 10"/>
          <p:cNvSpPr txBox="1">
            <a:spLocks noChangeArrowheads="1"/>
          </p:cNvSpPr>
          <p:nvPr/>
        </p:nvSpPr>
        <p:spPr bwMode="auto">
          <a:xfrm>
            <a:off x="5410200" y="4495800"/>
            <a:ext cx="3429000" cy="1373188"/>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Tahoma" pitchFamily="34" charset="0"/>
              </a:rPr>
              <a:t>Characteristics</a:t>
            </a:r>
          </a:p>
          <a:p>
            <a:pPr eaLnBrk="1" hangingPunct="1"/>
            <a:r>
              <a:rPr lang="en-US" sz="2800" b="1">
                <a:latin typeface="Tahoma" pitchFamily="34" charset="0"/>
              </a:rPr>
              <a:t>Behavior Patterns</a:t>
            </a:r>
          </a:p>
          <a:p>
            <a:pPr eaLnBrk="1" hangingPunct="1"/>
            <a:r>
              <a:rPr lang="en-US" sz="2800" b="1">
                <a:latin typeface="Tahoma" pitchFamily="34" charset="0"/>
              </a:rPr>
              <a:t>Choices</a:t>
            </a:r>
          </a:p>
        </p:txBody>
      </p:sp>
      <p:sp>
        <p:nvSpPr>
          <p:cNvPr id="9227" name="Text Box 11"/>
          <p:cNvSpPr txBox="1">
            <a:spLocks noChangeArrowheads="1"/>
          </p:cNvSpPr>
          <p:nvPr/>
        </p:nvSpPr>
        <p:spPr bwMode="auto">
          <a:xfrm>
            <a:off x="1066800" y="5029200"/>
            <a:ext cx="3276600" cy="1190625"/>
          </a:xfrm>
          <a:prstGeom prst="rect">
            <a:avLst/>
          </a:prstGeom>
          <a:noFill/>
          <a:ln w="19050">
            <a:noFill/>
            <a:miter lim="800000"/>
            <a:headEnd/>
            <a:tailEnd/>
          </a:ln>
        </p:spPr>
        <p:txBody>
          <a:bodyPr>
            <a:spAutoFit/>
          </a:bodyPr>
          <a:lstStyle/>
          <a:p>
            <a:pPr>
              <a:spcBef>
                <a:spcPct val="50000"/>
              </a:spcBef>
            </a:pPr>
            <a:r>
              <a:rPr lang="en-US" b="1">
                <a:latin typeface="Tahoma" pitchFamily="34" charset="0"/>
              </a:rPr>
              <a:t>Imprecise inference about the entire population – sampling theory and asymptotics</a:t>
            </a:r>
          </a:p>
        </p:txBody>
      </p:sp>
    </p:spTree>
    <p:extLst>
      <p:ext uri="{BB962C8B-B14F-4D97-AF65-F5344CB8AC3E}">
        <p14:creationId xmlns="" xmlns:p14="http://schemas.microsoft.com/office/powerpoint/2010/main" val="270034054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1143000"/>
            <a:ext cx="7772400" cy="822325"/>
          </a:xfrm>
        </p:spPr>
        <p:txBody>
          <a:bodyPr/>
          <a:lstStyle/>
          <a:p>
            <a:pPr algn="ctr" eaLnBrk="1" hangingPunct="1"/>
            <a:r>
              <a:rPr lang="en-US" sz="4000" b="1" smtClean="0">
                <a:solidFill>
                  <a:srgbClr val="7030A0"/>
                </a:solidFill>
              </a:rPr>
              <a:t>Bayesian Inference</a:t>
            </a:r>
          </a:p>
        </p:txBody>
      </p:sp>
      <p:sp>
        <p:nvSpPr>
          <p:cNvPr id="10243" name="Rectangle 3"/>
          <p:cNvSpPr>
            <a:spLocks noGrp="1" noChangeArrowheads="1"/>
          </p:cNvSpPr>
          <p:nvPr>
            <p:ph idx="1"/>
          </p:nvPr>
        </p:nvSpPr>
        <p:spPr/>
        <p:txBody>
          <a:bodyPr/>
          <a:lstStyle/>
          <a:p>
            <a:pPr eaLnBrk="1" hangingPunct="1">
              <a:buFont typeface="Wingdings" pitchFamily="2" charset="2"/>
              <a:buNone/>
            </a:pPr>
            <a:r>
              <a:rPr lang="en-US" smtClean="0"/>
              <a:t> </a:t>
            </a:r>
          </a:p>
        </p:txBody>
      </p:sp>
      <p:sp>
        <p:nvSpPr>
          <p:cNvPr id="10244" name="Oval 4"/>
          <p:cNvSpPr>
            <a:spLocks noChangeArrowheads="1"/>
          </p:cNvSpPr>
          <p:nvPr/>
        </p:nvSpPr>
        <p:spPr bwMode="auto">
          <a:xfrm>
            <a:off x="762000" y="24384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10245" name="Text Box 5"/>
          <p:cNvSpPr txBox="1">
            <a:spLocks noChangeArrowheads="1"/>
          </p:cNvSpPr>
          <p:nvPr/>
        </p:nvSpPr>
        <p:spPr bwMode="auto">
          <a:xfrm>
            <a:off x="533400" y="3124200"/>
            <a:ext cx="2438400" cy="519113"/>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Population</a:t>
            </a:r>
          </a:p>
        </p:txBody>
      </p:sp>
      <p:sp>
        <p:nvSpPr>
          <p:cNvPr id="10246"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10247" name="Text Box 7"/>
          <p:cNvSpPr txBox="1">
            <a:spLocks noChangeArrowheads="1"/>
          </p:cNvSpPr>
          <p:nvPr/>
        </p:nvSpPr>
        <p:spPr bwMode="auto">
          <a:xfrm>
            <a:off x="5638800" y="3138488"/>
            <a:ext cx="2971800" cy="519112"/>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Measurement</a:t>
            </a:r>
          </a:p>
        </p:txBody>
      </p:sp>
      <p:sp>
        <p:nvSpPr>
          <p:cNvPr id="10248"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p:spPr>
        <p:txBody>
          <a:bodyPr wrap="none"/>
          <a:lstStyle/>
          <a:p>
            <a:endParaRPr lang="en-US"/>
          </a:p>
        </p:txBody>
      </p:sp>
      <p:sp>
        <p:nvSpPr>
          <p:cNvPr id="10249" name="Text Box 9"/>
          <p:cNvSpPr txBox="1">
            <a:spLocks noChangeArrowheads="1"/>
          </p:cNvSpPr>
          <p:nvPr/>
        </p:nvSpPr>
        <p:spPr bwMode="auto">
          <a:xfrm>
            <a:off x="3429000" y="3505200"/>
            <a:ext cx="2286000" cy="946150"/>
          </a:xfrm>
          <a:prstGeom prst="rect">
            <a:avLst/>
          </a:prstGeom>
          <a:noFill/>
          <a:ln w="9525">
            <a:noFill/>
            <a:miter lim="800000"/>
            <a:headEnd/>
            <a:tailEnd/>
          </a:ln>
        </p:spPr>
        <p:txBody>
          <a:bodyPr>
            <a:spAutoFit/>
          </a:bodyPr>
          <a:lstStyle/>
          <a:p>
            <a:pPr eaLnBrk="1" hangingPunct="1">
              <a:spcBef>
                <a:spcPct val="50000"/>
              </a:spcBef>
            </a:pPr>
            <a:r>
              <a:rPr lang="en-US" sz="2800">
                <a:latin typeface="Times New Roman" pitchFamily="18" charset="0"/>
              </a:rPr>
              <a:t> </a:t>
            </a:r>
            <a:r>
              <a:rPr lang="en-US" sz="2800">
                <a:latin typeface="Tahoma" pitchFamily="34" charset="0"/>
              </a:rPr>
              <a:t>Econometrics</a:t>
            </a:r>
          </a:p>
        </p:txBody>
      </p:sp>
      <p:sp>
        <p:nvSpPr>
          <p:cNvPr id="10250" name="Text Box 10"/>
          <p:cNvSpPr txBox="1">
            <a:spLocks noChangeArrowheads="1"/>
          </p:cNvSpPr>
          <p:nvPr/>
        </p:nvSpPr>
        <p:spPr bwMode="auto">
          <a:xfrm>
            <a:off x="5257800" y="4495800"/>
            <a:ext cx="3581400" cy="1384995"/>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Tahoma" pitchFamily="34" charset="0"/>
              </a:rPr>
              <a:t>Characteristics</a:t>
            </a:r>
          </a:p>
          <a:p>
            <a:pPr eaLnBrk="1" hangingPunct="1"/>
            <a:r>
              <a:rPr lang="en-US" sz="2800" b="1">
                <a:latin typeface="Tahoma" pitchFamily="34" charset="0"/>
              </a:rPr>
              <a:t>Behavior Patterns</a:t>
            </a:r>
          </a:p>
          <a:p>
            <a:pPr eaLnBrk="1" hangingPunct="1"/>
            <a:r>
              <a:rPr lang="en-US" sz="2800" b="1">
                <a:latin typeface="Tahoma" pitchFamily="34" charset="0"/>
              </a:rPr>
              <a:t>Choices</a:t>
            </a:r>
          </a:p>
        </p:txBody>
      </p:sp>
      <p:sp>
        <p:nvSpPr>
          <p:cNvPr id="10251" name="Oval 11"/>
          <p:cNvSpPr>
            <a:spLocks noChangeArrowheads="1"/>
          </p:cNvSpPr>
          <p:nvPr/>
        </p:nvSpPr>
        <p:spPr bwMode="auto">
          <a:xfrm>
            <a:off x="2895600" y="3048000"/>
            <a:ext cx="762000" cy="685800"/>
          </a:xfrm>
          <a:prstGeom prst="ellipse">
            <a:avLst/>
          </a:prstGeom>
          <a:solidFill>
            <a:schemeClr val="accent1"/>
          </a:solidFill>
          <a:ln w="38100">
            <a:solidFill>
              <a:srgbClr val="FF3300"/>
            </a:solidFill>
            <a:round/>
            <a:headEnd/>
            <a:tailEnd/>
          </a:ln>
        </p:spPr>
        <p:txBody>
          <a:bodyPr wrap="none" anchor="ctr"/>
          <a:lstStyle/>
          <a:p>
            <a:endParaRPr lang="en-US"/>
          </a:p>
        </p:txBody>
      </p:sp>
      <p:sp>
        <p:nvSpPr>
          <p:cNvPr id="10252" name="Text Box 12"/>
          <p:cNvSpPr txBox="1">
            <a:spLocks noChangeArrowheads="1"/>
          </p:cNvSpPr>
          <p:nvPr/>
        </p:nvSpPr>
        <p:spPr bwMode="auto">
          <a:xfrm>
            <a:off x="914400" y="4953000"/>
            <a:ext cx="3962400" cy="915988"/>
          </a:xfrm>
          <a:prstGeom prst="rect">
            <a:avLst/>
          </a:prstGeom>
          <a:noFill/>
          <a:ln w="19050">
            <a:noFill/>
            <a:miter lim="800000"/>
            <a:headEnd/>
            <a:tailEnd/>
          </a:ln>
        </p:spPr>
        <p:txBody>
          <a:bodyPr>
            <a:spAutoFit/>
          </a:bodyPr>
          <a:lstStyle/>
          <a:p>
            <a:pPr>
              <a:spcBef>
                <a:spcPct val="50000"/>
              </a:spcBef>
            </a:pPr>
            <a:r>
              <a:rPr lang="en-US" b="1">
                <a:latin typeface="Tahoma" pitchFamily="34" charset="0"/>
              </a:rPr>
              <a:t>Sharp, ‘exact’ inference about only the sample – the ‘posterior’ density.</a:t>
            </a:r>
          </a:p>
        </p:txBody>
      </p:sp>
    </p:spTree>
    <p:extLst>
      <p:ext uri="{BB962C8B-B14F-4D97-AF65-F5344CB8AC3E}">
        <p14:creationId xmlns="" xmlns:p14="http://schemas.microsoft.com/office/powerpoint/2010/main" val="51295897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b="1" smtClean="0">
                <a:solidFill>
                  <a:srgbClr val="7030A0"/>
                </a:solidFill>
              </a:rPr>
              <a:t>Paradigms</a:t>
            </a:r>
          </a:p>
        </p:txBody>
      </p:sp>
      <p:sp>
        <p:nvSpPr>
          <p:cNvPr id="38915" name="Rectangle 3"/>
          <p:cNvSpPr>
            <a:spLocks noGrp="1" noChangeArrowheads="1"/>
          </p:cNvSpPr>
          <p:nvPr>
            <p:ph idx="1"/>
          </p:nvPr>
        </p:nvSpPr>
        <p:spPr/>
        <p:txBody>
          <a:bodyPr/>
          <a:lstStyle/>
          <a:p>
            <a:pPr eaLnBrk="1" hangingPunct="1">
              <a:lnSpc>
                <a:spcPct val="80000"/>
              </a:lnSpc>
            </a:pPr>
            <a:r>
              <a:rPr lang="en-US" sz="2400" smtClean="0"/>
              <a:t>Classical</a:t>
            </a:r>
          </a:p>
          <a:p>
            <a:pPr lvl="1" eaLnBrk="1" hangingPunct="1">
              <a:lnSpc>
                <a:spcPct val="80000"/>
              </a:lnSpc>
            </a:pPr>
            <a:r>
              <a:rPr lang="en-US" sz="2000" smtClean="0"/>
              <a:t>Formulate the theory</a:t>
            </a:r>
          </a:p>
          <a:p>
            <a:pPr lvl="1" eaLnBrk="1" hangingPunct="1">
              <a:lnSpc>
                <a:spcPct val="80000"/>
              </a:lnSpc>
            </a:pPr>
            <a:r>
              <a:rPr lang="en-US" sz="2000" smtClean="0"/>
              <a:t>Gather evidence</a:t>
            </a:r>
          </a:p>
          <a:p>
            <a:pPr lvl="2" eaLnBrk="1" hangingPunct="1">
              <a:lnSpc>
                <a:spcPct val="80000"/>
              </a:lnSpc>
            </a:pPr>
            <a:r>
              <a:rPr lang="en-US" sz="1800" smtClean="0"/>
              <a:t>Evidence consistent with theory?  Theory stands and waits for more evidence to be gathered</a:t>
            </a:r>
          </a:p>
          <a:p>
            <a:pPr lvl="2" eaLnBrk="1" hangingPunct="1">
              <a:lnSpc>
                <a:spcPct val="80000"/>
              </a:lnSpc>
            </a:pPr>
            <a:r>
              <a:rPr lang="en-US" sz="1800" smtClean="0"/>
              <a:t>Evidence conflicts with theory? Theory falls</a:t>
            </a:r>
          </a:p>
          <a:p>
            <a:pPr eaLnBrk="1" hangingPunct="1">
              <a:lnSpc>
                <a:spcPct val="80000"/>
              </a:lnSpc>
            </a:pPr>
            <a:r>
              <a:rPr lang="en-US" sz="2400" smtClean="0"/>
              <a:t>Bayesian</a:t>
            </a:r>
          </a:p>
          <a:p>
            <a:pPr lvl="1" eaLnBrk="1" hangingPunct="1">
              <a:lnSpc>
                <a:spcPct val="80000"/>
              </a:lnSpc>
            </a:pPr>
            <a:r>
              <a:rPr lang="en-US" sz="2000" smtClean="0"/>
              <a:t>Formulate the theory</a:t>
            </a:r>
          </a:p>
          <a:p>
            <a:pPr lvl="1" eaLnBrk="1" hangingPunct="1">
              <a:lnSpc>
                <a:spcPct val="80000"/>
              </a:lnSpc>
            </a:pPr>
            <a:r>
              <a:rPr lang="en-US" sz="2000" smtClean="0"/>
              <a:t>Assemble existing evidence on the theory</a:t>
            </a:r>
          </a:p>
          <a:p>
            <a:pPr lvl="1" eaLnBrk="1" hangingPunct="1">
              <a:lnSpc>
                <a:spcPct val="80000"/>
              </a:lnSpc>
            </a:pPr>
            <a:r>
              <a:rPr lang="en-US" sz="2000" smtClean="0"/>
              <a:t>Form beliefs based on existing evidence</a:t>
            </a:r>
          </a:p>
          <a:p>
            <a:pPr lvl="1" eaLnBrk="1" hangingPunct="1">
              <a:lnSpc>
                <a:spcPct val="80000"/>
              </a:lnSpc>
            </a:pPr>
            <a:r>
              <a:rPr lang="en-US" sz="2000" smtClean="0"/>
              <a:t>(*) Gather new evidence</a:t>
            </a:r>
          </a:p>
          <a:p>
            <a:pPr lvl="1" eaLnBrk="1" hangingPunct="1">
              <a:lnSpc>
                <a:spcPct val="80000"/>
              </a:lnSpc>
            </a:pPr>
            <a:r>
              <a:rPr lang="en-US" sz="2000" smtClean="0"/>
              <a:t>Combine beliefs with new evidence</a:t>
            </a:r>
          </a:p>
          <a:p>
            <a:pPr lvl="1" eaLnBrk="1" hangingPunct="1">
              <a:lnSpc>
                <a:spcPct val="80000"/>
              </a:lnSpc>
            </a:pPr>
            <a:r>
              <a:rPr lang="en-US" sz="2000" smtClean="0"/>
              <a:t>Revise beliefs regarding the theory</a:t>
            </a:r>
          </a:p>
          <a:p>
            <a:pPr lvl="1" eaLnBrk="1" hangingPunct="1">
              <a:lnSpc>
                <a:spcPct val="80000"/>
              </a:lnSpc>
            </a:pPr>
            <a:r>
              <a:rPr lang="en-US" sz="2000" smtClean="0"/>
              <a:t>Return to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1219200"/>
            <a:ext cx="8229600" cy="530225"/>
          </a:xfrm>
        </p:spPr>
        <p:txBody>
          <a:bodyPr/>
          <a:lstStyle/>
          <a:p>
            <a:pPr eaLnBrk="1" hangingPunct="1"/>
            <a:r>
              <a:rPr lang="en-US" b="1" smtClean="0">
                <a:solidFill>
                  <a:srgbClr val="7030A0"/>
                </a:solidFill>
              </a:rPr>
              <a:t>On Objectivity and Subjectivity</a:t>
            </a:r>
          </a:p>
        </p:txBody>
      </p:sp>
      <p:sp>
        <p:nvSpPr>
          <p:cNvPr id="37891" name="Rectangle 3"/>
          <p:cNvSpPr>
            <a:spLocks noGrp="1" noChangeArrowheads="1"/>
          </p:cNvSpPr>
          <p:nvPr>
            <p:ph idx="1"/>
          </p:nvPr>
        </p:nvSpPr>
        <p:spPr>
          <a:xfrm>
            <a:off x="990600" y="2286000"/>
            <a:ext cx="7467600" cy="3429000"/>
          </a:xfrm>
        </p:spPr>
        <p:txBody>
          <a:bodyPr/>
          <a:lstStyle/>
          <a:p>
            <a:pPr eaLnBrk="1" hangingPunct="1"/>
            <a:r>
              <a:rPr lang="en-US" smtClean="0"/>
              <a:t>Objectivity and “Frequentist” methods in Econometrics – The data speak</a:t>
            </a:r>
          </a:p>
          <a:p>
            <a:pPr eaLnBrk="1" hangingPunct="1"/>
            <a:r>
              <a:rPr lang="en-US" smtClean="0"/>
              <a:t>Subjectivity and Beliefs</a:t>
            </a:r>
          </a:p>
          <a:p>
            <a:pPr lvl="1" eaLnBrk="1" hangingPunct="1"/>
            <a:r>
              <a:rPr lang="en-US" smtClean="0"/>
              <a:t>Priors</a:t>
            </a:r>
          </a:p>
          <a:p>
            <a:pPr lvl="1" eaLnBrk="1" hangingPunct="1"/>
            <a:r>
              <a:rPr lang="en-US" smtClean="0"/>
              <a:t>Evidence</a:t>
            </a:r>
          </a:p>
          <a:p>
            <a:pPr lvl="1" eaLnBrk="1" hangingPunct="1"/>
            <a:r>
              <a:rPr lang="en-US" smtClean="0"/>
              <a:t>Posteriors</a:t>
            </a:r>
          </a:p>
          <a:p>
            <a:pPr eaLnBrk="1" hangingPunct="1"/>
            <a:r>
              <a:rPr lang="en-US" smtClean="0"/>
              <a:t>Science and the Scientific Method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1295400"/>
            <a:ext cx="8229600" cy="530225"/>
          </a:xfrm>
        </p:spPr>
        <p:txBody>
          <a:bodyPr/>
          <a:lstStyle/>
          <a:p>
            <a:pPr eaLnBrk="1" hangingPunct="1"/>
            <a:r>
              <a:rPr lang="en-US" b="1" smtClean="0"/>
              <a:t>Foundational Result</a:t>
            </a:r>
          </a:p>
        </p:txBody>
      </p:sp>
      <p:sp>
        <p:nvSpPr>
          <p:cNvPr id="1028" name="Rectangle 3"/>
          <p:cNvSpPr>
            <a:spLocks noGrp="1" noChangeArrowheads="1"/>
          </p:cNvSpPr>
          <p:nvPr>
            <p:ph idx="1"/>
          </p:nvPr>
        </p:nvSpPr>
        <p:spPr>
          <a:xfrm>
            <a:off x="533400" y="1981200"/>
            <a:ext cx="8229600" cy="4149725"/>
          </a:xfrm>
        </p:spPr>
        <p:txBody>
          <a:bodyPr/>
          <a:lstStyle/>
          <a:p>
            <a:pPr eaLnBrk="1" hangingPunct="1"/>
            <a:r>
              <a:rPr lang="en-US" sz="2400" smtClean="0"/>
              <a:t>A method of using new information to update existing beliefs about probabilities of events</a:t>
            </a:r>
          </a:p>
          <a:p>
            <a:pPr eaLnBrk="1" hangingPunct="1"/>
            <a:r>
              <a:rPr lang="en-US" sz="2400" b="1" smtClean="0"/>
              <a:t>Bayes Theorem </a:t>
            </a:r>
            <a:r>
              <a:rPr lang="en-US" sz="2400" smtClean="0"/>
              <a:t>for events. (Conceived for updating beliefs about games of chance)</a:t>
            </a:r>
          </a:p>
        </p:txBody>
      </p:sp>
      <p:graphicFrame>
        <p:nvGraphicFramePr>
          <p:cNvPr id="1026" name="Object 4"/>
          <p:cNvGraphicFramePr>
            <a:graphicFrameLocks noChangeAspect="1"/>
          </p:cNvGraphicFramePr>
          <p:nvPr/>
        </p:nvGraphicFramePr>
        <p:xfrm>
          <a:off x="1066800" y="3810000"/>
          <a:ext cx="6467475" cy="1455737"/>
        </p:xfrm>
        <a:graphic>
          <a:graphicData uri="http://schemas.openxmlformats.org/presentationml/2006/ole">
            <p:oleObj spid="_x0000_s90116" name="Equation" r:id="rId4" imgW="3949700" imgH="889000" progId="Equation.DSMT4">
              <p:embed/>
            </p:oleObj>
          </a:graphicData>
        </a:graphic>
      </p:graphicFrame>
      <p:sp>
        <p:nvSpPr>
          <p:cNvPr id="5" name="Rectangle 4"/>
          <p:cNvSpPr/>
          <p:nvPr/>
        </p:nvSpPr>
        <p:spPr bwMode="auto">
          <a:xfrm>
            <a:off x="762000" y="3793066"/>
            <a:ext cx="7010400" cy="1693334"/>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b="1" smtClean="0"/>
              <a:t>Likelihoods</a:t>
            </a:r>
          </a:p>
        </p:txBody>
      </p:sp>
      <p:sp>
        <p:nvSpPr>
          <p:cNvPr id="40963" name="Rectangle 3"/>
          <p:cNvSpPr>
            <a:spLocks noGrp="1" noChangeArrowheads="1"/>
          </p:cNvSpPr>
          <p:nvPr>
            <p:ph idx="1"/>
          </p:nvPr>
        </p:nvSpPr>
        <p:spPr>
          <a:xfrm>
            <a:off x="533400" y="1828800"/>
            <a:ext cx="8229600" cy="4191000"/>
          </a:xfrm>
        </p:spPr>
        <p:txBody>
          <a:bodyPr/>
          <a:lstStyle/>
          <a:p>
            <a:pPr eaLnBrk="1" hangingPunct="1"/>
            <a:r>
              <a:rPr lang="en-US" smtClean="0"/>
              <a:t>(Frequentist) The likelihood is the density of the observed data conditioned on the parameters</a:t>
            </a:r>
          </a:p>
          <a:p>
            <a:pPr lvl="1" eaLnBrk="1" hangingPunct="1"/>
            <a:r>
              <a:rPr lang="en-US" smtClean="0"/>
              <a:t>Inference based on the likelihood is usually “maximum likelihood”</a:t>
            </a:r>
          </a:p>
          <a:p>
            <a:pPr eaLnBrk="1" hangingPunct="1"/>
            <a:r>
              <a:rPr lang="en-US" smtClean="0"/>
              <a:t>(Bayesian) A function of the parameters and the data that forms the basis for inference – not a probability distribution </a:t>
            </a:r>
          </a:p>
          <a:p>
            <a:pPr lvl="1" eaLnBrk="1" hangingPunct="1"/>
            <a:r>
              <a:rPr lang="en-US" smtClean="0"/>
              <a:t>The likelihood embodies the current information about the parameters and the data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1447800"/>
            <a:ext cx="8229600" cy="530225"/>
          </a:xfrm>
        </p:spPr>
        <p:txBody>
          <a:bodyPr/>
          <a:lstStyle/>
          <a:p>
            <a:pPr eaLnBrk="1" hangingPunct="1"/>
            <a:r>
              <a:rPr lang="en-US" b="1" smtClean="0"/>
              <a:t>The Likelihood Principle</a:t>
            </a:r>
          </a:p>
        </p:txBody>
      </p:sp>
      <p:sp>
        <p:nvSpPr>
          <p:cNvPr id="41987" name="Rectangle 3"/>
          <p:cNvSpPr>
            <a:spLocks noGrp="1" noChangeArrowheads="1"/>
          </p:cNvSpPr>
          <p:nvPr>
            <p:ph idx="1"/>
          </p:nvPr>
        </p:nvSpPr>
        <p:spPr>
          <a:xfrm>
            <a:off x="1371600" y="2286000"/>
            <a:ext cx="6705600" cy="2362200"/>
          </a:xfrm>
        </p:spPr>
        <p:txBody>
          <a:bodyPr/>
          <a:lstStyle/>
          <a:p>
            <a:pPr eaLnBrk="1" hangingPunct="1"/>
            <a:r>
              <a:rPr lang="en-US" smtClean="0"/>
              <a:t>The likelihood embodies ALL the current information about the parameters and the data</a:t>
            </a:r>
          </a:p>
          <a:p>
            <a:pPr eaLnBrk="1" hangingPunct="1"/>
            <a:r>
              <a:rPr lang="en-US" smtClean="0"/>
              <a:t>Proportional likelihoods should lead to the same inferences, even given different interpretations.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0"/>
            <a:ext cx="8229600" cy="530225"/>
          </a:xfrm>
        </p:spPr>
        <p:txBody>
          <a:bodyPr/>
          <a:lstStyle/>
          <a:p>
            <a:r>
              <a:rPr lang="en-US" b="1" smtClean="0"/>
              <a:t>“Estimation”</a:t>
            </a:r>
            <a:endParaRPr lang="en-US" b="1"/>
          </a:p>
        </p:txBody>
      </p:sp>
      <p:sp>
        <p:nvSpPr>
          <p:cNvPr id="3" name="Content Placeholder 2"/>
          <p:cNvSpPr>
            <a:spLocks noGrp="1"/>
          </p:cNvSpPr>
          <p:nvPr>
            <p:ph idx="1"/>
          </p:nvPr>
        </p:nvSpPr>
        <p:spPr>
          <a:xfrm>
            <a:off x="1676400" y="2209800"/>
            <a:ext cx="6553200" cy="3124200"/>
          </a:xfrm>
        </p:spPr>
        <p:txBody>
          <a:bodyPr/>
          <a:lstStyle/>
          <a:p>
            <a:r>
              <a:rPr lang="en-US" sz="2400" smtClean="0"/>
              <a:t>Assembling information</a:t>
            </a:r>
          </a:p>
          <a:p>
            <a:r>
              <a:rPr lang="en-US" sz="2400" smtClean="0"/>
              <a:t>Prior information = out of sample. Literally prior or outside information</a:t>
            </a:r>
          </a:p>
          <a:p>
            <a:r>
              <a:rPr lang="en-US" sz="2400" smtClean="0"/>
              <a:t>Sample information is embodied in the likelihood</a:t>
            </a:r>
          </a:p>
          <a:p>
            <a:r>
              <a:rPr lang="en-US" sz="2400" smtClean="0"/>
              <a:t>Result of the analysis: “Posterior belief” = blend of prior and likelihood</a:t>
            </a:r>
            <a:endParaRPr lang="en-US" sz="2400"/>
          </a:p>
        </p:txBody>
      </p:sp>
    </p:spTree>
    <p:extLst>
      <p:ext uri="{BB962C8B-B14F-4D97-AF65-F5344CB8AC3E}">
        <p14:creationId xmlns="" xmlns:p14="http://schemas.microsoft.com/office/powerpoint/2010/main" val="2091526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Bayesian Investigation</a:t>
            </a:r>
            <a:endParaRPr lang="en-US" b="1"/>
          </a:p>
        </p:txBody>
      </p:sp>
      <p:sp>
        <p:nvSpPr>
          <p:cNvPr id="3" name="Content Placeholder 2"/>
          <p:cNvSpPr>
            <a:spLocks noGrp="1"/>
          </p:cNvSpPr>
          <p:nvPr>
            <p:ph idx="1"/>
          </p:nvPr>
        </p:nvSpPr>
        <p:spPr>
          <a:xfrm>
            <a:off x="457200" y="1905000"/>
            <a:ext cx="8077200" cy="4114800"/>
          </a:xfrm>
        </p:spPr>
        <p:txBody>
          <a:bodyPr/>
          <a:lstStyle/>
          <a:p>
            <a:r>
              <a:rPr lang="en-US" sz="2400" smtClean="0"/>
              <a:t>No fixed “parameters.” </a:t>
            </a:r>
            <a:r>
              <a:rPr lang="en-US" sz="2400" b="1" smtClean="0">
                <a:sym typeface="Symbol"/>
              </a:rPr>
              <a:t></a:t>
            </a:r>
            <a:r>
              <a:rPr lang="en-US" sz="2400" smtClean="0">
                <a:sym typeface="Symbol"/>
              </a:rPr>
              <a:t> is a random variable.</a:t>
            </a:r>
            <a:endParaRPr lang="en-US" sz="2400" smtClean="0"/>
          </a:p>
          <a:p>
            <a:r>
              <a:rPr lang="en-US" sz="2400" smtClean="0"/>
              <a:t>Data are realizations of random variables.  </a:t>
            </a:r>
            <a:br>
              <a:rPr lang="en-US" sz="2400" smtClean="0"/>
            </a:br>
            <a:r>
              <a:rPr lang="en-US" sz="2400" smtClean="0"/>
              <a:t>There is a marginal distribution p(</a:t>
            </a:r>
            <a:r>
              <a:rPr lang="en-US" sz="2400" b="1" smtClean="0"/>
              <a:t>data</a:t>
            </a:r>
            <a:r>
              <a:rPr lang="en-US" sz="2400" smtClean="0"/>
              <a:t>)</a:t>
            </a:r>
          </a:p>
          <a:p>
            <a:r>
              <a:rPr lang="en-US" sz="2400" smtClean="0"/>
              <a:t>Parameters are part of the random state of nature, p(</a:t>
            </a:r>
            <a:r>
              <a:rPr lang="en-US" sz="2400" b="1" smtClean="0">
                <a:sym typeface="Symbol"/>
              </a:rPr>
              <a:t></a:t>
            </a:r>
            <a:r>
              <a:rPr lang="en-US" sz="2400" smtClean="0">
                <a:sym typeface="Symbol"/>
              </a:rPr>
              <a:t>) = distribution of </a:t>
            </a:r>
            <a:r>
              <a:rPr lang="en-US" sz="2400" b="1" smtClean="0">
                <a:sym typeface="Symbol"/>
              </a:rPr>
              <a:t></a:t>
            </a:r>
            <a:r>
              <a:rPr lang="en-US" sz="2400" smtClean="0">
                <a:sym typeface="Symbol"/>
              </a:rPr>
              <a:t> independently (prior to) the data, as understood by the analyst.  (Two analysts could legitimately bring different priors to the study.)</a:t>
            </a:r>
          </a:p>
          <a:p>
            <a:r>
              <a:rPr lang="en-US" sz="2400" smtClean="0">
                <a:sym typeface="Symbol"/>
              </a:rPr>
              <a:t>Investigation combines sample information with prior information.</a:t>
            </a:r>
          </a:p>
          <a:p>
            <a:r>
              <a:rPr lang="en-US" sz="2400" smtClean="0">
                <a:sym typeface="Symbol"/>
              </a:rPr>
              <a:t>Outcome is a revision of the prior based on the observed information (</a:t>
            </a:r>
            <a:r>
              <a:rPr lang="en-US" sz="2400" b="1" smtClean="0">
                <a:sym typeface="Symbol"/>
              </a:rPr>
              <a:t>data</a:t>
            </a:r>
            <a:r>
              <a:rPr lang="en-US" sz="2400" smtClean="0">
                <a:sym typeface="Symbol"/>
              </a:rPr>
              <a:t>)</a:t>
            </a:r>
            <a:endParaRPr lang="en-US" sz="2400"/>
          </a:p>
        </p:txBody>
      </p:sp>
    </p:spTree>
    <p:extLst>
      <p:ext uri="{BB962C8B-B14F-4D97-AF65-F5344CB8AC3E}">
        <p14:creationId xmlns="" xmlns:p14="http://schemas.microsoft.com/office/powerpoint/2010/main" val="2525220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b="1" smtClean="0"/>
              <a:t>The Bayesian Estimator</a:t>
            </a:r>
          </a:p>
        </p:txBody>
      </p:sp>
      <p:sp>
        <p:nvSpPr>
          <p:cNvPr id="43011" name="Rectangle 3"/>
          <p:cNvSpPr>
            <a:spLocks noGrp="1" noChangeArrowheads="1"/>
          </p:cNvSpPr>
          <p:nvPr>
            <p:ph idx="1"/>
          </p:nvPr>
        </p:nvSpPr>
        <p:spPr>
          <a:xfrm>
            <a:off x="1066800" y="1981200"/>
            <a:ext cx="7696200" cy="4530725"/>
          </a:xfrm>
        </p:spPr>
        <p:txBody>
          <a:bodyPr/>
          <a:lstStyle/>
          <a:p>
            <a:pPr eaLnBrk="1" hangingPunct="1"/>
            <a:r>
              <a:rPr lang="en-US" sz="2400" smtClean="0"/>
              <a:t>The posterior distribution embodies all that is “believed” about the model.</a:t>
            </a:r>
          </a:p>
          <a:p>
            <a:pPr lvl="1" eaLnBrk="1" hangingPunct="1"/>
            <a:r>
              <a:rPr lang="en-US" sz="2000" smtClean="0"/>
              <a:t>Posterior = f(model|data)</a:t>
            </a:r>
          </a:p>
          <a:p>
            <a:pPr lvl="1" eaLnBrk="1" hangingPunct="1">
              <a:buFont typeface="Wingdings" pitchFamily="2" charset="2"/>
              <a:buNone/>
            </a:pPr>
            <a:r>
              <a:rPr lang="en-US" sz="2000" smtClean="0"/>
              <a:t>                    = Likelihood(</a:t>
            </a:r>
            <a:r>
              <a:rPr lang="el-GR" sz="2000" smtClean="0"/>
              <a:t>θ</a:t>
            </a:r>
            <a:r>
              <a:rPr lang="en-US" sz="2000" smtClean="0"/>
              <a:t>,data) * prior(</a:t>
            </a:r>
            <a:r>
              <a:rPr lang="el-GR" sz="2000" smtClean="0"/>
              <a:t>θ</a:t>
            </a:r>
            <a:r>
              <a:rPr lang="en-US" sz="2000" smtClean="0"/>
              <a:t>) / P(data)</a:t>
            </a:r>
          </a:p>
          <a:p>
            <a:pPr eaLnBrk="1" hangingPunct="1"/>
            <a:r>
              <a:rPr lang="en-US" sz="2400" smtClean="0"/>
              <a:t>“Estimation” amounts to examining the characteristics of the posterior distribution(s).</a:t>
            </a:r>
          </a:p>
          <a:p>
            <a:pPr lvl="1" eaLnBrk="1" hangingPunct="1"/>
            <a:r>
              <a:rPr lang="en-US" sz="2000" smtClean="0"/>
              <a:t>Mean, variance</a:t>
            </a:r>
          </a:p>
          <a:p>
            <a:pPr lvl="1" eaLnBrk="1" hangingPunct="1"/>
            <a:r>
              <a:rPr lang="en-US" sz="2000" smtClean="0"/>
              <a:t>Distribution</a:t>
            </a:r>
          </a:p>
          <a:p>
            <a:pPr lvl="1" eaLnBrk="1" hangingPunct="1"/>
            <a:r>
              <a:rPr lang="en-US" sz="2000" smtClean="0"/>
              <a:t>Intervals containing specified probabilities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b="1" smtClean="0"/>
              <a:t>Priors and Posteriors</a:t>
            </a:r>
          </a:p>
        </p:txBody>
      </p:sp>
      <p:sp>
        <p:nvSpPr>
          <p:cNvPr id="44035" name="Rectangle 3"/>
          <p:cNvSpPr>
            <a:spLocks noGrp="1" noChangeArrowheads="1"/>
          </p:cNvSpPr>
          <p:nvPr>
            <p:ph idx="1"/>
          </p:nvPr>
        </p:nvSpPr>
        <p:spPr>
          <a:xfrm>
            <a:off x="533400" y="1752600"/>
            <a:ext cx="8229600" cy="4343400"/>
          </a:xfrm>
        </p:spPr>
        <p:txBody>
          <a:bodyPr/>
          <a:lstStyle/>
          <a:p>
            <a:pPr eaLnBrk="1" hangingPunct="1">
              <a:lnSpc>
                <a:spcPct val="80000"/>
              </a:lnSpc>
            </a:pPr>
            <a:r>
              <a:rPr lang="en-US" sz="2400" smtClean="0"/>
              <a:t>The Achilles heel of Bayesian Econometrics</a:t>
            </a:r>
          </a:p>
          <a:p>
            <a:pPr eaLnBrk="1" hangingPunct="1">
              <a:lnSpc>
                <a:spcPct val="80000"/>
              </a:lnSpc>
            </a:pPr>
            <a:r>
              <a:rPr lang="en-US" sz="2400" smtClean="0"/>
              <a:t>Noninformative and Informative priors for estimation of parameters</a:t>
            </a:r>
          </a:p>
          <a:p>
            <a:pPr lvl="1" eaLnBrk="1" hangingPunct="1">
              <a:lnSpc>
                <a:spcPct val="80000"/>
              </a:lnSpc>
            </a:pPr>
            <a:r>
              <a:rPr lang="en-US" sz="2000" smtClean="0"/>
              <a:t>Noninformative (diffuse) priors:  How to incorporate the total lack of prior belief in the Bayesian estimator.  The estimator becomes solely a function of the likelihood</a:t>
            </a:r>
          </a:p>
          <a:p>
            <a:pPr lvl="1" eaLnBrk="1" hangingPunct="1">
              <a:lnSpc>
                <a:spcPct val="80000"/>
              </a:lnSpc>
            </a:pPr>
            <a:r>
              <a:rPr lang="en-US" sz="2000" smtClean="0"/>
              <a:t>Informative prior:  Some prior information enters the estimator.  The estimator mixes the information in the likelihood with the prior information.</a:t>
            </a:r>
          </a:p>
          <a:p>
            <a:pPr eaLnBrk="1" hangingPunct="1">
              <a:lnSpc>
                <a:spcPct val="80000"/>
              </a:lnSpc>
            </a:pPr>
            <a:r>
              <a:rPr lang="en-US" sz="2400" smtClean="0"/>
              <a:t>Improper and Proper priors</a:t>
            </a:r>
          </a:p>
          <a:p>
            <a:pPr lvl="1" eaLnBrk="1" hangingPunct="1">
              <a:lnSpc>
                <a:spcPct val="80000"/>
              </a:lnSpc>
            </a:pPr>
            <a:r>
              <a:rPr lang="en-US" sz="2000" smtClean="0"/>
              <a:t>P(</a:t>
            </a:r>
            <a:r>
              <a:rPr lang="el-GR" sz="2000" smtClean="0"/>
              <a:t>θ</a:t>
            </a:r>
            <a:r>
              <a:rPr lang="en-US" sz="2000" smtClean="0"/>
              <a:t>) is uniform over the allowable range of </a:t>
            </a:r>
            <a:r>
              <a:rPr lang="el-GR" sz="2000" smtClean="0"/>
              <a:t>θ</a:t>
            </a:r>
            <a:endParaRPr lang="en-US" sz="2000" smtClean="0"/>
          </a:p>
          <a:p>
            <a:pPr lvl="1" eaLnBrk="1" hangingPunct="1">
              <a:lnSpc>
                <a:spcPct val="80000"/>
              </a:lnSpc>
            </a:pPr>
            <a:r>
              <a:rPr lang="en-US" sz="2000" smtClean="0"/>
              <a:t>Cannot integrate to 1.0 if the range is infinite.</a:t>
            </a:r>
          </a:p>
          <a:p>
            <a:pPr lvl="1" eaLnBrk="1" hangingPunct="1">
              <a:lnSpc>
                <a:spcPct val="80000"/>
              </a:lnSpc>
            </a:pPr>
            <a:r>
              <a:rPr lang="en-US" sz="2000" smtClean="0"/>
              <a:t>Salvation – improper, but noninformative priors will fall out of the posterior.</a:t>
            </a:r>
            <a:endParaRPr lang="el-GR" sz="20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smtClean="0"/>
              <a:t>Symmetrical Treatment of Data and Parameters</a:t>
            </a:r>
            <a:endParaRPr lang="en-US" sz="2800" b="1"/>
          </a:p>
        </p:txBody>
      </p:sp>
      <p:sp>
        <p:nvSpPr>
          <p:cNvPr id="3" name="Content Placeholder 2"/>
          <p:cNvSpPr>
            <a:spLocks noGrp="1"/>
          </p:cNvSpPr>
          <p:nvPr>
            <p:ph idx="1"/>
          </p:nvPr>
        </p:nvSpPr>
        <p:spPr>
          <a:xfrm>
            <a:off x="1143000" y="1828800"/>
            <a:ext cx="7239000" cy="4114800"/>
          </a:xfrm>
        </p:spPr>
        <p:txBody>
          <a:bodyPr/>
          <a:lstStyle/>
          <a:p>
            <a:r>
              <a:rPr lang="en-US" b="1" smtClean="0">
                <a:solidFill>
                  <a:srgbClr val="FF0000"/>
                </a:solidFill>
              </a:rPr>
              <a:t>Likelihood</a:t>
            </a:r>
            <a:r>
              <a:rPr lang="en-US" smtClean="0"/>
              <a:t> is p(</a:t>
            </a:r>
            <a:r>
              <a:rPr lang="en-US" b="1" smtClean="0"/>
              <a:t>data</a:t>
            </a:r>
            <a:r>
              <a:rPr lang="en-US" smtClean="0"/>
              <a:t>|</a:t>
            </a:r>
            <a:r>
              <a:rPr lang="en-US" b="1" smtClean="0">
                <a:sym typeface="Symbol"/>
              </a:rPr>
              <a:t></a:t>
            </a:r>
            <a:r>
              <a:rPr lang="en-US" smtClean="0"/>
              <a:t>)</a:t>
            </a:r>
          </a:p>
          <a:p>
            <a:r>
              <a:rPr lang="en-US" b="1" smtClean="0">
                <a:solidFill>
                  <a:srgbClr val="FF0000"/>
                </a:solidFill>
              </a:rPr>
              <a:t>Prior</a:t>
            </a:r>
            <a:r>
              <a:rPr lang="en-US" smtClean="0"/>
              <a:t> summarizes nonsample information about </a:t>
            </a:r>
            <a:r>
              <a:rPr lang="en-US" b="1">
                <a:sym typeface="Symbol"/>
              </a:rPr>
              <a:t></a:t>
            </a:r>
            <a:r>
              <a:rPr lang="en-US" smtClean="0"/>
              <a:t> in p(</a:t>
            </a:r>
            <a:r>
              <a:rPr lang="en-US" b="1">
                <a:sym typeface="Symbol"/>
              </a:rPr>
              <a:t></a:t>
            </a:r>
            <a:r>
              <a:rPr lang="en-US" smtClean="0"/>
              <a:t>)</a:t>
            </a:r>
          </a:p>
          <a:p>
            <a:r>
              <a:rPr lang="en-US" smtClean="0"/>
              <a:t>Joint distribution is p(</a:t>
            </a:r>
            <a:r>
              <a:rPr lang="en-US" b="1" smtClean="0"/>
              <a:t>data</a:t>
            </a:r>
            <a:r>
              <a:rPr lang="en-US" smtClean="0"/>
              <a:t>,</a:t>
            </a:r>
            <a:r>
              <a:rPr lang="en-US" b="1">
                <a:sym typeface="Symbol"/>
              </a:rPr>
              <a:t> </a:t>
            </a:r>
            <a:r>
              <a:rPr lang="en-US" smtClean="0"/>
              <a:t>)</a:t>
            </a:r>
          </a:p>
          <a:p>
            <a:r>
              <a:rPr lang="en-US" smtClean="0"/>
              <a:t>P(</a:t>
            </a:r>
            <a:r>
              <a:rPr lang="en-US" b="1" smtClean="0"/>
              <a:t>data</a:t>
            </a:r>
            <a:r>
              <a:rPr lang="en-US" smtClean="0"/>
              <a:t>,</a:t>
            </a:r>
            <a:r>
              <a:rPr lang="en-US" b="1" smtClean="0">
                <a:sym typeface="Symbol"/>
              </a:rPr>
              <a:t></a:t>
            </a:r>
            <a:r>
              <a:rPr lang="en-US" smtClean="0"/>
              <a:t>) = p(</a:t>
            </a:r>
            <a:r>
              <a:rPr lang="en-US" b="1" smtClean="0"/>
              <a:t>data</a:t>
            </a:r>
            <a:r>
              <a:rPr lang="en-US" smtClean="0"/>
              <a:t>|</a:t>
            </a:r>
            <a:r>
              <a:rPr lang="en-US" b="1" smtClean="0">
                <a:sym typeface="Symbol"/>
              </a:rPr>
              <a:t></a:t>
            </a:r>
            <a:r>
              <a:rPr lang="en-US" smtClean="0"/>
              <a:t>)p(</a:t>
            </a:r>
            <a:r>
              <a:rPr lang="en-US" b="1">
                <a:sym typeface="Symbol"/>
              </a:rPr>
              <a:t></a:t>
            </a:r>
            <a:r>
              <a:rPr lang="en-US" smtClean="0"/>
              <a:t>)</a:t>
            </a:r>
          </a:p>
          <a:p>
            <a:r>
              <a:rPr lang="en-US" smtClean="0"/>
              <a:t>Use Bayes theorem to get </a:t>
            </a:r>
            <a:br>
              <a:rPr lang="en-US" smtClean="0"/>
            </a:br>
            <a:r>
              <a:rPr lang="en-US" smtClean="0"/>
              <a:t>p(</a:t>
            </a:r>
            <a:r>
              <a:rPr lang="en-US" b="1" smtClean="0">
                <a:sym typeface="Symbol"/>
              </a:rPr>
              <a:t></a:t>
            </a:r>
            <a:r>
              <a:rPr lang="en-US" smtClean="0"/>
              <a:t>|</a:t>
            </a:r>
            <a:r>
              <a:rPr lang="en-US" b="1" smtClean="0"/>
              <a:t>data</a:t>
            </a:r>
            <a:r>
              <a:rPr lang="en-US" smtClean="0"/>
              <a:t>) = </a:t>
            </a:r>
            <a:r>
              <a:rPr lang="en-US" b="1" smtClean="0">
                <a:solidFill>
                  <a:srgbClr val="FF0000"/>
                </a:solidFill>
              </a:rPr>
              <a:t>posterior distribution</a:t>
            </a:r>
            <a:endParaRPr lang="en-US" b="1">
              <a:solidFill>
                <a:srgbClr val="FF0000"/>
              </a:solidFill>
            </a:endParaRPr>
          </a:p>
        </p:txBody>
      </p:sp>
    </p:spTree>
    <p:extLst>
      <p:ext uri="{BB962C8B-B14F-4D97-AF65-F5344CB8AC3E}">
        <p14:creationId xmlns="" xmlns:p14="http://schemas.microsoft.com/office/powerpoint/2010/main" val="2134186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The Posterior Distribution</a:t>
            </a:r>
            <a:endParaRPr lang="en-US" b="1"/>
          </a:p>
        </p:txBody>
      </p:sp>
      <p:graphicFrame>
        <p:nvGraphicFramePr>
          <p:cNvPr id="5" name="Object 4"/>
          <p:cNvGraphicFramePr>
            <a:graphicFrameLocks noChangeAspect="1"/>
          </p:cNvGraphicFramePr>
          <p:nvPr>
            <p:extLst>
              <p:ext uri="{D42A27DB-BD31-4B8C-83A1-F6EECF244321}">
                <p14:modId xmlns="" xmlns:p14="http://schemas.microsoft.com/office/powerpoint/2010/main" val="2212340512"/>
              </p:ext>
            </p:extLst>
          </p:nvPr>
        </p:nvGraphicFramePr>
        <p:xfrm>
          <a:off x="1042988" y="1752600"/>
          <a:ext cx="7326312" cy="4191000"/>
        </p:xfrm>
        <a:graphic>
          <a:graphicData uri="http://schemas.openxmlformats.org/presentationml/2006/ole">
            <p:oleObj spid="_x0000_s17419" name="Equation" r:id="rId3" imgW="3708400" imgH="2120900" progId="Equation.DSMT4">
              <p:embed/>
            </p:oleObj>
          </a:graphicData>
        </a:graphic>
      </p:graphicFrame>
      <p:sp>
        <p:nvSpPr>
          <p:cNvPr id="4" name="Rectangle 3"/>
          <p:cNvSpPr/>
          <p:nvPr/>
        </p:nvSpPr>
        <p:spPr bwMode="auto">
          <a:xfrm>
            <a:off x="990600" y="3352800"/>
            <a:ext cx="7696200" cy="9144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5177339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mtClean="0"/>
              <a:t>Priors – Where do they come from?</a:t>
            </a:r>
            <a:endParaRPr lang="en-US" sz="3200"/>
          </a:p>
        </p:txBody>
      </p:sp>
      <p:sp>
        <p:nvSpPr>
          <p:cNvPr id="3" name="Content Placeholder 2"/>
          <p:cNvSpPr>
            <a:spLocks noGrp="1"/>
          </p:cNvSpPr>
          <p:nvPr>
            <p:ph idx="1"/>
          </p:nvPr>
        </p:nvSpPr>
        <p:spPr>
          <a:xfrm>
            <a:off x="609600" y="1752600"/>
            <a:ext cx="6477000" cy="4114800"/>
          </a:xfrm>
        </p:spPr>
        <p:txBody>
          <a:bodyPr/>
          <a:lstStyle/>
          <a:p>
            <a:r>
              <a:rPr lang="en-US" sz="2400" smtClean="0"/>
              <a:t>What does the prior contain?</a:t>
            </a:r>
          </a:p>
          <a:p>
            <a:pPr lvl="1"/>
            <a:r>
              <a:rPr lang="en-US" sz="2400" b="1" smtClean="0">
                <a:solidFill>
                  <a:srgbClr val="FF0000"/>
                </a:solidFill>
              </a:rPr>
              <a:t>Informative priors</a:t>
            </a:r>
            <a:r>
              <a:rPr lang="en-US" sz="2400" smtClean="0"/>
              <a:t> – real prior information</a:t>
            </a:r>
          </a:p>
          <a:p>
            <a:pPr lvl="1"/>
            <a:r>
              <a:rPr lang="en-US" sz="2400" b="1" smtClean="0">
                <a:solidFill>
                  <a:srgbClr val="FF0000"/>
                </a:solidFill>
              </a:rPr>
              <a:t>Noninformative priors</a:t>
            </a:r>
          </a:p>
          <a:p>
            <a:r>
              <a:rPr lang="en-US" sz="2400" smtClean="0"/>
              <a:t>Mathematical complications</a:t>
            </a:r>
          </a:p>
          <a:p>
            <a:pPr lvl="1"/>
            <a:r>
              <a:rPr lang="en-US" sz="2200" smtClean="0"/>
              <a:t>Diffuse</a:t>
            </a:r>
          </a:p>
          <a:p>
            <a:pPr lvl="2"/>
            <a:r>
              <a:rPr lang="en-US" sz="1800" smtClean="0"/>
              <a:t>Uniform</a:t>
            </a:r>
          </a:p>
          <a:p>
            <a:pPr lvl="2"/>
            <a:r>
              <a:rPr lang="en-US" sz="1800" smtClean="0"/>
              <a:t>Normal with huge variance</a:t>
            </a:r>
          </a:p>
          <a:p>
            <a:pPr lvl="1"/>
            <a:r>
              <a:rPr lang="en-US" sz="2200" smtClean="0"/>
              <a:t>Improper priors</a:t>
            </a:r>
          </a:p>
          <a:p>
            <a:r>
              <a:rPr lang="en-US" sz="2400" b="1" smtClean="0">
                <a:solidFill>
                  <a:srgbClr val="FF0000"/>
                </a:solidFill>
              </a:rPr>
              <a:t>Conjugate priors</a:t>
            </a:r>
            <a:endParaRPr lang="en-US" sz="2400" b="1">
              <a:solidFill>
                <a:srgbClr val="FF0000"/>
              </a:solidFill>
            </a:endParaRPr>
          </a:p>
        </p:txBody>
      </p:sp>
      <p:graphicFrame>
        <p:nvGraphicFramePr>
          <p:cNvPr id="294914" name="Object 2"/>
          <p:cNvGraphicFramePr>
            <a:graphicFrameLocks noChangeAspect="1"/>
          </p:cNvGraphicFramePr>
          <p:nvPr/>
        </p:nvGraphicFramePr>
        <p:xfrm>
          <a:off x="4876800" y="3962400"/>
          <a:ext cx="3810000" cy="914400"/>
        </p:xfrm>
        <a:graphic>
          <a:graphicData uri="http://schemas.openxmlformats.org/presentationml/2006/ole">
            <p:oleObj spid="_x0000_s18443" name="Equation" r:id="rId3" imgW="1905000" imgH="457200" progId="Equation.DSMT4">
              <p:embed/>
            </p:oleObj>
          </a:graphicData>
        </a:graphic>
      </p:graphicFrame>
      <p:cxnSp>
        <p:nvCxnSpPr>
          <p:cNvPr id="7" name="Straight Arrow Connector 6"/>
          <p:cNvCxnSpPr/>
          <p:nvPr/>
        </p:nvCxnSpPr>
        <p:spPr bwMode="auto">
          <a:xfrm flipV="1">
            <a:off x="3276600" y="4648200"/>
            <a:ext cx="3124200" cy="6096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Tree>
    <p:extLst>
      <p:ext uri="{BB962C8B-B14F-4D97-AF65-F5344CB8AC3E}">
        <p14:creationId xmlns="" xmlns:p14="http://schemas.microsoft.com/office/powerpoint/2010/main" val="4019495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0"/>
            <a:ext cx="8229600" cy="530225"/>
          </a:xfrm>
        </p:spPr>
        <p:txBody>
          <a:bodyPr/>
          <a:lstStyle/>
          <a:p>
            <a:r>
              <a:rPr lang="en-US" b="1" smtClean="0"/>
              <a:t>Application</a:t>
            </a:r>
            <a:endParaRPr lang="en-US" b="1"/>
          </a:p>
        </p:txBody>
      </p:sp>
      <p:sp>
        <p:nvSpPr>
          <p:cNvPr id="8" name="TextBox 7"/>
          <p:cNvSpPr txBox="1"/>
          <p:nvPr/>
        </p:nvSpPr>
        <p:spPr>
          <a:xfrm>
            <a:off x="762000" y="2286000"/>
            <a:ext cx="7467600" cy="2800767"/>
          </a:xfrm>
          <a:prstGeom prst="rect">
            <a:avLst/>
          </a:prstGeom>
          <a:noFill/>
        </p:spPr>
        <p:txBody>
          <a:bodyPr wrap="square" rtlCol="0">
            <a:spAutoFit/>
          </a:bodyPr>
          <a:lstStyle/>
          <a:p>
            <a:r>
              <a:rPr lang="en-US" sz="1600"/>
              <a:t>Estimate θ, the </a:t>
            </a:r>
            <a:r>
              <a:rPr lang="en-US" sz="1600" smtClean="0"/>
              <a:t>probability that a production process will produce a defective product.</a:t>
            </a:r>
          </a:p>
          <a:p>
            <a:endParaRPr lang="en-US" sz="1600" smtClean="0"/>
          </a:p>
          <a:p>
            <a:r>
              <a:rPr lang="en-US" sz="1600" smtClean="0"/>
              <a:t>Sampling design: Choose    N = 25 items from the production line.</a:t>
            </a:r>
          </a:p>
          <a:p>
            <a:r>
              <a:rPr lang="en-US" sz="1600" smtClean="0"/>
              <a:t>                                             D = the number of defectives. </a:t>
            </a:r>
          </a:p>
          <a:p>
            <a:r>
              <a:rPr lang="en-US" sz="1600" b="1" smtClean="0">
                <a:solidFill>
                  <a:srgbClr val="FF0000"/>
                </a:solidFill>
              </a:rPr>
              <a:t>Result of our experiment  D = 8</a:t>
            </a:r>
          </a:p>
          <a:p>
            <a:endParaRPr lang="en-US" sz="1600"/>
          </a:p>
          <a:p>
            <a:r>
              <a:rPr lang="en-US" sz="1600" smtClean="0"/>
              <a:t>Likelihood for the sample of data is  L( θ | data) = θ</a:t>
            </a:r>
            <a:r>
              <a:rPr lang="en-US" sz="1600" baseline="30000" smtClean="0"/>
              <a:t> D</a:t>
            </a:r>
            <a:r>
              <a:rPr lang="en-US" sz="1600" smtClean="0"/>
              <a:t>(1 − θ) </a:t>
            </a:r>
            <a:r>
              <a:rPr lang="en-US" sz="1600" baseline="30000" smtClean="0"/>
              <a:t>25−D</a:t>
            </a:r>
            <a:r>
              <a:rPr lang="en-US" sz="1600" smtClean="0"/>
              <a:t>,  0 </a:t>
            </a:r>
            <a:r>
              <a:rPr lang="en-US" sz="1600" u="sng" smtClean="0"/>
              <a:t>&lt;</a:t>
            </a:r>
            <a:r>
              <a:rPr lang="en-US" sz="1600"/>
              <a:t> </a:t>
            </a:r>
            <a:r>
              <a:rPr lang="en-US" sz="1600" smtClean="0"/>
              <a:t>θ </a:t>
            </a:r>
            <a:r>
              <a:rPr lang="en-US" sz="1600" u="sng" smtClean="0"/>
              <a:t>&lt;</a:t>
            </a:r>
            <a:r>
              <a:rPr lang="en-US" sz="1600" smtClean="0"/>
              <a:t> 1.</a:t>
            </a:r>
          </a:p>
          <a:p>
            <a:r>
              <a:rPr lang="en-US" sz="1600" smtClean="0"/>
              <a:t> </a:t>
            </a:r>
          </a:p>
          <a:p>
            <a:r>
              <a:rPr lang="en-US" sz="1600" smtClean="0"/>
              <a:t>Maximum likelihood estimator of θ is q = D/25 = 0.32, </a:t>
            </a:r>
          </a:p>
          <a:p>
            <a:r>
              <a:rPr lang="en-US" sz="1600" smtClean="0"/>
              <a:t> </a:t>
            </a:r>
          </a:p>
          <a:p>
            <a:r>
              <a:rPr lang="en-US" sz="1600" smtClean="0"/>
              <a:t>Asymptotic variance of the MLE is estimated by  q(1 − q)/25 = 0.008704.</a:t>
            </a:r>
          </a:p>
        </p:txBody>
      </p:sp>
    </p:spTree>
    <p:extLst>
      <p:ext uri="{BB962C8B-B14F-4D97-AF65-F5344CB8AC3E}">
        <p14:creationId xmlns="" xmlns:p14="http://schemas.microsoft.com/office/powerpoint/2010/main" val="305653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smtClean="0"/>
              <a:t>Application: Posterior Density</a:t>
            </a:r>
            <a:endParaRPr lang="en-US" sz="3600" b="1"/>
          </a:p>
        </p:txBody>
      </p:sp>
      <p:sp>
        <p:nvSpPr>
          <p:cNvPr id="3061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06177" name="Object 1"/>
          <p:cNvGraphicFramePr>
            <a:graphicFrameLocks noChangeAspect="1"/>
          </p:cNvGraphicFramePr>
          <p:nvPr>
            <p:extLst>
              <p:ext uri="{D42A27DB-BD31-4B8C-83A1-F6EECF244321}">
                <p14:modId xmlns="" xmlns:p14="http://schemas.microsoft.com/office/powerpoint/2010/main" val="1790609406"/>
              </p:ext>
            </p:extLst>
          </p:nvPr>
        </p:nvGraphicFramePr>
        <p:xfrm>
          <a:off x="1676400" y="1676400"/>
          <a:ext cx="6395672" cy="4795196"/>
        </p:xfrm>
        <a:graphic>
          <a:graphicData uri="http://schemas.openxmlformats.org/presentationml/2006/ole">
            <p:oleObj spid="_x0000_s19476" name="Equation" r:id="rId3" imgW="4432300" imgH="3340100" progId="Equation.DSMT4">
              <p:embed/>
            </p:oleObj>
          </a:graphicData>
        </a:graphic>
      </p:graphicFrame>
      <p:sp>
        <p:nvSpPr>
          <p:cNvPr id="3" name="Rectangle 2"/>
          <p:cNvSpPr/>
          <p:nvPr/>
        </p:nvSpPr>
        <p:spPr bwMode="auto">
          <a:xfrm>
            <a:off x="1600200" y="5486400"/>
            <a:ext cx="6629400" cy="990600"/>
          </a:xfrm>
          <a:prstGeom prst="rect">
            <a:avLst/>
          </a:prstGeom>
          <a:solidFill>
            <a:srgbClr val="7030A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C000"/>
              </a:solidFill>
              <a:effectLst/>
              <a:latin typeface="Times New Roman" pitchFamily="18" charset="0"/>
            </a:endParaRPr>
          </a:p>
        </p:txBody>
      </p:sp>
    </p:spTree>
    <p:extLst>
      <p:ext uri="{BB962C8B-B14F-4D97-AF65-F5344CB8AC3E}">
        <p14:creationId xmlns="" xmlns:p14="http://schemas.microsoft.com/office/powerpoint/2010/main" val="2566312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8229600" cy="530225"/>
          </a:xfrm>
        </p:spPr>
        <p:txBody>
          <a:bodyPr/>
          <a:lstStyle/>
          <a:p>
            <a:r>
              <a:rPr lang="en-US" b="1" smtClean="0"/>
              <a:t>Posterior Moments</a:t>
            </a:r>
            <a:endParaRPr lang="en-US" b="1"/>
          </a:p>
        </p:txBody>
      </p:sp>
      <p:graphicFrame>
        <p:nvGraphicFramePr>
          <p:cNvPr id="5" name="Object 4"/>
          <p:cNvGraphicFramePr>
            <a:graphicFrameLocks noChangeAspect="1"/>
          </p:cNvGraphicFramePr>
          <p:nvPr>
            <p:extLst>
              <p:ext uri="{D42A27DB-BD31-4B8C-83A1-F6EECF244321}">
                <p14:modId xmlns="" xmlns:p14="http://schemas.microsoft.com/office/powerpoint/2010/main" val="4167991439"/>
              </p:ext>
            </p:extLst>
          </p:nvPr>
        </p:nvGraphicFramePr>
        <p:xfrm>
          <a:off x="2286000" y="1600200"/>
          <a:ext cx="5181600" cy="4808906"/>
        </p:xfrm>
        <a:graphic>
          <a:graphicData uri="http://schemas.openxmlformats.org/presentationml/2006/ole">
            <p:oleObj spid="_x0000_s20493" name="Equation" r:id="rId3" imgW="3352800" imgH="3111500" progId="Equation.DSMT4">
              <p:embed/>
            </p:oleObj>
          </a:graphicData>
        </a:graphic>
      </p:graphicFrame>
      <p:sp>
        <p:nvSpPr>
          <p:cNvPr id="3" name="Rectangle 2"/>
          <p:cNvSpPr/>
          <p:nvPr/>
        </p:nvSpPr>
        <p:spPr bwMode="auto">
          <a:xfrm>
            <a:off x="2209800" y="4495800"/>
            <a:ext cx="5257800" cy="838200"/>
          </a:xfrm>
          <a:prstGeom prst="rect">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2209800" y="5334000"/>
            <a:ext cx="5257800" cy="1143000"/>
          </a:xfrm>
          <a:prstGeom prst="rect">
            <a:avLst/>
          </a:prstGeom>
          <a:solidFill>
            <a:srgbClr val="FF33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048760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Informative prior</a:t>
            </a:r>
            <a:endParaRPr lang="en-US" b="1"/>
          </a:p>
        </p:txBody>
      </p:sp>
      <p:graphicFrame>
        <p:nvGraphicFramePr>
          <p:cNvPr id="4" name="Object 3"/>
          <p:cNvGraphicFramePr>
            <a:graphicFrameLocks noChangeAspect="1"/>
          </p:cNvGraphicFramePr>
          <p:nvPr>
            <p:extLst>
              <p:ext uri="{D42A27DB-BD31-4B8C-83A1-F6EECF244321}">
                <p14:modId xmlns="" xmlns:p14="http://schemas.microsoft.com/office/powerpoint/2010/main" val="162126519"/>
              </p:ext>
            </p:extLst>
          </p:nvPr>
        </p:nvGraphicFramePr>
        <p:xfrm>
          <a:off x="1447800" y="1752600"/>
          <a:ext cx="7053262" cy="4748213"/>
        </p:xfrm>
        <a:graphic>
          <a:graphicData uri="http://schemas.openxmlformats.org/presentationml/2006/ole">
            <p:oleObj spid="_x0000_s23566" name="Equation" r:id="rId3" imgW="4432300" imgH="2984500" progId="Equation.DSMT4">
              <p:embed/>
            </p:oleObj>
          </a:graphicData>
        </a:graphic>
      </p:graphicFrame>
    </p:spTree>
    <p:extLst>
      <p:ext uri="{BB962C8B-B14F-4D97-AF65-F5344CB8AC3E}">
        <p14:creationId xmlns="" xmlns:p14="http://schemas.microsoft.com/office/powerpoint/2010/main" val="21941815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smtClean="0"/>
              <a:t>Mixing Prior and Sample Information</a:t>
            </a:r>
            <a:endParaRPr lang="en-US" sz="3200" b="1"/>
          </a:p>
        </p:txBody>
      </p:sp>
      <p:graphicFrame>
        <p:nvGraphicFramePr>
          <p:cNvPr id="6" name="Object 5"/>
          <p:cNvGraphicFramePr>
            <a:graphicFrameLocks noChangeAspect="1"/>
          </p:cNvGraphicFramePr>
          <p:nvPr>
            <p:extLst>
              <p:ext uri="{D42A27DB-BD31-4B8C-83A1-F6EECF244321}">
                <p14:modId xmlns="" xmlns:p14="http://schemas.microsoft.com/office/powerpoint/2010/main" val="2813077458"/>
              </p:ext>
            </p:extLst>
          </p:nvPr>
        </p:nvGraphicFramePr>
        <p:xfrm>
          <a:off x="762000" y="1828800"/>
          <a:ext cx="7867650" cy="4395787"/>
        </p:xfrm>
        <a:graphic>
          <a:graphicData uri="http://schemas.openxmlformats.org/presentationml/2006/ole">
            <p:oleObj spid="_x0000_s21523" name="Equation" r:id="rId3" imgW="4864100" imgH="2717800" progId="Equation.DSMT4">
              <p:embed/>
            </p:oleObj>
          </a:graphicData>
        </a:graphic>
      </p:graphicFrame>
      <p:sp>
        <p:nvSpPr>
          <p:cNvPr id="3" name="Rectangle 2"/>
          <p:cNvSpPr/>
          <p:nvPr/>
        </p:nvSpPr>
        <p:spPr bwMode="auto">
          <a:xfrm>
            <a:off x="762000" y="3793066"/>
            <a:ext cx="7696200" cy="24384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7024066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8229600" cy="530225"/>
          </a:xfrm>
        </p:spPr>
        <p:txBody>
          <a:bodyPr/>
          <a:lstStyle/>
          <a:p>
            <a:r>
              <a:rPr lang="en-US" b="1" smtClean="0"/>
              <a:t>Modern Bayesian Analysis</a:t>
            </a:r>
            <a:endParaRPr lang="en-US" b="1"/>
          </a:p>
        </p:txBody>
      </p:sp>
      <p:graphicFrame>
        <p:nvGraphicFramePr>
          <p:cNvPr id="5" name="Object 4"/>
          <p:cNvGraphicFramePr>
            <a:graphicFrameLocks noChangeAspect="1"/>
          </p:cNvGraphicFramePr>
          <p:nvPr>
            <p:extLst>
              <p:ext uri="{D42A27DB-BD31-4B8C-83A1-F6EECF244321}">
                <p14:modId xmlns="" xmlns:p14="http://schemas.microsoft.com/office/powerpoint/2010/main" val="1891580944"/>
              </p:ext>
            </p:extLst>
          </p:nvPr>
        </p:nvGraphicFramePr>
        <p:xfrm>
          <a:off x="609600" y="1752600"/>
          <a:ext cx="3619221" cy="2057400"/>
        </p:xfrm>
        <a:graphic>
          <a:graphicData uri="http://schemas.openxmlformats.org/presentationml/2006/ole">
            <p:oleObj spid="_x0000_s22540" name="Equation" r:id="rId3" imgW="3060700" imgH="1739900" progId="Equation.DSMT4">
              <p:embed/>
            </p:oleObj>
          </a:graphicData>
        </a:graphic>
      </p:graphicFrame>
      <p:pic>
        <p:nvPicPr>
          <p:cNvPr id="297986" name="Picture 2"/>
          <p:cNvPicPr>
            <a:picLocks noChangeAspect="1" noChangeArrowheads="1"/>
          </p:cNvPicPr>
          <p:nvPr/>
        </p:nvPicPr>
        <p:blipFill>
          <a:blip r:embed="rId4" cstate="print"/>
          <a:srcRect/>
          <a:stretch>
            <a:fillRect/>
          </a:stretch>
        </p:blipFill>
        <p:spPr bwMode="auto">
          <a:xfrm>
            <a:off x="4572000" y="1752600"/>
            <a:ext cx="4254570" cy="1995375"/>
          </a:xfrm>
          <a:prstGeom prst="rect">
            <a:avLst/>
          </a:prstGeom>
          <a:noFill/>
          <a:ln w="9525">
            <a:noFill/>
            <a:miter lim="800000"/>
            <a:headEnd/>
            <a:tailEnd/>
          </a:ln>
          <a:effectLst/>
        </p:spPr>
      </p:pic>
      <p:sp>
        <p:nvSpPr>
          <p:cNvPr id="7" name="TextBox 6"/>
          <p:cNvSpPr txBox="1"/>
          <p:nvPr/>
        </p:nvSpPr>
        <p:spPr>
          <a:xfrm>
            <a:off x="685800" y="4191000"/>
            <a:ext cx="8077200" cy="1600438"/>
          </a:xfrm>
          <a:prstGeom prst="rect">
            <a:avLst/>
          </a:prstGeom>
          <a:noFill/>
          <a:ln w="19050">
            <a:solidFill>
              <a:schemeClr val="tx1"/>
            </a:solidFill>
          </a:ln>
        </p:spPr>
        <p:txBody>
          <a:bodyPr wrap="square" rtlCol="0">
            <a:spAutoFit/>
          </a:bodyPr>
          <a:lstStyle/>
          <a:p>
            <a:r>
              <a:rPr lang="en-US" sz="1400" b="1" smtClean="0">
                <a:latin typeface="Courier New" pitchFamily="49" charset="0"/>
                <a:cs typeface="Courier New" pitchFamily="49" charset="0"/>
              </a:rPr>
              <a:t>Bayesian Estimate of Distribution of </a:t>
            </a:r>
            <a:r>
              <a:rPr lang="en-US" sz="1400" b="1" smtClean="0">
                <a:latin typeface="Courier New" pitchFamily="49" charset="0"/>
                <a:cs typeface="Courier New" pitchFamily="49" charset="0"/>
                <a:sym typeface="Symbol"/>
              </a:rPr>
              <a:t> (Posterior mean was     .333333)</a:t>
            </a:r>
            <a:endParaRPr lang="en-US" sz="1400" b="1" smtClean="0">
              <a:latin typeface="Courier New" pitchFamily="49" charset="0"/>
              <a:cs typeface="Courier New" pitchFamily="49" charset="0"/>
            </a:endParaRPr>
          </a:p>
          <a:p>
            <a:r>
              <a:rPr lang="en-US" sz="1400" b="1" smtClean="0">
                <a:latin typeface="Courier New" pitchFamily="49" charset="0"/>
                <a:cs typeface="Courier New" pitchFamily="49" charset="0"/>
              </a:rPr>
              <a:t>Observations       =          5000     (Posterior variance was .007936)</a:t>
            </a:r>
            <a:endParaRPr lang="en-US" sz="1400" b="1" smtClean="0">
              <a:solidFill>
                <a:srgbClr val="FF0000"/>
              </a:solidFill>
              <a:latin typeface="Courier New" pitchFamily="49" charset="0"/>
              <a:cs typeface="Courier New" pitchFamily="49" charset="0"/>
            </a:endParaRPr>
          </a:p>
          <a:p>
            <a:r>
              <a:rPr lang="en-US" sz="1400" b="1" smtClean="0">
                <a:solidFill>
                  <a:srgbClr val="FF0000"/>
                </a:solidFill>
                <a:latin typeface="Courier New" pitchFamily="49" charset="0"/>
                <a:cs typeface="Courier New" pitchFamily="49" charset="0"/>
              </a:rPr>
              <a:t>Sample Mean        =       .334017</a:t>
            </a:r>
            <a:endParaRPr lang="en-US" sz="1400" b="1" smtClean="0">
              <a:latin typeface="Courier New" pitchFamily="49" charset="0"/>
              <a:cs typeface="Courier New" pitchFamily="49" charset="0"/>
            </a:endParaRPr>
          </a:p>
          <a:p>
            <a:r>
              <a:rPr lang="en-US" sz="1400" b="1" smtClean="0">
                <a:solidFill>
                  <a:srgbClr val="0000FF"/>
                </a:solidFill>
                <a:latin typeface="Courier New" pitchFamily="49" charset="0"/>
                <a:cs typeface="Courier New" pitchFamily="49" charset="0"/>
              </a:rPr>
              <a:t>Sample variance    =       .007454   Standard Deviation =       .086336</a:t>
            </a:r>
          </a:p>
          <a:p>
            <a:r>
              <a:rPr lang="en-US" sz="1400" b="1" smtClean="0">
                <a:latin typeface="Courier New" pitchFamily="49" charset="0"/>
                <a:cs typeface="Courier New" pitchFamily="49" charset="0"/>
              </a:rPr>
              <a:t>Skewness           =       .248077   Kurtosis-3 (excess)=      -.161478  Minimum            =       .066214   Maximum            =       .653625</a:t>
            </a:r>
          </a:p>
          <a:p>
            <a:r>
              <a:rPr lang="en-US" sz="1400" b="1" smtClean="0">
                <a:latin typeface="Courier New" pitchFamily="49" charset="0"/>
                <a:cs typeface="Courier New" pitchFamily="49" charset="0"/>
              </a:rPr>
              <a:t>.025 Percentile    =       .177090   .975 Percentile    -       .510028</a:t>
            </a:r>
          </a:p>
        </p:txBody>
      </p:sp>
      <p:sp>
        <p:nvSpPr>
          <p:cNvPr id="3" name="Rectangle 2"/>
          <p:cNvSpPr/>
          <p:nvPr/>
        </p:nvSpPr>
        <p:spPr bwMode="auto">
          <a:xfrm>
            <a:off x="533400" y="2590800"/>
            <a:ext cx="3505200" cy="685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3703148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b="1" smtClean="0"/>
              <a:t>Bayesian Estimator</a:t>
            </a:r>
          </a:p>
        </p:txBody>
      </p:sp>
      <p:sp>
        <p:nvSpPr>
          <p:cNvPr id="6148" name="Rectangle 3"/>
          <p:cNvSpPr>
            <a:spLocks noGrp="1" noChangeArrowheads="1"/>
          </p:cNvSpPr>
          <p:nvPr>
            <p:ph type="body" sz="half" idx="1"/>
          </p:nvPr>
        </p:nvSpPr>
        <p:spPr>
          <a:xfrm>
            <a:off x="457200" y="1981200"/>
            <a:ext cx="8458200" cy="1600200"/>
          </a:xfrm>
        </p:spPr>
        <p:txBody>
          <a:bodyPr/>
          <a:lstStyle/>
          <a:p>
            <a:pPr marL="342900" indent="-342900" eaLnBrk="1" hangingPunct="1">
              <a:lnSpc>
                <a:spcPct val="90000"/>
              </a:lnSpc>
              <a:buNone/>
            </a:pPr>
            <a:r>
              <a:rPr lang="en-US" sz="2400" smtClean="0"/>
              <a:t>    First generation: Do the integration (math)</a:t>
            </a:r>
          </a:p>
          <a:p>
            <a:pPr marL="342900" indent="-342900" eaLnBrk="1" hangingPunct="1">
              <a:lnSpc>
                <a:spcPct val="90000"/>
              </a:lnSpc>
            </a:pPr>
            <a:endParaRPr lang="en-US" sz="2400" smtClean="0"/>
          </a:p>
          <a:p>
            <a:pPr marL="342900" indent="-342900" eaLnBrk="1" hangingPunct="1">
              <a:lnSpc>
                <a:spcPct val="90000"/>
              </a:lnSpc>
            </a:pPr>
            <a:endParaRPr lang="en-US" sz="2400" smtClean="0"/>
          </a:p>
          <a:p>
            <a:pPr marL="342900" indent="-342900" eaLnBrk="1" hangingPunct="1">
              <a:lnSpc>
                <a:spcPct val="90000"/>
              </a:lnSpc>
              <a:buNone/>
            </a:pPr>
            <a:endParaRPr lang="en-US" sz="2400" smtClean="0"/>
          </a:p>
        </p:txBody>
      </p:sp>
      <p:graphicFrame>
        <p:nvGraphicFramePr>
          <p:cNvPr id="6146" name="Object 4"/>
          <p:cNvGraphicFramePr>
            <a:graphicFrameLocks noGrp="1" noChangeAspect="1"/>
          </p:cNvGraphicFramePr>
          <p:nvPr>
            <p:ph sz="half" idx="2"/>
          </p:nvPr>
        </p:nvGraphicFramePr>
        <p:xfrm>
          <a:off x="1220788" y="2819400"/>
          <a:ext cx="6016625" cy="1130300"/>
        </p:xfrm>
        <a:graphic>
          <a:graphicData uri="http://schemas.openxmlformats.org/presentationml/2006/ole">
            <p:oleObj spid="_x0000_s100356" name="Equation" r:id="rId4" imgW="2298700" imgH="431800" progId="Equation.DSMT4">
              <p:embed/>
            </p:oleObj>
          </a:graphicData>
        </a:graphic>
      </p:graphicFrame>
      <p:sp>
        <p:nvSpPr>
          <p:cNvPr id="5" name="Rectangle 4"/>
          <p:cNvSpPr/>
          <p:nvPr/>
        </p:nvSpPr>
        <p:spPr bwMode="auto">
          <a:xfrm>
            <a:off x="1066800" y="2667000"/>
            <a:ext cx="6324600" cy="13716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a:xfrm>
            <a:off x="381000" y="533400"/>
            <a:ext cx="8229600" cy="1139825"/>
          </a:xfrm>
        </p:spPr>
        <p:txBody>
          <a:bodyPr/>
          <a:lstStyle/>
          <a:p>
            <a:pPr eaLnBrk="1" hangingPunct="1"/>
            <a:r>
              <a:rPr lang="en-US" b="1" smtClean="0"/>
              <a:t>The Linear Regression Model</a:t>
            </a:r>
          </a:p>
        </p:txBody>
      </p:sp>
      <p:graphicFrame>
        <p:nvGraphicFramePr>
          <p:cNvPr id="7170" name="Object 4"/>
          <p:cNvGraphicFramePr>
            <a:graphicFrameLocks noChangeAspect="1"/>
          </p:cNvGraphicFramePr>
          <p:nvPr/>
        </p:nvGraphicFramePr>
        <p:xfrm>
          <a:off x="914400" y="1905000"/>
          <a:ext cx="4648200" cy="879475"/>
        </p:xfrm>
        <a:graphic>
          <a:graphicData uri="http://schemas.openxmlformats.org/presentationml/2006/ole">
            <p:oleObj spid="_x0000_s96264" name="Equation" r:id="rId4" imgW="2552700" imgH="482600" progId="Equation.DSMT4">
              <p:embed/>
            </p:oleObj>
          </a:graphicData>
        </a:graphic>
      </p:graphicFrame>
      <p:graphicFrame>
        <p:nvGraphicFramePr>
          <p:cNvPr id="7171" name="Object 5"/>
          <p:cNvGraphicFramePr>
            <a:graphicFrameLocks noChangeAspect="1"/>
          </p:cNvGraphicFramePr>
          <p:nvPr/>
        </p:nvGraphicFramePr>
        <p:xfrm>
          <a:off x="877888" y="2951163"/>
          <a:ext cx="7691437" cy="1103312"/>
        </p:xfrm>
        <a:graphic>
          <a:graphicData uri="http://schemas.openxmlformats.org/presentationml/2006/ole">
            <p:oleObj spid="_x0000_s96265" name="Equation" r:id="rId5" imgW="4775200" imgH="685800" progId="Equation.DSMT4">
              <p:embed/>
            </p:oleObj>
          </a:graphicData>
        </a:graphic>
      </p:graphicFrame>
      <p:graphicFrame>
        <p:nvGraphicFramePr>
          <p:cNvPr id="7172" name="Object 6"/>
          <p:cNvGraphicFramePr>
            <a:graphicFrameLocks noChangeAspect="1"/>
          </p:cNvGraphicFramePr>
          <p:nvPr/>
        </p:nvGraphicFramePr>
        <p:xfrm>
          <a:off x="973138" y="4210050"/>
          <a:ext cx="6815137" cy="1900238"/>
        </p:xfrm>
        <a:graphic>
          <a:graphicData uri="http://schemas.openxmlformats.org/presentationml/2006/ole">
            <p:oleObj spid="_x0000_s96266" name="Equation" r:id="rId6" imgW="4279900" imgH="1193800" progId="Equation.DSMT4">
              <p:embed/>
            </p:oleObj>
          </a:graphicData>
        </a:graphic>
      </p:graphicFrame>
      <p:sp>
        <p:nvSpPr>
          <p:cNvPr id="6" name="Rectangle 5"/>
          <p:cNvSpPr/>
          <p:nvPr/>
        </p:nvSpPr>
        <p:spPr bwMode="auto">
          <a:xfrm>
            <a:off x="762000" y="4953000"/>
            <a:ext cx="7696200" cy="1278466"/>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304800" y="762000"/>
            <a:ext cx="8229600" cy="1139825"/>
          </a:xfrm>
        </p:spPr>
        <p:txBody>
          <a:bodyPr/>
          <a:lstStyle/>
          <a:p>
            <a:pPr eaLnBrk="1" hangingPunct="1"/>
            <a:r>
              <a:rPr lang="en-US" b="1" smtClean="0"/>
              <a:t>Marginal Posterior for </a:t>
            </a:r>
            <a:r>
              <a:rPr lang="en-US" b="1" smtClean="0">
                <a:sym typeface="Symbol" pitchFamily="18" charset="2"/>
              </a:rPr>
              <a:t></a:t>
            </a:r>
          </a:p>
        </p:txBody>
      </p:sp>
      <p:graphicFrame>
        <p:nvGraphicFramePr>
          <p:cNvPr id="8194" name="Object 4"/>
          <p:cNvGraphicFramePr>
            <a:graphicFrameLocks noChangeAspect="1"/>
          </p:cNvGraphicFramePr>
          <p:nvPr/>
        </p:nvGraphicFramePr>
        <p:xfrm>
          <a:off x="538163" y="2293938"/>
          <a:ext cx="8212137" cy="3116262"/>
        </p:xfrm>
        <a:graphic>
          <a:graphicData uri="http://schemas.openxmlformats.org/presentationml/2006/ole">
            <p:oleObj spid="_x0000_s97284" name="Equation" r:id="rId4" imgW="4686300" imgH="1778000" progId="Equation.DSMT4">
              <p:embed/>
            </p:oleObj>
          </a:graphicData>
        </a:graphic>
      </p:graphicFrame>
      <p:sp>
        <p:nvSpPr>
          <p:cNvPr id="4" name="Rectangle 3"/>
          <p:cNvSpPr/>
          <p:nvPr/>
        </p:nvSpPr>
        <p:spPr bwMode="auto">
          <a:xfrm>
            <a:off x="533400" y="2667000"/>
            <a:ext cx="6324600" cy="12192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Modern Bayesian Analysis</a:t>
            </a:r>
            <a:endParaRPr lang="en-US" b="1"/>
          </a:p>
        </p:txBody>
      </p:sp>
      <p:sp>
        <p:nvSpPr>
          <p:cNvPr id="3" name="Content Placeholder 2"/>
          <p:cNvSpPr>
            <a:spLocks noGrp="1"/>
          </p:cNvSpPr>
          <p:nvPr>
            <p:ph idx="1"/>
          </p:nvPr>
        </p:nvSpPr>
        <p:spPr>
          <a:xfrm>
            <a:off x="1447800" y="1828800"/>
            <a:ext cx="7010400" cy="4114800"/>
          </a:xfrm>
        </p:spPr>
        <p:txBody>
          <a:bodyPr/>
          <a:lstStyle/>
          <a:p>
            <a:r>
              <a:rPr lang="en-US" sz="2400" smtClean="0"/>
              <a:t>Multiple parameter settings</a:t>
            </a:r>
          </a:p>
          <a:p>
            <a:r>
              <a:rPr lang="en-US" sz="2400" smtClean="0"/>
              <a:t>Derivation of exact form of expectations and variances for p(</a:t>
            </a:r>
            <a:r>
              <a:rPr lang="en-US" sz="2400" smtClean="0">
                <a:sym typeface="Symbol"/>
              </a:rPr>
              <a:t></a:t>
            </a:r>
            <a:r>
              <a:rPr lang="en-US" sz="2400" baseline="-25000" smtClean="0">
                <a:sym typeface="Symbol"/>
              </a:rPr>
              <a:t>1</a:t>
            </a:r>
            <a:r>
              <a:rPr lang="en-US" sz="2400" smtClean="0">
                <a:sym typeface="Symbol"/>
              </a:rPr>
              <a:t>,</a:t>
            </a:r>
            <a:r>
              <a:rPr lang="en-US" sz="2400" baseline="-25000" smtClean="0">
                <a:sym typeface="Symbol"/>
              </a:rPr>
              <a:t>2</a:t>
            </a:r>
            <a:r>
              <a:rPr lang="en-US" sz="2400" smtClean="0">
                <a:sym typeface="Symbol"/>
              </a:rPr>
              <a:t> ,…,</a:t>
            </a:r>
            <a:r>
              <a:rPr lang="en-US" sz="2400" baseline="-25000" smtClean="0">
                <a:sym typeface="Symbol"/>
              </a:rPr>
              <a:t>K</a:t>
            </a:r>
            <a:r>
              <a:rPr lang="en-US" sz="2400" smtClean="0">
                <a:sym typeface="Symbol"/>
              </a:rPr>
              <a:t> |data) is hopelessly complicated even if the density is tractable.</a:t>
            </a:r>
          </a:p>
          <a:p>
            <a:r>
              <a:rPr lang="en-US" sz="2400" smtClean="0">
                <a:sym typeface="Symbol"/>
              </a:rPr>
              <a:t>Strategy:  Sample joint observations</a:t>
            </a:r>
            <a:br>
              <a:rPr lang="en-US" sz="2400" smtClean="0">
                <a:sym typeface="Symbol"/>
              </a:rPr>
            </a:br>
            <a:r>
              <a:rPr lang="en-US" sz="2400" smtClean="0">
                <a:sym typeface="Symbol"/>
              </a:rPr>
              <a:t>(</a:t>
            </a:r>
            <a:r>
              <a:rPr lang="en-US" sz="2400" baseline="-25000" smtClean="0">
                <a:sym typeface="Symbol"/>
              </a:rPr>
              <a:t>1</a:t>
            </a:r>
            <a:r>
              <a:rPr lang="en-US" sz="2400" smtClean="0">
                <a:sym typeface="Symbol"/>
              </a:rPr>
              <a:t>,</a:t>
            </a:r>
            <a:r>
              <a:rPr lang="en-US" sz="2400" baseline="-25000" smtClean="0">
                <a:sym typeface="Symbol"/>
              </a:rPr>
              <a:t>2</a:t>
            </a:r>
            <a:r>
              <a:rPr lang="en-US" sz="2400" smtClean="0">
                <a:sym typeface="Symbol"/>
              </a:rPr>
              <a:t> ,…,</a:t>
            </a:r>
            <a:r>
              <a:rPr lang="en-US" sz="2400" baseline="-25000" smtClean="0">
                <a:sym typeface="Symbol"/>
              </a:rPr>
              <a:t>K</a:t>
            </a:r>
            <a:r>
              <a:rPr lang="en-US" sz="2400" smtClean="0">
                <a:sym typeface="Symbol"/>
              </a:rPr>
              <a:t>) from the posterior population and use marginal means, variances, quantiles, etc.</a:t>
            </a:r>
          </a:p>
          <a:p>
            <a:r>
              <a:rPr lang="en-US" sz="2400" smtClean="0">
                <a:sym typeface="Symbol"/>
              </a:rPr>
              <a:t>How to sample the joint observations??? </a:t>
            </a:r>
            <a:br>
              <a:rPr lang="en-US" sz="2400" smtClean="0">
                <a:sym typeface="Symbol"/>
              </a:rPr>
            </a:br>
            <a:r>
              <a:rPr lang="en-US" sz="2400" smtClean="0">
                <a:sym typeface="Symbol"/>
              </a:rPr>
              <a:t>(Still hopelessly complicated.)</a:t>
            </a:r>
            <a:endParaRPr lang="en-US" sz="2400"/>
          </a:p>
        </p:txBody>
      </p:sp>
      <p:sp>
        <p:nvSpPr>
          <p:cNvPr id="4" name="Rectangle 3"/>
          <p:cNvSpPr/>
          <p:nvPr/>
        </p:nvSpPr>
        <p:spPr bwMode="auto">
          <a:xfrm>
            <a:off x="1447800" y="3429000"/>
            <a:ext cx="7010400" cy="12192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07957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685800"/>
            <a:ext cx="8229600" cy="1139825"/>
          </a:xfrm>
        </p:spPr>
        <p:txBody>
          <a:bodyPr/>
          <a:lstStyle/>
          <a:p>
            <a:pPr eaLnBrk="1" hangingPunct="1"/>
            <a:r>
              <a:rPr lang="en-US" b="1" smtClean="0"/>
              <a:t>A Practical Problem</a:t>
            </a:r>
          </a:p>
        </p:txBody>
      </p:sp>
      <p:graphicFrame>
        <p:nvGraphicFramePr>
          <p:cNvPr id="10242" name="Object 4"/>
          <p:cNvGraphicFramePr>
            <a:graphicFrameLocks noChangeAspect="1"/>
          </p:cNvGraphicFramePr>
          <p:nvPr/>
        </p:nvGraphicFramePr>
        <p:xfrm>
          <a:off x="914400" y="2209800"/>
          <a:ext cx="7696200" cy="3330575"/>
        </p:xfrm>
        <a:graphic>
          <a:graphicData uri="http://schemas.openxmlformats.org/presentationml/2006/ole">
            <p:oleObj spid="_x0000_s98308" name="Equation" r:id="rId4" imgW="4343400" imgH="1879600" progId="Equation.DSMT4">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838200"/>
            <a:ext cx="8229600" cy="1139825"/>
          </a:xfrm>
        </p:spPr>
        <p:txBody>
          <a:bodyPr/>
          <a:lstStyle/>
          <a:p>
            <a:pPr eaLnBrk="1" hangingPunct="1"/>
            <a:r>
              <a:rPr lang="en-US" b="1" smtClean="0"/>
              <a:t>A Solution to the Sampling Problem</a:t>
            </a:r>
          </a:p>
        </p:txBody>
      </p:sp>
      <p:graphicFrame>
        <p:nvGraphicFramePr>
          <p:cNvPr id="11266" name="Object 4"/>
          <p:cNvGraphicFramePr>
            <a:graphicFrameLocks noChangeAspect="1"/>
          </p:cNvGraphicFramePr>
          <p:nvPr/>
        </p:nvGraphicFramePr>
        <p:xfrm>
          <a:off x="1260475" y="2530475"/>
          <a:ext cx="7021513" cy="3417888"/>
        </p:xfrm>
        <a:graphic>
          <a:graphicData uri="http://schemas.openxmlformats.org/presentationml/2006/ole">
            <p:oleObj spid="_x0000_s99332" name="Equation" r:id="rId4" imgW="4800600" imgH="2336800" progId="Equation.DSMT4">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b="1" smtClean="0"/>
              <a:t>Magic Tool: The Gibbs Sampler</a:t>
            </a:r>
          </a:p>
        </p:txBody>
      </p:sp>
      <p:sp>
        <p:nvSpPr>
          <p:cNvPr id="47107" name="Rectangle 3"/>
          <p:cNvSpPr>
            <a:spLocks noGrp="1" noChangeArrowheads="1"/>
          </p:cNvSpPr>
          <p:nvPr>
            <p:ph idx="1"/>
          </p:nvPr>
        </p:nvSpPr>
        <p:spPr>
          <a:xfrm>
            <a:off x="914400" y="1828800"/>
            <a:ext cx="7772400" cy="3886200"/>
          </a:xfrm>
        </p:spPr>
        <p:txBody>
          <a:bodyPr/>
          <a:lstStyle/>
          <a:p>
            <a:pPr>
              <a:lnSpc>
                <a:spcPct val="80000"/>
              </a:lnSpc>
            </a:pPr>
            <a:r>
              <a:rPr lang="en-US" sz="1800"/>
              <a:t>Problem: How to sample observations from the a population, </a:t>
            </a:r>
            <a:r>
              <a:rPr lang="en-US" sz="1800" smtClean="0"/>
              <a:t/>
            </a:r>
            <a:br>
              <a:rPr lang="en-US" sz="1800" smtClean="0"/>
            </a:br>
            <a:r>
              <a:rPr lang="en-US" sz="1800" smtClean="0"/>
              <a:t>p</a:t>
            </a:r>
            <a:r>
              <a:rPr lang="en-US" sz="1800"/>
              <a:t>(</a:t>
            </a:r>
            <a:r>
              <a:rPr lang="en-US" sz="1800">
                <a:sym typeface="Symbol"/>
              </a:rPr>
              <a:t></a:t>
            </a:r>
            <a:r>
              <a:rPr lang="en-US" sz="1800" baseline="-25000">
                <a:sym typeface="Symbol"/>
              </a:rPr>
              <a:t>1</a:t>
            </a:r>
            <a:r>
              <a:rPr lang="en-US" sz="1800">
                <a:sym typeface="Symbol"/>
              </a:rPr>
              <a:t>,</a:t>
            </a:r>
            <a:r>
              <a:rPr lang="en-US" sz="1800" baseline="-25000">
                <a:sym typeface="Symbol"/>
              </a:rPr>
              <a:t>2</a:t>
            </a:r>
            <a:r>
              <a:rPr lang="en-US" sz="1800">
                <a:sym typeface="Symbol"/>
              </a:rPr>
              <a:t> ,…,</a:t>
            </a:r>
            <a:r>
              <a:rPr lang="en-US" sz="1800" baseline="-25000">
                <a:sym typeface="Symbol"/>
              </a:rPr>
              <a:t>K</a:t>
            </a:r>
            <a:r>
              <a:rPr lang="en-US" sz="1800">
                <a:sym typeface="Symbol"/>
              </a:rPr>
              <a:t> |data</a:t>
            </a:r>
            <a:r>
              <a:rPr lang="en-US" sz="1800" smtClean="0">
                <a:sym typeface="Symbol"/>
              </a:rPr>
              <a:t>)</a:t>
            </a:r>
            <a:r>
              <a:rPr lang="en-US" sz="1800" smtClean="0"/>
              <a:t>.</a:t>
            </a:r>
          </a:p>
          <a:p>
            <a:pPr>
              <a:lnSpc>
                <a:spcPct val="80000"/>
              </a:lnSpc>
            </a:pPr>
            <a:r>
              <a:rPr lang="en-US" sz="1800" smtClean="0"/>
              <a:t>Solution:  The Gibbs Sampler.</a:t>
            </a:r>
          </a:p>
          <a:p>
            <a:pPr marL="342900" indent="-342900" eaLnBrk="1" hangingPunct="1">
              <a:lnSpc>
                <a:spcPct val="80000"/>
              </a:lnSpc>
            </a:pPr>
            <a:r>
              <a:rPr lang="en-US" sz="1800" smtClean="0"/>
              <a:t>Target:  Sample from f(x</a:t>
            </a:r>
            <a:r>
              <a:rPr lang="en-US" sz="1800" baseline="-25000" smtClean="0"/>
              <a:t>1</a:t>
            </a:r>
            <a:r>
              <a:rPr lang="en-US" sz="1800" smtClean="0"/>
              <a:t>, x</a:t>
            </a:r>
            <a:r>
              <a:rPr lang="en-US" sz="1800" baseline="-25000" smtClean="0"/>
              <a:t>2</a:t>
            </a:r>
            <a:r>
              <a:rPr lang="en-US" sz="1800" smtClean="0"/>
              <a:t>) = joint distribution</a:t>
            </a:r>
          </a:p>
          <a:p>
            <a:pPr marL="342900" indent="-342900" eaLnBrk="1" hangingPunct="1">
              <a:lnSpc>
                <a:spcPct val="80000"/>
              </a:lnSpc>
            </a:pPr>
            <a:r>
              <a:rPr lang="en-US" sz="1800" smtClean="0"/>
              <a:t>Joint distribution is unknown or it is not possible to sample from the joint distribution.</a:t>
            </a:r>
          </a:p>
          <a:p>
            <a:pPr marL="342900" indent="-342900" eaLnBrk="1" hangingPunct="1">
              <a:lnSpc>
                <a:spcPct val="80000"/>
              </a:lnSpc>
            </a:pPr>
            <a:r>
              <a:rPr lang="en-US" sz="1800" smtClean="0"/>
              <a:t>Assumed: Conditional distributions f(x</a:t>
            </a:r>
            <a:r>
              <a:rPr lang="en-US" sz="1800" baseline="-25000" smtClean="0"/>
              <a:t>1</a:t>
            </a:r>
            <a:r>
              <a:rPr lang="en-US" sz="1800" smtClean="0"/>
              <a:t>|x</a:t>
            </a:r>
            <a:r>
              <a:rPr lang="en-US" sz="1800" baseline="-25000" smtClean="0"/>
              <a:t>2</a:t>
            </a:r>
            <a:r>
              <a:rPr lang="en-US" sz="1800" smtClean="0"/>
              <a:t>) and f(x</a:t>
            </a:r>
            <a:r>
              <a:rPr lang="en-US" sz="1800" baseline="-25000" smtClean="0"/>
              <a:t>2</a:t>
            </a:r>
            <a:r>
              <a:rPr lang="en-US" sz="1800" smtClean="0"/>
              <a:t>|x</a:t>
            </a:r>
            <a:r>
              <a:rPr lang="en-US" sz="1800" baseline="-25000" smtClean="0"/>
              <a:t>1</a:t>
            </a:r>
            <a:r>
              <a:rPr lang="en-US" sz="1800" smtClean="0"/>
              <a:t>) are both known and marginal samples can be drawn from both.</a:t>
            </a:r>
          </a:p>
          <a:p>
            <a:pPr marL="342900" indent="-342900" eaLnBrk="1" hangingPunct="1">
              <a:lnSpc>
                <a:spcPct val="80000"/>
              </a:lnSpc>
            </a:pPr>
            <a:r>
              <a:rPr lang="en-US" sz="1800" smtClean="0"/>
              <a:t>Gibbs sampling:  Obtain one draw from x</a:t>
            </a:r>
            <a:r>
              <a:rPr lang="en-US" sz="1800" baseline="-25000" smtClean="0"/>
              <a:t>1</a:t>
            </a:r>
            <a:r>
              <a:rPr lang="en-US" sz="1800" smtClean="0"/>
              <a:t>,x</a:t>
            </a:r>
            <a:r>
              <a:rPr lang="en-US" sz="1800" baseline="-25000" smtClean="0"/>
              <a:t>2</a:t>
            </a:r>
            <a:r>
              <a:rPr lang="en-US" sz="1800" smtClean="0"/>
              <a:t> by many cycles between x</a:t>
            </a:r>
            <a:r>
              <a:rPr lang="en-US" sz="1800" baseline="-25000" smtClean="0"/>
              <a:t>1</a:t>
            </a:r>
            <a:r>
              <a:rPr lang="en-US" sz="1800" smtClean="0"/>
              <a:t>|x</a:t>
            </a:r>
            <a:r>
              <a:rPr lang="en-US" sz="1800" baseline="-25000" smtClean="0"/>
              <a:t>2</a:t>
            </a:r>
            <a:r>
              <a:rPr lang="en-US" sz="1800" smtClean="0"/>
              <a:t> and x</a:t>
            </a:r>
            <a:r>
              <a:rPr lang="en-US" sz="1800" baseline="-25000" smtClean="0"/>
              <a:t>2</a:t>
            </a:r>
            <a:r>
              <a:rPr lang="en-US" sz="1800" smtClean="0"/>
              <a:t>|x</a:t>
            </a:r>
            <a:r>
              <a:rPr lang="en-US" sz="1800" baseline="-25000" smtClean="0"/>
              <a:t>1</a:t>
            </a:r>
            <a:r>
              <a:rPr lang="en-US" sz="1800" smtClean="0"/>
              <a:t>.</a:t>
            </a:r>
          </a:p>
          <a:p>
            <a:pPr marL="742950" lvl="1" indent="-285750" eaLnBrk="1" hangingPunct="1">
              <a:lnSpc>
                <a:spcPct val="80000"/>
              </a:lnSpc>
            </a:pPr>
            <a:r>
              <a:rPr lang="en-US" sz="1600" smtClean="0"/>
              <a:t>Start x</a:t>
            </a:r>
            <a:r>
              <a:rPr lang="en-US" sz="1600" baseline="-25000" smtClean="0"/>
              <a:t>1,0</a:t>
            </a:r>
            <a:r>
              <a:rPr lang="en-US" sz="1600" smtClean="0"/>
              <a:t> anywhere in the right range.</a:t>
            </a:r>
          </a:p>
          <a:p>
            <a:pPr marL="742950" lvl="1" indent="-285750" eaLnBrk="1" hangingPunct="1">
              <a:lnSpc>
                <a:spcPct val="80000"/>
              </a:lnSpc>
            </a:pPr>
            <a:r>
              <a:rPr lang="en-US" sz="1600" smtClean="0"/>
              <a:t>Draw x</a:t>
            </a:r>
            <a:r>
              <a:rPr lang="en-US" sz="1600" baseline="-25000" smtClean="0"/>
              <a:t>2,0</a:t>
            </a:r>
            <a:r>
              <a:rPr lang="en-US" sz="1600" smtClean="0"/>
              <a:t> from x</a:t>
            </a:r>
            <a:r>
              <a:rPr lang="en-US" sz="1600" baseline="-25000" smtClean="0"/>
              <a:t>2</a:t>
            </a:r>
            <a:r>
              <a:rPr lang="en-US" sz="1600" smtClean="0"/>
              <a:t>|x</a:t>
            </a:r>
            <a:r>
              <a:rPr lang="en-US" sz="1600" baseline="-25000" smtClean="0"/>
              <a:t>1,0</a:t>
            </a:r>
            <a:r>
              <a:rPr lang="en-US" sz="1600" smtClean="0"/>
              <a:t>.</a:t>
            </a:r>
          </a:p>
          <a:p>
            <a:pPr marL="742950" lvl="1" indent="-285750" eaLnBrk="1" hangingPunct="1">
              <a:lnSpc>
                <a:spcPct val="80000"/>
              </a:lnSpc>
            </a:pPr>
            <a:r>
              <a:rPr lang="en-US" sz="1600" smtClean="0"/>
              <a:t>Return to x</a:t>
            </a:r>
            <a:r>
              <a:rPr lang="en-US" sz="1600" baseline="-25000" smtClean="0"/>
              <a:t>1,1</a:t>
            </a:r>
            <a:r>
              <a:rPr lang="en-US" sz="1600" smtClean="0"/>
              <a:t> from x</a:t>
            </a:r>
            <a:r>
              <a:rPr lang="en-US" sz="1600" baseline="-25000" smtClean="0"/>
              <a:t>1</a:t>
            </a:r>
            <a:r>
              <a:rPr lang="en-US" sz="1600" smtClean="0"/>
              <a:t>|x</a:t>
            </a:r>
            <a:r>
              <a:rPr lang="en-US" sz="1600" baseline="-25000" smtClean="0"/>
              <a:t>2,0</a:t>
            </a:r>
            <a:r>
              <a:rPr lang="en-US" sz="1600" smtClean="0"/>
              <a:t> and so on.</a:t>
            </a:r>
          </a:p>
          <a:p>
            <a:pPr marL="742950" lvl="1" indent="-285750" eaLnBrk="1" hangingPunct="1">
              <a:lnSpc>
                <a:spcPct val="80000"/>
              </a:lnSpc>
            </a:pPr>
            <a:r>
              <a:rPr lang="en-US" sz="1600" smtClean="0"/>
              <a:t>Several thousand cycles produces a draw</a:t>
            </a:r>
          </a:p>
          <a:p>
            <a:pPr marL="742950" lvl="1" indent="-285750" eaLnBrk="1" hangingPunct="1">
              <a:lnSpc>
                <a:spcPct val="80000"/>
              </a:lnSpc>
            </a:pPr>
            <a:r>
              <a:rPr lang="en-US" sz="1600" smtClean="0"/>
              <a:t>Repeat several thousand times to produce a sample</a:t>
            </a:r>
          </a:p>
          <a:p>
            <a:pPr marL="342900" indent="-342900" eaLnBrk="1" hangingPunct="1">
              <a:lnSpc>
                <a:spcPct val="80000"/>
              </a:lnSpc>
            </a:pPr>
            <a:r>
              <a:rPr lang="en-US" sz="1800" smtClean="0"/>
              <a:t>Average the draws to estimate the marginal means.</a:t>
            </a:r>
          </a:p>
        </p:txBody>
      </p:sp>
    </p:spTree>
    <p:extLst>
      <p:ext uri="{BB962C8B-B14F-4D97-AF65-F5344CB8AC3E}">
        <p14:creationId xmlns="" xmlns:p14="http://schemas.microsoft.com/office/powerpoint/2010/main" val="11227980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457200"/>
            <a:ext cx="8229600" cy="1139825"/>
          </a:xfrm>
        </p:spPr>
        <p:txBody>
          <a:bodyPr/>
          <a:lstStyle/>
          <a:p>
            <a:pPr eaLnBrk="1" hangingPunct="1"/>
            <a:r>
              <a:rPr lang="en-US" b="1" smtClean="0"/>
              <a:t>Bivariate Normal Sampling</a:t>
            </a:r>
          </a:p>
        </p:txBody>
      </p:sp>
      <p:graphicFrame>
        <p:nvGraphicFramePr>
          <p:cNvPr id="12290" name="Object 4"/>
          <p:cNvGraphicFramePr>
            <a:graphicFrameLocks noChangeAspect="1"/>
          </p:cNvGraphicFramePr>
          <p:nvPr/>
        </p:nvGraphicFramePr>
        <p:xfrm>
          <a:off x="1371600" y="2133600"/>
          <a:ext cx="6324600" cy="2927350"/>
        </p:xfrm>
        <a:graphic>
          <a:graphicData uri="http://schemas.openxmlformats.org/presentationml/2006/ole">
            <p:oleObj spid="_x0000_s91140" name="Equation" r:id="rId4" imgW="4279900" imgH="1981200" progId="Equation.DSMT4">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Application: Bivariate Normal</a:t>
            </a:r>
            <a:endParaRPr lang="en-US" b="1"/>
          </a:p>
        </p:txBody>
      </p:sp>
      <p:sp>
        <p:nvSpPr>
          <p:cNvPr id="3" name="Content Placeholder 2"/>
          <p:cNvSpPr>
            <a:spLocks noGrp="1"/>
          </p:cNvSpPr>
          <p:nvPr>
            <p:ph idx="1"/>
          </p:nvPr>
        </p:nvSpPr>
        <p:spPr/>
        <p:txBody>
          <a:bodyPr/>
          <a:lstStyle/>
          <a:p>
            <a:r>
              <a:rPr lang="en-US" smtClean="0"/>
              <a:t>Obtain a bivariate normal sample (x,y) from</a:t>
            </a:r>
            <a:br>
              <a:rPr lang="en-US" smtClean="0"/>
            </a:br>
            <a:r>
              <a:rPr lang="en-US" smtClean="0"/>
              <a:t>Normal[(0,0),(1,1,</a:t>
            </a:r>
            <a:r>
              <a:rPr lang="en-US" smtClean="0">
                <a:sym typeface="Symbol"/>
              </a:rPr>
              <a:t>)]. N = 5000.</a:t>
            </a:r>
          </a:p>
          <a:p>
            <a:r>
              <a:rPr lang="en-US" smtClean="0">
                <a:sym typeface="Symbol"/>
              </a:rPr>
              <a:t>Conditionals: x|y is N[y,(1-</a:t>
            </a:r>
            <a:r>
              <a:rPr lang="en-US">
                <a:sym typeface="Symbol"/>
              </a:rPr>
              <a:t> </a:t>
            </a:r>
            <a:r>
              <a:rPr lang="en-US" smtClean="0">
                <a:sym typeface="Symbol"/>
              </a:rPr>
              <a:t></a:t>
            </a:r>
            <a:r>
              <a:rPr lang="en-US" baseline="30000" smtClean="0">
                <a:sym typeface="Symbol"/>
              </a:rPr>
              <a:t>2</a:t>
            </a:r>
            <a:r>
              <a:rPr lang="en-US" smtClean="0">
                <a:sym typeface="Symbol"/>
              </a:rPr>
              <a:t>)]</a:t>
            </a:r>
            <a:br>
              <a:rPr lang="en-US" smtClean="0">
                <a:sym typeface="Symbol"/>
              </a:rPr>
            </a:br>
            <a:r>
              <a:rPr lang="en-US" smtClean="0">
                <a:sym typeface="Symbol"/>
              </a:rPr>
              <a:t>                      y|x </a:t>
            </a:r>
            <a:r>
              <a:rPr lang="en-US">
                <a:sym typeface="Symbol"/>
              </a:rPr>
              <a:t>is N[</a:t>
            </a:r>
            <a:r>
              <a:rPr lang="en-US" smtClean="0">
                <a:sym typeface="Symbol"/>
              </a:rPr>
              <a:t>x,(</a:t>
            </a:r>
            <a:r>
              <a:rPr lang="en-US">
                <a:sym typeface="Symbol"/>
              </a:rPr>
              <a:t>1- </a:t>
            </a:r>
            <a:r>
              <a:rPr lang="en-US" baseline="30000">
                <a:sym typeface="Symbol"/>
              </a:rPr>
              <a:t>2</a:t>
            </a:r>
            <a:r>
              <a:rPr lang="en-US" smtClean="0">
                <a:sym typeface="Symbol"/>
              </a:rPr>
              <a:t>)].</a:t>
            </a:r>
          </a:p>
          <a:p>
            <a:r>
              <a:rPr lang="en-US" smtClean="0">
                <a:sym typeface="Symbol"/>
              </a:rPr>
              <a:t>Gibbs sampler: y0=0.</a:t>
            </a:r>
          </a:p>
          <a:p>
            <a:pPr lvl="1"/>
            <a:r>
              <a:rPr lang="en-US">
                <a:sym typeface="Symbol"/>
              </a:rPr>
              <a:t>x</a:t>
            </a:r>
            <a:r>
              <a:rPr lang="en-US" smtClean="0">
                <a:sym typeface="Symbol"/>
              </a:rPr>
              <a:t>1 = y0 + sqr(</a:t>
            </a:r>
            <a:r>
              <a:rPr lang="en-US">
                <a:sym typeface="Symbol"/>
              </a:rPr>
              <a:t>1- </a:t>
            </a:r>
            <a:r>
              <a:rPr lang="en-US" baseline="30000" smtClean="0">
                <a:sym typeface="Symbol"/>
              </a:rPr>
              <a:t>2</a:t>
            </a:r>
            <a:r>
              <a:rPr lang="en-US" smtClean="0">
                <a:sym typeface="Symbol"/>
              </a:rPr>
              <a:t>)v where v is a N(0,1) draw</a:t>
            </a:r>
          </a:p>
          <a:p>
            <a:pPr lvl="1"/>
            <a:r>
              <a:rPr lang="en-US">
                <a:sym typeface="Symbol"/>
              </a:rPr>
              <a:t>y</a:t>
            </a:r>
            <a:r>
              <a:rPr lang="en-US" smtClean="0">
                <a:sym typeface="Symbol"/>
              </a:rPr>
              <a:t>1 = x1 + </a:t>
            </a:r>
            <a:r>
              <a:rPr lang="en-US">
                <a:sym typeface="Symbol"/>
              </a:rPr>
              <a:t>sqr(1- </a:t>
            </a:r>
            <a:r>
              <a:rPr lang="en-US" baseline="30000" smtClean="0">
                <a:sym typeface="Symbol"/>
              </a:rPr>
              <a:t>2</a:t>
            </a:r>
            <a:r>
              <a:rPr lang="en-US" smtClean="0">
                <a:sym typeface="Symbol"/>
              </a:rPr>
              <a:t>)w where w is a N(0,1) draw</a:t>
            </a:r>
          </a:p>
          <a:p>
            <a:r>
              <a:rPr lang="en-US" smtClean="0">
                <a:sym typeface="Symbol"/>
              </a:rPr>
              <a:t>Repeat cycle 60,000 times.  Drop first 10,000.  Retain every 10</a:t>
            </a:r>
            <a:r>
              <a:rPr lang="en-US" baseline="30000" smtClean="0">
                <a:sym typeface="Symbol"/>
              </a:rPr>
              <a:t>th</a:t>
            </a:r>
            <a:r>
              <a:rPr lang="en-US" smtClean="0">
                <a:sym typeface="Symbol"/>
              </a:rPr>
              <a:t> observation of the remainder.</a:t>
            </a:r>
            <a:endParaRPr lang="en-US"/>
          </a:p>
        </p:txBody>
      </p:sp>
    </p:spTree>
    <p:extLst>
      <p:ext uri="{BB962C8B-B14F-4D97-AF65-F5344CB8AC3E}">
        <p14:creationId xmlns="" xmlns:p14="http://schemas.microsoft.com/office/powerpoint/2010/main" val="3056301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381000" y="1143000"/>
            <a:ext cx="8229600" cy="1139825"/>
          </a:xfrm>
        </p:spPr>
        <p:txBody>
          <a:bodyPr/>
          <a:lstStyle/>
          <a:p>
            <a:pPr eaLnBrk="1" hangingPunct="1"/>
            <a:r>
              <a:rPr lang="en-US" b="1" smtClean="0"/>
              <a:t>Gibbs Sampling for the Linear Regression Model</a:t>
            </a:r>
          </a:p>
        </p:txBody>
      </p:sp>
      <p:graphicFrame>
        <p:nvGraphicFramePr>
          <p:cNvPr id="13314" name="Object 4"/>
          <p:cNvGraphicFramePr>
            <a:graphicFrameLocks noChangeAspect="1"/>
          </p:cNvGraphicFramePr>
          <p:nvPr/>
        </p:nvGraphicFramePr>
        <p:xfrm>
          <a:off x="1066800" y="2595563"/>
          <a:ext cx="6938963" cy="2478087"/>
        </p:xfrm>
        <a:graphic>
          <a:graphicData uri="http://schemas.openxmlformats.org/presentationml/2006/ole">
            <p:oleObj spid="_x0000_s92164" name="Equation" r:id="rId4" imgW="3733800" imgH="1333500" progId="Equation.DSMT4">
              <p:embed/>
            </p:oleObj>
          </a:graphicData>
        </a:graphic>
      </p:graphicFrame>
      <p:sp>
        <p:nvSpPr>
          <p:cNvPr id="4" name="Rectangle 3"/>
          <p:cNvSpPr/>
          <p:nvPr/>
        </p:nvSpPr>
        <p:spPr bwMode="auto">
          <a:xfrm>
            <a:off x="1295400" y="2514600"/>
            <a:ext cx="5562600" cy="18288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More General Gibbs Sampler</a:t>
            </a:r>
            <a:endParaRPr lang="en-US" b="1"/>
          </a:p>
        </p:txBody>
      </p:sp>
      <p:sp>
        <p:nvSpPr>
          <p:cNvPr id="3" name="Content Placeholder 2"/>
          <p:cNvSpPr>
            <a:spLocks noGrp="1"/>
          </p:cNvSpPr>
          <p:nvPr>
            <p:ph idx="1"/>
          </p:nvPr>
        </p:nvSpPr>
        <p:spPr>
          <a:xfrm>
            <a:off x="762000" y="1752600"/>
            <a:ext cx="8229600" cy="3810000"/>
          </a:xfrm>
        </p:spPr>
        <p:txBody>
          <a:bodyPr/>
          <a:lstStyle/>
          <a:p>
            <a:r>
              <a:rPr lang="en-US" sz="1800" smtClean="0">
                <a:latin typeface="Arial" pitchFamily="34" charset="0"/>
                <a:cs typeface="Arial" pitchFamily="34" charset="0"/>
              </a:rPr>
              <a:t>Objective: Sample joint observations on </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 ,…,</a:t>
            </a:r>
            <a:r>
              <a:rPr lang="en-US" sz="1800" baseline="-25000" smtClean="0">
                <a:latin typeface="Arial" pitchFamily="34" charset="0"/>
                <a:cs typeface="Arial" pitchFamily="34" charset="0"/>
                <a:sym typeface="Symbol"/>
              </a:rPr>
              <a:t>K</a:t>
            </a:r>
            <a:r>
              <a:rPr lang="en-US" sz="1800" smtClean="0">
                <a:latin typeface="Arial" pitchFamily="34" charset="0"/>
                <a:cs typeface="Arial" pitchFamily="34" charset="0"/>
              </a:rPr>
              <a:t>. from </a:t>
            </a:r>
            <a:br>
              <a:rPr lang="en-US" sz="1800" smtClean="0">
                <a:latin typeface="Arial" pitchFamily="34" charset="0"/>
                <a:cs typeface="Arial" pitchFamily="34" charset="0"/>
              </a:rPr>
            </a:br>
            <a:r>
              <a:rPr lang="en-US" sz="1800" smtClean="0">
                <a:latin typeface="Arial" pitchFamily="34" charset="0"/>
                <a:cs typeface="Arial" pitchFamily="34" charset="0"/>
              </a:rPr>
              <a:t>p(</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 ,…,</a:t>
            </a:r>
            <a:r>
              <a:rPr lang="en-US" sz="1800" baseline="-25000" smtClean="0">
                <a:latin typeface="Arial" pitchFamily="34" charset="0"/>
                <a:cs typeface="Arial" pitchFamily="34" charset="0"/>
                <a:sym typeface="Symbol"/>
              </a:rPr>
              <a:t>K</a:t>
            </a:r>
            <a:r>
              <a:rPr lang="en-US" sz="1800" smtClean="0">
                <a:latin typeface="Arial" pitchFamily="34" charset="0"/>
                <a:cs typeface="Arial" pitchFamily="34" charset="0"/>
              </a:rPr>
              <a:t>|</a:t>
            </a:r>
            <a:r>
              <a:rPr lang="en-US" sz="1800" b="1" smtClean="0">
                <a:latin typeface="Arial" pitchFamily="34" charset="0"/>
                <a:cs typeface="Arial" pitchFamily="34" charset="0"/>
              </a:rPr>
              <a:t>data</a:t>
            </a:r>
            <a:r>
              <a:rPr lang="en-US" sz="1800" smtClean="0">
                <a:latin typeface="Arial" pitchFamily="34" charset="0"/>
                <a:cs typeface="Arial" pitchFamily="34" charset="0"/>
              </a:rPr>
              <a:t>) (Let K = 3) </a:t>
            </a:r>
          </a:p>
          <a:p>
            <a:r>
              <a:rPr lang="en-US" sz="1800" smtClean="0">
                <a:latin typeface="Arial" pitchFamily="34" charset="0"/>
                <a:cs typeface="Arial" pitchFamily="34" charset="0"/>
              </a:rPr>
              <a:t>Derive p(</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3</a:t>
            </a:r>
            <a:r>
              <a:rPr lang="en-US" sz="1800" smtClean="0">
                <a:latin typeface="Arial" pitchFamily="34" charset="0"/>
                <a:cs typeface="Arial" pitchFamily="34" charset="0"/>
                <a:sym typeface="Symbol"/>
              </a:rPr>
              <a:t>,</a:t>
            </a:r>
            <a:r>
              <a:rPr lang="en-US" sz="1800" b="1" smtClean="0">
                <a:latin typeface="Arial" pitchFamily="34" charset="0"/>
                <a:cs typeface="Arial" pitchFamily="34" charset="0"/>
                <a:sym typeface="Symbol"/>
              </a:rPr>
              <a:t>data</a:t>
            </a:r>
            <a:r>
              <a:rPr lang="en-US" sz="1800" smtClean="0">
                <a:latin typeface="Arial" pitchFamily="34" charset="0"/>
                <a:cs typeface="Arial" pitchFamily="34" charset="0"/>
                <a:sym typeface="Symbol"/>
              </a:rPr>
              <a:t>) </a:t>
            </a:r>
            <a:r>
              <a:rPr lang="en-US" sz="1800" smtClean="0">
                <a:latin typeface="Arial" pitchFamily="34" charset="0"/>
                <a:cs typeface="Arial" pitchFamily="34" charset="0"/>
              </a:rPr>
              <a:t>p(</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3</a:t>
            </a:r>
            <a:r>
              <a:rPr lang="en-US" sz="1800" smtClean="0">
                <a:latin typeface="Arial" pitchFamily="34" charset="0"/>
                <a:cs typeface="Arial" pitchFamily="34" charset="0"/>
                <a:sym typeface="Symbol"/>
              </a:rPr>
              <a:t>,</a:t>
            </a:r>
            <a:r>
              <a:rPr lang="en-US" sz="1800" b="1" smtClean="0">
                <a:latin typeface="Arial" pitchFamily="34" charset="0"/>
                <a:cs typeface="Arial" pitchFamily="34" charset="0"/>
                <a:sym typeface="Symbol"/>
              </a:rPr>
              <a:t>data</a:t>
            </a:r>
            <a:r>
              <a:rPr lang="en-US" sz="1800" smtClean="0">
                <a:latin typeface="Arial" pitchFamily="34" charset="0"/>
                <a:cs typeface="Arial" pitchFamily="34" charset="0"/>
                <a:sym typeface="Symbol"/>
              </a:rPr>
              <a:t>)</a:t>
            </a:r>
            <a:r>
              <a:rPr lang="en-US" sz="1800" smtClean="0">
                <a:latin typeface="Arial" pitchFamily="34" charset="0"/>
                <a:cs typeface="Arial" pitchFamily="34" charset="0"/>
              </a:rPr>
              <a:t> p(</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3</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a:t>
            </a:r>
            <a:r>
              <a:rPr lang="en-US" sz="1800" b="1" smtClean="0">
                <a:latin typeface="Arial" pitchFamily="34" charset="0"/>
                <a:cs typeface="Arial" pitchFamily="34" charset="0"/>
                <a:sym typeface="Symbol"/>
              </a:rPr>
              <a:t>data</a:t>
            </a:r>
            <a:r>
              <a:rPr lang="en-US" sz="1800" smtClean="0">
                <a:latin typeface="Arial" pitchFamily="34" charset="0"/>
                <a:cs typeface="Arial" pitchFamily="34" charset="0"/>
                <a:sym typeface="Symbol"/>
              </a:rPr>
              <a:t>)</a:t>
            </a:r>
          </a:p>
          <a:p>
            <a:r>
              <a:rPr lang="en-US" sz="1800" smtClean="0">
                <a:latin typeface="Arial" pitchFamily="34" charset="0"/>
                <a:cs typeface="Arial" pitchFamily="34" charset="0"/>
                <a:sym typeface="Symbol"/>
              </a:rPr>
              <a:t>Gibbs Cycles produce joint observations</a:t>
            </a:r>
            <a:br>
              <a:rPr lang="en-US" sz="1800" smtClean="0">
                <a:latin typeface="Arial" pitchFamily="34" charset="0"/>
                <a:cs typeface="Arial" pitchFamily="34" charset="0"/>
                <a:sym typeface="Symbol"/>
              </a:rPr>
            </a:br>
            <a:r>
              <a:rPr lang="en-US" sz="1800" smtClean="0">
                <a:latin typeface="Arial" pitchFamily="34" charset="0"/>
                <a:cs typeface="Arial" pitchFamily="34" charset="0"/>
                <a:sym typeface="Symbol"/>
              </a:rPr>
              <a:t>0. Start </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3</a:t>
            </a:r>
            <a:r>
              <a:rPr lang="en-US" sz="1800" smtClean="0">
                <a:latin typeface="Arial" pitchFamily="34" charset="0"/>
                <a:cs typeface="Arial" pitchFamily="34" charset="0"/>
                <a:sym typeface="Symbol"/>
              </a:rPr>
              <a:t> at some reasonable values</a:t>
            </a:r>
            <a:br>
              <a:rPr lang="en-US" sz="1800" smtClean="0">
                <a:latin typeface="Arial" pitchFamily="34" charset="0"/>
                <a:cs typeface="Arial" pitchFamily="34" charset="0"/>
                <a:sym typeface="Symbol"/>
              </a:rPr>
            </a:br>
            <a:r>
              <a:rPr lang="en-US" sz="1800" smtClean="0">
                <a:latin typeface="Arial" pitchFamily="34" charset="0"/>
                <a:cs typeface="Arial" pitchFamily="34" charset="0"/>
                <a:sym typeface="Symbol"/>
              </a:rPr>
              <a:t>1. Sample a draw from </a:t>
            </a:r>
            <a:r>
              <a:rPr lang="en-US" sz="1800" smtClean="0">
                <a:latin typeface="Arial" pitchFamily="34" charset="0"/>
                <a:cs typeface="Arial" pitchFamily="34" charset="0"/>
              </a:rPr>
              <a:t>p(</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3</a:t>
            </a:r>
            <a:r>
              <a:rPr lang="en-US" sz="1800" smtClean="0">
                <a:latin typeface="Arial" pitchFamily="34" charset="0"/>
                <a:cs typeface="Arial" pitchFamily="34" charset="0"/>
                <a:sym typeface="Symbol"/>
              </a:rPr>
              <a:t>,</a:t>
            </a:r>
            <a:r>
              <a:rPr lang="en-US" sz="1800" b="1" smtClean="0">
                <a:latin typeface="Arial" pitchFamily="34" charset="0"/>
                <a:cs typeface="Arial" pitchFamily="34" charset="0"/>
                <a:sym typeface="Symbol"/>
              </a:rPr>
              <a:t>data</a:t>
            </a:r>
            <a:r>
              <a:rPr lang="en-US" sz="1800" smtClean="0">
                <a:latin typeface="Arial" pitchFamily="34" charset="0"/>
                <a:cs typeface="Arial" pitchFamily="34" charset="0"/>
                <a:sym typeface="Symbol"/>
              </a:rPr>
              <a:t>) using the draws of </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 in hand</a:t>
            </a:r>
            <a:br>
              <a:rPr lang="en-US" sz="1800" smtClean="0">
                <a:latin typeface="Arial" pitchFamily="34" charset="0"/>
                <a:cs typeface="Arial" pitchFamily="34" charset="0"/>
                <a:sym typeface="Symbol"/>
              </a:rPr>
            </a:br>
            <a:r>
              <a:rPr lang="en-US" sz="1800" smtClean="0">
                <a:latin typeface="Arial" pitchFamily="34" charset="0"/>
                <a:cs typeface="Arial" pitchFamily="34" charset="0"/>
                <a:sym typeface="Symbol"/>
              </a:rPr>
              <a:t>2. Sample a draw from </a:t>
            </a:r>
            <a:r>
              <a:rPr lang="en-US" sz="1800" smtClean="0">
                <a:latin typeface="Arial" pitchFamily="34" charset="0"/>
                <a:cs typeface="Arial" pitchFamily="34" charset="0"/>
              </a:rPr>
              <a:t>p(</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3</a:t>
            </a:r>
            <a:r>
              <a:rPr lang="en-US" sz="1800" smtClean="0">
                <a:latin typeface="Arial" pitchFamily="34" charset="0"/>
                <a:cs typeface="Arial" pitchFamily="34" charset="0"/>
                <a:sym typeface="Symbol"/>
              </a:rPr>
              <a:t>,</a:t>
            </a:r>
            <a:r>
              <a:rPr lang="en-US" sz="1800" b="1" smtClean="0">
                <a:latin typeface="Arial" pitchFamily="34" charset="0"/>
                <a:cs typeface="Arial" pitchFamily="34" charset="0"/>
                <a:sym typeface="Symbol"/>
              </a:rPr>
              <a:t>data</a:t>
            </a:r>
            <a:r>
              <a:rPr lang="en-US" sz="1800" smtClean="0">
                <a:latin typeface="Arial" pitchFamily="34" charset="0"/>
                <a:cs typeface="Arial" pitchFamily="34" charset="0"/>
                <a:sym typeface="Symbol"/>
              </a:rPr>
              <a:t>) using the draw at step 1 for 1</a:t>
            </a:r>
            <a:br>
              <a:rPr lang="en-US" sz="1800" smtClean="0">
                <a:latin typeface="Arial" pitchFamily="34" charset="0"/>
                <a:cs typeface="Arial" pitchFamily="34" charset="0"/>
                <a:sym typeface="Symbol"/>
              </a:rPr>
            </a:br>
            <a:r>
              <a:rPr lang="en-US" sz="1800" smtClean="0">
                <a:latin typeface="Arial" pitchFamily="34" charset="0"/>
                <a:cs typeface="Arial" pitchFamily="34" charset="0"/>
                <a:sym typeface="Symbol"/>
              </a:rPr>
              <a:t>3. Sample a draw from </a:t>
            </a:r>
            <a:r>
              <a:rPr lang="en-US" sz="1800" smtClean="0">
                <a:latin typeface="Arial" pitchFamily="34" charset="0"/>
                <a:cs typeface="Arial" pitchFamily="34" charset="0"/>
              </a:rPr>
              <a:t>p(</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3</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1</a:t>
            </a:r>
            <a:r>
              <a:rPr lang="en-US" sz="1800" smtClean="0">
                <a:latin typeface="Arial" pitchFamily="34" charset="0"/>
                <a:cs typeface="Arial" pitchFamily="34" charset="0"/>
                <a:sym typeface="Symbol"/>
              </a:rPr>
              <a:t>,</a:t>
            </a:r>
            <a:r>
              <a:rPr lang="en-US" sz="1800" baseline="-25000" smtClean="0">
                <a:latin typeface="Arial" pitchFamily="34" charset="0"/>
                <a:cs typeface="Arial" pitchFamily="34" charset="0"/>
                <a:sym typeface="Symbol"/>
              </a:rPr>
              <a:t>2</a:t>
            </a:r>
            <a:r>
              <a:rPr lang="en-US" sz="1800" smtClean="0">
                <a:latin typeface="Arial" pitchFamily="34" charset="0"/>
                <a:cs typeface="Arial" pitchFamily="34" charset="0"/>
                <a:sym typeface="Symbol"/>
              </a:rPr>
              <a:t>,</a:t>
            </a:r>
            <a:r>
              <a:rPr lang="en-US" sz="1800" b="1" smtClean="0">
                <a:latin typeface="Arial" pitchFamily="34" charset="0"/>
                <a:cs typeface="Arial" pitchFamily="34" charset="0"/>
                <a:sym typeface="Symbol"/>
              </a:rPr>
              <a:t>data</a:t>
            </a:r>
            <a:r>
              <a:rPr lang="en-US" sz="1800" smtClean="0">
                <a:latin typeface="Arial" pitchFamily="34" charset="0"/>
                <a:cs typeface="Arial" pitchFamily="34" charset="0"/>
                <a:sym typeface="Symbol"/>
              </a:rPr>
              <a:t>) using the draws at steps 1 and 2</a:t>
            </a:r>
            <a:br>
              <a:rPr lang="en-US" sz="1800" smtClean="0">
                <a:latin typeface="Arial" pitchFamily="34" charset="0"/>
                <a:cs typeface="Arial" pitchFamily="34" charset="0"/>
                <a:sym typeface="Symbol"/>
              </a:rPr>
            </a:br>
            <a:r>
              <a:rPr lang="en-US" sz="1800" smtClean="0">
                <a:latin typeface="Arial" pitchFamily="34" charset="0"/>
                <a:cs typeface="Arial" pitchFamily="34" charset="0"/>
                <a:sym typeface="Symbol"/>
              </a:rPr>
              <a:t>4. Return to step 1.  After a burn in period (a few thousand), start collecting</a:t>
            </a:r>
            <a:br>
              <a:rPr lang="en-US" sz="1800" smtClean="0">
                <a:latin typeface="Arial" pitchFamily="34" charset="0"/>
                <a:cs typeface="Arial" pitchFamily="34" charset="0"/>
                <a:sym typeface="Symbol"/>
              </a:rPr>
            </a:br>
            <a:r>
              <a:rPr lang="en-US" sz="1800" smtClean="0">
                <a:latin typeface="Arial" pitchFamily="34" charset="0"/>
                <a:cs typeface="Arial" pitchFamily="34" charset="0"/>
                <a:sym typeface="Symbol"/>
              </a:rPr>
              <a:t>    the draws.  The set of draws ultimately gives a sample from the joint</a:t>
            </a:r>
            <a:br>
              <a:rPr lang="en-US" sz="1800" smtClean="0">
                <a:latin typeface="Arial" pitchFamily="34" charset="0"/>
                <a:cs typeface="Arial" pitchFamily="34" charset="0"/>
                <a:sym typeface="Symbol"/>
              </a:rPr>
            </a:br>
            <a:r>
              <a:rPr lang="en-US" sz="1800" smtClean="0">
                <a:latin typeface="Arial" pitchFamily="34" charset="0"/>
                <a:cs typeface="Arial" pitchFamily="34" charset="0"/>
                <a:sym typeface="Symbol"/>
              </a:rPr>
              <a:t>    distribution.</a:t>
            </a:r>
          </a:p>
          <a:p>
            <a:r>
              <a:rPr lang="en-US" sz="1800" smtClean="0">
                <a:sym typeface="Symbol"/>
              </a:rPr>
              <a:t>Order within the chain does not matter.</a:t>
            </a:r>
            <a:endParaRPr lang="en-US" sz="1800">
              <a:latin typeface="+mj-lt"/>
            </a:endParaRPr>
          </a:p>
        </p:txBody>
      </p:sp>
    </p:spTree>
    <p:extLst>
      <p:ext uri="{BB962C8B-B14F-4D97-AF65-F5344CB8AC3E}">
        <p14:creationId xmlns="" xmlns:p14="http://schemas.microsoft.com/office/powerpoint/2010/main" val="2304448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smtClean="0"/>
              <a:t>Using the Gibbs Sampler to Estimate a Probit Model</a:t>
            </a:r>
            <a:endParaRPr lang="en-US" sz="2400" b="1"/>
          </a:p>
        </p:txBody>
      </p:sp>
      <p:graphicFrame>
        <p:nvGraphicFramePr>
          <p:cNvPr id="5" name="Object 4"/>
          <p:cNvGraphicFramePr>
            <a:graphicFrameLocks noChangeAspect="1"/>
          </p:cNvGraphicFramePr>
          <p:nvPr>
            <p:extLst>
              <p:ext uri="{D42A27DB-BD31-4B8C-83A1-F6EECF244321}">
                <p14:modId xmlns="" xmlns:p14="http://schemas.microsoft.com/office/powerpoint/2010/main" val="2380748437"/>
              </p:ext>
            </p:extLst>
          </p:nvPr>
        </p:nvGraphicFramePr>
        <p:xfrm>
          <a:off x="1066799" y="1905000"/>
          <a:ext cx="7466485" cy="4038600"/>
        </p:xfrm>
        <a:graphic>
          <a:graphicData uri="http://schemas.openxmlformats.org/presentationml/2006/ole">
            <p:oleObj spid="_x0000_s24588" name="Equation" r:id="rId3" imgW="4813300" imgH="2603500" progId="Equation.DSMT4">
              <p:embed/>
            </p:oleObj>
          </a:graphicData>
        </a:graphic>
      </p:graphicFrame>
    </p:spTree>
    <p:extLst>
      <p:ext uri="{BB962C8B-B14F-4D97-AF65-F5344CB8AC3E}">
        <p14:creationId xmlns="" xmlns:p14="http://schemas.microsoft.com/office/powerpoint/2010/main" val="3600902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229600" cy="530225"/>
          </a:xfrm>
        </p:spPr>
        <p:txBody>
          <a:bodyPr/>
          <a:lstStyle/>
          <a:p>
            <a:r>
              <a:rPr lang="en-US" b="1" smtClean="0"/>
              <a:t>Strategy: Data Augmentation</a:t>
            </a:r>
            <a:endParaRPr lang="en-US" b="1"/>
          </a:p>
        </p:txBody>
      </p:sp>
      <p:sp>
        <p:nvSpPr>
          <p:cNvPr id="3" name="Content Placeholder 2"/>
          <p:cNvSpPr>
            <a:spLocks noGrp="1"/>
          </p:cNvSpPr>
          <p:nvPr>
            <p:ph idx="1"/>
          </p:nvPr>
        </p:nvSpPr>
        <p:spPr>
          <a:xfrm>
            <a:off x="533400" y="1981200"/>
            <a:ext cx="8229600" cy="3657600"/>
          </a:xfrm>
        </p:spPr>
        <p:txBody>
          <a:bodyPr/>
          <a:lstStyle/>
          <a:p>
            <a:r>
              <a:rPr lang="en-US" smtClean="0">
                <a:latin typeface="Arial" pitchFamily="34" charset="0"/>
                <a:cs typeface="Arial" pitchFamily="34" charset="0"/>
              </a:rPr>
              <a:t>Treat y</a:t>
            </a:r>
            <a:r>
              <a:rPr lang="en-US" baseline="-25000" smtClean="0">
                <a:latin typeface="Arial" pitchFamily="34" charset="0"/>
                <a:cs typeface="Arial" pitchFamily="34" charset="0"/>
              </a:rPr>
              <a:t>i</a:t>
            </a:r>
            <a:r>
              <a:rPr lang="en-US" smtClean="0">
                <a:latin typeface="Arial" pitchFamily="34" charset="0"/>
                <a:cs typeface="Arial" pitchFamily="34" charset="0"/>
              </a:rPr>
              <a:t>* as unknown ‘parameters’ with </a:t>
            </a:r>
            <a:r>
              <a:rPr lang="en-US" b="1" smtClean="0">
                <a:latin typeface="Arial" pitchFamily="34" charset="0"/>
                <a:cs typeface="Arial" pitchFamily="34" charset="0"/>
                <a:sym typeface="Symbol"/>
              </a:rPr>
              <a:t></a:t>
            </a:r>
          </a:p>
          <a:p>
            <a:r>
              <a:rPr lang="en-US" smtClean="0">
                <a:latin typeface="Arial" pitchFamily="34" charset="0"/>
                <a:cs typeface="Arial" pitchFamily="34" charset="0"/>
              </a:rPr>
              <a:t>‘Estimate’ </a:t>
            </a:r>
            <a:r>
              <a:rPr lang="en-US" b="1" smtClean="0">
                <a:latin typeface="Arial" pitchFamily="34" charset="0"/>
                <a:cs typeface="Arial" pitchFamily="34" charset="0"/>
                <a:sym typeface="Symbol"/>
              </a:rPr>
              <a:t></a:t>
            </a:r>
            <a:r>
              <a:rPr lang="en-US" smtClean="0">
                <a:latin typeface="Arial" pitchFamily="34" charset="0"/>
                <a:cs typeface="Arial" pitchFamily="34" charset="0"/>
              </a:rPr>
              <a:t> = (</a:t>
            </a:r>
            <a:r>
              <a:rPr lang="en-US" b="1">
                <a:latin typeface="Arial" pitchFamily="34" charset="0"/>
                <a:cs typeface="Arial" pitchFamily="34" charset="0"/>
                <a:sym typeface="Symbol"/>
              </a:rPr>
              <a:t></a:t>
            </a:r>
            <a:r>
              <a:rPr lang="en-US" smtClean="0">
                <a:latin typeface="Arial" pitchFamily="34" charset="0"/>
                <a:cs typeface="Arial" pitchFamily="34" charset="0"/>
              </a:rPr>
              <a:t>,y</a:t>
            </a:r>
            <a:r>
              <a:rPr lang="en-US" baseline="-25000" smtClean="0">
                <a:latin typeface="Arial" pitchFamily="34" charset="0"/>
                <a:cs typeface="Arial" pitchFamily="34" charset="0"/>
              </a:rPr>
              <a:t>1</a:t>
            </a:r>
            <a:r>
              <a:rPr lang="en-US" smtClean="0">
                <a:latin typeface="Arial" pitchFamily="34" charset="0"/>
                <a:cs typeface="Arial" pitchFamily="34" charset="0"/>
              </a:rPr>
              <a:t>*,…,y</a:t>
            </a:r>
            <a:r>
              <a:rPr lang="en-US" baseline="-25000" smtClean="0">
                <a:latin typeface="Arial" pitchFamily="34" charset="0"/>
                <a:cs typeface="Arial" pitchFamily="34" charset="0"/>
              </a:rPr>
              <a:t>N</a:t>
            </a:r>
            <a:r>
              <a:rPr lang="en-US" smtClean="0">
                <a:latin typeface="Arial" pitchFamily="34" charset="0"/>
                <a:cs typeface="Arial" pitchFamily="34" charset="0"/>
              </a:rPr>
              <a:t>*)  =  (</a:t>
            </a:r>
            <a:r>
              <a:rPr lang="en-US" b="1" smtClean="0">
                <a:latin typeface="Arial" pitchFamily="34" charset="0"/>
                <a:cs typeface="Arial" pitchFamily="34" charset="0"/>
                <a:sym typeface="Symbol"/>
              </a:rPr>
              <a:t>,y*</a:t>
            </a:r>
            <a:r>
              <a:rPr lang="en-US" smtClean="0">
                <a:latin typeface="Arial" pitchFamily="34" charset="0"/>
                <a:cs typeface="Arial" pitchFamily="34" charset="0"/>
                <a:sym typeface="Symbol"/>
              </a:rPr>
              <a:t>)</a:t>
            </a:r>
          </a:p>
          <a:p>
            <a:r>
              <a:rPr lang="en-US" smtClean="0">
                <a:latin typeface="Arial" pitchFamily="34" charset="0"/>
                <a:cs typeface="Arial" pitchFamily="34" charset="0"/>
                <a:sym typeface="Symbol"/>
              </a:rPr>
              <a:t>Draw a sample of R observations from the joint population </a:t>
            </a:r>
            <a:r>
              <a:rPr lang="en-US">
                <a:latin typeface="Arial" pitchFamily="34" charset="0"/>
                <a:cs typeface="Arial" pitchFamily="34" charset="0"/>
              </a:rPr>
              <a:t>(</a:t>
            </a:r>
            <a:r>
              <a:rPr lang="en-US" b="1">
                <a:latin typeface="Arial" pitchFamily="34" charset="0"/>
                <a:cs typeface="Arial" pitchFamily="34" charset="0"/>
                <a:sym typeface="Symbol"/>
              </a:rPr>
              <a:t>,y</a:t>
            </a:r>
            <a:r>
              <a:rPr lang="en-US" b="1" smtClean="0">
                <a:latin typeface="Arial" pitchFamily="34" charset="0"/>
                <a:cs typeface="Arial" pitchFamily="34" charset="0"/>
                <a:sym typeface="Symbol"/>
              </a:rPr>
              <a:t>*</a:t>
            </a:r>
            <a:r>
              <a:rPr lang="en-US" smtClean="0">
                <a:latin typeface="Arial" pitchFamily="34" charset="0"/>
                <a:cs typeface="Arial" pitchFamily="34" charset="0"/>
                <a:sym typeface="Symbol"/>
              </a:rPr>
              <a:t>).  </a:t>
            </a:r>
          </a:p>
          <a:p>
            <a:r>
              <a:rPr lang="en-US" smtClean="0">
                <a:latin typeface="Arial" pitchFamily="34" charset="0"/>
                <a:cs typeface="Arial" pitchFamily="34" charset="0"/>
                <a:sym typeface="Symbol"/>
              </a:rPr>
              <a:t>Use the marginal observations on </a:t>
            </a:r>
            <a:r>
              <a:rPr lang="en-US" b="1" smtClean="0">
                <a:latin typeface="Arial" pitchFamily="34" charset="0"/>
                <a:cs typeface="Arial" pitchFamily="34" charset="0"/>
                <a:sym typeface="Symbol"/>
              </a:rPr>
              <a:t></a:t>
            </a:r>
            <a:r>
              <a:rPr lang="en-US" smtClean="0">
                <a:latin typeface="Arial" pitchFamily="34" charset="0"/>
                <a:cs typeface="Arial" pitchFamily="34" charset="0"/>
                <a:sym typeface="Symbol"/>
              </a:rPr>
              <a:t> to estimate the characteristics (e.g., mean) of the distribution of </a:t>
            </a:r>
            <a:r>
              <a:rPr lang="en-US" b="1" smtClean="0">
                <a:latin typeface="Arial" pitchFamily="34" charset="0"/>
                <a:cs typeface="Arial" pitchFamily="34" charset="0"/>
                <a:sym typeface="Symbol"/>
              </a:rPr>
              <a:t>|y,X</a:t>
            </a:r>
            <a:endParaRPr lang="en-US">
              <a:latin typeface="Arial" pitchFamily="34" charset="0"/>
              <a:cs typeface="Arial" pitchFamily="34" charset="0"/>
            </a:endParaRPr>
          </a:p>
        </p:txBody>
      </p:sp>
    </p:spTree>
    <p:extLst>
      <p:ext uri="{BB962C8B-B14F-4D97-AF65-F5344CB8AC3E}">
        <p14:creationId xmlns="" xmlns:p14="http://schemas.microsoft.com/office/powerpoint/2010/main" val="2194965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Gibbs Sampler Strategy</a:t>
            </a:r>
            <a:endParaRPr lang="en-US" b="1"/>
          </a:p>
        </p:txBody>
      </p:sp>
      <p:sp>
        <p:nvSpPr>
          <p:cNvPr id="3" name="Content Placeholder 2"/>
          <p:cNvSpPr>
            <a:spLocks noGrp="1"/>
          </p:cNvSpPr>
          <p:nvPr>
            <p:ph idx="1"/>
          </p:nvPr>
        </p:nvSpPr>
        <p:spPr>
          <a:xfrm>
            <a:off x="533400" y="1752600"/>
            <a:ext cx="8229600" cy="4530725"/>
          </a:xfrm>
        </p:spPr>
        <p:txBody>
          <a:bodyPr/>
          <a:lstStyle/>
          <a:p>
            <a:r>
              <a:rPr lang="en-US" smtClean="0">
                <a:latin typeface="Arial" pitchFamily="34" charset="0"/>
                <a:cs typeface="Arial" pitchFamily="34" charset="0"/>
              </a:rPr>
              <a:t>p(</a:t>
            </a:r>
            <a:r>
              <a:rPr lang="en-US" b="1" smtClean="0">
                <a:latin typeface="Arial" pitchFamily="34" charset="0"/>
                <a:cs typeface="Arial" pitchFamily="34" charset="0"/>
                <a:sym typeface="Symbol"/>
              </a:rPr>
              <a:t></a:t>
            </a:r>
            <a:r>
              <a:rPr lang="en-US" smtClean="0">
                <a:latin typeface="Arial" pitchFamily="34" charset="0"/>
                <a:cs typeface="Arial" pitchFamily="34" charset="0"/>
              </a:rPr>
              <a:t>|</a:t>
            </a:r>
            <a:r>
              <a:rPr lang="en-US" b="1" smtClean="0">
                <a:latin typeface="Arial" pitchFamily="34" charset="0"/>
                <a:cs typeface="Arial" pitchFamily="34" charset="0"/>
              </a:rPr>
              <a:t>y</a:t>
            </a:r>
            <a:r>
              <a:rPr lang="en-US" smtClean="0">
                <a:latin typeface="Arial" pitchFamily="34" charset="0"/>
                <a:cs typeface="Arial" pitchFamily="34" charset="0"/>
              </a:rPr>
              <a:t>*,(</a:t>
            </a:r>
            <a:r>
              <a:rPr lang="en-US" b="1" smtClean="0">
                <a:latin typeface="Arial" pitchFamily="34" charset="0"/>
                <a:cs typeface="Arial" pitchFamily="34" charset="0"/>
              </a:rPr>
              <a:t>y</a:t>
            </a:r>
            <a:r>
              <a:rPr lang="en-US" smtClean="0">
                <a:latin typeface="Arial" pitchFamily="34" charset="0"/>
                <a:cs typeface="Arial" pitchFamily="34" charset="0"/>
              </a:rPr>
              <a:t>,</a:t>
            </a:r>
            <a:r>
              <a:rPr lang="en-US" b="1" smtClean="0">
                <a:latin typeface="Arial" pitchFamily="34" charset="0"/>
                <a:cs typeface="Arial" pitchFamily="34" charset="0"/>
              </a:rPr>
              <a:t>X</a:t>
            </a:r>
            <a:r>
              <a:rPr lang="en-US" smtClean="0">
                <a:latin typeface="Arial" pitchFamily="34" charset="0"/>
                <a:cs typeface="Arial" pitchFamily="34" charset="0"/>
              </a:rPr>
              <a:t>)).  If y* is known, y is known.</a:t>
            </a:r>
            <a:br>
              <a:rPr lang="en-US" smtClean="0">
                <a:latin typeface="Arial" pitchFamily="34" charset="0"/>
                <a:cs typeface="Arial" pitchFamily="34" charset="0"/>
              </a:rPr>
            </a:br>
            <a:r>
              <a:rPr lang="en-US">
                <a:latin typeface="Arial" pitchFamily="34" charset="0"/>
                <a:cs typeface="Arial" pitchFamily="34" charset="0"/>
              </a:rPr>
              <a:t>p(</a:t>
            </a:r>
            <a:r>
              <a:rPr lang="en-US" b="1">
                <a:latin typeface="Arial" pitchFamily="34" charset="0"/>
                <a:cs typeface="Arial" pitchFamily="34" charset="0"/>
                <a:sym typeface="Symbol"/>
              </a:rPr>
              <a:t></a:t>
            </a:r>
            <a:r>
              <a:rPr lang="en-US">
                <a:latin typeface="Arial" pitchFamily="34" charset="0"/>
                <a:cs typeface="Arial" pitchFamily="34" charset="0"/>
              </a:rPr>
              <a:t>|</a:t>
            </a:r>
            <a:r>
              <a:rPr lang="en-US" b="1">
                <a:latin typeface="Arial" pitchFamily="34" charset="0"/>
                <a:cs typeface="Arial" pitchFamily="34" charset="0"/>
              </a:rPr>
              <a:t>y</a:t>
            </a:r>
            <a:r>
              <a:rPr lang="en-US">
                <a:latin typeface="Arial" pitchFamily="34" charset="0"/>
                <a:cs typeface="Arial" pitchFamily="34" charset="0"/>
              </a:rPr>
              <a:t>*,(</a:t>
            </a:r>
            <a:r>
              <a:rPr lang="en-US" b="1">
                <a:latin typeface="Arial" pitchFamily="34" charset="0"/>
                <a:cs typeface="Arial" pitchFamily="34" charset="0"/>
              </a:rPr>
              <a:t>y</a:t>
            </a:r>
            <a:r>
              <a:rPr lang="en-US">
                <a:latin typeface="Arial" pitchFamily="34" charset="0"/>
                <a:cs typeface="Arial" pitchFamily="34" charset="0"/>
              </a:rPr>
              <a:t>,</a:t>
            </a:r>
            <a:r>
              <a:rPr lang="en-US" b="1">
                <a:latin typeface="Arial" pitchFamily="34" charset="0"/>
                <a:cs typeface="Arial" pitchFamily="34" charset="0"/>
              </a:rPr>
              <a:t>X</a:t>
            </a:r>
            <a:r>
              <a:rPr lang="en-US" smtClean="0">
                <a:latin typeface="Arial" pitchFamily="34" charset="0"/>
                <a:cs typeface="Arial" pitchFamily="34" charset="0"/>
              </a:rPr>
              <a:t>))  = </a:t>
            </a:r>
            <a:r>
              <a:rPr lang="en-US">
                <a:latin typeface="Arial" pitchFamily="34" charset="0"/>
                <a:cs typeface="Arial" pitchFamily="34" charset="0"/>
              </a:rPr>
              <a:t>p(</a:t>
            </a:r>
            <a:r>
              <a:rPr lang="en-US" b="1">
                <a:latin typeface="Arial" pitchFamily="34" charset="0"/>
                <a:cs typeface="Arial" pitchFamily="34" charset="0"/>
                <a:sym typeface="Symbol"/>
              </a:rPr>
              <a:t></a:t>
            </a:r>
            <a:r>
              <a:rPr lang="en-US">
                <a:latin typeface="Arial" pitchFamily="34" charset="0"/>
                <a:cs typeface="Arial" pitchFamily="34" charset="0"/>
              </a:rPr>
              <a:t>|</a:t>
            </a:r>
            <a:r>
              <a:rPr lang="en-US" b="1" smtClean="0">
                <a:latin typeface="Arial" pitchFamily="34" charset="0"/>
                <a:cs typeface="Arial" pitchFamily="34" charset="0"/>
              </a:rPr>
              <a:t>y</a:t>
            </a:r>
            <a:r>
              <a:rPr lang="en-US" smtClean="0">
                <a:latin typeface="Arial" pitchFamily="34" charset="0"/>
                <a:cs typeface="Arial" pitchFamily="34" charset="0"/>
              </a:rPr>
              <a:t>*,</a:t>
            </a:r>
            <a:r>
              <a:rPr lang="en-US" b="1" smtClean="0">
                <a:latin typeface="Arial" pitchFamily="34" charset="0"/>
                <a:cs typeface="Arial" pitchFamily="34" charset="0"/>
              </a:rPr>
              <a:t>X</a:t>
            </a:r>
            <a:r>
              <a:rPr lang="en-US" smtClean="0">
                <a:latin typeface="Arial" pitchFamily="34" charset="0"/>
                <a:cs typeface="Arial" pitchFamily="34" charset="0"/>
              </a:rPr>
              <a:t>). </a:t>
            </a:r>
          </a:p>
          <a:p>
            <a:r>
              <a:rPr lang="en-US">
                <a:latin typeface="Arial" pitchFamily="34" charset="0"/>
                <a:cs typeface="Arial" pitchFamily="34" charset="0"/>
              </a:rPr>
              <a:t>p(</a:t>
            </a:r>
            <a:r>
              <a:rPr lang="en-US" b="1">
                <a:latin typeface="Arial" pitchFamily="34" charset="0"/>
                <a:cs typeface="Arial" pitchFamily="34" charset="0"/>
                <a:sym typeface="Symbol"/>
              </a:rPr>
              <a:t></a:t>
            </a:r>
            <a:r>
              <a:rPr lang="en-US">
                <a:latin typeface="Arial" pitchFamily="34" charset="0"/>
                <a:cs typeface="Arial" pitchFamily="34" charset="0"/>
              </a:rPr>
              <a:t>|</a:t>
            </a:r>
            <a:r>
              <a:rPr lang="en-US" b="1">
                <a:latin typeface="Arial" pitchFamily="34" charset="0"/>
                <a:cs typeface="Arial" pitchFamily="34" charset="0"/>
              </a:rPr>
              <a:t>y</a:t>
            </a:r>
            <a:r>
              <a:rPr lang="en-US">
                <a:latin typeface="Arial" pitchFamily="34" charset="0"/>
                <a:cs typeface="Arial" pitchFamily="34" charset="0"/>
              </a:rPr>
              <a:t>*,</a:t>
            </a:r>
            <a:r>
              <a:rPr lang="en-US" b="1">
                <a:latin typeface="Arial" pitchFamily="34" charset="0"/>
                <a:cs typeface="Arial" pitchFamily="34" charset="0"/>
              </a:rPr>
              <a:t>X</a:t>
            </a:r>
            <a:r>
              <a:rPr lang="en-US" smtClean="0">
                <a:latin typeface="Arial" pitchFamily="34" charset="0"/>
                <a:cs typeface="Arial" pitchFamily="34" charset="0"/>
              </a:rPr>
              <a:t>) defines a linear regression with </a:t>
            </a:r>
            <a:br>
              <a:rPr lang="en-US" smtClean="0">
                <a:latin typeface="Arial" pitchFamily="34" charset="0"/>
                <a:cs typeface="Arial" pitchFamily="34" charset="0"/>
              </a:rPr>
            </a:br>
            <a:r>
              <a:rPr lang="en-US" smtClean="0">
                <a:latin typeface="Arial" pitchFamily="34" charset="0"/>
                <a:cs typeface="Arial" pitchFamily="34" charset="0"/>
              </a:rPr>
              <a:t>N(0,1) normal disturbances.</a:t>
            </a:r>
          </a:p>
          <a:p>
            <a:r>
              <a:rPr lang="en-US" smtClean="0">
                <a:latin typeface="Arial" pitchFamily="34" charset="0"/>
                <a:cs typeface="Arial" pitchFamily="34" charset="0"/>
              </a:rPr>
              <a:t>Known result for </a:t>
            </a:r>
            <a:r>
              <a:rPr lang="en-US" b="1">
                <a:latin typeface="Arial" pitchFamily="34" charset="0"/>
                <a:cs typeface="Arial" pitchFamily="34" charset="0"/>
                <a:sym typeface="Symbol"/>
              </a:rPr>
              <a:t></a:t>
            </a:r>
            <a:r>
              <a:rPr lang="en-US">
                <a:latin typeface="Arial" pitchFamily="34" charset="0"/>
                <a:cs typeface="Arial" pitchFamily="34" charset="0"/>
              </a:rPr>
              <a:t>|</a:t>
            </a:r>
            <a:r>
              <a:rPr lang="en-US" b="1">
                <a:latin typeface="Arial" pitchFamily="34" charset="0"/>
                <a:cs typeface="Arial" pitchFamily="34" charset="0"/>
              </a:rPr>
              <a:t>y</a:t>
            </a:r>
            <a:r>
              <a:rPr lang="en-US">
                <a:latin typeface="Arial" pitchFamily="34" charset="0"/>
                <a:cs typeface="Arial" pitchFamily="34" charset="0"/>
              </a:rPr>
              <a:t>*</a:t>
            </a:r>
            <a:r>
              <a:rPr lang="en-US" smtClean="0">
                <a:latin typeface="Arial" pitchFamily="34" charset="0"/>
                <a:cs typeface="Arial" pitchFamily="34" charset="0"/>
              </a:rPr>
              <a:t>: </a:t>
            </a:r>
            <a:br>
              <a:rPr lang="en-US" smtClean="0">
                <a:latin typeface="Arial" pitchFamily="34" charset="0"/>
                <a:cs typeface="Arial" pitchFamily="34" charset="0"/>
              </a:rPr>
            </a:br>
            <a:r>
              <a:rPr lang="en-US" smtClean="0">
                <a:latin typeface="Arial" pitchFamily="34" charset="0"/>
                <a:cs typeface="Arial" pitchFamily="34" charset="0"/>
              </a:rPr>
              <a:t>p</a:t>
            </a:r>
            <a:r>
              <a:rPr lang="en-US">
                <a:latin typeface="Arial" pitchFamily="34" charset="0"/>
                <a:cs typeface="Arial" pitchFamily="34" charset="0"/>
              </a:rPr>
              <a:t>(</a:t>
            </a:r>
            <a:r>
              <a:rPr lang="en-US" b="1">
                <a:latin typeface="Arial" pitchFamily="34" charset="0"/>
                <a:cs typeface="Arial" pitchFamily="34" charset="0"/>
                <a:sym typeface="Symbol"/>
              </a:rPr>
              <a:t></a:t>
            </a:r>
            <a:r>
              <a:rPr lang="en-US">
                <a:latin typeface="Arial" pitchFamily="34" charset="0"/>
                <a:cs typeface="Arial" pitchFamily="34" charset="0"/>
              </a:rPr>
              <a:t>|</a:t>
            </a:r>
            <a:r>
              <a:rPr lang="en-US" b="1">
                <a:latin typeface="Arial" pitchFamily="34" charset="0"/>
                <a:cs typeface="Arial" pitchFamily="34" charset="0"/>
              </a:rPr>
              <a:t>y</a:t>
            </a:r>
            <a:r>
              <a:rPr lang="en-US" smtClean="0">
                <a:latin typeface="Arial" pitchFamily="34" charset="0"/>
                <a:cs typeface="Arial" pitchFamily="34" charset="0"/>
              </a:rPr>
              <a:t>*,(</a:t>
            </a:r>
            <a:r>
              <a:rPr lang="en-US" b="1" smtClean="0">
                <a:latin typeface="Arial" pitchFamily="34" charset="0"/>
                <a:cs typeface="Arial" pitchFamily="34" charset="0"/>
              </a:rPr>
              <a:t>y</a:t>
            </a:r>
            <a:r>
              <a:rPr lang="en-US" smtClean="0">
                <a:latin typeface="Arial" pitchFamily="34" charset="0"/>
                <a:cs typeface="Arial" pitchFamily="34" charset="0"/>
              </a:rPr>
              <a:t>,</a:t>
            </a:r>
            <a:r>
              <a:rPr lang="en-US" b="1" smtClean="0">
                <a:latin typeface="Arial" pitchFamily="34" charset="0"/>
                <a:cs typeface="Arial" pitchFamily="34" charset="0"/>
              </a:rPr>
              <a:t>X</a:t>
            </a:r>
            <a:r>
              <a:rPr lang="en-US" smtClean="0">
                <a:latin typeface="Arial" pitchFamily="34" charset="0"/>
                <a:cs typeface="Arial" pitchFamily="34" charset="0"/>
              </a:rPr>
              <a:t>)</a:t>
            </a:r>
            <a:r>
              <a:rPr lang="en-US" b="1" smtClean="0">
                <a:latin typeface="Arial" pitchFamily="34" charset="0"/>
                <a:cs typeface="Arial" pitchFamily="34" charset="0"/>
              </a:rPr>
              <a:t>, </a:t>
            </a:r>
            <a:r>
              <a:rPr lang="en-US" smtClean="0">
                <a:latin typeface="Arial" pitchFamily="34" charset="0"/>
                <a:cs typeface="Arial" pitchFamily="34" charset="0"/>
                <a:sym typeface="Symbol"/>
              </a:rPr>
              <a:t>=N[</a:t>
            </a:r>
            <a:r>
              <a:rPr lang="en-US" b="1" smtClean="0">
                <a:latin typeface="Arial" pitchFamily="34" charset="0"/>
                <a:cs typeface="Arial" pitchFamily="34" charset="0"/>
                <a:sym typeface="Symbol"/>
              </a:rPr>
              <a:t>0</a:t>
            </a:r>
            <a:r>
              <a:rPr lang="en-US" smtClean="0">
                <a:latin typeface="Arial" pitchFamily="34" charset="0"/>
                <a:cs typeface="Arial" pitchFamily="34" charset="0"/>
                <a:sym typeface="Symbol"/>
              </a:rPr>
              <a:t>,</a:t>
            </a:r>
            <a:r>
              <a:rPr lang="en-US" b="1" smtClean="0">
                <a:latin typeface="Arial" pitchFamily="34" charset="0"/>
                <a:cs typeface="Arial" pitchFamily="34" charset="0"/>
                <a:sym typeface="Symbol"/>
              </a:rPr>
              <a:t>I</a:t>
            </a:r>
            <a:r>
              <a:rPr lang="en-US" smtClean="0">
                <a:latin typeface="Arial" pitchFamily="34" charset="0"/>
                <a:cs typeface="Arial" pitchFamily="34" charset="0"/>
                <a:sym typeface="Symbol"/>
              </a:rPr>
              <a:t>]</a:t>
            </a:r>
            <a:r>
              <a:rPr lang="en-US" smtClean="0">
                <a:latin typeface="Arial" pitchFamily="34" charset="0"/>
                <a:cs typeface="Arial" pitchFamily="34" charset="0"/>
              </a:rPr>
              <a:t>)  = N[</a:t>
            </a:r>
            <a:r>
              <a:rPr lang="en-US" b="1" smtClean="0">
                <a:latin typeface="Arial" pitchFamily="34" charset="0"/>
                <a:cs typeface="Arial" pitchFamily="34" charset="0"/>
              </a:rPr>
              <a:t>b</a:t>
            </a:r>
            <a:r>
              <a:rPr lang="en-US" smtClean="0">
                <a:latin typeface="Arial" pitchFamily="34" charset="0"/>
                <a:cs typeface="Arial" pitchFamily="34" charset="0"/>
              </a:rPr>
              <a:t>*,(</a:t>
            </a:r>
            <a:r>
              <a:rPr lang="en-US" b="1" smtClean="0">
                <a:latin typeface="Arial" pitchFamily="34" charset="0"/>
                <a:cs typeface="Arial" pitchFamily="34" charset="0"/>
              </a:rPr>
              <a:t>X’X</a:t>
            </a:r>
            <a:r>
              <a:rPr lang="en-US" smtClean="0">
                <a:latin typeface="Arial" pitchFamily="34" charset="0"/>
                <a:cs typeface="Arial" pitchFamily="34" charset="0"/>
              </a:rPr>
              <a:t>)</a:t>
            </a:r>
            <a:r>
              <a:rPr lang="en-US" baseline="30000" smtClean="0">
                <a:latin typeface="Arial" pitchFamily="34" charset="0"/>
                <a:cs typeface="Arial" pitchFamily="34" charset="0"/>
              </a:rPr>
              <a:t>-1</a:t>
            </a:r>
            <a:r>
              <a:rPr lang="en-US" smtClean="0">
                <a:latin typeface="Arial" pitchFamily="34" charset="0"/>
                <a:cs typeface="Arial" pitchFamily="34" charset="0"/>
              </a:rPr>
              <a:t>]</a:t>
            </a:r>
            <a:br>
              <a:rPr lang="en-US" smtClean="0">
                <a:latin typeface="Arial" pitchFamily="34" charset="0"/>
                <a:cs typeface="Arial" pitchFamily="34" charset="0"/>
              </a:rPr>
            </a:br>
            <a:r>
              <a:rPr lang="en-US" smtClean="0">
                <a:latin typeface="Arial" pitchFamily="34" charset="0"/>
                <a:cs typeface="Arial" pitchFamily="34" charset="0"/>
              </a:rPr>
              <a:t>                               </a:t>
            </a:r>
            <a:r>
              <a:rPr lang="en-US" b="1" smtClean="0">
                <a:latin typeface="Arial" pitchFamily="34" charset="0"/>
                <a:cs typeface="Arial" pitchFamily="34" charset="0"/>
              </a:rPr>
              <a:t>b</a:t>
            </a:r>
            <a:r>
              <a:rPr lang="en-US" smtClean="0">
                <a:latin typeface="Arial" pitchFamily="34" charset="0"/>
                <a:cs typeface="Arial" pitchFamily="34" charset="0"/>
              </a:rPr>
              <a:t>* = (</a:t>
            </a:r>
            <a:r>
              <a:rPr lang="en-US" b="1">
                <a:latin typeface="Arial" pitchFamily="34" charset="0"/>
                <a:cs typeface="Arial" pitchFamily="34" charset="0"/>
              </a:rPr>
              <a:t>X’X</a:t>
            </a:r>
            <a:r>
              <a:rPr lang="en-US">
                <a:latin typeface="Arial" pitchFamily="34" charset="0"/>
                <a:cs typeface="Arial" pitchFamily="34" charset="0"/>
              </a:rPr>
              <a:t>)</a:t>
            </a:r>
            <a:r>
              <a:rPr lang="en-US" baseline="30000">
                <a:latin typeface="Arial" pitchFamily="34" charset="0"/>
                <a:cs typeface="Arial" pitchFamily="34" charset="0"/>
              </a:rPr>
              <a:t>-</a:t>
            </a:r>
            <a:r>
              <a:rPr lang="en-US" baseline="30000" smtClean="0">
                <a:latin typeface="Arial" pitchFamily="34" charset="0"/>
                <a:cs typeface="Arial" pitchFamily="34" charset="0"/>
              </a:rPr>
              <a:t>1</a:t>
            </a:r>
            <a:r>
              <a:rPr lang="en-US" b="1" smtClean="0">
                <a:latin typeface="Arial" pitchFamily="34" charset="0"/>
                <a:cs typeface="Arial" pitchFamily="34" charset="0"/>
              </a:rPr>
              <a:t>X’y*</a:t>
            </a:r>
          </a:p>
          <a:p>
            <a:r>
              <a:rPr lang="en-US" smtClean="0">
                <a:latin typeface="Arial" pitchFamily="34" charset="0"/>
                <a:cs typeface="Arial" pitchFamily="34" charset="0"/>
              </a:rPr>
              <a:t>Deduce</a:t>
            </a:r>
            <a:r>
              <a:rPr lang="en-US">
                <a:latin typeface="Arial" pitchFamily="34" charset="0"/>
                <a:cs typeface="Arial" pitchFamily="34" charset="0"/>
              </a:rPr>
              <a:t> </a:t>
            </a:r>
            <a:r>
              <a:rPr lang="en-US" smtClean="0">
                <a:latin typeface="Arial" pitchFamily="34" charset="0"/>
                <a:cs typeface="Arial" pitchFamily="34" charset="0"/>
              </a:rPr>
              <a:t>a result for </a:t>
            </a:r>
            <a:r>
              <a:rPr lang="en-US" b="1" smtClean="0">
                <a:latin typeface="Arial" pitchFamily="34" charset="0"/>
                <a:cs typeface="Arial" pitchFamily="34" charset="0"/>
              </a:rPr>
              <a:t>y</a:t>
            </a:r>
            <a:r>
              <a:rPr lang="en-US" smtClean="0">
                <a:latin typeface="Arial" pitchFamily="34" charset="0"/>
                <a:cs typeface="Arial" pitchFamily="34" charset="0"/>
              </a:rPr>
              <a:t>*|</a:t>
            </a:r>
            <a:r>
              <a:rPr lang="en-US" b="1" smtClean="0">
                <a:latin typeface="Arial" pitchFamily="34" charset="0"/>
                <a:cs typeface="Arial" pitchFamily="34" charset="0"/>
                <a:sym typeface="Symbol"/>
              </a:rPr>
              <a:t></a:t>
            </a:r>
            <a:endParaRPr lang="en-US" smtClean="0">
              <a:latin typeface="Arial" pitchFamily="34" charset="0"/>
              <a:cs typeface="Arial" pitchFamily="34" charset="0"/>
            </a:endParaRPr>
          </a:p>
        </p:txBody>
      </p:sp>
    </p:spTree>
    <p:extLst>
      <p:ext uri="{BB962C8B-B14F-4D97-AF65-F5344CB8AC3E}">
        <p14:creationId xmlns="" xmlns:p14="http://schemas.microsoft.com/office/powerpoint/2010/main" val="1661191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Gibbs Sampler, Continued</a:t>
            </a:r>
            <a:endParaRPr lang="en-US" b="1"/>
          </a:p>
        </p:txBody>
      </p:sp>
      <p:sp>
        <p:nvSpPr>
          <p:cNvPr id="3" name="Content Placeholder 2"/>
          <p:cNvSpPr>
            <a:spLocks noGrp="1"/>
          </p:cNvSpPr>
          <p:nvPr>
            <p:ph idx="1"/>
          </p:nvPr>
        </p:nvSpPr>
        <p:spPr>
          <a:xfrm>
            <a:off x="533400" y="1752600"/>
            <a:ext cx="8229600" cy="4530725"/>
          </a:xfrm>
        </p:spPr>
        <p:txBody>
          <a:bodyPr/>
          <a:lstStyle/>
          <a:p>
            <a:r>
              <a:rPr lang="en-US" smtClean="0">
                <a:latin typeface="Arial" pitchFamily="34" charset="0"/>
                <a:cs typeface="Arial" pitchFamily="34" charset="0"/>
              </a:rPr>
              <a:t>y</a:t>
            </a:r>
            <a:r>
              <a:rPr lang="en-US" baseline="-25000" smtClean="0">
                <a:latin typeface="Arial" pitchFamily="34" charset="0"/>
                <a:cs typeface="Arial" pitchFamily="34" charset="0"/>
              </a:rPr>
              <a:t>i</a:t>
            </a:r>
            <a:r>
              <a:rPr lang="en-US" smtClean="0">
                <a:latin typeface="Arial" pitchFamily="34" charset="0"/>
                <a:cs typeface="Arial" pitchFamily="34" charset="0"/>
              </a:rPr>
              <a:t>*|</a:t>
            </a:r>
            <a:r>
              <a:rPr lang="en-US" b="1" smtClean="0">
                <a:latin typeface="Arial" pitchFamily="34" charset="0"/>
                <a:cs typeface="Arial" pitchFamily="34" charset="0"/>
                <a:sym typeface="Symbol"/>
              </a:rPr>
              <a:t>,x</a:t>
            </a:r>
            <a:r>
              <a:rPr lang="en-US" baseline="-25000" smtClean="0">
                <a:latin typeface="Arial" pitchFamily="34" charset="0"/>
                <a:cs typeface="Arial" pitchFamily="34" charset="0"/>
                <a:sym typeface="Symbol"/>
              </a:rPr>
              <a:t>i</a:t>
            </a:r>
            <a:r>
              <a:rPr lang="en-US" b="1" smtClean="0">
                <a:latin typeface="Arial" pitchFamily="34" charset="0"/>
                <a:cs typeface="Arial" pitchFamily="34" charset="0"/>
                <a:sym typeface="Symbol"/>
              </a:rPr>
              <a:t> </a:t>
            </a:r>
            <a:r>
              <a:rPr lang="en-US" smtClean="0">
                <a:latin typeface="Arial" pitchFamily="34" charset="0"/>
                <a:cs typeface="Arial" pitchFamily="34" charset="0"/>
                <a:sym typeface="Symbol"/>
              </a:rPr>
              <a:t>is Normal[</a:t>
            </a:r>
            <a:r>
              <a:rPr lang="en-US" b="1" smtClean="0">
                <a:latin typeface="Arial" pitchFamily="34" charset="0"/>
                <a:cs typeface="Arial" pitchFamily="34" charset="0"/>
                <a:sym typeface="Symbol"/>
              </a:rPr>
              <a:t>x</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a:t>
            </a:r>
            <a:r>
              <a:rPr lang="en-US" b="1" smtClean="0">
                <a:latin typeface="Arial" pitchFamily="34" charset="0"/>
                <a:cs typeface="Arial" pitchFamily="34" charset="0"/>
                <a:sym typeface="Symbol"/>
              </a:rPr>
              <a:t></a:t>
            </a:r>
            <a:r>
              <a:rPr lang="en-US" smtClean="0">
                <a:latin typeface="Arial" pitchFamily="34" charset="0"/>
                <a:cs typeface="Arial" pitchFamily="34" charset="0"/>
                <a:sym typeface="Symbol"/>
              </a:rPr>
              <a:t>,1]</a:t>
            </a:r>
          </a:p>
          <a:p>
            <a:r>
              <a:rPr lang="en-US" smtClean="0">
                <a:latin typeface="Arial" pitchFamily="34" charset="0"/>
                <a:cs typeface="Arial" pitchFamily="34" charset="0"/>
                <a:sym typeface="Symbol"/>
              </a:rPr>
              <a:t>y</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 is informative about y</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a:t>
            </a:r>
          </a:p>
          <a:p>
            <a:pPr lvl="1"/>
            <a:endParaRPr lang="en-US" smtClean="0">
              <a:latin typeface="Arial" pitchFamily="34" charset="0"/>
              <a:cs typeface="Arial" pitchFamily="34" charset="0"/>
              <a:sym typeface="Symbol"/>
            </a:endParaRPr>
          </a:p>
          <a:p>
            <a:pPr lvl="1"/>
            <a:r>
              <a:rPr lang="en-US" smtClean="0">
                <a:latin typeface="Arial" pitchFamily="34" charset="0"/>
                <a:cs typeface="Arial" pitchFamily="34" charset="0"/>
                <a:sym typeface="Symbol"/>
              </a:rPr>
              <a:t>If y</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 = 1 , then y</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 &gt; 0; p(</a:t>
            </a:r>
            <a:r>
              <a:rPr lang="en-US" smtClean="0">
                <a:latin typeface="Arial" pitchFamily="34" charset="0"/>
                <a:cs typeface="Arial" pitchFamily="34" charset="0"/>
              </a:rPr>
              <a:t>y</a:t>
            </a:r>
            <a:r>
              <a:rPr lang="en-US" baseline="-25000" smtClean="0">
                <a:latin typeface="Arial" pitchFamily="34" charset="0"/>
                <a:cs typeface="Arial" pitchFamily="34" charset="0"/>
              </a:rPr>
              <a:t>i</a:t>
            </a:r>
            <a:r>
              <a:rPr lang="en-US">
                <a:latin typeface="Arial" pitchFamily="34" charset="0"/>
                <a:cs typeface="Arial" pitchFamily="34" charset="0"/>
              </a:rPr>
              <a:t>*|</a:t>
            </a:r>
            <a:r>
              <a:rPr lang="en-US" b="1">
                <a:latin typeface="Arial" pitchFamily="34" charset="0"/>
                <a:cs typeface="Arial" pitchFamily="34" charset="0"/>
                <a:sym typeface="Symbol"/>
              </a:rPr>
              <a:t>,x</a:t>
            </a:r>
            <a:r>
              <a:rPr lang="en-US" baseline="-25000">
                <a:latin typeface="Arial" pitchFamily="34" charset="0"/>
                <a:cs typeface="Arial" pitchFamily="34" charset="0"/>
                <a:sym typeface="Symbol"/>
              </a:rPr>
              <a:t>i</a:t>
            </a:r>
            <a:r>
              <a:rPr lang="en-US" b="1">
                <a:latin typeface="Arial" pitchFamily="34" charset="0"/>
                <a:cs typeface="Arial" pitchFamily="34" charset="0"/>
                <a:sym typeface="Symbol"/>
              </a:rPr>
              <a:t> </a:t>
            </a:r>
            <a:r>
              <a:rPr lang="en-US" smtClean="0">
                <a:latin typeface="Arial" pitchFamily="34" charset="0"/>
                <a:cs typeface="Arial" pitchFamily="34" charset="0"/>
                <a:sym typeface="Symbol"/>
              </a:rPr>
              <a:t>y</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 = 1) is truncated normal:  p(y</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a:t>
            </a:r>
            <a:r>
              <a:rPr lang="en-US" smtClean="0">
                <a:latin typeface="Arial" pitchFamily="34" charset="0"/>
                <a:cs typeface="Arial" pitchFamily="34" charset="0"/>
              </a:rPr>
              <a:t>|</a:t>
            </a:r>
            <a:r>
              <a:rPr lang="en-US" b="1">
                <a:latin typeface="Arial" pitchFamily="34" charset="0"/>
                <a:cs typeface="Arial" pitchFamily="34" charset="0"/>
                <a:sym typeface="Symbol"/>
              </a:rPr>
              <a:t>,x</a:t>
            </a:r>
            <a:r>
              <a:rPr lang="en-US" baseline="-25000">
                <a:latin typeface="Arial" pitchFamily="34" charset="0"/>
                <a:cs typeface="Arial" pitchFamily="34" charset="0"/>
                <a:sym typeface="Symbol"/>
              </a:rPr>
              <a:t>i</a:t>
            </a:r>
            <a:r>
              <a:rPr lang="en-US" b="1">
                <a:latin typeface="Arial" pitchFamily="34" charset="0"/>
                <a:cs typeface="Arial" pitchFamily="34" charset="0"/>
                <a:sym typeface="Symbol"/>
              </a:rPr>
              <a:t> </a:t>
            </a:r>
            <a:r>
              <a:rPr lang="en-US">
                <a:latin typeface="Arial" pitchFamily="34" charset="0"/>
                <a:cs typeface="Arial" pitchFamily="34" charset="0"/>
                <a:sym typeface="Symbol"/>
              </a:rPr>
              <a:t>y</a:t>
            </a:r>
            <a:r>
              <a:rPr lang="en-US" baseline="-25000">
                <a:latin typeface="Arial" pitchFamily="34" charset="0"/>
                <a:cs typeface="Arial" pitchFamily="34" charset="0"/>
                <a:sym typeface="Symbol"/>
              </a:rPr>
              <a:t>i</a:t>
            </a:r>
            <a:r>
              <a:rPr lang="en-US">
                <a:latin typeface="Arial" pitchFamily="34" charset="0"/>
                <a:cs typeface="Arial" pitchFamily="34" charset="0"/>
                <a:sym typeface="Symbol"/>
              </a:rPr>
              <a:t> = 1) </a:t>
            </a:r>
            <a:r>
              <a:rPr lang="en-US" smtClean="0">
                <a:latin typeface="Arial" pitchFamily="34" charset="0"/>
                <a:cs typeface="Arial" pitchFamily="34" charset="0"/>
                <a:sym typeface="Symbol"/>
              </a:rPr>
              <a:t>= (</a:t>
            </a:r>
            <a:r>
              <a:rPr lang="en-US" sz="2000" b="1">
                <a:latin typeface="Arial" pitchFamily="34" charset="0"/>
                <a:cs typeface="Arial" pitchFamily="34" charset="0"/>
                <a:sym typeface="Symbol"/>
              </a:rPr>
              <a:t>x</a:t>
            </a:r>
            <a:r>
              <a:rPr lang="en-US" sz="2000" baseline="-25000">
                <a:latin typeface="Arial" pitchFamily="34" charset="0"/>
                <a:cs typeface="Arial" pitchFamily="34" charset="0"/>
                <a:sym typeface="Symbol"/>
              </a:rPr>
              <a:t>i</a:t>
            </a:r>
            <a:r>
              <a:rPr lang="en-US" sz="2000">
                <a:latin typeface="Arial" pitchFamily="34" charset="0"/>
                <a:cs typeface="Arial" pitchFamily="34" charset="0"/>
                <a:sym typeface="Symbol"/>
              </a:rPr>
              <a:t>’</a:t>
            </a:r>
            <a:r>
              <a:rPr lang="en-US" b="1">
                <a:latin typeface="Arial" pitchFamily="34" charset="0"/>
                <a:cs typeface="Arial" pitchFamily="34" charset="0"/>
                <a:sym typeface="Symbol"/>
              </a:rPr>
              <a:t></a:t>
            </a:r>
            <a:r>
              <a:rPr lang="en-US" smtClean="0">
                <a:latin typeface="Arial" pitchFamily="34" charset="0"/>
                <a:cs typeface="Arial" pitchFamily="34" charset="0"/>
                <a:sym typeface="Symbol"/>
              </a:rPr>
              <a:t>)/[1-(</a:t>
            </a:r>
            <a:r>
              <a:rPr lang="en-US" sz="1800" b="1">
                <a:latin typeface="Arial" pitchFamily="34" charset="0"/>
                <a:cs typeface="Arial" pitchFamily="34" charset="0"/>
                <a:sym typeface="Symbol"/>
              </a:rPr>
              <a:t>x</a:t>
            </a:r>
            <a:r>
              <a:rPr lang="en-US" sz="1800" baseline="-25000">
                <a:latin typeface="Arial" pitchFamily="34" charset="0"/>
                <a:cs typeface="Arial" pitchFamily="34" charset="0"/>
                <a:sym typeface="Symbol"/>
              </a:rPr>
              <a:t>i</a:t>
            </a:r>
            <a:r>
              <a:rPr lang="en-US" sz="1800">
                <a:latin typeface="Arial" pitchFamily="34" charset="0"/>
                <a:cs typeface="Arial" pitchFamily="34" charset="0"/>
                <a:sym typeface="Symbol"/>
              </a:rPr>
              <a:t>’</a:t>
            </a:r>
            <a:r>
              <a:rPr lang="en-US" b="1">
                <a:latin typeface="Arial" pitchFamily="34" charset="0"/>
                <a:cs typeface="Arial" pitchFamily="34" charset="0"/>
                <a:sym typeface="Symbol"/>
              </a:rPr>
              <a:t></a:t>
            </a:r>
            <a:r>
              <a:rPr lang="en-US" smtClean="0">
                <a:latin typeface="Arial" pitchFamily="34" charset="0"/>
                <a:cs typeface="Arial" pitchFamily="34" charset="0"/>
                <a:sym typeface="Symbol"/>
              </a:rPr>
              <a:t>)]</a:t>
            </a:r>
            <a:br>
              <a:rPr lang="en-US" smtClean="0">
                <a:latin typeface="Arial" pitchFamily="34" charset="0"/>
                <a:cs typeface="Arial" pitchFamily="34" charset="0"/>
                <a:sym typeface="Symbol"/>
              </a:rPr>
            </a:br>
            <a:r>
              <a:rPr lang="en-US" smtClean="0">
                <a:latin typeface="Arial" pitchFamily="34" charset="0"/>
                <a:cs typeface="Arial" pitchFamily="34" charset="0"/>
                <a:sym typeface="Symbol"/>
              </a:rPr>
              <a:t>Denoted N</a:t>
            </a:r>
            <a:r>
              <a:rPr lang="en-US" baseline="30000" smtClean="0">
                <a:latin typeface="Arial" pitchFamily="34" charset="0"/>
                <a:cs typeface="Arial" pitchFamily="34" charset="0"/>
                <a:sym typeface="Symbol"/>
              </a:rPr>
              <a:t>+</a:t>
            </a:r>
            <a:r>
              <a:rPr lang="en-US" smtClean="0">
                <a:latin typeface="Arial" pitchFamily="34" charset="0"/>
                <a:cs typeface="Arial" pitchFamily="34" charset="0"/>
                <a:sym typeface="Symbol"/>
              </a:rPr>
              <a:t>[</a:t>
            </a:r>
            <a:r>
              <a:rPr lang="en-US" b="1">
                <a:latin typeface="Arial" pitchFamily="34" charset="0"/>
                <a:cs typeface="Arial" pitchFamily="34" charset="0"/>
                <a:sym typeface="Symbol"/>
              </a:rPr>
              <a:t>x</a:t>
            </a:r>
            <a:r>
              <a:rPr lang="en-US" baseline="-25000">
                <a:latin typeface="Arial" pitchFamily="34" charset="0"/>
                <a:cs typeface="Arial" pitchFamily="34" charset="0"/>
                <a:sym typeface="Symbol"/>
              </a:rPr>
              <a:t>i</a:t>
            </a:r>
            <a:r>
              <a:rPr lang="en-US">
                <a:latin typeface="Arial" pitchFamily="34" charset="0"/>
                <a:cs typeface="Arial" pitchFamily="34" charset="0"/>
                <a:sym typeface="Symbol"/>
              </a:rPr>
              <a:t>’</a:t>
            </a:r>
            <a:r>
              <a:rPr lang="en-US" b="1" smtClean="0">
                <a:latin typeface="Arial" pitchFamily="34" charset="0"/>
                <a:cs typeface="Arial" pitchFamily="34" charset="0"/>
                <a:sym typeface="Symbol"/>
              </a:rPr>
              <a:t></a:t>
            </a:r>
            <a:r>
              <a:rPr lang="en-US" smtClean="0">
                <a:latin typeface="Arial" pitchFamily="34" charset="0"/>
                <a:cs typeface="Arial" pitchFamily="34" charset="0"/>
                <a:sym typeface="Symbol"/>
              </a:rPr>
              <a:t>,1]</a:t>
            </a:r>
          </a:p>
          <a:p>
            <a:pPr lvl="1"/>
            <a:endParaRPr lang="en-US" smtClean="0">
              <a:latin typeface="Arial" pitchFamily="34" charset="0"/>
              <a:cs typeface="Arial" pitchFamily="34" charset="0"/>
              <a:sym typeface="Symbol"/>
            </a:endParaRPr>
          </a:p>
          <a:p>
            <a:pPr lvl="1"/>
            <a:r>
              <a:rPr lang="en-US">
                <a:latin typeface="Arial" pitchFamily="34" charset="0"/>
                <a:cs typeface="Arial" pitchFamily="34" charset="0"/>
                <a:sym typeface="Symbol"/>
              </a:rPr>
              <a:t>If y</a:t>
            </a:r>
            <a:r>
              <a:rPr lang="en-US" baseline="-25000">
                <a:latin typeface="Arial" pitchFamily="34" charset="0"/>
                <a:cs typeface="Arial" pitchFamily="34" charset="0"/>
                <a:sym typeface="Symbol"/>
              </a:rPr>
              <a:t>i</a:t>
            </a:r>
            <a:r>
              <a:rPr lang="en-US">
                <a:latin typeface="Arial" pitchFamily="34" charset="0"/>
                <a:cs typeface="Arial" pitchFamily="34" charset="0"/>
                <a:sym typeface="Symbol"/>
              </a:rPr>
              <a:t> </a:t>
            </a:r>
            <a:r>
              <a:rPr lang="en-US" smtClean="0">
                <a:latin typeface="Arial" pitchFamily="34" charset="0"/>
                <a:cs typeface="Arial" pitchFamily="34" charset="0"/>
                <a:sym typeface="Symbol"/>
              </a:rPr>
              <a:t>= </a:t>
            </a:r>
            <a:r>
              <a:rPr lang="en-US">
                <a:latin typeface="Arial" pitchFamily="34" charset="0"/>
                <a:cs typeface="Arial" pitchFamily="34" charset="0"/>
                <a:sym typeface="Symbol"/>
              </a:rPr>
              <a:t>0, then y</a:t>
            </a:r>
            <a:r>
              <a:rPr lang="en-US" baseline="-25000">
                <a:latin typeface="Arial" pitchFamily="34" charset="0"/>
                <a:cs typeface="Arial" pitchFamily="34" charset="0"/>
                <a:sym typeface="Symbol"/>
              </a:rPr>
              <a:t>i</a:t>
            </a:r>
            <a:r>
              <a:rPr lang="en-US">
                <a:latin typeface="Arial" pitchFamily="34" charset="0"/>
                <a:cs typeface="Arial" pitchFamily="34" charset="0"/>
                <a:sym typeface="Symbol"/>
              </a:rPr>
              <a:t>* </a:t>
            </a:r>
            <a:r>
              <a:rPr lang="en-US" u="sng" smtClean="0">
                <a:latin typeface="Arial" pitchFamily="34" charset="0"/>
                <a:cs typeface="Arial" pitchFamily="34" charset="0"/>
                <a:sym typeface="Symbol"/>
              </a:rPr>
              <a:t>&lt;</a:t>
            </a:r>
            <a:r>
              <a:rPr lang="en-US" smtClean="0">
                <a:latin typeface="Arial" pitchFamily="34" charset="0"/>
                <a:cs typeface="Arial" pitchFamily="34" charset="0"/>
                <a:sym typeface="Symbol"/>
              </a:rPr>
              <a:t> </a:t>
            </a:r>
            <a:r>
              <a:rPr lang="en-US">
                <a:latin typeface="Arial" pitchFamily="34" charset="0"/>
                <a:cs typeface="Arial" pitchFamily="34" charset="0"/>
                <a:sym typeface="Symbol"/>
              </a:rPr>
              <a:t>0; p(</a:t>
            </a:r>
            <a:r>
              <a:rPr lang="en-US">
                <a:latin typeface="Arial" pitchFamily="34" charset="0"/>
                <a:cs typeface="Arial" pitchFamily="34" charset="0"/>
              </a:rPr>
              <a:t>y</a:t>
            </a:r>
            <a:r>
              <a:rPr lang="en-US" baseline="-25000">
                <a:latin typeface="Arial" pitchFamily="34" charset="0"/>
                <a:cs typeface="Arial" pitchFamily="34" charset="0"/>
              </a:rPr>
              <a:t>i</a:t>
            </a:r>
            <a:r>
              <a:rPr lang="en-US">
                <a:latin typeface="Arial" pitchFamily="34" charset="0"/>
                <a:cs typeface="Arial" pitchFamily="34" charset="0"/>
              </a:rPr>
              <a:t>*|</a:t>
            </a:r>
            <a:r>
              <a:rPr lang="en-US" b="1">
                <a:latin typeface="Arial" pitchFamily="34" charset="0"/>
                <a:cs typeface="Arial" pitchFamily="34" charset="0"/>
                <a:sym typeface="Symbol"/>
              </a:rPr>
              <a:t>,x</a:t>
            </a:r>
            <a:r>
              <a:rPr lang="en-US" baseline="-25000">
                <a:latin typeface="Arial" pitchFamily="34" charset="0"/>
                <a:cs typeface="Arial" pitchFamily="34" charset="0"/>
                <a:sym typeface="Symbol"/>
              </a:rPr>
              <a:t>i</a:t>
            </a:r>
            <a:r>
              <a:rPr lang="en-US" b="1">
                <a:latin typeface="Arial" pitchFamily="34" charset="0"/>
                <a:cs typeface="Arial" pitchFamily="34" charset="0"/>
                <a:sym typeface="Symbol"/>
              </a:rPr>
              <a:t> </a:t>
            </a:r>
            <a:r>
              <a:rPr lang="en-US">
                <a:latin typeface="Arial" pitchFamily="34" charset="0"/>
                <a:cs typeface="Arial" pitchFamily="34" charset="0"/>
                <a:sym typeface="Symbol"/>
              </a:rPr>
              <a:t>y</a:t>
            </a:r>
            <a:r>
              <a:rPr lang="en-US" baseline="-25000">
                <a:latin typeface="Arial" pitchFamily="34" charset="0"/>
                <a:cs typeface="Arial" pitchFamily="34" charset="0"/>
                <a:sym typeface="Symbol"/>
              </a:rPr>
              <a:t>i</a:t>
            </a:r>
            <a:r>
              <a:rPr lang="en-US">
                <a:latin typeface="Arial" pitchFamily="34" charset="0"/>
                <a:cs typeface="Arial" pitchFamily="34" charset="0"/>
                <a:sym typeface="Symbol"/>
              </a:rPr>
              <a:t> = </a:t>
            </a:r>
            <a:r>
              <a:rPr lang="en-US" smtClean="0">
                <a:latin typeface="Arial" pitchFamily="34" charset="0"/>
                <a:cs typeface="Arial" pitchFamily="34" charset="0"/>
                <a:sym typeface="Symbol"/>
              </a:rPr>
              <a:t>0) </a:t>
            </a:r>
            <a:r>
              <a:rPr lang="en-US">
                <a:latin typeface="Arial" pitchFamily="34" charset="0"/>
                <a:cs typeface="Arial" pitchFamily="34" charset="0"/>
                <a:sym typeface="Symbol"/>
              </a:rPr>
              <a:t>is truncated normal:  </a:t>
            </a:r>
            <a:r>
              <a:rPr lang="en-US" smtClean="0">
                <a:latin typeface="Arial" pitchFamily="34" charset="0"/>
                <a:cs typeface="Arial" pitchFamily="34" charset="0"/>
                <a:sym typeface="Symbol"/>
              </a:rPr>
              <a:t>p(y</a:t>
            </a:r>
            <a:r>
              <a:rPr lang="en-US" baseline="-25000" smtClean="0">
                <a:latin typeface="Arial" pitchFamily="34" charset="0"/>
                <a:cs typeface="Arial" pitchFamily="34" charset="0"/>
                <a:sym typeface="Symbol"/>
              </a:rPr>
              <a:t>i</a:t>
            </a:r>
            <a:r>
              <a:rPr lang="en-US" smtClean="0">
                <a:latin typeface="Arial" pitchFamily="34" charset="0"/>
                <a:cs typeface="Arial" pitchFamily="34" charset="0"/>
                <a:sym typeface="Symbol"/>
              </a:rPr>
              <a:t>*</a:t>
            </a:r>
            <a:r>
              <a:rPr lang="en-US" smtClean="0">
                <a:latin typeface="Arial" pitchFamily="34" charset="0"/>
                <a:cs typeface="Arial" pitchFamily="34" charset="0"/>
              </a:rPr>
              <a:t>|</a:t>
            </a:r>
            <a:r>
              <a:rPr lang="en-US" b="1">
                <a:latin typeface="Arial" pitchFamily="34" charset="0"/>
                <a:cs typeface="Arial" pitchFamily="34" charset="0"/>
                <a:sym typeface="Symbol"/>
              </a:rPr>
              <a:t>,x</a:t>
            </a:r>
            <a:r>
              <a:rPr lang="en-US" baseline="-25000">
                <a:latin typeface="Arial" pitchFamily="34" charset="0"/>
                <a:cs typeface="Arial" pitchFamily="34" charset="0"/>
                <a:sym typeface="Symbol"/>
              </a:rPr>
              <a:t>i</a:t>
            </a:r>
            <a:r>
              <a:rPr lang="en-US" b="1">
                <a:latin typeface="Arial" pitchFamily="34" charset="0"/>
                <a:cs typeface="Arial" pitchFamily="34" charset="0"/>
                <a:sym typeface="Symbol"/>
              </a:rPr>
              <a:t> </a:t>
            </a:r>
            <a:r>
              <a:rPr lang="en-US">
                <a:latin typeface="Arial" pitchFamily="34" charset="0"/>
                <a:cs typeface="Arial" pitchFamily="34" charset="0"/>
                <a:sym typeface="Symbol"/>
              </a:rPr>
              <a:t>y</a:t>
            </a:r>
            <a:r>
              <a:rPr lang="en-US" baseline="-25000">
                <a:latin typeface="Arial" pitchFamily="34" charset="0"/>
                <a:cs typeface="Arial" pitchFamily="34" charset="0"/>
                <a:sym typeface="Symbol"/>
              </a:rPr>
              <a:t>i</a:t>
            </a:r>
            <a:r>
              <a:rPr lang="en-US">
                <a:latin typeface="Arial" pitchFamily="34" charset="0"/>
                <a:cs typeface="Arial" pitchFamily="34" charset="0"/>
                <a:sym typeface="Symbol"/>
              </a:rPr>
              <a:t> = </a:t>
            </a:r>
            <a:r>
              <a:rPr lang="en-US" smtClean="0">
                <a:latin typeface="Arial" pitchFamily="34" charset="0"/>
                <a:cs typeface="Arial" pitchFamily="34" charset="0"/>
                <a:sym typeface="Symbol"/>
              </a:rPr>
              <a:t>0) </a:t>
            </a:r>
            <a:r>
              <a:rPr lang="en-US">
                <a:latin typeface="Arial" pitchFamily="34" charset="0"/>
                <a:cs typeface="Arial" pitchFamily="34" charset="0"/>
                <a:sym typeface="Symbol"/>
              </a:rPr>
              <a:t>= (</a:t>
            </a:r>
            <a:r>
              <a:rPr lang="en-US" sz="2000" b="1">
                <a:latin typeface="Arial" pitchFamily="34" charset="0"/>
                <a:cs typeface="Arial" pitchFamily="34" charset="0"/>
                <a:sym typeface="Symbol"/>
              </a:rPr>
              <a:t>x</a:t>
            </a:r>
            <a:r>
              <a:rPr lang="en-US" sz="2000" baseline="-25000">
                <a:latin typeface="Arial" pitchFamily="34" charset="0"/>
                <a:cs typeface="Arial" pitchFamily="34" charset="0"/>
                <a:sym typeface="Symbol"/>
              </a:rPr>
              <a:t>i</a:t>
            </a:r>
            <a:r>
              <a:rPr lang="en-US" sz="2000">
                <a:latin typeface="Arial" pitchFamily="34" charset="0"/>
                <a:cs typeface="Arial" pitchFamily="34" charset="0"/>
                <a:sym typeface="Symbol"/>
              </a:rPr>
              <a:t>’</a:t>
            </a:r>
            <a:r>
              <a:rPr lang="en-US" b="1">
                <a:latin typeface="Arial" pitchFamily="34" charset="0"/>
                <a:cs typeface="Arial" pitchFamily="34" charset="0"/>
                <a:sym typeface="Symbol"/>
              </a:rPr>
              <a:t></a:t>
            </a:r>
            <a:r>
              <a:rPr lang="en-US" smtClean="0">
                <a:latin typeface="Arial" pitchFamily="34" charset="0"/>
                <a:cs typeface="Arial" pitchFamily="34" charset="0"/>
                <a:sym typeface="Symbol"/>
              </a:rPr>
              <a:t>)/</a:t>
            </a:r>
            <a:r>
              <a:rPr lang="en-US">
                <a:latin typeface="Arial" pitchFamily="34" charset="0"/>
                <a:cs typeface="Arial" pitchFamily="34" charset="0"/>
                <a:sym typeface="Symbol"/>
              </a:rPr>
              <a:t>(</a:t>
            </a:r>
            <a:r>
              <a:rPr lang="en-US" sz="1800" b="1">
                <a:latin typeface="Arial" pitchFamily="34" charset="0"/>
                <a:cs typeface="Arial" pitchFamily="34" charset="0"/>
                <a:sym typeface="Symbol"/>
              </a:rPr>
              <a:t>x</a:t>
            </a:r>
            <a:r>
              <a:rPr lang="en-US" sz="1800" baseline="-25000">
                <a:latin typeface="Arial" pitchFamily="34" charset="0"/>
                <a:cs typeface="Arial" pitchFamily="34" charset="0"/>
                <a:sym typeface="Symbol"/>
              </a:rPr>
              <a:t>i</a:t>
            </a:r>
            <a:r>
              <a:rPr lang="en-US" sz="1800">
                <a:latin typeface="Arial" pitchFamily="34" charset="0"/>
                <a:cs typeface="Arial" pitchFamily="34" charset="0"/>
                <a:sym typeface="Symbol"/>
              </a:rPr>
              <a:t>’</a:t>
            </a:r>
            <a:r>
              <a:rPr lang="en-US" b="1">
                <a:latin typeface="Arial" pitchFamily="34" charset="0"/>
                <a:cs typeface="Arial" pitchFamily="34" charset="0"/>
                <a:sym typeface="Symbol"/>
              </a:rPr>
              <a:t></a:t>
            </a:r>
            <a:r>
              <a:rPr lang="en-US" smtClean="0">
                <a:latin typeface="Arial" pitchFamily="34" charset="0"/>
                <a:cs typeface="Arial" pitchFamily="34" charset="0"/>
                <a:sym typeface="Symbol"/>
              </a:rPr>
              <a:t>)</a:t>
            </a:r>
            <a:br>
              <a:rPr lang="en-US" smtClean="0">
                <a:latin typeface="Arial" pitchFamily="34" charset="0"/>
                <a:cs typeface="Arial" pitchFamily="34" charset="0"/>
                <a:sym typeface="Symbol"/>
              </a:rPr>
            </a:br>
            <a:r>
              <a:rPr lang="en-US" smtClean="0">
                <a:latin typeface="Arial" pitchFamily="34" charset="0"/>
                <a:cs typeface="Arial" pitchFamily="34" charset="0"/>
                <a:sym typeface="Symbol"/>
              </a:rPr>
              <a:t>Denoted N</a:t>
            </a:r>
            <a:r>
              <a:rPr lang="en-US" baseline="30000" smtClean="0">
                <a:latin typeface="Arial" pitchFamily="34" charset="0"/>
                <a:cs typeface="Arial" pitchFamily="34" charset="0"/>
                <a:sym typeface="Symbol"/>
              </a:rPr>
              <a:t>-</a:t>
            </a:r>
            <a:r>
              <a:rPr lang="en-US" smtClean="0">
                <a:latin typeface="Arial" pitchFamily="34" charset="0"/>
                <a:cs typeface="Arial" pitchFamily="34" charset="0"/>
                <a:sym typeface="Symbol"/>
              </a:rPr>
              <a:t>[</a:t>
            </a:r>
            <a:r>
              <a:rPr lang="en-US" b="1">
                <a:latin typeface="Arial" pitchFamily="34" charset="0"/>
                <a:cs typeface="Arial" pitchFamily="34" charset="0"/>
                <a:sym typeface="Symbol"/>
              </a:rPr>
              <a:t>x</a:t>
            </a:r>
            <a:r>
              <a:rPr lang="en-US" baseline="-25000">
                <a:latin typeface="Arial" pitchFamily="34" charset="0"/>
                <a:cs typeface="Arial" pitchFamily="34" charset="0"/>
                <a:sym typeface="Symbol"/>
              </a:rPr>
              <a:t>i</a:t>
            </a:r>
            <a:r>
              <a:rPr lang="en-US">
                <a:latin typeface="Arial" pitchFamily="34" charset="0"/>
                <a:cs typeface="Arial" pitchFamily="34" charset="0"/>
                <a:sym typeface="Symbol"/>
              </a:rPr>
              <a:t>’</a:t>
            </a:r>
            <a:r>
              <a:rPr lang="en-US" b="1">
                <a:latin typeface="Arial" pitchFamily="34" charset="0"/>
                <a:cs typeface="Arial" pitchFamily="34" charset="0"/>
                <a:sym typeface="Symbol"/>
              </a:rPr>
              <a:t></a:t>
            </a:r>
            <a:r>
              <a:rPr lang="en-US">
                <a:latin typeface="Arial" pitchFamily="34" charset="0"/>
                <a:cs typeface="Arial" pitchFamily="34" charset="0"/>
                <a:sym typeface="Symbol"/>
              </a:rPr>
              <a:t>,1</a:t>
            </a:r>
            <a:r>
              <a:rPr lang="en-US" smtClean="0">
                <a:latin typeface="Arial" pitchFamily="34" charset="0"/>
                <a:cs typeface="Arial" pitchFamily="34" charset="0"/>
                <a:sym typeface="Symbol"/>
              </a:rPr>
              <a:t>]</a:t>
            </a:r>
            <a:endParaRPr lang="en-US">
              <a:latin typeface="Arial" pitchFamily="34" charset="0"/>
              <a:cs typeface="Arial" pitchFamily="34" charset="0"/>
              <a:sym typeface="Symbol"/>
            </a:endParaRPr>
          </a:p>
        </p:txBody>
      </p:sp>
    </p:spTree>
    <p:extLst>
      <p:ext uri="{BB962C8B-B14F-4D97-AF65-F5344CB8AC3E}">
        <p14:creationId xmlns="" xmlns:p14="http://schemas.microsoft.com/office/powerpoint/2010/main" val="14317468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381000" y="685800"/>
            <a:ext cx="8229600" cy="1139825"/>
          </a:xfrm>
        </p:spPr>
        <p:txBody>
          <a:bodyPr/>
          <a:lstStyle/>
          <a:p>
            <a:pPr eaLnBrk="1" hangingPunct="1"/>
            <a:r>
              <a:rPr lang="en-US" b="1" smtClean="0"/>
              <a:t>Generating Random Draws from f(x)</a:t>
            </a:r>
          </a:p>
        </p:txBody>
      </p:sp>
      <p:graphicFrame>
        <p:nvGraphicFramePr>
          <p:cNvPr id="16386" name="Object 4"/>
          <p:cNvGraphicFramePr>
            <a:graphicFrameLocks noChangeAspect="1"/>
          </p:cNvGraphicFramePr>
          <p:nvPr/>
        </p:nvGraphicFramePr>
        <p:xfrm>
          <a:off x="1752600" y="2057400"/>
          <a:ext cx="5737225" cy="4177168"/>
        </p:xfrm>
        <a:graphic>
          <a:graphicData uri="http://schemas.openxmlformats.org/presentationml/2006/ole">
            <p:oleObj spid="_x0000_s95236" name="Equation" r:id="rId4" imgW="3873500" imgH="2819400" progId="Equation.DSMT4">
              <p:embed/>
            </p:oleObj>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Sampling from the Truncated Normal</a:t>
            </a:r>
            <a:endParaRPr lang="en-US" b="1"/>
          </a:p>
        </p:txBody>
      </p:sp>
      <p:graphicFrame>
        <p:nvGraphicFramePr>
          <p:cNvPr id="4" name="Object 3"/>
          <p:cNvGraphicFramePr>
            <a:graphicFrameLocks noChangeAspect="1"/>
          </p:cNvGraphicFramePr>
          <p:nvPr>
            <p:extLst>
              <p:ext uri="{D42A27DB-BD31-4B8C-83A1-F6EECF244321}">
                <p14:modId xmlns="" xmlns:p14="http://schemas.microsoft.com/office/powerpoint/2010/main" val="2336134281"/>
              </p:ext>
            </p:extLst>
          </p:nvPr>
        </p:nvGraphicFramePr>
        <p:xfrm>
          <a:off x="457200" y="3352800"/>
          <a:ext cx="2895600" cy="2473325"/>
        </p:xfrm>
        <a:graphic>
          <a:graphicData uri="http://schemas.openxmlformats.org/presentationml/2006/ole">
            <p:oleObj spid="_x0000_s25624" name="Bitmap Image" r:id="rId3" imgW="1762371" imgH="1504762" progId="PBrush">
              <p:embed/>
            </p:oleObj>
          </a:graphicData>
        </a:graphic>
      </p:graphicFrame>
      <p:pic>
        <p:nvPicPr>
          <p:cNvPr id="5" name="Picture 9" descr="detou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1968500"/>
            <a:ext cx="1371600" cy="1041400"/>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7" name="Object 6"/>
          <p:cNvGraphicFramePr>
            <a:graphicFrameLocks noChangeAspect="1"/>
          </p:cNvGraphicFramePr>
          <p:nvPr>
            <p:extLst>
              <p:ext uri="{D42A27DB-BD31-4B8C-83A1-F6EECF244321}">
                <p14:modId xmlns="" xmlns:p14="http://schemas.microsoft.com/office/powerpoint/2010/main" val="3826987669"/>
              </p:ext>
            </p:extLst>
          </p:nvPr>
        </p:nvGraphicFramePr>
        <p:xfrm>
          <a:off x="3657600" y="1981200"/>
          <a:ext cx="4984411" cy="3124200"/>
        </p:xfrm>
        <a:graphic>
          <a:graphicData uri="http://schemas.openxmlformats.org/presentationml/2006/ole">
            <p:oleObj spid="_x0000_s25625" name="Equation" r:id="rId5" imgW="2654300" imgH="1663700" progId="Equation.DSMT4">
              <p:embed/>
            </p:oleObj>
          </a:graphicData>
        </a:graphic>
      </p:graphicFrame>
    </p:spTree>
    <p:extLst>
      <p:ext uri="{BB962C8B-B14F-4D97-AF65-F5344CB8AC3E}">
        <p14:creationId xmlns="" xmlns:p14="http://schemas.microsoft.com/office/powerpoint/2010/main" val="6431451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90600"/>
            <a:ext cx="8229600" cy="1139825"/>
          </a:xfrm>
        </p:spPr>
        <p:txBody>
          <a:bodyPr/>
          <a:lstStyle/>
          <a:p>
            <a:r>
              <a:rPr lang="en-US" b="1" smtClean="0"/>
              <a:t>Sampling from the Multivariate Normal</a:t>
            </a:r>
            <a:endParaRPr lang="en-US" b="1"/>
          </a:p>
        </p:txBody>
      </p:sp>
      <p:pic>
        <p:nvPicPr>
          <p:cNvPr id="5" name="Picture 10" descr="end-of-detou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67600" y="5334000"/>
            <a:ext cx="1460500" cy="1174750"/>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 xmlns:p14="http://schemas.microsoft.com/office/powerpoint/2010/main" val="3588076174"/>
              </p:ext>
            </p:extLst>
          </p:nvPr>
        </p:nvGraphicFramePr>
        <p:xfrm>
          <a:off x="609600" y="1828800"/>
          <a:ext cx="1524000" cy="1301750"/>
        </p:xfrm>
        <a:graphic>
          <a:graphicData uri="http://schemas.openxmlformats.org/presentationml/2006/ole">
            <p:oleObj spid="_x0000_s26645" name="Bitmap Image" r:id="rId4" imgW="1762371" imgH="1504762" progId="PBrush">
              <p:embed/>
            </p:oleObj>
          </a:graphicData>
        </a:graphic>
      </p:graphicFrame>
      <p:graphicFrame>
        <p:nvGraphicFramePr>
          <p:cNvPr id="7" name="Object 6"/>
          <p:cNvGraphicFramePr>
            <a:graphicFrameLocks noChangeAspect="1"/>
          </p:cNvGraphicFramePr>
          <p:nvPr>
            <p:extLst>
              <p:ext uri="{D42A27DB-BD31-4B8C-83A1-F6EECF244321}">
                <p14:modId xmlns="" xmlns:p14="http://schemas.microsoft.com/office/powerpoint/2010/main" val="1236026909"/>
              </p:ext>
            </p:extLst>
          </p:nvPr>
        </p:nvGraphicFramePr>
        <p:xfrm>
          <a:off x="2057400" y="3352800"/>
          <a:ext cx="6565656" cy="2209800"/>
        </p:xfrm>
        <a:graphic>
          <a:graphicData uri="http://schemas.openxmlformats.org/presentationml/2006/ole">
            <p:oleObj spid="_x0000_s26646" name="Equation" r:id="rId5" imgW="3924300" imgH="1320800" progId="Equation.DSMT4">
              <p:embed/>
            </p:oleObj>
          </a:graphicData>
        </a:graphic>
      </p:graphicFrame>
    </p:spTree>
    <p:extLst>
      <p:ext uri="{BB962C8B-B14F-4D97-AF65-F5344CB8AC3E}">
        <p14:creationId xmlns="" xmlns:p14="http://schemas.microsoft.com/office/powerpoint/2010/main" val="6364772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smtClean="0"/>
              <a:t>Gibbs Sampler</a:t>
            </a:r>
            <a:endParaRPr lang="en-US" b="1"/>
          </a:p>
        </p:txBody>
      </p:sp>
      <p:sp>
        <p:nvSpPr>
          <p:cNvPr id="4" name="Content Placeholder 3"/>
          <p:cNvSpPr>
            <a:spLocks noGrp="1"/>
          </p:cNvSpPr>
          <p:nvPr>
            <p:ph idx="1"/>
          </p:nvPr>
        </p:nvSpPr>
        <p:spPr>
          <a:xfrm>
            <a:off x="533400" y="1752600"/>
            <a:ext cx="8458200" cy="4530725"/>
          </a:xfrm>
        </p:spPr>
        <p:txBody>
          <a:bodyPr/>
          <a:lstStyle/>
          <a:p>
            <a:r>
              <a:rPr lang="en-US" sz="2000" smtClean="0">
                <a:latin typeface="Arial" pitchFamily="34" charset="0"/>
                <a:cs typeface="Arial" pitchFamily="34" charset="0"/>
              </a:rPr>
              <a:t>Preliminary: </a:t>
            </a:r>
            <a:br>
              <a:rPr lang="en-US" sz="2000" smtClean="0">
                <a:latin typeface="Arial" pitchFamily="34" charset="0"/>
                <a:cs typeface="Arial" pitchFamily="34" charset="0"/>
              </a:rPr>
            </a:br>
            <a:r>
              <a:rPr lang="en-US" sz="2000" smtClean="0">
                <a:latin typeface="Arial" pitchFamily="34" charset="0"/>
                <a:cs typeface="Arial" pitchFamily="34" charset="0"/>
              </a:rPr>
              <a:t>Obtain </a:t>
            </a:r>
            <a:r>
              <a:rPr lang="en-US" sz="2000" b="1" smtClean="0">
                <a:latin typeface="Arial" pitchFamily="34" charset="0"/>
                <a:cs typeface="Arial" pitchFamily="34" charset="0"/>
              </a:rPr>
              <a:t>X’X</a:t>
            </a:r>
            <a:r>
              <a:rPr lang="en-US" sz="2000" smtClean="0">
                <a:latin typeface="Arial" pitchFamily="34" charset="0"/>
                <a:cs typeface="Arial" pitchFamily="34" charset="0"/>
              </a:rPr>
              <a:t> then </a:t>
            </a:r>
            <a:r>
              <a:rPr lang="en-US" sz="2000" b="1" smtClean="0">
                <a:latin typeface="Arial" pitchFamily="34" charset="0"/>
                <a:cs typeface="Arial" pitchFamily="34" charset="0"/>
              </a:rPr>
              <a:t>L</a:t>
            </a:r>
            <a:r>
              <a:rPr lang="en-US" sz="2000" smtClean="0">
                <a:latin typeface="Arial" pitchFamily="34" charset="0"/>
                <a:cs typeface="Arial" pitchFamily="34" charset="0"/>
              </a:rPr>
              <a:t> such that </a:t>
            </a:r>
            <a:r>
              <a:rPr lang="en-US" sz="2000" b="1" smtClean="0">
                <a:latin typeface="Arial" pitchFamily="34" charset="0"/>
                <a:cs typeface="Arial" pitchFamily="34" charset="0"/>
              </a:rPr>
              <a:t>LL’ </a:t>
            </a:r>
            <a:r>
              <a:rPr lang="en-US" sz="2000" smtClean="0">
                <a:latin typeface="Arial" pitchFamily="34" charset="0"/>
                <a:cs typeface="Arial" pitchFamily="34" charset="0"/>
              </a:rPr>
              <a:t>= (</a:t>
            </a:r>
            <a:r>
              <a:rPr lang="en-US" sz="2000" b="1" smtClean="0">
                <a:latin typeface="Arial" pitchFamily="34" charset="0"/>
                <a:cs typeface="Arial" pitchFamily="34" charset="0"/>
              </a:rPr>
              <a:t>X’X</a:t>
            </a:r>
            <a:r>
              <a:rPr lang="en-US" sz="2000" smtClean="0">
                <a:latin typeface="Arial" pitchFamily="34" charset="0"/>
                <a:cs typeface="Arial" pitchFamily="34" charset="0"/>
              </a:rPr>
              <a:t>)</a:t>
            </a:r>
            <a:r>
              <a:rPr lang="en-US" sz="2000" baseline="30000" smtClean="0">
                <a:latin typeface="Arial" pitchFamily="34" charset="0"/>
                <a:cs typeface="Arial" pitchFamily="34" charset="0"/>
              </a:rPr>
              <a:t>-1</a:t>
            </a:r>
            <a:r>
              <a:rPr lang="en-US" sz="2000" smtClean="0">
                <a:latin typeface="Arial" pitchFamily="34" charset="0"/>
                <a:cs typeface="Arial" pitchFamily="34" charset="0"/>
              </a:rPr>
              <a:t>.</a:t>
            </a:r>
          </a:p>
          <a:p>
            <a:r>
              <a:rPr lang="en-US" sz="2000" smtClean="0">
                <a:latin typeface="Arial" pitchFamily="34" charset="0"/>
                <a:cs typeface="Arial" pitchFamily="34" charset="0"/>
              </a:rPr>
              <a:t>Preliminary: Choose initial value for </a:t>
            </a:r>
            <a:r>
              <a:rPr lang="en-US" sz="2000" b="1" smtClean="0">
                <a:latin typeface="Arial" pitchFamily="34" charset="0"/>
                <a:cs typeface="Arial" pitchFamily="34" charset="0"/>
                <a:sym typeface="Symbol"/>
              </a:rPr>
              <a:t></a:t>
            </a:r>
            <a:r>
              <a:rPr lang="en-US" sz="2000" smtClean="0">
                <a:latin typeface="Arial" pitchFamily="34" charset="0"/>
                <a:cs typeface="Arial" pitchFamily="34" charset="0"/>
                <a:sym typeface="Symbol"/>
              </a:rPr>
              <a:t> such as</a:t>
            </a:r>
            <a:br>
              <a:rPr lang="en-US" sz="2000" smtClean="0">
                <a:latin typeface="Arial" pitchFamily="34" charset="0"/>
                <a:cs typeface="Arial" pitchFamily="34" charset="0"/>
                <a:sym typeface="Symbol"/>
              </a:rPr>
            </a:br>
            <a:r>
              <a:rPr lang="en-US" sz="2000" b="1" smtClean="0">
                <a:latin typeface="Arial" pitchFamily="34" charset="0"/>
                <a:cs typeface="Arial" pitchFamily="34" charset="0"/>
                <a:sym typeface="Symbol"/>
              </a:rPr>
              <a:t></a:t>
            </a:r>
            <a:r>
              <a:rPr lang="en-US" sz="2000" baseline="-25000">
                <a:latin typeface="Arial" pitchFamily="34" charset="0"/>
                <a:cs typeface="Arial" pitchFamily="34" charset="0"/>
                <a:sym typeface="Symbol"/>
              </a:rPr>
              <a:t>0</a:t>
            </a:r>
            <a:r>
              <a:rPr lang="en-US" sz="2000" smtClean="0">
                <a:latin typeface="Arial" pitchFamily="34" charset="0"/>
                <a:cs typeface="Arial" pitchFamily="34" charset="0"/>
                <a:sym typeface="Symbol"/>
              </a:rPr>
              <a:t> = </a:t>
            </a:r>
            <a:r>
              <a:rPr lang="en-US" sz="2000" b="1" smtClean="0">
                <a:latin typeface="Arial" pitchFamily="34" charset="0"/>
                <a:cs typeface="Arial" pitchFamily="34" charset="0"/>
                <a:sym typeface="Symbol"/>
              </a:rPr>
              <a:t>0</a:t>
            </a:r>
            <a:r>
              <a:rPr lang="en-US" sz="2000" smtClean="0">
                <a:latin typeface="Arial" pitchFamily="34" charset="0"/>
                <a:cs typeface="Arial" pitchFamily="34" charset="0"/>
                <a:sym typeface="Symbol"/>
              </a:rPr>
              <a:t>.  Start with r = 1.</a:t>
            </a:r>
          </a:p>
          <a:p>
            <a:r>
              <a:rPr lang="en-US" sz="2000" smtClean="0">
                <a:latin typeface="Arial" pitchFamily="34" charset="0"/>
                <a:cs typeface="Arial" pitchFamily="34" charset="0"/>
                <a:sym typeface="Symbol"/>
              </a:rPr>
              <a:t>(</a:t>
            </a:r>
            <a:r>
              <a:rPr lang="en-US" sz="2000" b="1" smtClean="0">
                <a:latin typeface="Arial" pitchFamily="34" charset="0"/>
                <a:cs typeface="Arial" pitchFamily="34" charset="0"/>
                <a:sym typeface="Symbol"/>
              </a:rPr>
              <a:t>y</a:t>
            </a:r>
            <a:r>
              <a:rPr lang="en-US" sz="2000" smtClean="0">
                <a:latin typeface="Arial" pitchFamily="34" charset="0"/>
                <a:cs typeface="Arial" pitchFamily="34" charset="0"/>
                <a:sym typeface="Symbol"/>
              </a:rPr>
              <a:t>* step) Sample N observations on </a:t>
            </a:r>
            <a:r>
              <a:rPr lang="en-US" sz="2000" b="1" smtClean="0">
                <a:latin typeface="Arial" pitchFamily="34" charset="0"/>
                <a:cs typeface="Arial" pitchFamily="34" charset="0"/>
                <a:sym typeface="Symbol"/>
              </a:rPr>
              <a:t>y</a:t>
            </a:r>
            <a:r>
              <a:rPr lang="en-US" sz="2000" smtClean="0">
                <a:latin typeface="Arial" pitchFamily="34" charset="0"/>
                <a:cs typeface="Arial" pitchFamily="34" charset="0"/>
                <a:sym typeface="Symbol"/>
              </a:rPr>
              <a:t>*(r) using </a:t>
            </a:r>
            <a:br>
              <a:rPr lang="en-US" sz="2000" smtClean="0">
                <a:latin typeface="Arial" pitchFamily="34" charset="0"/>
                <a:cs typeface="Arial" pitchFamily="34" charset="0"/>
                <a:sym typeface="Symbol"/>
              </a:rPr>
            </a:br>
            <a:r>
              <a:rPr lang="en-US" sz="2000" b="1" smtClean="0">
                <a:latin typeface="Arial" pitchFamily="34" charset="0"/>
                <a:cs typeface="Arial" pitchFamily="34" charset="0"/>
                <a:sym typeface="Symbol"/>
              </a:rPr>
              <a:t></a:t>
            </a:r>
            <a:r>
              <a:rPr lang="en-US" sz="2000" baseline="-25000" smtClean="0">
                <a:latin typeface="Arial" pitchFamily="34" charset="0"/>
                <a:cs typeface="Arial" pitchFamily="34" charset="0"/>
                <a:sym typeface="Symbol"/>
              </a:rPr>
              <a:t>r-1</a:t>
            </a:r>
            <a:r>
              <a:rPr lang="en-US" sz="2000" smtClean="0">
                <a:latin typeface="Arial" pitchFamily="34" charset="0"/>
                <a:cs typeface="Arial" pitchFamily="34" charset="0"/>
                <a:sym typeface="Symbol"/>
              </a:rPr>
              <a:t> , </a:t>
            </a:r>
            <a:r>
              <a:rPr lang="en-US" sz="2000" b="1" smtClean="0">
                <a:latin typeface="Arial" pitchFamily="34" charset="0"/>
                <a:cs typeface="Arial" pitchFamily="34" charset="0"/>
                <a:sym typeface="Symbol"/>
              </a:rPr>
              <a:t>x</a:t>
            </a:r>
            <a:r>
              <a:rPr lang="en-US" sz="2000" baseline="-25000" smtClean="0">
                <a:latin typeface="Arial" pitchFamily="34" charset="0"/>
                <a:cs typeface="Arial" pitchFamily="34" charset="0"/>
                <a:sym typeface="Symbol"/>
              </a:rPr>
              <a:t>i</a:t>
            </a:r>
            <a:r>
              <a:rPr lang="en-US" sz="2000" smtClean="0">
                <a:latin typeface="Arial" pitchFamily="34" charset="0"/>
                <a:cs typeface="Arial" pitchFamily="34" charset="0"/>
                <a:sym typeface="Symbol"/>
              </a:rPr>
              <a:t> and y</a:t>
            </a:r>
            <a:r>
              <a:rPr lang="en-US" sz="2000" baseline="-25000" smtClean="0">
                <a:latin typeface="Arial" pitchFamily="34" charset="0"/>
                <a:cs typeface="Arial" pitchFamily="34" charset="0"/>
                <a:sym typeface="Symbol"/>
              </a:rPr>
              <a:t>i</a:t>
            </a:r>
            <a:r>
              <a:rPr lang="en-US" sz="2000" smtClean="0">
                <a:latin typeface="Arial" pitchFamily="34" charset="0"/>
                <a:cs typeface="Arial" pitchFamily="34" charset="0"/>
                <a:sym typeface="Symbol"/>
              </a:rPr>
              <a:t> and the transformations for the truncated normal distribution.</a:t>
            </a:r>
          </a:p>
          <a:p>
            <a:r>
              <a:rPr lang="en-US" sz="2000" smtClean="0">
                <a:latin typeface="Arial" pitchFamily="34" charset="0"/>
                <a:cs typeface="Arial" pitchFamily="34" charset="0"/>
                <a:sym typeface="Symbol"/>
              </a:rPr>
              <a:t>(</a:t>
            </a:r>
            <a:r>
              <a:rPr lang="en-US" sz="2000" b="1" smtClean="0">
                <a:latin typeface="Arial" pitchFamily="34" charset="0"/>
                <a:cs typeface="Arial" pitchFamily="34" charset="0"/>
                <a:sym typeface="Symbol"/>
              </a:rPr>
              <a:t> </a:t>
            </a:r>
            <a:r>
              <a:rPr lang="en-US" sz="2000" smtClean="0">
                <a:latin typeface="Arial" pitchFamily="34" charset="0"/>
                <a:cs typeface="Arial" pitchFamily="34" charset="0"/>
                <a:sym typeface="Symbol"/>
              </a:rPr>
              <a:t>step) Compute b*(r) = </a:t>
            </a:r>
            <a:r>
              <a:rPr lang="en-US" sz="2000" smtClean="0">
                <a:latin typeface="Arial" pitchFamily="34" charset="0"/>
                <a:cs typeface="Arial" pitchFamily="34" charset="0"/>
              </a:rPr>
              <a:t>(</a:t>
            </a:r>
            <a:r>
              <a:rPr lang="en-US" sz="2000" b="1">
                <a:latin typeface="Arial" pitchFamily="34" charset="0"/>
                <a:cs typeface="Arial" pitchFamily="34" charset="0"/>
              </a:rPr>
              <a:t>X’X</a:t>
            </a:r>
            <a:r>
              <a:rPr lang="en-US" sz="2000">
                <a:latin typeface="Arial" pitchFamily="34" charset="0"/>
                <a:cs typeface="Arial" pitchFamily="34" charset="0"/>
              </a:rPr>
              <a:t>)</a:t>
            </a:r>
            <a:r>
              <a:rPr lang="en-US" sz="2000" baseline="30000">
                <a:latin typeface="Arial" pitchFamily="34" charset="0"/>
                <a:cs typeface="Arial" pitchFamily="34" charset="0"/>
              </a:rPr>
              <a:t>-</a:t>
            </a:r>
            <a:r>
              <a:rPr lang="en-US" sz="2000" baseline="30000" smtClean="0">
                <a:latin typeface="Arial" pitchFamily="34" charset="0"/>
                <a:cs typeface="Arial" pitchFamily="34" charset="0"/>
              </a:rPr>
              <a:t>1</a:t>
            </a:r>
            <a:r>
              <a:rPr lang="en-US" sz="2000" b="1" smtClean="0">
                <a:latin typeface="Arial" pitchFamily="34" charset="0"/>
                <a:cs typeface="Arial" pitchFamily="34" charset="0"/>
              </a:rPr>
              <a:t>X’y</a:t>
            </a:r>
            <a:r>
              <a:rPr lang="en-US" sz="2000" smtClean="0">
                <a:latin typeface="Arial" pitchFamily="34" charset="0"/>
                <a:cs typeface="Arial" pitchFamily="34" charset="0"/>
              </a:rPr>
              <a:t>*(r).</a:t>
            </a:r>
            <a:r>
              <a:rPr lang="en-US" sz="2000">
                <a:latin typeface="Arial" pitchFamily="34" charset="0"/>
                <a:cs typeface="Arial" pitchFamily="34" charset="0"/>
              </a:rPr>
              <a:t> </a:t>
            </a:r>
            <a:r>
              <a:rPr lang="en-US" sz="2000" smtClean="0">
                <a:latin typeface="Arial" pitchFamily="34" charset="0"/>
                <a:cs typeface="Arial" pitchFamily="34" charset="0"/>
              </a:rPr>
              <a:t> Draw the observation on </a:t>
            </a:r>
            <a:r>
              <a:rPr lang="en-US" sz="2000" b="1" smtClean="0">
                <a:latin typeface="Arial" pitchFamily="34" charset="0"/>
                <a:cs typeface="Arial" pitchFamily="34" charset="0"/>
                <a:sym typeface="Symbol"/>
              </a:rPr>
              <a:t></a:t>
            </a:r>
            <a:r>
              <a:rPr lang="en-US" sz="2000" smtClean="0">
                <a:latin typeface="Arial" pitchFamily="34" charset="0"/>
                <a:cs typeface="Arial" pitchFamily="34" charset="0"/>
                <a:sym typeface="Symbol"/>
              </a:rPr>
              <a:t>(r)</a:t>
            </a:r>
            <a:r>
              <a:rPr lang="en-US" sz="2000" b="1">
                <a:latin typeface="Arial" pitchFamily="34" charset="0"/>
                <a:cs typeface="Arial" pitchFamily="34" charset="0"/>
                <a:sym typeface="Symbol"/>
              </a:rPr>
              <a:t> </a:t>
            </a:r>
            <a:r>
              <a:rPr lang="en-US" sz="2000" smtClean="0">
                <a:latin typeface="Arial" pitchFamily="34" charset="0"/>
                <a:cs typeface="Arial" pitchFamily="34" charset="0"/>
                <a:sym typeface="Symbol"/>
              </a:rPr>
              <a:t>from the normal population with mean </a:t>
            </a:r>
            <a:r>
              <a:rPr lang="en-US" sz="2000">
                <a:latin typeface="Arial" pitchFamily="34" charset="0"/>
                <a:cs typeface="Arial" pitchFamily="34" charset="0"/>
                <a:sym typeface="Symbol"/>
              </a:rPr>
              <a:t>b*(r</a:t>
            </a:r>
            <a:r>
              <a:rPr lang="en-US" sz="2000" smtClean="0">
                <a:latin typeface="Arial" pitchFamily="34" charset="0"/>
                <a:cs typeface="Arial" pitchFamily="34" charset="0"/>
                <a:sym typeface="Symbol"/>
              </a:rPr>
              <a:t>) and variance </a:t>
            </a:r>
            <a:r>
              <a:rPr lang="en-US" sz="2000">
                <a:latin typeface="Arial" pitchFamily="34" charset="0"/>
                <a:cs typeface="Arial" pitchFamily="34" charset="0"/>
              </a:rPr>
              <a:t>(</a:t>
            </a:r>
            <a:r>
              <a:rPr lang="en-US" sz="2000" b="1">
                <a:latin typeface="Arial" pitchFamily="34" charset="0"/>
                <a:cs typeface="Arial" pitchFamily="34" charset="0"/>
              </a:rPr>
              <a:t>X’X</a:t>
            </a:r>
            <a:r>
              <a:rPr lang="en-US" sz="2000">
                <a:latin typeface="Arial" pitchFamily="34" charset="0"/>
                <a:cs typeface="Arial" pitchFamily="34" charset="0"/>
              </a:rPr>
              <a:t>)</a:t>
            </a:r>
            <a:r>
              <a:rPr lang="en-US" sz="2000" baseline="30000">
                <a:latin typeface="Arial" pitchFamily="34" charset="0"/>
                <a:cs typeface="Arial" pitchFamily="34" charset="0"/>
              </a:rPr>
              <a:t>-1</a:t>
            </a:r>
            <a:r>
              <a:rPr lang="en-US" sz="2000" smtClean="0">
                <a:latin typeface="Arial" pitchFamily="34" charset="0"/>
                <a:cs typeface="Arial" pitchFamily="34" charset="0"/>
                <a:sym typeface="Symbol"/>
              </a:rPr>
              <a:t>.</a:t>
            </a:r>
          </a:p>
          <a:p>
            <a:r>
              <a:rPr lang="en-US" sz="2000" smtClean="0">
                <a:latin typeface="Arial" pitchFamily="34" charset="0"/>
                <a:cs typeface="Arial" pitchFamily="34" charset="0"/>
                <a:sym typeface="Symbol"/>
              </a:rPr>
              <a:t>Cycle between the two steps 50,000 times.  Discard the first 10,000 and retain every 10</a:t>
            </a:r>
            <a:r>
              <a:rPr lang="en-US" sz="2000" baseline="30000" smtClean="0">
                <a:latin typeface="Arial" pitchFamily="34" charset="0"/>
                <a:cs typeface="Arial" pitchFamily="34" charset="0"/>
                <a:sym typeface="Symbol"/>
              </a:rPr>
              <a:t>th</a:t>
            </a:r>
            <a:r>
              <a:rPr lang="en-US" sz="2000" smtClean="0">
                <a:latin typeface="Arial" pitchFamily="34" charset="0"/>
                <a:cs typeface="Arial" pitchFamily="34" charset="0"/>
                <a:sym typeface="Symbol"/>
              </a:rPr>
              <a:t> observation from the retained 40,000.  </a:t>
            </a:r>
          </a:p>
        </p:txBody>
      </p:sp>
    </p:spTree>
    <p:extLst>
      <p:ext uri="{BB962C8B-B14F-4D97-AF65-F5344CB8AC3E}">
        <p14:creationId xmlns="" xmlns:p14="http://schemas.microsoft.com/office/powerpoint/2010/main" val="2549700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39825"/>
          </a:xfrm>
        </p:spPr>
        <p:txBody>
          <a:bodyPr/>
          <a:lstStyle/>
          <a:p>
            <a:r>
              <a:rPr lang="en-US" b="1" smtClean="0"/>
              <a:t>Frequentist and Bayesian Results</a:t>
            </a:r>
            <a:endParaRPr lang="en-US" b="1"/>
          </a:p>
        </p:txBody>
      </p:sp>
      <p:pic>
        <p:nvPicPr>
          <p:cNvPr id="276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2438400"/>
            <a:ext cx="7315200" cy="27310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86000" y="5334000"/>
            <a:ext cx="5943600" cy="381000"/>
          </a:xfrm>
          <a:prstGeom prst="rect">
            <a:avLst/>
          </a:prstGeom>
          <a:noFill/>
        </p:spPr>
        <p:txBody>
          <a:bodyPr wrap="square" rtlCol="0">
            <a:spAutoFit/>
          </a:bodyPr>
          <a:lstStyle/>
          <a:p>
            <a:r>
              <a:rPr lang="en-US" smtClean="0"/>
              <a:t>      0.37 Seconds                                       2 Minutes</a:t>
            </a:r>
            <a:endParaRPr lang="en-US"/>
          </a:p>
        </p:txBody>
      </p:sp>
    </p:spTree>
    <p:extLst>
      <p:ext uri="{BB962C8B-B14F-4D97-AF65-F5344CB8AC3E}">
        <p14:creationId xmlns="" xmlns:p14="http://schemas.microsoft.com/office/powerpoint/2010/main" val="10966214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Appendix</a:t>
            </a:r>
            <a:endParaRPr lang="en-US" b="1"/>
          </a:p>
        </p:txBody>
      </p:sp>
      <p:pic>
        <p:nvPicPr>
          <p:cNvPr id="276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05000" y="1752600"/>
            <a:ext cx="5957621" cy="48122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598762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685800" y="1295400"/>
            <a:ext cx="8229600" cy="530225"/>
          </a:xfrm>
        </p:spPr>
        <p:txBody>
          <a:bodyPr/>
          <a:lstStyle/>
          <a:p>
            <a:pPr eaLnBrk="1" hangingPunct="1"/>
            <a:r>
              <a:rPr lang="en-US" b="1" smtClean="0"/>
              <a:t>Bayesian Model Estimation</a:t>
            </a:r>
          </a:p>
        </p:txBody>
      </p:sp>
      <p:sp>
        <p:nvSpPr>
          <p:cNvPr id="14340" name="Rectangle 3"/>
          <p:cNvSpPr>
            <a:spLocks noGrp="1" noChangeArrowheads="1"/>
          </p:cNvSpPr>
          <p:nvPr>
            <p:ph idx="1"/>
          </p:nvPr>
        </p:nvSpPr>
        <p:spPr>
          <a:xfrm>
            <a:off x="457200" y="2133600"/>
            <a:ext cx="8229600" cy="3505200"/>
          </a:xfrm>
        </p:spPr>
        <p:txBody>
          <a:bodyPr/>
          <a:lstStyle/>
          <a:p>
            <a:pPr marL="342900" indent="-342900" eaLnBrk="1" hangingPunct="1">
              <a:lnSpc>
                <a:spcPct val="90000"/>
              </a:lnSpc>
            </a:pPr>
            <a:r>
              <a:rPr lang="en-US" smtClean="0"/>
              <a:t>Specification of conditional likelihood:  </a:t>
            </a:r>
            <a:br>
              <a:rPr lang="en-US" smtClean="0"/>
            </a:br>
            <a:r>
              <a:rPr lang="en-US" smtClean="0"/>
              <a:t>f(data | parameters) = L(parameters|data)</a:t>
            </a:r>
          </a:p>
          <a:p>
            <a:pPr marL="342900" indent="-342900" eaLnBrk="1" hangingPunct="1">
              <a:lnSpc>
                <a:spcPct val="90000"/>
              </a:lnSpc>
            </a:pPr>
            <a:r>
              <a:rPr lang="en-US" smtClean="0"/>
              <a:t>Specification of priors:  g(parameters)</a:t>
            </a:r>
          </a:p>
          <a:p>
            <a:pPr marL="342900" indent="-342900" eaLnBrk="1" hangingPunct="1">
              <a:lnSpc>
                <a:spcPct val="90000"/>
              </a:lnSpc>
            </a:pPr>
            <a:r>
              <a:rPr lang="en-US" smtClean="0"/>
              <a:t>Posterior density of parameters:</a:t>
            </a:r>
          </a:p>
          <a:p>
            <a:pPr marL="342900" indent="-342900" eaLnBrk="1" hangingPunct="1">
              <a:lnSpc>
                <a:spcPct val="90000"/>
              </a:lnSpc>
            </a:pPr>
            <a:endParaRPr lang="en-US" smtClean="0"/>
          </a:p>
          <a:p>
            <a:pPr marL="342900" indent="-342900" eaLnBrk="1" hangingPunct="1">
              <a:lnSpc>
                <a:spcPct val="90000"/>
              </a:lnSpc>
            </a:pPr>
            <a:endParaRPr lang="en-US" smtClean="0"/>
          </a:p>
          <a:p>
            <a:pPr marL="342900" indent="-342900" eaLnBrk="1" hangingPunct="1">
              <a:lnSpc>
                <a:spcPct val="90000"/>
              </a:lnSpc>
            </a:pPr>
            <a:r>
              <a:rPr lang="en-US" smtClean="0"/>
              <a:t>Posterior mean = E[parameters|data]</a:t>
            </a:r>
          </a:p>
        </p:txBody>
      </p:sp>
      <p:graphicFrame>
        <p:nvGraphicFramePr>
          <p:cNvPr id="14338" name="Object 4"/>
          <p:cNvGraphicFramePr>
            <a:graphicFrameLocks noChangeAspect="1"/>
          </p:cNvGraphicFramePr>
          <p:nvPr>
            <p:extLst>
              <p:ext uri="{D42A27DB-BD31-4B8C-83A1-F6EECF244321}">
                <p14:modId xmlns="" xmlns:p14="http://schemas.microsoft.com/office/powerpoint/2010/main" val="3465654670"/>
              </p:ext>
            </p:extLst>
          </p:nvPr>
        </p:nvGraphicFramePr>
        <p:xfrm>
          <a:off x="620713" y="3951288"/>
          <a:ext cx="7673975" cy="849312"/>
        </p:xfrm>
        <a:graphic>
          <a:graphicData uri="http://schemas.openxmlformats.org/presentationml/2006/ole">
            <p:oleObj spid="_x0000_s1039" name="Equation" r:id="rId4" imgW="3784600" imgH="419100"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idx="4294967295"/>
          </p:nvPr>
        </p:nvSpPr>
        <p:spPr>
          <a:xfrm>
            <a:off x="0" y="990600"/>
            <a:ext cx="8229600" cy="914400"/>
          </a:xfrm>
        </p:spPr>
        <p:txBody>
          <a:bodyPr/>
          <a:lstStyle/>
          <a:p>
            <a:pPr eaLnBrk="1" hangingPunct="1"/>
            <a:r>
              <a:rPr lang="en-US" sz="2800" b="1" smtClean="0"/>
              <a:t>The Marginal Density for the Data is Irrelevant</a:t>
            </a:r>
          </a:p>
        </p:txBody>
      </p:sp>
      <p:graphicFrame>
        <p:nvGraphicFramePr>
          <p:cNvPr id="15362" name="Object 4"/>
          <p:cNvGraphicFramePr>
            <a:graphicFrameLocks noChangeAspect="1"/>
          </p:cNvGraphicFramePr>
          <p:nvPr>
            <p:extLst>
              <p:ext uri="{D42A27DB-BD31-4B8C-83A1-F6EECF244321}">
                <p14:modId xmlns="" xmlns:p14="http://schemas.microsoft.com/office/powerpoint/2010/main" val="4244039163"/>
              </p:ext>
            </p:extLst>
          </p:nvPr>
        </p:nvGraphicFramePr>
        <p:xfrm>
          <a:off x="1371600" y="1823508"/>
          <a:ext cx="6775450" cy="4516967"/>
        </p:xfrm>
        <a:graphic>
          <a:graphicData uri="http://schemas.openxmlformats.org/presentationml/2006/ole">
            <p:oleObj spid="_x0000_s2062" name="Equation" r:id="rId4" imgW="3886200" imgH="2590800" progId="Equation.DSMT4">
              <p:embed/>
            </p:oleObj>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1219200"/>
            <a:ext cx="8229600" cy="530225"/>
          </a:xfrm>
        </p:spPr>
        <p:txBody>
          <a:bodyPr/>
          <a:lstStyle/>
          <a:p>
            <a:pPr eaLnBrk="1" hangingPunct="1"/>
            <a:r>
              <a:rPr lang="en-US" b="1" smtClean="0"/>
              <a:t>Bayesian Estimators</a:t>
            </a:r>
          </a:p>
        </p:txBody>
      </p:sp>
      <p:sp>
        <p:nvSpPr>
          <p:cNvPr id="44035" name="Rectangle 3"/>
          <p:cNvSpPr>
            <a:spLocks noGrp="1" noChangeArrowheads="1"/>
          </p:cNvSpPr>
          <p:nvPr>
            <p:ph idx="1"/>
          </p:nvPr>
        </p:nvSpPr>
        <p:spPr>
          <a:xfrm>
            <a:off x="1219200" y="2209800"/>
            <a:ext cx="7467600" cy="2286000"/>
          </a:xfrm>
        </p:spPr>
        <p:txBody>
          <a:bodyPr/>
          <a:lstStyle/>
          <a:p>
            <a:pPr marL="342900" indent="-342900" eaLnBrk="1" hangingPunct="1"/>
            <a:r>
              <a:rPr lang="en-US" smtClean="0">
                <a:latin typeface="Arial" pitchFamily="34" charset="0"/>
                <a:cs typeface="Arial" pitchFamily="34" charset="0"/>
              </a:rPr>
              <a:t>Bayesian “Random Parameters” vs. Classical Randomly Distributed Parameters</a:t>
            </a:r>
          </a:p>
          <a:p>
            <a:pPr marL="342900" indent="-342900" eaLnBrk="1" hangingPunct="1"/>
            <a:r>
              <a:rPr lang="en-US" smtClean="0">
                <a:latin typeface="Arial" pitchFamily="34" charset="0"/>
                <a:cs typeface="Arial" pitchFamily="34" charset="0"/>
              </a:rPr>
              <a:t>Models of Individual Heterogeneity</a:t>
            </a:r>
          </a:p>
          <a:p>
            <a:pPr marL="742950" lvl="1" indent="-285750" eaLnBrk="1" hangingPunct="1"/>
            <a:r>
              <a:rPr lang="en-US" smtClean="0">
                <a:latin typeface="Arial" pitchFamily="34" charset="0"/>
                <a:cs typeface="Arial" pitchFamily="34" charset="0"/>
              </a:rPr>
              <a:t>Sample Proportion</a:t>
            </a:r>
          </a:p>
          <a:p>
            <a:pPr marL="742950" lvl="1" indent="-285750" eaLnBrk="1" hangingPunct="1"/>
            <a:r>
              <a:rPr lang="en-US" smtClean="0">
                <a:latin typeface="Arial" pitchFamily="34" charset="0"/>
                <a:cs typeface="Arial" pitchFamily="34" charset="0"/>
              </a:rPr>
              <a:t>Linear Regression</a:t>
            </a:r>
          </a:p>
          <a:p>
            <a:pPr marL="742950" lvl="1" indent="-285750" eaLnBrk="1" hangingPunct="1"/>
            <a:r>
              <a:rPr lang="en-US" smtClean="0">
                <a:latin typeface="Arial" pitchFamily="34" charset="0"/>
                <a:cs typeface="Arial" pitchFamily="34" charset="0"/>
              </a:rPr>
              <a:t>Binary Choice</a:t>
            </a:r>
          </a:p>
          <a:p>
            <a:pPr marL="742950" lvl="1" indent="-285750" eaLnBrk="1" hangingPunct="1"/>
            <a:r>
              <a:rPr lang="en-US" smtClean="0">
                <a:latin typeface="Arial" pitchFamily="34" charset="0"/>
                <a:cs typeface="Arial" pitchFamily="34" charset="0"/>
              </a:rPr>
              <a:t>Random Effects: Consumer Brand Choice</a:t>
            </a:r>
          </a:p>
          <a:p>
            <a:pPr marL="742950" lvl="1" indent="-285750" eaLnBrk="1" hangingPunct="1"/>
            <a:r>
              <a:rPr lang="en-US" smtClean="0">
                <a:latin typeface="Arial" pitchFamily="34" charset="0"/>
                <a:cs typeface="Arial" pitchFamily="34" charset="0"/>
              </a:rPr>
              <a:t>Fixed Effects:  Hospital Costs</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9600" y="1371600"/>
            <a:ext cx="8229600" cy="530225"/>
          </a:xfrm>
        </p:spPr>
        <p:txBody>
          <a:bodyPr/>
          <a:lstStyle/>
          <a:p>
            <a:pPr eaLnBrk="1" hangingPunct="1"/>
            <a:r>
              <a:rPr lang="en-US" b="1" smtClean="0"/>
              <a:t>A Random Effects Approach</a:t>
            </a:r>
          </a:p>
        </p:txBody>
      </p:sp>
      <p:sp>
        <p:nvSpPr>
          <p:cNvPr id="46083" name="Rectangle 3"/>
          <p:cNvSpPr>
            <a:spLocks noGrp="1" noChangeArrowheads="1"/>
          </p:cNvSpPr>
          <p:nvPr>
            <p:ph idx="1"/>
          </p:nvPr>
        </p:nvSpPr>
        <p:spPr>
          <a:xfrm>
            <a:off x="990600" y="2133600"/>
            <a:ext cx="7467600" cy="3200400"/>
          </a:xfrm>
        </p:spPr>
        <p:txBody>
          <a:bodyPr/>
          <a:lstStyle/>
          <a:p>
            <a:pPr marL="342900" indent="-342900" eaLnBrk="1" hangingPunct="1"/>
            <a:r>
              <a:rPr lang="en-US" smtClean="0"/>
              <a:t>Allenby and Rossi, “Marketing Models of Consumer Heterogeneity”</a:t>
            </a:r>
          </a:p>
          <a:p>
            <a:pPr marL="742950" lvl="1" indent="-285750" eaLnBrk="1" hangingPunct="1"/>
            <a:r>
              <a:rPr lang="en-US" smtClean="0"/>
              <a:t>Discrete Choice Model – Brand Choice</a:t>
            </a:r>
          </a:p>
          <a:p>
            <a:pPr marL="742950" lvl="1" indent="-285750" eaLnBrk="1" hangingPunct="1"/>
            <a:r>
              <a:rPr lang="en-US" smtClean="0"/>
              <a:t>Hierarchical Bayes</a:t>
            </a:r>
          </a:p>
          <a:p>
            <a:pPr marL="742950" lvl="1" indent="-285750" eaLnBrk="1" hangingPunct="1"/>
            <a:r>
              <a:rPr lang="en-US" smtClean="0"/>
              <a:t>Multinomial Probit</a:t>
            </a:r>
          </a:p>
          <a:p>
            <a:pPr marL="342900" indent="-342900" eaLnBrk="1" hangingPunct="1"/>
            <a:r>
              <a:rPr lang="en-US" smtClean="0"/>
              <a:t>Panel Data: Purchases of 4 brands of ketchup</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838200"/>
            <a:ext cx="8229600" cy="1139825"/>
          </a:xfrm>
        </p:spPr>
        <p:txBody>
          <a:bodyPr/>
          <a:lstStyle/>
          <a:p>
            <a:pPr eaLnBrk="1" hangingPunct="1"/>
            <a:r>
              <a:rPr lang="en-US" b="1" smtClean="0"/>
              <a:t>Structure</a:t>
            </a:r>
          </a:p>
        </p:txBody>
      </p:sp>
      <p:graphicFrame>
        <p:nvGraphicFramePr>
          <p:cNvPr id="17410" name="Object 3"/>
          <p:cNvGraphicFramePr>
            <a:graphicFrameLocks noChangeAspect="1"/>
          </p:cNvGraphicFramePr>
          <p:nvPr>
            <p:extLst>
              <p:ext uri="{D42A27DB-BD31-4B8C-83A1-F6EECF244321}">
                <p14:modId xmlns="" xmlns:p14="http://schemas.microsoft.com/office/powerpoint/2010/main" val="2105324722"/>
              </p:ext>
            </p:extLst>
          </p:nvPr>
        </p:nvGraphicFramePr>
        <p:xfrm>
          <a:off x="1651000" y="2286000"/>
          <a:ext cx="6624638" cy="2559050"/>
        </p:xfrm>
        <a:graphic>
          <a:graphicData uri="http://schemas.openxmlformats.org/presentationml/2006/ole">
            <p:oleObj spid="_x0000_s4111" name="Equation" r:id="rId4" imgW="3746500" imgH="1447800" progId="Equation.DSMT4">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b="1" smtClean="0"/>
              <a:t>Priors</a:t>
            </a:r>
          </a:p>
        </p:txBody>
      </p:sp>
      <p:graphicFrame>
        <p:nvGraphicFramePr>
          <p:cNvPr id="18434" name="Object 3"/>
          <p:cNvGraphicFramePr>
            <a:graphicFrameLocks noGrp="1" noChangeAspect="1"/>
          </p:cNvGraphicFramePr>
          <p:nvPr>
            <p:ph idx="1"/>
            <p:extLst>
              <p:ext uri="{D42A27DB-BD31-4B8C-83A1-F6EECF244321}">
                <p14:modId xmlns="" xmlns:p14="http://schemas.microsoft.com/office/powerpoint/2010/main" val="2611177084"/>
              </p:ext>
            </p:extLst>
          </p:nvPr>
        </p:nvGraphicFramePr>
        <p:xfrm>
          <a:off x="2209799" y="2090102"/>
          <a:ext cx="5102621" cy="4082097"/>
        </p:xfrm>
        <a:graphic>
          <a:graphicData uri="http://schemas.openxmlformats.org/presentationml/2006/ole">
            <p:oleObj spid="_x0000_s5134" name="Equation" r:id="rId4" imgW="2730500" imgH="2184400" progId="Equation.DSMT4">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685800" y="1219200"/>
            <a:ext cx="8229600" cy="530225"/>
          </a:xfrm>
        </p:spPr>
        <p:txBody>
          <a:bodyPr/>
          <a:lstStyle/>
          <a:p>
            <a:pPr eaLnBrk="1" hangingPunct="1"/>
            <a:r>
              <a:rPr lang="en-US" b="1" smtClean="0"/>
              <a:t>Bayesian Estimator</a:t>
            </a:r>
          </a:p>
        </p:txBody>
      </p:sp>
      <p:sp>
        <p:nvSpPr>
          <p:cNvPr id="19460" name="Rectangle 3"/>
          <p:cNvSpPr>
            <a:spLocks noGrp="1" noChangeArrowheads="1"/>
          </p:cNvSpPr>
          <p:nvPr>
            <p:ph idx="1"/>
          </p:nvPr>
        </p:nvSpPr>
        <p:spPr>
          <a:xfrm>
            <a:off x="533400" y="2057400"/>
            <a:ext cx="8229600" cy="3657600"/>
          </a:xfrm>
        </p:spPr>
        <p:txBody>
          <a:bodyPr/>
          <a:lstStyle/>
          <a:p>
            <a:pPr marL="342900" indent="-342900" eaLnBrk="1" hangingPunct="1"/>
            <a:r>
              <a:rPr lang="en-US" smtClean="0"/>
              <a:t>Joint Posterior =</a:t>
            </a:r>
          </a:p>
          <a:p>
            <a:pPr marL="342900" indent="-342900" eaLnBrk="1" hangingPunct="1"/>
            <a:r>
              <a:rPr lang="en-US" smtClean="0"/>
              <a:t>Integral does not exist in closed form.</a:t>
            </a:r>
          </a:p>
          <a:p>
            <a:pPr marL="342900" indent="-342900" eaLnBrk="1" hangingPunct="1"/>
            <a:r>
              <a:rPr lang="en-US" smtClean="0"/>
              <a:t>Estimate by random samples from the joint posterior.</a:t>
            </a:r>
          </a:p>
          <a:p>
            <a:pPr marL="342900" indent="-342900" eaLnBrk="1" hangingPunct="1"/>
            <a:r>
              <a:rPr lang="en-US" smtClean="0"/>
              <a:t>Full joint posterior is not known, so not possible to sample from the joint posterior.</a:t>
            </a:r>
          </a:p>
          <a:p>
            <a:pPr marL="342900" indent="-342900" eaLnBrk="1" hangingPunct="1"/>
            <a:r>
              <a:rPr lang="en-US" smtClean="0"/>
              <a:t>Gibbs sampler is used to sample from posterior</a:t>
            </a:r>
          </a:p>
        </p:txBody>
      </p:sp>
      <p:graphicFrame>
        <p:nvGraphicFramePr>
          <p:cNvPr id="19458" name="Object 4"/>
          <p:cNvGraphicFramePr>
            <a:graphicFrameLocks noChangeAspect="1"/>
          </p:cNvGraphicFramePr>
          <p:nvPr>
            <p:extLst>
              <p:ext uri="{D42A27DB-BD31-4B8C-83A1-F6EECF244321}">
                <p14:modId xmlns="" xmlns:p14="http://schemas.microsoft.com/office/powerpoint/2010/main" val="3514985087"/>
              </p:ext>
            </p:extLst>
          </p:nvPr>
        </p:nvGraphicFramePr>
        <p:xfrm>
          <a:off x="3633787" y="1989137"/>
          <a:ext cx="5129213" cy="677863"/>
        </p:xfrm>
        <a:graphic>
          <a:graphicData uri="http://schemas.openxmlformats.org/presentationml/2006/ole">
            <p:oleObj spid="_x0000_s6158" name="Equation" r:id="rId4" imgW="2019300" imgH="266700" progId="Equation.DSMT4">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sz="2800" b="1" smtClean="0"/>
              <a:t>Gibbs Cycles for the MNP Model</a:t>
            </a:r>
          </a:p>
        </p:txBody>
      </p:sp>
      <p:graphicFrame>
        <p:nvGraphicFramePr>
          <p:cNvPr id="20482" name="Object 4"/>
          <p:cNvGraphicFramePr>
            <a:graphicFrameLocks noChangeAspect="1"/>
          </p:cNvGraphicFramePr>
          <p:nvPr>
            <p:extLst>
              <p:ext uri="{D42A27DB-BD31-4B8C-83A1-F6EECF244321}">
                <p14:modId xmlns="" xmlns:p14="http://schemas.microsoft.com/office/powerpoint/2010/main" val="3407213237"/>
              </p:ext>
            </p:extLst>
          </p:nvPr>
        </p:nvGraphicFramePr>
        <p:xfrm>
          <a:off x="1676400" y="1905000"/>
          <a:ext cx="6645840" cy="4067175"/>
        </p:xfrm>
        <a:graphic>
          <a:graphicData uri="http://schemas.openxmlformats.org/presentationml/2006/ole">
            <p:oleObj spid="_x0000_s7183" name="Equation" r:id="rId4" imgW="3238500" imgH="1981200" progId="Equation.DSMT4">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b="1" smtClean="0"/>
              <a:t>Results</a:t>
            </a:r>
          </a:p>
        </p:txBody>
      </p:sp>
      <p:sp>
        <p:nvSpPr>
          <p:cNvPr id="48131" name="Rectangle 3"/>
          <p:cNvSpPr>
            <a:spLocks noGrp="1" noChangeArrowheads="1"/>
          </p:cNvSpPr>
          <p:nvPr>
            <p:ph idx="1"/>
          </p:nvPr>
        </p:nvSpPr>
        <p:spPr>
          <a:xfrm>
            <a:off x="533400" y="1600201"/>
            <a:ext cx="8229600" cy="4038600"/>
          </a:xfrm>
        </p:spPr>
        <p:txBody>
          <a:bodyPr/>
          <a:lstStyle/>
          <a:p>
            <a:pPr marL="342900" indent="-342900" eaLnBrk="1" hangingPunct="1">
              <a:lnSpc>
                <a:spcPct val="80000"/>
              </a:lnSpc>
            </a:pPr>
            <a:r>
              <a:rPr lang="en-US" sz="2000" smtClean="0"/>
              <a:t>Individual parameter vectors and disturbance variances</a:t>
            </a:r>
          </a:p>
          <a:p>
            <a:pPr marL="342900" indent="-342900" eaLnBrk="1" hangingPunct="1">
              <a:lnSpc>
                <a:spcPct val="80000"/>
              </a:lnSpc>
            </a:pPr>
            <a:r>
              <a:rPr lang="en-US" sz="2000" smtClean="0"/>
              <a:t>Individual estimates of choice probabilities</a:t>
            </a:r>
          </a:p>
          <a:p>
            <a:pPr marL="342900" indent="-342900" eaLnBrk="1" hangingPunct="1">
              <a:lnSpc>
                <a:spcPct val="80000"/>
              </a:lnSpc>
            </a:pPr>
            <a:r>
              <a:rPr lang="en-US" sz="2000" smtClean="0"/>
              <a:t>The same as the “random parameters probit model” with slightly different weights.</a:t>
            </a:r>
          </a:p>
          <a:p>
            <a:pPr marL="342900" indent="-342900" eaLnBrk="1" hangingPunct="1">
              <a:lnSpc>
                <a:spcPct val="80000"/>
              </a:lnSpc>
            </a:pPr>
            <a:r>
              <a:rPr lang="en-US" sz="2000" smtClean="0"/>
              <a:t>Allenby and Rossi call the classical method an “approximate Bayesian” approach.</a:t>
            </a:r>
          </a:p>
          <a:p>
            <a:pPr marL="742950" lvl="1" indent="-285750" eaLnBrk="1" hangingPunct="1">
              <a:lnSpc>
                <a:spcPct val="80000"/>
              </a:lnSpc>
            </a:pPr>
            <a:r>
              <a:rPr lang="en-US" sz="1800" smtClean="0"/>
              <a:t>(Greene calls the Bayesian estimator an “approximate random parameters model”)</a:t>
            </a:r>
          </a:p>
          <a:p>
            <a:pPr marL="742950" lvl="1" indent="-285750" eaLnBrk="1" hangingPunct="1">
              <a:lnSpc>
                <a:spcPct val="80000"/>
              </a:lnSpc>
            </a:pPr>
            <a:r>
              <a:rPr lang="en-US" sz="1800" smtClean="0"/>
              <a:t>Who’s right?</a:t>
            </a:r>
          </a:p>
          <a:p>
            <a:pPr marL="1143000" lvl="2" indent="-228600" eaLnBrk="1" hangingPunct="1">
              <a:lnSpc>
                <a:spcPct val="80000"/>
              </a:lnSpc>
            </a:pPr>
            <a:r>
              <a:rPr lang="en-US" sz="1600" smtClean="0"/>
              <a:t>Bayesian layers on implausible uninformative priors and calls the maximum likelihood results “exact” Bayesian estimators.</a:t>
            </a:r>
          </a:p>
          <a:p>
            <a:pPr marL="1143000" lvl="2" indent="-228600" eaLnBrk="1" hangingPunct="1">
              <a:lnSpc>
                <a:spcPct val="80000"/>
              </a:lnSpc>
            </a:pPr>
            <a:r>
              <a:rPr lang="en-US" sz="1600" smtClean="0"/>
              <a:t>Classical is strongly parametric and a slave to the distributional assumptions.</a:t>
            </a:r>
          </a:p>
          <a:p>
            <a:pPr marL="1143000" lvl="2" indent="-228600" eaLnBrk="1" hangingPunct="1">
              <a:lnSpc>
                <a:spcPct val="80000"/>
              </a:lnSpc>
            </a:pPr>
            <a:r>
              <a:rPr lang="en-US" sz="1600" smtClean="0"/>
              <a:t>Bayesian is even more strongly parametric than classical.</a:t>
            </a:r>
          </a:p>
          <a:p>
            <a:pPr marL="1143000" lvl="2" indent="-228600" eaLnBrk="1" hangingPunct="1">
              <a:lnSpc>
                <a:spcPct val="80000"/>
              </a:lnSpc>
            </a:pPr>
            <a:r>
              <a:rPr lang="en-US" sz="1600" smtClean="0"/>
              <a:t>Neither is right – Both are right.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1219200"/>
            <a:ext cx="8534400" cy="530225"/>
          </a:xfrm>
        </p:spPr>
        <p:txBody>
          <a:bodyPr/>
          <a:lstStyle/>
          <a:p>
            <a:pPr eaLnBrk="1" hangingPunct="1"/>
            <a:r>
              <a:rPr lang="en-US" sz="2800" b="1" smtClean="0"/>
              <a:t>A Comparison of Maximum Simulated </a:t>
            </a:r>
            <a:br>
              <a:rPr lang="en-US" sz="2800" b="1" smtClean="0"/>
            </a:br>
            <a:r>
              <a:rPr lang="en-US" sz="2800" b="1" smtClean="0"/>
              <a:t>Likelihood and Hierarchical Bayes</a:t>
            </a:r>
          </a:p>
        </p:txBody>
      </p:sp>
      <p:sp>
        <p:nvSpPr>
          <p:cNvPr id="21508" name="Rectangle 3"/>
          <p:cNvSpPr>
            <a:spLocks noGrp="1" noChangeArrowheads="1"/>
          </p:cNvSpPr>
          <p:nvPr>
            <p:ph idx="1"/>
          </p:nvPr>
        </p:nvSpPr>
        <p:spPr>
          <a:xfrm>
            <a:off x="533400" y="1981200"/>
            <a:ext cx="8229600" cy="1676400"/>
          </a:xfrm>
        </p:spPr>
        <p:txBody>
          <a:bodyPr/>
          <a:lstStyle/>
          <a:p>
            <a:pPr marL="342900" indent="-342900" eaLnBrk="1" hangingPunct="1"/>
            <a:r>
              <a:rPr lang="en-US" sz="2400" smtClean="0"/>
              <a:t>Ken Train: “A Comparison of Hierarchical Bayes and Maximum Simulated Likelihood for Mixed Logit”</a:t>
            </a:r>
          </a:p>
          <a:p>
            <a:pPr marL="342900" indent="-342900" eaLnBrk="1" hangingPunct="1"/>
            <a:r>
              <a:rPr lang="en-US" sz="2400" smtClean="0"/>
              <a:t>Mixed Logit</a:t>
            </a:r>
          </a:p>
        </p:txBody>
      </p:sp>
      <p:graphicFrame>
        <p:nvGraphicFramePr>
          <p:cNvPr id="21506" name="Object 4"/>
          <p:cNvGraphicFramePr>
            <a:graphicFrameLocks noChangeAspect="1"/>
          </p:cNvGraphicFramePr>
          <p:nvPr>
            <p:extLst>
              <p:ext uri="{D42A27DB-BD31-4B8C-83A1-F6EECF244321}">
                <p14:modId xmlns="" xmlns:p14="http://schemas.microsoft.com/office/powerpoint/2010/main" val="1843390797"/>
              </p:ext>
            </p:extLst>
          </p:nvPr>
        </p:nvGraphicFramePr>
        <p:xfrm>
          <a:off x="2230438" y="3486150"/>
          <a:ext cx="5673725" cy="2106613"/>
        </p:xfrm>
        <a:graphic>
          <a:graphicData uri="http://schemas.openxmlformats.org/presentationml/2006/ole">
            <p:oleObj spid="_x0000_s8206" name="Equation" r:id="rId4" imgW="2463800" imgH="914400"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914400" y="1295400"/>
            <a:ext cx="8229600" cy="530225"/>
          </a:xfrm>
        </p:spPr>
        <p:txBody>
          <a:bodyPr/>
          <a:lstStyle/>
          <a:p>
            <a:pPr eaLnBrk="1" hangingPunct="1"/>
            <a:r>
              <a:rPr lang="en-US" sz="2800" b="1" smtClean="0"/>
              <a:t>Stochastic Structure – Conditional Likelihood</a:t>
            </a:r>
          </a:p>
        </p:txBody>
      </p:sp>
      <p:graphicFrame>
        <p:nvGraphicFramePr>
          <p:cNvPr id="22530" name="Object 3"/>
          <p:cNvGraphicFramePr>
            <a:graphicFrameLocks noChangeAspect="1"/>
          </p:cNvGraphicFramePr>
          <p:nvPr>
            <p:extLst>
              <p:ext uri="{D42A27DB-BD31-4B8C-83A1-F6EECF244321}">
                <p14:modId xmlns="" xmlns:p14="http://schemas.microsoft.com/office/powerpoint/2010/main" val="137935163"/>
              </p:ext>
            </p:extLst>
          </p:nvPr>
        </p:nvGraphicFramePr>
        <p:xfrm>
          <a:off x="1143000" y="2057400"/>
          <a:ext cx="6988175" cy="2932113"/>
        </p:xfrm>
        <a:graphic>
          <a:graphicData uri="http://schemas.openxmlformats.org/presentationml/2006/ole">
            <p:oleObj spid="_x0000_s9230" name="Equation" r:id="rId4" imgW="3632200" imgH="1524000" progId="Equation.DSMT4">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57200" y="609600"/>
            <a:ext cx="8229600" cy="1139825"/>
          </a:xfrm>
        </p:spPr>
        <p:txBody>
          <a:bodyPr/>
          <a:lstStyle/>
          <a:p>
            <a:pPr eaLnBrk="1" hangingPunct="1"/>
            <a:r>
              <a:rPr lang="en-US" b="1" smtClean="0"/>
              <a:t>Classical Approach</a:t>
            </a:r>
          </a:p>
        </p:txBody>
      </p:sp>
      <p:graphicFrame>
        <p:nvGraphicFramePr>
          <p:cNvPr id="23554" name="Object 3"/>
          <p:cNvGraphicFramePr>
            <a:graphicFrameLocks noChangeAspect="1"/>
          </p:cNvGraphicFramePr>
          <p:nvPr>
            <p:extLst>
              <p:ext uri="{D42A27DB-BD31-4B8C-83A1-F6EECF244321}">
                <p14:modId xmlns="" xmlns:p14="http://schemas.microsoft.com/office/powerpoint/2010/main" val="1783592707"/>
              </p:ext>
            </p:extLst>
          </p:nvPr>
        </p:nvGraphicFramePr>
        <p:xfrm>
          <a:off x="1295400" y="2362200"/>
          <a:ext cx="7169150" cy="3213853"/>
        </p:xfrm>
        <a:graphic>
          <a:graphicData uri="http://schemas.openxmlformats.org/presentationml/2006/ole">
            <p:oleObj spid="_x0000_s10254" name="Equation" r:id="rId4" imgW="3797300" imgH="1701800" progId="Equation.DSMT4">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b="1" smtClean="0"/>
              <a:t>Mixed Model Estimation</a:t>
            </a:r>
          </a:p>
        </p:txBody>
      </p:sp>
      <p:sp>
        <p:nvSpPr>
          <p:cNvPr id="48131" name="Rectangle 3"/>
          <p:cNvSpPr>
            <a:spLocks noGrp="1" noChangeArrowheads="1"/>
          </p:cNvSpPr>
          <p:nvPr>
            <p:ph idx="1"/>
          </p:nvPr>
        </p:nvSpPr>
        <p:spPr>
          <a:xfrm>
            <a:off x="533400" y="1905000"/>
            <a:ext cx="8229600" cy="4038600"/>
          </a:xfrm>
        </p:spPr>
        <p:txBody>
          <a:bodyPr/>
          <a:lstStyle/>
          <a:p>
            <a:pPr eaLnBrk="1" hangingPunct="1"/>
            <a:r>
              <a:rPr lang="en-US" smtClean="0"/>
              <a:t>MLWin:  Multilevel modeling for Windows</a:t>
            </a:r>
          </a:p>
          <a:p>
            <a:pPr lvl="1" eaLnBrk="1" hangingPunct="1"/>
            <a:r>
              <a:rPr lang="en-US" smtClean="0"/>
              <a:t>http://multilevel.ioe.ac.uk/index.html</a:t>
            </a:r>
          </a:p>
          <a:p>
            <a:pPr lvl="1" eaLnBrk="1" hangingPunct="1"/>
            <a:r>
              <a:rPr lang="en-US" smtClean="0"/>
              <a:t>Uses mostly Bayesian, MCMC methods</a:t>
            </a:r>
          </a:p>
          <a:p>
            <a:pPr lvl="1" eaLnBrk="1" hangingPunct="1"/>
            <a:r>
              <a:rPr lang="en-US" smtClean="0">
                <a:solidFill>
                  <a:srgbClr val="FF3300"/>
                </a:solidFill>
              </a:rPr>
              <a:t>“Markov Chain Monte Carlo (MCMC) methods allow Bayesian models to be fitted, where prior distributions for the model parameters are specified. By default </a:t>
            </a:r>
            <a:r>
              <a:rPr lang="en-US" i="1" smtClean="0">
                <a:solidFill>
                  <a:srgbClr val="FF3300"/>
                </a:solidFill>
              </a:rPr>
              <a:t>MLwin</a:t>
            </a:r>
            <a:r>
              <a:rPr lang="en-US" smtClean="0">
                <a:solidFill>
                  <a:srgbClr val="FF3300"/>
                </a:solidFill>
              </a:rPr>
              <a:t> sets diffuse priors</a:t>
            </a:r>
            <a:r>
              <a:rPr lang="en-US" smtClean="0"/>
              <a:t> </a:t>
            </a:r>
            <a:r>
              <a:rPr lang="en-US" smtClean="0">
                <a:solidFill>
                  <a:srgbClr val="FF3300"/>
                </a:solidFill>
              </a:rPr>
              <a:t>which can be used to approximate maximum likelihood estimation</a:t>
            </a:r>
            <a:r>
              <a:rPr lang="en-US" smtClean="0"/>
              <a:t>.”  (From their website.)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533400" y="914400"/>
            <a:ext cx="8229600" cy="1139825"/>
          </a:xfrm>
        </p:spPr>
        <p:txBody>
          <a:bodyPr/>
          <a:lstStyle/>
          <a:p>
            <a:pPr eaLnBrk="1" hangingPunct="1"/>
            <a:r>
              <a:rPr lang="en-US" sz="2800" b="1" smtClean="0"/>
              <a:t>Bayesian Approach – Gibbs Sampling and Metropolis-Hastings</a:t>
            </a:r>
          </a:p>
        </p:txBody>
      </p:sp>
      <p:graphicFrame>
        <p:nvGraphicFramePr>
          <p:cNvPr id="24578" name="Object 3"/>
          <p:cNvGraphicFramePr>
            <a:graphicFrameLocks noChangeAspect="1"/>
          </p:cNvGraphicFramePr>
          <p:nvPr>
            <p:extLst>
              <p:ext uri="{D42A27DB-BD31-4B8C-83A1-F6EECF244321}">
                <p14:modId xmlns="" xmlns:p14="http://schemas.microsoft.com/office/powerpoint/2010/main" val="3290617862"/>
              </p:ext>
            </p:extLst>
          </p:nvPr>
        </p:nvGraphicFramePr>
        <p:xfrm>
          <a:off x="838200" y="2590800"/>
          <a:ext cx="7481143" cy="2514600"/>
        </p:xfrm>
        <a:graphic>
          <a:graphicData uri="http://schemas.openxmlformats.org/presentationml/2006/ole">
            <p:oleObj spid="_x0000_s11279" name="Equation" r:id="rId4" imgW="4305300" imgH="1447800" progId="Equation.DSMT4">
              <p:embed/>
            </p:oleObj>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838200"/>
            <a:ext cx="8229600" cy="1139825"/>
          </a:xfrm>
        </p:spPr>
        <p:txBody>
          <a:bodyPr/>
          <a:lstStyle/>
          <a:p>
            <a:pPr eaLnBrk="1" hangingPunct="1"/>
            <a:r>
              <a:rPr lang="en-US" sz="2800" b="1" smtClean="0"/>
              <a:t>Gibbs Sampling from Posteriors: b</a:t>
            </a:r>
            <a:endParaRPr lang="en-US" sz="2800" smtClean="0"/>
          </a:p>
        </p:txBody>
      </p:sp>
      <p:graphicFrame>
        <p:nvGraphicFramePr>
          <p:cNvPr id="25602" name="Object 3"/>
          <p:cNvGraphicFramePr>
            <a:graphicFrameLocks noChangeAspect="1"/>
          </p:cNvGraphicFramePr>
          <p:nvPr>
            <p:extLst>
              <p:ext uri="{D42A27DB-BD31-4B8C-83A1-F6EECF244321}">
                <p14:modId xmlns="" xmlns:p14="http://schemas.microsoft.com/office/powerpoint/2010/main" val="1165275957"/>
              </p:ext>
            </p:extLst>
          </p:nvPr>
        </p:nvGraphicFramePr>
        <p:xfrm>
          <a:off x="1295400" y="2438400"/>
          <a:ext cx="6597986" cy="2888513"/>
        </p:xfrm>
        <a:graphic>
          <a:graphicData uri="http://schemas.openxmlformats.org/presentationml/2006/ole">
            <p:oleObj spid="_x0000_s12302" name="Equation" r:id="rId4" imgW="2755900" imgH="1206500" progId="Equation.DSMT4">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533400"/>
            <a:ext cx="8229600" cy="1139825"/>
          </a:xfrm>
        </p:spPr>
        <p:txBody>
          <a:bodyPr/>
          <a:lstStyle/>
          <a:p>
            <a:pPr eaLnBrk="1" hangingPunct="1"/>
            <a:r>
              <a:rPr lang="en-US" sz="2800" b="1" smtClean="0"/>
              <a:t>Gibbs Sampling from Posteriors: </a:t>
            </a:r>
            <a:r>
              <a:rPr lang="el-GR" sz="2800" b="1" smtClean="0">
                <a:cs typeface="Arial" charset="0"/>
              </a:rPr>
              <a:t>Ω</a:t>
            </a:r>
          </a:p>
        </p:txBody>
      </p:sp>
      <p:graphicFrame>
        <p:nvGraphicFramePr>
          <p:cNvPr id="26626" name="Object 3"/>
          <p:cNvGraphicFramePr>
            <a:graphicFrameLocks noChangeAspect="1"/>
          </p:cNvGraphicFramePr>
          <p:nvPr>
            <p:extLst>
              <p:ext uri="{D42A27DB-BD31-4B8C-83A1-F6EECF244321}">
                <p14:modId xmlns="" xmlns:p14="http://schemas.microsoft.com/office/powerpoint/2010/main" val="843787038"/>
              </p:ext>
            </p:extLst>
          </p:nvPr>
        </p:nvGraphicFramePr>
        <p:xfrm>
          <a:off x="1371600" y="2286000"/>
          <a:ext cx="6303962" cy="3006840"/>
        </p:xfrm>
        <a:graphic>
          <a:graphicData uri="http://schemas.openxmlformats.org/presentationml/2006/ole">
            <p:oleObj spid="_x0000_s13326" name="Equation" r:id="rId4" imgW="3200400" imgH="1524000" progId="Equation.DSMT4">
              <p:embed/>
            </p:oleObj>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457200" y="533400"/>
            <a:ext cx="8229600" cy="1139825"/>
          </a:xfrm>
        </p:spPr>
        <p:txBody>
          <a:bodyPr/>
          <a:lstStyle/>
          <a:p>
            <a:pPr eaLnBrk="1" hangingPunct="1"/>
            <a:r>
              <a:rPr lang="en-US" sz="2800" b="1" smtClean="0"/>
              <a:t>Gibbs Sampling from Posteriors: </a:t>
            </a:r>
            <a:r>
              <a:rPr lang="en-US" sz="2800" b="1" smtClean="0">
                <a:sym typeface="Symbol" pitchFamily="18" charset="2"/>
              </a:rPr>
              <a:t></a:t>
            </a:r>
            <a:r>
              <a:rPr lang="en-US" sz="2800" b="1" baseline="-25000" smtClean="0">
                <a:sym typeface="Symbol" pitchFamily="18" charset="2"/>
              </a:rPr>
              <a:t>i</a:t>
            </a:r>
            <a:endParaRPr lang="en-US" sz="2800" b="1" smtClean="0">
              <a:sym typeface="Symbol" pitchFamily="18" charset="2"/>
            </a:endParaRPr>
          </a:p>
        </p:txBody>
      </p:sp>
      <p:graphicFrame>
        <p:nvGraphicFramePr>
          <p:cNvPr id="27650" name="Object 3"/>
          <p:cNvGraphicFramePr>
            <a:graphicFrameLocks noChangeAspect="1"/>
          </p:cNvGraphicFramePr>
          <p:nvPr>
            <p:extLst>
              <p:ext uri="{D42A27DB-BD31-4B8C-83A1-F6EECF244321}">
                <p14:modId xmlns="" xmlns:p14="http://schemas.microsoft.com/office/powerpoint/2010/main" val="900109172"/>
              </p:ext>
            </p:extLst>
          </p:nvPr>
        </p:nvGraphicFramePr>
        <p:xfrm>
          <a:off x="1447800" y="2209800"/>
          <a:ext cx="6518275" cy="2802374"/>
        </p:xfrm>
        <a:graphic>
          <a:graphicData uri="http://schemas.openxmlformats.org/presentationml/2006/ole">
            <p:oleObj spid="_x0000_s14350" name="Equation" r:id="rId4" imgW="2628900" imgH="1130300" progId="Equation.DSMT4">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457200" y="685800"/>
            <a:ext cx="8229600" cy="1139825"/>
          </a:xfrm>
        </p:spPr>
        <p:txBody>
          <a:bodyPr/>
          <a:lstStyle/>
          <a:p>
            <a:pPr eaLnBrk="1" hangingPunct="1"/>
            <a:r>
              <a:rPr lang="en-US" b="1" smtClean="0"/>
              <a:t>Metropolis – Hastings Method</a:t>
            </a:r>
          </a:p>
        </p:txBody>
      </p:sp>
      <p:graphicFrame>
        <p:nvGraphicFramePr>
          <p:cNvPr id="28674" name="Object 3"/>
          <p:cNvGraphicFramePr>
            <a:graphicFrameLocks noChangeAspect="1"/>
          </p:cNvGraphicFramePr>
          <p:nvPr>
            <p:extLst>
              <p:ext uri="{D42A27DB-BD31-4B8C-83A1-F6EECF244321}">
                <p14:modId xmlns="" xmlns:p14="http://schemas.microsoft.com/office/powerpoint/2010/main" val="2398083470"/>
              </p:ext>
            </p:extLst>
          </p:nvPr>
        </p:nvGraphicFramePr>
        <p:xfrm>
          <a:off x="1447800" y="2057400"/>
          <a:ext cx="6365789" cy="3352800"/>
        </p:xfrm>
        <a:graphic>
          <a:graphicData uri="http://schemas.openxmlformats.org/presentationml/2006/ole">
            <p:oleObj spid="_x0000_s15374" name="Equation" r:id="rId4" imgW="3086100" imgH="1625600" progId="Equation.DSMT4">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457200"/>
            <a:ext cx="8229600" cy="1139825"/>
          </a:xfrm>
        </p:spPr>
        <p:txBody>
          <a:bodyPr/>
          <a:lstStyle/>
          <a:p>
            <a:pPr eaLnBrk="1" hangingPunct="1"/>
            <a:r>
              <a:rPr lang="en-US" sz="2800" b="1" smtClean="0"/>
              <a:t>Metropolis Hastings: A Draw of </a:t>
            </a:r>
            <a:r>
              <a:rPr lang="en-US" sz="2800" b="1" smtClean="0">
                <a:sym typeface="Symbol" pitchFamily="18" charset="2"/>
              </a:rPr>
              <a:t></a:t>
            </a:r>
            <a:r>
              <a:rPr lang="en-US" sz="2800" b="1" baseline="-25000" smtClean="0">
                <a:sym typeface="Symbol" pitchFamily="18" charset="2"/>
              </a:rPr>
              <a:t>i</a:t>
            </a:r>
            <a:endParaRPr lang="en-US" sz="2800" b="1" smtClean="0">
              <a:sym typeface="Symbol" pitchFamily="18" charset="2"/>
            </a:endParaRPr>
          </a:p>
        </p:txBody>
      </p:sp>
      <p:graphicFrame>
        <p:nvGraphicFramePr>
          <p:cNvPr id="29698" name="Object 3"/>
          <p:cNvGraphicFramePr>
            <a:graphicFrameLocks noChangeAspect="1"/>
          </p:cNvGraphicFramePr>
          <p:nvPr>
            <p:extLst>
              <p:ext uri="{D42A27DB-BD31-4B8C-83A1-F6EECF244321}">
                <p14:modId xmlns="" xmlns:p14="http://schemas.microsoft.com/office/powerpoint/2010/main" val="792979611"/>
              </p:ext>
            </p:extLst>
          </p:nvPr>
        </p:nvGraphicFramePr>
        <p:xfrm>
          <a:off x="2209800" y="2209800"/>
          <a:ext cx="5033962" cy="3526452"/>
        </p:xfrm>
        <a:graphic>
          <a:graphicData uri="http://schemas.openxmlformats.org/presentationml/2006/ole">
            <p:oleObj spid="_x0000_s16398" name="Equation" r:id="rId4" imgW="2501900" imgH="1752600" progId="Equation.DSMT4">
              <p:embed/>
            </p:oleObj>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b="1" smtClean="0"/>
              <a:t>Application: Energy Suppliers</a:t>
            </a:r>
          </a:p>
        </p:txBody>
      </p:sp>
      <p:sp>
        <p:nvSpPr>
          <p:cNvPr id="49155" name="Rectangle 3"/>
          <p:cNvSpPr>
            <a:spLocks noGrp="1" noChangeArrowheads="1"/>
          </p:cNvSpPr>
          <p:nvPr>
            <p:ph idx="1"/>
          </p:nvPr>
        </p:nvSpPr>
        <p:spPr>
          <a:xfrm>
            <a:off x="1600200" y="1905000"/>
            <a:ext cx="6858000" cy="3962400"/>
          </a:xfrm>
        </p:spPr>
        <p:txBody>
          <a:bodyPr/>
          <a:lstStyle/>
          <a:p>
            <a:pPr marL="342900" indent="-342900" eaLnBrk="1" hangingPunct="1"/>
            <a:r>
              <a:rPr lang="en-US" smtClean="0"/>
              <a:t>N=361 individuals, 2 to 12 hypothetical suppliers</a:t>
            </a:r>
          </a:p>
          <a:p>
            <a:pPr marL="342900" indent="-342900" eaLnBrk="1" hangingPunct="1"/>
            <a:r>
              <a:rPr lang="en-US" smtClean="0"/>
              <a:t>X=</a:t>
            </a:r>
          </a:p>
          <a:p>
            <a:pPr lvl="1" indent="-342900"/>
            <a:r>
              <a:rPr lang="en-US" smtClean="0"/>
              <a:t>(1) fixed rates, </a:t>
            </a:r>
          </a:p>
          <a:p>
            <a:pPr lvl="1" indent="-342900"/>
            <a:r>
              <a:rPr lang="en-US" smtClean="0"/>
              <a:t>(2) contract length,     </a:t>
            </a:r>
          </a:p>
          <a:p>
            <a:pPr lvl="1" indent="-342900"/>
            <a:r>
              <a:rPr lang="en-US" smtClean="0"/>
              <a:t>(3) local (0,1),</a:t>
            </a:r>
          </a:p>
          <a:p>
            <a:pPr lvl="1" indent="-342900"/>
            <a:r>
              <a:rPr lang="en-US" smtClean="0"/>
              <a:t>(4) well known company (0,1), </a:t>
            </a:r>
          </a:p>
          <a:p>
            <a:pPr lvl="1" indent="-342900"/>
            <a:r>
              <a:rPr lang="en-US" smtClean="0"/>
              <a:t>(5) offer TOD rates (0,1), </a:t>
            </a:r>
          </a:p>
          <a:p>
            <a:pPr lvl="1" indent="-342900"/>
            <a:r>
              <a:rPr lang="en-US" smtClean="0"/>
              <a:t>(6) offer seasonal rates]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b="1" smtClean="0"/>
              <a:t>Estimates: Mean of Individual </a:t>
            </a:r>
            <a:r>
              <a:rPr lang="en-US" b="1" smtClean="0">
                <a:sym typeface="Symbol" pitchFamily="18" charset="2"/>
              </a:rPr>
              <a:t></a:t>
            </a:r>
            <a:r>
              <a:rPr lang="en-US" b="1" baseline="-25000" smtClean="0">
                <a:sym typeface="Symbol" pitchFamily="18" charset="2"/>
              </a:rPr>
              <a:t>i</a:t>
            </a:r>
            <a:endParaRPr lang="en-US" b="1" smtClean="0">
              <a:sym typeface="Symbol" pitchFamily="18" charset="2"/>
            </a:endParaRPr>
          </a:p>
        </p:txBody>
      </p:sp>
      <p:graphicFrame>
        <p:nvGraphicFramePr>
          <p:cNvPr id="868355" name="Group 3"/>
          <p:cNvGraphicFramePr>
            <a:graphicFrameLocks noGrp="1"/>
          </p:cNvGraphicFramePr>
          <p:nvPr>
            <p:ph type="tbl" idx="1"/>
            <p:extLst>
              <p:ext uri="{D42A27DB-BD31-4B8C-83A1-F6EECF244321}">
                <p14:modId xmlns="" xmlns:p14="http://schemas.microsoft.com/office/powerpoint/2010/main" val="3532712481"/>
              </p:ext>
            </p:extLst>
          </p:nvPr>
        </p:nvGraphicFramePr>
        <p:xfrm>
          <a:off x="457200" y="1981200"/>
          <a:ext cx="8229600" cy="4092576"/>
        </p:xfrm>
        <a:graphic>
          <a:graphicData uri="http://schemas.openxmlformats.org/drawingml/2006/table">
            <a:tbl>
              <a:tblPr/>
              <a:tblGrid>
                <a:gridCol w="2743200"/>
                <a:gridCol w="2743200"/>
                <a:gridCol w="2743200"/>
              </a:tblGrid>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MSL Estimate</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(Asymptotic 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Bayes Posterior Mean</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(Posterior Std.Dev.)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Price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-1.04 (0.396)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-1.04 (0.0374)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Contract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-0.208 (0.0240)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-0.194 (0.0224)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Local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2.40 (0.127)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2.41 (0.140)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Well Known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1.74 (0.0927)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1.71 (0.100)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TOD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-9.94 (0.337)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-10.0 (0.315)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Seasonal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-10.2 (0.333)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-10.2 (0.310)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b="1" smtClean="0"/>
              <a:t>Nonlinear Models and Simulation</a:t>
            </a:r>
          </a:p>
        </p:txBody>
      </p:sp>
      <p:sp>
        <p:nvSpPr>
          <p:cNvPr id="49155" name="Rectangle 3"/>
          <p:cNvSpPr>
            <a:spLocks noGrp="1" noChangeArrowheads="1"/>
          </p:cNvSpPr>
          <p:nvPr>
            <p:ph idx="1"/>
          </p:nvPr>
        </p:nvSpPr>
        <p:spPr/>
        <p:txBody>
          <a:bodyPr/>
          <a:lstStyle/>
          <a:p>
            <a:pPr eaLnBrk="1" hangingPunct="1">
              <a:lnSpc>
                <a:spcPct val="90000"/>
              </a:lnSpc>
            </a:pPr>
            <a:r>
              <a:rPr lang="en-US" smtClean="0"/>
              <a:t>Bayesian inference over parameters in a nonlinear model:</a:t>
            </a:r>
          </a:p>
          <a:p>
            <a:pPr lvl="1" eaLnBrk="1" hangingPunct="1">
              <a:lnSpc>
                <a:spcPct val="90000"/>
              </a:lnSpc>
            </a:pPr>
            <a:r>
              <a:rPr lang="en-US" smtClean="0"/>
              <a:t>1.  Parameterize the model</a:t>
            </a:r>
          </a:p>
          <a:p>
            <a:pPr lvl="1" eaLnBrk="1" hangingPunct="1">
              <a:lnSpc>
                <a:spcPct val="90000"/>
              </a:lnSpc>
            </a:pPr>
            <a:r>
              <a:rPr lang="en-US" smtClean="0"/>
              <a:t>2.  Form the likelihood conditioned on the parameters</a:t>
            </a:r>
          </a:p>
          <a:p>
            <a:pPr lvl="1" eaLnBrk="1" hangingPunct="1">
              <a:lnSpc>
                <a:spcPct val="90000"/>
              </a:lnSpc>
            </a:pPr>
            <a:r>
              <a:rPr lang="en-US" smtClean="0"/>
              <a:t>3.  Develop the priors – joint prior for all model parameters</a:t>
            </a:r>
          </a:p>
          <a:p>
            <a:pPr lvl="1" eaLnBrk="1" hangingPunct="1">
              <a:lnSpc>
                <a:spcPct val="90000"/>
              </a:lnSpc>
            </a:pPr>
            <a:r>
              <a:rPr lang="en-US" smtClean="0"/>
              <a:t>4.  Posterior is proportional to likelihood times prior.  (Usually requires conjugate priors to be tractable.)</a:t>
            </a:r>
          </a:p>
          <a:p>
            <a:pPr lvl="1" eaLnBrk="1" hangingPunct="1">
              <a:lnSpc>
                <a:spcPct val="90000"/>
              </a:lnSpc>
            </a:pPr>
            <a:r>
              <a:rPr lang="en-US" smtClean="0"/>
              <a:t>5.  Draw observations from the posterior to study its characteristics.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609600"/>
            <a:ext cx="8229600" cy="1139825"/>
          </a:xfrm>
        </p:spPr>
        <p:txBody>
          <a:bodyPr/>
          <a:lstStyle/>
          <a:p>
            <a:pPr eaLnBrk="1" hangingPunct="1"/>
            <a:r>
              <a:rPr lang="en-US" b="1" smtClean="0"/>
              <a:t>Simulation Based Inference</a:t>
            </a:r>
          </a:p>
        </p:txBody>
      </p:sp>
      <p:graphicFrame>
        <p:nvGraphicFramePr>
          <p:cNvPr id="9218" name="Object 4"/>
          <p:cNvGraphicFramePr>
            <a:graphicFrameLocks noChangeAspect="1"/>
          </p:cNvGraphicFramePr>
          <p:nvPr/>
        </p:nvGraphicFramePr>
        <p:xfrm>
          <a:off x="1219200" y="2139950"/>
          <a:ext cx="7010400" cy="3422650"/>
        </p:xfrm>
        <a:graphic>
          <a:graphicData uri="http://schemas.openxmlformats.org/presentationml/2006/ole">
            <p:oleObj spid="_x0000_s101380" name="Equation" r:id="rId4" imgW="3797300" imgH="1854200" progId="Equation.DSMT4">
              <p:embed/>
            </p:oleObj>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62000" y="1447800"/>
            <a:ext cx="8229600" cy="530225"/>
          </a:xfrm>
        </p:spPr>
        <p:txBody>
          <a:bodyPr/>
          <a:lstStyle/>
          <a:p>
            <a:pPr eaLnBrk="1" hangingPunct="1"/>
            <a:r>
              <a:rPr lang="en-US" b="1" smtClean="0"/>
              <a:t>Large Sample Properties of Posteriors</a:t>
            </a:r>
          </a:p>
        </p:txBody>
      </p:sp>
      <p:sp>
        <p:nvSpPr>
          <p:cNvPr id="46083" name="Rectangle 3"/>
          <p:cNvSpPr>
            <a:spLocks noGrp="1" noChangeArrowheads="1"/>
          </p:cNvSpPr>
          <p:nvPr>
            <p:ph idx="1"/>
          </p:nvPr>
        </p:nvSpPr>
        <p:spPr>
          <a:xfrm>
            <a:off x="914400" y="2362200"/>
            <a:ext cx="8229600" cy="3505200"/>
          </a:xfrm>
        </p:spPr>
        <p:txBody>
          <a:bodyPr/>
          <a:lstStyle/>
          <a:p>
            <a:pPr eaLnBrk="1" hangingPunct="1"/>
            <a:r>
              <a:rPr lang="en-US" smtClean="0"/>
              <a:t>Under a uniform prior, the posterior is proportional to the likelihood function</a:t>
            </a:r>
          </a:p>
          <a:p>
            <a:pPr lvl="1" eaLnBrk="1" hangingPunct="1"/>
            <a:r>
              <a:rPr lang="en-US" smtClean="0"/>
              <a:t>Bayesian ‘estimator’ is the mean of the posterior</a:t>
            </a:r>
          </a:p>
          <a:p>
            <a:pPr lvl="1" eaLnBrk="1" hangingPunct="1"/>
            <a:r>
              <a:rPr lang="en-US" smtClean="0"/>
              <a:t>MLE equals the mode of the likelihood</a:t>
            </a:r>
          </a:p>
          <a:p>
            <a:pPr lvl="1" eaLnBrk="1" hangingPunct="1"/>
            <a:r>
              <a:rPr lang="en-US" smtClean="0"/>
              <a:t>In large samples, the likelihood becomes approximately normal – the mean equals the mode</a:t>
            </a:r>
          </a:p>
          <a:p>
            <a:pPr lvl="1" eaLnBrk="1" hangingPunct="1"/>
            <a:r>
              <a:rPr lang="en-US" smtClean="0"/>
              <a:t>Thus, in large samples, the posterior mean will be approximately equal to the MLE.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b="1" smtClean="0"/>
              <a:t>Conclusions</a:t>
            </a:r>
          </a:p>
        </p:txBody>
      </p:sp>
      <p:sp>
        <p:nvSpPr>
          <p:cNvPr id="57347" name="Rectangle 3"/>
          <p:cNvSpPr>
            <a:spLocks noGrp="1" noChangeArrowheads="1"/>
          </p:cNvSpPr>
          <p:nvPr>
            <p:ph idx="1"/>
          </p:nvPr>
        </p:nvSpPr>
        <p:spPr>
          <a:xfrm>
            <a:off x="533400" y="1981200"/>
            <a:ext cx="8229600" cy="3429000"/>
          </a:xfrm>
        </p:spPr>
        <p:txBody>
          <a:bodyPr/>
          <a:lstStyle/>
          <a:p>
            <a:pPr eaLnBrk="1" hangingPunct="1"/>
            <a:r>
              <a:rPr lang="en-US" smtClean="0"/>
              <a:t>Bayesian vs. Classical Estimation</a:t>
            </a:r>
          </a:p>
          <a:p>
            <a:pPr lvl="1" eaLnBrk="1" hangingPunct="1"/>
            <a:r>
              <a:rPr lang="en-US" smtClean="0"/>
              <a:t>In principle, some differences in interpretation</a:t>
            </a:r>
          </a:p>
          <a:p>
            <a:pPr lvl="1" eaLnBrk="1" hangingPunct="1"/>
            <a:r>
              <a:rPr lang="en-US" smtClean="0"/>
              <a:t>As practiced, just two different algorithms</a:t>
            </a:r>
          </a:p>
          <a:p>
            <a:pPr lvl="1" eaLnBrk="1" hangingPunct="1"/>
            <a:r>
              <a:rPr lang="en-US" smtClean="0"/>
              <a:t>The religious debate is a red herring</a:t>
            </a:r>
          </a:p>
          <a:p>
            <a:pPr eaLnBrk="1" hangingPunct="1"/>
            <a:r>
              <a:rPr lang="en-US" smtClean="0"/>
              <a:t>Gibbs Sampler.  A major technological advance</a:t>
            </a:r>
          </a:p>
          <a:p>
            <a:pPr lvl="1" eaLnBrk="1" hangingPunct="1"/>
            <a:r>
              <a:rPr lang="en-US" smtClean="0"/>
              <a:t>Useful tool for both classical and Bayesian</a:t>
            </a:r>
          </a:p>
          <a:p>
            <a:pPr lvl="1" eaLnBrk="1" hangingPunct="1"/>
            <a:r>
              <a:rPr lang="en-US" smtClean="0"/>
              <a:t>New Bayesian applications appear daily</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b="1" smtClean="0"/>
              <a:t>Applications of the Paradigm</a:t>
            </a:r>
          </a:p>
        </p:txBody>
      </p:sp>
      <p:sp>
        <p:nvSpPr>
          <p:cNvPr id="39939" name="Rectangle 3"/>
          <p:cNvSpPr>
            <a:spLocks noGrp="1" noChangeArrowheads="1"/>
          </p:cNvSpPr>
          <p:nvPr>
            <p:ph idx="1"/>
          </p:nvPr>
        </p:nvSpPr>
        <p:spPr/>
        <p:txBody>
          <a:bodyPr/>
          <a:lstStyle/>
          <a:p>
            <a:pPr eaLnBrk="1" hangingPunct="1"/>
            <a:r>
              <a:rPr lang="en-US" smtClean="0"/>
              <a:t>Classical econometricians doggedly cling to their theories even when the evidence conflicts with them – that is what specification searches are all about.</a:t>
            </a:r>
          </a:p>
          <a:p>
            <a:pPr eaLnBrk="1" hangingPunct="1"/>
            <a:r>
              <a:rPr lang="en-US" smtClean="0"/>
              <a:t>Bayesian econometricians NEVER incorporate prior evidence in their estimators – priors are always studiously noninformative.  (Informative priors taint the analysis.)  As practiced, Bayesian analysis is not Bayesian.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Methodological Issues</a:t>
            </a:r>
            <a:endParaRPr lang="en-US" b="1"/>
          </a:p>
        </p:txBody>
      </p:sp>
      <p:sp>
        <p:nvSpPr>
          <p:cNvPr id="3" name="Content Placeholder 2"/>
          <p:cNvSpPr>
            <a:spLocks noGrp="1"/>
          </p:cNvSpPr>
          <p:nvPr>
            <p:ph idx="1"/>
          </p:nvPr>
        </p:nvSpPr>
        <p:spPr>
          <a:xfrm>
            <a:off x="1066800" y="2057400"/>
            <a:ext cx="7010400" cy="2895600"/>
          </a:xfrm>
        </p:spPr>
        <p:txBody>
          <a:bodyPr/>
          <a:lstStyle/>
          <a:p>
            <a:r>
              <a:rPr lang="en-US" sz="2000" smtClean="0">
                <a:latin typeface="Arial" pitchFamily="34" charset="0"/>
                <a:cs typeface="Arial" pitchFamily="34" charset="0"/>
              </a:rPr>
              <a:t>Priors: Schizophrenia</a:t>
            </a:r>
          </a:p>
          <a:p>
            <a:pPr lvl="1"/>
            <a:r>
              <a:rPr lang="en-US" sz="2000" smtClean="0">
                <a:latin typeface="Arial" pitchFamily="34" charset="0"/>
                <a:cs typeface="Arial" pitchFamily="34" charset="0"/>
              </a:rPr>
              <a:t>Uninformative are disingenuous (and not Bayesian)</a:t>
            </a:r>
          </a:p>
          <a:p>
            <a:pPr lvl="1"/>
            <a:r>
              <a:rPr lang="en-US" sz="2000" smtClean="0">
                <a:latin typeface="Arial" pitchFamily="34" charset="0"/>
                <a:cs typeface="Arial" pitchFamily="34" charset="0"/>
              </a:rPr>
              <a:t>Informative are not objective</a:t>
            </a:r>
          </a:p>
          <a:p>
            <a:r>
              <a:rPr lang="en-US" sz="2000" smtClean="0">
                <a:latin typeface="Arial" pitchFamily="34" charset="0"/>
                <a:cs typeface="Arial" pitchFamily="34" charset="0"/>
              </a:rPr>
              <a:t>Using existing information? Received studies generally do not do this.</a:t>
            </a:r>
          </a:p>
          <a:p>
            <a:r>
              <a:rPr lang="en-US" sz="2000" smtClean="0">
                <a:latin typeface="Arial" pitchFamily="34" charset="0"/>
                <a:cs typeface="Arial" pitchFamily="34" charset="0"/>
              </a:rPr>
              <a:t>Bernstein von Mises theorem and likelihood estimation.</a:t>
            </a:r>
          </a:p>
          <a:p>
            <a:pPr lvl="1"/>
            <a:r>
              <a:rPr lang="en-US" sz="2000" smtClean="0">
                <a:latin typeface="Arial" pitchFamily="34" charset="0"/>
                <a:cs typeface="Arial" pitchFamily="34" charset="0"/>
              </a:rPr>
              <a:t>In large samples, the likelihood dominates</a:t>
            </a:r>
          </a:p>
          <a:p>
            <a:pPr lvl="1"/>
            <a:r>
              <a:rPr lang="en-US" sz="2000" smtClean="0">
                <a:latin typeface="Arial" pitchFamily="34" charset="0"/>
                <a:cs typeface="Arial" pitchFamily="34" charset="0"/>
              </a:rPr>
              <a:t>The posterior mean will be the same as the MLE</a:t>
            </a:r>
            <a:endParaRPr lang="en-US" sz="2000">
              <a:latin typeface="Arial" pitchFamily="34" charset="0"/>
              <a:cs typeface="Arial" pitchFamily="34" charset="0"/>
            </a:endParaRPr>
          </a:p>
        </p:txBody>
      </p:sp>
    </p:spTree>
    <p:extLst>
      <p:ext uri="{BB962C8B-B14F-4D97-AF65-F5344CB8AC3E}">
        <p14:creationId xmlns="" xmlns:p14="http://schemas.microsoft.com/office/powerpoint/2010/main" val="317894360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mtClean="0"/>
              <a:t>Standard Criticisms</a:t>
            </a:r>
          </a:p>
        </p:txBody>
      </p:sp>
      <p:sp>
        <p:nvSpPr>
          <p:cNvPr id="58371" name="Rectangle 3"/>
          <p:cNvSpPr>
            <a:spLocks noGrp="1" noChangeArrowheads="1"/>
          </p:cNvSpPr>
          <p:nvPr>
            <p:ph idx="1"/>
          </p:nvPr>
        </p:nvSpPr>
        <p:spPr>
          <a:xfrm>
            <a:off x="457200" y="1828800"/>
            <a:ext cx="8229600" cy="4800600"/>
          </a:xfrm>
        </p:spPr>
        <p:txBody>
          <a:bodyPr/>
          <a:lstStyle/>
          <a:p>
            <a:pPr eaLnBrk="1" hangingPunct="1">
              <a:lnSpc>
                <a:spcPct val="80000"/>
              </a:lnSpc>
            </a:pPr>
            <a:r>
              <a:rPr lang="en-US" sz="3200" smtClean="0"/>
              <a:t>O</a:t>
            </a:r>
            <a:r>
              <a:rPr lang="en-US" sz="2400" smtClean="0"/>
              <a:t>f the Classical Approach</a:t>
            </a:r>
          </a:p>
          <a:p>
            <a:pPr lvl="1" eaLnBrk="1" hangingPunct="1">
              <a:lnSpc>
                <a:spcPct val="80000"/>
              </a:lnSpc>
            </a:pPr>
            <a:r>
              <a:rPr lang="en-US" sz="1800" smtClean="0"/>
              <a:t>Computationally difficult (ML vs. MCMC)</a:t>
            </a:r>
          </a:p>
          <a:p>
            <a:pPr lvl="1" eaLnBrk="1" hangingPunct="1">
              <a:lnSpc>
                <a:spcPct val="80000"/>
              </a:lnSpc>
            </a:pPr>
            <a:r>
              <a:rPr lang="en-US" sz="1800" smtClean="0"/>
              <a:t>No attention is paid to household level parameters.</a:t>
            </a:r>
          </a:p>
          <a:p>
            <a:pPr lvl="1" eaLnBrk="1" hangingPunct="1">
              <a:lnSpc>
                <a:spcPct val="80000"/>
              </a:lnSpc>
            </a:pPr>
            <a:r>
              <a:rPr lang="en-US" sz="1800" smtClean="0"/>
              <a:t>There is no natural estimator of individual or household level parameters</a:t>
            </a:r>
          </a:p>
          <a:p>
            <a:pPr lvl="1" eaLnBrk="1" hangingPunct="1">
              <a:lnSpc>
                <a:spcPct val="80000"/>
              </a:lnSpc>
            </a:pPr>
            <a:r>
              <a:rPr lang="en-US" sz="1800" smtClean="0"/>
              <a:t>Responses: None are true.  See, e.g., Train (2003, ch. 10)</a:t>
            </a:r>
          </a:p>
          <a:p>
            <a:pPr lvl="1" eaLnBrk="1" hangingPunct="1">
              <a:lnSpc>
                <a:spcPct val="80000"/>
              </a:lnSpc>
            </a:pPr>
            <a:endParaRPr lang="en-US" sz="1800" smtClean="0"/>
          </a:p>
          <a:p>
            <a:pPr eaLnBrk="1" hangingPunct="1">
              <a:lnSpc>
                <a:spcPct val="80000"/>
              </a:lnSpc>
            </a:pPr>
            <a:r>
              <a:rPr lang="en-US" sz="3200" smtClean="0"/>
              <a:t>O</a:t>
            </a:r>
            <a:r>
              <a:rPr lang="en-US" sz="2400" smtClean="0"/>
              <a:t>f Classical Inference in this Setting</a:t>
            </a:r>
          </a:p>
          <a:p>
            <a:pPr lvl="1" eaLnBrk="1" hangingPunct="1">
              <a:lnSpc>
                <a:spcPct val="80000"/>
              </a:lnSpc>
            </a:pPr>
            <a:r>
              <a:rPr lang="en-US" sz="1800" smtClean="0"/>
              <a:t>Asymptotics are “only approximate” and rely on “imaginary samples.”  Bayesian procedures are “exact.”</a:t>
            </a:r>
          </a:p>
          <a:p>
            <a:pPr lvl="1" eaLnBrk="1" hangingPunct="1">
              <a:lnSpc>
                <a:spcPct val="80000"/>
              </a:lnSpc>
            </a:pPr>
            <a:r>
              <a:rPr lang="en-US" sz="1800" smtClean="0"/>
              <a:t>Response:  The inexactness results from acknowledging that we try to extend these results outside the sample.  The Bayesian results are “exact” but have no generality and are useless except for this sample, these data and this prior. (Or are they?  Trying to extend them outside the sample is a distinctly classical exercise.)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1295400" y="2057400"/>
            <a:ext cx="6553200" cy="3124200"/>
          </a:xfrm>
        </p:spPr>
        <p:txBody>
          <a:bodyPr/>
          <a:lstStyle/>
          <a:p>
            <a:pPr marL="342900" indent="-342900" eaLnBrk="1" hangingPunct="1"/>
            <a:r>
              <a:rPr lang="en-US" sz="2000" smtClean="0"/>
              <a:t>As N </a:t>
            </a:r>
            <a:r>
              <a:rPr lang="en-US" sz="2000" smtClean="0">
                <a:sym typeface="Wingdings" pitchFamily="2" charset="2"/>
              </a:rPr>
              <a:t></a:t>
            </a:r>
            <a:r>
              <a:rPr lang="en-US" sz="2000" smtClean="0">
                <a:sym typeface="Symbol" pitchFamily="18" charset="2"/>
              </a:rPr>
              <a:t>, the likelihood dominates and the prior disappears </a:t>
            </a:r>
            <a:r>
              <a:rPr lang="en-US" sz="2000" smtClean="0">
                <a:sym typeface="Wingdings" pitchFamily="2" charset="2"/>
              </a:rPr>
              <a:t> Bayesian and Classical MLE converge. (Needs the mode of the posterior to converge to the mean.)</a:t>
            </a:r>
          </a:p>
          <a:p>
            <a:pPr marL="342900" indent="-342900" eaLnBrk="1" hangingPunct="1"/>
            <a:r>
              <a:rPr lang="en-US" sz="2000" smtClean="0">
                <a:sym typeface="Wingdings" pitchFamily="2" charset="2"/>
              </a:rPr>
              <a:t>Priors</a:t>
            </a:r>
          </a:p>
          <a:p>
            <a:pPr marL="742950" lvl="1" indent="-285750" eaLnBrk="1" hangingPunct="1"/>
            <a:r>
              <a:rPr lang="en-US" sz="1800" smtClean="0">
                <a:sym typeface="Symbol" pitchFamily="18" charset="2"/>
              </a:rPr>
              <a:t>Diffuse </a:t>
            </a:r>
            <a:r>
              <a:rPr lang="en-US" sz="1800" smtClean="0">
                <a:sym typeface="Wingdings" pitchFamily="2" charset="2"/>
              </a:rPr>
              <a:t> large variances imply little prior information. (NONINFORMATIVE)</a:t>
            </a:r>
          </a:p>
          <a:p>
            <a:pPr marL="742950" lvl="1" indent="-285750" eaLnBrk="1" hangingPunct="1"/>
            <a:r>
              <a:rPr lang="en-US" sz="1800" smtClean="0">
                <a:sym typeface="Wingdings" pitchFamily="2" charset="2"/>
              </a:rPr>
              <a:t>INFORMATIVE priors – finite variances that appear in the posterior.  “Taints” any final results.</a:t>
            </a:r>
            <a:endParaRPr lang="en-US" sz="1800" smtClean="0">
              <a:sym typeface="Symbol" pitchFamily="18" charset="2"/>
            </a:endParaRPr>
          </a:p>
        </p:txBody>
      </p:sp>
      <p:sp>
        <p:nvSpPr>
          <p:cNvPr id="5" name="Rectangle 2"/>
          <p:cNvSpPr txBox="1">
            <a:spLocks noChangeArrowheads="1"/>
          </p:cNvSpPr>
          <p:nvPr/>
        </p:nvSpPr>
        <p:spPr bwMode="auto">
          <a:xfrm>
            <a:off x="685800" y="13716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smtClean="0">
                <a:ln>
                  <a:noFill/>
                </a:ln>
                <a:solidFill>
                  <a:srgbClr val="003399"/>
                </a:solidFill>
                <a:effectLst/>
                <a:uLnTx/>
                <a:uFillTx/>
                <a:latin typeface="+mj-lt"/>
                <a:ea typeface="+mj-ea"/>
                <a:cs typeface="+mj-cs"/>
              </a:rPr>
              <a:t>Modeling Issues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1143000"/>
            <a:ext cx="8229600" cy="1143000"/>
          </a:xfrm>
        </p:spPr>
        <p:txBody>
          <a:bodyPr/>
          <a:lstStyle/>
          <a:p>
            <a:pPr eaLnBrk="1" hangingPunct="1"/>
            <a:r>
              <a:rPr lang="en-US" sz="2800" smtClean="0"/>
              <a:t>Reconciliation: Bernstein-Von </a:t>
            </a:r>
            <a:r>
              <a:rPr lang="en-US" sz="2800"/>
              <a:t>Mises </a:t>
            </a:r>
            <a:r>
              <a:rPr lang="en-US" sz="2800" smtClean="0"/>
              <a:t>Theorem</a:t>
            </a:r>
          </a:p>
        </p:txBody>
      </p:sp>
      <p:sp>
        <p:nvSpPr>
          <p:cNvPr id="51203" name="Rectangle 3"/>
          <p:cNvSpPr>
            <a:spLocks noGrp="1" noChangeArrowheads="1"/>
          </p:cNvSpPr>
          <p:nvPr>
            <p:ph idx="1"/>
          </p:nvPr>
        </p:nvSpPr>
        <p:spPr>
          <a:xfrm>
            <a:off x="457200" y="2743200"/>
            <a:ext cx="8229600" cy="3276600"/>
          </a:xfrm>
        </p:spPr>
        <p:txBody>
          <a:bodyPr/>
          <a:lstStyle/>
          <a:p>
            <a:pPr marL="342900" indent="-342900" eaLnBrk="1" hangingPunct="1">
              <a:lnSpc>
                <a:spcPct val="90000"/>
              </a:lnSpc>
            </a:pPr>
            <a:r>
              <a:rPr lang="en-US" sz="2000" smtClean="0"/>
              <a:t>The posterior distribution converges to normal with covariance matrix equal to 1/N times the information matrix (same as classical MLE).  (The distribution that is converging is the posterior, not the sampling distribution of the estimator of the posterior mean.)</a:t>
            </a:r>
          </a:p>
          <a:p>
            <a:pPr marL="342900" indent="-342900" eaLnBrk="1" hangingPunct="1">
              <a:lnSpc>
                <a:spcPct val="90000"/>
              </a:lnSpc>
            </a:pPr>
            <a:r>
              <a:rPr lang="en-US" sz="2000" smtClean="0"/>
              <a:t>The posterior mean (empirical) converges to the mode of the likelihood function.  Same as the MLE.  A proper prior disappears asymptotically.</a:t>
            </a:r>
          </a:p>
          <a:p>
            <a:pPr marL="342900" indent="-342900" eaLnBrk="1" hangingPunct="1">
              <a:lnSpc>
                <a:spcPct val="90000"/>
              </a:lnSpc>
            </a:pPr>
            <a:r>
              <a:rPr lang="en-US" sz="2000" smtClean="0"/>
              <a:t>Asymptotic sampling distribution of the posterior mean is the same as that of the MLE.</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b="1" smtClean="0"/>
              <a:t>Sources</a:t>
            </a:r>
          </a:p>
        </p:txBody>
      </p:sp>
      <p:sp>
        <p:nvSpPr>
          <p:cNvPr id="34819" name="Rectangle 3"/>
          <p:cNvSpPr>
            <a:spLocks noGrp="1" noChangeArrowheads="1"/>
          </p:cNvSpPr>
          <p:nvPr>
            <p:ph idx="1"/>
          </p:nvPr>
        </p:nvSpPr>
        <p:spPr>
          <a:xfrm>
            <a:off x="457200" y="2022475"/>
            <a:ext cx="8229600" cy="4302125"/>
          </a:xfrm>
        </p:spPr>
        <p:txBody>
          <a:bodyPr/>
          <a:lstStyle/>
          <a:p>
            <a:pPr eaLnBrk="1" hangingPunct="1"/>
            <a:r>
              <a:rPr lang="en-US" sz="2400" smtClean="0"/>
              <a:t>Lancaster, T.: An Introduction to Modern Bayesian Econometrics, Blackwell, 2004</a:t>
            </a:r>
          </a:p>
          <a:p>
            <a:pPr eaLnBrk="1" hangingPunct="1"/>
            <a:r>
              <a:rPr lang="en-US" sz="2400" smtClean="0"/>
              <a:t>Koop, G.: Bayesian Econometrics, Wiley, 2003</a:t>
            </a:r>
          </a:p>
          <a:p>
            <a:pPr eaLnBrk="1" hangingPunct="1"/>
            <a:r>
              <a:rPr lang="en-US" sz="2400" smtClean="0"/>
              <a:t>… “Bayesian Methods,” “Bayesian Data Analysis,” … (many books in statistics)</a:t>
            </a:r>
          </a:p>
          <a:p>
            <a:pPr eaLnBrk="1" hangingPunct="1"/>
            <a:r>
              <a:rPr lang="en-US" sz="2400" smtClean="0"/>
              <a:t>Papers in Marketing: Allenby, Ginter, Lenk, Kamakura,…</a:t>
            </a:r>
          </a:p>
          <a:p>
            <a:pPr eaLnBrk="1" hangingPunct="1"/>
            <a:r>
              <a:rPr lang="en-US" sz="2400" smtClean="0"/>
              <a:t>Papers in Statistics: Sid Chib,… </a:t>
            </a:r>
          </a:p>
          <a:p>
            <a:pPr eaLnBrk="1" hangingPunct="1"/>
            <a:r>
              <a:rPr lang="en-US" sz="2400" smtClean="0"/>
              <a:t>Books and Papers in Econometrics: Arnold Zellner, Gary Koop, Mark Steel, Dale Poirier,…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Software</a:t>
            </a:r>
          </a:p>
        </p:txBody>
      </p:sp>
      <p:sp>
        <p:nvSpPr>
          <p:cNvPr id="35843" name="Rectangle 3"/>
          <p:cNvSpPr>
            <a:spLocks noGrp="1" noChangeArrowheads="1"/>
          </p:cNvSpPr>
          <p:nvPr>
            <p:ph idx="1"/>
          </p:nvPr>
        </p:nvSpPr>
        <p:spPr/>
        <p:txBody>
          <a:bodyPr/>
          <a:lstStyle/>
          <a:p>
            <a:pPr eaLnBrk="1" hangingPunct="1"/>
            <a:r>
              <a:rPr lang="en-US" smtClean="0"/>
              <a:t>Stata, Limdep, SAS, etc.</a:t>
            </a:r>
          </a:p>
          <a:p>
            <a:pPr eaLnBrk="1" hangingPunct="1"/>
            <a:r>
              <a:rPr lang="en-US" smtClean="0"/>
              <a:t>R, Matlab, Gauss</a:t>
            </a:r>
          </a:p>
          <a:p>
            <a:pPr eaLnBrk="1" hangingPunct="1"/>
            <a:r>
              <a:rPr lang="en-US" smtClean="0"/>
              <a:t>WinBUGS</a:t>
            </a:r>
          </a:p>
          <a:p>
            <a:pPr lvl="1" eaLnBrk="1" hangingPunct="1"/>
            <a:r>
              <a:rPr lang="en-US" sz="3200" b="1" smtClean="0">
                <a:solidFill>
                  <a:srgbClr val="FF3300"/>
                </a:solidFill>
              </a:rPr>
              <a:t>B</a:t>
            </a:r>
            <a:r>
              <a:rPr lang="en-US" smtClean="0"/>
              <a:t>ayesian inference </a:t>
            </a:r>
            <a:r>
              <a:rPr lang="en-US" sz="3200" b="1" smtClean="0">
                <a:solidFill>
                  <a:srgbClr val="FF3300"/>
                </a:solidFill>
              </a:rPr>
              <a:t>U</a:t>
            </a:r>
            <a:r>
              <a:rPr lang="en-US" smtClean="0"/>
              <a:t>sing </a:t>
            </a:r>
            <a:r>
              <a:rPr lang="en-US" sz="3200" b="1" smtClean="0">
                <a:solidFill>
                  <a:srgbClr val="FF3300"/>
                </a:solidFill>
              </a:rPr>
              <a:t>G</a:t>
            </a:r>
            <a:r>
              <a:rPr lang="en-US" smtClean="0"/>
              <a:t>ibbs </a:t>
            </a:r>
            <a:r>
              <a:rPr lang="en-US" sz="3200" b="1" smtClean="0">
                <a:solidFill>
                  <a:srgbClr val="FF3300"/>
                </a:solidFill>
              </a:rPr>
              <a:t>S</a:t>
            </a:r>
            <a:r>
              <a:rPr lang="en-US" smtClean="0"/>
              <a:t>ampling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title"/>
          </p:nvPr>
        </p:nvSpPr>
        <p:spPr/>
        <p:txBody>
          <a:bodyPr/>
          <a:lstStyle/>
          <a:p>
            <a:pPr eaLnBrk="1" hangingPunct="1"/>
            <a:r>
              <a:rPr lang="en-US" sz="2400" b="1" smtClean="0"/>
              <a:t>http://www.mrc-bsu.cam.ac.uk/bugs/welcome.shtml</a:t>
            </a:r>
          </a:p>
        </p:txBody>
      </p:sp>
      <p:pic>
        <p:nvPicPr>
          <p:cNvPr id="190466" name="Picture 2"/>
          <p:cNvPicPr>
            <a:picLocks noChangeAspect="1" noChangeArrowheads="1"/>
          </p:cNvPicPr>
          <p:nvPr/>
        </p:nvPicPr>
        <p:blipFill>
          <a:blip r:embed="rId3"/>
          <a:srcRect/>
          <a:stretch>
            <a:fillRect/>
          </a:stretch>
        </p:blipFill>
        <p:spPr bwMode="auto">
          <a:xfrm>
            <a:off x="1600200" y="1676400"/>
            <a:ext cx="6429375" cy="4962573"/>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1_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11532</TotalTime>
  <Words>2361</Words>
  <Application>Microsoft Office PowerPoint</Application>
  <PresentationFormat>On-screen Show (4:3)</PresentationFormat>
  <Paragraphs>402</Paragraphs>
  <Slides>77</Slides>
  <Notes>51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77</vt:i4>
      </vt:variant>
    </vt:vector>
  </HeadingPairs>
  <TitlesOfParts>
    <vt:vector size="80" baseType="lpstr">
      <vt:lpstr>1_Quadrant</vt:lpstr>
      <vt:lpstr>Equation</vt:lpstr>
      <vt:lpstr>Bitmap Image</vt:lpstr>
      <vt:lpstr>Discrete Choice Modeling</vt:lpstr>
      <vt:lpstr>5.  Bayesian Econometrics</vt:lpstr>
      <vt:lpstr>Bayesian Estimation</vt:lpstr>
      <vt:lpstr>Classical Inference</vt:lpstr>
      <vt:lpstr>Bayesian Inference</vt:lpstr>
      <vt:lpstr>Paradigms</vt:lpstr>
      <vt:lpstr>On Objectivity and Subjectivity</vt:lpstr>
      <vt:lpstr>Foundational Result</vt:lpstr>
      <vt:lpstr>Likelihoods</vt:lpstr>
      <vt:lpstr>The Likelihood Principle</vt:lpstr>
      <vt:lpstr>“Estimation”</vt:lpstr>
      <vt:lpstr>Bayesian Investigation</vt:lpstr>
      <vt:lpstr>The Bayesian Estimator</vt:lpstr>
      <vt:lpstr>Priors and Posteriors</vt:lpstr>
      <vt:lpstr>Symmetrical Treatment of Data and Parameters</vt:lpstr>
      <vt:lpstr>The Posterior Distribution</vt:lpstr>
      <vt:lpstr>Priors – Where do they come from?</vt:lpstr>
      <vt:lpstr>Application</vt:lpstr>
      <vt:lpstr>Application: Posterior Density</vt:lpstr>
      <vt:lpstr>Posterior Moments</vt:lpstr>
      <vt:lpstr>Informative prior</vt:lpstr>
      <vt:lpstr>Mixing Prior and Sample Information</vt:lpstr>
      <vt:lpstr>Modern Bayesian Analysis</vt:lpstr>
      <vt:lpstr>Bayesian Estimator</vt:lpstr>
      <vt:lpstr>The Linear Regression Model</vt:lpstr>
      <vt:lpstr>Marginal Posterior for </vt:lpstr>
      <vt:lpstr>Modern Bayesian Analysis</vt:lpstr>
      <vt:lpstr>A Practical Problem</vt:lpstr>
      <vt:lpstr>A Solution to the Sampling Problem</vt:lpstr>
      <vt:lpstr>Magic Tool: The Gibbs Sampler</vt:lpstr>
      <vt:lpstr>Bivariate Normal Sampling</vt:lpstr>
      <vt:lpstr>Application: Bivariate Normal</vt:lpstr>
      <vt:lpstr>Gibbs Sampling for the Linear Regression Model</vt:lpstr>
      <vt:lpstr>More General Gibbs Sampler</vt:lpstr>
      <vt:lpstr>Using the Gibbs Sampler to Estimate a Probit Model</vt:lpstr>
      <vt:lpstr>Strategy: Data Augmentation</vt:lpstr>
      <vt:lpstr>Gibbs Sampler Strategy</vt:lpstr>
      <vt:lpstr>Gibbs Sampler, Continued</vt:lpstr>
      <vt:lpstr>Generating Random Draws from f(x)</vt:lpstr>
      <vt:lpstr>Sampling from the Truncated Normal</vt:lpstr>
      <vt:lpstr>Sampling from the Multivariate Normal</vt:lpstr>
      <vt:lpstr>Gibbs Sampler</vt:lpstr>
      <vt:lpstr>Frequentist and Bayesian Results</vt:lpstr>
      <vt:lpstr>Appendix</vt:lpstr>
      <vt:lpstr>Bayesian Model Estimation</vt:lpstr>
      <vt:lpstr>The Marginal Density for the Data is Irrelevant</vt:lpstr>
      <vt:lpstr>Bayesian Estimators</vt:lpstr>
      <vt:lpstr>A Random Effects Approach</vt:lpstr>
      <vt:lpstr>Structure</vt:lpstr>
      <vt:lpstr>Priors</vt:lpstr>
      <vt:lpstr>Bayesian Estimator</vt:lpstr>
      <vt:lpstr>Gibbs Cycles for the MNP Model</vt:lpstr>
      <vt:lpstr>Results</vt:lpstr>
      <vt:lpstr>A Comparison of Maximum Simulated  Likelihood and Hierarchical Bayes</vt:lpstr>
      <vt:lpstr>Stochastic Structure – Conditional Likelihood</vt:lpstr>
      <vt:lpstr>Classical Approach</vt:lpstr>
      <vt:lpstr>Mixed Model Estimation</vt:lpstr>
      <vt:lpstr>Bayesian Approach – Gibbs Sampling and Metropolis-Hastings</vt:lpstr>
      <vt:lpstr>Gibbs Sampling from Posteriors: b</vt:lpstr>
      <vt:lpstr>Gibbs Sampling from Posteriors: Ω</vt:lpstr>
      <vt:lpstr>Gibbs Sampling from Posteriors: i</vt:lpstr>
      <vt:lpstr>Metropolis – Hastings Method</vt:lpstr>
      <vt:lpstr>Metropolis Hastings: A Draw of i</vt:lpstr>
      <vt:lpstr>Application: Energy Suppliers</vt:lpstr>
      <vt:lpstr>Estimates: Mean of Individual i</vt:lpstr>
      <vt:lpstr>Nonlinear Models and Simulation</vt:lpstr>
      <vt:lpstr>Simulation Based Inference</vt:lpstr>
      <vt:lpstr>Large Sample Properties of Posteriors</vt:lpstr>
      <vt:lpstr>Conclusions</vt:lpstr>
      <vt:lpstr>Applications of the Paradigm</vt:lpstr>
      <vt:lpstr>Methodological Issues</vt:lpstr>
      <vt:lpstr>Standard Criticisms</vt:lpstr>
      <vt:lpstr>Slide 73</vt:lpstr>
      <vt:lpstr>Reconciliation: Bernstein-Von Mises Theorem</vt:lpstr>
      <vt:lpstr>Sources</vt:lpstr>
      <vt:lpstr>Software</vt:lpstr>
      <vt:lpstr>http://www.mrc-bsu.cam.ac.uk/bugs/welcome.shtml</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120</cp:revision>
  <dcterms:created xsi:type="dcterms:W3CDTF">2001-06-17T19:05:03Z</dcterms:created>
  <dcterms:modified xsi:type="dcterms:W3CDTF">2014-03-20T15:41:56Z</dcterms:modified>
</cp:coreProperties>
</file>