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4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55.xml" ContentType="application/vnd.openxmlformats-officedocument.presentationml.notes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89"/>
  </p:notesMasterIdLst>
  <p:handoutMasterIdLst>
    <p:handoutMasterId r:id="rId90"/>
  </p:handoutMasterIdLst>
  <p:sldIdLst>
    <p:sldId id="535" r:id="rId2"/>
    <p:sldId id="536" r:id="rId3"/>
    <p:sldId id="537" r:id="rId4"/>
    <p:sldId id="538" r:id="rId5"/>
    <p:sldId id="539" r:id="rId6"/>
    <p:sldId id="540" r:id="rId7"/>
    <p:sldId id="541" r:id="rId8"/>
    <p:sldId id="542" r:id="rId9"/>
    <p:sldId id="543" r:id="rId10"/>
    <p:sldId id="544" r:id="rId11"/>
    <p:sldId id="545" r:id="rId12"/>
    <p:sldId id="546" r:id="rId13"/>
    <p:sldId id="547" r:id="rId14"/>
    <p:sldId id="548" r:id="rId15"/>
    <p:sldId id="549" r:id="rId16"/>
    <p:sldId id="550" r:id="rId17"/>
    <p:sldId id="551" r:id="rId18"/>
    <p:sldId id="552" r:id="rId19"/>
    <p:sldId id="553" r:id="rId20"/>
    <p:sldId id="554" r:id="rId21"/>
    <p:sldId id="555" r:id="rId22"/>
    <p:sldId id="556" r:id="rId23"/>
    <p:sldId id="557" r:id="rId24"/>
    <p:sldId id="558" r:id="rId25"/>
    <p:sldId id="559" r:id="rId26"/>
    <p:sldId id="560" r:id="rId27"/>
    <p:sldId id="561" r:id="rId28"/>
    <p:sldId id="562" r:id="rId29"/>
    <p:sldId id="563" r:id="rId30"/>
    <p:sldId id="564" r:id="rId31"/>
    <p:sldId id="565" r:id="rId32"/>
    <p:sldId id="566" r:id="rId33"/>
    <p:sldId id="567" r:id="rId34"/>
    <p:sldId id="568" r:id="rId35"/>
    <p:sldId id="569" r:id="rId36"/>
    <p:sldId id="570" r:id="rId37"/>
    <p:sldId id="571" r:id="rId38"/>
    <p:sldId id="572" r:id="rId39"/>
    <p:sldId id="573" r:id="rId40"/>
    <p:sldId id="574" r:id="rId41"/>
    <p:sldId id="575" r:id="rId42"/>
    <p:sldId id="576" r:id="rId43"/>
    <p:sldId id="577" r:id="rId44"/>
    <p:sldId id="578" r:id="rId45"/>
    <p:sldId id="579" r:id="rId46"/>
    <p:sldId id="580" r:id="rId47"/>
    <p:sldId id="581" r:id="rId48"/>
    <p:sldId id="582" r:id="rId49"/>
    <p:sldId id="583" r:id="rId50"/>
    <p:sldId id="584" r:id="rId51"/>
    <p:sldId id="585" r:id="rId52"/>
    <p:sldId id="586" r:id="rId53"/>
    <p:sldId id="587" r:id="rId54"/>
    <p:sldId id="588" r:id="rId55"/>
    <p:sldId id="589" r:id="rId56"/>
    <p:sldId id="590" r:id="rId57"/>
    <p:sldId id="591" r:id="rId58"/>
    <p:sldId id="592" r:id="rId59"/>
    <p:sldId id="593" r:id="rId60"/>
    <p:sldId id="594" r:id="rId61"/>
    <p:sldId id="595" r:id="rId62"/>
    <p:sldId id="596" r:id="rId63"/>
    <p:sldId id="597" r:id="rId64"/>
    <p:sldId id="598" r:id="rId65"/>
    <p:sldId id="599" r:id="rId66"/>
    <p:sldId id="600" r:id="rId67"/>
    <p:sldId id="601" r:id="rId68"/>
    <p:sldId id="602" r:id="rId69"/>
    <p:sldId id="603" r:id="rId70"/>
    <p:sldId id="604" r:id="rId71"/>
    <p:sldId id="605" r:id="rId72"/>
    <p:sldId id="606" r:id="rId73"/>
    <p:sldId id="607" r:id="rId74"/>
    <p:sldId id="608" r:id="rId75"/>
    <p:sldId id="609" r:id="rId76"/>
    <p:sldId id="610" r:id="rId77"/>
    <p:sldId id="611" r:id="rId78"/>
    <p:sldId id="612" r:id="rId79"/>
    <p:sldId id="613" r:id="rId80"/>
    <p:sldId id="614" r:id="rId81"/>
    <p:sldId id="615" r:id="rId82"/>
    <p:sldId id="616" r:id="rId83"/>
    <p:sldId id="617" r:id="rId84"/>
    <p:sldId id="618" r:id="rId85"/>
    <p:sldId id="619" r:id="rId86"/>
    <p:sldId id="620" r:id="rId87"/>
    <p:sldId id="621" r:id="rId88"/>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CC00"/>
    <a:srgbClr val="003399"/>
    <a:srgbClr val="6699FF"/>
    <a:srgbClr val="000000"/>
    <a:srgbClr val="FFFFFF"/>
    <a:srgbClr val="CCECFF"/>
    <a:srgbClr val="FF3300"/>
    <a:srgbClr val="0066FF"/>
    <a:srgbClr val="0099FF"/>
    <a:srgbClr val="3399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37" autoAdjust="0"/>
    <p:restoredTop sz="96112" autoAdjust="0"/>
  </p:normalViewPr>
  <p:slideViewPr>
    <p:cSldViewPr>
      <p:cViewPr varScale="1">
        <p:scale>
          <a:sx n="91" d="100"/>
          <a:sy n="91" d="100"/>
        </p:scale>
        <p:origin x="-1350" y="-108"/>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1848" y="-60"/>
      </p:cViewPr>
      <p:guideLst>
        <p:guide orient="horz" pos="3024"/>
        <p:guide pos="2304"/>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48.w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50.w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51.w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54.w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55.w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56.w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58.w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59.w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60.w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61.w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62.w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63.w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64.w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65.w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66.w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67.w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68.w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69.wmf"/></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7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vl1pPr>
          </a:lstStyle>
          <a:p>
            <a:endParaRPr lang="en-US"/>
          </a:p>
        </p:txBody>
      </p:sp>
      <p:sp>
        <p:nvSpPr>
          <p:cNvPr id="130051"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endParaRPr lang="en-US"/>
          </a:p>
        </p:txBody>
      </p:sp>
      <p:sp>
        <p:nvSpPr>
          <p:cNvPr id="130052"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vl1pPr>
          </a:lstStyle>
          <a:p>
            <a:endParaRPr lang="en-US"/>
          </a:p>
        </p:txBody>
      </p:sp>
      <p:sp>
        <p:nvSpPr>
          <p:cNvPr id="130053"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fld id="{44C157CD-6158-49F9-80B5-A86DDA7FD831}" type="slidenum">
              <a:rPr lang="en-US"/>
              <a:pPr/>
              <a:t>‹#›</a:t>
            </a:fld>
            <a:endParaRPr lang="en-US"/>
          </a:p>
        </p:txBody>
      </p:sp>
    </p:spTree>
    <p:extLst>
      <p:ext uri="{BB962C8B-B14F-4D97-AF65-F5344CB8AC3E}">
        <p14:creationId xmlns="" xmlns:p14="http://schemas.microsoft.com/office/powerpoint/2010/main" val="33792097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vl1pPr>
          </a:lstStyle>
          <a:p>
            <a:endParaRPr lang="en-US"/>
          </a:p>
        </p:txBody>
      </p:sp>
      <p:sp>
        <p:nvSpPr>
          <p:cNvPr id="45059"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endParaRPr lang="en-US"/>
          </a:p>
        </p:txBody>
      </p:sp>
      <p:sp>
        <p:nvSpPr>
          <p:cNvPr id="4506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p:spPr>
      </p:sp>
      <p:sp>
        <p:nvSpPr>
          <p:cNvPr id="45061"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5062"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vl1pPr>
          </a:lstStyle>
          <a:p>
            <a:endParaRPr lang="en-US"/>
          </a:p>
        </p:txBody>
      </p:sp>
      <p:sp>
        <p:nvSpPr>
          <p:cNvPr id="45063"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fld id="{94F65917-EF9C-4924-8575-6D173FBB75B2}" type="slidenum">
              <a:rPr lang="en-US"/>
              <a:pPr/>
              <a:t>‹#›</a:t>
            </a:fld>
            <a:endParaRPr lang="en-US"/>
          </a:p>
        </p:txBody>
      </p:sp>
    </p:spTree>
    <p:extLst>
      <p:ext uri="{BB962C8B-B14F-4D97-AF65-F5344CB8AC3E}">
        <p14:creationId xmlns="" xmlns:p14="http://schemas.microsoft.com/office/powerpoint/2010/main" val="213995723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653969-DC21-4755-AC8F-061A368DACEE}" type="slidenum">
              <a:rPr lang="en-US"/>
              <a:pPr/>
              <a:t>1</a:t>
            </a:fld>
            <a:endParaRPr lang="en-US"/>
          </a:p>
        </p:txBody>
      </p:sp>
      <p:sp>
        <p:nvSpPr>
          <p:cNvPr id="432130" name="Rectangle 2"/>
          <p:cNvSpPr>
            <a:spLocks noGrp="1" noRot="1" noChangeAspect="1" noChangeArrowheads="1" noTextEdit="1"/>
          </p:cNvSpPr>
          <p:nvPr>
            <p:ph type="sldImg"/>
          </p:nvPr>
        </p:nvSpPr>
        <p:spPr>
          <a:ln/>
        </p:spPr>
      </p:sp>
      <p:sp>
        <p:nvSpPr>
          <p:cNvPr id="432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BD5CE11A-1CDB-4539-8FAC-7F90C27E6A46}" type="slidenum">
              <a:rPr lang="en-US" smtClean="0"/>
              <a:pPr/>
              <a:t>3</a:t>
            </a:fld>
            <a:endParaRPr lang="en-US" smtClean="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CB074732-1544-4BBD-9770-980CE3186AB6}" type="slidenum">
              <a:rPr lang="en-US" smtClean="0"/>
              <a:pPr/>
              <a:t>4</a:t>
            </a:fld>
            <a:endParaRPr lang="en-US" smtClean="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7BD16EDC-856D-45B9-BE5D-6BB22CE187CB}" type="slidenum">
              <a:rPr lang="en-US" smtClean="0"/>
              <a:pPr/>
              <a:t>5</a:t>
            </a:fld>
            <a:endParaRPr lang="en-US" smtClean="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57520C8B-A8BF-4B48-9390-F411264B9731}" type="slidenum">
              <a:rPr lang="en-US" smtClean="0"/>
              <a:pPr/>
              <a:t>6</a:t>
            </a:fld>
            <a:endParaRPr lang="en-US" smtClean="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1BEEAF9A-BC6D-4CD8-908C-F0D5C50AA81C}" type="slidenum">
              <a:rPr lang="en-US" smtClean="0"/>
              <a:pPr/>
              <a:t>7</a:t>
            </a:fld>
            <a:endParaRPr lang="en-US" smtClean="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C5900D73-83C0-421D-93B4-A7EEB455CD40}" type="slidenum">
              <a:rPr lang="en-US" smtClean="0"/>
              <a:pPr/>
              <a:t>8</a:t>
            </a:fld>
            <a:endParaRPr lang="en-US" smtClean="0"/>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4217AB06-126C-4AB6-8234-E561A2381697}" type="slidenum">
              <a:rPr lang="en-US" smtClean="0"/>
              <a:pPr/>
              <a:t>9</a:t>
            </a:fld>
            <a:endParaRPr lang="en-US" smtClean="0"/>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C82DB48F-70A0-4448-A39D-3736A73D1D5E}" type="slidenum">
              <a:rPr lang="en-US" smtClean="0"/>
              <a:pPr/>
              <a:t>10</a:t>
            </a:fld>
            <a:endParaRPr lang="en-US" smtClean="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DF791E86-C5C1-4A11-A06D-A1973CB1BD0C}" type="slidenum">
              <a:rPr lang="en-US" smtClean="0"/>
              <a:pPr/>
              <a:t>11</a:t>
            </a:fld>
            <a:endParaRPr lang="en-US" smtClean="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D39AD4E4-7DF6-4945-9B25-F14E369CB21B}" type="slidenum">
              <a:rPr lang="en-US" smtClean="0"/>
              <a:pPr/>
              <a:t>12</a:t>
            </a:fld>
            <a:endParaRPr lang="en-US"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C3B133B0-2FAB-4C9A-88BB-59355D895919}" type="slidenum">
              <a:rPr lang="en-US" smtClean="0"/>
              <a:pPr/>
              <a:t>13</a:t>
            </a:fld>
            <a:endParaRPr lang="en-US" smtClean="0"/>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63A44EDE-C072-49AD-B29D-EE320ADD4D80}" type="slidenum">
              <a:rPr lang="en-US" smtClean="0"/>
              <a:pPr/>
              <a:t>14</a:t>
            </a:fld>
            <a:endParaRPr lang="en-US" smtClean="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76869478-288A-4C1C-B6A6-046B41E9AA11}" type="slidenum">
              <a:rPr lang="en-US" smtClean="0"/>
              <a:pPr/>
              <a:t>15</a:t>
            </a:fld>
            <a:endParaRPr lang="en-US" smtClean="0"/>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B58C6282-7ABB-4004-AB78-6D85D950A6E5}" type="slidenum">
              <a:rPr lang="en-US" smtClean="0"/>
              <a:pPr/>
              <a:t>16</a:t>
            </a:fld>
            <a:endParaRPr lang="en-US" smtClean="0"/>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73DF6488-88E9-4A40-823F-04CA2DFDCD26}" type="slidenum">
              <a:rPr lang="en-US" smtClean="0"/>
              <a:pPr/>
              <a:t>17</a:t>
            </a:fld>
            <a:endParaRPr lang="en-US" smtClean="0"/>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C23F26FB-5650-46D3-BB98-A8AABF94B033}" type="slidenum">
              <a:rPr lang="en-US" smtClean="0"/>
              <a:pPr/>
              <a:t>18</a:t>
            </a:fld>
            <a:endParaRPr lang="en-US" smtClean="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5C07A121-D4C1-4991-B9C3-8F1BF37B35A4}" type="slidenum">
              <a:rPr lang="en-US" smtClean="0"/>
              <a:pPr/>
              <a:t>19</a:t>
            </a:fld>
            <a:endParaRPr lang="en-US" smtClean="0"/>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FC67E029-A8E6-410B-80C7-93EAE00EC3A4}" type="slidenum">
              <a:rPr lang="en-US" smtClean="0"/>
              <a:pPr/>
              <a:t>20</a:t>
            </a:fld>
            <a:endParaRPr lang="en-US" smtClean="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D5D14742-4259-445E-9F48-D92190BC7C59}" type="slidenum">
              <a:rPr lang="en-US" smtClean="0"/>
              <a:pPr/>
              <a:t>21</a:t>
            </a:fld>
            <a:endParaRPr lang="en-US" smtClean="0"/>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73B7CA0E-5945-48DB-AE53-3538BC761D7A}" type="slidenum">
              <a:rPr lang="en-US" smtClean="0"/>
              <a:pPr/>
              <a:t>22</a:t>
            </a:fld>
            <a:endParaRPr lang="en-US" smtClean="0"/>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6D5C2531-8BB3-4092-ABC6-F66F08BCB9BD}" type="slidenum">
              <a:rPr lang="en-US" smtClean="0"/>
              <a:pPr/>
              <a:t>23</a:t>
            </a:fld>
            <a:endParaRPr lang="en-US" smtClean="0"/>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9074B1A4-CD89-4C48-9493-49969B86AF25}" type="slidenum">
              <a:rPr lang="en-US" smtClean="0"/>
              <a:pPr/>
              <a:t>24</a:t>
            </a:fld>
            <a:endParaRPr lang="en-US" smtClean="0"/>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309B3BDA-6948-4DEF-9C05-A3DE2C0A34C0}" type="slidenum">
              <a:rPr lang="en-US" smtClean="0"/>
              <a:pPr/>
              <a:t>25</a:t>
            </a:fld>
            <a:endParaRPr lang="en-US" smtClean="0"/>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C7FFC445-D5FB-4C47-8264-E6C007B1549B}" type="slidenum">
              <a:rPr lang="en-US" smtClean="0"/>
              <a:pPr/>
              <a:t>26</a:t>
            </a:fld>
            <a:endParaRPr lang="en-US" smtClean="0"/>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4020CBFE-8465-47FC-B821-DAAF426A8DCE}" type="slidenum">
              <a:rPr lang="en-US" smtClean="0"/>
              <a:pPr/>
              <a:t>27</a:t>
            </a:fld>
            <a:endParaRPr lang="en-US" smtClean="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E8F9C5C2-7A22-46DD-A2E1-A5C340B14287}" type="slidenum">
              <a:rPr lang="en-US" smtClean="0"/>
              <a:pPr/>
              <a:t>28</a:t>
            </a:fld>
            <a:endParaRPr lang="en-US" smtClean="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D74F2021-561A-43A3-BEC6-7DC1EB7126A2}" type="slidenum">
              <a:rPr lang="en-US" smtClean="0"/>
              <a:pPr/>
              <a:t>29</a:t>
            </a:fld>
            <a:endParaRPr lang="en-US" smtClean="0"/>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F0F1A68D-A3B0-4776-8FB9-8FBC1D75FD81}" type="slidenum">
              <a:rPr lang="en-US" smtClean="0"/>
              <a:pPr/>
              <a:t>30</a:t>
            </a:fld>
            <a:endParaRPr lang="en-US" smtClean="0"/>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C511F2B5-A10E-437E-A6CF-5F14D8C7A42B}" type="slidenum">
              <a:rPr lang="en-US" smtClean="0"/>
              <a:pPr/>
              <a:t>31</a:t>
            </a:fld>
            <a:endParaRPr lang="en-US" smtClean="0"/>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C7F007C3-5A21-4591-B126-3E76ABB020FA}" type="slidenum">
              <a:rPr lang="en-US" smtClean="0"/>
              <a:pPr/>
              <a:t>32</a:t>
            </a:fld>
            <a:endParaRPr lang="en-US" smtClean="0"/>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4E860312-23B7-4E57-9513-669FBF11684B}" type="slidenum">
              <a:rPr lang="en-US" smtClean="0"/>
              <a:pPr/>
              <a:t>33</a:t>
            </a:fld>
            <a:endParaRPr lang="en-US" smtClean="0"/>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54142F23-B601-44DD-98E2-095E635BCC24}" type="slidenum">
              <a:rPr lang="en-US" smtClean="0"/>
              <a:pPr/>
              <a:t>34</a:t>
            </a:fld>
            <a:endParaRPr lang="en-US" smtClean="0"/>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3C57AD97-A9E7-4412-B0F7-1A1142166947}" type="slidenum">
              <a:rPr lang="en-US" smtClean="0"/>
              <a:pPr/>
              <a:t>35</a:t>
            </a:fld>
            <a:endParaRPr lang="en-US" smtClean="0"/>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201AC756-D5A8-480C-BB33-703C6040DB34}" type="slidenum">
              <a:rPr lang="en-US" smtClean="0"/>
              <a:pPr/>
              <a:t>36</a:t>
            </a:fld>
            <a:endParaRPr lang="en-US" smtClean="0"/>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43746150-095D-41B9-8764-6259FD47C8F0}" type="slidenum">
              <a:rPr lang="en-US" smtClean="0"/>
              <a:pPr/>
              <a:t>37</a:t>
            </a:fld>
            <a:endParaRPr lang="en-US" smtClean="0"/>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5ACB7C0F-0FD8-419B-A566-80DF42234A5C}" type="slidenum">
              <a:rPr lang="en-US" smtClean="0"/>
              <a:pPr/>
              <a:t>38</a:t>
            </a:fld>
            <a:endParaRPr lang="en-US" smtClean="0"/>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1252D30B-BADC-489F-95B9-CF7CEEA6D133}" type="slidenum">
              <a:rPr lang="en-US" smtClean="0"/>
              <a:pPr/>
              <a:t>39</a:t>
            </a:fld>
            <a:endParaRPr lang="en-US" smtClean="0"/>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8D52CCDC-8780-4B54-9CE1-FECC40C26F42}" type="slidenum">
              <a:rPr lang="en-US" smtClean="0"/>
              <a:pPr/>
              <a:t>40</a:t>
            </a:fld>
            <a:endParaRPr lang="en-US" smtClean="0"/>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2E6D31F2-CCDE-49AA-A8F2-B5E6241B2E2D}" type="slidenum">
              <a:rPr lang="en-US" smtClean="0"/>
              <a:pPr/>
              <a:t>41</a:t>
            </a:fld>
            <a:endParaRPr lang="en-US" smtClean="0"/>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9D068068-1B28-4728-B544-0B9BAF5A468E}" type="slidenum">
              <a:rPr lang="en-US" smtClean="0"/>
              <a:pPr/>
              <a:t>42</a:t>
            </a:fld>
            <a:endParaRPr lang="en-US" smtClean="0"/>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DA508136-5D08-424A-844D-45F3498BD879}" type="slidenum">
              <a:rPr lang="en-US" smtClean="0"/>
              <a:pPr/>
              <a:t>43</a:t>
            </a:fld>
            <a:endParaRPr lang="en-US" smtClean="0"/>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C4B6B4E0-77A4-4F4D-AAB2-5C415508098B}" type="slidenum">
              <a:rPr lang="en-US" smtClean="0"/>
              <a:pPr/>
              <a:t>44</a:t>
            </a:fld>
            <a:endParaRPr lang="en-US" smtClean="0"/>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C1BA5689-FF5C-4886-BD25-08555026A248}" type="slidenum">
              <a:rPr lang="en-US" smtClean="0"/>
              <a:pPr/>
              <a:t>45</a:t>
            </a:fld>
            <a:endParaRPr lang="en-US" smtClean="0"/>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222427E6-9697-44B7-90DE-048012A1C3A8}" type="slidenum">
              <a:rPr lang="en-US" smtClean="0"/>
              <a:pPr/>
              <a:t>46</a:t>
            </a:fld>
            <a:endParaRPr lang="en-US" smtClean="0"/>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749FBB33-B1E4-4A7E-B33C-75E10AA14B7D}" type="slidenum">
              <a:rPr lang="en-US" smtClean="0"/>
              <a:pPr/>
              <a:t>47</a:t>
            </a:fld>
            <a:endParaRPr lang="en-US" smtClean="0"/>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271B8284-46DB-4296-B4F7-63AF8E2D51CD}" type="slidenum">
              <a:rPr lang="en-US" smtClean="0"/>
              <a:pPr/>
              <a:t>48</a:t>
            </a:fld>
            <a:endParaRPr lang="en-US" smtClean="0"/>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F335CFED-202E-4753-87BD-0215C25F0D9E}" type="slidenum">
              <a:rPr lang="en-US" smtClean="0"/>
              <a:pPr/>
              <a:t>49</a:t>
            </a:fld>
            <a:endParaRPr lang="en-US" smtClean="0"/>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6C48FE9F-B5EA-46F1-9425-7A985813069C}" type="slidenum">
              <a:rPr lang="en-US" smtClean="0"/>
              <a:pPr/>
              <a:t>50</a:t>
            </a:fld>
            <a:endParaRPr lang="en-US" smtClean="0"/>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F5DA727C-73C6-4E88-AD07-E5FA85DFD2C7}" type="slidenum">
              <a:rPr lang="en-US" smtClean="0"/>
              <a:pPr/>
              <a:t>51</a:t>
            </a:fld>
            <a:endParaRPr lang="en-US" smtClean="0"/>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628D71E8-498F-49A1-9C1F-0FC496D4D744}" type="slidenum">
              <a:rPr lang="en-US" smtClean="0"/>
              <a:pPr/>
              <a:t>52</a:t>
            </a:fld>
            <a:endParaRPr lang="en-US" smtClean="0"/>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911CE4DF-845D-4184-88E2-5E948370B164}" type="slidenum">
              <a:rPr lang="en-US" smtClean="0"/>
              <a:pPr/>
              <a:t>53</a:t>
            </a:fld>
            <a:endParaRPr lang="en-US" smtClean="0"/>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30D0A2B5-1121-4011-A9F7-90A988F3B55B}" type="slidenum">
              <a:rPr lang="en-US" smtClean="0"/>
              <a:pPr/>
              <a:t>54</a:t>
            </a:fld>
            <a:endParaRPr lang="en-US" smtClean="0"/>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4F2A522F-83E6-40C2-AD30-EA9DE17CFC42}" type="slidenum">
              <a:rPr lang="en-US" smtClean="0"/>
              <a:pPr/>
              <a:t>55</a:t>
            </a:fld>
            <a:endParaRPr lang="en-US" smtClean="0"/>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2E1AD6EC-1811-49F9-9633-A4837A8EC3A1}" type="slidenum">
              <a:rPr lang="en-US" smtClean="0"/>
              <a:pPr/>
              <a:t>56</a:t>
            </a:fld>
            <a:endParaRPr lang="en-US" smtClean="0"/>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60CABE72-D236-4A6B-8186-97C9C23C6E2B}" type="slidenum">
              <a:rPr lang="en-US" smtClean="0"/>
              <a:pPr/>
              <a:t>57</a:t>
            </a:fld>
            <a:endParaRPr lang="en-US" smtClean="0"/>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5895929D-C56E-45A2-A988-D0C8045F45D1}" type="slidenum">
              <a:rPr lang="en-US" smtClean="0"/>
              <a:pPr/>
              <a:t>58</a:t>
            </a:fld>
            <a:endParaRPr lang="en-US" smtClean="0"/>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177EA72F-BFEA-4C1A-9CD2-9A31C57EA76A}" type="slidenum">
              <a:rPr lang="en-US" smtClean="0"/>
              <a:pPr/>
              <a:t>59</a:t>
            </a:fld>
            <a:endParaRPr lang="en-US" smtClean="0"/>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9353769F-3216-46F7-8881-8E076589453B}" type="slidenum">
              <a:rPr lang="en-US" smtClean="0"/>
              <a:pPr/>
              <a:t>60</a:t>
            </a:fld>
            <a:endParaRPr lang="en-US" smtClean="0"/>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966AF712-A598-44EC-B7E0-EFAF78A1F9C0}" type="slidenum">
              <a:rPr lang="en-US" smtClean="0"/>
              <a:pPr/>
              <a:t>61</a:t>
            </a:fld>
            <a:endParaRPr lang="en-US" smtClean="0"/>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63D81E56-36AD-437C-896B-7313EAEE6303}" type="slidenum">
              <a:rPr lang="en-US" smtClean="0"/>
              <a:pPr/>
              <a:t>62</a:t>
            </a:fld>
            <a:endParaRPr lang="en-US" smtClean="0"/>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73B1C909-7DBF-41AD-A7F0-138D95CC78F6}" type="slidenum">
              <a:rPr lang="en-US" smtClean="0"/>
              <a:pPr/>
              <a:t>66</a:t>
            </a:fld>
            <a:endParaRPr lang="en-US" smtClean="0"/>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FEDF526F-E27C-44E3-B384-725E1F9212BB}" type="slidenum">
              <a:rPr lang="en-US" smtClean="0"/>
              <a:pPr/>
              <a:t>67</a:t>
            </a:fld>
            <a:endParaRPr lang="en-US" smtClean="0"/>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AF90451B-0422-4315-A42A-69E264197EBF}" type="slidenum">
              <a:rPr lang="en-US" smtClean="0"/>
              <a:pPr/>
              <a:t>68</a:t>
            </a:fld>
            <a:endParaRPr lang="en-US" smtClean="0"/>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9A9AB689-3337-457A-BCD7-A39F5E99E8C3}" type="slidenum">
              <a:rPr lang="en-US" smtClean="0"/>
              <a:pPr/>
              <a:t>69</a:t>
            </a:fld>
            <a:endParaRPr lang="en-US" smtClean="0"/>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7E0D94CB-AC2D-4220-8E9A-06163D10B5B7}" type="slidenum">
              <a:rPr lang="en-US" smtClean="0"/>
              <a:pPr/>
              <a:t>70</a:t>
            </a:fld>
            <a:endParaRPr lang="en-US" smtClean="0"/>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147E6BEF-8BDD-4C30-B2C5-C9D83930930F}" type="slidenum">
              <a:rPr lang="en-US" smtClean="0"/>
              <a:pPr/>
              <a:t>71</a:t>
            </a:fld>
            <a:endParaRPr lang="en-US" smtClean="0"/>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D66F7D96-B893-479C-9485-7FC06B33C5C8}" type="slidenum">
              <a:rPr lang="en-US" smtClean="0"/>
              <a:pPr/>
              <a:t>72</a:t>
            </a:fld>
            <a:endParaRPr lang="en-US" smtClean="0"/>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F738AFB5-CFED-44C0-885B-F07A0D2691AE}" type="slidenum">
              <a:rPr lang="en-US" smtClean="0"/>
              <a:pPr/>
              <a:t>73</a:t>
            </a:fld>
            <a:endParaRPr lang="en-US" smtClean="0"/>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0BC275E3-E074-4186-AB3E-018A3D6E942D}" type="slidenum">
              <a:rPr lang="en-US" smtClean="0"/>
              <a:pPr/>
              <a:t>74</a:t>
            </a:fld>
            <a:endParaRPr lang="en-US" smtClean="0"/>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0D78F72D-DFAC-4094-AA5C-083D1BFC57BC}" type="slidenum">
              <a:rPr lang="en-US" smtClean="0"/>
              <a:pPr/>
              <a:t>75</a:t>
            </a:fld>
            <a:endParaRPr lang="en-US" smtClean="0"/>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80BCF3CE-7C0A-4A37-8646-9EB2D0559FDC}" type="slidenum">
              <a:rPr lang="en-US" smtClean="0"/>
              <a:pPr/>
              <a:t>76</a:t>
            </a:fld>
            <a:endParaRPr lang="en-US" smtClean="0"/>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726504DB-581F-4EB4-B847-557461AE11C9}" type="slidenum">
              <a:rPr lang="en-US" smtClean="0"/>
              <a:pPr/>
              <a:t>77</a:t>
            </a:fld>
            <a:endParaRPr lang="en-US" smtClean="0"/>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715A70F3-C7AE-4222-9A82-B1F739CE08EF}" type="slidenum">
              <a:rPr lang="en-US" smtClean="0"/>
              <a:pPr/>
              <a:t>78</a:t>
            </a:fld>
            <a:endParaRPr lang="en-US" smtClean="0"/>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541BED13-FFED-487F-85A3-B1CD683A372B}" type="slidenum">
              <a:rPr lang="en-US" smtClean="0"/>
              <a:pPr/>
              <a:t>79</a:t>
            </a:fld>
            <a:endParaRPr lang="en-US" smtClean="0"/>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CA506533-7F9D-44CD-A12D-246E42116075}" type="slidenum">
              <a:rPr lang="en-US" smtClean="0"/>
              <a:pPr/>
              <a:t>80</a:t>
            </a:fld>
            <a:endParaRPr lang="en-US" smtClean="0"/>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F9E2F573-A5E6-4FDB-AAA3-9DF7F305257B}" type="slidenum">
              <a:rPr lang="en-US" smtClean="0"/>
              <a:pPr/>
              <a:t>81</a:t>
            </a:fld>
            <a:endParaRPr lang="en-US" smtClean="0"/>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EA0DCEDA-D18E-4D74-BE3F-4FEBD48EF644}" type="slidenum">
              <a:rPr lang="en-US" smtClean="0"/>
              <a:pPr/>
              <a:t>82</a:t>
            </a:fld>
            <a:endParaRPr lang="en-US" smtClean="0"/>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FA28B5FE-1288-4B65-973F-29F46CB0205D}" type="slidenum">
              <a:rPr lang="en-US" smtClean="0"/>
              <a:pPr/>
              <a:t>83</a:t>
            </a:fld>
            <a:endParaRPr lang="en-US" smtClean="0"/>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0F7211F9-32DC-4E50-984E-0E839557BD26}" type="slidenum">
              <a:rPr lang="en-US" smtClean="0"/>
              <a:pPr/>
              <a:t>84</a:t>
            </a:fld>
            <a:endParaRPr lang="en-US" smtClean="0"/>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19156724-356D-4A6D-88FE-100FA99ED127}" type="slidenum">
              <a:rPr lang="en-US" smtClean="0"/>
              <a:pPr/>
              <a:t>85</a:t>
            </a:fld>
            <a:endParaRPr lang="en-US" smtClean="0"/>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6B734197-6D94-469B-AAFE-A6A1E69ED9D7}" type="slidenum">
              <a:rPr lang="en-US" smtClean="0"/>
              <a:pPr/>
              <a:t>86</a:t>
            </a:fld>
            <a:endParaRPr lang="en-US" smtClean="0"/>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F2EF41BE-9D82-4F58-902C-D1F48AFBBC98}" type="slidenum">
              <a:rPr lang="en-US" smtClean="0"/>
              <a:pPr/>
              <a:t>87</a:t>
            </a:fld>
            <a:endParaRPr lang="en-US" smtClean="0"/>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739F7C0-B71C-48E3-8D21-3D51220A2BE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6029380-1897-433A-83E2-78BFB7A3F17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9CB08BC-2A19-4263-8B55-A1A4B8805C3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C384C73-02F2-4DC1-B269-52FE23B902F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AB3D4010-34EA-4EA8-981F-720E15DA520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5558400-2C58-4E71-9457-D319FFE1D27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9911B42-6EFE-4AE6-800A-3C78C5E65DC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0968F6B-5A38-4B99-ACAD-F189922F462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F7E8ACA-B5BD-4F7A-B25A-B63BAEBDE36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0"/>
            <a:ext cx="2057400" cy="5597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33400"/>
            <a:ext cx="6019800" cy="5597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CD3A085-BCC2-4DC0-9EB0-B061B79EF32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533400"/>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87E1B09-0AB6-47A6-B67F-46C49B3A6261}"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B717036-0803-4802-BB49-F07795D3DD7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5.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20"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image" Target="../media/image6.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533400"/>
            <a:ext cx="82296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099" name="Rectangle 3"/>
          <p:cNvSpPr>
            <a:spLocks noGrp="1" noChangeArrowheads="1"/>
          </p:cNvSpPr>
          <p:nvPr>
            <p:ph type="body" idx="1"/>
          </p:nvPr>
        </p:nvSpPr>
        <p:spPr bwMode="auto">
          <a:xfrm>
            <a:off x="457200" y="1828800"/>
            <a:ext cx="8229600" cy="4302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98340" name="Rectangle 4"/>
          <p:cNvSpPr>
            <a:spLocks noGrp="1" noChangeArrowheads="1"/>
          </p:cNvSpPr>
          <p:nvPr>
            <p:ph type="dt" sz="half" idx="2"/>
          </p:nvPr>
        </p:nvSpPr>
        <p:spPr bwMode="auto">
          <a:xfrm>
            <a:off x="457200" y="6248400"/>
            <a:ext cx="1676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Arial" charset="0"/>
              </a:defRPr>
            </a:lvl1pPr>
          </a:lstStyle>
          <a:p>
            <a:pPr>
              <a:defRPr/>
            </a:pPr>
            <a:endParaRPr lang="en-US"/>
          </a:p>
        </p:txBody>
      </p:sp>
      <p:sp>
        <p:nvSpPr>
          <p:cNvPr id="39834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Arial" charset="0"/>
              </a:defRPr>
            </a:lvl1pPr>
          </a:lstStyle>
          <a:p>
            <a:pPr>
              <a:defRPr/>
            </a:pPr>
            <a:endParaRPr lang="en-US"/>
          </a:p>
        </p:txBody>
      </p:sp>
      <p:sp>
        <p:nvSpPr>
          <p:cNvPr id="398342" name="Rectangle 6"/>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Arial" charset="0"/>
              </a:defRPr>
            </a:lvl1pPr>
          </a:lstStyle>
          <a:p>
            <a:pPr>
              <a:defRPr/>
            </a:pPr>
            <a:fld id="{B020325C-B1CD-4090-B6FA-A224CB80F15F}" type="slidenum">
              <a:rPr lang="en-US"/>
              <a:pPr>
                <a:defRPr/>
              </a:pPr>
              <a:t>‹#›</a:t>
            </a:fld>
            <a:endParaRPr lang="en-US"/>
          </a:p>
        </p:txBody>
      </p:sp>
      <p:pic>
        <p:nvPicPr>
          <p:cNvPr id="31746" name="Picture 2"/>
          <p:cNvPicPr>
            <a:picLocks noChangeAspect="1" noChangeArrowheads="1"/>
          </p:cNvPicPr>
          <p:nvPr userDrawn="1"/>
        </p:nvPicPr>
        <p:blipFill>
          <a:blip r:embed="rId14" cstate="print"/>
          <a:srcRect/>
          <a:stretch>
            <a:fillRect/>
          </a:stretch>
        </p:blipFill>
        <p:spPr bwMode="auto">
          <a:xfrm>
            <a:off x="0" y="1"/>
            <a:ext cx="1295399" cy="771424"/>
          </a:xfrm>
          <a:prstGeom prst="rect">
            <a:avLst/>
          </a:prstGeom>
          <a:noFill/>
          <a:ln w="9525">
            <a:noFill/>
            <a:miter lim="800000"/>
            <a:headEnd/>
            <a:tailEnd/>
          </a:ln>
          <a:effectLst/>
        </p:spPr>
      </p:pic>
      <p:pic>
        <p:nvPicPr>
          <p:cNvPr id="31747" name="Picture 3"/>
          <p:cNvPicPr>
            <a:picLocks noChangeAspect="1" noChangeArrowheads="1"/>
          </p:cNvPicPr>
          <p:nvPr userDrawn="1"/>
        </p:nvPicPr>
        <p:blipFill>
          <a:blip r:embed="rId15" cstate="print"/>
          <a:srcRect/>
          <a:stretch>
            <a:fillRect/>
          </a:stretch>
        </p:blipFill>
        <p:spPr bwMode="auto">
          <a:xfrm>
            <a:off x="2514600" y="1"/>
            <a:ext cx="1295400" cy="763346"/>
          </a:xfrm>
          <a:prstGeom prst="rect">
            <a:avLst/>
          </a:prstGeom>
          <a:noFill/>
          <a:ln w="9525">
            <a:noFill/>
            <a:miter lim="800000"/>
            <a:headEnd/>
            <a:tailEnd/>
          </a:ln>
          <a:effectLst/>
        </p:spPr>
      </p:pic>
      <p:pic>
        <p:nvPicPr>
          <p:cNvPr id="31748" name="Picture 4"/>
          <p:cNvPicPr>
            <a:picLocks noChangeAspect="1" noChangeArrowheads="1"/>
          </p:cNvPicPr>
          <p:nvPr userDrawn="1"/>
        </p:nvPicPr>
        <p:blipFill>
          <a:blip r:embed="rId16" cstate="print"/>
          <a:srcRect/>
          <a:stretch>
            <a:fillRect/>
          </a:stretch>
        </p:blipFill>
        <p:spPr bwMode="auto">
          <a:xfrm>
            <a:off x="1295400" y="0"/>
            <a:ext cx="1219200" cy="759279"/>
          </a:xfrm>
          <a:prstGeom prst="rect">
            <a:avLst/>
          </a:prstGeom>
          <a:noFill/>
          <a:ln w="9525">
            <a:noFill/>
            <a:miter lim="800000"/>
            <a:headEnd/>
            <a:tailEnd/>
          </a:ln>
          <a:effectLst/>
        </p:spPr>
      </p:pic>
      <p:pic>
        <p:nvPicPr>
          <p:cNvPr id="31749" name="Picture 5"/>
          <p:cNvPicPr>
            <a:picLocks noChangeAspect="1" noChangeArrowheads="1"/>
          </p:cNvPicPr>
          <p:nvPr userDrawn="1"/>
        </p:nvPicPr>
        <p:blipFill>
          <a:blip r:embed="rId17" cstate="print"/>
          <a:srcRect/>
          <a:stretch>
            <a:fillRect/>
          </a:stretch>
        </p:blipFill>
        <p:spPr bwMode="auto">
          <a:xfrm>
            <a:off x="3810000" y="0"/>
            <a:ext cx="1295400" cy="754303"/>
          </a:xfrm>
          <a:prstGeom prst="rect">
            <a:avLst/>
          </a:prstGeom>
          <a:noFill/>
          <a:ln w="9525">
            <a:noFill/>
            <a:miter lim="800000"/>
            <a:headEnd/>
            <a:tailEnd/>
          </a:ln>
          <a:effectLst/>
        </p:spPr>
      </p:pic>
      <p:pic>
        <p:nvPicPr>
          <p:cNvPr id="31750" name="Picture 6"/>
          <p:cNvPicPr>
            <a:picLocks noChangeAspect="1" noChangeArrowheads="1"/>
          </p:cNvPicPr>
          <p:nvPr userDrawn="1"/>
        </p:nvPicPr>
        <p:blipFill>
          <a:blip r:embed="rId18" cstate="print"/>
          <a:srcRect/>
          <a:stretch>
            <a:fillRect/>
          </a:stretch>
        </p:blipFill>
        <p:spPr bwMode="auto">
          <a:xfrm>
            <a:off x="5105401" y="0"/>
            <a:ext cx="1371600" cy="762000"/>
          </a:xfrm>
          <a:prstGeom prst="rect">
            <a:avLst/>
          </a:prstGeom>
          <a:noFill/>
          <a:ln w="9525">
            <a:noFill/>
            <a:miter lim="800000"/>
            <a:headEnd/>
            <a:tailEnd/>
          </a:ln>
          <a:effectLst/>
        </p:spPr>
      </p:pic>
      <p:pic>
        <p:nvPicPr>
          <p:cNvPr id="31751" name="Picture 7"/>
          <p:cNvPicPr>
            <a:picLocks noChangeAspect="1" noChangeArrowheads="1"/>
          </p:cNvPicPr>
          <p:nvPr userDrawn="1"/>
        </p:nvPicPr>
        <p:blipFill>
          <a:blip r:embed="rId19" cstate="print"/>
          <a:srcRect/>
          <a:stretch>
            <a:fillRect/>
          </a:stretch>
        </p:blipFill>
        <p:spPr bwMode="auto">
          <a:xfrm>
            <a:off x="6477001" y="0"/>
            <a:ext cx="1371600" cy="782968"/>
          </a:xfrm>
          <a:prstGeom prst="rect">
            <a:avLst/>
          </a:prstGeom>
          <a:noFill/>
          <a:ln w="9525">
            <a:noFill/>
            <a:miter lim="800000"/>
            <a:headEnd/>
            <a:tailEnd/>
          </a:ln>
          <a:effectLst/>
        </p:spPr>
      </p:pic>
      <p:pic>
        <p:nvPicPr>
          <p:cNvPr id="31752" name="Picture 8"/>
          <p:cNvPicPr>
            <a:picLocks noChangeAspect="1" noChangeArrowheads="1"/>
          </p:cNvPicPr>
          <p:nvPr userDrawn="1"/>
        </p:nvPicPr>
        <p:blipFill>
          <a:blip r:embed="rId20" cstate="print"/>
          <a:srcRect/>
          <a:stretch>
            <a:fillRect/>
          </a:stretch>
        </p:blipFill>
        <p:spPr bwMode="auto">
          <a:xfrm>
            <a:off x="7848601" y="0"/>
            <a:ext cx="1295400" cy="762000"/>
          </a:xfrm>
          <a:prstGeom prst="rect">
            <a:avLst/>
          </a:prstGeom>
          <a:noFill/>
          <a:ln w="9525">
            <a:noFill/>
            <a:miter lim="800000"/>
            <a:headEnd/>
            <a:tailEnd/>
          </a:ln>
          <a:effectLst/>
        </p:spPr>
      </p:pic>
      <p:cxnSp>
        <p:nvCxnSpPr>
          <p:cNvPr id="17" name="Straight Connector 16"/>
          <p:cNvCxnSpPr/>
          <p:nvPr userDrawn="1"/>
        </p:nvCxnSpPr>
        <p:spPr bwMode="auto">
          <a:xfrm>
            <a:off x="0" y="762000"/>
            <a:ext cx="9144000" cy="1588"/>
          </a:xfrm>
          <a:prstGeom prst="line">
            <a:avLst/>
          </a:prstGeom>
          <a:solidFill>
            <a:schemeClr val="accent1"/>
          </a:solidFill>
          <a:ln w="57150" cap="flat" cmpd="sng" algn="ctr">
            <a:solidFill>
              <a:schemeClr val="tx1"/>
            </a:solidFill>
            <a:prstDash val="solid"/>
            <a:round/>
            <a:headEnd type="none" w="med" len="med"/>
            <a:tailEnd type="none" w="med" len="med"/>
          </a:ln>
          <a:effectLst/>
        </p:spPr>
      </p:cxnSp>
      <p:sp>
        <p:nvSpPr>
          <p:cNvPr id="15" name="Rectangle 14"/>
          <p:cNvSpPr/>
          <p:nvPr userDrawn="1"/>
        </p:nvSpPr>
        <p:spPr>
          <a:xfrm>
            <a:off x="5334000" y="6581001"/>
            <a:ext cx="3810000" cy="276999"/>
          </a:xfrm>
          <a:prstGeom prst="rect">
            <a:avLst/>
          </a:prstGeom>
        </p:spPr>
        <p:txBody>
          <a:bodyPr wrap="square">
            <a:spAutoFit/>
          </a:bodyPr>
          <a:lstStyle/>
          <a:p>
            <a:pPr algn="r"/>
            <a:r>
              <a:rPr lang="en-US" sz="1200" b="0" smtClean="0">
                <a:latin typeface="Arial Black" panose="020B0A04020102020204" pitchFamily="34" charset="0"/>
              </a:rPr>
              <a:t>[Topic 6-Nonlinear Models]   </a:t>
            </a:r>
            <a:fld id="{9ED99AAF-CB70-44A8-9A44-756D634A7A9A}" type="slidenum">
              <a:rPr lang="en-US" sz="1200" b="0" smtClean="0">
                <a:latin typeface="Arial Black" panose="020B0A04020102020204" pitchFamily="34" charset="0"/>
              </a:rPr>
              <a:pPr algn="r"/>
              <a:t>‹#›</a:t>
            </a:fld>
            <a:r>
              <a:rPr lang="en-US" sz="1200" b="0" smtClean="0">
                <a:latin typeface="Arial Black" panose="020B0A04020102020204" pitchFamily="34" charset="0"/>
              </a:rPr>
              <a:t>/87</a:t>
            </a:r>
            <a:endParaRPr lang="en-US" sz="1200" b="0">
              <a:latin typeface="Arial Black" panose="020B0A04020102020204" pitchFamily="34" charset="0"/>
            </a:endParaRPr>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iming>
    <p:tnLst>
      <p:par>
        <p:cTn id="1" dur="indefinite" restart="never" nodeType="tmRoot"/>
      </p:par>
    </p:tnLst>
  </p:timing>
  <p:txStyles>
    <p:titleStyle>
      <a:lvl1pPr algn="ctr" rtl="0" eaLnBrk="0" fontAlgn="base" hangingPunct="0">
        <a:spcBef>
          <a:spcPct val="0"/>
        </a:spcBef>
        <a:spcAft>
          <a:spcPct val="0"/>
        </a:spcAft>
        <a:defRPr sz="3200">
          <a:solidFill>
            <a:srgbClr val="6B00B4"/>
          </a:solidFill>
          <a:latin typeface="+mj-lt"/>
          <a:ea typeface="+mj-ea"/>
          <a:cs typeface="+mj-cs"/>
        </a:defRPr>
      </a:lvl1pPr>
      <a:lvl2pPr algn="ctr" rtl="0" eaLnBrk="0" fontAlgn="base" hangingPunct="0">
        <a:spcBef>
          <a:spcPct val="0"/>
        </a:spcBef>
        <a:spcAft>
          <a:spcPct val="0"/>
        </a:spcAft>
        <a:defRPr sz="3200">
          <a:solidFill>
            <a:srgbClr val="6B00B4"/>
          </a:solidFill>
          <a:latin typeface="Arial Black" pitchFamily="34" charset="0"/>
        </a:defRPr>
      </a:lvl2pPr>
      <a:lvl3pPr algn="ctr" rtl="0" eaLnBrk="0" fontAlgn="base" hangingPunct="0">
        <a:spcBef>
          <a:spcPct val="0"/>
        </a:spcBef>
        <a:spcAft>
          <a:spcPct val="0"/>
        </a:spcAft>
        <a:defRPr sz="3200">
          <a:solidFill>
            <a:srgbClr val="6B00B4"/>
          </a:solidFill>
          <a:latin typeface="Arial Black" pitchFamily="34" charset="0"/>
        </a:defRPr>
      </a:lvl3pPr>
      <a:lvl4pPr algn="ctr" rtl="0" eaLnBrk="0" fontAlgn="base" hangingPunct="0">
        <a:spcBef>
          <a:spcPct val="0"/>
        </a:spcBef>
        <a:spcAft>
          <a:spcPct val="0"/>
        </a:spcAft>
        <a:defRPr sz="3200">
          <a:solidFill>
            <a:srgbClr val="6B00B4"/>
          </a:solidFill>
          <a:latin typeface="Arial Black" pitchFamily="34" charset="0"/>
        </a:defRPr>
      </a:lvl4pPr>
      <a:lvl5pPr algn="ctr" rtl="0" eaLnBrk="0" fontAlgn="base" hangingPunct="0">
        <a:spcBef>
          <a:spcPct val="0"/>
        </a:spcBef>
        <a:spcAft>
          <a:spcPct val="0"/>
        </a:spcAft>
        <a:defRPr sz="3200">
          <a:solidFill>
            <a:srgbClr val="6B00B4"/>
          </a:solidFill>
          <a:latin typeface="Arial Black" pitchFamily="34" charset="0"/>
        </a:defRPr>
      </a:lvl5pPr>
      <a:lvl6pPr marL="457200" algn="ctr" rtl="0" fontAlgn="base">
        <a:spcBef>
          <a:spcPct val="0"/>
        </a:spcBef>
        <a:spcAft>
          <a:spcPct val="0"/>
        </a:spcAft>
        <a:defRPr sz="3200">
          <a:solidFill>
            <a:schemeClr val="tx2"/>
          </a:solidFill>
          <a:latin typeface="Arial Black" pitchFamily="34" charset="0"/>
        </a:defRPr>
      </a:lvl6pPr>
      <a:lvl7pPr marL="914400" algn="ctr" rtl="0" fontAlgn="base">
        <a:spcBef>
          <a:spcPct val="0"/>
        </a:spcBef>
        <a:spcAft>
          <a:spcPct val="0"/>
        </a:spcAft>
        <a:defRPr sz="3200">
          <a:solidFill>
            <a:schemeClr val="tx2"/>
          </a:solidFill>
          <a:latin typeface="Arial Black" pitchFamily="34" charset="0"/>
        </a:defRPr>
      </a:lvl7pPr>
      <a:lvl8pPr marL="1371600" algn="ctr" rtl="0" fontAlgn="base">
        <a:spcBef>
          <a:spcPct val="0"/>
        </a:spcBef>
        <a:spcAft>
          <a:spcPct val="0"/>
        </a:spcAft>
        <a:defRPr sz="3200">
          <a:solidFill>
            <a:schemeClr val="tx2"/>
          </a:solidFill>
          <a:latin typeface="Arial Black" pitchFamily="34" charset="0"/>
        </a:defRPr>
      </a:lvl8pPr>
      <a:lvl9pPr marL="1828800" algn="ctr" rtl="0" fontAlgn="base">
        <a:spcBef>
          <a:spcPct val="0"/>
        </a:spcBef>
        <a:spcAft>
          <a:spcPct val="0"/>
        </a:spcAft>
        <a:defRPr sz="3200">
          <a:solidFill>
            <a:schemeClr val="tx2"/>
          </a:solidFill>
          <a:latin typeface="Arial Black" pitchFamily="34" charset="0"/>
        </a:defRPr>
      </a:lvl9pPr>
    </p:titleStyle>
    <p:bodyStyle>
      <a:lvl1pPr marL="469900" indent="-469900" algn="l" rtl="0" eaLnBrk="0" fontAlgn="base" hangingPunct="0">
        <a:spcBef>
          <a:spcPct val="20000"/>
        </a:spcBef>
        <a:spcAft>
          <a:spcPct val="0"/>
        </a:spcAft>
        <a:buClr>
          <a:srgbClr val="6B00B4"/>
        </a:buClr>
        <a:buSzPct val="70000"/>
        <a:buChar char="•"/>
        <a:defRPr sz="2800">
          <a:solidFill>
            <a:schemeClr val="tx1"/>
          </a:solidFill>
          <a:latin typeface="+mn-lt"/>
          <a:ea typeface="+mn-ea"/>
          <a:cs typeface="+mn-cs"/>
        </a:defRPr>
      </a:lvl1pPr>
      <a:lvl2pPr marL="908050" indent="-436563" algn="l" rtl="0" eaLnBrk="0" fontAlgn="base" hangingPunct="0">
        <a:spcBef>
          <a:spcPct val="20000"/>
        </a:spcBef>
        <a:spcAft>
          <a:spcPct val="0"/>
        </a:spcAft>
        <a:buClr>
          <a:srgbClr val="6B00B4"/>
        </a:buClr>
        <a:buSzPct val="65000"/>
        <a:buChar char="•"/>
        <a:defRPr sz="2400">
          <a:solidFill>
            <a:schemeClr val="tx1"/>
          </a:solidFill>
          <a:latin typeface="+mn-lt"/>
        </a:defRPr>
      </a:lvl2pPr>
      <a:lvl3pPr marL="1377950" indent="-468313" algn="l" rtl="0" eaLnBrk="0" fontAlgn="base" hangingPunct="0">
        <a:spcBef>
          <a:spcPct val="20000"/>
        </a:spcBef>
        <a:spcAft>
          <a:spcPct val="0"/>
        </a:spcAft>
        <a:buClr>
          <a:schemeClr val="bg2"/>
        </a:buClr>
        <a:buSzPct val="65000"/>
        <a:buFont typeface="Wingdings" pitchFamily="2" charset="2"/>
        <a:buChar char="o"/>
        <a:defRPr sz="2000">
          <a:solidFill>
            <a:schemeClr val="tx1"/>
          </a:solidFill>
          <a:latin typeface="+mn-lt"/>
        </a:defRPr>
      </a:lvl3pPr>
      <a:lvl4pPr marL="1827213" indent="-438150" algn="l" rtl="0" eaLnBrk="0" fontAlgn="base" hangingPunct="0">
        <a:spcBef>
          <a:spcPct val="20000"/>
        </a:spcBef>
        <a:spcAft>
          <a:spcPct val="0"/>
        </a:spcAft>
        <a:buClr>
          <a:schemeClr val="accent2"/>
        </a:buClr>
        <a:buSzPct val="75000"/>
        <a:buFont typeface="Wingdings" pitchFamily="2" charset="2"/>
        <a:buChar char="n"/>
        <a:defRPr sz="1600">
          <a:solidFill>
            <a:schemeClr val="tx1"/>
          </a:solidFill>
          <a:latin typeface="+mn-lt"/>
        </a:defRPr>
      </a:lvl4pPr>
      <a:lvl5pPr marL="2297113" indent="-468313" algn="l" rtl="0" eaLnBrk="0" fontAlgn="base" hangingPunct="0">
        <a:spcBef>
          <a:spcPct val="20000"/>
        </a:spcBef>
        <a:spcAft>
          <a:spcPct val="0"/>
        </a:spcAft>
        <a:buClr>
          <a:schemeClr val="accent1"/>
        </a:buClr>
        <a:buSzPct val="50000"/>
        <a:buFont typeface="Wingdings" pitchFamily="2" charset="2"/>
        <a:buChar char="o"/>
        <a:defRPr sz="1400">
          <a:solidFill>
            <a:schemeClr val="tx1"/>
          </a:solidFill>
          <a:latin typeface="+mn-lt"/>
        </a:defRPr>
      </a:lvl5pPr>
      <a:lvl6pPr marL="27543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6pPr>
      <a:lvl7pPr marL="32115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7pPr>
      <a:lvl8pPr marL="36687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8pPr>
      <a:lvl9pPr marL="41259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vmlDrawing" Target="../drawings/vmlDrawing2.vml"/><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vmlDrawing" Target="../drawings/vmlDrawing3.vml"/><Relationship Id="rId4" Type="http://schemas.openxmlformats.org/officeDocument/2006/relationships/oleObject" Target="../embeddings/oleObject5.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vmlDrawing" Target="../drawings/vmlDrawing4.vml"/><Relationship Id="rId4" Type="http://schemas.openxmlformats.org/officeDocument/2006/relationships/oleObject" Target="../embeddings/oleObject6.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vmlDrawing" Target="../drawings/vmlDrawing5.vml"/><Relationship Id="rId4" Type="http://schemas.openxmlformats.org/officeDocument/2006/relationships/oleObject" Target="../embeddings/oleObject7.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vmlDrawing" Target="../drawings/vmlDrawing6.vml"/><Relationship Id="rId4" Type="http://schemas.openxmlformats.org/officeDocument/2006/relationships/oleObject" Target="../embeddings/oleObject8.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vmlDrawing" Target="../drawings/vmlDrawing7.vml"/><Relationship Id="rId4" Type="http://schemas.openxmlformats.org/officeDocument/2006/relationships/oleObject" Target="../embeddings/oleObject9.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vmlDrawing" Target="../drawings/vmlDrawing8.vml"/><Relationship Id="rId4" Type="http://schemas.openxmlformats.org/officeDocument/2006/relationships/oleObject" Target="../embeddings/oleObject10.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vmlDrawing" Target="../drawings/vmlDrawing9.vml"/><Relationship Id="rId4" Type="http://schemas.openxmlformats.org/officeDocument/2006/relationships/oleObject" Target="../embeddings/oleObject11.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vmlDrawing" Target="../drawings/vmlDrawing10.vml"/><Relationship Id="rId4" Type="http://schemas.openxmlformats.org/officeDocument/2006/relationships/oleObject" Target="../embeddings/oleObject12.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vmlDrawing" Target="../drawings/vmlDrawing11.vml"/><Relationship Id="rId4" Type="http://schemas.openxmlformats.org/officeDocument/2006/relationships/oleObject" Target="../embeddings/oleObject13.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vmlDrawing" Target="../drawings/vmlDrawing12.vml"/><Relationship Id="rId4" Type="http://schemas.openxmlformats.org/officeDocument/2006/relationships/oleObject" Target="../embeddings/oleObject14.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vmlDrawing" Target="../drawings/vmlDrawing13.vml"/><Relationship Id="rId4" Type="http://schemas.openxmlformats.org/officeDocument/2006/relationships/oleObject" Target="../embeddings/oleObject15.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vmlDrawing" Target="../drawings/vmlDrawing14.vml"/><Relationship Id="rId4" Type="http://schemas.openxmlformats.org/officeDocument/2006/relationships/oleObject" Target="../embeddings/oleObject16.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vmlDrawing" Target="../drawings/vmlDrawing15.vml"/><Relationship Id="rId4" Type="http://schemas.openxmlformats.org/officeDocument/2006/relationships/oleObject" Target="../embeddings/oleObject17.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vmlDrawing" Target="../drawings/vmlDrawing16.vml"/><Relationship Id="rId4" Type="http://schemas.openxmlformats.org/officeDocument/2006/relationships/oleObject" Target="../embeddings/oleObject18.bin"/></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vmlDrawing" Target="../drawings/vmlDrawing17.vml"/><Relationship Id="rId4" Type="http://schemas.openxmlformats.org/officeDocument/2006/relationships/oleObject" Target="../embeddings/oleObject19.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vmlDrawing" Target="../drawings/vmlDrawing18.vml"/><Relationship Id="rId4" Type="http://schemas.openxmlformats.org/officeDocument/2006/relationships/oleObject" Target="../embeddings/oleObject20.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xml"/><Relationship Id="rId1" Type="http://schemas.openxmlformats.org/officeDocument/2006/relationships/vmlDrawing" Target="../drawings/vmlDrawing19.vml"/><Relationship Id="rId4" Type="http://schemas.openxmlformats.org/officeDocument/2006/relationships/oleObject" Target="../embeddings/oleObject21.bin"/></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xml"/><Relationship Id="rId1" Type="http://schemas.openxmlformats.org/officeDocument/2006/relationships/vmlDrawing" Target="../drawings/vmlDrawing20.vml"/><Relationship Id="rId4" Type="http://schemas.openxmlformats.org/officeDocument/2006/relationships/oleObject" Target="../embeddings/oleObject22.bin"/></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vmlDrawing" Target="../drawings/vmlDrawing21.vml"/><Relationship Id="rId4" Type="http://schemas.openxmlformats.org/officeDocument/2006/relationships/oleObject" Target="../embeddings/oleObject23.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xml"/><Relationship Id="rId1" Type="http://schemas.openxmlformats.org/officeDocument/2006/relationships/vmlDrawing" Target="../drawings/vmlDrawing22.vml"/><Relationship Id="rId4" Type="http://schemas.openxmlformats.org/officeDocument/2006/relationships/oleObject" Target="../embeddings/oleObject24.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5.xml"/><Relationship Id="rId1" Type="http://schemas.openxmlformats.org/officeDocument/2006/relationships/vmlDrawing" Target="../drawings/vmlDrawing23.vml"/><Relationship Id="rId4" Type="http://schemas.openxmlformats.org/officeDocument/2006/relationships/oleObject" Target="../embeddings/oleObject25.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5.xml"/><Relationship Id="rId1" Type="http://schemas.openxmlformats.org/officeDocument/2006/relationships/vmlDrawing" Target="../drawings/vmlDrawing24.vml"/><Relationship Id="rId4" Type="http://schemas.openxmlformats.org/officeDocument/2006/relationships/oleObject" Target="../embeddings/oleObject26.bin"/></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5.xml"/><Relationship Id="rId1" Type="http://schemas.openxmlformats.org/officeDocument/2006/relationships/vmlDrawing" Target="../drawings/vmlDrawing25.vml"/><Relationship Id="rId4" Type="http://schemas.openxmlformats.org/officeDocument/2006/relationships/oleObject" Target="../embeddings/oleObject27.bin"/></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xml"/><Relationship Id="rId1" Type="http://schemas.openxmlformats.org/officeDocument/2006/relationships/vmlDrawing" Target="../drawings/vmlDrawing26.vml"/><Relationship Id="rId4" Type="http://schemas.openxmlformats.org/officeDocument/2006/relationships/oleObject" Target="../embeddings/oleObject28.bin"/></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xml"/><Relationship Id="rId1" Type="http://schemas.openxmlformats.org/officeDocument/2006/relationships/vmlDrawing" Target="../drawings/vmlDrawing27.vml"/><Relationship Id="rId4" Type="http://schemas.openxmlformats.org/officeDocument/2006/relationships/oleObject" Target="../embeddings/oleObject29.bin"/></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xml"/><Relationship Id="rId1" Type="http://schemas.openxmlformats.org/officeDocument/2006/relationships/vmlDrawing" Target="../drawings/vmlDrawing28.vml"/><Relationship Id="rId4" Type="http://schemas.openxmlformats.org/officeDocument/2006/relationships/oleObject" Target="../embeddings/oleObject30.bin"/></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5.xml"/><Relationship Id="rId1" Type="http://schemas.openxmlformats.org/officeDocument/2006/relationships/vmlDrawing" Target="../drawings/vmlDrawing29.vml"/><Relationship Id="rId4" Type="http://schemas.openxmlformats.org/officeDocument/2006/relationships/oleObject" Target="../embeddings/oleObject31.bin"/></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5.xml"/><Relationship Id="rId1" Type="http://schemas.openxmlformats.org/officeDocument/2006/relationships/vmlDrawing" Target="../drawings/vmlDrawing30.vml"/><Relationship Id="rId4" Type="http://schemas.openxmlformats.org/officeDocument/2006/relationships/oleObject" Target="../embeddings/oleObject32.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5.xml"/><Relationship Id="rId1" Type="http://schemas.openxmlformats.org/officeDocument/2006/relationships/vmlDrawing" Target="../drawings/vmlDrawing31.vml"/><Relationship Id="rId4" Type="http://schemas.openxmlformats.org/officeDocument/2006/relationships/oleObject" Target="../embeddings/oleObject33.bin"/></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5.xml"/><Relationship Id="rId1" Type="http://schemas.openxmlformats.org/officeDocument/2006/relationships/vmlDrawing" Target="../drawings/vmlDrawing32.vml"/><Relationship Id="rId4" Type="http://schemas.openxmlformats.org/officeDocument/2006/relationships/oleObject" Target="../embeddings/oleObject34.bin"/></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5.xml"/><Relationship Id="rId1" Type="http://schemas.openxmlformats.org/officeDocument/2006/relationships/vmlDrawing" Target="../drawings/vmlDrawing33.vml"/><Relationship Id="rId4" Type="http://schemas.openxmlformats.org/officeDocument/2006/relationships/oleObject" Target="../embeddings/oleObject35.bin"/></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5.xml"/><Relationship Id="rId1" Type="http://schemas.openxmlformats.org/officeDocument/2006/relationships/vmlDrawing" Target="../drawings/vmlDrawing34.vml"/><Relationship Id="rId4" Type="http://schemas.openxmlformats.org/officeDocument/2006/relationships/oleObject" Target="../embeddings/oleObject36.bin"/></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5.xml"/><Relationship Id="rId1" Type="http://schemas.openxmlformats.org/officeDocument/2006/relationships/vmlDrawing" Target="../drawings/vmlDrawing35.vml"/><Relationship Id="rId4" Type="http://schemas.openxmlformats.org/officeDocument/2006/relationships/oleObject" Target="../embeddings/oleObject37.bin"/></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5.xml"/><Relationship Id="rId1" Type="http://schemas.openxmlformats.org/officeDocument/2006/relationships/vmlDrawing" Target="../drawings/vmlDrawing36.vml"/><Relationship Id="rId4" Type="http://schemas.openxmlformats.org/officeDocument/2006/relationships/oleObject" Target="../embeddings/oleObject38.bin"/></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5.xml"/><Relationship Id="rId1" Type="http://schemas.openxmlformats.org/officeDocument/2006/relationships/vmlDrawing" Target="../drawings/vmlDrawing37.vml"/><Relationship Id="rId4" Type="http://schemas.openxmlformats.org/officeDocument/2006/relationships/oleObject" Target="../embeddings/oleObject39.bin"/></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1.xml"/><Relationship Id="rId1" Type="http://schemas.openxmlformats.org/officeDocument/2006/relationships/vmlDrawing" Target="../drawings/vmlDrawing38.vml"/><Relationship Id="rId5" Type="http://schemas.openxmlformats.org/officeDocument/2006/relationships/image" Target="../media/image49.png"/><Relationship Id="rId4" Type="http://schemas.openxmlformats.org/officeDocument/2006/relationships/oleObject" Target="../embeddings/oleObject40.bin"/></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5.xml"/><Relationship Id="rId1" Type="http://schemas.openxmlformats.org/officeDocument/2006/relationships/vmlDrawing" Target="../drawings/vmlDrawing39.vml"/><Relationship Id="rId4" Type="http://schemas.openxmlformats.org/officeDocument/2006/relationships/oleObject" Target="../embeddings/oleObject41.bin"/></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5.xml"/><Relationship Id="rId1" Type="http://schemas.openxmlformats.org/officeDocument/2006/relationships/vmlDrawing" Target="../drawings/vmlDrawing40.vml"/><Relationship Id="rId4" Type="http://schemas.openxmlformats.org/officeDocument/2006/relationships/oleObject" Target="../embeddings/oleObject42.bin"/></Relationships>
</file>

<file path=ppt/slides/_rels/slide63.xml.rels><?xml version="1.0" encoding="UTF-8" standalone="yes"?>
<Relationships xmlns="http://schemas.openxmlformats.org/package/2006/relationships"><Relationship Id="rId2" Type="http://schemas.openxmlformats.org/officeDocument/2006/relationships/image" Target="../media/image52.wmf"/><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Layout" Target="../slideLayouts/slideLayout1.xml"/><Relationship Id="rId1" Type="http://schemas.openxmlformats.org/officeDocument/2006/relationships/vmlDrawing" Target="../drawings/vmlDrawing41.vml"/></Relationships>
</file>

<file path=ppt/slides/_rels/slide65.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Layout" Target="../slideLayouts/slideLayout5.xml"/><Relationship Id="rId1" Type="http://schemas.openxmlformats.org/officeDocument/2006/relationships/vmlDrawing" Target="../drawings/vmlDrawing42.v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5.xml"/><Relationship Id="rId1" Type="http://schemas.openxmlformats.org/officeDocument/2006/relationships/vmlDrawing" Target="../drawings/vmlDrawing43.vml"/><Relationship Id="rId4" Type="http://schemas.openxmlformats.org/officeDocument/2006/relationships/oleObject" Target="../embeddings/oleObject45.bin"/></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5.xml"/><Relationship Id="rId1" Type="http://schemas.openxmlformats.org/officeDocument/2006/relationships/vmlDrawing" Target="../drawings/vmlDrawing44.vml"/><Relationship Id="rId4" Type="http://schemas.openxmlformats.org/officeDocument/2006/relationships/oleObject" Target="../embeddings/oleObject46.bin"/></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1.xml"/><Relationship Id="rId1" Type="http://schemas.openxmlformats.org/officeDocument/2006/relationships/vmlDrawing" Target="../drawings/vmlDrawing45.vml"/><Relationship Id="rId4" Type="http://schemas.openxmlformats.org/officeDocument/2006/relationships/oleObject" Target="../embeddings/oleObject47.bin"/></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5.xml"/><Relationship Id="rId1" Type="http://schemas.openxmlformats.org/officeDocument/2006/relationships/vmlDrawing" Target="../drawings/vmlDrawing46.vml"/><Relationship Id="rId4" Type="http://schemas.openxmlformats.org/officeDocument/2006/relationships/oleObject" Target="../embeddings/oleObject48.bin"/></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5.xml"/><Relationship Id="rId1" Type="http://schemas.openxmlformats.org/officeDocument/2006/relationships/vmlDrawing" Target="../drawings/vmlDrawing47.vml"/><Relationship Id="rId4" Type="http://schemas.openxmlformats.org/officeDocument/2006/relationships/oleObject" Target="../embeddings/oleObject49.bin"/></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5.xml"/><Relationship Id="rId1" Type="http://schemas.openxmlformats.org/officeDocument/2006/relationships/vmlDrawing" Target="../drawings/vmlDrawing48.vml"/><Relationship Id="rId4" Type="http://schemas.openxmlformats.org/officeDocument/2006/relationships/oleObject" Target="../embeddings/oleObject50.bin"/></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1.xml"/><Relationship Id="rId1" Type="http://schemas.openxmlformats.org/officeDocument/2006/relationships/vmlDrawing" Target="../drawings/vmlDrawing49.vml"/><Relationship Id="rId4" Type="http://schemas.openxmlformats.org/officeDocument/2006/relationships/oleObject" Target="../embeddings/oleObject51.bin"/></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5.xml"/><Relationship Id="rId1" Type="http://schemas.openxmlformats.org/officeDocument/2006/relationships/vmlDrawing" Target="../drawings/vmlDrawing50.vml"/><Relationship Id="rId4" Type="http://schemas.openxmlformats.org/officeDocument/2006/relationships/oleObject" Target="../embeddings/oleObject52.bin"/></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1.xml"/><Relationship Id="rId1" Type="http://schemas.openxmlformats.org/officeDocument/2006/relationships/vmlDrawing" Target="../drawings/vmlDrawing51.vml"/><Relationship Id="rId4" Type="http://schemas.openxmlformats.org/officeDocument/2006/relationships/oleObject" Target="../embeddings/oleObject53.bin"/></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5.xml"/><Relationship Id="rId1" Type="http://schemas.openxmlformats.org/officeDocument/2006/relationships/vmlDrawing" Target="../drawings/vmlDrawing52.vml"/><Relationship Id="rId4" Type="http://schemas.openxmlformats.org/officeDocument/2006/relationships/oleObject" Target="../embeddings/oleObject54.bin"/></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5.xml"/><Relationship Id="rId1" Type="http://schemas.openxmlformats.org/officeDocument/2006/relationships/vmlDrawing" Target="../drawings/vmlDrawing53.vml"/><Relationship Id="rId4" Type="http://schemas.openxmlformats.org/officeDocument/2006/relationships/oleObject" Target="../embeddings/oleObject55.bin"/></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78.xml"/><Relationship Id="rId2" Type="http://schemas.openxmlformats.org/officeDocument/2006/relationships/slideLayout" Target="../slideLayouts/slideLayout5.xml"/><Relationship Id="rId1" Type="http://schemas.openxmlformats.org/officeDocument/2006/relationships/vmlDrawing" Target="../drawings/vmlDrawing54.vml"/><Relationship Id="rId4" Type="http://schemas.openxmlformats.org/officeDocument/2006/relationships/oleObject" Target="../embeddings/oleObject56.bin"/></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79.xml"/><Relationship Id="rId2" Type="http://schemas.openxmlformats.org/officeDocument/2006/relationships/slideLayout" Target="../slideLayouts/slideLayout5.xml"/><Relationship Id="rId1" Type="http://schemas.openxmlformats.org/officeDocument/2006/relationships/vmlDrawing" Target="../drawings/vmlDrawing55.vml"/><Relationship Id="rId4" Type="http://schemas.openxmlformats.org/officeDocument/2006/relationships/oleObject" Target="../embeddings/oleObject57.bin"/></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80.xml"/><Relationship Id="rId2" Type="http://schemas.openxmlformats.org/officeDocument/2006/relationships/slideLayout" Target="../slideLayouts/slideLayout5.xml"/><Relationship Id="rId1" Type="http://schemas.openxmlformats.org/officeDocument/2006/relationships/vmlDrawing" Target="../drawings/vmlDrawing56.vml"/><Relationship Id="rId4" Type="http://schemas.openxmlformats.org/officeDocument/2006/relationships/oleObject" Target="../embeddings/oleObject58.bin"/></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81.xml"/><Relationship Id="rId2" Type="http://schemas.openxmlformats.org/officeDocument/2006/relationships/slideLayout" Target="../slideLayouts/slideLayout5.xml"/><Relationship Id="rId1" Type="http://schemas.openxmlformats.org/officeDocument/2006/relationships/vmlDrawing" Target="../drawings/vmlDrawing57.vml"/><Relationship Id="rId4" Type="http://schemas.openxmlformats.org/officeDocument/2006/relationships/oleObject" Target="../embeddings/oleObject59.bin"/></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82.xml"/><Relationship Id="rId2" Type="http://schemas.openxmlformats.org/officeDocument/2006/relationships/slideLayout" Target="../slideLayouts/slideLayout5.xml"/><Relationship Id="rId1" Type="http://schemas.openxmlformats.org/officeDocument/2006/relationships/vmlDrawing" Target="../drawings/vmlDrawing58.vml"/><Relationship Id="rId4" Type="http://schemas.openxmlformats.org/officeDocument/2006/relationships/oleObject" Target="../embeddings/oleObject60.bin"/></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2"/>
          <p:cNvSpPr>
            <a:spLocks noGrp="1" noChangeArrowheads="1"/>
          </p:cNvSpPr>
          <p:nvPr>
            <p:ph type="title"/>
          </p:nvPr>
        </p:nvSpPr>
        <p:spPr>
          <a:xfrm>
            <a:off x="228600" y="1447800"/>
            <a:ext cx="8229600" cy="1139825"/>
          </a:xfrm>
        </p:spPr>
        <p:txBody>
          <a:bodyPr/>
          <a:lstStyle/>
          <a:p>
            <a:pPr algn="ctr"/>
            <a:r>
              <a:rPr lang="en-US" sz="4800" b="1"/>
              <a:t>Discrete Choice Modeling</a:t>
            </a:r>
          </a:p>
        </p:txBody>
      </p:sp>
      <p:sp>
        <p:nvSpPr>
          <p:cNvPr id="431107" name="Rectangle 3"/>
          <p:cNvSpPr>
            <a:spLocks noGrp="1" noChangeArrowheads="1"/>
          </p:cNvSpPr>
          <p:nvPr>
            <p:ph type="subTitle" idx="4294967295"/>
          </p:nvPr>
        </p:nvSpPr>
        <p:spPr>
          <a:xfrm>
            <a:off x="1752600" y="2895600"/>
            <a:ext cx="6705600" cy="2566987"/>
          </a:xfrm>
        </p:spPr>
        <p:txBody>
          <a:bodyPr/>
          <a:lstStyle/>
          <a:p>
            <a:pPr marL="0" indent="0">
              <a:buFont typeface="Wingdings" pitchFamily="2" charset="2"/>
              <a:buNone/>
            </a:pPr>
            <a:r>
              <a:rPr lang="en-US" sz="3600" b="1">
                <a:latin typeface="Arial" charset="0"/>
              </a:rPr>
              <a:t>William Greene</a:t>
            </a:r>
          </a:p>
          <a:p>
            <a:pPr marL="0" indent="0">
              <a:buFont typeface="Wingdings" pitchFamily="2" charset="2"/>
              <a:buNone/>
            </a:pPr>
            <a:r>
              <a:rPr lang="en-US" sz="3600" b="1">
                <a:latin typeface="Arial" charset="0"/>
              </a:rPr>
              <a:t>Stern School of Business</a:t>
            </a:r>
          </a:p>
          <a:p>
            <a:pPr marL="0" indent="0">
              <a:buFont typeface="Wingdings" pitchFamily="2" charset="2"/>
              <a:buNone/>
            </a:pPr>
            <a:r>
              <a:rPr lang="en-US" sz="3600" b="1">
                <a:latin typeface="Arial" charset="0"/>
              </a:rPr>
              <a:t>New York University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0"/>
            <a:ext cx="7162800" cy="838200"/>
          </a:xfrm>
        </p:spPr>
        <p:txBody>
          <a:bodyPr/>
          <a:lstStyle/>
          <a:p>
            <a:r>
              <a:rPr lang="en-US" smtClean="0"/>
              <a:t>6.  NonLINEAR models</a:t>
            </a: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r>
              <a:rPr lang="en-US" smtClean="0"/>
              <a:t>Agenda</a:t>
            </a:r>
          </a:p>
        </p:txBody>
      </p:sp>
      <p:sp>
        <p:nvSpPr>
          <p:cNvPr id="64515" name="Rectangle 3"/>
          <p:cNvSpPr>
            <a:spLocks noGrp="1" noChangeArrowheads="1"/>
          </p:cNvSpPr>
          <p:nvPr>
            <p:ph idx="1"/>
          </p:nvPr>
        </p:nvSpPr>
        <p:spPr/>
        <p:txBody>
          <a:bodyPr/>
          <a:lstStyle/>
          <a:p>
            <a:pPr eaLnBrk="1" hangingPunct="1">
              <a:lnSpc>
                <a:spcPct val="90000"/>
              </a:lnSpc>
            </a:pPr>
            <a:r>
              <a:rPr lang="en-US" sz="2000" smtClean="0">
                <a:latin typeface="Arial" pitchFamily="34" charset="0"/>
                <a:cs typeface="Arial" pitchFamily="34" charset="0"/>
              </a:rPr>
              <a:t>Nonlinear Models</a:t>
            </a:r>
          </a:p>
          <a:p>
            <a:pPr eaLnBrk="1" hangingPunct="1">
              <a:lnSpc>
                <a:spcPct val="90000"/>
              </a:lnSpc>
            </a:pPr>
            <a:r>
              <a:rPr lang="en-US" sz="2000" smtClean="0">
                <a:latin typeface="Arial" pitchFamily="34" charset="0"/>
                <a:cs typeface="Arial" pitchFamily="34" charset="0"/>
              </a:rPr>
              <a:t>Estimation Theory for Nonlinear Models</a:t>
            </a:r>
          </a:p>
          <a:p>
            <a:pPr lvl="1" eaLnBrk="1" hangingPunct="1">
              <a:lnSpc>
                <a:spcPct val="90000"/>
              </a:lnSpc>
            </a:pPr>
            <a:r>
              <a:rPr lang="en-US" sz="1800" smtClean="0">
                <a:latin typeface="Arial" pitchFamily="34" charset="0"/>
                <a:cs typeface="Arial" pitchFamily="34" charset="0"/>
              </a:rPr>
              <a:t>Estimators</a:t>
            </a:r>
          </a:p>
          <a:p>
            <a:pPr lvl="1" eaLnBrk="1" hangingPunct="1">
              <a:lnSpc>
                <a:spcPct val="90000"/>
              </a:lnSpc>
            </a:pPr>
            <a:r>
              <a:rPr lang="en-US" sz="1800" smtClean="0">
                <a:latin typeface="Arial" pitchFamily="34" charset="0"/>
                <a:cs typeface="Arial" pitchFamily="34" charset="0"/>
              </a:rPr>
              <a:t>Properties</a:t>
            </a:r>
          </a:p>
          <a:p>
            <a:pPr lvl="1" eaLnBrk="1" hangingPunct="1">
              <a:lnSpc>
                <a:spcPct val="90000"/>
              </a:lnSpc>
            </a:pPr>
            <a:r>
              <a:rPr lang="en-US" sz="1800" smtClean="0">
                <a:latin typeface="Arial" pitchFamily="34" charset="0"/>
                <a:cs typeface="Arial" pitchFamily="34" charset="0"/>
              </a:rPr>
              <a:t>M Estimation </a:t>
            </a:r>
          </a:p>
          <a:p>
            <a:pPr lvl="2" eaLnBrk="1" hangingPunct="1">
              <a:lnSpc>
                <a:spcPct val="90000"/>
              </a:lnSpc>
            </a:pPr>
            <a:r>
              <a:rPr lang="en-US" sz="1600" smtClean="0">
                <a:latin typeface="Arial" pitchFamily="34" charset="0"/>
                <a:cs typeface="Arial" pitchFamily="34" charset="0"/>
              </a:rPr>
              <a:t>Nonlinear Least Squares</a:t>
            </a:r>
          </a:p>
          <a:p>
            <a:pPr lvl="2" eaLnBrk="1" hangingPunct="1">
              <a:lnSpc>
                <a:spcPct val="90000"/>
              </a:lnSpc>
            </a:pPr>
            <a:r>
              <a:rPr lang="en-US" sz="1600" smtClean="0">
                <a:latin typeface="Arial" pitchFamily="34" charset="0"/>
                <a:cs typeface="Arial" pitchFamily="34" charset="0"/>
              </a:rPr>
              <a:t>Maximum Likelihood Estimation</a:t>
            </a:r>
          </a:p>
          <a:p>
            <a:pPr lvl="1" eaLnBrk="1" hangingPunct="1">
              <a:lnSpc>
                <a:spcPct val="90000"/>
              </a:lnSpc>
            </a:pPr>
            <a:r>
              <a:rPr lang="en-US" sz="1800" smtClean="0">
                <a:latin typeface="Arial" pitchFamily="34" charset="0"/>
                <a:cs typeface="Arial" pitchFamily="34" charset="0"/>
              </a:rPr>
              <a:t>GMM Estimation</a:t>
            </a:r>
          </a:p>
          <a:p>
            <a:pPr lvl="2" eaLnBrk="1" hangingPunct="1">
              <a:lnSpc>
                <a:spcPct val="90000"/>
              </a:lnSpc>
            </a:pPr>
            <a:r>
              <a:rPr lang="en-US" sz="1600" smtClean="0">
                <a:latin typeface="Arial" pitchFamily="34" charset="0"/>
                <a:cs typeface="Arial" pitchFamily="34" charset="0"/>
              </a:rPr>
              <a:t>Minimum Distance Estimation</a:t>
            </a:r>
          </a:p>
          <a:p>
            <a:pPr lvl="2" eaLnBrk="1" hangingPunct="1">
              <a:lnSpc>
                <a:spcPct val="90000"/>
              </a:lnSpc>
            </a:pPr>
            <a:r>
              <a:rPr lang="en-US" sz="1600" smtClean="0">
                <a:latin typeface="Arial" pitchFamily="34" charset="0"/>
                <a:cs typeface="Arial" pitchFamily="34" charset="0"/>
              </a:rPr>
              <a:t>Minimum Chi-square Estimation</a:t>
            </a:r>
          </a:p>
          <a:p>
            <a:pPr eaLnBrk="1" hangingPunct="1">
              <a:lnSpc>
                <a:spcPct val="90000"/>
              </a:lnSpc>
            </a:pPr>
            <a:r>
              <a:rPr lang="en-US" sz="2000" smtClean="0">
                <a:latin typeface="Arial" pitchFamily="34" charset="0"/>
                <a:cs typeface="Arial" pitchFamily="34" charset="0"/>
              </a:rPr>
              <a:t>Computation – Nonlinear Optimization</a:t>
            </a:r>
          </a:p>
          <a:p>
            <a:pPr lvl="1" eaLnBrk="1" hangingPunct="1">
              <a:lnSpc>
                <a:spcPct val="90000"/>
              </a:lnSpc>
            </a:pPr>
            <a:r>
              <a:rPr lang="en-US" sz="1800" smtClean="0">
                <a:latin typeface="Arial" pitchFamily="34" charset="0"/>
                <a:cs typeface="Arial" pitchFamily="34" charset="0"/>
              </a:rPr>
              <a:t>Nonlinear Least Squares</a:t>
            </a:r>
          </a:p>
          <a:p>
            <a:pPr lvl="1" eaLnBrk="1" hangingPunct="1">
              <a:lnSpc>
                <a:spcPct val="90000"/>
              </a:lnSpc>
            </a:pPr>
            <a:r>
              <a:rPr lang="en-US" sz="1800" smtClean="0">
                <a:latin typeface="Arial" pitchFamily="34" charset="0"/>
                <a:cs typeface="Arial" pitchFamily="34" charset="0"/>
              </a:rPr>
              <a:t>Newton-like Algorithms; Gradient Methods</a:t>
            </a:r>
          </a:p>
          <a:p>
            <a:pPr eaLnBrk="1" hangingPunct="1">
              <a:lnSpc>
                <a:spcPct val="90000"/>
              </a:lnSpc>
            </a:pPr>
            <a:r>
              <a:rPr lang="en-US" sz="2000" smtClean="0">
                <a:latin typeface="Arial" pitchFamily="34" charset="0"/>
                <a:cs typeface="Arial" pitchFamily="34" charset="0"/>
              </a:rPr>
              <a:t>(Background: JW, Chapters 12-14, Greene, Chapters 7,12-14)</a:t>
            </a:r>
          </a:p>
        </p:txBody>
      </p:sp>
    </p:spTree>
    <p:extLst>
      <p:ext uri="{BB962C8B-B14F-4D97-AF65-F5344CB8AC3E}">
        <p14:creationId xmlns="" xmlns:p14="http://schemas.microsoft.com/office/powerpoint/2010/main" val="3418011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b="1" smtClean="0"/>
              <a:t>What is the ‘Model?’</a:t>
            </a:r>
          </a:p>
        </p:txBody>
      </p:sp>
      <p:sp>
        <p:nvSpPr>
          <p:cNvPr id="65539" name="Rectangle 3"/>
          <p:cNvSpPr>
            <a:spLocks noGrp="1" noChangeArrowheads="1"/>
          </p:cNvSpPr>
          <p:nvPr>
            <p:ph idx="1"/>
          </p:nvPr>
        </p:nvSpPr>
        <p:spPr>
          <a:xfrm>
            <a:off x="609600" y="1981200"/>
            <a:ext cx="8229600" cy="4530725"/>
          </a:xfrm>
        </p:spPr>
        <p:txBody>
          <a:bodyPr/>
          <a:lstStyle/>
          <a:p>
            <a:pPr eaLnBrk="1" hangingPunct="1"/>
            <a:r>
              <a:rPr lang="en-US" sz="2400" smtClean="0">
                <a:latin typeface="Arial" pitchFamily="34" charset="0"/>
                <a:cs typeface="Arial" pitchFamily="34" charset="0"/>
              </a:rPr>
              <a:t>Unconditional ‘characteristics’ of a population</a:t>
            </a:r>
          </a:p>
          <a:p>
            <a:pPr eaLnBrk="1" hangingPunct="1"/>
            <a:r>
              <a:rPr lang="en-US" sz="2400" smtClean="0">
                <a:latin typeface="Arial" pitchFamily="34" charset="0"/>
                <a:cs typeface="Arial" pitchFamily="34" charset="0"/>
              </a:rPr>
              <a:t>Conditional moments: E[g(y)|x]: median, mean, variance, quantile, correlations, probabilities…</a:t>
            </a:r>
          </a:p>
          <a:p>
            <a:pPr eaLnBrk="1" hangingPunct="1"/>
            <a:r>
              <a:rPr lang="en-US" sz="2400" smtClean="0">
                <a:latin typeface="Arial" pitchFamily="34" charset="0"/>
                <a:cs typeface="Arial" pitchFamily="34" charset="0"/>
              </a:rPr>
              <a:t>Conditional probabilities and densities</a:t>
            </a:r>
          </a:p>
          <a:p>
            <a:pPr eaLnBrk="1" hangingPunct="1"/>
            <a:r>
              <a:rPr lang="en-US" sz="2400" smtClean="0">
                <a:latin typeface="Arial" pitchFamily="34" charset="0"/>
                <a:cs typeface="Arial" pitchFamily="34" charset="0"/>
              </a:rPr>
              <a:t>Conditional means and regressions</a:t>
            </a:r>
          </a:p>
          <a:p>
            <a:pPr eaLnBrk="1" hangingPunct="1"/>
            <a:r>
              <a:rPr lang="en-US" sz="2400" smtClean="0">
                <a:latin typeface="Arial" pitchFamily="34" charset="0"/>
                <a:cs typeface="Arial" pitchFamily="34" charset="0"/>
              </a:rPr>
              <a:t>Fully parametric and semiparametric specifications</a:t>
            </a:r>
          </a:p>
          <a:p>
            <a:pPr lvl="1" eaLnBrk="1" hangingPunct="1"/>
            <a:r>
              <a:rPr lang="en-US" sz="2000" smtClean="0">
                <a:latin typeface="Arial" pitchFamily="34" charset="0"/>
                <a:cs typeface="Arial" pitchFamily="34" charset="0"/>
              </a:rPr>
              <a:t>Parametric specification: Known up to parameter </a:t>
            </a:r>
            <a:r>
              <a:rPr lang="el-GR" sz="2000" b="1" smtClean="0">
                <a:latin typeface="Arial" pitchFamily="34" charset="0"/>
                <a:cs typeface="Arial" pitchFamily="34" charset="0"/>
              </a:rPr>
              <a:t>θ</a:t>
            </a:r>
          </a:p>
          <a:p>
            <a:pPr lvl="1" eaLnBrk="1" hangingPunct="1"/>
            <a:r>
              <a:rPr lang="en-US" sz="2000" smtClean="0">
                <a:latin typeface="Arial" pitchFamily="34" charset="0"/>
                <a:cs typeface="Arial" pitchFamily="34" charset="0"/>
              </a:rPr>
              <a:t>Conditional means:  E[</a:t>
            </a:r>
            <a:r>
              <a:rPr lang="en-US" sz="2000" i="1" smtClean="0">
                <a:latin typeface="Arial" pitchFamily="34" charset="0"/>
                <a:cs typeface="Arial" pitchFamily="34" charset="0"/>
              </a:rPr>
              <a:t>y</a:t>
            </a:r>
            <a:r>
              <a:rPr lang="en-US" sz="2000" smtClean="0">
                <a:latin typeface="Arial" pitchFamily="34" charset="0"/>
                <a:cs typeface="Arial" pitchFamily="34" charset="0"/>
              </a:rPr>
              <a:t>|</a:t>
            </a:r>
            <a:r>
              <a:rPr lang="en-US" sz="2000" b="1" smtClean="0">
                <a:latin typeface="Arial" pitchFamily="34" charset="0"/>
                <a:cs typeface="Arial" pitchFamily="34" charset="0"/>
              </a:rPr>
              <a:t>x</a:t>
            </a:r>
            <a:r>
              <a:rPr lang="en-US" sz="2000" smtClean="0">
                <a:latin typeface="Arial" pitchFamily="34" charset="0"/>
                <a:cs typeface="Arial" pitchFamily="34" charset="0"/>
              </a:rPr>
              <a:t>] = m(</a:t>
            </a:r>
            <a:r>
              <a:rPr lang="en-US" sz="2000" b="1" smtClean="0">
                <a:latin typeface="Arial" pitchFamily="34" charset="0"/>
                <a:cs typeface="Arial" pitchFamily="34" charset="0"/>
              </a:rPr>
              <a:t>x</a:t>
            </a:r>
            <a:r>
              <a:rPr lang="en-US" sz="2000" smtClean="0">
                <a:latin typeface="Arial" pitchFamily="34" charset="0"/>
                <a:cs typeface="Arial" pitchFamily="34" charset="0"/>
              </a:rPr>
              <a:t>, </a:t>
            </a:r>
            <a:r>
              <a:rPr lang="el-GR" sz="2000" b="1" smtClean="0">
                <a:latin typeface="Arial" pitchFamily="34" charset="0"/>
                <a:cs typeface="Arial" pitchFamily="34" charset="0"/>
              </a:rPr>
              <a:t>θ</a:t>
            </a:r>
            <a:r>
              <a:rPr lang="en-US" sz="2000" smtClean="0">
                <a:latin typeface="Arial" pitchFamily="34" charset="0"/>
                <a:cs typeface="Arial" pitchFamily="34" charset="0"/>
              </a:rPr>
              <a:t>)</a:t>
            </a:r>
          </a:p>
        </p:txBody>
      </p:sp>
    </p:spTree>
    <p:extLst>
      <p:ext uri="{BB962C8B-B14F-4D97-AF65-F5344CB8AC3E}">
        <p14:creationId xmlns="" xmlns:p14="http://schemas.microsoft.com/office/powerpoint/2010/main" val="2828424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2"/>
          <p:cNvSpPr>
            <a:spLocks noGrp="1" noChangeArrowheads="1"/>
          </p:cNvSpPr>
          <p:nvPr>
            <p:ph type="title"/>
          </p:nvPr>
        </p:nvSpPr>
        <p:spPr/>
        <p:txBody>
          <a:bodyPr/>
          <a:lstStyle/>
          <a:p>
            <a:pPr eaLnBrk="1" hangingPunct="1"/>
            <a:r>
              <a:rPr lang="en-US" b="1" smtClean="0"/>
              <a:t>What is a </a:t>
            </a:r>
            <a:r>
              <a:rPr lang="en-US" b="1" i="1" smtClean="0"/>
              <a:t>Nonlinear</a:t>
            </a:r>
            <a:r>
              <a:rPr lang="en-US" b="1" smtClean="0"/>
              <a:t> Model?</a:t>
            </a:r>
          </a:p>
        </p:txBody>
      </p:sp>
      <p:sp>
        <p:nvSpPr>
          <p:cNvPr id="1029" name="Rectangle 3"/>
          <p:cNvSpPr>
            <a:spLocks noGrp="1" noChangeArrowheads="1"/>
          </p:cNvSpPr>
          <p:nvPr>
            <p:ph idx="1"/>
          </p:nvPr>
        </p:nvSpPr>
        <p:spPr/>
        <p:txBody>
          <a:bodyPr/>
          <a:lstStyle/>
          <a:p>
            <a:pPr eaLnBrk="1" hangingPunct="1"/>
            <a:r>
              <a:rPr lang="en-US" smtClean="0">
                <a:latin typeface="Arial" pitchFamily="34" charset="0"/>
                <a:cs typeface="Arial" pitchFamily="34" charset="0"/>
              </a:rPr>
              <a:t>Model:  E[g(y)|</a:t>
            </a:r>
            <a:r>
              <a:rPr lang="en-US" b="1" smtClean="0">
                <a:latin typeface="Arial" pitchFamily="34" charset="0"/>
                <a:cs typeface="Arial" pitchFamily="34" charset="0"/>
              </a:rPr>
              <a:t>x</a:t>
            </a:r>
            <a:r>
              <a:rPr lang="en-US" smtClean="0">
                <a:latin typeface="Arial" pitchFamily="34" charset="0"/>
                <a:cs typeface="Arial" pitchFamily="34" charset="0"/>
              </a:rPr>
              <a:t>] = m(</a:t>
            </a:r>
            <a:r>
              <a:rPr lang="en-US" b="1" smtClean="0">
                <a:latin typeface="Arial" pitchFamily="34" charset="0"/>
                <a:cs typeface="Arial" pitchFamily="34" charset="0"/>
              </a:rPr>
              <a:t>x</a:t>
            </a:r>
            <a:r>
              <a:rPr lang="en-US" smtClean="0">
                <a:latin typeface="Arial" pitchFamily="34" charset="0"/>
                <a:cs typeface="Arial" pitchFamily="34" charset="0"/>
              </a:rPr>
              <a:t>,</a:t>
            </a:r>
            <a:r>
              <a:rPr lang="el-GR" b="1" smtClean="0">
                <a:latin typeface="Arial" pitchFamily="34" charset="0"/>
                <a:cs typeface="Arial" pitchFamily="34" charset="0"/>
              </a:rPr>
              <a:t>θ</a:t>
            </a:r>
            <a:r>
              <a:rPr lang="en-US" smtClean="0">
                <a:latin typeface="Arial" pitchFamily="34" charset="0"/>
                <a:cs typeface="Arial" pitchFamily="34" charset="0"/>
              </a:rPr>
              <a:t>)</a:t>
            </a:r>
          </a:p>
          <a:p>
            <a:pPr eaLnBrk="1" hangingPunct="1"/>
            <a:r>
              <a:rPr lang="en-US" smtClean="0">
                <a:latin typeface="Arial" pitchFamily="34" charset="0"/>
                <a:cs typeface="Arial" pitchFamily="34" charset="0"/>
              </a:rPr>
              <a:t>Objective: </a:t>
            </a:r>
          </a:p>
          <a:p>
            <a:pPr lvl="1" eaLnBrk="1" hangingPunct="1"/>
            <a:r>
              <a:rPr lang="en-US" smtClean="0">
                <a:latin typeface="Arial" pitchFamily="34" charset="0"/>
                <a:cs typeface="Arial" pitchFamily="34" charset="0"/>
              </a:rPr>
              <a:t>Learn about </a:t>
            </a:r>
            <a:r>
              <a:rPr lang="el-GR" b="1" smtClean="0">
                <a:latin typeface="Arial" pitchFamily="34" charset="0"/>
                <a:cs typeface="Arial" pitchFamily="34" charset="0"/>
              </a:rPr>
              <a:t>θ</a:t>
            </a:r>
            <a:r>
              <a:rPr lang="en-US" smtClean="0">
                <a:latin typeface="Arial" pitchFamily="34" charset="0"/>
                <a:cs typeface="Arial" pitchFamily="34" charset="0"/>
              </a:rPr>
              <a:t> from </a:t>
            </a:r>
            <a:r>
              <a:rPr lang="en-US" b="1" smtClean="0">
                <a:latin typeface="Arial" pitchFamily="34" charset="0"/>
                <a:cs typeface="Arial" pitchFamily="34" charset="0"/>
              </a:rPr>
              <a:t>y</a:t>
            </a:r>
            <a:r>
              <a:rPr lang="en-US" smtClean="0">
                <a:latin typeface="Arial" pitchFamily="34" charset="0"/>
                <a:cs typeface="Arial" pitchFamily="34" charset="0"/>
              </a:rPr>
              <a:t>, </a:t>
            </a:r>
            <a:r>
              <a:rPr lang="en-US" b="1" smtClean="0">
                <a:latin typeface="Arial" pitchFamily="34" charset="0"/>
                <a:cs typeface="Arial" pitchFamily="34" charset="0"/>
              </a:rPr>
              <a:t>X</a:t>
            </a:r>
          </a:p>
          <a:p>
            <a:pPr lvl="1" eaLnBrk="1" hangingPunct="1"/>
            <a:r>
              <a:rPr lang="en-US" smtClean="0">
                <a:latin typeface="Arial" pitchFamily="34" charset="0"/>
                <a:cs typeface="Arial" pitchFamily="34" charset="0"/>
              </a:rPr>
              <a:t>Usually “estimate” </a:t>
            </a:r>
            <a:r>
              <a:rPr lang="el-GR" b="1" smtClean="0">
                <a:latin typeface="Arial" pitchFamily="34" charset="0"/>
                <a:cs typeface="Arial" pitchFamily="34" charset="0"/>
              </a:rPr>
              <a:t>θ</a:t>
            </a:r>
            <a:endParaRPr lang="en-US" b="1" smtClean="0">
              <a:latin typeface="Arial" pitchFamily="34" charset="0"/>
              <a:cs typeface="Arial" pitchFamily="34" charset="0"/>
            </a:endParaRPr>
          </a:p>
          <a:p>
            <a:pPr eaLnBrk="1" hangingPunct="1"/>
            <a:r>
              <a:rPr lang="en-US" smtClean="0">
                <a:latin typeface="Arial" pitchFamily="34" charset="0"/>
                <a:cs typeface="Arial" pitchFamily="34" charset="0"/>
              </a:rPr>
              <a:t>Linear Model: Closed form;    = h(</a:t>
            </a:r>
            <a:r>
              <a:rPr lang="en-US" b="1" smtClean="0">
                <a:latin typeface="Arial" pitchFamily="34" charset="0"/>
                <a:cs typeface="Arial" pitchFamily="34" charset="0"/>
              </a:rPr>
              <a:t>y</a:t>
            </a:r>
            <a:r>
              <a:rPr lang="en-US" smtClean="0">
                <a:latin typeface="Arial" pitchFamily="34" charset="0"/>
                <a:cs typeface="Arial" pitchFamily="34" charset="0"/>
              </a:rPr>
              <a:t>, </a:t>
            </a:r>
            <a:r>
              <a:rPr lang="en-US" b="1" smtClean="0">
                <a:latin typeface="Arial" pitchFamily="34" charset="0"/>
                <a:cs typeface="Arial" pitchFamily="34" charset="0"/>
              </a:rPr>
              <a:t>X</a:t>
            </a:r>
            <a:r>
              <a:rPr lang="en-US" smtClean="0">
                <a:latin typeface="Arial" pitchFamily="34" charset="0"/>
                <a:cs typeface="Arial" pitchFamily="34" charset="0"/>
              </a:rPr>
              <a:t>)</a:t>
            </a:r>
          </a:p>
          <a:p>
            <a:pPr eaLnBrk="1" hangingPunct="1"/>
            <a:r>
              <a:rPr lang="en-US" smtClean="0">
                <a:latin typeface="Arial" pitchFamily="34" charset="0"/>
                <a:cs typeface="Arial" pitchFamily="34" charset="0"/>
              </a:rPr>
              <a:t>Nonlinear Model</a:t>
            </a:r>
          </a:p>
          <a:p>
            <a:pPr lvl="1" eaLnBrk="1" hangingPunct="1"/>
            <a:r>
              <a:rPr lang="en-US" smtClean="0">
                <a:latin typeface="Arial" pitchFamily="34" charset="0"/>
                <a:cs typeface="Arial" pitchFamily="34" charset="0"/>
              </a:rPr>
              <a:t>Not necessarily wrt m(</a:t>
            </a:r>
            <a:r>
              <a:rPr lang="en-US" b="1" smtClean="0">
                <a:latin typeface="Arial" pitchFamily="34" charset="0"/>
                <a:cs typeface="Arial" pitchFamily="34" charset="0"/>
              </a:rPr>
              <a:t>x</a:t>
            </a:r>
            <a:r>
              <a:rPr lang="en-US" smtClean="0">
                <a:latin typeface="Arial" pitchFamily="34" charset="0"/>
                <a:cs typeface="Arial" pitchFamily="34" charset="0"/>
              </a:rPr>
              <a:t>,</a:t>
            </a:r>
            <a:r>
              <a:rPr lang="el-GR" b="1" smtClean="0">
                <a:latin typeface="Arial" pitchFamily="34" charset="0"/>
                <a:cs typeface="Arial" pitchFamily="34" charset="0"/>
              </a:rPr>
              <a:t>θ</a:t>
            </a:r>
            <a:r>
              <a:rPr lang="en-US" smtClean="0">
                <a:latin typeface="Arial" pitchFamily="34" charset="0"/>
                <a:cs typeface="Arial" pitchFamily="34" charset="0"/>
              </a:rPr>
              <a:t>). E.g., y = exp(</a:t>
            </a:r>
            <a:r>
              <a:rPr lang="el-GR" b="1" smtClean="0">
                <a:latin typeface="Arial" pitchFamily="34" charset="0"/>
                <a:cs typeface="Arial" pitchFamily="34" charset="0"/>
              </a:rPr>
              <a:t>θ</a:t>
            </a:r>
            <a:r>
              <a:rPr lang="en-US" b="1" smtClean="0">
                <a:latin typeface="Arial" pitchFamily="34" charset="0"/>
                <a:cs typeface="Arial" pitchFamily="34" charset="0"/>
              </a:rPr>
              <a:t>’x + </a:t>
            </a:r>
            <a:r>
              <a:rPr lang="el-GR" b="1" smtClean="0">
                <a:latin typeface="Arial" pitchFamily="34" charset="0"/>
                <a:cs typeface="Arial" pitchFamily="34" charset="0"/>
              </a:rPr>
              <a:t>ε</a:t>
            </a:r>
            <a:r>
              <a:rPr lang="en-US" smtClean="0">
                <a:latin typeface="Arial" pitchFamily="34" charset="0"/>
                <a:cs typeface="Arial" pitchFamily="34" charset="0"/>
              </a:rPr>
              <a:t>)</a:t>
            </a:r>
          </a:p>
          <a:p>
            <a:pPr lvl="1" eaLnBrk="1" hangingPunct="1"/>
            <a:r>
              <a:rPr lang="en-US" smtClean="0">
                <a:latin typeface="Arial" pitchFamily="34" charset="0"/>
                <a:cs typeface="Arial" pitchFamily="34" charset="0"/>
              </a:rPr>
              <a:t>Wrt estimator: Implicitly defined. h(</a:t>
            </a:r>
            <a:r>
              <a:rPr lang="en-US" b="1" smtClean="0">
                <a:latin typeface="Arial" pitchFamily="34" charset="0"/>
                <a:cs typeface="Arial" pitchFamily="34" charset="0"/>
              </a:rPr>
              <a:t>y</a:t>
            </a:r>
            <a:r>
              <a:rPr lang="en-US" smtClean="0">
                <a:latin typeface="Arial" pitchFamily="34" charset="0"/>
                <a:cs typeface="Arial" pitchFamily="34" charset="0"/>
              </a:rPr>
              <a:t>, </a:t>
            </a:r>
            <a:r>
              <a:rPr lang="en-US" b="1" smtClean="0">
                <a:latin typeface="Arial" pitchFamily="34" charset="0"/>
                <a:cs typeface="Arial" pitchFamily="34" charset="0"/>
              </a:rPr>
              <a:t>X,    </a:t>
            </a:r>
            <a:r>
              <a:rPr lang="en-US" smtClean="0">
                <a:latin typeface="Arial" pitchFamily="34" charset="0"/>
                <a:cs typeface="Arial" pitchFamily="34" charset="0"/>
              </a:rPr>
              <a:t>)=0, E.g., E[y|</a:t>
            </a:r>
            <a:r>
              <a:rPr lang="en-US" b="1" smtClean="0">
                <a:latin typeface="Arial" pitchFamily="34" charset="0"/>
                <a:cs typeface="Arial" pitchFamily="34" charset="0"/>
              </a:rPr>
              <a:t>x</a:t>
            </a:r>
            <a:r>
              <a:rPr lang="en-US" smtClean="0">
                <a:latin typeface="Arial" pitchFamily="34" charset="0"/>
                <a:cs typeface="Arial" pitchFamily="34" charset="0"/>
              </a:rPr>
              <a:t>]= exp(</a:t>
            </a:r>
            <a:r>
              <a:rPr lang="el-GR" b="1" smtClean="0">
                <a:latin typeface="Arial" pitchFamily="34" charset="0"/>
                <a:cs typeface="Arial" pitchFamily="34" charset="0"/>
              </a:rPr>
              <a:t>θ</a:t>
            </a:r>
            <a:r>
              <a:rPr lang="en-US" b="1" smtClean="0">
                <a:latin typeface="Arial" pitchFamily="34" charset="0"/>
                <a:cs typeface="Arial" pitchFamily="34" charset="0"/>
              </a:rPr>
              <a:t>’x</a:t>
            </a:r>
            <a:r>
              <a:rPr lang="en-US" smtClean="0">
                <a:latin typeface="Arial" pitchFamily="34" charset="0"/>
                <a:cs typeface="Arial" pitchFamily="34" charset="0"/>
              </a:rPr>
              <a:t>)</a:t>
            </a:r>
            <a:endParaRPr lang="el-GR" smtClean="0">
              <a:latin typeface="Arial" pitchFamily="34" charset="0"/>
              <a:cs typeface="Arial" pitchFamily="34" charset="0"/>
            </a:endParaRPr>
          </a:p>
        </p:txBody>
      </p:sp>
      <p:graphicFrame>
        <p:nvGraphicFramePr>
          <p:cNvPr id="1026" name="Object 4"/>
          <p:cNvGraphicFramePr>
            <a:graphicFrameLocks noChangeAspect="1"/>
          </p:cNvGraphicFramePr>
          <p:nvPr>
            <p:extLst>
              <p:ext uri="{D42A27DB-BD31-4B8C-83A1-F6EECF244321}">
                <p14:modId xmlns="" xmlns:p14="http://schemas.microsoft.com/office/powerpoint/2010/main" val="23946123"/>
              </p:ext>
            </p:extLst>
          </p:nvPr>
        </p:nvGraphicFramePr>
        <p:xfrm>
          <a:off x="5308599" y="3513667"/>
          <a:ext cx="279400" cy="457200"/>
        </p:xfrm>
        <a:graphic>
          <a:graphicData uri="http://schemas.openxmlformats.org/presentationml/2006/ole">
            <p:oleObj spid="_x0000_s1038" name="Equation" r:id="rId4" imgW="139700" imgH="228600" progId="Equation.DSMT4">
              <p:embed/>
            </p:oleObj>
          </a:graphicData>
        </a:graphic>
      </p:graphicFrame>
      <p:graphicFrame>
        <p:nvGraphicFramePr>
          <p:cNvPr id="1027" name="Object 11"/>
          <p:cNvGraphicFramePr>
            <a:graphicFrameLocks noChangeAspect="1"/>
          </p:cNvGraphicFramePr>
          <p:nvPr>
            <p:extLst>
              <p:ext uri="{D42A27DB-BD31-4B8C-83A1-F6EECF244321}">
                <p14:modId xmlns="" xmlns:p14="http://schemas.microsoft.com/office/powerpoint/2010/main" val="2940522627"/>
              </p:ext>
            </p:extLst>
          </p:nvPr>
        </p:nvGraphicFramePr>
        <p:xfrm>
          <a:off x="6705600" y="4927602"/>
          <a:ext cx="279400" cy="457200"/>
        </p:xfrm>
        <a:graphic>
          <a:graphicData uri="http://schemas.openxmlformats.org/presentationml/2006/ole">
            <p:oleObj spid="_x0000_s1039" name="Equation" r:id="rId5" imgW="139700" imgH="228600" progId="Equation.DSMT4">
              <p:embed/>
            </p:oleObj>
          </a:graphicData>
        </a:graphic>
      </p:graphicFrame>
    </p:spTree>
    <p:extLst>
      <p:ext uri="{BB962C8B-B14F-4D97-AF65-F5344CB8AC3E}">
        <p14:creationId xmlns="" xmlns:p14="http://schemas.microsoft.com/office/powerpoint/2010/main" val="37043373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2"/>
          <p:cNvSpPr>
            <a:spLocks noGrp="1" noChangeArrowheads="1"/>
          </p:cNvSpPr>
          <p:nvPr>
            <p:ph type="title"/>
          </p:nvPr>
        </p:nvSpPr>
        <p:spPr/>
        <p:txBody>
          <a:bodyPr/>
          <a:lstStyle/>
          <a:p>
            <a:pPr eaLnBrk="1" hangingPunct="1"/>
            <a:r>
              <a:rPr lang="en-US" b="1" smtClean="0"/>
              <a:t>What is an Estimator?</a:t>
            </a:r>
          </a:p>
        </p:txBody>
      </p:sp>
      <p:sp>
        <p:nvSpPr>
          <p:cNvPr id="2053" name="Rectangle 3"/>
          <p:cNvSpPr>
            <a:spLocks noGrp="1" noChangeArrowheads="1"/>
          </p:cNvSpPr>
          <p:nvPr>
            <p:ph idx="1"/>
          </p:nvPr>
        </p:nvSpPr>
        <p:spPr>
          <a:xfrm>
            <a:off x="1524000" y="2057400"/>
            <a:ext cx="6096000" cy="1981200"/>
          </a:xfrm>
        </p:spPr>
        <p:txBody>
          <a:bodyPr/>
          <a:lstStyle/>
          <a:p>
            <a:pPr eaLnBrk="1" hangingPunct="1">
              <a:lnSpc>
                <a:spcPct val="80000"/>
              </a:lnSpc>
            </a:pPr>
            <a:r>
              <a:rPr lang="en-US" sz="3200" smtClean="0">
                <a:latin typeface="Arial" pitchFamily="34" charset="0"/>
                <a:cs typeface="Arial" pitchFamily="34" charset="0"/>
              </a:rPr>
              <a:t>Point and Interval</a:t>
            </a:r>
          </a:p>
          <a:p>
            <a:pPr eaLnBrk="1" hangingPunct="1">
              <a:lnSpc>
                <a:spcPct val="80000"/>
              </a:lnSpc>
            </a:pPr>
            <a:endParaRPr lang="en-US" sz="3200" smtClean="0">
              <a:latin typeface="Arial" pitchFamily="34" charset="0"/>
              <a:cs typeface="Arial" pitchFamily="34" charset="0"/>
            </a:endParaRPr>
          </a:p>
          <a:p>
            <a:pPr eaLnBrk="1" hangingPunct="1">
              <a:lnSpc>
                <a:spcPct val="80000"/>
              </a:lnSpc>
            </a:pPr>
            <a:endParaRPr lang="en-US" sz="3200" smtClean="0">
              <a:latin typeface="Arial" pitchFamily="34" charset="0"/>
              <a:cs typeface="Arial" pitchFamily="34" charset="0"/>
            </a:endParaRPr>
          </a:p>
          <a:p>
            <a:pPr eaLnBrk="1" hangingPunct="1">
              <a:lnSpc>
                <a:spcPct val="80000"/>
              </a:lnSpc>
            </a:pPr>
            <a:r>
              <a:rPr lang="en-US" sz="3200" smtClean="0">
                <a:latin typeface="Arial" pitchFamily="34" charset="0"/>
                <a:cs typeface="Arial" pitchFamily="34" charset="0"/>
              </a:rPr>
              <a:t>Classical and Bayesian</a:t>
            </a:r>
          </a:p>
        </p:txBody>
      </p:sp>
      <p:graphicFrame>
        <p:nvGraphicFramePr>
          <p:cNvPr id="2050" name="Object 4"/>
          <p:cNvGraphicFramePr>
            <a:graphicFrameLocks noChangeAspect="1"/>
          </p:cNvGraphicFramePr>
          <p:nvPr/>
        </p:nvGraphicFramePr>
        <p:xfrm>
          <a:off x="2133600" y="2514600"/>
          <a:ext cx="3810000" cy="971550"/>
        </p:xfrm>
        <a:graphic>
          <a:graphicData uri="http://schemas.openxmlformats.org/presentationml/2006/ole">
            <p:oleObj spid="_x0000_s2062" name="Equation" r:id="rId4" imgW="1993900" imgH="508000" progId="Equation.DSMT4">
              <p:embed/>
            </p:oleObj>
          </a:graphicData>
        </a:graphic>
      </p:graphicFrame>
      <p:graphicFrame>
        <p:nvGraphicFramePr>
          <p:cNvPr id="2051" name="Object 5"/>
          <p:cNvGraphicFramePr>
            <a:graphicFrameLocks noChangeAspect="1"/>
          </p:cNvGraphicFramePr>
          <p:nvPr>
            <p:extLst>
              <p:ext uri="{D42A27DB-BD31-4B8C-83A1-F6EECF244321}">
                <p14:modId xmlns="" xmlns:p14="http://schemas.microsoft.com/office/powerpoint/2010/main" val="2231494483"/>
              </p:ext>
            </p:extLst>
          </p:nvPr>
        </p:nvGraphicFramePr>
        <p:xfrm>
          <a:off x="1371600" y="4114800"/>
          <a:ext cx="6553200" cy="1347788"/>
        </p:xfrm>
        <a:graphic>
          <a:graphicData uri="http://schemas.openxmlformats.org/presentationml/2006/ole">
            <p:oleObj spid="_x0000_s2063" name="Equation" r:id="rId5" imgW="3581400" imgH="736600" progId="Equation.DSMT4">
              <p:embed/>
            </p:oleObj>
          </a:graphicData>
        </a:graphic>
      </p:graphicFrame>
    </p:spTree>
    <p:extLst>
      <p:ext uri="{BB962C8B-B14F-4D97-AF65-F5344CB8AC3E}">
        <p14:creationId xmlns="" xmlns:p14="http://schemas.microsoft.com/office/powerpoint/2010/main" val="27994971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pPr eaLnBrk="1" hangingPunct="1"/>
            <a:r>
              <a:rPr lang="en-US" b="1" smtClean="0"/>
              <a:t>Parameters</a:t>
            </a:r>
          </a:p>
        </p:txBody>
      </p:sp>
      <p:sp>
        <p:nvSpPr>
          <p:cNvPr id="3076" name="Rectangle 3"/>
          <p:cNvSpPr>
            <a:spLocks noGrp="1" noChangeArrowheads="1"/>
          </p:cNvSpPr>
          <p:nvPr>
            <p:ph idx="1"/>
          </p:nvPr>
        </p:nvSpPr>
        <p:spPr>
          <a:xfrm>
            <a:off x="2362200" y="1905000"/>
            <a:ext cx="5334000" cy="2209800"/>
          </a:xfrm>
        </p:spPr>
        <p:txBody>
          <a:bodyPr/>
          <a:lstStyle/>
          <a:p>
            <a:pPr eaLnBrk="1" hangingPunct="1"/>
            <a:r>
              <a:rPr lang="en-US" smtClean="0">
                <a:latin typeface="Arial" pitchFamily="34" charset="0"/>
                <a:cs typeface="Arial" pitchFamily="34" charset="0"/>
              </a:rPr>
              <a:t>Model parameters</a:t>
            </a:r>
          </a:p>
          <a:p>
            <a:pPr eaLnBrk="1" hangingPunct="1"/>
            <a:r>
              <a:rPr lang="en-US" smtClean="0">
                <a:latin typeface="Arial" pitchFamily="34" charset="0"/>
                <a:cs typeface="Arial" pitchFamily="34" charset="0"/>
              </a:rPr>
              <a:t>The parameter space:</a:t>
            </a:r>
            <a:br>
              <a:rPr lang="en-US" smtClean="0">
                <a:latin typeface="Arial" pitchFamily="34" charset="0"/>
                <a:cs typeface="Arial" pitchFamily="34" charset="0"/>
              </a:rPr>
            </a:br>
            <a:r>
              <a:rPr lang="en-US" smtClean="0">
                <a:latin typeface="Arial" pitchFamily="34" charset="0"/>
                <a:cs typeface="Arial" pitchFamily="34" charset="0"/>
              </a:rPr>
              <a:t>Estimators of ‘parameters’</a:t>
            </a:r>
          </a:p>
          <a:p>
            <a:pPr eaLnBrk="1" hangingPunct="1"/>
            <a:r>
              <a:rPr lang="en-US" smtClean="0">
                <a:latin typeface="Arial" pitchFamily="34" charset="0"/>
                <a:cs typeface="Arial" pitchFamily="34" charset="0"/>
              </a:rPr>
              <a:t>The true parameter(s)</a:t>
            </a:r>
          </a:p>
        </p:txBody>
      </p:sp>
      <p:graphicFrame>
        <p:nvGraphicFramePr>
          <p:cNvPr id="3074" name="Object 4"/>
          <p:cNvGraphicFramePr>
            <a:graphicFrameLocks noChangeAspect="1"/>
          </p:cNvGraphicFramePr>
          <p:nvPr>
            <p:extLst>
              <p:ext uri="{D42A27DB-BD31-4B8C-83A1-F6EECF244321}">
                <p14:modId xmlns="" xmlns:p14="http://schemas.microsoft.com/office/powerpoint/2010/main" val="688102185"/>
              </p:ext>
            </p:extLst>
          </p:nvPr>
        </p:nvGraphicFramePr>
        <p:xfrm>
          <a:off x="2362200" y="4191000"/>
          <a:ext cx="5610225" cy="1552575"/>
        </p:xfrm>
        <a:graphic>
          <a:graphicData uri="http://schemas.openxmlformats.org/presentationml/2006/ole">
            <p:oleObj spid="_x0000_s3080" name="Equation" r:id="rId4" imgW="3302000" imgH="914400" progId="Equation.DSMT4">
              <p:embed/>
            </p:oleObj>
          </a:graphicData>
        </a:graphic>
      </p:graphicFrame>
    </p:spTree>
    <p:extLst>
      <p:ext uri="{BB962C8B-B14F-4D97-AF65-F5344CB8AC3E}">
        <p14:creationId xmlns="" xmlns:p14="http://schemas.microsoft.com/office/powerpoint/2010/main" val="42047572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4"/>
          <p:cNvSpPr>
            <a:spLocks noGrp="1" noChangeArrowheads="1"/>
          </p:cNvSpPr>
          <p:nvPr>
            <p:ph type="title"/>
          </p:nvPr>
        </p:nvSpPr>
        <p:spPr>
          <a:xfrm>
            <a:off x="533400" y="914400"/>
            <a:ext cx="8229600" cy="1139825"/>
          </a:xfrm>
        </p:spPr>
        <p:txBody>
          <a:bodyPr/>
          <a:lstStyle/>
          <a:p>
            <a:pPr eaLnBrk="1" hangingPunct="1"/>
            <a:r>
              <a:rPr lang="en-US" b="1" smtClean="0"/>
              <a:t>The Conditional Mean Function</a:t>
            </a:r>
          </a:p>
        </p:txBody>
      </p:sp>
      <p:graphicFrame>
        <p:nvGraphicFramePr>
          <p:cNvPr id="4098" name="Object 5"/>
          <p:cNvGraphicFramePr>
            <a:graphicFrameLocks noChangeAspect="1"/>
          </p:cNvGraphicFramePr>
          <p:nvPr>
            <p:extLst>
              <p:ext uri="{D42A27DB-BD31-4B8C-83A1-F6EECF244321}">
                <p14:modId xmlns="" xmlns:p14="http://schemas.microsoft.com/office/powerpoint/2010/main" val="2936671642"/>
              </p:ext>
            </p:extLst>
          </p:nvPr>
        </p:nvGraphicFramePr>
        <p:xfrm>
          <a:off x="882650" y="2438400"/>
          <a:ext cx="7059613" cy="2439988"/>
        </p:xfrm>
        <a:graphic>
          <a:graphicData uri="http://schemas.openxmlformats.org/presentationml/2006/ole">
            <p:oleObj spid="_x0000_s4104" name="Equation" r:id="rId4" imgW="2793960" imgH="965160" progId="Equation.DSMT4">
              <p:embed/>
            </p:oleObj>
          </a:graphicData>
        </a:graphic>
      </p:graphicFrame>
    </p:spTree>
    <p:extLst>
      <p:ext uri="{BB962C8B-B14F-4D97-AF65-F5344CB8AC3E}">
        <p14:creationId xmlns="" xmlns:p14="http://schemas.microsoft.com/office/powerpoint/2010/main" val="15837956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pPr eaLnBrk="1" hangingPunct="1"/>
            <a:r>
              <a:rPr lang="en-US" b="1" smtClean="0"/>
              <a:t>M Estimation</a:t>
            </a:r>
          </a:p>
        </p:txBody>
      </p:sp>
      <p:sp>
        <p:nvSpPr>
          <p:cNvPr id="5124" name="Rectangle 3"/>
          <p:cNvSpPr>
            <a:spLocks noGrp="1" noChangeArrowheads="1"/>
          </p:cNvSpPr>
          <p:nvPr>
            <p:ph idx="1"/>
          </p:nvPr>
        </p:nvSpPr>
        <p:spPr>
          <a:xfrm>
            <a:off x="533400" y="1981200"/>
            <a:ext cx="8229600" cy="762000"/>
          </a:xfrm>
        </p:spPr>
        <p:txBody>
          <a:bodyPr/>
          <a:lstStyle/>
          <a:p>
            <a:pPr eaLnBrk="1" hangingPunct="1">
              <a:buFont typeface="Wingdings" pitchFamily="2" charset="2"/>
              <a:buNone/>
            </a:pPr>
            <a:r>
              <a:rPr lang="en-US" smtClean="0"/>
              <a:t>            </a:t>
            </a:r>
            <a:r>
              <a:rPr lang="en-US" smtClean="0">
                <a:latin typeface="+mj-lt"/>
              </a:rPr>
              <a:t>Classical estimation method</a:t>
            </a:r>
          </a:p>
          <a:p>
            <a:pPr eaLnBrk="1" hangingPunct="1"/>
            <a:endParaRPr lang="en-US" smtClean="0">
              <a:latin typeface="+mj-lt"/>
            </a:endParaRPr>
          </a:p>
        </p:txBody>
      </p:sp>
      <p:graphicFrame>
        <p:nvGraphicFramePr>
          <p:cNvPr id="5122" name="Object 4"/>
          <p:cNvGraphicFramePr>
            <a:graphicFrameLocks noChangeAspect="1"/>
          </p:cNvGraphicFramePr>
          <p:nvPr>
            <p:extLst>
              <p:ext uri="{D42A27DB-BD31-4B8C-83A1-F6EECF244321}">
                <p14:modId xmlns="" xmlns:p14="http://schemas.microsoft.com/office/powerpoint/2010/main" val="1545802599"/>
              </p:ext>
            </p:extLst>
          </p:nvPr>
        </p:nvGraphicFramePr>
        <p:xfrm>
          <a:off x="2133600" y="3048000"/>
          <a:ext cx="5078413" cy="2687637"/>
        </p:xfrm>
        <a:graphic>
          <a:graphicData uri="http://schemas.openxmlformats.org/presentationml/2006/ole">
            <p:oleObj spid="_x0000_s5128" name="Equation" r:id="rId4" imgW="2400300" imgH="1270000" progId="Equation.DSMT4">
              <p:embed/>
            </p:oleObj>
          </a:graphicData>
        </a:graphic>
      </p:graphicFrame>
    </p:spTree>
    <p:extLst>
      <p:ext uri="{BB962C8B-B14F-4D97-AF65-F5344CB8AC3E}">
        <p14:creationId xmlns="" xmlns:p14="http://schemas.microsoft.com/office/powerpoint/2010/main" val="35652896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152400" y="533400"/>
            <a:ext cx="8686800" cy="1143000"/>
          </a:xfrm>
        </p:spPr>
        <p:txBody>
          <a:bodyPr/>
          <a:lstStyle/>
          <a:p>
            <a:pPr eaLnBrk="1" hangingPunct="1"/>
            <a:r>
              <a:rPr lang="en-US" b="1" smtClean="0"/>
              <a:t>An Analogy Principle for M Estimation</a:t>
            </a:r>
          </a:p>
        </p:txBody>
      </p:sp>
      <p:graphicFrame>
        <p:nvGraphicFramePr>
          <p:cNvPr id="6146" name="Object 4"/>
          <p:cNvGraphicFramePr>
            <a:graphicFrameLocks noChangeAspect="1"/>
          </p:cNvGraphicFramePr>
          <p:nvPr>
            <p:extLst>
              <p:ext uri="{D42A27DB-BD31-4B8C-83A1-F6EECF244321}">
                <p14:modId xmlns="" xmlns:p14="http://schemas.microsoft.com/office/powerpoint/2010/main" val="972664696"/>
              </p:ext>
            </p:extLst>
          </p:nvPr>
        </p:nvGraphicFramePr>
        <p:xfrm>
          <a:off x="1524000" y="2133600"/>
          <a:ext cx="6019800" cy="3441206"/>
        </p:xfrm>
        <a:graphic>
          <a:graphicData uri="http://schemas.openxmlformats.org/presentationml/2006/ole">
            <p:oleObj spid="_x0000_s6152" name="Equation" r:id="rId4" imgW="3441700" imgH="1968500" progId="Equation.DSMT4">
              <p:embed/>
            </p:oleObj>
          </a:graphicData>
        </a:graphic>
      </p:graphicFrame>
    </p:spTree>
    <p:extLst>
      <p:ext uri="{BB962C8B-B14F-4D97-AF65-F5344CB8AC3E}">
        <p14:creationId xmlns="" xmlns:p14="http://schemas.microsoft.com/office/powerpoint/2010/main" val="9640812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457200" y="609600"/>
            <a:ext cx="8229600" cy="1139825"/>
          </a:xfrm>
        </p:spPr>
        <p:txBody>
          <a:bodyPr/>
          <a:lstStyle/>
          <a:p>
            <a:pPr eaLnBrk="1" hangingPunct="1"/>
            <a:r>
              <a:rPr lang="en-US" b="1" smtClean="0"/>
              <a:t>Estimation</a:t>
            </a:r>
          </a:p>
        </p:txBody>
      </p:sp>
      <p:graphicFrame>
        <p:nvGraphicFramePr>
          <p:cNvPr id="7170" name="Object 4"/>
          <p:cNvGraphicFramePr>
            <a:graphicFrameLocks noChangeAspect="1"/>
          </p:cNvGraphicFramePr>
          <p:nvPr>
            <p:extLst>
              <p:ext uri="{D42A27DB-BD31-4B8C-83A1-F6EECF244321}">
                <p14:modId xmlns="" xmlns:p14="http://schemas.microsoft.com/office/powerpoint/2010/main" val="1881643322"/>
              </p:ext>
            </p:extLst>
          </p:nvPr>
        </p:nvGraphicFramePr>
        <p:xfrm>
          <a:off x="1905000" y="2133600"/>
          <a:ext cx="6235700" cy="3511237"/>
        </p:xfrm>
        <a:graphic>
          <a:graphicData uri="http://schemas.openxmlformats.org/presentationml/2006/ole">
            <p:oleObj spid="_x0000_s7176" name="Equation" r:id="rId4" imgW="2933700" imgH="1651000" progId="Equation.DSMT4">
              <p:embed/>
            </p:oleObj>
          </a:graphicData>
        </a:graphic>
      </p:graphicFrame>
    </p:spTree>
    <p:extLst>
      <p:ext uri="{BB962C8B-B14F-4D97-AF65-F5344CB8AC3E}">
        <p14:creationId xmlns="" xmlns:p14="http://schemas.microsoft.com/office/powerpoint/2010/main" val="9288659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533400" y="762000"/>
            <a:ext cx="8229600" cy="1139825"/>
          </a:xfrm>
        </p:spPr>
        <p:txBody>
          <a:bodyPr/>
          <a:lstStyle/>
          <a:p>
            <a:pPr eaLnBrk="1" hangingPunct="1"/>
            <a:r>
              <a:rPr lang="en-US" b="1" smtClean="0"/>
              <a:t>Identification</a:t>
            </a:r>
          </a:p>
        </p:txBody>
      </p:sp>
      <p:graphicFrame>
        <p:nvGraphicFramePr>
          <p:cNvPr id="8194" name="Object 4"/>
          <p:cNvGraphicFramePr>
            <a:graphicFrameLocks noChangeAspect="1"/>
          </p:cNvGraphicFramePr>
          <p:nvPr>
            <p:extLst>
              <p:ext uri="{D42A27DB-BD31-4B8C-83A1-F6EECF244321}">
                <p14:modId xmlns="" xmlns:p14="http://schemas.microsoft.com/office/powerpoint/2010/main" val="2643312165"/>
              </p:ext>
            </p:extLst>
          </p:nvPr>
        </p:nvGraphicFramePr>
        <p:xfrm>
          <a:off x="1219200" y="2362200"/>
          <a:ext cx="6710363" cy="2429465"/>
        </p:xfrm>
        <a:graphic>
          <a:graphicData uri="http://schemas.openxmlformats.org/presentationml/2006/ole">
            <p:oleObj spid="_x0000_s8200" name="Equation" r:id="rId4" imgW="3860640" imgH="1396800" progId="Equation.DSMT4">
              <p:embed/>
            </p:oleObj>
          </a:graphicData>
        </a:graphic>
      </p:graphicFrame>
    </p:spTree>
    <p:extLst>
      <p:ext uri="{BB962C8B-B14F-4D97-AF65-F5344CB8AC3E}">
        <p14:creationId xmlns="" xmlns:p14="http://schemas.microsoft.com/office/powerpoint/2010/main" val="27498612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457200" y="609600"/>
            <a:ext cx="8229600" cy="1139825"/>
          </a:xfrm>
        </p:spPr>
        <p:txBody>
          <a:bodyPr/>
          <a:lstStyle/>
          <a:p>
            <a:pPr eaLnBrk="1" hangingPunct="1"/>
            <a:r>
              <a:rPr lang="en-US" b="1" smtClean="0"/>
              <a:t>Continuity</a:t>
            </a:r>
          </a:p>
        </p:txBody>
      </p:sp>
      <p:graphicFrame>
        <p:nvGraphicFramePr>
          <p:cNvPr id="9218" name="Object 4"/>
          <p:cNvGraphicFramePr>
            <a:graphicFrameLocks noChangeAspect="1"/>
          </p:cNvGraphicFramePr>
          <p:nvPr/>
        </p:nvGraphicFramePr>
        <p:xfrm>
          <a:off x="1219200" y="2057400"/>
          <a:ext cx="6858000" cy="3362325"/>
        </p:xfrm>
        <a:graphic>
          <a:graphicData uri="http://schemas.openxmlformats.org/presentationml/2006/ole">
            <p:oleObj spid="_x0000_s9224" name="Equation" r:id="rId4" imgW="3289300" imgH="1612900" progId="Equation.DSMT4">
              <p:embed/>
            </p:oleObj>
          </a:graphicData>
        </a:graphic>
      </p:graphicFrame>
    </p:spTree>
    <p:extLst>
      <p:ext uri="{BB962C8B-B14F-4D97-AF65-F5344CB8AC3E}">
        <p14:creationId xmlns="" xmlns:p14="http://schemas.microsoft.com/office/powerpoint/2010/main" val="1481081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685800" y="1371600"/>
            <a:ext cx="8229600" cy="530225"/>
          </a:xfrm>
        </p:spPr>
        <p:txBody>
          <a:bodyPr/>
          <a:lstStyle/>
          <a:p>
            <a:pPr eaLnBrk="1" hangingPunct="1"/>
            <a:r>
              <a:rPr lang="en-US" b="1" smtClean="0"/>
              <a:t>Consistency</a:t>
            </a:r>
          </a:p>
        </p:txBody>
      </p:sp>
      <p:graphicFrame>
        <p:nvGraphicFramePr>
          <p:cNvPr id="10242" name="Object 4"/>
          <p:cNvGraphicFramePr>
            <a:graphicFrameLocks noGrp="1" noChangeAspect="1"/>
          </p:cNvGraphicFramePr>
          <p:nvPr>
            <p:ph idx="1"/>
          </p:nvPr>
        </p:nvGraphicFramePr>
        <p:xfrm>
          <a:off x="1600200" y="2133600"/>
          <a:ext cx="5713413" cy="3529013"/>
        </p:xfrm>
        <a:graphic>
          <a:graphicData uri="http://schemas.openxmlformats.org/presentationml/2006/ole">
            <p:oleObj spid="_x0000_s10248" name="Equation" r:id="rId4" imgW="3022600" imgH="1866900" progId="Equation.DSMT4">
              <p:embed/>
            </p:oleObj>
          </a:graphicData>
        </a:graphic>
      </p:graphicFrame>
    </p:spTree>
    <p:extLst>
      <p:ext uri="{BB962C8B-B14F-4D97-AF65-F5344CB8AC3E}">
        <p14:creationId xmlns="" xmlns:p14="http://schemas.microsoft.com/office/powerpoint/2010/main" val="38481034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a:xfrm>
            <a:off x="381000" y="838200"/>
            <a:ext cx="8229600" cy="1139825"/>
          </a:xfrm>
        </p:spPr>
        <p:txBody>
          <a:bodyPr/>
          <a:lstStyle/>
          <a:p>
            <a:pPr eaLnBrk="1" hangingPunct="1"/>
            <a:r>
              <a:rPr lang="en-US" b="1" smtClean="0"/>
              <a:t>Asymptotic Normality of M Estimators</a:t>
            </a:r>
          </a:p>
        </p:txBody>
      </p:sp>
      <p:graphicFrame>
        <p:nvGraphicFramePr>
          <p:cNvPr id="11266" name="Object 4"/>
          <p:cNvGraphicFramePr>
            <a:graphicFrameLocks noChangeAspect="1"/>
          </p:cNvGraphicFramePr>
          <p:nvPr>
            <p:extLst>
              <p:ext uri="{D42A27DB-BD31-4B8C-83A1-F6EECF244321}">
                <p14:modId xmlns="" xmlns:p14="http://schemas.microsoft.com/office/powerpoint/2010/main" val="193243036"/>
              </p:ext>
            </p:extLst>
          </p:nvPr>
        </p:nvGraphicFramePr>
        <p:xfrm>
          <a:off x="1828800" y="2133600"/>
          <a:ext cx="5584825" cy="3902075"/>
        </p:xfrm>
        <a:graphic>
          <a:graphicData uri="http://schemas.openxmlformats.org/presentationml/2006/ole">
            <p:oleObj spid="_x0000_s11273" name="Equation" r:id="rId4" imgW="3289300" imgH="2298700" progId="Equation.DSMT4">
              <p:embed/>
            </p:oleObj>
          </a:graphicData>
        </a:graphic>
      </p:graphicFrame>
    </p:spTree>
    <p:extLst>
      <p:ext uri="{BB962C8B-B14F-4D97-AF65-F5344CB8AC3E}">
        <p14:creationId xmlns="" xmlns:p14="http://schemas.microsoft.com/office/powerpoint/2010/main" val="6476556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457200" y="762000"/>
            <a:ext cx="8229600" cy="1139825"/>
          </a:xfrm>
        </p:spPr>
        <p:txBody>
          <a:bodyPr/>
          <a:lstStyle/>
          <a:p>
            <a:pPr eaLnBrk="1" hangingPunct="1"/>
            <a:r>
              <a:rPr lang="en-US" b="1" smtClean="0"/>
              <a:t>Asymptotic Normality</a:t>
            </a:r>
          </a:p>
        </p:txBody>
      </p:sp>
      <p:graphicFrame>
        <p:nvGraphicFramePr>
          <p:cNvPr id="12290" name="Object 4"/>
          <p:cNvGraphicFramePr>
            <a:graphicFrameLocks noChangeAspect="1"/>
          </p:cNvGraphicFramePr>
          <p:nvPr>
            <p:extLst>
              <p:ext uri="{D42A27DB-BD31-4B8C-83A1-F6EECF244321}">
                <p14:modId xmlns="" xmlns:p14="http://schemas.microsoft.com/office/powerpoint/2010/main" val="15906070"/>
              </p:ext>
            </p:extLst>
          </p:nvPr>
        </p:nvGraphicFramePr>
        <p:xfrm>
          <a:off x="1752600" y="2286000"/>
          <a:ext cx="5486400" cy="3292475"/>
        </p:xfrm>
        <a:graphic>
          <a:graphicData uri="http://schemas.openxmlformats.org/presentationml/2006/ole">
            <p:oleObj spid="_x0000_s12296" name="Equation" r:id="rId4" imgW="2921000" imgH="1752600" progId="Equation.DSMT4">
              <p:embed/>
            </p:oleObj>
          </a:graphicData>
        </a:graphic>
      </p:graphicFrame>
    </p:spTree>
    <p:extLst>
      <p:ext uri="{BB962C8B-B14F-4D97-AF65-F5344CB8AC3E}">
        <p14:creationId xmlns="" xmlns:p14="http://schemas.microsoft.com/office/powerpoint/2010/main" val="40197184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4"/>
          <p:cNvSpPr>
            <a:spLocks noGrp="1" noChangeArrowheads="1"/>
          </p:cNvSpPr>
          <p:nvPr>
            <p:ph type="title"/>
          </p:nvPr>
        </p:nvSpPr>
        <p:spPr>
          <a:xfrm>
            <a:off x="457200" y="533400"/>
            <a:ext cx="8229600" cy="1139825"/>
          </a:xfrm>
        </p:spPr>
        <p:txBody>
          <a:bodyPr/>
          <a:lstStyle/>
          <a:p>
            <a:pPr eaLnBrk="1" hangingPunct="1"/>
            <a:r>
              <a:rPr lang="en-US" b="1" smtClean="0"/>
              <a:t>Asymptotic Normality</a:t>
            </a:r>
          </a:p>
        </p:txBody>
      </p:sp>
      <p:graphicFrame>
        <p:nvGraphicFramePr>
          <p:cNvPr id="13314" name="Object 5"/>
          <p:cNvGraphicFramePr>
            <a:graphicFrameLocks noChangeAspect="1"/>
          </p:cNvGraphicFramePr>
          <p:nvPr>
            <p:extLst>
              <p:ext uri="{D42A27DB-BD31-4B8C-83A1-F6EECF244321}">
                <p14:modId xmlns="" xmlns:p14="http://schemas.microsoft.com/office/powerpoint/2010/main" val="2082466608"/>
              </p:ext>
            </p:extLst>
          </p:nvPr>
        </p:nvGraphicFramePr>
        <p:xfrm>
          <a:off x="1371600" y="2133600"/>
          <a:ext cx="7086600" cy="3865563"/>
        </p:xfrm>
        <a:graphic>
          <a:graphicData uri="http://schemas.openxmlformats.org/presentationml/2006/ole">
            <p:oleObj spid="_x0000_s13320" name="Equation" r:id="rId4" imgW="3632200" imgH="1981200" progId="Equation.DSMT4">
              <p:embed/>
            </p:oleObj>
          </a:graphicData>
        </a:graphic>
      </p:graphicFrame>
    </p:spTree>
    <p:extLst>
      <p:ext uri="{BB962C8B-B14F-4D97-AF65-F5344CB8AC3E}">
        <p14:creationId xmlns="" xmlns:p14="http://schemas.microsoft.com/office/powerpoint/2010/main" val="2674713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a:xfrm>
            <a:off x="457200" y="381000"/>
            <a:ext cx="8229600" cy="1139825"/>
          </a:xfrm>
        </p:spPr>
        <p:txBody>
          <a:bodyPr/>
          <a:lstStyle/>
          <a:p>
            <a:pPr eaLnBrk="1" hangingPunct="1"/>
            <a:r>
              <a:rPr lang="en-US" b="1" smtClean="0"/>
              <a:t>Asymptotic Variance</a:t>
            </a:r>
          </a:p>
        </p:txBody>
      </p:sp>
      <p:graphicFrame>
        <p:nvGraphicFramePr>
          <p:cNvPr id="14338" name="Object 4"/>
          <p:cNvGraphicFramePr>
            <a:graphicFrameLocks noChangeAspect="1"/>
          </p:cNvGraphicFramePr>
          <p:nvPr>
            <p:extLst>
              <p:ext uri="{D42A27DB-BD31-4B8C-83A1-F6EECF244321}">
                <p14:modId xmlns="" xmlns:p14="http://schemas.microsoft.com/office/powerpoint/2010/main" val="3979069816"/>
              </p:ext>
            </p:extLst>
          </p:nvPr>
        </p:nvGraphicFramePr>
        <p:xfrm>
          <a:off x="1981200" y="1631950"/>
          <a:ext cx="5715000" cy="4549775"/>
        </p:xfrm>
        <a:graphic>
          <a:graphicData uri="http://schemas.openxmlformats.org/presentationml/2006/ole">
            <p:oleObj spid="_x0000_s14344" name="Equation" r:id="rId4" imgW="3238200" imgH="2577960" progId="Equation.DSMT4">
              <p:embed/>
            </p:oleObj>
          </a:graphicData>
        </a:graphic>
      </p:graphicFrame>
    </p:spTree>
    <p:extLst>
      <p:ext uri="{BB962C8B-B14F-4D97-AF65-F5344CB8AC3E}">
        <p14:creationId xmlns="" xmlns:p14="http://schemas.microsoft.com/office/powerpoint/2010/main" val="40177852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a:xfrm>
            <a:off x="457200" y="533400"/>
            <a:ext cx="8229600" cy="1139825"/>
          </a:xfrm>
        </p:spPr>
        <p:txBody>
          <a:bodyPr/>
          <a:lstStyle/>
          <a:p>
            <a:pPr eaLnBrk="1" hangingPunct="1"/>
            <a:r>
              <a:rPr lang="en-US" b="1" smtClean="0"/>
              <a:t>Estimating the Variance</a:t>
            </a:r>
          </a:p>
        </p:txBody>
      </p:sp>
      <p:graphicFrame>
        <p:nvGraphicFramePr>
          <p:cNvPr id="15362" name="Object 4"/>
          <p:cNvGraphicFramePr>
            <a:graphicFrameLocks noChangeAspect="1"/>
          </p:cNvGraphicFramePr>
          <p:nvPr>
            <p:extLst>
              <p:ext uri="{D42A27DB-BD31-4B8C-83A1-F6EECF244321}">
                <p14:modId xmlns="" xmlns:p14="http://schemas.microsoft.com/office/powerpoint/2010/main" val="850992799"/>
              </p:ext>
            </p:extLst>
          </p:nvPr>
        </p:nvGraphicFramePr>
        <p:xfrm>
          <a:off x="1371600" y="1885950"/>
          <a:ext cx="7300913" cy="4513263"/>
        </p:xfrm>
        <a:graphic>
          <a:graphicData uri="http://schemas.openxmlformats.org/presentationml/2006/ole">
            <p:oleObj spid="_x0000_s15368" name="Equation" r:id="rId4" imgW="4762440" imgH="2946240" progId="Equation.DSMT4">
              <p:embed/>
            </p:oleObj>
          </a:graphicData>
        </a:graphic>
      </p:graphicFrame>
    </p:spTree>
    <p:extLst>
      <p:ext uri="{BB962C8B-B14F-4D97-AF65-F5344CB8AC3E}">
        <p14:creationId xmlns="" xmlns:p14="http://schemas.microsoft.com/office/powerpoint/2010/main" val="21467197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xfrm>
            <a:off x="457200" y="838200"/>
            <a:ext cx="8229600" cy="1139825"/>
          </a:xfrm>
        </p:spPr>
        <p:txBody>
          <a:bodyPr/>
          <a:lstStyle/>
          <a:p>
            <a:pPr eaLnBrk="1" hangingPunct="1"/>
            <a:r>
              <a:rPr lang="en-US" b="1" smtClean="0"/>
              <a:t>Nonlinear Least Squares</a:t>
            </a:r>
          </a:p>
        </p:txBody>
      </p:sp>
      <p:graphicFrame>
        <p:nvGraphicFramePr>
          <p:cNvPr id="16386" name="Object 4"/>
          <p:cNvGraphicFramePr>
            <a:graphicFrameLocks noChangeAspect="1"/>
          </p:cNvGraphicFramePr>
          <p:nvPr>
            <p:extLst>
              <p:ext uri="{D42A27DB-BD31-4B8C-83A1-F6EECF244321}">
                <p14:modId xmlns="" xmlns:p14="http://schemas.microsoft.com/office/powerpoint/2010/main" val="3213334421"/>
              </p:ext>
            </p:extLst>
          </p:nvPr>
        </p:nvGraphicFramePr>
        <p:xfrm>
          <a:off x="1725613" y="2295525"/>
          <a:ext cx="6380162" cy="3419475"/>
        </p:xfrm>
        <a:graphic>
          <a:graphicData uri="http://schemas.openxmlformats.org/presentationml/2006/ole">
            <p:oleObj spid="_x0000_s16392" name="Equation" r:id="rId4" imgW="2984400" imgH="1600200" progId="Equation.DSMT4">
              <p:embed/>
            </p:oleObj>
          </a:graphicData>
        </a:graphic>
      </p:graphicFrame>
    </p:spTree>
    <p:extLst>
      <p:ext uri="{BB962C8B-B14F-4D97-AF65-F5344CB8AC3E}">
        <p14:creationId xmlns="" xmlns:p14="http://schemas.microsoft.com/office/powerpoint/2010/main" val="16879051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57200" y="609600"/>
            <a:ext cx="8229600" cy="1139825"/>
          </a:xfrm>
        </p:spPr>
        <p:txBody>
          <a:bodyPr/>
          <a:lstStyle/>
          <a:p>
            <a:pPr eaLnBrk="1" hangingPunct="1"/>
            <a:r>
              <a:rPr lang="en-US" b="1" smtClean="0"/>
              <a:t>Application - Income</a:t>
            </a:r>
          </a:p>
        </p:txBody>
      </p:sp>
      <p:sp>
        <p:nvSpPr>
          <p:cNvPr id="66563" name="Text Box 4"/>
          <p:cNvSpPr txBox="1">
            <a:spLocks noChangeArrowheads="1"/>
          </p:cNvSpPr>
          <p:nvPr/>
        </p:nvSpPr>
        <p:spPr bwMode="auto">
          <a:xfrm>
            <a:off x="457200" y="1981200"/>
            <a:ext cx="8382000" cy="4211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b="1"/>
              <a:t>German Health Care Usage Data, 7,293 Individuals, Varying Numbers of Periods</a:t>
            </a:r>
            <a:r>
              <a:rPr lang="en-US"/>
              <a:t/>
            </a:r>
            <a:br>
              <a:rPr lang="en-US"/>
            </a:br>
            <a:r>
              <a:rPr lang="en-US" b="1"/>
              <a:t>Variables in the file are</a:t>
            </a:r>
            <a:r>
              <a:rPr lang="en-US"/>
              <a:t/>
            </a:r>
            <a:br>
              <a:rPr lang="en-US"/>
            </a:br>
            <a:r>
              <a:rPr lang="en-US"/>
              <a:t>Data downloaded from Journal of Applied Econometrics Archive. This is an unbalanced panel with 7,293 individuals. They can be used for regression, count models, binary choice, ordered choice, and bivariate binary choice.  This is a large data set.  There are altogether 27,326 observations.  The number of observations ranges from 1 to 7.  (Frequencies are: 1=1525, 2=2158, 3=825, 4=926, 5=1051, 6=1000, 7=987).  Note, the variable NUMOBS below tells how many observations there are for each person.  This variable is repeated in each row of the data for the person.  (Downloaded from the JAE Archive)</a:t>
            </a:r>
            <a:br>
              <a:rPr lang="en-US"/>
            </a:br>
            <a:r>
              <a:rPr lang="en-US"/>
              <a:t>HHNINC =  household nominal monthly net income in German marks / 10000.</a:t>
            </a:r>
          </a:p>
          <a:p>
            <a:r>
              <a:rPr lang="en-US"/>
              <a:t>                     (4 observations with income=0 were dropped)</a:t>
            </a:r>
            <a:br>
              <a:rPr lang="en-US"/>
            </a:br>
            <a:r>
              <a:rPr lang="en-US"/>
              <a:t>HHKIDS = children under age 16 in the household = 1; otherwise = 0</a:t>
            </a:r>
            <a:br>
              <a:rPr lang="en-US"/>
            </a:br>
            <a:r>
              <a:rPr lang="en-US"/>
              <a:t>EDUC =  years of schooling </a:t>
            </a:r>
          </a:p>
          <a:p>
            <a:r>
              <a:rPr lang="en-US"/>
              <a:t>AGE = age in years</a:t>
            </a:r>
          </a:p>
        </p:txBody>
      </p:sp>
    </p:spTree>
    <p:extLst>
      <p:ext uri="{BB962C8B-B14F-4D97-AF65-F5344CB8AC3E}">
        <p14:creationId xmlns="" xmlns:p14="http://schemas.microsoft.com/office/powerpoint/2010/main" val="23332964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eaLnBrk="1" hangingPunct="1"/>
            <a:r>
              <a:rPr lang="en-US" b="1" smtClean="0"/>
              <a:t>Income Data</a:t>
            </a:r>
          </a:p>
        </p:txBody>
      </p:sp>
      <p:pic>
        <p:nvPicPr>
          <p:cNvPr id="67587" name="Picture 7"/>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990600" y="2209800"/>
            <a:ext cx="7620000" cy="38274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spTree>
    <p:extLst>
      <p:ext uri="{BB962C8B-B14F-4D97-AF65-F5344CB8AC3E}">
        <p14:creationId xmlns="" xmlns:p14="http://schemas.microsoft.com/office/powerpoint/2010/main" val="22616707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a:xfrm>
            <a:off x="457200" y="609600"/>
            <a:ext cx="8229600" cy="1139825"/>
          </a:xfrm>
        </p:spPr>
        <p:txBody>
          <a:bodyPr/>
          <a:lstStyle/>
          <a:p>
            <a:pPr eaLnBrk="1" hangingPunct="1"/>
            <a:r>
              <a:rPr lang="en-US" b="1" smtClean="0"/>
              <a:t>Exponential Model</a:t>
            </a:r>
          </a:p>
        </p:txBody>
      </p:sp>
      <p:graphicFrame>
        <p:nvGraphicFramePr>
          <p:cNvPr id="17410" name="Object 4"/>
          <p:cNvGraphicFramePr>
            <a:graphicFrameLocks noChangeAspect="1"/>
          </p:cNvGraphicFramePr>
          <p:nvPr/>
        </p:nvGraphicFramePr>
        <p:xfrm>
          <a:off x="1600200" y="1935163"/>
          <a:ext cx="5638800" cy="3951287"/>
        </p:xfrm>
        <a:graphic>
          <a:graphicData uri="http://schemas.openxmlformats.org/presentationml/2006/ole">
            <p:oleObj spid="_x0000_s17416" name="Equation" r:id="rId4" imgW="2755900" imgH="1930400" progId="Equation.DSMT4">
              <p:embed/>
            </p:oleObj>
          </a:graphicData>
        </a:graphic>
      </p:graphicFrame>
    </p:spTree>
    <p:extLst>
      <p:ext uri="{BB962C8B-B14F-4D97-AF65-F5344CB8AC3E}">
        <p14:creationId xmlns="" xmlns:p14="http://schemas.microsoft.com/office/powerpoint/2010/main" val="16747326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533400" y="838200"/>
            <a:ext cx="8229600" cy="1139825"/>
          </a:xfrm>
        </p:spPr>
        <p:txBody>
          <a:bodyPr/>
          <a:lstStyle/>
          <a:p>
            <a:pPr eaLnBrk="1" hangingPunct="1"/>
            <a:r>
              <a:rPr lang="en-US" b="1" smtClean="0"/>
              <a:t>Conventional Variance Estimator</a:t>
            </a:r>
          </a:p>
        </p:txBody>
      </p:sp>
      <p:graphicFrame>
        <p:nvGraphicFramePr>
          <p:cNvPr id="18434" name="Object 4"/>
          <p:cNvGraphicFramePr>
            <a:graphicFrameLocks noChangeAspect="1"/>
          </p:cNvGraphicFramePr>
          <p:nvPr/>
        </p:nvGraphicFramePr>
        <p:xfrm>
          <a:off x="1524000" y="2438400"/>
          <a:ext cx="5791200" cy="1408113"/>
        </p:xfrm>
        <a:graphic>
          <a:graphicData uri="http://schemas.openxmlformats.org/presentationml/2006/ole">
            <p:oleObj spid="_x0000_s18440" name="Equation" r:id="rId4" imgW="1879600" imgH="457200" progId="Equation.DSMT4">
              <p:embed/>
            </p:oleObj>
          </a:graphicData>
        </a:graphic>
      </p:graphicFrame>
      <p:sp>
        <p:nvSpPr>
          <p:cNvPr id="18436" name="Text Box 5"/>
          <p:cNvSpPr txBox="1">
            <a:spLocks noChangeArrowheads="1"/>
          </p:cNvSpPr>
          <p:nvPr/>
        </p:nvSpPr>
        <p:spPr bwMode="auto">
          <a:xfrm>
            <a:off x="2362200" y="4343400"/>
            <a:ext cx="3733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sz="2400">
                <a:latin typeface="Tahoma" pitchFamily="34" charset="0"/>
              </a:rPr>
              <a:t>Sometimes omitted.</a:t>
            </a:r>
          </a:p>
        </p:txBody>
      </p:sp>
      <p:sp>
        <p:nvSpPr>
          <p:cNvPr id="18437" name="Line 6"/>
          <p:cNvSpPr>
            <a:spLocks noChangeShapeType="1"/>
          </p:cNvSpPr>
          <p:nvPr/>
        </p:nvSpPr>
        <p:spPr bwMode="auto">
          <a:xfrm flipV="1">
            <a:off x="3810000" y="3733800"/>
            <a:ext cx="0" cy="609600"/>
          </a:xfrm>
          <a:prstGeom prst="line">
            <a:avLst/>
          </a:prstGeom>
          <a:noFill/>
          <a:ln w="57150">
            <a:solidFill>
              <a:srgbClr val="FF3300"/>
            </a:solidFill>
            <a:round/>
            <a:headEnd/>
            <a:tailEnd type="triangle" w="med" len="med"/>
          </a:ln>
          <a:extLst>
            <a:ext uri="{909E8E84-426E-40DD-AFC4-6F175D3DCCD1}">
              <a14:hiddenFill xmlns="" xmlns:a14="http://schemas.microsoft.com/office/drawing/2010/main">
                <a:noFill/>
              </a14:hiddenFill>
            </a:ext>
          </a:extLst>
        </p:spPr>
        <p:txBody>
          <a:bodyPr wrap="none"/>
          <a:lstStyle/>
          <a:p>
            <a:endParaRPr lang="en-US"/>
          </a:p>
        </p:txBody>
      </p:sp>
    </p:spTree>
    <p:extLst>
      <p:ext uri="{BB962C8B-B14F-4D97-AF65-F5344CB8AC3E}">
        <p14:creationId xmlns="" xmlns:p14="http://schemas.microsoft.com/office/powerpoint/2010/main" val="12921784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a:xfrm>
            <a:off x="457200" y="685800"/>
            <a:ext cx="8229600" cy="1139825"/>
          </a:xfrm>
        </p:spPr>
        <p:txBody>
          <a:bodyPr/>
          <a:lstStyle/>
          <a:p>
            <a:pPr eaLnBrk="1" hangingPunct="1"/>
            <a:r>
              <a:rPr lang="en-US" b="1" smtClean="0"/>
              <a:t>Estimator for the M Estimator</a:t>
            </a:r>
          </a:p>
        </p:txBody>
      </p:sp>
      <p:graphicFrame>
        <p:nvGraphicFramePr>
          <p:cNvPr id="19458" name="Object 4"/>
          <p:cNvGraphicFramePr>
            <a:graphicFrameLocks noChangeAspect="1"/>
          </p:cNvGraphicFramePr>
          <p:nvPr>
            <p:extLst>
              <p:ext uri="{D42A27DB-BD31-4B8C-83A1-F6EECF244321}">
                <p14:modId xmlns="" xmlns:p14="http://schemas.microsoft.com/office/powerpoint/2010/main" val="3633435554"/>
              </p:ext>
            </p:extLst>
          </p:nvPr>
        </p:nvGraphicFramePr>
        <p:xfrm>
          <a:off x="838200" y="2362200"/>
          <a:ext cx="7588250" cy="2801643"/>
        </p:xfrm>
        <a:graphic>
          <a:graphicData uri="http://schemas.openxmlformats.org/presentationml/2006/ole">
            <p:oleObj spid="_x0000_s19464" name="Equation" r:id="rId4" imgW="4051080" imgH="1498320" progId="Equation.DSMT4">
              <p:embed/>
            </p:oleObj>
          </a:graphicData>
        </a:graphic>
      </p:graphicFrame>
    </p:spTree>
    <p:extLst>
      <p:ext uri="{BB962C8B-B14F-4D97-AF65-F5344CB8AC3E}">
        <p14:creationId xmlns="" xmlns:p14="http://schemas.microsoft.com/office/powerpoint/2010/main" val="21982918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304800" y="609600"/>
            <a:ext cx="8229600" cy="1139825"/>
          </a:xfrm>
        </p:spPr>
        <p:txBody>
          <a:bodyPr/>
          <a:lstStyle/>
          <a:p>
            <a:pPr eaLnBrk="1" hangingPunct="1"/>
            <a:r>
              <a:rPr lang="en-US" b="1" smtClean="0"/>
              <a:t>Computing NLS</a:t>
            </a:r>
          </a:p>
        </p:txBody>
      </p:sp>
      <p:sp>
        <p:nvSpPr>
          <p:cNvPr id="68611" name="Text Box 4"/>
          <p:cNvSpPr txBox="1">
            <a:spLocks noChangeArrowheads="1"/>
          </p:cNvSpPr>
          <p:nvPr/>
        </p:nvSpPr>
        <p:spPr bwMode="auto">
          <a:xfrm>
            <a:off x="533400" y="1981200"/>
            <a:ext cx="8305800" cy="40934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2000" b="1">
                <a:latin typeface="Courier New" pitchFamily="49" charset="0"/>
              </a:rPr>
              <a:t>Reject; hhninc=0$</a:t>
            </a:r>
          </a:p>
          <a:p>
            <a:r>
              <a:rPr lang="en-US" sz="2000" b="1">
                <a:latin typeface="Courier New" pitchFamily="49" charset="0"/>
              </a:rPr>
              <a:t>Calc  ; b0=log(xbr(hhninc))$</a:t>
            </a:r>
          </a:p>
          <a:p>
            <a:r>
              <a:rPr lang="en-US" sz="2000" b="1" smtClean="0">
                <a:latin typeface="Courier New" pitchFamily="49" charset="0"/>
              </a:rPr>
              <a:t>Names ; x=one,educ,married,age$</a:t>
            </a:r>
          </a:p>
          <a:p>
            <a:r>
              <a:rPr lang="en-US" sz="2000" b="1" smtClean="0">
                <a:latin typeface="Courier New" pitchFamily="49" charset="0"/>
              </a:rPr>
              <a:t>Nlsq  </a:t>
            </a:r>
            <a:r>
              <a:rPr lang="en-US" sz="2000" b="1">
                <a:latin typeface="Courier New" pitchFamily="49" charset="0"/>
              </a:rPr>
              <a:t>; labels=a0,a1,a2,a3</a:t>
            </a:r>
          </a:p>
          <a:p>
            <a:r>
              <a:rPr lang="en-US" sz="2000" b="1">
                <a:latin typeface="Courier New" pitchFamily="49" charset="0"/>
              </a:rPr>
              <a:t>      ; start=b0,0,0,0</a:t>
            </a:r>
          </a:p>
          <a:p>
            <a:r>
              <a:rPr lang="en-US" sz="2000" b="1">
                <a:latin typeface="Courier New" pitchFamily="49" charset="0"/>
              </a:rPr>
              <a:t>      ; </a:t>
            </a:r>
            <a:r>
              <a:rPr lang="en-US" sz="2000" b="1" smtClean="0">
                <a:latin typeface="Courier New" pitchFamily="49" charset="0"/>
              </a:rPr>
              <a:t>fcn=exp(a0’x)</a:t>
            </a:r>
            <a:endParaRPr lang="en-US" sz="2000" b="1">
              <a:latin typeface="Courier New" pitchFamily="49" charset="0"/>
            </a:endParaRPr>
          </a:p>
          <a:p>
            <a:r>
              <a:rPr lang="en-US" sz="2000" b="1">
                <a:latin typeface="Courier New" pitchFamily="49" charset="0"/>
              </a:rPr>
              <a:t>      ; lhs=hhninc;output=3$</a:t>
            </a:r>
          </a:p>
          <a:p>
            <a:r>
              <a:rPr lang="en-US" sz="2000" b="1" smtClean="0">
                <a:latin typeface="Courier New" pitchFamily="49" charset="0"/>
              </a:rPr>
              <a:t>Create</a:t>
            </a:r>
            <a:r>
              <a:rPr lang="en-US" sz="2000" b="1">
                <a:latin typeface="Courier New" pitchFamily="49" charset="0"/>
              </a:rPr>
              <a:t>; thetai = exp(x'b</a:t>
            </a:r>
            <a:r>
              <a:rPr lang="en-US" sz="2000" b="1" smtClean="0">
                <a:latin typeface="Courier New" pitchFamily="49" charset="0"/>
              </a:rPr>
              <a:t>)</a:t>
            </a:r>
          </a:p>
          <a:p>
            <a:r>
              <a:rPr lang="en-US" sz="2000" b="1" smtClean="0">
                <a:latin typeface="Courier New" pitchFamily="49" charset="0"/>
              </a:rPr>
              <a:t>	; ei=hhninc-thetai </a:t>
            </a:r>
            <a:endParaRPr lang="en-US" sz="2000" b="1">
              <a:latin typeface="Courier New" pitchFamily="49" charset="0"/>
            </a:endParaRPr>
          </a:p>
          <a:p>
            <a:r>
              <a:rPr lang="en-US" sz="2000" b="1">
                <a:latin typeface="Courier New" pitchFamily="49" charset="0"/>
              </a:rPr>
              <a:t>      ; </a:t>
            </a:r>
            <a:r>
              <a:rPr lang="en-US" sz="2000" b="1" smtClean="0">
                <a:latin typeface="Courier New" pitchFamily="49" charset="0"/>
              </a:rPr>
              <a:t>gi2=(ei*thetai)^2 </a:t>
            </a:r>
            <a:endParaRPr lang="en-US" sz="2000" b="1">
              <a:latin typeface="Courier New" pitchFamily="49" charset="0"/>
            </a:endParaRPr>
          </a:p>
          <a:p>
            <a:r>
              <a:rPr lang="en-US" sz="2000" b="1">
                <a:latin typeface="Courier New" pitchFamily="49" charset="0"/>
              </a:rPr>
              <a:t>      ; </a:t>
            </a:r>
            <a:r>
              <a:rPr lang="en-US" sz="2000" b="1" smtClean="0">
                <a:latin typeface="Courier New" pitchFamily="49" charset="0"/>
              </a:rPr>
              <a:t>hi=hhninc*thetai</a:t>
            </a:r>
            <a:r>
              <a:rPr lang="en-US" sz="2000" b="1">
                <a:latin typeface="Courier New" pitchFamily="49" charset="0"/>
              </a:rPr>
              <a:t>$</a:t>
            </a:r>
          </a:p>
          <a:p>
            <a:r>
              <a:rPr lang="en-US" sz="2000" b="1">
                <a:latin typeface="Courier New" pitchFamily="49" charset="0"/>
              </a:rPr>
              <a:t>Matrix; varM = &lt;x'[hi] x&gt; * x'[gi2]x * &lt;x'[hi] x&gt; $</a:t>
            </a:r>
          </a:p>
          <a:p>
            <a:r>
              <a:rPr lang="en-US" sz="2000" b="1">
                <a:latin typeface="Courier New" pitchFamily="49" charset="0"/>
              </a:rPr>
              <a:t>Matrix; </a:t>
            </a:r>
            <a:r>
              <a:rPr lang="en-US" sz="2000" b="1" smtClean="0">
                <a:latin typeface="Courier New" pitchFamily="49" charset="0"/>
              </a:rPr>
              <a:t>stat(b,varM,x)$</a:t>
            </a:r>
            <a:endParaRPr lang="en-US" sz="2000" b="1">
              <a:latin typeface="Courier New" pitchFamily="49" charset="0"/>
            </a:endParaRPr>
          </a:p>
        </p:txBody>
      </p:sp>
    </p:spTree>
    <p:extLst>
      <p:ext uri="{BB962C8B-B14F-4D97-AF65-F5344CB8AC3E}">
        <p14:creationId xmlns="" xmlns:p14="http://schemas.microsoft.com/office/powerpoint/2010/main" val="41005390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457200" y="609600"/>
            <a:ext cx="8229600" cy="1139825"/>
          </a:xfrm>
        </p:spPr>
        <p:txBody>
          <a:bodyPr/>
          <a:lstStyle/>
          <a:p>
            <a:pPr eaLnBrk="1" hangingPunct="1"/>
            <a:r>
              <a:rPr lang="en-US" b="1" smtClean="0"/>
              <a:t>Iterations … Convergence</a:t>
            </a:r>
          </a:p>
        </p:txBody>
      </p:sp>
      <p:sp>
        <p:nvSpPr>
          <p:cNvPr id="20484" name="Text Box 4"/>
          <p:cNvSpPr txBox="1">
            <a:spLocks noChangeArrowheads="1"/>
          </p:cNvSpPr>
          <p:nvPr/>
        </p:nvSpPr>
        <p:spPr bwMode="auto">
          <a:xfrm>
            <a:off x="381000" y="2743200"/>
            <a:ext cx="8382000" cy="3282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a:latin typeface="Courier New" pitchFamily="49" charset="0"/>
              </a:rPr>
              <a:t>Begin NLSQ iterations. Linearized regression.</a:t>
            </a:r>
          </a:p>
          <a:p>
            <a:r>
              <a:rPr lang="en-US" sz="1400">
                <a:latin typeface="Courier New" pitchFamily="49" charset="0"/>
              </a:rPr>
              <a:t>Iteration=  1; Sum of squares=  854.681775    ; Gradient=  90.0964694</a:t>
            </a:r>
          </a:p>
          <a:p>
            <a:r>
              <a:rPr lang="en-US" sz="1400">
                <a:latin typeface="Courier New" pitchFamily="49" charset="0"/>
              </a:rPr>
              <a:t>Iteration=  2; Sum of squares=  766.073500    ; Gradient=  2.38006397</a:t>
            </a:r>
          </a:p>
          <a:p>
            <a:r>
              <a:rPr lang="en-US" sz="1400">
                <a:latin typeface="Courier New" pitchFamily="49" charset="0"/>
              </a:rPr>
              <a:t>Iteration=  3; Sum of squares=  763.757721    ; Gradient=  .300030163E-02</a:t>
            </a:r>
          </a:p>
          <a:p>
            <a:r>
              <a:rPr lang="en-US" sz="1400">
                <a:latin typeface="Courier New" pitchFamily="49" charset="0"/>
              </a:rPr>
              <a:t>Iteration=  4; Sum of squares=  763.755005    ; Gradient=  .307466962E-04</a:t>
            </a:r>
          </a:p>
          <a:p>
            <a:r>
              <a:rPr lang="en-US" sz="1400" b="1">
                <a:solidFill>
                  <a:srgbClr val="FF3300"/>
                </a:solidFill>
                <a:latin typeface="Courier New" pitchFamily="49" charset="0"/>
              </a:rPr>
              <a:t>Iteration=  5; Sum of squares=  763.754978    ; Gradient=  .365064970E-06</a:t>
            </a:r>
          </a:p>
          <a:p>
            <a:r>
              <a:rPr lang="en-US" sz="1400">
                <a:latin typeface="Courier New" pitchFamily="49" charset="0"/>
              </a:rPr>
              <a:t>Iteration=  6; Sum of squares=  763.754978    ; Gradient=  .433325697E-08</a:t>
            </a:r>
          </a:p>
          <a:p>
            <a:r>
              <a:rPr lang="en-US" sz="1400">
                <a:latin typeface="Courier New" pitchFamily="49" charset="0"/>
              </a:rPr>
              <a:t>Iteration=  7; Sum of squares=  763.754978    ; Gradient=  .514374906E-10</a:t>
            </a:r>
          </a:p>
          <a:p>
            <a:r>
              <a:rPr lang="en-US" sz="1400">
                <a:latin typeface="Courier New" pitchFamily="49" charset="0"/>
              </a:rPr>
              <a:t>Iteration=  8; Sum of squares=  763.754978    ; Gradient=  .610586853E-12</a:t>
            </a:r>
          </a:p>
          <a:p>
            <a:r>
              <a:rPr lang="en-US" sz="1400">
                <a:latin typeface="Courier New" pitchFamily="49" charset="0"/>
              </a:rPr>
              <a:t>Iteration=  9; Sum of squares=  763.754978    ; Gradient=  .724960231E-14</a:t>
            </a:r>
          </a:p>
          <a:p>
            <a:r>
              <a:rPr lang="en-US" sz="1400">
                <a:latin typeface="Courier New" pitchFamily="49" charset="0"/>
              </a:rPr>
              <a:t>Iteration= 10; Sum of squares=  763.754978    ; Gradient=  .860927011E-16</a:t>
            </a:r>
          </a:p>
          <a:p>
            <a:r>
              <a:rPr lang="en-US" sz="1400">
                <a:latin typeface="Courier New" pitchFamily="49" charset="0"/>
              </a:rPr>
              <a:t>Iteration= 11; Sum of squares=  763.754978    ; Gradient=  .102139114E-17</a:t>
            </a:r>
          </a:p>
          <a:p>
            <a:r>
              <a:rPr lang="en-US" sz="1400">
                <a:latin typeface="Courier New" pitchFamily="49" charset="0"/>
              </a:rPr>
              <a:t>Iteration= 12; Sum of squares=  763.754978    ; Gradient=  .118640949E-19</a:t>
            </a:r>
          </a:p>
          <a:p>
            <a:r>
              <a:rPr lang="en-US" sz="1400">
                <a:latin typeface="Courier New" pitchFamily="49" charset="0"/>
              </a:rPr>
              <a:t>Iteration= 13; Sum of squares=  763.754978    ; Gradient=  .125019054E-21</a:t>
            </a:r>
          </a:p>
          <a:p>
            <a:r>
              <a:rPr lang="en-US" sz="1400">
                <a:latin typeface="Courier New" pitchFamily="49" charset="0"/>
              </a:rPr>
              <a:t>Convergence achieved</a:t>
            </a:r>
          </a:p>
        </p:txBody>
      </p:sp>
      <p:graphicFrame>
        <p:nvGraphicFramePr>
          <p:cNvPr id="20482" name="Object 5"/>
          <p:cNvGraphicFramePr>
            <a:graphicFrameLocks noChangeAspect="1"/>
          </p:cNvGraphicFramePr>
          <p:nvPr>
            <p:extLst>
              <p:ext uri="{D42A27DB-BD31-4B8C-83A1-F6EECF244321}">
                <p14:modId xmlns="" xmlns:p14="http://schemas.microsoft.com/office/powerpoint/2010/main" val="3570158422"/>
              </p:ext>
            </p:extLst>
          </p:nvPr>
        </p:nvGraphicFramePr>
        <p:xfrm>
          <a:off x="1447800" y="2024856"/>
          <a:ext cx="4572000" cy="522288"/>
        </p:xfrm>
        <a:graphic>
          <a:graphicData uri="http://schemas.openxmlformats.org/presentationml/2006/ole">
            <p:oleObj spid="_x0000_s20488" name="Equation" r:id="rId4" imgW="2336800" imgH="266700" progId="Equation.DSMT4">
              <p:embed/>
            </p:oleObj>
          </a:graphicData>
        </a:graphic>
      </p:graphicFrame>
      <p:sp>
        <p:nvSpPr>
          <p:cNvPr id="20485" name="Line 6"/>
          <p:cNvSpPr>
            <a:spLocks noChangeShapeType="1"/>
          </p:cNvSpPr>
          <p:nvPr/>
        </p:nvSpPr>
        <p:spPr bwMode="auto">
          <a:xfrm>
            <a:off x="6248400" y="2286000"/>
            <a:ext cx="0" cy="685800"/>
          </a:xfrm>
          <a:prstGeom prst="line">
            <a:avLst/>
          </a:prstGeom>
          <a:noFill/>
          <a:ln w="57150">
            <a:solidFill>
              <a:srgbClr val="FF3300"/>
            </a:solidFill>
            <a:round/>
            <a:headEnd/>
            <a:tailEnd type="triangle" w="med" len="med"/>
          </a:ln>
          <a:extLst>
            <a:ext uri="{909E8E84-426E-40DD-AFC4-6F175D3DCCD1}">
              <a14:hiddenFill xmlns="" xmlns:a14="http://schemas.microsoft.com/office/drawing/2010/main">
                <a:noFill/>
              </a14:hiddenFill>
            </a:ext>
          </a:extLst>
        </p:spPr>
        <p:txBody>
          <a:bodyPr wrap="none"/>
          <a:lstStyle/>
          <a:p>
            <a:endParaRPr lang="en-US"/>
          </a:p>
        </p:txBody>
      </p:sp>
    </p:spTree>
    <p:extLst>
      <p:ext uri="{BB962C8B-B14F-4D97-AF65-F5344CB8AC3E}">
        <p14:creationId xmlns="" xmlns:p14="http://schemas.microsoft.com/office/powerpoint/2010/main" val="39540513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381000" y="609600"/>
            <a:ext cx="8229600" cy="1139825"/>
          </a:xfrm>
        </p:spPr>
        <p:txBody>
          <a:bodyPr/>
          <a:lstStyle/>
          <a:p>
            <a:pPr eaLnBrk="1" hangingPunct="1"/>
            <a:r>
              <a:rPr lang="en-US" b="1" smtClean="0"/>
              <a:t>NLS Estimates</a:t>
            </a:r>
          </a:p>
        </p:txBody>
      </p:sp>
      <p:sp>
        <p:nvSpPr>
          <p:cNvPr id="69635" name="Text Box 4"/>
          <p:cNvSpPr txBox="1">
            <a:spLocks noChangeArrowheads="1"/>
          </p:cNvSpPr>
          <p:nvPr/>
        </p:nvSpPr>
        <p:spPr bwMode="auto">
          <a:xfrm>
            <a:off x="457200" y="1873250"/>
            <a:ext cx="8305800" cy="4772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a:latin typeface="Courier New" pitchFamily="49" charset="0"/>
              </a:rPr>
              <a:t>+----------------------------------------------------+</a:t>
            </a:r>
          </a:p>
          <a:p>
            <a:r>
              <a:rPr lang="en-US" sz="1400" b="1">
                <a:latin typeface="Courier New" pitchFamily="49" charset="0"/>
              </a:rPr>
              <a:t>| User Defined Optimization                          |</a:t>
            </a:r>
          </a:p>
          <a:p>
            <a:r>
              <a:rPr lang="en-US" sz="1400" b="1">
                <a:latin typeface="Courier New" pitchFamily="49" charset="0"/>
              </a:rPr>
              <a:t>| Nonlinear   least squares regression               |</a:t>
            </a:r>
          </a:p>
          <a:p>
            <a:r>
              <a:rPr lang="en-US" sz="1400" b="1" smtClean="0">
                <a:latin typeface="Courier New" pitchFamily="49" charset="0"/>
              </a:rPr>
              <a:t>| </a:t>
            </a:r>
            <a:r>
              <a:rPr lang="en-US" sz="1400" b="1">
                <a:latin typeface="Courier New" pitchFamily="49" charset="0"/>
              </a:rPr>
              <a:t>LHS=HHNINC   Mean                 =   .3521352     |</a:t>
            </a:r>
          </a:p>
          <a:p>
            <a:r>
              <a:rPr lang="en-US" sz="1400" b="1">
                <a:latin typeface="Courier New" pitchFamily="49" charset="0"/>
              </a:rPr>
              <a:t>|              Standard deviation   =   .1768699     |</a:t>
            </a:r>
          </a:p>
          <a:p>
            <a:r>
              <a:rPr lang="en-US" sz="1400" b="1">
                <a:latin typeface="Courier New" pitchFamily="49" charset="0"/>
              </a:rPr>
              <a:t>| Residuals    Sum of squares       =   763.7550     |</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|Variable | Coefficient  | Standard Error |b/St.Er.|P[|Z|&gt;z] |</a:t>
            </a:r>
          </a:p>
          <a:p>
            <a:r>
              <a:rPr lang="en-US" sz="1400" b="1">
                <a:latin typeface="Courier New" pitchFamily="49" charset="0"/>
              </a:rPr>
              <a:t>+---------+--------------+----------------+--------+---------+</a:t>
            </a:r>
          </a:p>
          <a:p>
            <a:r>
              <a:rPr lang="en-US" sz="1400" b="1">
                <a:latin typeface="Courier New" pitchFamily="49" charset="0"/>
              </a:rPr>
              <a:t> Conventional Estimates</a:t>
            </a:r>
          </a:p>
          <a:p>
            <a:r>
              <a:rPr lang="en-US" sz="1400" b="1">
                <a:latin typeface="Courier New" pitchFamily="49" charset="0"/>
              </a:rPr>
              <a:t> </a:t>
            </a:r>
            <a:r>
              <a:rPr lang="en-US" sz="1400" b="1" smtClean="0">
                <a:latin typeface="Courier New" pitchFamily="49" charset="0"/>
              </a:rPr>
              <a:t>Constant     </a:t>
            </a:r>
            <a:r>
              <a:rPr lang="en-US" sz="1400" b="1">
                <a:latin typeface="Courier New" pitchFamily="49" charset="0"/>
              </a:rPr>
              <a:t>-1.89118955      .01879455  -100.624   .0000</a:t>
            </a:r>
          </a:p>
          <a:p>
            <a:r>
              <a:rPr lang="en-US" sz="1400" b="1">
                <a:latin typeface="Courier New" pitchFamily="49" charset="0"/>
              </a:rPr>
              <a:t> </a:t>
            </a:r>
            <a:r>
              <a:rPr lang="en-US" sz="1400" b="1" smtClean="0">
                <a:latin typeface="Courier New" pitchFamily="49" charset="0"/>
              </a:rPr>
              <a:t>EDUC           </a:t>
            </a:r>
            <a:r>
              <a:rPr lang="en-US" sz="1400" b="1">
                <a:latin typeface="Courier New" pitchFamily="49" charset="0"/>
              </a:rPr>
              <a:t>.05471841      .00102649    53.306   .0000</a:t>
            </a:r>
          </a:p>
          <a:p>
            <a:r>
              <a:rPr lang="en-US" sz="1400" b="1">
                <a:latin typeface="Courier New" pitchFamily="49" charset="0"/>
              </a:rPr>
              <a:t> </a:t>
            </a:r>
            <a:r>
              <a:rPr lang="en-US" sz="1400" b="1" smtClean="0">
                <a:latin typeface="Courier New" pitchFamily="49" charset="0"/>
              </a:rPr>
              <a:t>MARRIED        </a:t>
            </a:r>
            <a:r>
              <a:rPr lang="en-US" sz="1400" b="1">
                <a:latin typeface="Courier New" pitchFamily="49" charset="0"/>
              </a:rPr>
              <a:t>.23756387      .00765477    31.035   .0000</a:t>
            </a:r>
          </a:p>
          <a:p>
            <a:r>
              <a:rPr lang="en-US" sz="1400" b="1">
                <a:latin typeface="Courier New" pitchFamily="49" charset="0"/>
              </a:rPr>
              <a:t> </a:t>
            </a:r>
            <a:r>
              <a:rPr lang="en-US" sz="1400" b="1" smtClean="0">
                <a:latin typeface="Courier New" pitchFamily="49" charset="0"/>
              </a:rPr>
              <a:t>AGE            </a:t>
            </a:r>
            <a:r>
              <a:rPr lang="en-US" sz="1400" b="1">
                <a:latin typeface="Courier New" pitchFamily="49" charset="0"/>
              </a:rPr>
              <a:t>.00081033      .00026344     3.076   .0021</a:t>
            </a:r>
          </a:p>
          <a:p>
            <a:r>
              <a:rPr lang="en-US" sz="1400" b="1">
                <a:latin typeface="Courier New" pitchFamily="49" charset="0"/>
              </a:rPr>
              <a:t>+---------+--------------+----------------+--------+---------+</a:t>
            </a:r>
          </a:p>
          <a:p>
            <a:r>
              <a:rPr lang="en-US" sz="1400" b="1">
                <a:latin typeface="Courier New" pitchFamily="49" charset="0"/>
              </a:rPr>
              <a:t> Recomputed variances using </a:t>
            </a:r>
            <a:r>
              <a:rPr lang="en-US" sz="1400" b="1" smtClean="0">
                <a:latin typeface="Courier New" pitchFamily="49" charset="0"/>
              </a:rPr>
              <a:t>sandwich estimator </a:t>
            </a:r>
            <a:r>
              <a:rPr lang="en-US" sz="1400" b="1">
                <a:latin typeface="Courier New" pitchFamily="49" charset="0"/>
              </a:rPr>
              <a:t>for M Estimation.</a:t>
            </a:r>
          </a:p>
          <a:p>
            <a:r>
              <a:rPr lang="en-US" sz="1400">
                <a:latin typeface="Courier New" pitchFamily="49" charset="0"/>
              </a:rPr>
              <a:t> </a:t>
            </a:r>
            <a:r>
              <a:rPr lang="en-US" sz="1400" b="1">
                <a:latin typeface="Courier New" pitchFamily="49" charset="0"/>
              </a:rPr>
              <a:t>B_1          -1.89118955      .01910054   -99.012   .0000</a:t>
            </a:r>
          </a:p>
          <a:p>
            <a:r>
              <a:rPr lang="en-US" sz="1400" b="1">
                <a:latin typeface="Courier New" pitchFamily="49" charset="0"/>
              </a:rPr>
              <a:t> B_2            .05471841      .00115059    47.557   .0000</a:t>
            </a:r>
          </a:p>
          <a:p>
            <a:r>
              <a:rPr lang="en-US" sz="1400" b="1">
                <a:latin typeface="Courier New" pitchFamily="49" charset="0"/>
              </a:rPr>
              <a:t> B_3            .23756387      .00842712    28.190   .0000</a:t>
            </a:r>
          </a:p>
          <a:p>
            <a:r>
              <a:rPr lang="en-US" sz="1400" b="1">
                <a:latin typeface="Courier New" pitchFamily="49" charset="0"/>
              </a:rPr>
              <a:t> B_4            .00081033      .00026137     3.100   .0019</a:t>
            </a:r>
          </a:p>
        </p:txBody>
      </p:sp>
    </p:spTree>
    <p:extLst>
      <p:ext uri="{BB962C8B-B14F-4D97-AF65-F5344CB8AC3E}">
        <p14:creationId xmlns="" xmlns:p14="http://schemas.microsoft.com/office/powerpoint/2010/main" val="14150588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a:xfrm>
            <a:off x="457200" y="609600"/>
            <a:ext cx="8229600" cy="1139825"/>
          </a:xfrm>
        </p:spPr>
        <p:txBody>
          <a:bodyPr/>
          <a:lstStyle/>
          <a:p>
            <a:pPr eaLnBrk="1" hangingPunct="1"/>
            <a:r>
              <a:rPr lang="en-US" b="1" smtClean="0"/>
              <a:t>Hypothesis Tests for M Estimation</a:t>
            </a:r>
          </a:p>
        </p:txBody>
      </p:sp>
      <p:graphicFrame>
        <p:nvGraphicFramePr>
          <p:cNvPr id="21506" name="Object 4"/>
          <p:cNvGraphicFramePr>
            <a:graphicFrameLocks noChangeAspect="1"/>
          </p:cNvGraphicFramePr>
          <p:nvPr/>
        </p:nvGraphicFramePr>
        <p:xfrm>
          <a:off x="1066800" y="2057400"/>
          <a:ext cx="6705600" cy="3879850"/>
        </p:xfrm>
        <a:graphic>
          <a:graphicData uri="http://schemas.openxmlformats.org/presentationml/2006/ole">
            <p:oleObj spid="_x0000_s21512" name="Equation" r:id="rId4" imgW="3556000" imgH="2057400" progId="Equation.DSMT4">
              <p:embed/>
            </p:oleObj>
          </a:graphicData>
        </a:graphic>
      </p:graphicFrame>
    </p:spTree>
    <p:extLst>
      <p:ext uri="{BB962C8B-B14F-4D97-AF65-F5344CB8AC3E}">
        <p14:creationId xmlns="" xmlns:p14="http://schemas.microsoft.com/office/powerpoint/2010/main" val="703048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a:xfrm>
            <a:off x="457200" y="762000"/>
            <a:ext cx="8229600" cy="1139825"/>
          </a:xfrm>
        </p:spPr>
        <p:txBody>
          <a:bodyPr/>
          <a:lstStyle/>
          <a:p>
            <a:pPr eaLnBrk="1" hangingPunct="1"/>
            <a:r>
              <a:rPr lang="en-US" b="1" smtClean="0"/>
              <a:t>Change in the Criterion Function</a:t>
            </a:r>
          </a:p>
        </p:txBody>
      </p:sp>
      <p:graphicFrame>
        <p:nvGraphicFramePr>
          <p:cNvPr id="22530" name="Object 4"/>
          <p:cNvGraphicFramePr>
            <a:graphicFrameLocks noChangeAspect="1"/>
          </p:cNvGraphicFramePr>
          <p:nvPr>
            <p:extLst>
              <p:ext uri="{D42A27DB-BD31-4B8C-83A1-F6EECF244321}">
                <p14:modId xmlns="" xmlns:p14="http://schemas.microsoft.com/office/powerpoint/2010/main" val="4022063531"/>
              </p:ext>
            </p:extLst>
          </p:nvPr>
        </p:nvGraphicFramePr>
        <p:xfrm>
          <a:off x="1905000" y="2209800"/>
          <a:ext cx="5791200" cy="3309938"/>
        </p:xfrm>
        <a:graphic>
          <a:graphicData uri="http://schemas.openxmlformats.org/presentationml/2006/ole">
            <p:oleObj spid="_x0000_s22536" name="Equation" r:id="rId4" imgW="2933640" imgH="1676160" progId="Equation.DSMT4">
              <p:embed/>
            </p:oleObj>
          </a:graphicData>
        </a:graphic>
      </p:graphicFrame>
    </p:spTree>
    <p:extLst>
      <p:ext uri="{BB962C8B-B14F-4D97-AF65-F5344CB8AC3E}">
        <p14:creationId xmlns="" xmlns:p14="http://schemas.microsoft.com/office/powerpoint/2010/main" val="29686909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457200" y="685800"/>
            <a:ext cx="8229600" cy="1139825"/>
          </a:xfrm>
        </p:spPr>
        <p:txBody>
          <a:bodyPr/>
          <a:lstStyle/>
          <a:p>
            <a:pPr eaLnBrk="1" hangingPunct="1"/>
            <a:r>
              <a:rPr lang="en-US" b="1" smtClean="0"/>
              <a:t>Score Test</a:t>
            </a:r>
          </a:p>
        </p:txBody>
      </p:sp>
      <p:graphicFrame>
        <p:nvGraphicFramePr>
          <p:cNvPr id="23554" name="Object 4"/>
          <p:cNvGraphicFramePr>
            <a:graphicFrameLocks noChangeAspect="1"/>
          </p:cNvGraphicFramePr>
          <p:nvPr>
            <p:extLst>
              <p:ext uri="{D42A27DB-BD31-4B8C-83A1-F6EECF244321}">
                <p14:modId xmlns="" xmlns:p14="http://schemas.microsoft.com/office/powerpoint/2010/main" val="3244410961"/>
              </p:ext>
            </p:extLst>
          </p:nvPr>
        </p:nvGraphicFramePr>
        <p:xfrm>
          <a:off x="1295400" y="2057400"/>
          <a:ext cx="6761163" cy="3830638"/>
        </p:xfrm>
        <a:graphic>
          <a:graphicData uri="http://schemas.openxmlformats.org/presentationml/2006/ole">
            <p:oleObj spid="_x0000_s23561" name="Equation" r:id="rId4" imgW="4190760" imgH="2374560" progId="Equation.DSMT4">
              <p:embed/>
            </p:oleObj>
          </a:graphicData>
        </a:graphic>
      </p:graphicFrame>
    </p:spTree>
    <p:extLst>
      <p:ext uri="{BB962C8B-B14F-4D97-AF65-F5344CB8AC3E}">
        <p14:creationId xmlns="" xmlns:p14="http://schemas.microsoft.com/office/powerpoint/2010/main" val="5233958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a:xfrm>
            <a:off x="457200" y="990600"/>
            <a:ext cx="8229600" cy="1139825"/>
          </a:xfrm>
        </p:spPr>
        <p:txBody>
          <a:bodyPr/>
          <a:lstStyle/>
          <a:p>
            <a:pPr eaLnBrk="1" hangingPunct="1"/>
            <a:r>
              <a:rPr lang="en-US" b="1" smtClean="0"/>
              <a:t>Exponential Model</a:t>
            </a:r>
          </a:p>
        </p:txBody>
      </p:sp>
      <p:graphicFrame>
        <p:nvGraphicFramePr>
          <p:cNvPr id="24578" name="Object 3"/>
          <p:cNvGraphicFramePr>
            <a:graphicFrameLocks noChangeAspect="1"/>
          </p:cNvGraphicFramePr>
          <p:nvPr/>
        </p:nvGraphicFramePr>
        <p:xfrm>
          <a:off x="1600200" y="2687638"/>
          <a:ext cx="5638800" cy="2443162"/>
        </p:xfrm>
        <a:graphic>
          <a:graphicData uri="http://schemas.openxmlformats.org/presentationml/2006/ole">
            <p:oleObj spid="_x0000_s24584" name="Equation" r:id="rId4" imgW="2755900" imgH="1193800" progId="Equation.DSMT4">
              <p:embed/>
            </p:oleObj>
          </a:graphicData>
        </a:graphic>
      </p:graphicFrame>
    </p:spTree>
    <p:extLst>
      <p:ext uri="{BB962C8B-B14F-4D97-AF65-F5344CB8AC3E}">
        <p14:creationId xmlns="" xmlns:p14="http://schemas.microsoft.com/office/powerpoint/2010/main" val="4045167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65667" y="533400"/>
            <a:ext cx="8229600" cy="1139825"/>
          </a:xfrm>
        </p:spPr>
        <p:txBody>
          <a:bodyPr/>
          <a:lstStyle/>
          <a:p>
            <a:pPr eaLnBrk="1" hangingPunct="1"/>
            <a:r>
              <a:rPr lang="en-US" b="1" smtClean="0"/>
              <a:t>Wald Test</a:t>
            </a:r>
          </a:p>
        </p:txBody>
      </p:sp>
      <p:sp>
        <p:nvSpPr>
          <p:cNvPr id="70659" name="Text Box 4"/>
          <p:cNvSpPr txBox="1">
            <a:spLocks noChangeArrowheads="1"/>
          </p:cNvSpPr>
          <p:nvPr/>
        </p:nvSpPr>
        <p:spPr bwMode="auto">
          <a:xfrm>
            <a:off x="457200" y="1905000"/>
            <a:ext cx="8305800" cy="4248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buFont typeface="Wingdings" pitchFamily="2" charset="2"/>
              <a:buNone/>
            </a:pPr>
            <a:r>
              <a:rPr lang="en-US" sz="1600" b="1">
                <a:latin typeface="Courier New" pitchFamily="49" charset="0"/>
              </a:rPr>
              <a:t>Matrix ; List ; R=[0,1,0,0 / 0,0,1,0 / 0,0,0,1] </a:t>
            </a:r>
          </a:p>
          <a:p>
            <a:pPr>
              <a:buFont typeface="Wingdings" pitchFamily="2" charset="2"/>
              <a:buNone/>
            </a:pPr>
            <a:r>
              <a:rPr lang="en-US" sz="1600" b="1">
                <a:latin typeface="Courier New" pitchFamily="49" charset="0"/>
              </a:rPr>
              <a:t>        ; c=R*b ; Vc = </a:t>
            </a:r>
            <a:r>
              <a:rPr lang="en-US" sz="1600" b="1" smtClean="0">
                <a:latin typeface="Courier New" pitchFamily="49" charset="0"/>
              </a:rPr>
              <a:t>R*Varb*R'</a:t>
            </a:r>
            <a:endParaRPr lang="en-US" sz="1600" b="1">
              <a:latin typeface="Courier New" pitchFamily="49" charset="0"/>
            </a:endParaRPr>
          </a:p>
          <a:p>
            <a:r>
              <a:rPr lang="en-US" sz="1600" b="1">
                <a:latin typeface="Courier New" pitchFamily="49" charset="0"/>
              </a:rPr>
              <a:t>        ; Wald = c'&lt;VC&gt;c $</a:t>
            </a:r>
          </a:p>
          <a:p>
            <a:r>
              <a:rPr lang="en-US" sz="1600" b="1">
                <a:latin typeface="Courier New" pitchFamily="49" charset="0"/>
              </a:rPr>
              <a:t>Matrix R        has  3 rows and  4 columns.</a:t>
            </a:r>
          </a:p>
          <a:p>
            <a:r>
              <a:rPr lang="en-US" sz="1600" b="1">
                <a:latin typeface="Courier New" pitchFamily="49" charset="0"/>
              </a:rPr>
              <a:t>        .0000000D+00    1.00000    .0000000D+00  .0000000D+00</a:t>
            </a:r>
          </a:p>
          <a:p>
            <a:r>
              <a:rPr lang="en-US" sz="1600" b="1">
                <a:latin typeface="Courier New" pitchFamily="49" charset="0"/>
              </a:rPr>
              <a:t>        .0000000D+00  .0000000D+00    1.00000    .0000000D+00</a:t>
            </a:r>
          </a:p>
          <a:p>
            <a:r>
              <a:rPr lang="en-US" sz="1600" b="1">
                <a:latin typeface="Courier New" pitchFamily="49" charset="0"/>
              </a:rPr>
              <a:t>        .0000000D+00  .0000000D+00  .0000000D+00    1.00000</a:t>
            </a:r>
          </a:p>
          <a:p>
            <a:r>
              <a:rPr lang="en-US" sz="1600" b="1">
                <a:latin typeface="Courier New" pitchFamily="49" charset="0"/>
              </a:rPr>
              <a:t>Matrix C        has  3 rows and  1 columns.</a:t>
            </a:r>
          </a:p>
          <a:p>
            <a:r>
              <a:rPr lang="en-US" sz="1600" b="1">
                <a:latin typeface="Courier New" pitchFamily="49" charset="0"/>
              </a:rPr>
              <a:t>           .05472</a:t>
            </a:r>
          </a:p>
          <a:p>
            <a:r>
              <a:rPr lang="en-US" sz="1600" b="1">
                <a:latin typeface="Courier New" pitchFamily="49" charset="0"/>
              </a:rPr>
              <a:t>           .23756</a:t>
            </a:r>
          </a:p>
          <a:p>
            <a:r>
              <a:rPr lang="en-US" sz="1600" b="1">
                <a:latin typeface="Courier New" pitchFamily="49" charset="0"/>
              </a:rPr>
              <a:t>           .00081</a:t>
            </a:r>
          </a:p>
          <a:p>
            <a:r>
              <a:rPr lang="en-US" sz="1600" b="1">
                <a:latin typeface="Courier New" pitchFamily="49" charset="0"/>
              </a:rPr>
              <a:t>Matrix VC       has  3 rows and  3 columns.</a:t>
            </a:r>
          </a:p>
          <a:p>
            <a:r>
              <a:rPr lang="en-US" sz="1600" b="1">
                <a:latin typeface="Courier New" pitchFamily="49" charset="0"/>
              </a:rPr>
              <a:t>        .1053686D-05  .4530603D-06  .3649631D-07</a:t>
            </a:r>
          </a:p>
          <a:p>
            <a:r>
              <a:rPr lang="en-US" sz="1600" b="1">
                <a:latin typeface="Courier New" pitchFamily="49" charset="0"/>
              </a:rPr>
              <a:t>        .4530603D-06  .5859546D-04 -.3565863D-06</a:t>
            </a:r>
          </a:p>
          <a:p>
            <a:r>
              <a:rPr lang="en-US" sz="1600" b="1">
                <a:latin typeface="Courier New" pitchFamily="49" charset="0"/>
              </a:rPr>
              <a:t>        .3649631D-07 -.3565863D-06  .6940296D-07</a:t>
            </a:r>
          </a:p>
          <a:p>
            <a:r>
              <a:rPr lang="en-US" sz="1600" b="1">
                <a:latin typeface="Courier New" pitchFamily="49" charset="0"/>
              </a:rPr>
              <a:t>Matrix WALD     has  1 rows and  1 columns.</a:t>
            </a:r>
          </a:p>
          <a:p>
            <a:r>
              <a:rPr lang="en-US" sz="1600" b="1">
                <a:latin typeface="Courier New" pitchFamily="49" charset="0"/>
              </a:rPr>
              <a:t>         3627.17514</a:t>
            </a:r>
          </a:p>
        </p:txBody>
      </p:sp>
      <p:sp>
        <p:nvSpPr>
          <p:cNvPr id="2" name="Rectangle 1"/>
          <p:cNvSpPr/>
          <p:nvPr/>
        </p:nvSpPr>
        <p:spPr bwMode="auto">
          <a:xfrm>
            <a:off x="457200" y="5562600"/>
            <a:ext cx="5715000" cy="685800"/>
          </a:xfrm>
          <a:prstGeom prst="rect">
            <a:avLst/>
          </a:prstGeom>
          <a:solidFill>
            <a:srgbClr val="99CC00">
              <a:alpha val="21961"/>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 xmlns:p14="http://schemas.microsoft.com/office/powerpoint/2010/main" val="34716375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457200" y="1066800"/>
            <a:ext cx="8229600" cy="1139825"/>
          </a:xfrm>
        </p:spPr>
        <p:txBody>
          <a:bodyPr/>
          <a:lstStyle/>
          <a:p>
            <a:pPr eaLnBrk="1" hangingPunct="1"/>
            <a:r>
              <a:rPr lang="en-US" b="1" smtClean="0"/>
              <a:t>Change in Function </a:t>
            </a:r>
          </a:p>
        </p:txBody>
      </p:sp>
      <p:sp>
        <p:nvSpPr>
          <p:cNvPr id="71683" name="Text Box 4"/>
          <p:cNvSpPr txBox="1">
            <a:spLocks noChangeArrowheads="1"/>
          </p:cNvSpPr>
          <p:nvPr/>
        </p:nvSpPr>
        <p:spPr bwMode="auto">
          <a:xfrm>
            <a:off x="1371600" y="2362200"/>
            <a:ext cx="6934200" cy="22467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square">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2000" b="1">
                <a:latin typeface="Courier New" pitchFamily="49" charset="0"/>
              </a:rPr>
              <a:t>Calc ; M = sumsqdev </a:t>
            </a:r>
            <a:r>
              <a:rPr lang="en-US" sz="2000" b="1" smtClean="0">
                <a:latin typeface="Courier New" pitchFamily="49" charset="0"/>
              </a:rPr>
              <a:t>$ (from unrestricted)</a:t>
            </a:r>
          </a:p>
          <a:p>
            <a:r>
              <a:rPr lang="en-US" sz="2000" b="1" smtClean="0">
                <a:latin typeface="Courier New" pitchFamily="49" charset="0"/>
              </a:rPr>
              <a:t>Calc ; b0 = log(xbr(hhninc)) $</a:t>
            </a:r>
            <a:endParaRPr lang="en-US" sz="2000" b="1">
              <a:latin typeface="Courier New" pitchFamily="49" charset="0"/>
            </a:endParaRPr>
          </a:p>
          <a:p>
            <a:r>
              <a:rPr lang="en-US" sz="2000" b="1">
                <a:latin typeface="Courier New" pitchFamily="49" charset="0"/>
              </a:rPr>
              <a:t>Nlsq </a:t>
            </a:r>
            <a:r>
              <a:rPr lang="en-US" sz="2000" b="1" smtClean="0">
                <a:latin typeface="Courier New" pitchFamily="49" charset="0"/>
              </a:rPr>
              <a:t>; labels=a0,a1,a2,a3;start=b0,0,0,0</a:t>
            </a:r>
            <a:endParaRPr lang="en-US" sz="2000" b="1">
              <a:latin typeface="Courier New" pitchFamily="49" charset="0"/>
            </a:endParaRPr>
          </a:p>
          <a:p>
            <a:r>
              <a:rPr lang="en-US" sz="2000" b="1">
                <a:latin typeface="Courier New" pitchFamily="49" charset="0"/>
              </a:rPr>
              <a:t>     </a:t>
            </a:r>
            <a:r>
              <a:rPr lang="en-US" sz="2000" b="1" smtClean="0">
                <a:latin typeface="Courier New" pitchFamily="49" charset="0"/>
              </a:rPr>
              <a:t>; fcn=exp(a0+a1*educ+a2*married+a3*age</a:t>
            </a:r>
            <a:r>
              <a:rPr lang="en-US" sz="2000" b="1">
                <a:latin typeface="Courier New" pitchFamily="49" charset="0"/>
              </a:rPr>
              <a:t>)</a:t>
            </a:r>
          </a:p>
          <a:p>
            <a:r>
              <a:rPr lang="en-US" sz="2000" b="1">
                <a:latin typeface="Courier New" pitchFamily="49" charset="0"/>
              </a:rPr>
              <a:t>     </a:t>
            </a:r>
            <a:r>
              <a:rPr lang="en-US" sz="2000" b="1" smtClean="0">
                <a:latin typeface="Courier New" pitchFamily="49" charset="0"/>
              </a:rPr>
              <a:t>; fix=a1,a2,a3 ? Fixes at start values</a:t>
            </a:r>
            <a:endParaRPr lang="en-US" sz="2000" b="1">
              <a:latin typeface="Courier New" pitchFamily="49" charset="0"/>
            </a:endParaRPr>
          </a:p>
          <a:p>
            <a:r>
              <a:rPr lang="en-US" sz="2000" b="1">
                <a:latin typeface="Courier New" pitchFamily="49" charset="0"/>
              </a:rPr>
              <a:t>     </a:t>
            </a:r>
            <a:r>
              <a:rPr lang="en-US" sz="2000" b="1" smtClean="0">
                <a:latin typeface="Courier New" pitchFamily="49" charset="0"/>
              </a:rPr>
              <a:t>; lhs=hhninc $</a:t>
            </a:r>
          </a:p>
          <a:p>
            <a:r>
              <a:rPr lang="en-US" sz="2000" b="1" smtClean="0">
                <a:latin typeface="Courier New" pitchFamily="49" charset="0"/>
              </a:rPr>
              <a:t>Calc ; M0 = sumsqdev $</a:t>
            </a:r>
            <a:endParaRPr lang="en-US" sz="2000" b="1">
              <a:latin typeface="Courier New" pitchFamily="49" charset="0"/>
            </a:endParaRPr>
          </a:p>
        </p:txBody>
      </p:sp>
    </p:spTree>
    <p:extLst>
      <p:ext uri="{BB962C8B-B14F-4D97-AF65-F5344CB8AC3E}">
        <p14:creationId xmlns="" xmlns:p14="http://schemas.microsoft.com/office/powerpoint/2010/main" val="13663379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533400"/>
            <a:ext cx="8229600" cy="1139825"/>
          </a:xfrm>
        </p:spPr>
        <p:txBody>
          <a:bodyPr/>
          <a:lstStyle/>
          <a:p>
            <a:pPr eaLnBrk="1" hangingPunct="1"/>
            <a:r>
              <a:rPr lang="en-US" b="1" smtClean="0"/>
              <a:t>Constrained Estimation</a:t>
            </a:r>
          </a:p>
        </p:txBody>
      </p:sp>
      <p:sp>
        <p:nvSpPr>
          <p:cNvPr id="72707" name="Text Box 4"/>
          <p:cNvSpPr txBox="1">
            <a:spLocks noChangeArrowheads="1"/>
          </p:cNvSpPr>
          <p:nvPr/>
        </p:nvSpPr>
        <p:spPr bwMode="auto">
          <a:xfrm>
            <a:off x="1371600" y="1752600"/>
            <a:ext cx="6858000" cy="440120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square">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2000" b="1">
                <a:latin typeface="Arial" pitchFamily="34" charset="0"/>
                <a:cs typeface="Arial" pitchFamily="34" charset="0"/>
              </a:rPr>
              <a:t>Nonlinear Estimation of Model Parameters</a:t>
            </a:r>
          </a:p>
          <a:p>
            <a:r>
              <a:rPr lang="en-US" sz="2000" b="1">
                <a:latin typeface="Arial" pitchFamily="34" charset="0"/>
                <a:cs typeface="Arial" pitchFamily="34" charset="0"/>
              </a:rPr>
              <a:t>Method=BFGS  ; Maximum iterations=100</a:t>
            </a:r>
          </a:p>
          <a:p>
            <a:r>
              <a:rPr lang="en-US" sz="2000" b="1">
                <a:latin typeface="Arial" pitchFamily="34" charset="0"/>
                <a:cs typeface="Arial" pitchFamily="34" charset="0"/>
              </a:rPr>
              <a:t>Start values:  -.10437D+01</a:t>
            </a:r>
          </a:p>
          <a:p>
            <a:r>
              <a:rPr lang="en-US" sz="2000" b="1">
                <a:latin typeface="Arial" pitchFamily="34" charset="0"/>
                <a:cs typeface="Arial" pitchFamily="34" charset="0"/>
              </a:rPr>
              <a:t>1st derivs.   </a:t>
            </a:r>
            <a:r>
              <a:rPr lang="en-US" sz="2000" b="1" smtClean="0">
                <a:latin typeface="Arial" pitchFamily="34" charset="0"/>
                <a:cs typeface="Arial" pitchFamily="34" charset="0"/>
              </a:rPr>
              <a:t>    </a:t>
            </a:r>
            <a:r>
              <a:rPr lang="en-US" sz="2000" b="1">
                <a:latin typeface="Arial" pitchFamily="34" charset="0"/>
                <a:cs typeface="Arial" pitchFamily="34" charset="0"/>
              </a:rPr>
              <a:t>-.26609D-10</a:t>
            </a:r>
          </a:p>
          <a:p>
            <a:r>
              <a:rPr lang="en-US" sz="2000" b="1">
                <a:latin typeface="Arial" pitchFamily="34" charset="0"/>
                <a:cs typeface="Arial" pitchFamily="34" charset="0"/>
              </a:rPr>
              <a:t>Parameters:    -.10437D+01</a:t>
            </a:r>
          </a:p>
          <a:p>
            <a:r>
              <a:rPr lang="en-US" sz="2000" b="1">
                <a:latin typeface="Arial" pitchFamily="34" charset="0"/>
                <a:cs typeface="Arial" pitchFamily="34" charset="0"/>
              </a:rPr>
              <a:t>Itr  1 F=  .4273D+03 gtHg=  .2661D-10 </a:t>
            </a:r>
          </a:p>
          <a:p>
            <a:r>
              <a:rPr lang="en-US" sz="2000" b="1">
                <a:latin typeface="Arial" pitchFamily="34" charset="0"/>
                <a:cs typeface="Arial" pitchFamily="34" charset="0"/>
              </a:rPr>
              <a:t>                                  * Converged</a:t>
            </a:r>
          </a:p>
          <a:p>
            <a:r>
              <a:rPr lang="en-US" sz="2000" b="1">
                <a:latin typeface="Arial" pitchFamily="34" charset="0"/>
                <a:cs typeface="Arial" pitchFamily="34" charset="0"/>
              </a:rPr>
              <a:t>NOTE: Convergence in initial iterations is rarely</a:t>
            </a:r>
          </a:p>
          <a:p>
            <a:r>
              <a:rPr lang="en-US" sz="2000" b="1">
                <a:latin typeface="Arial" pitchFamily="34" charset="0"/>
                <a:cs typeface="Arial" pitchFamily="34" charset="0"/>
              </a:rPr>
              <a:t>at a true function optimum. This may not be a</a:t>
            </a:r>
          </a:p>
          <a:p>
            <a:r>
              <a:rPr lang="en-US" sz="2000" b="1">
                <a:latin typeface="Arial" pitchFamily="34" charset="0"/>
                <a:cs typeface="Arial" pitchFamily="34" charset="0"/>
              </a:rPr>
              <a:t>solution (especially if initial iterations stopped).</a:t>
            </a:r>
          </a:p>
          <a:p>
            <a:r>
              <a:rPr lang="en-US" sz="2000" b="1">
                <a:latin typeface="Arial" pitchFamily="34" charset="0"/>
                <a:cs typeface="Arial" pitchFamily="34" charset="0"/>
              </a:rPr>
              <a:t>Exit from iterative procedure.    1 iterations completed.</a:t>
            </a:r>
          </a:p>
          <a:p>
            <a:endParaRPr lang="en-US" sz="2000" b="1">
              <a:latin typeface="Arial" pitchFamily="34" charset="0"/>
              <a:cs typeface="Arial" pitchFamily="34" charset="0"/>
            </a:endParaRPr>
          </a:p>
          <a:p>
            <a:r>
              <a:rPr lang="en-US" sz="2000" b="1">
                <a:latin typeface="Arial" pitchFamily="34" charset="0"/>
                <a:cs typeface="Arial" pitchFamily="34" charset="0"/>
              </a:rPr>
              <a:t>Why did this occur</a:t>
            </a:r>
            <a:r>
              <a:rPr lang="en-US" sz="2000" b="1" smtClean="0">
                <a:latin typeface="Arial" pitchFamily="34" charset="0"/>
                <a:cs typeface="Arial" pitchFamily="34" charset="0"/>
              </a:rPr>
              <a:t>?  The starting value is the minimizer of the constrained function</a:t>
            </a:r>
            <a:endParaRPr lang="en-US" sz="2000" b="1">
              <a:latin typeface="Arial" pitchFamily="34" charset="0"/>
              <a:cs typeface="Arial" pitchFamily="34" charset="0"/>
            </a:endParaRPr>
          </a:p>
        </p:txBody>
      </p:sp>
    </p:spTree>
    <p:extLst>
      <p:ext uri="{BB962C8B-B14F-4D97-AF65-F5344CB8AC3E}">
        <p14:creationId xmlns="" xmlns:p14="http://schemas.microsoft.com/office/powerpoint/2010/main" val="22505234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508000" y="609600"/>
            <a:ext cx="8229600" cy="1139825"/>
          </a:xfrm>
        </p:spPr>
        <p:txBody>
          <a:bodyPr/>
          <a:lstStyle/>
          <a:p>
            <a:pPr eaLnBrk="1" hangingPunct="1"/>
            <a:r>
              <a:rPr lang="en-US" b="1" smtClean="0"/>
              <a:t>Constrained Estimates</a:t>
            </a:r>
          </a:p>
        </p:txBody>
      </p:sp>
      <p:sp>
        <p:nvSpPr>
          <p:cNvPr id="73731" name="Text Box 4"/>
          <p:cNvSpPr txBox="1">
            <a:spLocks noChangeArrowheads="1"/>
          </p:cNvSpPr>
          <p:nvPr/>
        </p:nvSpPr>
        <p:spPr bwMode="auto">
          <a:xfrm>
            <a:off x="533400" y="1905000"/>
            <a:ext cx="7924800" cy="40318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600" b="1">
                <a:latin typeface="Courier New" pitchFamily="49" charset="0"/>
              </a:rPr>
              <a:t>+----------------------------------------------------+</a:t>
            </a:r>
          </a:p>
          <a:p>
            <a:r>
              <a:rPr lang="en-US" sz="1600" b="1">
                <a:latin typeface="Courier New" pitchFamily="49" charset="0"/>
              </a:rPr>
              <a:t>| User Defined Optimization                          |</a:t>
            </a:r>
          </a:p>
          <a:p>
            <a:r>
              <a:rPr lang="en-US" sz="1600" b="1">
                <a:latin typeface="Courier New" pitchFamily="49" charset="0"/>
              </a:rPr>
              <a:t>| Nonlinear   least squares regression               |</a:t>
            </a:r>
          </a:p>
          <a:p>
            <a:r>
              <a:rPr lang="en-US" sz="1600" b="1">
                <a:latin typeface="Courier New" pitchFamily="49" charset="0"/>
              </a:rPr>
              <a:t>| LHS=HHNINC   Mean                 =   .3521352     |</a:t>
            </a:r>
          </a:p>
          <a:p>
            <a:r>
              <a:rPr lang="en-US" sz="1600" b="1">
                <a:latin typeface="Courier New" pitchFamily="49" charset="0"/>
              </a:rPr>
              <a:t>|              Standard deviation   =   .1768699     |</a:t>
            </a:r>
          </a:p>
          <a:p>
            <a:r>
              <a:rPr lang="en-US" sz="1600" b="1">
                <a:latin typeface="Courier New" pitchFamily="49" charset="0"/>
              </a:rPr>
              <a:t>| Residuals    Sum of squares       =   854.6818     |</a:t>
            </a:r>
          </a:p>
          <a:p>
            <a:r>
              <a:rPr lang="en-US" sz="1600" b="1" smtClean="0">
                <a:latin typeface="Courier New" pitchFamily="49" charset="0"/>
              </a:rPr>
              <a:t>+----------------------------------------------------+</a:t>
            </a:r>
            <a:endParaRPr lang="en-US" sz="1600" b="1">
              <a:latin typeface="Courier New" pitchFamily="49" charset="0"/>
            </a:endParaRPr>
          </a:p>
          <a:p>
            <a:r>
              <a:rPr lang="en-US" sz="1600" b="1">
                <a:latin typeface="Courier New" pitchFamily="49" charset="0"/>
              </a:rPr>
              <a:t>+---------+--------------+----------------+--------+---------+</a:t>
            </a:r>
          </a:p>
          <a:p>
            <a:r>
              <a:rPr lang="en-US" sz="1600" b="1">
                <a:latin typeface="Courier New" pitchFamily="49" charset="0"/>
              </a:rPr>
              <a:t>|Variable | Coefficient  | Standard Error |b/St.Er.|P[|Z|&gt;z] |</a:t>
            </a:r>
          </a:p>
          <a:p>
            <a:r>
              <a:rPr lang="en-US" sz="1600" b="1">
                <a:latin typeface="Courier New" pitchFamily="49" charset="0"/>
              </a:rPr>
              <a:t>+---------+--------------+----------------+--------+---------+</a:t>
            </a:r>
          </a:p>
          <a:p>
            <a:r>
              <a:rPr lang="en-US" sz="1600" b="1">
                <a:latin typeface="Courier New" pitchFamily="49" charset="0"/>
              </a:rPr>
              <a:t> A0           -1.04374019      .00303865  -343.488   .0000</a:t>
            </a:r>
          </a:p>
          <a:p>
            <a:r>
              <a:rPr lang="en-US" sz="1600" b="1">
                <a:latin typeface="Courier New" pitchFamily="49" charset="0"/>
              </a:rPr>
              <a:t> A1               .000000   ......(Fixed Parameter).......</a:t>
            </a:r>
          </a:p>
          <a:p>
            <a:r>
              <a:rPr lang="en-US" sz="1600" b="1">
                <a:latin typeface="Courier New" pitchFamily="49" charset="0"/>
              </a:rPr>
              <a:t> A2               .000000   ......(Fixed Parameter).......</a:t>
            </a:r>
          </a:p>
          <a:p>
            <a:r>
              <a:rPr lang="en-US" sz="1600" b="1">
                <a:latin typeface="Courier New" pitchFamily="49" charset="0"/>
              </a:rPr>
              <a:t> A3               .000000   ......(Fixed Parameter).......</a:t>
            </a:r>
          </a:p>
          <a:p>
            <a:r>
              <a:rPr lang="en-US" sz="1600" b="1">
                <a:latin typeface="Courier New" pitchFamily="49" charset="0"/>
              </a:rPr>
              <a:t>--&gt; calc ; m0=sumsqdev ; list ; df = 2*(m0 - m) $</a:t>
            </a:r>
          </a:p>
          <a:p>
            <a:r>
              <a:rPr lang="en-US" sz="1600" b="1">
                <a:latin typeface="Courier New" pitchFamily="49" charset="0"/>
              </a:rPr>
              <a:t>    DF      =  </a:t>
            </a:r>
            <a:r>
              <a:rPr lang="en-US" sz="1600" b="1" smtClean="0">
                <a:latin typeface="Courier New" pitchFamily="49" charset="0"/>
              </a:rPr>
              <a:t>181.854</a:t>
            </a:r>
            <a:endParaRPr lang="en-US" sz="1600" b="1">
              <a:latin typeface="Courier New" pitchFamily="49" charset="0"/>
            </a:endParaRPr>
          </a:p>
        </p:txBody>
      </p:sp>
      <p:sp>
        <p:nvSpPr>
          <p:cNvPr id="4" name="Rectangle 3"/>
          <p:cNvSpPr/>
          <p:nvPr/>
        </p:nvSpPr>
        <p:spPr bwMode="auto">
          <a:xfrm>
            <a:off x="457200" y="5334000"/>
            <a:ext cx="6400800" cy="685800"/>
          </a:xfrm>
          <a:prstGeom prst="rect">
            <a:avLst/>
          </a:prstGeom>
          <a:solidFill>
            <a:srgbClr val="99CC00">
              <a:alpha val="21961"/>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 xmlns:p14="http://schemas.microsoft.com/office/powerpoint/2010/main" val="31293940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a:xfrm>
            <a:off x="457200" y="762000"/>
            <a:ext cx="8229600" cy="1139825"/>
          </a:xfrm>
        </p:spPr>
        <p:txBody>
          <a:bodyPr/>
          <a:lstStyle/>
          <a:p>
            <a:pPr eaLnBrk="1" hangingPunct="1"/>
            <a:r>
              <a:rPr lang="en-US" b="1" smtClean="0"/>
              <a:t>LM Test</a:t>
            </a:r>
          </a:p>
        </p:txBody>
      </p:sp>
      <p:graphicFrame>
        <p:nvGraphicFramePr>
          <p:cNvPr id="25602" name="Object 4"/>
          <p:cNvGraphicFramePr>
            <a:graphicFrameLocks noChangeAspect="1"/>
          </p:cNvGraphicFramePr>
          <p:nvPr>
            <p:extLst>
              <p:ext uri="{D42A27DB-BD31-4B8C-83A1-F6EECF244321}">
                <p14:modId xmlns="" xmlns:p14="http://schemas.microsoft.com/office/powerpoint/2010/main" val="2572678526"/>
              </p:ext>
            </p:extLst>
          </p:nvPr>
        </p:nvGraphicFramePr>
        <p:xfrm>
          <a:off x="1447800" y="2514600"/>
          <a:ext cx="6553200" cy="2657977"/>
        </p:xfrm>
        <a:graphic>
          <a:graphicData uri="http://schemas.openxmlformats.org/presentationml/2006/ole">
            <p:oleObj spid="_x0000_s25608" name="Equation" r:id="rId4" imgW="3098800" imgH="1257300" progId="Equation.DSMT4">
              <p:embed/>
            </p:oleObj>
          </a:graphicData>
        </a:graphic>
      </p:graphicFrame>
    </p:spTree>
    <p:extLst>
      <p:ext uri="{BB962C8B-B14F-4D97-AF65-F5344CB8AC3E}">
        <p14:creationId xmlns="" xmlns:p14="http://schemas.microsoft.com/office/powerpoint/2010/main" val="7825227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533400" y="838200"/>
            <a:ext cx="8229600" cy="1139825"/>
          </a:xfrm>
        </p:spPr>
        <p:txBody>
          <a:bodyPr/>
          <a:lstStyle/>
          <a:p>
            <a:pPr eaLnBrk="1" hangingPunct="1"/>
            <a:r>
              <a:rPr lang="en-US" smtClean="0"/>
              <a:t>LM Test</a:t>
            </a:r>
          </a:p>
        </p:txBody>
      </p:sp>
      <p:sp>
        <p:nvSpPr>
          <p:cNvPr id="74755" name="Text Box 4"/>
          <p:cNvSpPr txBox="1">
            <a:spLocks noChangeArrowheads="1"/>
          </p:cNvSpPr>
          <p:nvPr/>
        </p:nvSpPr>
        <p:spPr bwMode="auto">
          <a:xfrm>
            <a:off x="1447800" y="2286000"/>
            <a:ext cx="5943600" cy="2835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2000" b="1">
                <a:latin typeface="Arial" pitchFamily="34" charset="0"/>
                <a:cs typeface="Arial" pitchFamily="34" charset="0"/>
              </a:rPr>
              <a:t>Name    ;x=one,educ,married,age$</a:t>
            </a:r>
          </a:p>
          <a:p>
            <a:r>
              <a:rPr lang="en-US" sz="2000" b="1">
                <a:latin typeface="Arial" pitchFamily="34" charset="0"/>
                <a:cs typeface="Arial" pitchFamily="34" charset="0"/>
              </a:rPr>
              <a:t>Create  ;thetai=exp(x'b);ei=hhninc-thetai$</a:t>
            </a:r>
          </a:p>
          <a:p>
            <a:r>
              <a:rPr lang="en-US" sz="2000" b="1">
                <a:latin typeface="Arial" pitchFamily="34" charset="0"/>
                <a:cs typeface="Arial" pitchFamily="34" charset="0"/>
              </a:rPr>
              <a:t>Create  ;gi=ei*thetai ; gi2 = gi*gi $</a:t>
            </a:r>
          </a:p>
          <a:p>
            <a:r>
              <a:rPr lang="en-US" sz="2000" b="1">
                <a:latin typeface="Arial" pitchFamily="34" charset="0"/>
                <a:cs typeface="Arial" pitchFamily="34" charset="0"/>
              </a:rPr>
              <a:t>Matrix  ; list ; LM = 1'[gi]x * &lt;x'[gi2]x&gt; * x'[gi]1 $</a:t>
            </a:r>
          </a:p>
          <a:p>
            <a:endParaRPr lang="en-US" sz="2000" b="1">
              <a:latin typeface="Arial" pitchFamily="34" charset="0"/>
              <a:cs typeface="Arial" pitchFamily="34" charset="0"/>
            </a:endParaRPr>
          </a:p>
          <a:p>
            <a:r>
              <a:rPr lang="en-US" sz="2000" b="1">
                <a:latin typeface="Arial" pitchFamily="34" charset="0"/>
                <a:cs typeface="Arial" pitchFamily="34" charset="0"/>
              </a:rPr>
              <a:t>Matrix LM       has  1 rows and  1 columns.</a:t>
            </a:r>
          </a:p>
          <a:p>
            <a:r>
              <a:rPr lang="en-US" sz="2000" b="1">
                <a:latin typeface="Arial" pitchFamily="34" charset="0"/>
                <a:cs typeface="Arial" pitchFamily="34" charset="0"/>
              </a:rPr>
              <a:t>               1</a:t>
            </a:r>
          </a:p>
          <a:p>
            <a:r>
              <a:rPr lang="en-US" sz="2000" b="1">
                <a:latin typeface="Arial" pitchFamily="34" charset="0"/>
                <a:cs typeface="Arial" pitchFamily="34" charset="0"/>
              </a:rPr>
              <a:t>        +--------------</a:t>
            </a:r>
          </a:p>
          <a:p>
            <a:r>
              <a:rPr lang="en-US" sz="2000" b="1">
                <a:latin typeface="Arial" pitchFamily="34" charset="0"/>
                <a:cs typeface="Arial" pitchFamily="34" charset="0"/>
              </a:rPr>
              <a:t>       1| 1915.03286</a:t>
            </a:r>
          </a:p>
        </p:txBody>
      </p:sp>
      <p:sp>
        <p:nvSpPr>
          <p:cNvPr id="4" name="Rectangle 3"/>
          <p:cNvSpPr/>
          <p:nvPr/>
        </p:nvSpPr>
        <p:spPr bwMode="auto">
          <a:xfrm>
            <a:off x="1371600" y="3703636"/>
            <a:ext cx="5105400" cy="1630363"/>
          </a:xfrm>
          <a:prstGeom prst="rect">
            <a:avLst/>
          </a:prstGeom>
          <a:solidFill>
            <a:srgbClr val="99CC00">
              <a:alpha val="21961"/>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 xmlns:p14="http://schemas.microsoft.com/office/powerpoint/2010/main" val="28833812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p:txBody>
          <a:bodyPr/>
          <a:lstStyle/>
          <a:p>
            <a:pPr eaLnBrk="1" hangingPunct="1"/>
            <a:r>
              <a:rPr lang="en-US" b="1" smtClean="0"/>
              <a:t>Maximum Likelihood Estimation</a:t>
            </a:r>
          </a:p>
        </p:txBody>
      </p:sp>
      <p:sp>
        <p:nvSpPr>
          <p:cNvPr id="26628" name="Rectangle 3"/>
          <p:cNvSpPr>
            <a:spLocks noGrp="1" noChangeArrowheads="1"/>
          </p:cNvSpPr>
          <p:nvPr>
            <p:ph idx="1"/>
          </p:nvPr>
        </p:nvSpPr>
        <p:spPr/>
        <p:txBody>
          <a:bodyPr/>
          <a:lstStyle/>
          <a:p>
            <a:pPr eaLnBrk="1" hangingPunct="1"/>
            <a:r>
              <a:rPr lang="en-US" smtClean="0">
                <a:latin typeface="Arial" pitchFamily="34" charset="0"/>
                <a:cs typeface="Arial" pitchFamily="34" charset="0"/>
              </a:rPr>
              <a:t>Fully parametric estimation</a:t>
            </a:r>
          </a:p>
          <a:p>
            <a:pPr lvl="1" eaLnBrk="1" hangingPunct="1"/>
            <a:r>
              <a:rPr lang="en-US" smtClean="0">
                <a:latin typeface="Arial" pitchFamily="34" charset="0"/>
                <a:cs typeface="Arial" pitchFamily="34" charset="0"/>
              </a:rPr>
              <a:t>Density of y</a:t>
            </a:r>
            <a:r>
              <a:rPr lang="en-US" baseline="-25000" smtClean="0">
                <a:latin typeface="Arial" pitchFamily="34" charset="0"/>
                <a:cs typeface="Arial" pitchFamily="34" charset="0"/>
              </a:rPr>
              <a:t>i</a:t>
            </a:r>
            <a:r>
              <a:rPr lang="en-US" smtClean="0">
                <a:latin typeface="Arial" pitchFamily="34" charset="0"/>
                <a:cs typeface="Arial" pitchFamily="34" charset="0"/>
              </a:rPr>
              <a:t> is fully specified</a:t>
            </a:r>
          </a:p>
          <a:p>
            <a:pPr eaLnBrk="1" hangingPunct="1"/>
            <a:r>
              <a:rPr lang="en-US" smtClean="0">
                <a:latin typeface="Arial" pitchFamily="34" charset="0"/>
                <a:cs typeface="Arial" pitchFamily="34" charset="0"/>
              </a:rPr>
              <a:t>The likelihood function = the joint density of the observed random variable.</a:t>
            </a:r>
          </a:p>
          <a:p>
            <a:pPr eaLnBrk="1" hangingPunct="1"/>
            <a:r>
              <a:rPr lang="en-US" smtClean="0">
                <a:latin typeface="Arial" pitchFamily="34" charset="0"/>
                <a:cs typeface="Arial" pitchFamily="34" charset="0"/>
              </a:rPr>
              <a:t>Example: density for the exponential model</a:t>
            </a:r>
          </a:p>
        </p:txBody>
      </p:sp>
      <p:graphicFrame>
        <p:nvGraphicFramePr>
          <p:cNvPr id="26626" name="Object 4"/>
          <p:cNvGraphicFramePr>
            <a:graphicFrameLocks noChangeAspect="1"/>
          </p:cNvGraphicFramePr>
          <p:nvPr>
            <p:extLst>
              <p:ext uri="{D42A27DB-BD31-4B8C-83A1-F6EECF244321}">
                <p14:modId xmlns="" xmlns:p14="http://schemas.microsoft.com/office/powerpoint/2010/main" val="646137119"/>
              </p:ext>
            </p:extLst>
          </p:nvPr>
        </p:nvGraphicFramePr>
        <p:xfrm>
          <a:off x="2133600" y="4191000"/>
          <a:ext cx="4495800" cy="2157412"/>
        </p:xfrm>
        <a:graphic>
          <a:graphicData uri="http://schemas.openxmlformats.org/presentationml/2006/ole">
            <p:oleObj spid="_x0000_s26632" name="Equation" r:id="rId4" imgW="2540000" imgH="1219200" progId="Equation.DSMT4">
              <p:embed/>
            </p:oleObj>
          </a:graphicData>
        </a:graphic>
      </p:graphicFrame>
    </p:spTree>
    <p:extLst>
      <p:ext uri="{BB962C8B-B14F-4D97-AF65-F5344CB8AC3E}">
        <p14:creationId xmlns="" xmlns:p14="http://schemas.microsoft.com/office/powerpoint/2010/main" val="36549759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a:xfrm>
            <a:off x="762000" y="1447800"/>
            <a:ext cx="8229600" cy="530225"/>
          </a:xfrm>
        </p:spPr>
        <p:txBody>
          <a:bodyPr/>
          <a:lstStyle/>
          <a:p>
            <a:pPr eaLnBrk="1" hangingPunct="1"/>
            <a:r>
              <a:rPr lang="en-US" b="1" smtClean="0"/>
              <a:t>The Likelihood Function</a:t>
            </a:r>
          </a:p>
        </p:txBody>
      </p:sp>
      <p:graphicFrame>
        <p:nvGraphicFramePr>
          <p:cNvPr id="27650" name="Object 4"/>
          <p:cNvGraphicFramePr>
            <a:graphicFrameLocks noGrp="1" noChangeAspect="1"/>
          </p:cNvGraphicFramePr>
          <p:nvPr>
            <p:ph idx="1"/>
            <p:extLst>
              <p:ext uri="{D42A27DB-BD31-4B8C-83A1-F6EECF244321}">
                <p14:modId xmlns="" xmlns:p14="http://schemas.microsoft.com/office/powerpoint/2010/main" val="1383924758"/>
              </p:ext>
            </p:extLst>
          </p:nvPr>
        </p:nvGraphicFramePr>
        <p:xfrm>
          <a:off x="1758950" y="2295525"/>
          <a:ext cx="5632450" cy="2879725"/>
        </p:xfrm>
        <a:graphic>
          <a:graphicData uri="http://schemas.openxmlformats.org/presentationml/2006/ole">
            <p:oleObj spid="_x0000_s27658" name="Equation" r:id="rId4" imgW="3403440" imgH="1739880" progId="Equation.DSMT4">
              <p:embed/>
            </p:oleObj>
          </a:graphicData>
        </a:graphic>
      </p:graphicFrame>
    </p:spTree>
    <p:extLst>
      <p:ext uri="{BB962C8B-B14F-4D97-AF65-F5344CB8AC3E}">
        <p14:creationId xmlns="" xmlns:p14="http://schemas.microsoft.com/office/powerpoint/2010/main" val="30497839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p:txBody>
          <a:bodyPr/>
          <a:lstStyle/>
          <a:p>
            <a:pPr eaLnBrk="1" hangingPunct="1"/>
            <a:r>
              <a:rPr lang="en-US" b="1" smtClean="0"/>
              <a:t>Log Likelihood Function</a:t>
            </a:r>
          </a:p>
        </p:txBody>
      </p:sp>
      <p:graphicFrame>
        <p:nvGraphicFramePr>
          <p:cNvPr id="28674" name="Object 4"/>
          <p:cNvGraphicFramePr>
            <a:graphicFrameLocks noGrp="1" noChangeAspect="1"/>
          </p:cNvGraphicFramePr>
          <p:nvPr>
            <p:ph idx="1"/>
            <p:extLst>
              <p:ext uri="{D42A27DB-BD31-4B8C-83A1-F6EECF244321}">
                <p14:modId xmlns="" xmlns:p14="http://schemas.microsoft.com/office/powerpoint/2010/main" val="4206945201"/>
              </p:ext>
            </p:extLst>
          </p:nvPr>
        </p:nvGraphicFramePr>
        <p:xfrm>
          <a:off x="1572491" y="2133600"/>
          <a:ext cx="6109854" cy="3733800"/>
        </p:xfrm>
        <a:graphic>
          <a:graphicData uri="http://schemas.openxmlformats.org/presentationml/2006/ole">
            <p:oleObj spid="_x0000_s28680" name="Equation" r:id="rId4" imgW="3657600" imgH="2234880" progId="Equation.DSMT4">
              <p:embed/>
            </p:oleObj>
          </a:graphicData>
        </a:graphic>
      </p:graphicFrame>
    </p:spTree>
    <p:extLst>
      <p:ext uri="{BB962C8B-B14F-4D97-AF65-F5344CB8AC3E}">
        <p14:creationId xmlns="" xmlns:p14="http://schemas.microsoft.com/office/powerpoint/2010/main" val="31919012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a:xfrm>
            <a:off x="457200" y="685800"/>
            <a:ext cx="8229600" cy="1139825"/>
          </a:xfrm>
        </p:spPr>
        <p:txBody>
          <a:bodyPr/>
          <a:lstStyle/>
          <a:p>
            <a:pPr eaLnBrk="1" hangingPunct="1"/>
            <a:r>
              <a:rPr lang="en-US" sz="2800" b="1" smtClean="0"/>
              <a:t>Conditional and Unconditional Likelihood</a:t>
            </a:r>
          </a:p>
        </p:txBody>
      </p:sp>
      <p:graphicFrame>
        <p:nvGraphicFramePr>
          <p:cNvPr id="29698" name="Object 4"/>
          <p:cNvGraphicFramePr>
            <a:graphicFrameLocks noChangeAspect="1"/>
          </p:cNvGraphicFramePr>
          <p:nvPr/>
        </p:nvGraphicFramePr>
        <p:xfrm>
          <a:off x="1828800" y="1905000"/>
          <a:ext cx="5715000" cy="4081463"/>
        </p:xfrm>
        <a:graphic>
          <a:graphicData uri="http://schemas.openxmlformats.org/presentationml/2006/ole">
            <p:oleObj spid="_x0000_s29704" name="Equation" r:id="rId4" imgW="3556000" imgH="2540000" progId="Equation.DSMT4">
              <p:embed/>
            </p:oleObj>
          </a:graphicData>
        </a:graphic>
      </p:graphicFrame>
    </p:spTree>
    <p:extLst>
      <p:ext uri="{BB962C8B-B14F-4D97-AF65-F5344CB8AC3E}">
        <p14:creationId xmlns="" xmlns:p14="http://schemas.microsoft.com/office/powerpoint/2010/main" val="26589026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type="title"/>
          </p:nvPr>
        </p:nvSpPr>
        <p:spPr>
          <a:xfrm>
            <a:off x="457200" y="533400"/>
            <a:ext cx="8229600" cy="1139825"/>
          </a:xfrm>
        </p:spPr>
        <p:txBody>
          <a:bodyPr/>
          <a:lstStyle/>
          <a:p>
            <a:pPr eaLnBrk="1" hangingPunct="1"/>
            <a:r>
              <a:rPr lang="en-US" b="1" smtClean="0"/>
              <a:t>Concentrated Log Likelihood</a:t>
            </a:r>
          </a:p>
        </p:txBody>
      </p:sp>
      <p:graphicFrame>
        <p:nvGraphicFramePr>
          <p:cNvPr id="30722" name="Object 4"/>
          <p:cNvGraphicFramePr>
            <a:graphicFrameLocks noChangeAspect="1"/>
          </p:cNvGraphicFramePr>
          <p:nvPr>
            <p:extLst>
              <p:ext uri="{D42A27DB-BD31-4B8C-83A1-F6EECF244321}">
                <p14:modId xmlns="" xmlns:p14="http://schemas.microsoft.com/office/powerpoint/2010/main" val="1478075429"/>
              </p:ext>
            </p:extLst>
          </p:nvPr>
        </p:nvGraphicFramePr>
        <p:xfrm>
          <a:off x="1905000" y="1828800"/>
          <a:ext cx="5486400" cy="4598212"/>
        </p:xfrm>
        <a:graphic>
          <a:graphicData uri="http://schemas.openxmlformats.org/presentationml/2006/ole">
            <p:oleObj spid="_x0000_s30730" name="Equation" r:id="rId4" imgW="3682800" imgH="3085920" progId="Equation.DSMT4">
              <p:embed/>
            </p:oleObj>
          </a:graphicData>
        </a:graphic>
      </p:graphicFrame>
    </p:spTree>
    <p:extLst>
      <p:ext uri="{BB962C8B-B14F-4D97-AF65-F5344CB8AC3E}">
        <p14:creationId xmlns="" xmlns:p14="http://schemas.microsoft.com/office/powerpoint/2010/main" val="32782464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a:xfrm>
            <a:off x="457200" y="457200"/>
            <a:ext cx="8229600" cy="1139825"/>
          </a:xfrm>
        </p:spPr>
        <p:txBody>
          <a:bodyPr/>
          <a:lstStyle/>
          <a:p>
            <a:pPr eaLnBrk="1" hangingPunct="1"/>
            <a:r>
              <a:rPr lang="en-US" b="1" smtClean="0"/>
              <a:t>A Concentrated Log Likelihood</a:t>
            </a:r>
          </a:p>
        </p:txBody>
      </p:sp>
      <p:graphicFrame>
        <p:nvGraphicFramePr>
          <p:cNvPr id="31746" name="Object 4"/>
          <p:cNvGraphicFramePr>
            <a:graphicFrameLocks noChangeAspect="1"/>
          </p:cNvGraphicFramePr>
          <p:nvPr>
            <p:extLst>
              <p:ext uri="{D42A27DB-BD31-4B8C-83A1-F6EECF244321}">
                <p14:modId xmlns="" xmlns:p14="http://schemas.microsoft.com/office/powerpoint/2010/main" val="55455245"/>
              </p:ext>
            </p:extLst>
          </p:nvPr>
        </p:nvGraphicFramePr>
        <p:xfrm>
          <a:off x="1111250" y="1676400"/>
          <a:ext cx="7302500" cy="4867275"/>
        </p:xfrm>
        <a:graphic>
          <a:graphicData uri="http://schemas.openxmlformats.org/presentationml/2006/ole">
            <p:oleObj spid="_x0000_s31753" name="Equation" r:id="rId4" imgW="4419360" imgH="2946240" progId="Equation.DSMT4">
              <p:embed/>
            </p:oleObj>
          </a:graphicData>
        </a:graphic>
      </p:graphicFrame>
    </p:spTree>
    <p:extLst>
      <p:ext uri="{BB962C8B-B14F-4D97-AF65-F5344CB8AC3E}">
        <p14:creationId xmlns="" xmlns:p14="http://schemas.microsoft.com/office/powerpoint/2010/main" val="22536001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ChangeArrowheads="1"/>
          </p:cNvSpPr>
          <p:nvPr>
            <p:ph type="title"/>
          </p:nvPr>
        </p:nvSpPr>
        <p:spPr>
          <a:xfrm>
            <a:off x="457200" y="762000"/>
            <a:ext cx="8229600" cy="1139825"/>
          </a:xfrm>
        </p:spPr>
        <p:txBody>
          <a:bodyPr/>
          <a:lstStyle/>
          <a:p>
            <a:pPr eaLnBrk="1" hangingPunct="1"/>
            <a:r>
              <a:rPr lang="en-US" b="1" smtClean="0"/>
              <a:t>ML and M Estimation</a:t>
            </a:r>
          </a:p>
        </p:txBody>
      </p:sp>
      <p:graphicFrame>
        <p:nvGraphicFramePr>
          <p:cNvPr id="32770" name="Object 4"/>
          <p:cNvGraphicFramePr>
            <a:graphicFrameLocks noChangeAspect="1"/>
          </p:cNvGraphicFramePr>
          <p:nvPr/>
        </p:nvGraphicFramePr>
        <p:xfrm>
          <a:off x="1752600" y="2133600"/>
          <a:ext cx="5410200" cy="2681288"/>
        </p:xfrm>
        <a:graphic>
          <a:graphicData uri="http://schemas.openxmlformats.org/presentationml/2006/ole">
            <p:oleObj spid="_x0000_s32776" name="Equation" r:id="rId4" imgW="2971800" imgH="1473200" progId="Equation.DSMT4">
              <p:embed/>
            </p:oleObj>
          </a:graphicData>
        </a:graphic>
      </p:graphicFrame>
    </p:spTree>
    <p:extLst>
      <p:ext uri="{BB962C8B-B14F-4D97-AF65-F5344CB8AC3E}">
        <p14:creationId xmlns="" xmlns:p14="http://schemas.microsoft.com/office/powerpoint/2010/main" val="36189835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eaLnBrk="1" hangingPunct="1"/>
            <a:r>
              <a:rPr lang="en-US" b="1" smtClean="0"/>
              <a:t>Regularity Conditions</a:t>
            </a:r>
          </a:p>
        </p:txBody>
      </p:sp>
      <p:sp>
        <p:nvSpPr>
          <p:cNvPr id="75779" name="Rectangle 3"/>
          <p:cNvSpPr>
            <a:spLocks noGrp="1" noChangeArrowheads="1"/>
          </p:cNvSpPr>
          <p:nvPr>
            <p:ph idx="1"/>
          </p:nvPr>
        </p:nvSpPr>
        <p:spPr/>
        <p:txBody>
          <a:bodyPr/>
          <a:lstStyle/>
          <a:p>
            <a:pPr eaLnBrk="1" hangingPunct="1">
              <a:lnSpc>
                <a:spcPct val="90000"/>
              </a:lnSpc>
            </a:pPr>
            <a:r>
              <a:rPr lang="en-US" smtClean="0">
                <a:latin typeface="Arial" pitchFamily="34" charset="0"/>
                <a:cs typeface="Arial" pitchFamily="34" charset="0"/>
              </a:rPr>
              <a:t>Conditions for the MLE to be consistent, etc.</a:t>
            </a:r>
          </a:p>
          <a:p>
            <a:pPr eaLnBrk="1" hangingPunct="1">
              <a:lnSpc>
                <a:spcPct val="90000"/>
              </a:lnSpc>
            </a:pPr>
            <a:r>
              <a:rPr lang="en-US" smtClean="0">
                <a:latin typeface="Arial" pitchFamily="34" charset="0"/>
                <a:cs typeface="Arial" pitchFamily="34" charset="0"/>
              </a:rPr>
              <a:t>Augment the continuity and identification conditions for M estimation</a:t>
            </a:r>
          </a:p>
          <a:p>
            <a:pPr eaLnBrk="1" hangingPunct="1">
              <a:lnSpc>
                <a:spcPct val="90000"/>
              </a:lnSpc>
            </a:pPr>
            <a:r>
              <a:rPr lang="en-US" smtClean="0">
                <a:latin typeface="Arial" pitchFamily="34" charset="0"/>
                <a:cs typeface="Arial" pitchFamily="34" charset="0"/>
              </a:rPr>
              <a:t>Regularity:</a:t>
            </a:r>
          </a:p>
          <a:p>
            <a:pPr lvl="1" eaLnBrk="1" hangingPunct="1">
              <a:lnSpc>
                <a:spcPct val="90000"/>
              </a:lnSpc>
            </a:pPr>
            <a:r>
              <a:rPr lang="en-US" smtClean="0">
                <a:latin typeface="Arial" pitchFamily="34" charset="0"/>
                <a:cs typeface="Arial" pitchFamily="34" charset="0"/>
              </a:rPr>
              <a:t>Three times continuous differentiability of the log density</a:t>
            </a:r>
          </a:p>
          <a:p>
            <a:pPr lvl="1" eaLnBrk="1" hangingPunct="1">
              <a:lnSpc>
                <a:spcPct val="90000"/>
              </a:lnSpc>
            </a:pPr>
            <a:r>
              <a:rPr lang="en-US" smtClean="0">
                <a:latin typeface="Arial" pitchFamily="34" charset="0"/>
                <a:cs typeface="Arial" pitchFamily="34" charset="0"/>
              </a:rPr>
              <a:t>Finite third moments of log density</a:t>
            </a:r>
          </a:p>
          <a:p>
            <a:pPr lvl="1" eaLnBrk="1" hangingPunct="1">
              <a:lnSpc>
                <a:spcPct val="90000"/>
              </a:lnSpc>
            </a:pPr>
            <a:r>
              <a:rPr lang="en-US" smtClean="0">
                <a:latin typeface="Arial" pitchFamily="34" charset="0"/>
                <a:cs typeface="Arial" pitchFamily="34" charset="0"/>
              </a:rPr>
              <a:t>Conditions needed to obtain expected values of derivatives of log density are met.</a:t>
            </a:r>
          </a:p>
          <a:p>
            <a:pPr eaLnBrk="1" hangingPunct="1">
              <a:lnSpc>
                <a:spcPct val="90000"/>
              </a:lnSpc>
            </a:pPr>
            <a:r>
              <a:rPr lang="en-US" smtClean="0">
                <a:latin typeface="Arial" pitchFamily="34" charset="0"/>
                <a:cs typeface="Arial" pitchFamily="34" charset="0"/>
              </a:rPr>
              <a:t>(See Greene (Chapter 14))</a:t>
            </a:r>
          </a:p>
        </p:txBody>
      </p:sp>
    </p:spTree>
    <p:extLst>
      <p:ext uri="{BB962C8B-B14F-4D97-AF65-F5344CB8AC3E}">
        <p14:creationId xmlns="" xmlns:p14="http://schemas.microsoft.com/office/powerpoint/2010/main" val="4350755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762000" y="1524000"/>
            <a:ext cx="8229600" cy="530225"/>
          </a:xfrm>
        </p:spPr>
        <p:txBody>
          <a:bodyPr/>
          <a:lstStyle/>
          <a:p>
            <a:pPr eaLnBrk="1" hangingPunct="1"/>
            <a:r>
              <a:rPr lang="en-US" b="1" smtClean="0"/>
              <a:t>Consistency and Asymptotic </a:t>
            </a:r>
            <a:br>
              <a:rPr lang="en-US" b="1" smtClean="0"/>
            </a:br>
            <a:r>
              <a:rPr lang="en-US" b="1" smtClean="0"/>
              <a:t>Normality of the MLE</a:t>
            </a:r>
          </a:p>
        </p:txBody>
      </p:sp>
      <p:sp>
        <p:nvSpPr>
          <p:cNvPr id="76803" name="Rectangle 3"/>
          <p:cNvSpPr>
            <a:spLocks noGrp="1" noChangeArrowheads="1"/>
          </p:cNvSpPr>
          <p:nvPr>
            <p:ph idx="1"/>
          </p:nvPr>
        </p:nvSpPr>
        <p:spPr>
          <a:xfrm>
            <a:off x="533400" y="2362200"/>
            <a:ext cx="8229600" cy="3276600"/>
          </a:xfrm>
        </p:spPr>
        <p:txBody>
          <a:bodyPr/>
          <a:lstStyle/>
          <a:p>
            <a:pPr eaLnBrk="1" hangingPunct="1"/>
            <a:r>
              <a:rPr lang="en-US" smtClean="0">
                <a:latin typeface="Arial" pitchFamily="34" charset="0"/>
                <a:cs typeface="Arial" pitchFamily="34" charset="0"/>
              </a:rPr>
              <a:t>Conditions are identical to those for M estimation</a:t>
            </a:r>
          </a:p>
          <a:p>
            <a:pPr eaLnBrk="1" hangingPunct="1"/>
            <a:r>
              <a:rPr lang="en-US" smtClean="0">
                <a:latin typeface="Arial" pitchFamily="34" charset="0"/>
                <a:cs typeface="Arial" pitchFamily="34" charset="0"/>
              </a:rPr>
              <a:t>Terms in proofs are log density and its derivatives</a:t>
            </a:r>
          </a:p>
          <a:p>
            <a:pPr eaLnBrk="1" hangingPunct="1"/>
            <a:r>
              <a:rPr lang="en-US" smtClean="0">
                <a:latin typeface="Arial" pitchFamily="34" charset="0"/>
                <a:cs typeface="Arial" pitchFamily="34" charset="0"/>
              </a:rPr>
              <a:t>Nothing new is needed.</a:t>
            </a:r>
          </a:p>
          <a:p>
            <a:pPr lvl="1" eaLnBrk="1" hangingPunct="1"/>
            <a:r>
              <a:rPr lang="en-US" smtClean="0">
                <a:latin typeface="Arial" pitchFamily="34" charset="0"/>
                <a:cs typeface="Arial" pitchFamily="34" charset="0"/>
              </a:rPr>
              <a:t>Law of large numbers</a:t>
            </a:r>
          </a:p>
          <a:p>
            <a:pPr lvl="1" eaLnBrk="1" hangingPunct="1"/>
            <a:r>
              <a:rPr lang="en-US" smtClean="0">
                <a:latin typeface="Arial" pitchFamily="34" charset="0"/>
                <a:cs typeface="Arial" pitchFamily="34" charset="0"/>
              </a:rPr>
              <a:t>Lindberg-Feller central limit applies to derivatives of the log likelihood.</a:t>
            </a:r>
          </a:p>
        </p:txBody>
      </p:sp>
    </p:spTree>
    <p:extLst>
      <p:ext uri="{BB962C8B-B14F-4D97-AF65-F5344CB8AC3E}">
        <p14:creationId xmlns="" xmlns:p14="http://schemas.microsoft.com/office/powerpoint/2010/main" val="19451193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a:xfrm>
            <a:off x="457200" y="762000"/>
            <a:ext cx="8229600" cy="1139825"/>
          </a:xfrm>
        </p:spPr>
        <p:txBody>
          <a:bodyPr/>
          <a:lstStyle/>
          <a:p>
            <a:pPr eaLnBrk="1" hangingPunct="1"/>
            <a:r>
              <a:rPr lang="en-US" b="1" smtClean="0"/>
              <a:t>Asymptotic Variance of the MLE</a:t>
            </a:r>
          </a:p>
        </p:txBody>
      </p:sp>
      <p:graphicFrame>
        <p:nvGraphicFramePr>
          <p:cNvPr id="33794" name="Object 4"/>
          <p:cNvGraphicFramePr>
            <a:graphicFrameLocks noChangeAspect="1"/>
          </p:cNvGraphicFramePr>
          <p:nvPr/>
        </p:nvGraphicFramePr>
        <p:xfrm>
          <a:off x="990600" y="2286000"/>
          <a:ext cx="7467600" cy="2447925"/>
        </p:xfrm>
        <a:graphic>
          <a:graphicData uri="http://schemas.openxmlformats.org/presentationml/2006/ole">
            <p:oleObj spid="_x0000_s33800" name="Equation" r:id="rId4" imgW="3873500" imgH="1270000" progId="Equation.DSMT4">
              <p:embed/>
            </p:oleObj>
          </a:graphicData>
        </a:graphic>
      </p:graphicFrame>
    </p:spTree>
    <p:extLst>
      <p:ext uri="{BB962C8B-B14F-4D97-AF65-F5344CB8AC3E}">
        <p14:creationId xmlns="" xmlns:p14="http://schemas.microsoft.com/office/powerpoint/2010/main" val="3118516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a:xfrm>
            <a:off x="457200" y="609600"/>
            <a:ext cx="8229600" cy="1139825"/>
          </a:xfrm>
        </p:spPr>
        <p:txBody>
          <a:bodyPr/>
          <a:lstStyle/>
          <a:p>
            <a:pPr eaLnBrk="1" hangingPunct="1"/>
            <a:r>
              <a:rPr lang="en-US" b="1" smtClean="0"/>
              <a:t>The Information Matrix Equality</a:t>
            </a:r>
          </a:p>
        </p:txBody>
      </p:sp>
      <p:graphicFrame>
        <p:nvGraphicFramePr>
          <p:cNvPr id="34818" name="Object 4"/>
          <p:cNvGraphicFramePr>
            <a:graphicFrameLocks noChangeAspect="1"/>
          </p:cNvGraphicFramePr>
          <p:nvPr/>
        </p:nvGraphicFramePr>
        <p:xfrm>
          <a:off x="1143000" y="1981200"/>
          <a:ext cx="6705600" cy="4522788"/>
        </p:xfrm>
        <a:graphic>
          <a:graphicData uri="http://schemas.openxmlformats.org/presentationml/2006/ole">
            <p:oleObj spid="_x0000_s34824" name="Equation" r:id="rId4" imgW="3746500" imgH="2527300" progId="Equation.DSMT4">
              <p:embed/>
            </p:oleObj>
          </a:graphicData>
        </a:graphic>
      </p:graphicFrame>
    </p:spTree>
    <p:extLst>
      <p:ext uri="{BB962C8B-B14F-4D97-AF65-F5344CB8AC3E}">
        <p14:creationId xmlns="" xmlns:p14="http://schemas.microsoft.com/office/powerpoint/2010/main" val="10452032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447800"/>
            <a:ext cx="8229600" cy="530225"/>
          </a:xfrm>
        </p:spPr>
        <p:txBody>
          <a:bodyPr/>
          <a:lstStyle/>
          <a:p>
            <a:pPr eaLnBrk="1" hangingPunct="1"/>
            <a:r>
              <a:rPr lang="en-US" b="1" smtClean="0"/>
              <a:t>Three Variance Estimators</a:t>
            </a:r>
          </a:p>
        </p:txBody>
      </p:sp>
      <p:sp>
        <p:nvSpPr>
          <p:cNvPr id="77827" name="Rectangle 3"/>
          <p:cNvSpPr>
            <a:spLocks noGrp="1" noChangeArrowheads="1"/>
          </p:cNvSpPr>
          <p:nvPr>
            <p:ph idx="1"/>
          </p:nvPr>
        </p:nvSpPr>
        <p:spPr>
          <a:xfrm>
            <a:off x="914400" y="2514600"/>
            <a:ext cx="7467600" cy="2743200"/>
          </a:xfrm>
        </p:spPr>
        <p:txBody>
          <a:bodyPr/>
          <a:lstStyle/>
          <a:p>
            <a:pPr eaLnBrk="1" hangingPunct="1"/>
            <a:r>
              <a:rPr lang="en-US" smtClean="0">
                <a:latin typeface="Arial" pitchFamily="34" charset="0"/>
                <a:cs typeface="Arial" pitchFamily="34" charset="0"/>
              </a:rPr>
              <a:t>Negative inverse of expected second derivatives matrix. (Usually not known)</a:t>
            </a:r>
          </a:p>
          <a:p>
            <a:pPr eaLnBrk="1" hangingPunct="1"/>
            <a:r>
              <a:rPr lang="en-US" smtClean="0">
                <a:latin typeface="Arial" pitchFamily="34" charset="0"/>
                <a:cs typeface="Arial" pitchFamily="34" charset="0"/>
              </a:rPr>
              <a:t>Negative inverse of actual second derivatives matrix.</a:t>
            </a:r>
          </a:p>
          <a:p>
            <a:pPr eaLnBrk="1" hangingPunct="1"/>
            <a:r>
              <a:rPr lang="en-US" smtClean="0">
                <a:latin typeface="Arial" pitchFamily="34" charset="0"/>
                <a:cs typeface="Arial" pitchFamily="34" charset="0"/>
              </a:rPr>
              <a:t>Inverse of variance of first derivatives</a:t>
            </a:r>
          </a:p>
        </p:txBody>
      </p:sp>
    </p:spTree>
    <p:extLst>
      <p:ext uri="{BB962C8B-B14F-4D97-AF65-F5344CB8AC3E}">
        <p14:creationId xmlns="" xmlns:p14="http://schemas.microsoft.com/office/powerpoint/2010/main" val="28071984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762000" y="1371600"/>
            <a:ext cx="8229600" cy="530225"/>
          </a:xfrm>
        </p:spPr>
        <p:txBody>
          <a:bodyPr/>
          <a:lstStyle/>
          <a:p>
            <a:pPr eaLnBrk="1" hangingPunct="1"/>
            <a:r>
              <a:rPr lang="en-US" b="1" smtClean="0"/>
              <a:t>Asymptotic Efficiency</a:t>
            </a:r>
          </a:p>
        </p:txBody>
      </p:sp>
      <p:sp>
        <p:nvSpPr>
          <p:cNvPr id="78851" name="Rectangle 3"/>
          <p:cNvSpPr>
            <a:spLocks noGrp="1" noChangeArrowheads="1"/>
          </p:cNvSpPr>
          <p:nvPr>
            <p:ph idx="1"/>
          </p:nvPr>
        </p:nvSpPr>
        <p:spPr>
          <a:xfrm>
            <a:off x="609600" y="2133600"/>
            <a:ext cx="8229600" cy="3810000"/>
          </a:xfrm>
        </p:spPr>
        <p:txBody>
          <a:bodyPr/>
          <a:lstStyle/>
          <a:p>
            <a:pPr eaLnBrk="1" hangingPunct="1"/>
            <a:r>
              <a:rPr lang="en-US" smtClean="0">
                <a:latin typeface="Arial" pitchFamily="34" charset="0"/>
                <a:cs typeface="Arial" pitchFamily="34" charset="0"/>
              </a:rPr>
              <a:t>M estimator based on the conditional mean is semiparametric.  Not necessarily efficient.</a:t>
            </a:r>
          </a:p>
          <a:p>
            <a:pPr eaLnBrk="1" hangingPunct="1"/>
            <a:r>
              <a:rPr lang="en-US" smtClean="0">
                <a:latin typeface="Arial" pitchFamily="34" charset="0"/>
                <a:cs typeface="Arial" pitchFamily="34" charset="0"/>
              </a:rPr>
              <a:t>MLE is fully parametric.  It is efficient among all consistent and asymptotically normal estimators when the density is as specified.</a:t>
            </a:r>
          </a:p>
          <a:p>
            <a:pPr eaLnBrk="1" hangingPunct="1"/>
            <a:r>
              <a:rPr lang="en-US" smtClean="0">
                <a:latin typeface="Arial" pitchFamily="34" charset="0"/>
                <a:cs typeface="Arial" pitchFamily="34" charset="0"/>
              </a:rPr>
              <a:t>This is the Cramer-Rao bound.</a:t>
            </a:r>
          </a:p>
          <a:p>
            <a:pPr eaLnBrk="1" hangingPunct="1"/>
            <a:r>
              <a:rPr lang="en-US" smtClean="0">
                <a:latin typeface="Arial" pitchFamily="34" charset="0"/>
                <a:cs typeface="Arial" pitchFamily="34" charset="0"/>
              </a:rPr>
              <a:t>Note the implied comparison to nonlinear least squares for the exponential regression model.</a:t>
            </a:r>
          </a:p>
        </p:txBody>
      </p:sp>
    </p:spTree>
    <p:extLst>
      <p:ext uri="{BB962C8B-B14F-4D97-AF65-F5344CB8AC3E}">
        <p14:creationId xmlns="" xmlns:p14="http://schemas.microsoft.com/office/powerpoint/2010/main" val="26289501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a:xfrm>
            <a:off x="457200" y="533400"/>
            <a:ext cx="8229600" cy="1139825"/>
          </a:xfrm>
        </p:spPr>
        <p:txBody>
          <a:bodyPr/>
          <a:lstStyle/>
          <a:p>
            <a:pPr eaLnBrk="1" hangingPunct="1"/>
            <a:r>
              <a:rPr lang="en-US" b="1" smtClean="0"/>
              <a:t>Invariance</a:t>
            </a:r>
          </a:p>
        </p:txBody>
      </p:sp>
      <p:graphicFrame>
        <p:nvGraphicFramePr>
          <p:cNvPr id="35842" name="Object 4"/>
          <p:cNvGraphicFramePr>
            <a:graphicFrameLocks noChangeAspect="1"/>
          </p:cNvGraphicFramePr>
          <p:nvPr/>
        </p:nvGraphicFramePr>
        <p:xfrm>
          <a:off x="1828800" y="2133600"/>
          <a:ext cx="5486400" cy="2455863"/>
        </p:xfrm>
        <a:graphic>
          <a:graphicData uri="http://schemas.openxmlformats.org/presentationml/2006/ole">
            <p:oleObj spid="_x0000_s35848" name="Equation" r:id="rId4" imgW="2667000" imgH="1193800" progId="Equation.DSMT4">
              <p:embed/>
            </p:oleObj>
          </a:graphicData>
        </a:graphic>
      </p:graphicFrame>
    </p:spTree>
    <p:extLst>
      <p:ext uri="{BB962C8B-B14F-4D97-AF65-F5344CB8AC3E}">
        <p14:creationId xmlns="" xmlns:p14="http://schemas.microsoft.com/office/powerpoint/2010/main" val="15705177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457200" y="838200"/>
            <a:ext cx="8229600" cy="1139825"/>
          </a:xfrm>
        </p:spPr>
        <p:txBody>
          <a:bodyPr/>
          <a:lstStyle/>
          <a:p>
            <a:pPr eaLnBrk="1" hangingPunct="1"/>
            <a:r>
              <a:rPr lang="en-US" sz="2800" b="1" smtClean="0"/>
              <a:t>Application: Exponential Regression</a:t>
            </a:r>
          </a:p>
        </p:txBody>
      </p:sp>
      <p:sp>
        <p:nvSpPr>
          <p:cNvPr id="79875" name="Text Box 4"/>
          <p:cNvSpPr txBox="1">
            <a:spLocks noChangeArrowheads="1"/>
          </p:cNvSpPr>
          <p:nvPr/>
        </p:nvSpPr>
        <p:spPr bwMode="auto">
          <a:xfrm>
            <a:off x="457200" y="1905000"/>
            <a:ext cx="8305800" cy="48936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a:latin typeface="Courier New" pitchFamily="49" charset="0"/>
              </a:rPr>
              <a:t>+---------------------------------------------+</a:t>
            </a:r>
          </a:p>
          <a:p>
            <a:r>
              <a:rPr lang="en-US" sz="1200" b="1">
                <a:latin typeface="Courier New" pitchFamily="49" charset="0"/>
              </a:rPr>
              <a:t>| Exponential (Loglinear) Regression Model    |</a:t>
            </a:r>
          </a:p>
          <a:p>
            <a:r>
              <a:rPr lang="en-US" sz="1200" b="1">
                <a:latin typeface="Courier New" pitchFamily="49" charset="0"/>
              </a:rPr>
              <a:t>| Maximum Likelihood Estimates                |</a:t>
            </a:r>
          </a:p>
          <a:p>
            <a:r>
              <a:rPr lang="en-US" sz="1200" b="1">
                <a:latin typeface="Courier New" pitchFamily="49" charset="0"/>
              </a:rPr>
              <a:t>| Dependent variable               HHNINC     |</a:t>
            </a:r>
          </a:p>
          <a:p>
            <a:r>
              <a:rPr lang="en-US" sz="1200" b="1">
                <a:latin typeface="Courier New" pitchFamily="49" charset="0"/>
              </a:rPr>
              <a:t>| Number of observations            27322     |</a:t>
            </a:r>
          </a:p>
          <a:p>
            <a:r>
              <a:rPr lang="en-US" sz="1200" b="1">
                <a:latin typeface="Courier New" pitchFamily="49" charset="0"/>
              </a:rPr>
              <a:t>| Iterations completed                 10     |</a:t>
            </a:r>
          </a:p>
          <a:p>
            <a:r>
              <a:rPr lang="en-US" sz="1200" b="1">
                <a:latin typeface="Courier New" pitchFamily="49" charset="0"/>
              </a:rPr>
              <a:t>| Log likelihood function        1539.191     |</a:t>
            </a:r>
          </a:p>
          <a:p>
            <a:r>
              <a:rPr lang="en-US" sz="1200" b="1">
                <a:latin typeface="Courier New" pitchFamily="49" charset="0"/>
              </a:rPr>
              <a:t>| Number of parameters                  4     |</a:t>
            </a:r>
          </a:p>
          <a:p>
            <a:r>
              <a:rPr lang="en-US" sz="1200" b="1">
                <a:latin typeface="Courier New" pitchFamily="49" charset="0"/>
              </a:rPr>
              <a:t>| Restricted log likelihood      1195.070     |</a:t>
            </a:r>
          </a:p>
          <a:p>
            <a:r>
              <a:rPr lang="en-US" sz="1200" b="1">
                <a:latin typeface="Courier New" pitchFamily="49" charset="0"/>
              </a:rPr>
              <a:t>| Chi squared                    688.2433     |</a:t>
            </a:r>
          </a:p>
          <a:p>
            <a:r>
              <a:rPr lang="en-US" sz="1200" b="1">
                <a:latin typeface="Courier New" pitchFamily="49" charset="0"/>
              </a:rPr>
              <a:t>| Degrees of freedom                    3     |</a:t>
            </a:r>
          </a:p>
          <a:p>
            <a:r>
              <a:rPr lang="en-US" sz="1200" b="1">
                <a:latin typeface="Courier New" pitchFamily="49" charset="0"/>
              </a:rPr>
              <a:t>+---------------------------------------------+</a:t>
            </a:r>
          </a:p>
          <a:p>
            <a:r>
              <a:rPr lang="en-US" sz="1200" b="1">
                <a:latin typeface="Courier New" pitchFamily="49" charset="0"/>
              </a:rPr>
              <a:t>+---------+--------------+----------------+--------+---------+----------+</a:t>
            </a:r>
          </a:p>
          <a:p>
            <a:r>
              <a:rPr lang="en-US" sz="1200" b="1">
                <a:latin typeface="Courier New" pitchFamily="49" charset="0"/>
              </a:rPr>
              <a:t>|Variable | Coefficient  | Standard Error |b/St.Er.|P[|Z|&gt;z] | Mean of X|</a:t>
            </a:r>
          </a:p>
          <a:p>
            <a:r>
              <a:rPr lang="en-US" sz="1200" b="1">
                <a:latin typeface="Courier New" pitchFamily="49" charset="0"/>
              </a:rPr>
              <a:t>+---------+--------------+----------------+--------+---------+----------+</a:t>
            </a:r>
          </a:p>
          <a:p>
            <a:r>
              <a:rPr lang="en-US" sz="1200" b="1">
                <a:latin typeface="Courier New" pitchFamily="49" charset="0"/>
              </a:rPr>
              <a:t>          Parameters in conditional mean function</a:t>
            </a:r>
          </a:p>
          <a:p>
            <a:r>
              <a:rPr lang="en-US" sz="1200" b="1">
                <a:latin typeface="Courier New" pitchFamily="49" charset="0"/>
              </a:rPr>
              <a:t> Constant     -1.82555590      .04219675   -43.263   .0000</a:t>
            </a:r>
          </a:p>
          <a:p>
            <a:r>
              <a:rPr lang="en-US" sz="1200" b="1">
                <a:latin typeface="Courier New" pitchFamily="49" charset="0"/>
              </a:rPr>
              <a:t> EDUC           .05545277      .00267224    20.751   .0000    11.3201838</a:t>
            </a:r>
          </a:p>
          <a:p>
            <a:r>
              <a:rPr lang="en-US" sz="1200" b="1">
                <a:latin typeface="Courier New" pitchFamily="49" charset="0"/>
              </a:rPr>
              <a:t> MARRIED        .23664845      .01460746    16.201   .0000     .75869263</a:t>
            </a:r>
          </a:p>
          <a:p>
            <a:r>
              <a:rPr lang="en-US" sz="1200" b="1">
                <a:latin typeface="Courier New" pitchFamily="49" charset="0"/>
              </a:rPr>
              <a:t> AGE           -.00087436      .00057331     1.525   .1272    43.5271942</a:t>
            </a:r>
          </a:p>
          <a:p>
            <a:r>
              <a:rPr lang="en-US" sz="1200">
                <a:latin typeface="Courier New" pitchFamily="49" charset="0"/>
              </a:rPr>
              <a:t> </a:t>
            </a:r>
            <a:r>
              <a:rPr lang="en-US" sz="1200" b="1">
                <a:latin typeface="Courier New" pitchFamily="49" charset="0"/>
              </a:rPr>
              <a:t>NLS Results with</a:t>
            </a:r>
            <a:r>
              <a:rPr lang="en-US" sz="1200">
                <a:latin typeface="Courier New" pitchFamily="49" charset="0"/>
              </a:rPr>
              <a:t> </a:t>
            </a:r>
            <a:r>
              <a:rPr lang="en-US" sz="1200" smtClean="0">
                <a:latin typeface="Courier New" pitchFamily="49" charset="0"/>
              </a:rPr>
              <a:t>r</a:t>
            </a:r>
            <a:r>
              <a:rPr lang="en-US" sz="1200" b="1" smtClean="0">
                <a:latin typeface="Courier New" pitchFamily="49" charset="0"/>
              </a:rPr>
              <a:t>ecomputed </a:t>
            </a:r>
            <a:r>
              <a:rPr lang="en-US" sz="1200" b="1">
                <a:latin typeface="Courier New" pitchFamily="49" charset="0"/>
              </a:rPr>
              <a:t>variances using results for M Estimation.</a:t>
            </a:r>
          </a:p>
          <a:p>
            <a:r>
              <a:rPr lang="en-US" sz="1200">
                <a:latin typeface="Courier New" pitchFamily="49" charset="0"/>
              </a:rPr>
              <a:t> </a:t>
            </a:r>
            <a:r>
              <a:rPr lang="en-US" sz="1200" b="1">
                <a:latin typeface="Courier New" pitchFamily="49" charset="0"/>
              </a:rPr>
              <a:t>B_1          -1.89118955      .01910054   -99.012   .0000</a:t>
            </a:r>
          </a:p>
          <a:p>
            <a:r>
              <a:rPr lang="en-US" sz="1200" b="1">
                <a:latin typeface="Courier New" pitchFamily="49" charset="0"/>
              </a:rPr>
              <a:t> B_2            .05471841      .00115059    47.557   .0000</a:t>
            </a:r>
          </a:p>
          <a:p>
            <a:r>
              <a:rPr lang="en-US" sz="1200" b="1">
                <a:latin typeface="Courier New" pitchFamily="49" charset="0"/>
              </a:rPr>
              <a:t> B_3            .23756387      .00842712    28.190   .0000</a:t>
            </a:r>
          </a:p>
          <a:p>
            <a:r>
              <a:rPr lang="en-US" sz="1200" b="1">
                <a:latin typeface="Courier New" pitchFamily="49" charset="0"/>
              </a:rPr>
              <a:t> B_4            .00081033      .00026137     3.100   .0019</a:t>
            </a:r>
          </a:p>
          <a:p>
            <a:endParaRPr lang="en-US" sz="1200" b="1">
              <a:latin typeface="Courier New" pitchFamily="49" charset="0"/>
            </a:endParaRPr>
          </a:p>
        </p:txBody>
      </p:sp>
    </p:spTree>
    <p:extLst>
      <p:ext uri="{BB962C8B-B14F-4D97-AF65-F5344CB8AC3E}">
        <p14:creationId xmlns="" xmlns:p14="http://schemas.microsoft.com/office/powerpoint/2010/main" val="15914923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a:xfrm>
            <a:off x="457200" y="609600"/>
            <a:ext cx="8229600" cy="1139825"/>
          </a:xfrm>
        </p:spPr>
        <p:txBody>
          <a:bodyPr/>
          <a:lstStyle/>
          <a:p>
            <a:pPr eaLnBrk="1" hangingPunct="1"/>
            <a:r>
              <a:rPr lang="en-US" b="1" smtClean="0"/>
              <a:t>Variance Estimators</a:t>
            </a:r>
          </a:p>
        </p:txBody>
      </p:sp>
      <p:graphicFrame>
        <p:nvGraphicFramePr>
          <p:cNvPr id="36866" name="Object 4"/>
          <p:cNvGraphicFramePr>
            <a:graphicFrameLocks noChangeAspect="1"/>
          </p:cNvGraphicFramePr>
          <p:nvPr>
            <p:extLst>
              <p:ext uri="{D42A27DB-BD31-4B8C-83A1-F6EECF244321}">
                <p14:modId xmlns="" xmlns:p14="http://schemas.microsoft.com/office/powerpoint/2010/main" val="3746701671"/>
              </p:ext>
            </p:extLst>
          </p:nvPr>
        </p:nvGraphicFramePr>
        <p:xfrm>
          <a:off x="1066800" y="2057400"/>
          <a:ext cx="6781800" cy="2940050"/>
        </p:xfrm>
        <a:graphic>
          <a:graphicData uri="http://schemas.openxmlformats.org/presentationml/2006/ole">
            <p:oleObj spid="_x0000_s36873" name="Equation" r:id="rId4" imgW="4012920" imgH="1739880" progId="Equation.DSMT4">
              <p:embed/>
            </p:oleObj>
          </a:graphicData>
        </a:graphic>
      </p:graphicFrame>
    </p:spTree>
    <p:extLst>
      <p:ext uri="{BB962C8B-B14F-4D97-AF65-F5344CB8AC3E}">
        <p14:creationId xmlns="" xmlns:p14="http://schemas.microsoft.com/office/powerpoint/2010/main" val="37381038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a:xfrm>
            <a:off x="457200" y="609600"/>
            <a:ext cx="8229600" cy="1139825"/>
          </a:xfrm>
        </p:spPr>
        <p:txBody>
          <a:bodyPr/>
          <a:lstStyle/>
          <a:p>
            <a:pPr eaLnBrk="1" hangingPunct="1"/>
            <a:r>
              <a:rPr lang="en-US" b="1" smtClean="0"/>
              <a:t>Three Variance Estimators</a:t>
            </a:r>
          </a:p>
        </p:txBody>
      </p:sp>
      <p:graphicFrame>
        <p:nvGraphicFramePr>
          <p:cNvPr id="37890" name="Object 4"/>
          <p:cNvGraphicFramePr>
            <a:graphicFrameLocks noChangeAspect="1"/>
          </p:cNvGraphicFramePr>
          <p:nvPr/>
        </p:nvGraphicFramePr>
        <p:xfrm>
          <a:off x="1905000" y="1905000"/>
          <a:ext cx="5181600" cy="3613150"/>
        </p:xfrm>
        <a:graphic>
          <a:graphicData uri="http://schemas.openxmlformats.org/presentationml/2006/ole">
            <p:oleObj spid="_x0000_s37896" name="Equation" r:id="rId4" imgW="2768600" imgH="1930400" progId="Equation.DSMT4">
              <p:embed/>
            </p:oleObj>
          </a:graphicData>
        </a:graphic>
      </p:graphicFrame>
    </p:spTree>
    <p:extLst>
      <p:ext uri="{BB962C8B-B14F-4D97-AF65-F5344CB8AC3E}">
        <p14:creationId xmlns="" xmlns:p14="http://schemas.microsoft.com/office/powerpoint/2010/main" val="36705220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516467" y="457200"/>
            <a:ext cx="8229600" cy="1139825"/>
          </a:xfrm>
        </p:spPr>
        <p:txBody>
          <a:bodyPr/>
          <a:lstStyle/>
          <a:p>
            <a:pPr eaLnBrk="1" hangingPunct="1"/>
            <a:r>
              <a:rPr lang="en-US" b="1" smtClean="0"/>
              <a:t>Variance Estimators</a:t>
            </a:r>
          </a:p>
        </p:txBody>
      </p:sp>
      <p:sp>
        <p:nvSpPr>
          <p:cNvPr id="80899" name="Text Box 5"/>
          <p:cNvSpPr txBox="1">
            <a:spLocks noChangeArrowheads="1"/>
          </p:cNvSpPr>
          <p:nvPr/>
        </p:nvSpPr>
        <p:spPr bwMode="auto">
          <a:xfrm>
            <a:off x="1066800" y="1752600"/>
            <a:ext cx="7696200" cy="46166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square">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smtClean="0">
                <a:latin typeface="Courier New" pitchFamily="49" charset="0"/>
              </a:rPr>
              <a:t>Loglinear </a:t>
            </a:r>
            <a:r>
              <a:rPr lang="en-US" sz="1400" b="1">
                <a:latin typeface="Courier New" pitchFamily="49" charset="0"/>
              </a:rPr>
              <a:t>; Lhs=hhninc;Rhs=x ; Model = Exponential</a:t>
            </a:r>
          </a:p>
          <a:p>
            <a:r>
              <a:rPr lang="en-US" sz="1400" b="1" smtClean="0">
                <a:latin typeface="Courier New" pitchFamily="49" charset="0"/>
              </a:rPr>
              <a:t>create;thetai=exp(x'b</a:t>
            </a:r>
            <a:r>
              <a:rPr lang="en-US" sz="1400" b="1">
                <a:latin typeface="Courier New" pitchFamily="49" charset="0"/>
              </a:rPr>
              <a:t>);hi=hhninc/thetai;gi2=(hi-1)^2$</a:t>
            </a:r>
            <a:endParaRPr lang="en-US" sz="1400">
              <a:latin typeface="Courier New" pitchFamily="49" charset="0"/>
            </a:endParaRPr>
          </a:p>
          <a:p>
            <a:r>
              <a:rPr lang="en-US" sz="1400" b="1" smtClean="0">
                <a:latin typeface="Courier New" pitchFamily="49" charset="0"/>
              </a:rPr>
              <a:t>matr;he</a:t>
            </a:r>
            <a:r>
              <a:rPr lang="en-US" sz="1400" b="1">
                <a:latin typeface="Courier New" pitchFamily="49" charset="0"/>
              </a:rPr>
              <a:t>=&lt;x'x</a:t>
            </a:r>
            <a:r>
              <a:rPr lang="en-US" sz="1400" b="1" smtClean="0">
                <a:latin typeface="Courier New" pitchFamily="49" charset="0"/>
              </a:rPr>
              <a:t>&gt; ; ha</a:t>
            </a:r>
            <a:r>
              <a:rPr lang="en-US" sz="1400" b="1">
                <a:latin typeface="Courier New" pitchFamily="49" charset="0"/>
              </a:rPr>
              <a:t>=&lt;x'[hi]x</a:t>
            </a:r>
            <a:r>
              <a:rPr lang="en-US" sz="1400" b="1" smtClean="0">
                <a:latin typeface="Courier New" pitchFamily="49" charset="0"/>
              </a:rPr>
              <a:t>&gt; ; bhhh</a:t>
            </a:r>
            <a:r>
              <a:rPr lang="en-US" sz="1400" b="1">
                <a:latin typeface="Courier New" pitchFamily="49" charset="0"/>
              </a:rPr>
              <a:t>=&lt;x'[gi2]x&gt;$</a:t>
            </a:r>
            <a:endParaRPr lang="en-US" sz="1400">
              <a:latin typeface="Courier New" pitchFamily="49" charset="0"/>
            </a:endParaRPr>
          </a:p>
          <a:p>
            <a:r>
              <a:rPr lang="en-US" sz="1400" b="1" smtClean="0">
                <a:latin typeface="Courier New" pitchFamily="49" charset="0"/>
              </a:rPr>
              <a:t>matr;stat(b,ha</a:t>
            </a:r>
            <a:r>
              <a:rPr lang="en-US" sz="1400" b="1">
                <a:latin typeface="Courier New" pitchFamily="49" charset="0"/>
              </a:rPr>
              <a:t>);stat(b,he);stat(b,bhhh)$</a:t>
            </a:r>
            <a:endParaRPr lang="en-US" sz="1400">
              <a:latin typeface="Courier New" pitchFamily="49" charset="0"/>
            </a:endParaRPr>
          </a:p>
          <a:p>
            <a:r>
              <a:rPr lang="en-US" sz="1400" b="1">
                <a:latin typeface="Courier New" pitchFamily="49" charset="0"/>
              </a:rPr>
              <a:t>+---------+--------------+----------------+--------+---------+</a:t>
            </a:r>
          </a:p>
          <a:p>
            <a:r>
              <a:rPr lang="en-US" sz="1400" b="1">
                <a:latin typeface="Courier New" pitchFamily="49" charset="0"/>
              </a:rPr>
              <a:t>|Variable | Coefficient  | Standard Error |b/St.Er.|P[|Z|&gt;z] |</a:t>
            </a:r>
          </a:p>
          <a:p>
            <a:r>
              <a:rPr lang="en-US" sz="1400" b="1">
                <a:latin typeface="Courier New" pitchFamily="49" charset="0"/>
              </a:rPr>
              <a:t>+---------+--------------+----------------+--------+---------+</a:t>
            </a:r>
          </a:p>
          <a:p>
            <a:r>
              <a:rPr lang="en-US" sz="1400" b="1">
                <a:latin typeface="Courier New" pitchFamily="49" charset="0"/>
              </a:rPr>
              <a:t> B_1          -1.82555590      .11129890   -16.402   .0000  ACTUAL</a:t>
            </a:r>
          </a:p>
          <a:p>
            <a:r>
              <a:rPr lang="en-US" sz="1400" b="1">
                <a:latin typeface="Courier New" pitchFamily="49" charset="0"/>
              </a:rPr>
              <a:t> B_2            .05545277      .00617308     8.983   .0000</a:t>
            </a:r>
          </a:p>
          <a:p>
            <a:r>
              <a:rPr lang="en-US" sz="1400" b="1">
                <a:latin typeface="Courier New" pitchFamily="49" charset="0"/>
              </a:rPr>
              <a:t> B_3            .23664845      .04609371     5.134   .0000</a:t>
            </a:r>
          </a:p>
          <a:p>
            <a:r>
              <a:rPr lang="en-US" sz="1400" b="1">
                <a:latin typeface="Courier New" pitchFamily="49" charset="0"/>
              </a:rPr>
              <a:t> B_4           -.00087436      .00164729     -.531   .5956</a:t>
            </a:r>
          </a:p>
          <a:p>
            <a:r>
              <a:rPr lang="en-US" sz="1400" b="1">
                <a:latin typeface="Courier New" pitchFamily="49" charset="0"/>
              </a:rPr>
              <a:t>+---------+--------------+----------------+--------+---------+</a:t>
            </a:r>
          </a:p>
          <a:p>
            <a:r>
              <a:rPr lang="en-US" sz="1400" b="1">
                <a:latin typeface="Courier New" pitchFamily="49" charset="0"/>
              </a:rPr>
              <a:t> B_1          -1.82555590      .04237258   -43.083   .0000  EXPECTED</a:t>
            </a:r>
          </a:p>
          <a:p>
            <a:r>
              <a:rPr lang="en-US" sz="1400" b="1">
                <a:latin typeface="Courier New" pitchFamily="49" charset="0"/>
              </a:rPr>
              <a:t> B_2            .05545277      .00264541    20.962   .0000</a:t>
            </a:r>
          </a:p>
          <a:p>
            <a:r>
              <a:rPr lang="en-US" sz="1400" b="1">
                <a:latin typeface="Courier New" pitchFamily="49" charset="0"/>
              </a:rPr>
              <a:t> B_3            .23664845      .01442783    16.402   .0000</a:t>
            </a:r>
          </a:p>
          <a:p>
            <a:r>
              <a:rPr lang="en-US" sz="1400" b="1">
                <a:latin typeface="Courier New" pitchFamily="49" charset="0"/>
              </a:rPr>
              <a:t> B_4           -.00087436      .00055100    -1.587   .1125</a:t>
            </a:r>
          </a:p>
          <a:p>
            <a:r>
              <a:rPr lang="en-US" sz="1400" b="1">
                <a:latin typeface="Courier New" pitchFamily="49" charset="0"/>
              </a:rPr>
              <a:t>+---------+--------------+----------------+--------+---------+</a:t>
            </a:r>
          </a:p>
          <a:p>
            <a:r>
              <a:rPr lang="en-US" sz="1400" b="1">
                <a:latin typeface="Courier New" pitchFamily="49" charset="0"/>
              </a:rPr>
              <a:t> B_1          -1.82555590      .05047329   -36.169   .0000  BHHH</a:t>
            </a:r>
          </a:p>
          <a:p>
            <a:r>
              <a:rPr lang="en-US" sz="1400" b="1">
                <a:latin typeface="Courier New" pitchFamily="49" charset="0"/>
              </a:rPr>
              <a:t> B_2            .05545277      .00326769    16.970   .0000</a:t>
            </a:r>
          </a:p>
          <a:p>
            <a:r>
              <a:rPr lang="en-US" sz="1400" b="1">
                <a:latin typeface="Courier New" pitchFamily="49" charset="0"/>
              </a:rPr>
              <a:t> B_3            .23664845      .01604572    14.748   .0000</a:t>
            </a:r>
          </a:p>
          <a:p>
            <a:r>
              <a:rPr lang="en-US" sz="1400" b="1">
                <a:latin typeface="Courier New" pitchFamily="49" charset="0"/>
              </a:rPr>
              <a:t> B_4           -.00087436      .00062011    -1.410   .1585</a:t>
            </a:r>
          </a:p>
        </p:txBody>
      </p:sp>
    </p:spTree>
    <p:extLst>
      <p:ext uri="{BB962C8B-B14F-4D97-AF65-F5344CB8AC3E}">
        <p14:creationId xmlns="" xmlns:p14="http://schemas.microsoft.com/office/powerpoint/2010/main" val="4120759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609600" y="1447800"/>
            <a:ext cx="8229600" cy="530225"/>
          </a:xfrm>
        </p:spPr>
        <p:txBody>
          <a:bodyPr/>
          <a:lstStyle/>
          <a:p>
            <a:pPr eaLnBrk="1" hangingPunct="1"/>
            <a:r>
              <a:rPr lang="en-US" b="1" smtClean="0"/>
              <a:t>Hypothesis Tests</a:t>
            </a:r>
          </a:p>
        </p:txBody>
      </p:sp>
      <p:sp>
        <p:nvSpPr>
          <p:cNvPr id="81923" name="Rectangle 3"/>
          <p:cNvSpPr>
            <a:spLocks noGrp="1" noChangeArrowheads="1"/>
          </p:cNvSpPr>
          <p:nvPr>
            <p:ph idx="1"/>
          </p:nvPr>
        </p:nvSpPr>
        <p:spPr>
          <a:xfrm>
            <a:off x="1371600" y="2286000"/>
            <a:ext cx="6477000" cy="2590800"/>
          </a:xfrm>
        </p:spPr>
        <p:txBody>
          <a:bodyPr/>
          <a:lstStyle/>
          <a:p>
            <a:pPr eaLnBrk="1" hangingPunct="1"/>
            <a:r>
              <a:rPr lang="en-US" smtClean="0">
                <a:latin typeface="Arial" pitchFamily="34" charset="0"/>
                <a:cs typeface="Arial" pitchFamily="34" charset="0"/>
              </a:rPr>
              <a:t>Trinity of tests for nested hypotheses</a:t>
            </a:r>
          </a:p>
          <a:p>
            <a:pPr lvl="1" eaLnBrk="1" hangingPunct="1"/>
            <a:r>
              <a:rPr lang="en-US" smtClean="0">
                <a:latin typeface="Arial" pitchFamily="34" charset="0"/>
                <a:cs typeface="Arial" pitchFamily="34" charset="0"/>
              </a:rPr>
              <a:t>Wald</a:t>
            </a:r>
          </a:p>
          <a:p>
            <a:pPr lvl="1" eaLnBrk="1" hangingPunct="1"/>
            <a:r>
              <a:rPr lang="en-US" smtClean="0">
                <a:latin typeface="Arial" pitchFamily="34" charset="0"/>
                <a:cs typeface="Arial" pitchFamily="34" charset="0"/>
              </a:rPr>
              <a:t>Likelihood ratio</a:t>
            </a:r>
          </a:p>
          <a:p>
            <a:pPr lvl="1" eaLnBrk="1" hangingPunct="1"/>
            <a:r>
              <a:rPr lang="en-US" smtClean="0">
                <a:latin typeface="Arial" pitchFamily="34" charset="0"/>
                <a:cs typeface="Arial" pitchFamily="34" charset="0"/>
              </a:rPr>
              <a:t>Lagrange multiplier</a:t>
            </a:r>
          </a:p>
          <a:p>
            <a:pPr eaLnBrk="1" hangingPunct="1"/>
            <a:r>
              <a:rPr lang="en-US" smtClean="0">
                <a:latin typeface="Arial" pitchFamily="34" charset="0"/>
                <a:cs typeface="Arial" pitchFamily="34" charset="0"/>
              </a:rPr>
              <a:t>All as defined for the M estimators</a:t>
            </a:r>
          </a:p>
        </p:txBody>
      </p:sp>
    </p:spTree>
    <p:extLst>
      <p:ext uri="{BB962C8B-B14F-4D97-AF65-F5344CB8AC3E}">
        <p14:creationId xmlns="" xmlns:p14="http://schemas.microsoft.com/office/powerpoint/2010/main" val="105310140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p:cNvSpPr>
            <a:spLocks noGrp="1" noChangeArrowheads="1"/>
          </p:cNvSpPr>
          <p:nvPr>
            <p:ph type="title"/>
          </p:nvPr>
        </p:nvSpPr>
        <p:spPr/>
        <p:txBody>
          <a:bodyPr/>
          <a:lstStyle/>
          <a:p>
            <a:pPr eaLnBrk="1" hangingPunct="1"/>
            <a:r>
              <a:rPr lang="en-US" b="1" smtClean="0"/>
              <a:t>Example: Exponential vs. Gamma</a:t>
            </a:r>
          </a:p>
        </p:txBody>
      </p:sp>
      <p:graphicFrame>
        <p:nvGraphicFramePr>
          <p:cNvPr id="38914" name="Object 6"/>
          <p:cNvGraphicFramePr>
            <a:graphicFrameLocks noChangeAspect="1"/>
          </p:cNvGraphicFramePr>
          <p:nvPr/>
        </p:nvGraphicFramePr>
        <p:xfrm>
          <a:off x="1600200" y="1600200"/>
          <a:ext cx="6553200" cy="850900"/>
        </p:xfrm>
        <a:graphic>
          <a:graphicData uri="http://schemas.openxmlformats.org/presentationml/2006/ole">
            <p:oleObj spid="_x0000_s38921" name="Equation" r:id="rId4" imgW="3517900" imgH="457200" progId="Equation.DSMT4">
              <p:embed/>
            </p:oleObj>
          </a:graphicData>
        </a:graphic>
      </p:graphicFrame>
      <p:sp>
        <p:nvSpPr>
          <p:cNvPr id="38917" name="Text Box 7"/>
          <p:cNvSpPr txBox="1">
            <a:spLocks noChangeArrowheads="1"/>
          </p:cNvSpPr>
          <p:nvPr/>
        </p:nvSpPr>
        <p:spPr bwMode="auto">
          <a:xfrm>
            <a:off x="6477000" y="2667000"/>
            <a:ext cx="220980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square">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a:latin typeface="Tahoma" pitchFamily="34" charset="0"/>
              </a:rPr>
              <a:t>Exponential: P = 1</a:t>
            </a:r>
          </a:p>
        </p:txBody>
      </p:sp>
      <p:sp>
        <p:nvSpPr>
          <p:cNvPr id="38919" name="Text Box 9"/>
          <p:cNvSpPr txBox="1">
            <a:spLocks noChangeArrowheads="1"/>
          </p:cNvSpPr>
          <p:nvPr/>
        </p:nvSpPr>
        <p:spPr bwMode="auto">
          <a:xfrm>
            <a:off x="6858000" y="3200400"/>
            <a:ext cx="91440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square">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a:latin typeface="Tahoma" pitchFamily="34" charset="0"/>
              </a:rPr>
              <a:t>P &gt; 1</a:t>
            </a:r>
          </a:p>
        </p:txBody>
      </p:sp>
      <p:pic>
        <p:nvPicPr>
          <p:cNvPr id="3" name="Picture 5"/>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1295400" y="2514600"/>
            <a:ext cx="4876800" cy="3657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Line 10"/>
          <p:cNvSpPr>
            <a:spLocks noChangeShapeType="1"/>
          </p:cNvSpPr>
          <p:nvPr/>
        </p:nvSpPr>
        <p:spPr bwMode="auto">
          <a:xfrm flipH="1">
            <a:off x="2209800" y="2819400"/>
            <a:ext cx="4114800" cy="1366044"/>
          </a:xfrm>
          <a:prstGeom prst="line">
            <a:avLst/>
          </a:prstGeom>
          <a:noFill/>
          <a:ln w="1905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lstStyle/>
          <a:p>
            <a:endParaRPr lang="en-US"/>
          </a:p>
        </p:txBody>
      </p:sp>
      <p:sp>
        <p:nvSpPr>
          <p:cNvPr id="12" name="Line 8"/>
          <p:cNvSpPr>
            <a:spLocks noChangeShapeType="1"/>
          </p:cNvSpPr>
          <p:nvPr/>
        </p:nvSpPr>
        <p:spPr bwMode="auto">
          <a:xfrm flipH="1">
            <a:off x="2743200" y="3429000"/>
            <a:ext cx="4038600" cy="1447800"/>
          </a:xfrm>
          <a:prstGeom prst="line">
            <a:avLst/>
          </a:prstGeom>
          <a:noFill/>
          <a:ln w="1905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lstStyle/>
          <a:p>
            <a:endParaRPr lang="en-US"/>
          </a:p>
        </p:txBody>
      </p:sp>
    </p:spTree>
    <p:extLst>
      <p:ext uri="{BB962C8B-B14F-4D97-AF65-F5344CB8AC3E}">
        <p14:creationId xmlns="" xmlns:p14="http://schemas.microsoft.com/office/powerpoint/2010/main" val="329210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2"/>
          <p:cNvSpPr>
            <a:spLocks noGrp="1" noChangeArrowheads="1"/>
          </p:cNvSpPr>
          <p:nvPr>
            <p:ph type="title"/>
          </p:nvPr>
        </p:nvSpPr>
        <p:spPr>
          <a:xfrm>
            <a:off x="457200" y="914400"/>
            <a:ext cx="8229600" cy="1139825"/>
          </a:xfrm>
        </p:spPr>
        <p:txBody>
          <a:bodyPr/>
          <a:lstStyle/>
          <a:p>
            <a:pPr eaLnBrk="1" hangingPunct="1"/>
            <a:r>
              <a:rPr lang="en-US" b="1" smtClean="0"/>
              <a:t>Log Likelihood</a:t>
            </a:r>
          </a:p>
        </p:txBody>
      </p:sp>
      <p:graphicFrame>
        <p:nvGraphicFramePr>
          <p:cNvPr id="39938" name="Object 4"/>
          <p:cNvGraphicFramePr>
            <a:graphicFrameLocks noChangeAspect="1"/>
          </p:cNvGraphicFramePr>
          <p:nvPr/>
        </p:nvGraphicFramePr>
        <p:xfrm>
          <a:off x="1371600" y="2492375"/>
          <a:ext cx="6781800" cy="2730500"/>
        </p:xfrm>
        <a:graphic>
          <a:graphicData uri="http://schemas.openxmlformats.org/presentationml/2006/ole">
            <p:oleObj spid="_x0000_s39944" name="Equation" r:id="rId4" imgW="3657600" imgH="1473200" progId="Equation.DSMT4">
              <p:embed/>
            </p:oleObj>
          </a:graphicData>
        </a:graphic>
      </p:graphicFrame>
    </p:spTree>
    <p:extLst>
      <p:ext uri="{BB962C8B-B14F-4D97-AF65-F5344CB8AC3E}">
        <p14:creationId xmlns="" xmlns:p14="http://schemas.microsoft.com/office/powerpoint/2010/main" val="154342499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457200" y="609600"/>
            <a:ext cx="8229600" cy="1139825"/>
          </a:xfrm>
        </p:spPr>
        <p:txBody>
          <a:bodyPr/>
          <a:lstStyle/>
          <a:p>
            <a:pPr eaLnBrk="1" hangingPunct="1"/>
            <a:r>
              <a:rPr lang="en-US" b="1" smtClean="0"/>
              <a:t>Estimated Gamma Model</a:t>
            </a:r>
          </a:p>
        </p:txBody>
      </p:sp>
      <p:sp>
        <p:nvSpPr>
          <p:cNvPr id="82947" name="Text Box 4"/>
          <p:cNvSpPr txBox="1">
            <a:spLocks noChangeArrowheads="1"/>
          </p:cNvSpPr>
          <p:nvPr/>
        </p:nvSpPr>
        <p:spPr bwMode="auto">
          <a:xfrm>
            <a:off x="1295400" y="2057400"/>
            <a:ext cx="7315200" cy="4565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square">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a:latin typeface="Courier New" pitchFamily="49" charset="0"/>
              </a:rPr>
              <a:t>+---------------------------------------------+</a:t>
            </a:r>
          </a:p>
          <a:p>
            <a:r>
              <a:rPr lang="en-US" sz="1200" b="1">
                <a:latin typeface="Courier New" pitchFamily="49" charset="0"/>
              </a:rPr>
              <a:t>| Gamma (Loglinear) Regression Model          |</a:t>
            </a:r>
          </a:p>
          <a:p>
            <a:r>
              <a:rPr lang="en-US" sz="1200" b="1" smtClean="0">
                <a:latin typeface="Courier New" pitchFamily="49" charset="0"/>
              </a:rPr>
              <a:t>| </a:t>
            </a:r>
            <a:r>
              <a:rPr lang="en-US" sz="1200" b="1">
                <a:latin typeface="Courier New" pitchFamily="49" charset="0"/>
              </a:rPr>
              <a:t>Dependent variable               HHNINC     |</a:t>
            </a:r>
          </a:p>
          <a:p>
            <a:r>
              <a:rPr lang="en-US" sz="1200" b="1">
                <a:latin typeface="Courier New" pitchFamily="49" charset="0"/>
              </a:rPr>
              <a:t>| Number of observations            27322     |</a:t>
            </a:r>
          </a:p>
          <a:p>
            <a:r>
              <a:rPr lang="en-US" sz="1200" b="1">
                <a:latin typeface="Courier New" pitchFamily="49" charset="0"/>
              </a:rPr>
              <a:t>| Iterations completed                 18     |</a:t>
            </a:r>
          </a:p>
          <a:p>
            <a:r>
              <a:rPr lang="en-US" sz="1200" b="1">
                <a:latin typeface="Courier New" pitchFamily="49" charset="0"/>
              </a:rPr>
              <a:t>| Log likelihood function        14237.33     |</a:t>
            </a:r>
          </a:p>
          <a:p>
            <a:r>
              <a:rPr lang="en-US" sz="1200" b="1">
                <a:latin typeface="Courier New" pitchFamily="49" charset="0"/>
              </a:rPr>
              <a:t>| Number of parameters                  5     |</a:t>
            </a:r>
          </a:p>
          <a:p>
            <a:r>
              <a:rPr lang="en-US" sz="1200" b="1">
                <a:latin typeface="Courier New" pitchFamily="49" charset="0"/>
              </a:rPr>
              <a:t>| Restricted log likelihood      1195.070     |</a:t>
            </a:r>
          </a:p>
          <a:p>
            <a:r>
              <a:rPr lang="en-US" sz="1200" b="1">
                <a:latin typeface="Courier New" pitchFamily="49" charset="0"/>
              </a:rPr>
              <a:t>| Chi squared                    26084.52     |</a:t>
            </a:r>
          </a:p>
          <a:p>
            <a:r>
              <a:rPr lang="en-US" sz="1200" b="1">
                <a:latin typeface="Courier New" pitchFamily="49" charset="0"/>
              </a:rPr>
              <a:t>| Degrees of freedom                    4     |</a:t>
            </a:r>
          </a:p>
          <a:p>
            <a:r>
              <a:rPr lang="en-US" sz="1200" b="1">
                <a:latin typeface="Courier New" pitchFamily="49" charset="0"/>
              </a:rPr>
              <a:t>| Prob[ChiSqd &gt; value] =         .0000000     |</a:t>
            </a:r>
          </a:p>
          <a:p>
            <a:r>
              <a:rPr lang="en-US" sz="1200" b="1">
                <a:latin typeface="Courier New" pitchFamily="49" charset="0"/>
              </a:rPr>
              <a:t>+---------------------------------------------+</a:t>
            </a:r>
          </a:p>
          <a:p>
            <a:r>
              <a:rPr lang="en-US" sz="1200" b="1">
                <a:latin typeface="Courier New" pitchFamily="49" charset="0"/>
              </a:rPr>
              <a:t>+---------+--------------+----------------+--------+---------+----------+</a:t>
            </a:r>
          </a:p>
          <a:p>
            <a:r>
              <a:rPr lang="en-US" sz="1200" b="1">
                <a:latin typeface="Courier New" pitchFamily="49" charset="0"/>
              </a:rPr>
              <a:t>|Variable | Coefficient  | Standard Error |b/St.Er.|P[|Z|&gt;z] | Mean of X|</a:t>
            </a:r>
          </a:p>
          <a:p>
            <a:r>
              <a:rPr lang="en-US" sz="1200" b="1">
                <a:latin typeface="Courier New" pitchFamily="49" charset="0"/>
              </a:rPr>
              <a:t>+---------+--------------+----------------+--------+---------+----------+</a:t>
            </a:r>
          </a:p>
          <a:p>
            <a:r>
              <a:rPr lang="en-US" sz="1200" b="1">
                <a:latin typeface="Courier New" pitchFamily="49" charset="0"/>
              </a:rPr>
              <a:t>          Parameters in conditional mean function</a:t>
            </a:r>
          </a:p>
          <a:p>
            <a:r>
              <a:rPr lang="en-US" sz="1200" b="1">
                <a:latin typeface="Courier New" pitchFamily="49" charset="0"/>
              </a:rPr>
              <a:t> Constant      3.45583194      .02043321   169.128   .0000</a:t>
            </a:r>
          </a:p>
          <a:p>
            <a:r>
              <a:rPr lang="en-US" sz="1200" b="1">
                <a:latin typeface="Courier New" pitchFamily="49" charset="0"/>
              </a:rPr>
              <a:t> EDUC          -.05545277      .00118268   -46.888   .0000    11.3201838</a:t>
            </a:r>
          </a:p>
          <a:p>
            <a:r>
              <a:rPr lang="en-US" sz="1200" b="1">
                <a:latin typeface="Courier New" pitchFamily="49" charset="0"/>
              </a:rPr>
              <a:t> MARRIED       -.23664845      .00646494   -36.605   .0000     .75869263</a:t>
            </a:r>
          </a:p>
          <a:p>
            <a:r>
              <a:rPr lang="en-US" sz="1200" b="1">
                <a:latin typeface="Courier New" pitchFamily="49" charset="0"/>
              </a:rPr>
              <a:t> AGE            .00087436      .00025374     3.446   .0006    43.5271942</a:t>
            </a:r>
          </a:p>
          <a:p>
            <a:r>
              <a:rPr lang="en-US" sz="1200" b="1">
                <a:latin typeface="Courier New" pitchFamily="49" charset="0"/>
              </a:rPr>
              <a:t>          Scale parameter for gamma model</a:t>
            </a:r>
          </a:p>
          <a:p>
            <a:r>
              <a:rPr lang="en-US" sz="1200" b="1">
                <a:latin typeface="Courier New" pitchFamily="49" charset="0"/>
              </a:rPr>
              <a:t> P_scale       5.10528380      .04232988   120.607   .0000</a:t>
            </a:r>
          </a:p>
          <a:p>
            <a:pPr>
              <a:spcBef>
                <a:spcPct val="50000"/>
              </a:spcBef>
            </a:pPr>
            <a:endParaRPr lang="en-US" sz="1200" b="1">
              <a:latin typeface="Courier New" pitchFamily="49" charset="0"/>
            </a:endParaRPr>
          </a:p>
        </p:txBody>
      </p:sp>
    </p:spTree>
    <p:extLst>
      <p:ext uri="{BB962C8B-B14F-4D97-AF65-F5344CB8AC3E}">
        <p14:creationId xmlns="" xmlns:p14="http://schemas.microsoft.com/office/powerpoint/2010/main" val="8574342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eaLnBrk="1" hangingPunct="1"/>
            <a:r>
              <a:rPr lang="en-US" b="1" smtClean="0"/>
              <a:t>Testing P = 1</a:t>
            </a:r>
          </a:p>
        </p:txBody>
      </p:sp>
      <p:sp>
        <p:nvSpPr>
          <p:cNvPr id="83971" name="Rectangle 3"/>
          <p:cNvSpPr>
            <a:spLocks noGrp="1" noChangeArrowheads="1"/>
          </p:cNvSpPr>
          <p:nvPr>
            <p:ph idx="1"/>
          </p:nvPr>
        </p:nvSpPr>
        <p:spPr>
          <a:xfrm>
            <a:off x="1219200" y="1905000"/>
            <a:ext cx="7391400" cy="3657600"/>
          </a:xfrm>
        </p:spPr>
        <p:txBody>
          <a:bodyPr/>
          <a:lstStyle/>
          <a:p>
            <a:pPr eaLnBrk="1" hangingPunct="1"/>
            <a:r>
              <a:rPr lang="en-US" smtClean="0">
                <a:latin typeface="Arial" pitchFamily="34" charset="0"/>
                <a:cs typeface="Arial" pitchFamily="34" charset="0"/>
              </a:rPr>
              <a:t>Wald: W = (5.10528380-1)</a:t>
            </a:r>
            <a:r>
              <a:rPr lang="en-US" baseline="30000" smtClean="0">
                <a:latin typeface="Arial" pitchFamily="34" charset="0"/>
                <a:cs typeface="Arial" pitchFamily="34" charset="0"/>
              </a:rPr>
              <a:t>2</a:t>
            </a:r>
            <a:r>
              <a:rPr lang="en-US" smtClean="0">
                <a:latin typeface="Arial" pitchFamily="34" charset="0"/>
                <a:cs typeface="Arial" pitchFamily="34" charset="0"/>
              </a:rPr>
              <a:t>/.04232988</a:t>
            </a:r>
            <a:r>
              <a:rPr lang="en-US" baseline="30000" smtClean="0">
                <a:latin typeface="Arial" pitchFamily="34" charset="0"/>
                <a:cs typeface="Arial" pitchFamily="34" charset="0"/>
              </a:rPr>
              <a:t>2</a:t>
            </a:r>
            <a:r>
              <a:rPr lang="en-US" smtClean="0">
                <a:latin typeface="Arial" pitchFamily="34" charset="0"/>
                <a:cs typeface="Arial" pitchFamily="34" charset="0"/>
              </a:rPr>
              <a:t> </a:t>
            </a:r>
            <a:br>
              <a:rPr lang="en-US" smtClean="0">
                <a:latin typeface="Arial" pitchFamily="34" charset="0"/>
                <a:cs typeface="Arial" pitchFamily="34" charset="0"/>
              </a:rPr>
            </a:br>
            <a:r>
              <a:rPr lang="en-US" smtClean="0">
                <a:latin typeface="Arial" pitchFamily="34" charset="0"/>
                <a:cs typeface="Arial" pitchFamily="34" charset="0"/>
              </a:rPr>
              <a:t>               = 9405.7</a:t>
            </a:r>
          </a:p>
          <a:p>
            <a:pPr eaLnBrk="1" hangingPunct="1"/>
            <a:r>
              <a:rPr lang="en-US" smtClean="0">
                <a:latin typeface="Arial" pitchFamily="34" charset="0"/>
                <a:cs typeface="Arial" pitchFamily="34" charset="0"/>
              </a:rPr>
              <a:t>Likelihood Ratio: </a:t>
            </a:r>
          </a:p>
          <a:p>
            <a:pPr lvl="1" eaLnBrk="1" hangingPunct="1"/>
            <a:r>
              <a:rPr lang="en-US" smtClean="0">
                <a:latin typeface="Arial" pitchFamily="34" charset="0"/>
                <a:cs typeface="Arial" pitchFamily="34" charset="0"/>
              </a:rPr>
              <a:t>logL|(P=1)=  1539.19</a:t>
            </a:r>
          </a:p>
          <a:p>
            <a:pPr lvl="1" eaLnBrk="1" hangingPunct="1"/>
            <a:r>
              <a:rPr lang="en-US" smtClean="0">
                <a:latin typeface="Arial" pitchFamily="34" charset="0"/>
                <a:cs typeface="Arial" pitchFamily="34" charset="0"/>
              </a:rPr>
              <a:t>logL|P </a:t>
            </a:r>
            <a:r>
              <a:rPr lang="en-US">
                <a:latin typeface="Arial" pitchFamily="34" charset="0"/>
                <a:cs typeface="Arial" pitchFamily="34" charset="0"/>
              </a:rPr>
              <a:t> </a:t>
            </a:r>
            <a:r>
              <a:rPr lang="en-US" smtClean="0">
                <a:latin typeface="Arial" pitchFamily="34" charset="0"/>
                <a:cs typeface="Arial" pitchFamily="34" charset="0"/>
              </a:rPr>
              <a:t>    = 14237.33</a:t>
            </a:r>
          </a:p>
          <a:p>
            <a:pPr lvl="1" eaLnBrk="1" hangingPunct="1"/>
            <a:r>
              <a:rPr lang="en-US" smtClean="0">
                <a:latin typeface="Arial" pitchFamily="34" charset="0"/>
                <a:cs typeface="Arial" pitchFamily="34" charset="0"/>
              </a:rPr>
              <a:t>LR = 2(14237.33 - 1539.19) = 25396.27</a:t>
            </a:r>
          </a:p>
          <a:p>
            <a:pPr eaLnBrk="1" hangingPunct="1"/>
            <a:r>
              <a:rPr lang="en-US" b="1" smtClean="0">
                <a:latin typeface="Arial" pitchFamily="34" charset="0"/>
                <a:cs typeface="Arial" pitchFamily="34" charset="0"/>
              </a:rPr>
              <a:t>Lagrange Multiplier…</a:t>
            </a:r>
          </a:p>
        </p:txBody>
      </p:sp>
    </p:spTree>
    <p:extLst>
      <p:ext uri="{BB962C8B-B14F-4D97-AF65-F5344CB8AC3E}">
        <p14:creationId xmlns="" xmlns:p14="http://schemas.microsoft.com/office/powerpoint/2010/main" val="20890695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p:cNvSpPr>
            <a:spLocks noGrp="1" noChangeArrowheads="1"/>
          </p:cNvSpPr>
          <p:nvPr>
            <p:ph type="title"/>
          </p:nvPr>
        </p:nvSpPr>
        <p:spPr>
          <a:xfrm>
            <a:off x="457200" y="685800"/>
            <a:ext cx="8229600" cy="1139825"/>
          </a:xfrm>
        </p:spPr>
        <p:txBody>
          <a:bodyPr/>
          <a:lstStyle/>
          <a:p>
            <a:pPr eaLnBrk="1" hangingPunct="1"/>
            <a:r>
              <a:rPr lang="en-US" b="1" smtClean="0"/>
              <a:t>Derivatives for the LM Test</a:t>
            </a:r>
          </a:p>
        </p:txBody>
      </p:sp>
      <p:graphicFrame>
        <p:nvGraphicFramePr>
          <p:cNvPr id="40962" name="Object 4"/>
          <p:cNvGraphicFramePr>
            <a:graphicFrameLocks noChangeAspect="1"/>
          </p:cNvGraphicFramePr>
          <p:nvPr/>
        </p:nvGraphicFramePr>
        <p:xfrm>
          <a:off x="1371600" y="2128838"/>
          <a:ext cx="6248400" cy="2994025"/>
        </p:xfrm>
        <a:graphic>
          <a:graphicData uri="http://schemas.openxmlformats.org/presentationml/2006/ole">
            <p:oleObj spid="_x0000_s40968" name="Equation" r:id="rId4" imgW="3657600" imgH="1752600" progId="Equation.DSMT4">
              <p:embed/>
            </p:oleObj>
          </a:graphicData>
        </a:graphic>
      </p:graphicFrame>
      <p:sp>
        <p:nvSpPr>
          <p:cNvPr id="40964" name="Text Box 5"/>
          <p:cNvSpPr txBox="1">
            <a:spLocks noChangeArrowheads="1"/>
          </p:cNvSpPr>
          <p:nvPr/>
        </p:nvSpPr>
        <p:spPr bwMode="auto">
          <a:xfrm>
            <a:off x="4419600" y="2743200"/>
            <a:ext cx="1066800" cy="385763"/>
          </a:xfrm>
          <a:prstGeom prst="rect">
            <a:avLst/>
          </a:prstGeom>
          <a:solidFill>
            <a:srgbClr val="FF3300">
              <a:alpha val="27058"/>
            </a:srgbClr>
          </a:solidFill>
          <a:ln w="19050">
            <a:solidFill>
              <a:schemeClr val="tx1"/>
            </a:solidFill>
            <a:miter lim="800000"/>
            <a:headEnd/>
            <a:tailEnd/>
          </a:ln>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endParaRPr lang="en-US"/>
          </a:p>
        </p:txBody>
      </p:sp>
      <p:sp>
        <p:nvSpPr>
          <p:cNvPr id="40965" name="Text Box 6"/>
          <p:cNvSpPr txBox="1">
            <a:spLocks noChangeArrowheads="1"/>
          </p:cNvSpPr>
          <p:nvPr/>
        </p:nvSpPr>
        <p:spPr bwMode="auto">
          <a:xfrm>
            <a:off x="4953000" y="3505200"/>
            <a:ext cx="723900" cy="385763"/>
          </a:xfrm>
          <a:prstGeom prst="rect">
            <a:avLst/>
          </a:prstGeom>
          <a:solidFill>
            <a:srgbClr val="FF3300">
              <a:alpha val="27058"/>
            </a:srgbClr>
          </a:solidFill>
          <a:ln w="19050">
            <a:solidFill>
              <a:schemeClr val="tx1"/>
            </a:solidFill>
            <a:miter lim="800000"/>
            <a:headEnd/>
            <a:tailEnd/>
          </a:ln>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endParaRPr lang="en-US"/>
          </a:p>
        </p:txBody>
      </p:sp>
    </p:spTree>
    <p:extLst>
      <p:ext uri="{BB962C8B-B14F-4D97-AF65-F5344CB8AC3E}">
        <p14:creationId xmlns="" xmlns:p14="http://schemas.microsoft.com/office/powerpoint/2010/main" val="5701068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4"/>
          <p:cNvSpPr>
            <a:spLocks noGrp="1" noChangeArrowheads="1"/>
          </p:cNvSpPr>
          <p:nvPr>
            <p:ph type="title"/>
          </p:nvPr>
        </p:nvSpPr>
        <p:spPr>
          <a:xfrm>
            <a:off x="457200" y="381000"/>
            <a:ext cx="8229600" cy="1139825"/>
          </a:xfrm>
        </p:spPr>
        <p:txBody>
          <a:bodyPr/>
          <a:lstStyle/>
          <a:p>
            <a:pPr eaLnBrk="1" hangingPunct="1"/>
            <a:r>
              <a:rPr lang="en-US" b="1" smtClean="0"/>
              <a:t>Psi Function = dlog</a:t>
            </a:r>
            <a:r>
              <a:rPr lang="en-US" b="1" smtClean="0">
                <a:sym typeface="Symbol"/>
              </a:rPr>
              <a:t></a:t>
            </a:r>
            <a:r>
              <a:rPr lang="en-US" b="1" smtClean="0"/>
              <a:t>(P)/dP</a:t>
            </a:r>
          </a:p>
        </p:txBody>
      </p:sp>
      <p:pic>
        <p:nvPicPr>
          <p:cNvPr id="84995" name="Picture 5"/>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524000" y="1676400"/>
            <a:ext cx="6553200" cy="4911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spTree>
    <p:extLst>
      <p:ext uri="{BB962C8B-B14F-4D97-AF65-F5344CB8AC3E}">
        <p14:creationId xmlns="" xmlns:p14="http://schemas.microsoft.com/office/powerpoint/2010/main" val="173376342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4"/>
          <p:cNvSpPr>
            <a:spLocks noGrp="1" noChangeArrowheads="1"/>
          </p:cNvSpPr>
          <p:nvPr>
            <p:ph type="title"/>
          </p:nvPr>
        </p:nvSpPr>
        <p:spPr/>
        <p:txBody>
          <a:bodyPr/>
          <a:lstStyle/>
          <a:p>
            <a:pPr eaLnBrk="1" hangingPunct="1"/>
            <a:r>
              <a:rPr lang="en-US" b="1" smtClean="0"/>
              <a:t>Derivatives</a:t>
            </a:r>
          </a:p>
        </p:txBody>
      </p:sp>
      <p:graphicFrame>
        <p:nvGraphicFramePr>
          <p:cNvPr id="41986" name="Object 5"/>
          <p:cNvGraphicFramePr>
            <a:graphicFrameLocks noGrp="1" noChangeAspect="1"/>
          </p:cNvGraphicFramePr>
          <p:nvPr>
            <p:ph idx="1"/>
            <p:extLst>
              <p:ext uri="{D42A27DB-BD31-4B8C-83A1-F6EECF244321}">
                <p14:modId xmlns="" xmlns:p14="http://schemas.microsoft.com/office/powerpoint/2010/main" val="1666983426"/>
              </p:ext>
            </p:extLst>
          </p:nvPr>
        </p:nvGraphicFramePr>
        <p:xfrm>
          <a:off x="990600" y="2057400"/>
          <a:ext cx="7239000" cy="3221038"/>
        </p:xfrm>
        <a:graphic>
          <a:graphicData uri="http://schemas.openxmlformats.org/presentationml/2006/ole">
            <p:oleObj spid="_x0000_s41992" name="Equation" r:id="rId3" imgW="5537200" imgH="2463800" progId="Equation.DSMT4">
              <p:embed/>
            </p:oleObj>
          </a:graphicData>
        </a:graphic>
      </p:graphicFrame>
      <p:sp>
        <p:nvSpPr>
          <p:cNvPr id="41988" name="Line 7"/>
          <p:cNvSpPr>
            <a:spLocks noChangeShapeType="1"/>
          </p:cNvSpPr>
          <p:nvPr/>
        </p:nvSpPr>
        <p:spPr bwMode="auto">
          <a:xfrm flipV="1">
            <a:off x="1371600" y="5156200"/>
            <a:ext cx="2590800" cy="457200"/>
          </a:xfrm>
          <a:prstGeom prst="line">
            <a:avLst/>
          </a:prstGeom>
          <a:noFill/>
          <a:ln w="38100">
            <a:solidFill>
              <a:srgbClr val="FF3300"/>
            </a:solidFill>
            <a:round/>
            <a:headEnd/>
            <a:tailEnd type="triangle" w="med" len="med"/>
          </a:ln>
          <a:extLst>
            <a:ext uri="{909E8E84-426E-40DD-AFC4-6F175D3DCCD1}">
              <a14:hiddenFill xmlns="" xmlns:a14="http://schemas.microsoft.com/office/drawing/2010/main">
                <a:noFill/>
              </a14:hiddenFill>
            </a:ext>
          </a:extLst>
        </p:spPr>
        <p:txBody>
          <a:bodyPr wrap="none"/>
          <a:lstStyle/>
          <a:p>
            <a:endParaRPr lang="en-US"/>
          </a:p>
        </p:txBody>
      </p:sp>
    </p:spTree>
    <p:extLst>
      <p:ext uri="{BB962C8B-B14F-4D97-AF65-F5344CB8AC3E}">
        <p14:creationId xmlns="" xmlns:p14="http://schemas.microsoft.com/office/powerpoint/2010/main" val="26284179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a:xfrm>
            <a:off x="533400" y="533400"/>
            <a:ext cx="8229600" cy="1139825"/>
          </a:xfrm>
        </p:spPr>
        <p:txBody>
          <a:bodyPr/>
          <a:lstStyle/>
          <a:p>
            <a:pPr eaLnBrk="1" hangingPunct="1"/>
            <a:r>
              <a:rPr lang="en-US" b="1" smtClean="0"/>
              <a:t>Score Test</a:t>
            </a:r>
          </a:p>
        </p:txBody>
      </p:sp>
      <p:graphicFrame>
        <p:nvGraphicFramePr>
          <p:cNvPr id="43010" name="Object 4"/>
          <p:cNvGraphicFramePr>
            <a:graphicFrameLocks noChangeAspect="1"/>
          </p:cNvGraphicFramePr>
          <p:nvPr>
            <p:extLst>
              <p:ext uri="{D42A27DB-BD31-4B8C-83A1-F6EECF244321}">
                <p14:modId xmlns="" xmlns:p14="http://schemas.microsoft.com/office/powerpoint/2010/main" val="3576337220"/>
              </p:ext>
            </p:extLst>
          </p:nvPr>
        </p:nvGraphicFramePr>
        <p:xfrm>
          <a:off x="989013" y="1905000"/>
          <a:ext cx="7243762" cy="4414838"/>
        </p:xfrm>
        <a:graphic>
          <a:graphicData uri="http://schemas.openxmlformats.org/presentationml/2006/ole">
            <p:oleObj spid="_x0000_s43016" name="Equation" r:id="rId3" imgW="4749480" imgH="2895480" progId="Equation.DSMT4">
              <p:embed/>
            </p:oleObj>
          </a:graphicData>
        </a:graphic>
      </p:graphicFrame>
    </p:spTree>
    <p:extLst>
      <p:ext uri="{BB962C8B-B14F-4D97-AF65-F5344CB8AC3E}">
        <p14:creationId xmlns="" xmlns:p14="http://schemas.microsoft.com/office/powerpoint/2010/main" val="19740515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381000" y="533400"/>
            <a:ext cx="8229600" cy="1139825"/>
          </a:xfrm>
        </p:spPr>
        <p:txBody>
          <a:bodyPr/>
          <a:lstStyle/>
          <a:p>
            <a:pPr eaLnBrk="1" hangingPunct="1"/>
            <a:r>
              <a:rPr lang="en-US" b="1" smtClean="0"/>
              <a:t>Calculated LM Statistic</a:t>
            </a:r>
          </a:p>
        </p:txBody>
      </p:sp>
      <p:sp>
        <p:nvSpPr>
          <p:cNvPr id="86019" name="Text Box 4"/>
          <p:cNvSpPr txBox="1">
            <a:spLocks noChangeArrowheads="1"/>
          </p:cNvSpPr>
          <p:nvPr/>
        </p:nvSpPr>
        <p:spPr bwMode="auto">
          <a:xfrm>
            <a:off x="457200" y="1981200"/>
            <a:ext cx="8305800" cy="440120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smtClean="0">
                <a:latin typeface="Courier New" pitchFamily="49" charset="0"/>
              </a:rPr>
              <a:t>Create  ;</a:t>
            </a:r>
            <a:r>
              <a:rPr lang="en-US" sz="1400" b="1">
                <a:latin typeface="Courier New" pitchFamily="49" charset="0"/>
              </a:rPr>
              <a:t>thetai=exp(x’b) ; gi=(hhninc/thetai – 1)</a:t>
            </a:r>
          </a:p>
          <a:p>
            <a:r>
              <a:rPr lang="en-US" sz="1400" b="1" smtClean="0">
                <a:latin typeface="Courier New" pitchFamily="49" charset="0"/>
              </a:rPr>
              <a:t>Create  ;</a:t>
            </a:r>
            <a:r>
              <a:rPr lang="en-US" sz="1400" b="1">
                <a:latin typeface="Courier New" pitchFamily="49" charset="0"/>
              </a:rPr>
              <a:t>gpi=log(hhninc/thetai)-psi(1)$</a:t>
            </a:r>
          </a:p>
          <a:p>
            <a:r>
              <a:rPr lang="en-US" sz="1400" b="1" smtClean="0">
                <a:latin typeface="Courier New" pitchFamily="49" charset="0"/>
              </a:rPr>
              <a:t>Create  ;</a:t>
            </a:r>
            <a:r>
              <a:rPr lang="en-US" sz="1400" b="1">
                <a:latin typeface="Courier New" pitchFamily="49" charset="0"/>
              </a:rPr>
              <a:t>g1i=gi;g2i=gi*educ;g3i=gi*married;g4i=gi*age;g5i=gpi$</a:t>
            </a:r>
          </a:p>
          <a:p>
            <a:r>
              <a:rPr lang="en-US" sz="1400" b="1">
                <a:latin typeface="Courier New" pitchFamily="49" charset="0"/>
              </a:rPr>
              <a:t>Namelist;ggi=g1i,g2i,g3i,g4i,g5i$</a:t>
            </a:r>
          </a:p>
          <a:p>
            <a:r>
              <a:rPr lang="en-US" sz="1400" b="1" smtClean="0">
                <a:latin typeface="Courier New" pitchFamily="49" charset="0"/>
              </a:rPr>
              <a:t>Matrix  ;</a:t>
            </a:r>
            <a:r>
              <a:rPr lang="en-US" sz="1400" b="1">
                <a:latin typeface="Courier New" pitchFamily="49" charset="0"/>
              </a:rPr>
              <a:t>list ; lm = 1'ggi * &lt;ggi'ggi&gt; * ggi'1 $</a:t>
            </a:r>
          </a:p>
          <a:p>
            <a:endParaRPr lang="en-US" sz="1400" b="1">
              <a:latin typeface="Courier New" pitchFamily="49" charset="0"/>
            </a:endParaRPr>
          </a:p>
          <a:p>
            <a:r>
              <a:rPr lang="en-US" b="1" smtClean="0">
                <a:latin typeface="Courier New" pitchFamily="49" charset="0"/>
              </a:rPr>
              <a:t>        Matrix LM</a:t>
            </a:r>
            <a:endParaRPr lang="en-US" b="1">
              <a:latin typeface="Courier New" pitchFamily="49" charset="0"/>
            </a:endParaRPr>
          </a:p>
          <a:p>
            <a:r>
              <a:rPr lang="en-US" b="1">
                <a:latin typeface="Courier New" pitchFamily="49" charset="0"/>
              </a:rPr>
              <a:t>               1</a:t>
            </a:r>
          </a:p>
          <a:p>
            <a:r>
              <a:rPr lang="en-US" b="1">
                <a:latin typeface="Courier New" pitchFamily="49" charset="0"/>
              </a:rPr>
              <a:t>        +--------------</a:t>
            </a:r>
          </a:p>
          <a:p>
            <a:r>
              <a:rPr lang="en-US" b="1">
                <a:latin typeface="Courier New" pitchFamily="49" charset="0"/>
              </a:rPr>
              <a:t>       1|  26596.92</a:t>
            </a:r>
          </a:p>
          <a:p>
            <a:endParaRPr lang="en-US" b="1">
              <a:latin typeface="Courier New" pitchFamily="49" charset="0"/>
            </a:endParaRPr>
          </a:p>
          <a:p>
            <a:r>
              <a:rPr lang="en-US" sz="1400" b="1">
                <a:latin typeface="Courier New" pitchFamily="49" charset="0"/>
              </a:rPr>
              <a:t>? Use built-in procedure. </a:t>
            </a:r>
          </a:p>
          <a:p>
            <a:r>
              <a:rPr lang="en-US" sz="1400" b="1">
                <a:latin typeface="Courier New" pitchFamily="49" charset="0"/>
              </a:rPr>
              <a:t>? LM is computed with actual Hessian instead of BHHH</a:t>
            </a:r>
          </a:p>
          <a:p>
            <a:r>
              <a:rPr lang="en-US" sz="1400" b="1">
                <a:latin typeface="Courier New" pitchFamily="49" charset="0"/>
              </a:rPr>
              <a:t>logl;lhs=hhninc;rhs=one,educ,married,age;model=g;start=b,1;maxit=0$</a:t>
            </a:r>
          </a:p>
          <a:p>
            <a:endParaRPr lang="en-US" b="1"/>
          </a:p>
          <a:p>
            <a:r>
              <a:rPr lang="en-US" b="1">
                <a:latin typeface="Courier New" pitchFamily="49" charset="0"/>
              </a:rPr>
              <a:t>| LM Stat. at start values       9602.409     |</a:t>
            </a:r>
          </a:p>
          <a:p>
            <a:endParaRPr lang="en-US" sz="1400" b="1">
              <a:latin typeface="Courier New" pitchFamily="49" charset="0"/>
            </a:endParaRPr>
          </a:p>
          <a:p>
            <a:endParaRPr lang="en-US" sz="1400" b="1">
              <a:latin typeface="Courier New" pitchFamily="49" charset="0"/>
            </a:endParaRPr>
          </a:p>
        </p:txBody>
      </p:sp>
      <p:sp>
        <p:nvSpPr>
          <p:cNvPr id="4" name="Rectangle 3"/>
          <p:cNvSpPr/>
          <p:nvPr/>
        </p:nvSpPr>
        <p:spPr bwMode="auto">
          <a:xfrm>
            <a:off x="1333500" y="3124200"/>
            <a:ext cx="2552700" cy="1371600"/>
          </a:xfrm>
          <a:prstGeom prst="rect">
            <a:avLst/>
          </a:prstGeom>
          <a:solidFill>
            <a:srgbClr val="99CC00">
              <a:alpha val="21961"/>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 xmlns:p14="http://schemas.microsoft.com/office/powerpoint/2010/main" val="42087604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2"/>
          <p:cNvSpPr>
            <a:spLocks noGrp="1" noChangeArrowheads="1"/>
          </p:cNvSpPr>
          <p:nvPr>
            <p:ph type="title"/>
          </p:nvPr>
        </p:nvSpPr>
        <p:spPr>
          <a:xfrm>
            <a:off x="228600" y="533400"/>
            <a:ext cx="8686800" cy="1143000"/>
          </a:xfrm>
        </p:spPr>
        <p:txBody>
          <a:bodyPr/>
          <a:lstStyle/>
          <a:p>
            <a:pPr eaLnBrk="1" hangingPunct="1"/>
            <a:r>
              <a:rPr lang="en-US" b="1" smtClean="0"/>
              <a:t>Clustered Data and Partial Likelihood</a:t>
            </a:r>
          </a:p>
        </p:txBody>
      </p:sp>
      <p:graphicFrame>
        <p:nvGraphicFramePr>
          <p:cNvPr id="44034" name="Object 4"/>
          <p:cNvGraphicFramePr>
            <a:graphicFrameLocks noChangeAspect="1"/>
          </p:cNvGraphicFramePr>
          <p:nvPr/>
        </p:nvGraphicFramePr>
        <p:xfrm>
          <a:off x="1301750" y="2019300"/>
          <a:ext cx="6161088" cy="4305300"/>
        </p:xfrm>
        <a:graphic>
          <a:graphicData uri="http://schemas.openxmlformats.org/presentationml/2006/ole">
            <p:oleObj spid="_x0000_s44040" name="Equation" r:id="rId4" imgW="3962400" imgH="2768600" progId="Equation.DSMT4">
              <p:embed/>
            </p:oleObj>
          </a:graphicData>
        </a:graphic>
      </p:graphicFrame>
    </p:spTree>
    <p:extLst>
      <p:ext uri="{BB962C8B-B14F-4D97-AF65-F5344CB8AC3E}">
        <p14:creationId xmlns="" xmlns:p14="http://schemas.microsoft.com/office/powerpoint/2010/main" val="179612775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2"/>
          <p:cNvSpPr>
            <a:spLocks noGrp="1" noChangeArrowheads="1"/>
          </p:cNvSpPr>
          <p:nvPr>
            <p:ph type="title"/>
          </p:nvPr>
        </p:nvSpPr>
        <p:spPr>
          <a:xfrm>
            <a:off x="457200" y="533400"/>
            <a:ext cx="8229600" cy="1139825"/>
          </a:xfrm>
        </p:spPr>
        <p:txBody>
          <a:bodyPr/>
          <a:lstStyle/>
          <a:p>
            <a:pPr eaLnBrk="1" hangingPunct="1"/>
            <a:r>
              <a:rPr lang="en-US" b="1" smtClean="0"/>
              <a:t>Inference with ‘Clustering’</a:t>
            </a:r>
          </a:p>
        </p:txBody>
      </p:sp>
      <p:graphicFrame>
        <p:nvGraphicFramePr>
          <p:cNvPr id="45058" name="Object 4"/>
          <p:cNvGraphicFramePr>
            <a:graphicFrameLocks noChangeAspect="1"/>
          </p:cNvGraphicFramePr>
          <p:nvPr>
            <p:extLst>
              <p:ext uri="{D42A27DB-BD31-4B8C-83A1-F6EECF244321}">
                <p14:modId xmlns="" xmlns:p14="http://schemas.microsoft.com/office/powerpoint/2010/main" val="380648897"/>
              </p:ext>
            </p:extLst>
          </p:nvPr>
        </p:nvGraphicFramePr>
        <p:xfrm>
          <a:off x="1447800" y="2057400"/>
          <a:ext cx="6789738" cy="4185474"/>
        </p:xfrm>
        <a:graphic>
          <a:graphicData uri="http://schemas.openxmlformats.org/presentationml/2006/ole">
            <p:oleObj spid="_x0000_s45064" name="Equation" r:id="rId4" imgW="4965480" imgH="3060360" progId="Equation.DSMT4">
              <p:embed/>
            </p:oleObj>
          </a:graphicData>
        </a:graphic>
      </p:graphicFrame>
    </p:spTree>
    <p:extLst>
      <p:ext uri="{BB962C8B-B14F-4D97-AF65-F5344CB8AC3E}">
        <p14:creationId xmlns="" xmlns:p14="http://schemas.microsoft.com/office/powerpoint/2010/main" val="26125915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457200" y="685800"/>
            <a:ext cx="8229600" cy="1139825"/>
          </a:xfrm>
        </p:spPr>
        <p:txBody>
          <a:bodyPr/>
          <a:lstStyle/>
          <a:p>
            <a:pPr eaLnBrk="1" hangingPunct="1"/>
            <a:r>
              <a:rPr lang="en-US" b="1" smtClean="0"/>
              <a:t>Cluster Estimation</a:t>
            </a:r>
          </a:p>
        </p:txBody>
      </p:sp>
      <p:sp>
        <p:nvSpPr>
          <p:cNvPr id="87043" name="Text Box 4"/>
          <p:cNvSpPr txBox="1">
            <a:spLocks noChangeArrowheads="1"/>
          </p:cNvSpPr>
          <p:nvPr/>
        </p:nvSpPr>
        <p:spPr bwMode="auto">
          <a:xfrm>
            <a:off x="1066800" y="2057400"/>
            <a:ext cx="7086600" cy="4565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a:latin typeface="Courier New" pitchFamily="49" charset="0"/>
              </a:rPr>
              <a:t>+---------------------------------------------+</a:t>
            </a:r>
          </a:p>
          <a:p>
            <a:r>
              <a:rPr lang="en-US" sz="1200" b="1">
                <a:latin typeface="Courier New" pitchFamily="49" charset="0"/>
              </a:rPr>
              <a:t>| Exponential (Loglinear) Regression Model    |</a:t>
            </a:r>
          </a:p>
          <a:p>
            <a:r>
              <a:rPr lang="en-US" sz="1200" b="1">
                <a:latin typeface="Courier New" pitchFamily="49" charset="0"/>
              </a:rPr>
              <a:t>| Maximum Likelihood Estimates                |</a:t>
            </a:r>
          </a:p>
          <a:p>
            <a:r>
              <a:rPr lang="en-US" sz="1200" b="1">
                <a:latin typeface="Courier New" pitchFamily="49" charset="0"/>
              </a:rPr>
              <a:t>+---------------------------------------------+</a:t>
            </a:r>
          </a:p>
          <a:p>
            <a:r>
              <a:rPr lang="en-US" sz="1200" b="1">
                <a:latin typeface="Courier New" pitchFamily="49" charset="0"/>
              </a:rPr>
              <a:t>+-----------------------------------------------------------------------+</a:t>
            </a:r>
          </a:p>
          <a:p>
            <a:r>
              <a:rPr lang="en-US" sz="1200" b="1">
                <a:latin typeface="Courier New" pitchFamily="49" charset="0"/>
              </a:rPr>
              <a:t>| Covariance matrix for the model is adjusted for data clustering.      |</a:t>
            </a:r>
          </a:p>
          <a:p>
            <a:r>
              <a:rPr lang="en-US" sz="1200" b="1">
                <a:latin typeface="Courier New" pitchFamily="49" charset="0"/>
              </a:rPr>
              <a:t>| Sample of  27322 observations contained   7293 clusters defined by    |</a:t>
            </a:r>
          </a:p>
          <a:p>
            <a:r>
              <a:rPr lang="en-US" sz="1200" b="1">
                <a:latin typeface="Courier New" pitchFamily="49" charset="0"/>
              </a:rPr>
              <a:t>| variable ID       which identifies by a value a cluster ID.           |</a:t>
            </a:r>
          </a:p>
          <a:p>
            <a:r>
              <a:rPr lang="en-US" sz="1200" b="1">
                <a:latin typeface="Courier New" pitchFamily="49" charset="0"/>
              </a:rPr>
              <a:t>+-----------------------------------------------------------------------+</a:t>
            </a:r>
          </a:p>
          <a:p>
            <a:r>
              <a:rPr lang="en-US" sz="1200" b="1">
                <a:latin typeface="Courier New" pitchFamily="49" charset="0"/>
              </a:rPr>
              <a:t>+---------+--------------+----------------+--------+---------+----------+</a:t>
            </a:r>
          </a:p>
          <a:p>
            <a:r>
              <a:rPr lang="en-US" sz="1200" b="1">
                <a:latin typeface="Courier New" pitchFamily="49" charset="0"/>
              </a:rPr>
              <a:t>|Variable | Coefficient  | Standard Error |b/St.Er.|P[|Z|&gt;z] | Mean of X|</a:t>
            </a:r>
          </a:p>
          <a:p>
            <a:r>
              <a:rPr lang="en-US" sz="1200" b="1">
                <a:latin typeface="Courier New" pitchFamily="49" charset="0"/>
              </a:rPr>
              <a:t>+---------+--------------+----------------+--------+---------+----------+</a:t>
            </a:r>
          </a:p>
          <a:p>
            <a:r>
              <a:rPr lang="en-US" sz="1200" b="1">
                <a:latin typeface="Courier New" pitchFamily="49" charset="0"/>
              </a:rPr>
              <a:t>          Parameters in conditional mean function</a:t>
            </a:r>
          </a:p>
          <a:p>
            <a:r>
              <a:rPr lang="en-US" sz="1200" b="1">
                <a:latin typeface="Courier New" pitchFamily="49" charset="0"/>
              </a:rPr>
              <a:t> Constant      1.82555590      .03215706    56.770   .0000</a:t>
            </a:r>
          </a:p>
          <a:p>
            <a:r>
              <a:rPr lang="en-US" sz="1200" b="1">
                <a:latin typeface="Courier New" pitchFamily="49" charset="0"/>
              </a:rPr>
              <a:t> EDUC          -.05545277      .00195517   -28.362   .0000    11.3201838</a:t>
            </a:r>
          </a:p>
          <a:p>
            <a:r>
              <a:rPr lang="en-US" sz="1200" b="1">
                <a:latin typeface="Courier New" pitchFamily="49" charset="0"/>
              </a:rPr>
              <a:t> MARRIED       -.23664845      .01338104   -17.685   .0000     .75869263</a:t>
            </a:r>
          </a:p>
          <a:p>
            <a:r>
              <a:rPr lang="en-US" sz="1200" b="1">
                <a:latin typeface="Courier New" pitchFamily="49" charset="0"/>
              </a:rPr>
              <a:t> AGE            .00087436      .00044694     1.956   .0504    43.5271942</a:t>
            </a:r>
          </a:p>
          <a:p>
            <a:r>
              <a:rPr lang="en-US" sz="1200" b="1">
                <a:latin typeface="Courier New" pitchFamily="49" charset="0"/>
              </a:rPr>
              <a:t>+---------+--------------+----------------+--------+---------+----------+</a:t>
            </a:r>
          </a:p>
          <a:p>
            <a:r>
              <a:rPr lang="en-US" sz="1200" b="1">
                <a:latin typeface="Courier New" pitchFamily="49" charset="0"/>
              </a:rPr>
              <a:t>          Uncorrected Standard Errors</a:t>
            </a:r>
          </a:p>
          <a:p>
            <a:r>
              <a:rPr lang="en-US" sz="1200" b="1">
                <a:latin typeface="Courier New" pitchFamily="49" charset="0"/>
              </a:rPr>
              <a:t> Constant      1.82555590      .04219675    43.263   .0000</a:t>
            </a:r>
          </a:p>
          <a:p>
            <a:r>
              <a:rPr lang="en-US" sz="1200" b="1">
                <a:latin typeface="Courier New" pitchFamily="49" charset="0"/>
              </a:rPr>
              <a:t> EDUC          -.05545277      .00267224   -20.751   .0000    11.3201838</a:t>
            </a:r>
          </a:p>
          <a:p>
            <a:r>
              <a:rPr lang="en-US" sz="1200" b="1">
                <a:latin typeface="Courier New" pitchFamily="49" charset="0"/>
              </a:rPr>
              <a:t> MARRIED       -.23664845      .01460746   -16.201   .0000     .75869263</a:t>
            </a:r>
          </a:p>
          <a:p>
            <a:r>
              <a:rPr lang="en-US" sz="1200" b="1">
                <a:latin typeface="Courier New" pitchFamily="49" charset="0"/>
              </a:rPr>
              <a:t> AGE            .00087436      .00057331     1.525   .1272    43.5271942</a:t>
            </a:r>
          </a:p>
          <a:p>
            <a:pPr>
              <a:spcBef>
                <a:spcPct val="50000"/>
              </a:spcBef>
            </a:pPr>
            <a:endParaRPr lang="en-US" sz="1200" b="1">
              <a:latin typeface="Courier New" pitchFamily="49" charset="0"/>
            </a:endParaRPr>
          </a:p>
        </p:txBody>
      </p:sp>
    </p:spTree>
    <p:extLst>
      <p:ext uri="{BB962C8B-B14F-4D97-AF65-F5344CB8AC3E}">
        <p14:creationId xmlns="" xmlns:p14="http://schemas.microsoft.com/office/powerpoint/2010/main" val="305479379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pPr eaLnBrk="1" hangingPunct="1"/>
            <a:r>
              <a:rPr lang="en-US" b="1" smtClean="0"/>
              <a:t>On Clustering</a:t>
            </a:r>
          </a:p>
        </p:txBody>
      </p:sp>
      <p:sp>
        <p:nvSpPr>
          <p:cNvPr id="88067" name="Rectangle 3"/>
          <p:cNvSpPr>
            <a:spLocks noGrp="1" noChangeArrowheads="1"/>
          </p:cNvSpPr>
          <p:nvPr>
            <p:ph idx="1"/>
          </p:nvPr>
        </p:nvSpPr>
        <p:spPr/>
        <p:txBody>
          <a:bodyPr/>
          <a:lstStyle/>
          <a:p>
            <a:pPr eaLnBrk="1" hangingPunct="1"/>
            <a:r>
              <a:rPr lang="en-US" smtClean="0">
                <a:latin typeface="Arial" pitchFamily="34" charset="0"/>
                <a:cs typeface="Arial" pitchFamily="34" charset="0"/>
              </a:rPr>
              <a:t>The theory is very loose.</a:t>
            </a:r>
          </a:p>
          <a:p>
            <a:pPr eaLnBrk="1" hangingPunct="1"/>
            <a:r>
              <a:rPr lang="en-US" smtClean="0">
                <a:latin typeface="Arial" pitchFamily="34" charset="0"/>
                <a:cs typeface="Arial" pitchFamily="34" charset="0"/>
              </a:rPr>
              <a:t>That the marginals would be correctly specified while there remains ‘correlation’ across observations is ambiguous</a:t>
            </a:r>
          </a:p>
          <a:p>
            <a:pPr eaLnBrk="1" hangingPunct="1"/>
            <a:r>
              <a:rPr lang="en-US" smtClean="0">
                <a:latin typeface="Arial" pitchFamily="34" charset="0"/>
                <a:cs typeface="Arial" pitchFamily="34" charset="0"/>
              </a:rPr>
              <a:t>It seems to work pretty well in practice (anyway)</a:t>
            </a:r>
          </a:p>
          <a:p>
            <a:pPr eaLnBrk="1" hangingPunct="1"/>
            <a:r>
              <a:rPr lang="en-US" smtClean="0">
                <a:latin typeface="Arial" pitchFamily="34" charset="0"/>
                <a:cs typeface="Arial" pitchFamily="34" charset="0"/>
              </a:rPr>
              <a:t>BUT…  It does not imply that one can safely just pool the observations in a panel and ignore unobserved common effects.</a:t>
            </a:r>
          </a:p>
          <a:p>
            <a:pPr eaLnBrk="1" hangingPunct="1"/>
            <a:r>
              <a:rPr lang="en-US" smtClean="0">
                <a:latin typeface="Arial" pitchFamily="34" charset="0"/>
                <a:cs typeface="Arial" pitchFamily="34" charset="0"/>
              </a:rPr>
              <a:t>The correction redeems the variance of an estimator, not the estimator, itself.</a:t>
            </a:r>
          </a:p>
        </p:txBody>
      </p:sp>
    </p:spTree>
    <p:extLst>
      <p:ext uri="{BB962C8B-B14F-4D97-AF65-F5344CB8AC3E}">
        <p14:creationId xmlns="" xmlns:p14="http://schemas.microsoft.com/office/powerpoint/2010/main" val="62660622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ChangeArrowheads="1"/>
          </p:cNvSpPr>
          <p:nvPr>
            <p:ph type="title"/>
          </p:nvPr>
        </p:nvSpPr>
        <p:spPr/>
        <p:txBody>
          <a:bodyPr/>
          <a:lstStyle/>
          <a:p>
            <a:pPr eaLnBrk="1" hangingPunct="1"/>
            <a:r>
              <a:rPr lang="en-US" b="1" smtClean="0"/>
              <a:t>‘Robust’ Estimation</a:t>
            </a:r>
          </a:p>
        </p:txBody>
      </p:sp>
      <p:sp>
        <p:nvSpPr>
          <p:cNvPr id="46084" name="Rectangle 3"/>
          <p:cNvSpPr>
            <a:spLocks noGrp="1" noChangeArrowheads="1"/>
          </p:cNvSpPr>
          <p:nvPr>
            <p:ph idx="1"/>
          </p:nvPr>
        </p:nvSpPr>
        <p:spPr>
          <a:xfrm>
            <a:off x="533400" y="1828800"/>
            <a:ext cx="8229600" cy="4530725"/>
          </a:xfrm>
        </p:spPr>
        <p:txBody>
          <a:bodyPr/>
          <a:lstStyle/>
          <a:p>
            <a:pPr eaLnBrk="1" hangingPunct="1"/>
            <a:r>
              <a:rPr lang="en-US" smtClean="0">
                <a:latin typeface="Arial" pitchFamily="34" charset="0"/>
                <a:cs typeface="Arial" pitchFamily="34" charset="0"/>
              </a:rPr>
              <a:t>If the model is misspecified in some way, then the information matrix equality does not hold.</a:t>
            </a:r>
          </a:p>
          <a:p>
            <a:pPr eaLnBrk="1" hangingPunct="1"/>
            <a:r>
              <a:rPr lang="en-US" smtClean="0">
                <a:latin typeface="Arial" pitchFamily="34" charset="0"/>
                <a:cs typeface="Arial" pitchFamily="34" charset="0"/>
              </a:rPr>
              <a:t>Assuming the estimator remains consistent, the appropriate asymptotic covariance matrix would be the ‘robust’ matrix, actually, the original one.</a:t>
            </a:r>
          </a:p>
        </p:txBody>
      </p:sp>
      <p:graphicFrame>
        <p:nvGraphicFramePr>
          <p:cNvPr id="46082" name="Object 4"/>
          <p:cNvGraphicFramePr>
            <a:graphicFrameLocks noChangeAspect="1"/>
          </p:cNvGraphicFramePr>
          <p:nvPr/>
        </p:nvGraphicFramePr>
        <p:xfrm>
          <a:off x="914400" y="4343400"/>
          <a:ext cx="7848600" cy="1397000"/>
        </p:xfrm>
        <a:graphic>
          <a:graphicData uri="http://schemas.openxmlformats.org/presentationml/2006/ole">
            <p:oleObj spid="_x0000_s46088" name="Equation" r:id="rId4" imgW="4000500" imgH="711200" progId="Equation.DSMT4">
              <p:embed/>
            </p:oleObj>
          </a:graphicData>
        </a:graphic>
      </p:graphicFrame>
    </p:spTree>
    <p:extLst>
      <p:ext uri="{BB962C8B-B14F-4D97-AF65-F5344CB8AC3E}">
        <p14:creationId xmlns="" xmlns:p14="http://schemas.microsoft.com/office/powerpoint/2010/main" val="301545230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2"/>
          <p:cNvSpPr>
            <a:spLocks noGrp="1" noChangeArrowheads="1"/>
          </p:cNvSpPr>
          <p:nvPr>
            <p:ph type="title"/>
          </p:nvPr>
        </p:nvSpPr>
        <p:spPr>
          <a:xfrm>
            <a:off x="457200" y="762000"/>
            <a:ext cx="8229600" cy="1139825"/>
          </a:xfrm>
        </p:spPr>
        <p:txBody>
          <a:bodyPr/>
          <a:lstStyle/>
          <a:p>
            <a:pPr eaLnBrk="1" hangingPunct="1"/>
            <a:r>
              <a:rPr lang="en-US" b="1" smtClean="0"/>
              <a:t>Two Step Estimation and Murphy/Topel</a:t>
            </a:r>
          </a:p>
        </p:txBody>
      </p:sp>
      <p:graphicFrame>
        <p:nvGraphicFramePr>
          <p:cNvPr id="47106" name="Object 4"/>
          <p:cNvGraphicFramePr>
            <a:graphicFrameLocks noChangeAspect="1"/>
          </p:cNvGraphicFramePr>
          <p:nvPr/>
        </p:nvGraphicFramePr>
        <p:xfrm>
          <a:off x="1152525" y="2006600"/>
          <a:ext cx="6991350" cy="4089400"/>
        </p:xfrm>
        <a:graphic>
          <a:graphicData uri="http://schemas.openxmlformats.org/presentationml/2006/ole">
            <p:oleObj spid="_x0000_s47112" name="Equation" r:id="rId4" imgW="4559300" imgH="2667000" progId="Equation.DSMT4">
              <p:embed/>
            </p:oleObj>
          </a:graphicData>
        </a:graphic>
      </p:graphicFrame>
    </p:spTree>
    <p:extLst>
      <p:ext uri="{BB962C8B-B14F-4D97-AF65-F5344CB8AC3E}">
        <p14:creationId xmlns="" xmlns:p14="http://schemas.microsoft.com/office/powerpoint/2010/main" val="269391778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2"/>
          <p:cNvSpPr>
            <a:spLocks noGrp="1" noChangeArrowheads="1"/>
          </p:cNvSpPr>
          <p:nvPr>
            <p:ph type="title"/>
          </p:nvPr>
        </p:nvSpPr>
        <p:spPr>
          <a:xfrm>
            <a:off x="457200" y="762000"/>
            <a:ext cx="8229600" cy="1139825"/>
          </a:xfrm>
        </p:spPr>
        <p:txBody>
          <a:bodyPr/>
          <a:lstStyle/>
          <a:p>
            <a:pPr eaLnBrk="1" hangingPunct="1"/>
            <a:r>
              <a:rPr lang="en-US" b="1" smtClean="0"/>
              <a:t>Two Step Estimation</a:t>
            </a:r>
          </a:p>
        </p:txBody>
      </p:sp>
      <p:graphicFrame>
        <p:nvGraphicFramePr>
          <p:cNvPr id="48130" name="Object 4"/>
          <p:cNvGraphicFramePr>
            <a:graphicFrameLocks noChangeAspect="1"/>
          </p:cNvGraphicFramePr>
          <p:nvPr>
            <p:extLst>
              <p:ext uri="{D42A27DB-BD31-4B8C-83A1-F6EECF244321}">
                <p14:modId xmlns="" xmlns:p14="http://schemas.microsoft.com/office/powerpoint/2010/main" val="2604931128"/>
              </p:ext>
            </p:extLst>
          </p:nvPr>
        </p:nvGraphicFramePr>
        <p:xfrm>
          <a:off x="609600" y="2209800"/>
          <a:ext cx="8077200" cy="2779713"/>
        </p:xfrm>
        <a:graphic>
          <a:graphicData uri="http://schemas.openxmlformats.org/presentationml/2006/ole">
            <p:oleObj spid="_x0000_s48136" name="Equation" r:id="rId4" imgW="4686120" imgH="1612800" progId="Equation.DSMT4">
              <p:embed/>
            </p:oleObj>
          </a:graphicData>
        </a:graphic>
      </p:graphicFrame>
    </p:spTree>
    <p:extLst>
      <p:ext uri="{BB962C8B-B14F-4D97-AF65-F5344CB8AC3E}">
        <p14:creationId xmlns="" xmlns:p14="http://schemas.microsoft.com/office/powerpoint/2010/main" val="264976652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2"/>
          <p:cNvSpPr>
            <a:spLocks noGrp="1" noChangeArrowheads="1"/>
          </p:cNvSpPr>
          <p:nvPr>
            <p:ph type="title"/>
          </p:nvPr>
        </p:nvSpPr>
        <p:spPr>
          <a:xfrm>
            <a:off x="533400" y="609600"/>
            <a:ext cx="8229600" cy="1139825"/>
          </a:xfrm>
        </p:spPr>
        <p:txBody>
          <a:bodyPr/>
          <a:lstStyle/>
          <a:p>
            <a:pPr eaLnBrk="1" hangingPunct="1"/>
            <a:r>
              <a:rPr lang="en-US" b="1" smtClean="0"/>
              <a:t>Murphy-Topel  -  1</a:t>
            </a:r>
          </a:p>
        </p:txBody>
      </p:sp>
      <p:graphicFrame>
        <p:nvGraphicFramePr>
          <p:cNvPr id="49154" name="Object 4"/>
          <p:cNvGraphicFramePr>
            <a:graphicFrameLocks noChangeAspect="1"/>
          </p:cNvGraphicFramePr>
          <p:nvPr/>
        </p:nvGraphicFramePr>
        <p:xfrm>
          <a:off x="1752600" y="2038350"/>
          <a:ext cx="5867400" cy="3981450"/>
        </p:xfrm>
        <a:graphic>
          <a:graphicData uri="http://schemas.openxmlformats.org/presentationml/2006/ole">
            <p:oleObj spid="_x0000_s49160" name="Equation" r:id="rId4" imgW="3594100" imgH="2438400" progId="Equation.DSMT4">
              <p:embed/>
            </p:oleObj>
          </a:graphicData>
        </a:graphic>
      </p:graphicFrame>
    </p:spTree>
    <p:extLst>
      <p:ext uri="{BB962C8B-B14F-4D97-AF65-F5344CB8AC3E}">
        <p14:creationId xmlns="" xmlns:p14="http://schemas.microsoft.com/office/powerpoint/2010/main" val="16622878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a:xfrm>
            <a:off x="762000" y="1295400"/>
            <a:ext cx="8229600" cy="530225"/>
          </a:xfrm>
        </p:spPr>
        <p:txBody>
          <a:bodyPr/>
          <a:lstStyle/>
          <a:p>
            <a:pPr eaLnBrk="1" hangingPunct="1"/>
            <a:r>
              <a:rPr lang="en-US" b="1" smtClean="0"/>
              <a:t>Murphy-Topel  -  2</a:t>
            </a:r>
          </a:p>
        </p:txBody>
      </p:sp>
      <p:graphicFrame>
        <p:nvGraphicFramePr>
          <p:cNvPr id="50178" name="Object 4"/>
          <p:cNvGraphicFramePr>
            <a:graphicFrameLocks noGrp="1" noChangeAspect="1"/>
          </p:cNvGraphicFramePr>
          <p:nvPr>
            <p:ph idx="1"/>
          </p:nvPr>
        </p:nvGraphicFramePr>
        <p:xfrm>
          <a:off x="1488789" y="2286000"/>
          <a:ext cx="6657654" cy="3657600"/>
        </p:xfrm>
        <a:graphic>
          <a:graphicData uri="http://schemas.openxmlformats.org/presentationml/2006/ole">
            <p:oleObj spid="_x0000_s50184" name="Equation" r:id="rId4" imgW="4114800" imgH="2260600" progId="Equation.DSMT4">
              <p:embed/>
            </p:oleObj>
          </a:graphicData>
        </a:graphic>
      </p:graphicFrame>
    </p:spTree>
    <p:extLst>
      <p:ext uri="{BB962C8B-B14F-4D97-AF65-F5344CB8AC3E}">
        <p14:creationId xmlns="" xmlns:p14="http://schemas.microsoft.com/office/powerpoint/2010/main" val="108490977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431800" y="609600"/>
            <a:ext cx="8229600" cy="1139825"/>
          </a:xfrm>
        </p:spPr>
        <p:txBody>
          <a:bodyPr/>
          <a:lstStyle/>
          <a:p>
            <a:pPr eaLnBrk="1" hangingPunct="1"/>
            <a:r>
              <a:rPr lang="en-US" b="1" smtClean="0"/>
              <a:t>Application of M&amp;T</a:t>
            </a:r>
          </a:p>
        </p:txBody>
      </p:sp>
      <p:sp>
        <p:nvSpPr>
          <p:cNvPr id="89091" name="Text Box 4"/>
          <p:cNvSpPr txBox="1">
            <a:spLocks noChangeArrowheads="1"/>
          </p:cNvSpPr>
          <p:nvPr/>
        </p:nvSpPr>
        <p:spPr bwMode="auto">
          <a:xfrm>
            <a:off x="2057400" y="2057400"/>
            <a:ext cx="5562600" cy="2893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square">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smtClean="0">
                <a:latin typeface="Courier New" pitchFamily="49" charset="0"/>
              </a:rPr>
              <a:t>Names    ; z1=one,age,bluec$</a:t>
            </a:r>
          </a:p>
          <a:p>
            <a:r>
              <a:rPr lang="en-US" sz="1400" b="1" smtClean="0">
                <a:latin typeface="Courier New" pitchFamily="49" charset="0"/>
              </a:rPr>
              <a:t>Logit    </a:t>
            </a:r>
            <a:r>
              <a:rPr lang="en-US" sz="1400" b="1">
                <a:latin typeface="Courier New" pitchFamily="49" charset="0"/>
              </a:rPr>
              <a:t>; lhs=hhkids ; </a:t>
            </a:r>
            <a:r>
              <a:rPr lang="en-US" sz="1400" b="1" smtClean="0">
                <a:latin typeface="Courier New" pitchFamily="49" charset="0"/>
              </a:rPr>
              <a:t>rhs=z1 </a:t>
            </a:r>
            <a:r>
              <a:rPr lang="en-US" sz="1400" b="1">
                <a:latin typeface="Courier New" pitchFamily="49" charset="0"/>
              </a:rPr>
              <a:t>; prob=prifkids $</a:t>
            </a:r>
          </a:p>
          <a:p>
            <a:r>
              <a:rPr lang="en-US" sz="1400" b="1">
                <a:latin typeface="Courier New" pitchFamily="49" charset="0"/>
              </a:rPr>
              <a:t>Matrix   ; v1=varb$</a:t>
            </a:r>
          </a:p>
          <a:p>
            <a:r>
              <a:rPr lang="en-US" sz="1400" b="1" smtClean="0">
                <a:latin typeface="Courier New" pitchFamily="49" charset="0"/>
              </a:rPr>
              <a:t>Create   </a:t>
            </a:r>
            <a:r>
              <a:rPr lang="en-US" sz="1400" b="1">
                <a:latin typeface="Courier New" pitchFamily="49" charset="0"/>
              </a:rPr>
              <a:t>; gi1=hhkids-prifkids</a:t>
            </a:r>
            <a:r>
              <a:rPr lang="en-US" sz="1400" b="1" smtClean="0">
                <a:latin typeface="Courier New" pitchFamily="49" charset="0"/>
              </a:rPr>
              <a:t>$</a:t>
            </a:r>
          </a:p>
          <a:p>
            <a:r>
              <a:rPr lang="en-US" sz="1400" b="1" smtClean="0">
                <a:latin typeface="Courier New" pitchFamily="49" charset="0"/>
              </a:rPr>
              <a:t>Names    ; z2 = one,educ,married,age,prifkids</a:t>
            </a:r>
            <a:endParaRPr lang="en-US" sz="1400" b="1">
              <a:latin typeface="Courier New" pitchFamily="49" charset="0"/>
            </a:endParaRPr>
          </a:p>
          <a:p>
            <a:r>
              <a:rPr lang="en-US" sz="1400" b="1">
                <a:latin typeface="Courier New" pitchFamily="49" charset="0"/>
              </a:rPr>
              <a:t>Loglinear; </a:t>
            </a:r>
            <a:r>
              <a:rPr lang="en-US" sz="1400" b="1" smtClean="0">
                <a:latin typeface="Courier New" pitchFamily="49" charset="0"/>
              </a:rPr>
              <a:t>lhs=hhninc;rhs=z2;model=e</a:t>
            </a:r>
            <a:r>
              <a:rPr lang="en-US" sz="1400" b="1">
                <a:latin typeface="Courier New" pitchFamily="49" charset="0"/>
              </a:rPr>
              <a:t>$</a:t>
            </a:r>
          </a:p>
          <a:p>
            <a:r>
              <a:rPr lang="en-US" sz="1400" b="1">
                <a:latin typeface="Courier New" pitchFamily="49" charset="0"/>
              </a:rPr>
              <a:t>Matrix   ; v2=varb$</a:t>
            </a:r>
          </a:p>
          <a:p>
            <a:r>
              <a:rPr lang="en-US" sz="1400" b="1" smtClean="0">
                <a:latin typeface="Courier New" pitchFamily="49" charset="0"/>
              </a:rPr>
              <a:t>Create   </a:t>
            </a:r>
            <a:r>
              <a:rPr lang="en-US" sz="1400" b="1">
                <a:latin typeface="Courier New" pitchFamily="49" charset="0"/>
              </a:rPr>
              <a:t>; gi2=hhninc*exp(z2'b)-1$</a:t>
            </a:r>
          </a:p>
          <a:p>
            <a:r>
              <a:rPr lang="en-US" sz="1400" b="1">
                <a:latin typeface="Courier New" pitchFamily="49" charset="0"/>
              </a:rPr>
              <a:t>Create   ; hi2=gi2*b(5)*prifkids*(1-prifkids)$</a:t>
            </a:r>
          </a:p>
          <a:p>
            <a:r>
              <a:rPr lang="en-US" sz="1400" b="1">
                <a:latin typeface="Courier New" pitchFamily="49" charset="0"/>
              </a:rPr>
              <a:t>Create   ; varc=gi1*gi2 ; varr=gi1*hi2$</a:t>
            </a:r>
          </a:p>
          <a:p>
            <a:r>
              <a:rPr lang="en-US" sz="1400" b="1">
                <a:latin typeface="Courier New" pitchFamily="49" charset="0"/>
              </a:rPr>
              <a:t>Matrix   ; c=z2'[varc]z1 ; r=z2'[varr]z1$</a:t>
            </a:r>
          </a:p>
          <a:p>
            <a:r>
              <a:rPr lang="en-US" sz="1400" b="1">
                <a:latin typeface="Courier New" pitchFamily="49" charset="0"/>
              </a:rPr>
              <a:t>Matrix   ; q=c*v1*c'-c*v1*r'-r*v1*c’</a:t>
            </a:r>
          </a:p>
          <a:p>
            <a:r>
              <a:rPr lang="en-US" sz="1400" b="1">
                <a:latin typeface="Courier New" pitchFamily="49" charset="0"/>
              </a:rPr>
              <a:t>         ; mt=v2+v2*q*v2;stat(b,mt)$</a:t>
            </a:r>
          </a:p>
        </p:txBody>
      </p:sp>
    </p:spTree>
    <p:extLst>
      <p:ext uri="{BB962C8B-B14F-4D97-AF65-F5344CB8AC3E}">
        <p14:creationId xmlns="" xmlns:p14="http://schemas.microsoft.com/office/powerpoint/2010/main" val="318781887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457200" y="533400"/>
            <a:ext cx="8229600" cy="762000"/>
          </a:xfrm>
        </p:spPr>
        <p:txBody>
          <a:bodyPr/>
          <a:lstStyle/>
          <a:p>
            <a:pPr eaLnBrk="1" hangingPunct="1"/>
            <a:r>
              <a:rPr lang="en-US" b="1" smtClean="0"/>
              <a:t>M&amp;T Application</a:t>
            </a:r>
          </a:p>
        </p:txBody>
      </p:sp>
      <p:sp>
        <p:nvSpPr>
          <p:cNvPr id="90115" name="Text Box 4"/>
          <p:cNvSpPr txBox="1">
            <a:spLocks noChangeArrowheads="1"/>
          </p:cNvSpPr>
          <p:nvPr/>
        </p:nvSpPr>
        <p:spPr bwMode="auto">
          <a:xfrm>
            <a:off x="787400" y="1295400"/>
            <a:ext cx="7543800" cy="54476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square">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a:latin typeface="Courier New" pitchFamily="49" charset="0"/>
              </a:rPr>
              <a:t>+---------------------------------------------+</a:t>
            </a:r>
          </a:p>
          <a:p>
            <a:r>
              <a:rPr lang="en-US" sz="1200" b="1">
                <a:latin typeface="Courier New" pitchFamily="49" charset="0"/>
              </a:rPr>
              <a:t>| Multinomial Logit Model                     |</a:t>
            </a:r>
          </a:p>
          <a:p>
            <a:r>
              <a:rPr lang="en-US" sz="1200" b="1">
                <a:latin typeface="Courier New" pitchFamily="49" charset="0"/>
              </a:rPr>
              <a:t>| Dependent variable               HHKIDS     |</a:t>
            </a:r>
          </a:p>
          <a:p>
            <a:r>
              <a:rPr lang="en-US" sz="1200" b="1">
                <a:latin typeface="Courier New" pitchFamily="49" charset="0"/>
              </a:rPr>
              <a:t>+---------+--------------+----------------+--------+---------+----------+</a:t>
            </a:r>
          </a:p>
          <a:p>
            <a:r>
              <a:rPr lang="en-US" sz="1200" b="1">
                <a:latin typeface="Courier New" pitchFamily="49" charset="0"/>
              </a:rPr>
              <a:t>|Variable | Coefficient  | Standard Error |b/St.Er.|P[|Z|&gt;z] | Mean of X|</a:t>
            </a:r>
          </a:p>
          <a:p>
            <a:r>
              <a:rPr lang="en-US" sz="1200" b="1">
                <a:latin typeface="Courier New" pitchFamily="49" charset="0"/>
              </a:rPr>
              <a:t>+---------+--------------+----------------+--------+---------+----------+</a:t>
            </a:r>
          </a:p>
          <a:p>
            <a:r>
              <a:rPr lang="en-US" sz="1200" b="1">
                <a:latin typeface="Courier New" pitchFamily="49" charset="0"/>
              </a:rPr>
              <a:t>          Characteristics in numerator of Prob[Y = 1]</a:t>
            </a:r>
          </a:p>
          <a:p>
            <a:r>
              <a:rPr lang="en-US" sz="1200" b="1">
                <a:latin typeface="Courier New" pitchFamily="49" charset="0"/>
              </a:rPr>
              <a:t> Constant      2.61232320      .05529365    47.245   .0000</a:t>
            </a:r>
          </a:p>
          <a:p>
            <a:r>
              <a:rPr lang="en-US" sz="1200" b="1">
                <a:latin typeface="Courier New" pitchFamily="49" charset="0"/>
              </a:rPr>
              <a:t> AGE           -.07036132      .00125773   -55.943   .0000    43.5271942</a:t>
            </a:r>
          </a:p>
          <a:p>
            <a:r>
              <a:rPr lang="en-US" sz="1200" b="1">
                <a:latin typeface="Courier New" pitchFamily="49" charset="0"/>
              </a:rPr>
              <a:t> BLUEC         -.02474434      .03052219     -.811   .4175     .24379621</a:t>
            </a:r>
          </a:p>
          <a:p>
            <a:r>
              <a:rPr lang="en-US" sz="1200" b="1">
                <a:latin typeface="Courier New" pitchFamily="49" charset="0"/>
              </a:rPr>
              <a:t>+---------------------------------------------+</a:t>
            </a:r>
          </a:p>
          <a:p>
            <a:r>
              <a:rPr lang="en-US" sz="1200" b="1">
                <a:latin typeface="Courier New" pitchFamily="49" charset="0"/>
              </a:rPr>
              <a:t>| Exponential (Loglinear) Regression Model    |</a:t>
            </a:r>
          </a:p>
          <a:p>
            <a:r>
              <a:rPr lang="en-US" sz="1200" b="1">
                <a:latin typeface="Courier New" pitchFamily="49" charset="0"/>
              </a:rPr>
              <a:t>| Dependent variable               HHNINC     |</a:t>
            </a:r>
          </a:p>
          <a:p>
            <a:r>
              <a:rPr lang="en-US" sz="1200" b="1">
                <a:latin typeface="Courier New" pitchFamily="49" charset="0"/>
              </a:rPr>
              <a:t>+---------+--------------+----------------+--------+---------+----------+</a:t>
            </a:r>
          </a:p>
          <a:p>
            <a:r>
              <a:rPr lang="en-US" sz="1200" b="1">
                <a:latin typeface="Courier New" pitchFamily="49" charset="0"/>
              </a:rPr>
              <a:t>|Variable | Coefficient  | Standard Error |b/St.Er.|P[|Z|&gt;z] | Mean of X|</a:t>
            </a:r>
          </a:p>
          <a:p>
            <a:r>
              <a:rPr lang="en-US" sz="1200" b="1">
                <a:latin typeface="Courier New" pitchFamily="49" charset="0"/>
              </a:rPr>
              <a:t>+---------+--------------+----------------+--------+---------+----------+</a:t>
            </a:r>
          </a:p>
          <a:p>
            <a:r>
              <a:rPr lang="en-US" sz="1200" b="1">
                <a:latin typeface="Courier New" pitchFamily="49" charset="0"/>
              </a:rPr>
              <a:t>          Parameters in conditional mean function</a:t>
            </a:r>
          </a:p>
          <a:p>
            <a:r>
              <a:rPr lang="en-US" sz="1200" b="1">
                <a:latin typeface="Courier New" pitchFamily="49" charset="0"/>
              </a:rPr>
              <a:t> Constant     -3.79588863      .44440782    -8.541   .0000</a:t>
            </a:r>
          </a:p>
          <a:p>
            <a:r>
              <a:rPr lang="en-US" sz="1200" b="1">
                <a:latin typeface="Courier New" pitchFamily="49" charset="0"/>
              </a:rPr>
              <a:t> EDUC          -.05580594      .00267736   -20.844   .0000    11.3201838</a:t>
            </a:r>
          </a:p>
          <a:p>
            <a:r>
              <a:rPr lang="en-US" sz="1200" b="1">
                <a:latin typeface="Courier New" pitchFamily="49" charset="0"/>
              </a:rPr>
              <a:t> MARRIED       -.20232648      .01487166   -13.605   .0000     .75869263</a:t>
            </a:r>
          </a:p>
          <a:p>
            <a:r>
              <a:rPr lang="en-US" sz="1200" b="1">
                <a:latin typeface="Courier New" pitchFamily="49" charset="0"/>
              </a:rPr>
              <a:t> AGE            .08112565      .00633014    12.816   .0000    43.5271942</a:t>
            </a:r>
          </a:p>
          <a:p>
            <a:r>
              <a:rPr lang="en-US" sz="1200" b="1">
                <a:latin typeface="Courier New" pitchFamily="49" charset="0"/>
              </a:rPr>
              <a:t> PRIFKIDS      5.23741034      .41248916    12.697   .0000     .40271576</a:t>
            </a:r>
          </a:p>
          <a:p>
            <a:r>
              <a:rPr lang="en-US" sz="1200" b="1">
                <a:latin typeface="Courier New" pitchFamily="49" charset="0"/>
              </a:rPr>
              <a:t>+---------+--------------+----------------+--------+---------+</a:t>
            </a:r>
          </a:p>
          <a:p>
            <a:r>
              <a:rPr lang="en-US" sz="1200" b="1">
                <a:latin typeface="Courier New" pitchFamily="49" charset="0"/>
              </a:rPr>
              <a:t> B_1          -3.79588863      .44425516    -8.544   .0000</a:t>
            </a:r>
          </a:p>
          <a:p>
            <a:r>
              <a:rPr lang="en-US" sz="1200" b="1">
                <a:latin typeface="Courier New" pitchFamily="49" charset="0"/>
              </a:rPr>
              <a:t> B_2           -.05580594      .00267540   -20.859   .0000</a:t>
            </a:r>
          </a:p>
          <a:p>
            <a:r>
              <a:rPr lang="en-US" sz="1200" b="1">
                <a:latin typeface="Courier New" pitchFamily="49" charset="0"/>
              </a:rPr>
              <a:t> B_3           -.20232648      .01486667   -13.609   .0000</a:t>
            </a:r>
          </a:p>
          <a:p>
            <a:r>
              <a:rPr lang="en-US" sz="1200" b="1">
                <a:latin typeface="Courier New" pitchFamily="49" charset="0"/>
              </a:rPr>
              <a:t> B_4            .08112565      .00632766    12.821   .0000</a:t>
            </a:r>
          </a:p>
          <a:p>
            <a:r>
              <a:rPr lang="en-US" sz="1200" b="1">
                <a:latin typeface="Courier New" pitchFamily="49" charset="0"/>
              </a:rPr>
              <a:t> B_5           5.23741034      .41229755    12.703   .0000</a:t>
            </a:r>
          </a:p>
          <a:p>
            <a:r>
              <a:rPr lang="en-US" sz="1200" b="1">
                <a:latin typeface="Courier New" pitchFamily="49" charset="0"/>
              </a:rPr>
              <a:t> Why so little change?  N = 27,000+.  No new variation.</a:t>
            </a:r>
          </a:p>
        </p:txBody>
      </p:sp>
    </p:spTree>
    <p:extLst>
      <p:ext uri="{BB962C8B-B14F-4D97-AF65-F5344CB8AC3E}">
        <p14:creationId xmlns="" xmlns:p14="http://schemas.microsoft.com/office/powerpoint/2010/main" val="300747625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2"/>
          <p:cNvSpPr>
            <a:spLocks noGrp="1" noChangeArrowheads="1"/>
          </p:cNvSpPr>
          <p:nvPr>
            <p:ph type="title"/>
          </p:nvPr>
        </p:nvSpPr>
        <p:spPr>
          <a:xfrm>
            <a:off x="457200" y="457200"/>
            <a:ext cx="8229600" cy="1139825"/>
          </a:xfrm>
        </p:spPr>
        <p:txBody>
          <a:bodyPr/>
          <a:lstStyle/>
          <a:p>
            <a:pPr eaLnBrk="1" hangingPunct="1"/>
            <a:r>
              <a:rPr lang="en-US" b="1" smtClean="0"/>
              <a:t>GMM Estimation</a:t>
            </a:r>
          </a:p>
        </p:txBody>
      </p:sp>
      <p:graphicFrame>
        <p:nvGraphicFramePr>
          <p:cNvPr id="51202" name="Object 3"/>
          <p:cNvGraphicFramePr>
            <a:graphicFrameLocks noChangeAspect="1"/>
          </p:cNvGraphicFramePr>
          <p:nvPr>
            <p:extLst>
              <p:ext uri="{D42A27DB-BD31-4B8C-83A1-F6EECF244321}">
                <p14:modId xmlns="" xmlns:p14="http://schemas.microsoft.com/office/powerpoint/2010/main" val="1009637537"/>
              </p:ext>
            </p:extLst>
          </p:nvPr>
        </p:nvGraphicFramePr>
        <p:xfrm>
          <a:off x="1471613" y="1958975"/>
          <a:ext cx="6350000" cy="3949700"/>
        </p:xfrm>
        <a:graphic>
          <a:graphicData uri="http://schemas.openxmlformats.org/presentationml/2006/ole">
            <p:oleObj spid="_x0000_s51208" name="Equation" r:id="rId4" imgW="3593880" imgH="2234880" progId="Equation.DSMT4">
              <p:embed/>
            </p:oleObj>
          </a:graphicData>
        </a:graphic>
      </p:graphicFrame>
    </p:spTree>
    <p:extLst>
      <p:ext uri="{BB962C8B-B14F-4D97-AF65-F5344CB8AC3E}">
        <p14:creationId xmlns="" xmlns:p14="http://schemas.microsoft.com/office/powerpoint/2010/main" val="24205056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ChangeArrowheads="1"/>
          </p:cNvSpPr>
          <p:nvPr>
            <p:ph type="title"/>
          </p:nvPr>
        </p:nvSpPr>
        <p:spPr/>
        <p:txBody>
          <a:bodyPr/>
          <a:lstStyle/>
          <a:p>
            <a:pPr eaLnBrk="1" hangingPunct="1"/>
            <a:r>
              <a:rPr lang="en-US" b="1" smtClean="0"/>
              <a:t>GMM Estimation-1</a:t>
            </a:r>
          </a:p>
        </p:txBody>
      </p:sp>
      <p:sp>
        <p:nvSpPr>
          <p:cNvPr id="52228" name="Rectangle 3"/>
          <p:cNvSpPr>
            <a:spLocks noGrp="1" noChangeArrowheads="1"/>
          </p:cNvSpPr>
          <p:nvPr>
            <p:ph idx="1"/>
          </p:nvPr>
        </p:nvSpPr>
        <p:spPr>
          <a:xfrm>
            <a:off x="1524000" y="1752600"/>
            <a:ext cx="6705600" cy="1676400"/>
          </a:xfrm>
        </p:spPr>
        <p:txBody>
          <a:bodyPr/>
          <a:lstStyle/>
          <a:p>
            <a:pPr eaLnBrk="1" hangingPunct="1"/>
            <a:r>
              <a:rPr lang="en-US" smtClean="0">
                <a:latin typeface="Arial" pitchFamily="34" charset="0"/>
                <a:cs typeface="Arial" pitchFamily="34" charset="0"/>
              </a:rPr>
              <a:t>GMM is broader than M estimation and ML estimation</a:t>
            </a:r>
          </a:p>
          <a:p>
            <a:pPr eaLnBrk="1" hangingPunct="1"/>
            <a:r>
              <a:rPr lang="en-US" smtClean="0">
                <a:latin typeface="Arial" pitchFamily="34" charset="0"/>
                <a:cs typeface="Arial" pitchFamily="34" charset="0"/>
              </a:rPr>
              <a:t>Both M and ML are GMM estimators.</a:t>
            </a:r>
          </a:p>
        </p:txBody>
      </p:sp>
      <p:graphicFrame>
        <p:nvGraphicFramePr>
          <p:cNvPr id="52226" name="Object 4"/>
          <p:cNvGraphicFramePr>
            <a:graphicFrameLocks noChangeAspect="1"/>
          </p:cNvGraphicFramePr>
          <p:nvPr/>
        </p:nvGraphicFramePr>
        <p:xfrm>
          <a:off x="1981200" y="3581400"/>
          <a:ext cx="5410200" cy="1820863"/>
        </p:xfrm>
        <a:graphic>
          <a:graphicData uri="http://schemas.openxmlformats.org/presentationml/2006/ole">
            <p:oleObj spid="_x0000_s52232" name="Equation" r:id="rId4" imgW="2641600" imgH="889000" progId="Equation.DSMT4">
              <p:embed/>
            </p:oleObj>
          </a:graphicData>
        </a:graphic>
      </p:graphicFrame>
    </p:spTree>
    <p:extLst>
      <p:ext uri="{BB962C8B-B14F-4D97-AF65-F5344CB8AC3E}">
        <p14:creationId xmlns="" xmlns:p14="http://schemas.microsoft.com/office/powerpoint/2010/main" val="130053701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2"/>
          <p:cNvSpPr>
            <a:spLocks noGrp="1" noChangeArrowheads="1"/>
          </p:cNvSpPr>
          <p:nvPr>
            <p:ph type="title"/>
          </p:nvPr>
        </p:nvSpPr>
        <p:spPr>
          <a:xfrm>
            <a:off x="533400" y="609600"/>
            <a:ext cx="8229600" cy="1139825"/>
          </a:xfrm>
        </p:spPr>
        <p:txBody>
          <a:bodyPr/>
          <a:lstStyle/>
          <a:p>
            <a:pPr eaLnBrk="1" hangingPunct="1"/>
            <a:r>
              <a:rPr lang="en-US" b="1" smtClean="0"/>
              <a:t>GMM Estimation - 2</a:t>
            </a:r>
          </a:p>
        </p:txBody>
      </p:sp>
      <p:graphicFrame>
        <p:nvGraphicFramePr>
          <p:cNvPr id="53250" name="Object 4"/>
          <p:cNvGraphicFramePr>
            <a:graphicFrameLocks noChangeAspect="1"/>
          </p:cNvGraphicFramePr>
          <p:nvPr/>
        </p:nvGraphicFramePr>
        <p:xfrm>
          <a:off x="1260475" y="1958975"/>
          <a:ext cx="7197725" cy="4289425"/>
        </p:xfrm>
        <a:graphic>
          <a:graphicData uri="http://schemas.openxmlformats.org/presentationml/2006/ole">
            <p:oleObj spid="_x0000_s53256" name="Equation" r:id="rId4" imgW="4152900" imgH="2476500" progId="Equation.DSMT4">
              <p:embed/>
            </p:oleObj>
          </a:graphicData>
        </a:graphic>
      </p:graphicFrame>
    </p:spTree>
    <p:extLst>
      <p:ext uri="{BB962C8B-B14F-4D97-AF65-F5344CB8AC3E}">
        <p14:creationId xmlns="" xmlns:p14="http://schemas.microsoft.com/office/powerpoint/2010/main" val="200858864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noChangeArrowheads="1"/>
          </p:cNvSpPr>
          <p:nvPr>
            <p:ph type="title"/>
          </p:nvPr>
        </p:nvSpPr>
        <p:spPr>
          <a:xfrm>
            <a:off x="457200" y="685800"/>
            <a:ext cx="8229600" cy="1139825"/>
          </a:xfrm>
        </p:spPr>
        <p:txBody>
          <a:bodyPr/>
          <a:lstStyle/>
          <a:p>
            <a:pPr eaLnBrk="1" hangingPunct="1"/>
            <a:r>
              <a:rPr lang="en-US" b="1" smtClean="0"/>
              <a:t>Optimization - Algorithms</a:t>
            </a:r>
          </a:p>
        </p:txBody>
      </p:sp>
      <p:graphicFrame>
        <p:nvGraphicFramePr>
          <p:cNvPr id="54274" name="Object 4"/>
          <p:cNvGraphicFramePr>
            <a:graphicFrameLocks noChangeAspect="1"/>
          </p:cNvGraphicFramePr>
          <p:nvPr/>
        </p:nvGraphicFramePr>
        <p:xfrm>
          <a:off x="1371600" y="2133600"/>
          <a:ext cx="6705600" cy="3794125"/>
        </p:xfrm>
        <a:graphic>
          <a:graphicData uri="http://schemas.openxmlformats.org/presentationml/2006/ole">
            <p:oleObj spid="_x0000_s54280" name="Equation" r:id="rId4" imgW="3276600" imgH="1854200" progId="Equation.DSMT4">
              <p:embed/>
            </p:oleObj>
          </a:graphicData>
        </a:graphic>
      </p:graphicFrame>
    </p:spTree>
    <p:extLst>
      <p:ext uri="{BB962C8B-B14F-4D97-AF65-F5344CB8AC3E}">
        <p14:creationId xmlns="" xmlns:p14="http://schemas.microsoft.com/office/powerpoint/2010/main" val="237183208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2"/>
          <p:cNvSpPr>
            <a:spLocks noGrp="1" noChangeArrowheads="1"/>
          </p:cNvSpPr>
          <p:nvPr>
            <p:ph type="title"/>
          </p:nvPr>
        </p:nvSpPr>
        <p:spPr>
          <a:xfrm>
            <a:off x="457200" y="609600"/>
            <a:ext cx="8229600" cy="1139825"/>
          </a:xfrm>
        </p:spPr>
        <p:txBody>
          <a:bodyPr/>
          <a:lstStyle/>
          <a:p>
            <a:pPr eaLnBrk="1" hangingPunct="1"/>
            <a:r>
              <a:rPr lang="en-US" b="1" smtClean="0"/>
              <a:t>Optimization</a:t>
            </a:r>
          </a:p>
        </p:txBody>
      </p:sp>
      <p:graphicFrame>
        <p:nvGraphicFramePr>
          <p:cNvPr id="55298" name="Object 4"/>
          <p:cNvGraphicFramePr>
            <a:graphicFrameLocks noChangeAspect="1"/>
          </p:cNvGraphicFramePr>
          <p:nvPr>
            <p:extLst>
              <p:ext uri="{D42A27DB-BD31-4B8C-83A1-F6EECF244321}">
                <p14:modId xmlns="" xmlns:p14="http://schemas.microsoft.com/office/powerpoint/2010/main" val="1954943998"/>
              </p:ext>
            </p:extLst>
          </p:nvPr>
        </p:nvGraphicFramePr>
        <p:xfrm>
          <a:off x="1981200" y="1981200"/>
          <a:ext cx="6367462" cy="3744913"/>
        </p:xfrm>
        <a:graphic>
          <a:graphicData uri="http://schemas.openxmlformats.org/presentationml/2006/ole">
            <p:oleObj spid="_x0000_s55304" name="Equation" r:id="rId4" imgW="3670300" imgH="2159000" progId="Equation.DSMT4">
              <p:embed/>
            </p:oleObj>
          </a:graphicData>
        </a:graphic>
      </p:graphicFrame>
    </p:spTree>
    <p:extLst>
      <p:ext uri="{BB962C8B-B14F-4D97-AF65-F5344CB8AC3E}">
        <p14:creationId xmlns="" xmlns:p14="http://schemas.microsoft.com/office/powerpoint/2010/main" val="28774072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2"/>
          <p:cNvSpPr>
            <a:spLocks noGrp="1" noChangeArrowheads="1"/>
          </p:cNvSpPr>
          <p:nvPr>
            <p:ph type="title"/>
          </p:nvPr>
        </p:nvSpPr>
        <p:spPr>
          <a:xfrm>
            <a:off x="457200" y="609600"/>
            <a:ext cx="8229600" cy="1139825"/>
          </a:xfrm>
        </p:spPr>
        <p:txBody>
          <a:bodyPr/>
          <a:lstStyle/>
          <a:p>
            <a:pPr eaLnBrk="1" hangingPunct="1"/>
            <a:r>
              <a:rPr lang="en-US" b="1" smtClean="0"/>
              <a:t>Algorithms</a:t>
            </a:r>
          </a:p>
        </p:txBody>
      </p:sp>
      <p:graphicFrame>
        <p:nvGraphicFramePr>
          <p:cNvPr id="56322" name="Object 4"/>
          <p:cNvGraphicFramePr>
            <a:graphicFrameLocks noChangeAspect="1"/>
          </p:cNvGraphicFramePr>
          <p:nvPr/>
        </p:nvGraphicFramePr>
        <p:xfrm>
          <a:off x="1285875" y="2236788"/>
          <a:ext cx="6162675" cy="3759200"/>
        </p:xfrm>
        <a:graphic>
          <a:graphicData uri="http://schemas.openxmlformats.org/presentationml/2006/ole">
            <p:oleObj spid="_x0000_s56328" name="Equation" r:id="rId4" imgW="3911600" imgH="2387600" progId="Equation.DSMT4">
              <p:embed/>
            </p:oleObj>
          </a:graphicData>
        </a:graphic>
      </p:graphicFrame>
    </p:spTree>
    <p:extLst>
      <p:ext uri="{BB962C8B-B14F-4D97-AF65-F5344CB8AC3E}">
        <p14:creationId xmlns="" xmlns:p14="http://schemas.microsoft.com/office/powerpoint/2010/main" val="113754573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2"/>
          <p:cNvSpPr>
            <a:spLocks noGrp="1" noChangeArrowheads="1"/>
          </p:cNvSpPr>
          <p:nvPr>
            <p:ph type="title"/>
          </p:nvPr>
        </p:nvSpPr>
        <p:spPr>
          <a:xfrm>
            <a:off x="457200" y="914400"/>
            <a:ext cx="8229600" cy="1139825"/>
          </a:xfrm>
        </p:spPr>
        <p:txBody>
          <a:bodyPr/>
          <a:lstStyle/>
          <a:p>
            <a:pPr eaLnBrk="1" hangingPunct="1"/>
            <a:r>
              <a:rPr lang="en-US" b="1" smtClean="0"/>
              <a:t>Line Search Methods</a:t>
            </a:r>
          </a:p>
        </p:txBody>
      </p:sp>
      <p:graphicFrame>
        <p:nvGraphicFramePr>
          <p:cNvPr id="57346" name="Object 4"/>
          <p:cNvGraphicFramePr>
            <a:graphicFrameLocks noChangeAspect="1"/>
          </p:cNvGraphicFramePr>
          <p:nvPr/>
        </p:nvGraphicFramePr>
        <p:xfrm>
          <a:off x="1143000" y="2614613"/>
          <a:ext cx="7086600" cy="2185987"/>
        </p:xfrm>
        <a:graphic>
          <a:graphicData uri="http://schemas.openxmlformats.org/presentationml/2006/ole">
            <p:oleObj spid="_x0000_s57352" name="Equation" r:id="rId4" imgW="3746500" imgH="1155700" progId="Equation.DSMT4">
              <p:embed/>
            </p:oleObj>
          </a:graphicData>
        </a:graphic>
      </p:graphicFrame>
    </p:spTree>
    <p:extLst>
      <p:ext uri="{BB962C8B-B14F-4D97-AF65-F5344CB8AC3E}">
        <p14:creationId xmlns="" xmlns:p14="http://schemas.microsoft.com/office/powerpoint/2010/main" val="108477264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2"/>
          <p:cNvSpPr>
            <a:spLocks noGrp="1" noChangeArrowheads="1"/>
          </p:cNvSpPr>
          <p:nvPr>
            <p:ph type="title"/>
          </p:nvPr>
        </p:nvSpPr>
        <p:spPr>
          <a:xfrm>
            <a:off x="457200" y="838200"/>
            <a:ext cx="8229600" cy="1139825"/>
          </a:xfrm>
        </p:spPr>
        <p:txBody>
          <a:bodyPr/>
          <a:lstStyle/>
          <a:p>
            <a:pPr eaLnBrk="1" hangingPunct="1"/>
            <a:r>
              <a:rPr lang="en-US" b="1" smtClean="0"/>
              <a:t>Quasi-Newton Methods</a:t>
            </a:r>
          </a:p>
        </p:txBody>
      </p:sp>
      <p:graphicFrame>
        <p:nvGraphicFramePr>
          <p:cNvPr id="58370" name="Object 4"/>
          <p:cNvGraphicFramePr>
            <a:graphicFrameLocks noChangeAspect="1"/>
          </p:cNvGraphicFramePr>
          <p:nvPr>
            <p:extLst>
              <p:ext uri="{D42A27DB-BD31-4B8C-83A1-F6EECF244321}">
                <p14:modId xmlns="" xmlns:p14="http://schemas.microsoft.com/office/powerpoint/2010/main" val="3411899473"/>
              </p:ext>
            </p:extLst>
          </p:nvPr>
        </p:nvGraphicFramePr>
        <p:xfrm>
          <a:off x="1600200" y="2514600"/>
          <a:ext cx="6667500" cy="2686050"/>
        </p:xfrm>
        <a:graphic>
          <a:graphicData uri="http://schemas.openxmlformats.org/presentationml/2006/ole">
            <p:oleObj spid="_x0000_s58376" name="Equation" r:id="rId4" imgW="3467100" imgH="1397000" progId="Equation.DSMT4">
              <p:embed/>
            </p:oleObj>
          </a:graphicData>
        </a:graphic>
      </p:graphicFrame>
    </p:spTree>
    <p:extLst>
      <p:ext uri="{BB962C8B-B14F-4D97-AF65-F5344CB8AC3E}">
        <p14:creationId xmlns="" xmlns:p14="http://schemas.microsoft.com/office/powerpoint/2010/main" val="397877260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2"/>
          <p:cNvSpPr>
            <a:spLocks noGrp="1" noChangeArrowheads="1"/>
          </p:cNvSpPr>
          <p:nvPr>
            <p:ph type="title"/>
          </p:nvPr>
        </p:nvSpPr>
        <p:spPr>
          <a:xfrm>
            <a:off x="381000" y="685800"/>
            <a:ext cx="8229600" cy="1139825"/>
          </a:xfrm>
        </p:spPr>
        <p:txBody>
          <a:bodyPr/>
          <a:lstStyle/>
          <a:p>
            <a:pPr eaLnBrk="1" hangingPunct="1"/>
            <a:r>
              <a:rPr lang="en-US" b="1" smtClean="0"/>
              <a:t>Stopping Rule</a:t>
            </a:r>
          </a:p>
        </p:txBody>
      </p:sp>
      <p:graphicFrame>
        <p:nvGraphicFramePr>
          <p:cNvPr id="59394" name="Object 4"/>
          <p:cNvGraphicFramePr>
            <a:graphicFrameLocks noChangeAspect="1"/>
          </p:cNvGraphicFramePr>
          <p:nvPr>
            <p:extLst>
              <p:ext uri="{D42A27DB-BD31-4B8C-83A1-F6EECF244321}">
                <p14:modId xmlns="" xmlns:p14="http://schemas.microsoft.com/office/powerpoint/2010/main" val="4029332820"/>
              </p:ext>
            </p:extLst>
          </p:nvPr>
        </p:nvGraphicFramePr>
        <p:xfrm>
          <a:off x="1828800" y="2057400"/>
          <a:ext cx="6172200" cy="3382963"/>
        </p:xfrm>
        <a:graphic>
          <a:graphicData uri="http://schemas.openxmlformats.org/presentationml/2006/ole">
            <p:oleObj spid="_x0000_s59400" name="Equation" r:id="rId4" imgW="3822480" imgH="2095200" progId="Equation.DSMT4">
              <p:embed/>
            </p:oleObj>
          </a:graphicData>
        </a:graphic>
      </p:graphicFrame>
    </p:spTree>
    <p:extLst>
      <p:ext uri="{BB962C8B-B14F-4D97-AF65-F5344CB8AC3E}">
        <p14:creationId xmlns="" xmlns:p14="http://schemas.microsoft.com/office/powerpoint/2010/main" val="191932302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457200" y="533400"/>
            <a:ext cx="8229600" cy="1139825"/>
          </a:xfrm>
        </p:spPr>
        <p:txBody>
          <a:bodyPr/>
          <a:lstStyle/>
          <a:p>
            <a:pPr eaLnBrk="1" hangingPunct="1"/>
            <a:r>
              <a:rPr lang="en-US" b="1" smtClean="0"/>
              <a:t>For Example</a:t>
            </a:r>
          </a:p>
        </p:txBody>
      </p:sp>
      <p:sp>
        <p:nvSpPr>
          <p:cNvPr id="91139" name="Text Box 4"/>
          <p:cNvSpPr txBox="1">
            <a:spLocks noChangeArrowheads="1"/>
          </p:cNvSpPr>
          <p:nvPr/>
        </p:nvSpPr>
        <p:spPr bwMode="auto">
          <a:xfrm>
            <a:off x="838200" y="1981200"/>
            <a:ext cx="7696200" cy="4473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a:latin typeface="Courier New" pitchFamily="49" charset="0"/>
              </a:rPr>
              <a:t>Nonlinear Estimation of Model Parameters</a:t>
            </a:r>
          </a:p>
          <a:p>
            <a:r>
              <a:rPr lang="en-US" sz="1200" b="1">
                <a:latin typeface="Courier New" pitchFamily="49" charset="0"/>
              </a:rPr>
              <a:t>Method=BFGS  ; Maximum iterations=  4</a:t>
            </a:r>
          </a:p>
          <a:p>
            <a:r>
              <a:rPr lang="en-US" sz="1200" b="1">
                <a:latin typeface="Courier New" pitchFamily="49" charset="0"/>
              </a:rPr>
              <a:t>Convergence criteria:gtHg   .1000D-05 chg.F   .0000D+00 max|dB|   .0000D+00</a:t>
            </a:r>
          </a:p>
          <a:p>
            <a:r>
              <a:rPr lang="en-US" sz="1200" b="1">
                <a:latin typeface="Courier New" pitchFamily="49" charset="0"/>
              </a:rPr>
              <a:t>Start values:  -.10437D+01   .00000D+00   .00000D+00   .00000D+00   .10000D+01</a:t>
            </a:r>
          </a:p>
          <a:p>
            <a:r>
              <a:rPr lang="en-US" sz="1200" b="1">
                <a:latin typeface="Courier New" pitchFamily="49" charset="0"/>
              </a:rPr>
              <a:t>1st derivs.    -.23934D+05  -.26990D+06  -.18037D+05  -.10419D+07   .44370D+05</a:t>
            </a:r>
          </a:p>
          <a:p>
            <a:r>
              <a:rPr lang="en-US" sz="1200" b="1">
                <a:latin typeface="Courier New" pitchFamily="49" charset="0"/>
              </a:rPr>
              <a:t>Parameters:    -.10437D+01   .00000D+00   .00000D+00   .00000D+00   .10000D+01</a:t>
            </a:r>
          </a:p>
          <a:p>
            <a:r>
              <a:rPr lang="en-US" sz="1200" b="1">
                <a:latin typeface="Courier New" pitchFamily="49" charset="0"/>
              </a:rPr>
              <a:t>Itr  1 F=  .3190D+05 gtHg=  .1078D+07 chg.F=  .3190D+05 max|db|=  .1042D+13</a:t>
            </a:r>
          </a:p>
          <a:p>
            <a:r>
              <a:rPr lang="en-US" sz="1200" b="1">
                <a:latin typeface="Courier New" pitchFamily="49" charset="0"/>
              </a:rPr>
              <a:t>Try =  0 F=  .3190D+05 Step=  .0000D+00 Slope= -.1078D+07</a:t>
            </a:r>
          </a:p>
          <a:p>
            <a:r>
              <a:rPr lang="en-US" sz="1200" b="1">
                <a:latin typeface="Courier New" pitchFamily="49" charset="0"/>
              </a:rPr>
              <a:t>Try =  1 F=  .4118D+06 Step=  .1000D+00 Slope=  .2632D+08</a:t>
            </a:r>
          </a:p>
          <a:p>
            <a:r>
              <a:rPr lang="en-US" sz="1200" b="1">
                <a:latin typeface="Courier New" pitchFamily="49" charset="0"/>
              </a:rPr>
              <a:t>Try =  2 F=  .5425D+04 Step=  .5214D-01 Slope=  .8389D+06</a:t>
            </a:r>
          </a:p>
          <a:p>
            <a:r>
              <a:rPr lang="en-US" sz="1200" b="1">
                <a:latin typeface="Courier New" pitchFamily="49" charset="0"/>
              </a:rPr>
              <a:t>Try =  3 F=  .1683D+04 Step=  .4039D-01 Slope= -.1039D+06</a:t>
            </a:r>
          </a:p>
          <a:p>
            <a:r>
              <a:rPr lang="en-US" sz="1200" b="1">
                <a:latin typeface="Courier New" pitchFamily="49" charset="0"/>
              </a:rPr>
              <a:t>1st derivs.    -.45100D+04  -.45909D+05  -.18517D+04  -.95703D+05  -.53142D+04</a:t>
            </a:r>
          </a:p>
          <a:p>
            <a:r>
              <a:rPr lang="en-US" sz="1200" b="1">
                <a:latin typeface="Courier New" pitchFamily="49" charset="0"/>
              </a:rPr>
              <a:t>Parameters:    -.10428D+01   .10116D-01   .67604D-03   .39052D-01   .99834D+00</a:t>
            </a:r>
          </a:p>
          <a:p>
            <a:r>
              <a:rPr lang="en-US" sz="1200" b="1">
                <a:latin typeface="Courier New" pitchFamily="49" charset="0"/>
              </a:rPr>
              <a:t>Itr  2 F=  .1683D+04 gtHg=  .1064D+06 chg.F=  .3022D+05 max|db|=  .4538D+07</a:t>
            </a:r>
          </a:p>
          <a:p>
            <a:r>
              <a:rPr lang="en-US" sz="1200" b="1">
                <a:latin typeface="Courier New" pitchFamily="49" charset="0"/>
              </a:rPr>
              <a:t>Try =  0 F=  .1683D+04 Step=  .0000D+00 Slope= -.1064D+06</a:t>
            </a:r>
          </a:p>
          <a:p>
            <a:r>
              <a:rPr lang="en-US" sz="1200" b="1">
                <a:latin typeface="Courier New" pitchFamily="49" charset="0"/>
              </a:rPr>
              <a:t>Try =  1 F=  .1006D+06 Step=  .4039D-01 Slope=  .7546D+07</a:t>
            </a:r>
          </a:p>
          <a:p>
            <a:r>
              <a:rPr lang="en-US" sz="1200" b="1">
                <a:latin typeface="Courier New" pitchFamily="49" charset="0"/>
              </a:rPr>
              <a:t>Try =  2 F=  .1839D+04 Step=  .4702D-02 Slope=  .1847D+06</a:t>
            </a:r>
          </a:p>
          <a:p>
            <a:r>
              <a:rPr lang="en-US" sz="1200" b="1">
                <a:latin typeface="Courier New" pitchFamily="49" charset="0"/>
              </a:rPr>
              <a:t>Try =  3 F=  .1582D+04 Step=  .1855D-02 Slope=  .7570D+02</a:t>
            </a:r>
          </a:p>
          <a:p>
            <a:r>
              <a:rPr lang="en-US" sz="1200" b="1">
                <a:latin typeface="Courier New" pitchFamily="49" charset="0"/>
              </a:rPr>
              <a:t>...</a:t>
            </a:r>
          </a:p>
          <a:p>
            <a:r>
              <a:rPr lang="en-US" sz="1200" b="1">
                <a:latin typeface="Courier New" pitchFamily="49" charset="0"/>
              </a:rPr>
              <a:t>1st derivs.    -.32179D-05  -.29845D-04  -.28288D-05  -.16951D-03   .73923D-06</a:t>
            </a:r>
          </a:p>
          <a:p>
            <a:r>
              <a:rPr lang="en-US" sz="1200" b="1">
                <a:latin typeface="Courier New" pitchFamily="49" charset="0"/>
              </a:rPr>
              <a:t>Itr 20 F=  .1424D+05 gtHg=  .1389D-07 chg.F=  .1155D-08 max|db|=  .1706D-08</a:t>
            </a:r>
          </a:p>
          <a:p>
            <a:r>
              <a:rPr lang="en-US" sz="1200" b="1">
                <a:latin typeface="Courier New" pitchFamily="49" charset="0"/>
              </a:rPr>
              <a:t>                        * Converged</a:t>
            </a:r>
          </a:p>
          <a:p>
            <a:r>
              <a:rPr lang="en-US" sz="1200" b="1">
                <a:latin typeface="Courier New" pitchFamily="49" charset="0"/>
              </a:rPr>
              <a:t>Normal exit from iterations. Exit status=0.</a:t>
            </a:r>
          </a:p>
          <a:p>
            <a:r>
              <a:rPr lang="en-US" sz="1200" b="1">
                <a:latin typeface="Courier New" pitchFamily="49" charset="0"/>
              </a:rPr>
              <a:t>Function=  .31904974915D+05, at entry, -.14237328819D+05 at exit</a:t>
            </a:r>
          </a:p>
        </p:txBody>
      </p:sp>
    </p:spTree>
    <p:extLst>
      <p:ext uri="{BB962C8B-B14F-4D97-AF65-F5344CB8AC3E}">
        <p14:creationId xmlns="" xmlns:p14="http://schemas.microsoft.com/office/powerpoint/2010/main" val="3936630249"/>
      </p:ext>
    </p:extLst>
  </p:cSld>
  <p:clrMapOvr>
    <a:masterClrMapping/>
  </p:clrMapOvr>
</p:sld>
</file>

<file path=ppt/theme/theme1.xml><?xml version="1.0" encoding="utf-8"?>
<a:theme xmlns:a="http://schemas.openxmlformats.org/drawingml/2006/main" name="1_Quadrant">
  <a:themeElements>
    <a:clrScheme name="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fontScheme name="Quadrant">
      <a:majorFont>
        <a:latin typeface="Arial Black"/>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Quadrant 1">
        <a:dk1>
          <a:srgbClr val="5C5674"/>
        </a:dk1>
        <a:lt1>
          <a:srgbClr val="FFFFFF"/>
        </a:lt1>
        <a:dk2>
          <a:srgbClr val="85986A"/>
        </a:dk2>
        <a:lt2>
          <a:srgbClr val="FFFFFF"/>
        </a:lt2>
        <a:accent1>
          <a:srgbClr val="666633"/>
        </a:accent1>
        <a:accent2>
          <a:srgbClr val="ADC5B8"/>
        </a:accent2>
        <a:accent3>
          <a:srgbClr val="C2CAB9"/>
        </a:accent3>
        <a:accent4>
          <a:srgbClr val="DADADA"/>
        </a:accent4>
        <a:accent5>
          <a:srgbClr val="B8B8AD"/>
        </a:accent5>
        <a:accent6>
          <a:srgbClr val="9CB2A6"/>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Quadrant 3">
        <a:dk1>
          <a:srgbClr val="618052"/>
        </a:dk1>
        <a:lt1>
          <a:srgbClr val="FFFFE3"/>
        </a:lt1>
        <a:dk2>
          <a:srgbClr val="162E36"/>
        </a:dk2>
        <a:lt2>
          <a:srgbClr val="FFFFFF"/>
        </a:lt2>
        <a:accent1>
          <a:srgbClr val="336699"/>
        </a:accent1>
        <a:accent2>
          <a:srgbClr val="69888B"/>
        </a:accent2>
        <a:accent3>
          <a:srgbClr val="ABADAE"/>
        </a:accent3>
        <a:accent4>
          <a:srgbClr val="DADAC2"/>
        </a:accent4>
        <a:accent5>
          <a:srgbClr val="ADB8CA"/>
        </a:accent5>
        <a:accent6>
          <a:srgbClr val="5E7B7D"/>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Quadrant 4">
        <a:dk1>
          <a:srgbClr val="000000"/>
        </a:dk1>
        <a:lt1>
          <a:srgbClr val="FFFFFF"/>
        </a:lt1>
        <a:dk2>
          <a:srgbClr val="000000"/>
        </a:dk2>
        <a:lt2>
          <a:srgbClr val="CC0000"/>
        </a:lt2>
        <a:accent1>
          <a:srgbClr val="FFCC00"/>
        </a:accent1>
        <a:accent2>
          <a:srgbClr val="3366CC"/>
        </a:accent2>
        <a:accent3>
          <a:srgbClr val="FFFFFF"/>
        </a:accent3>
        <a:accent4>
          <a:srgbClr val="000000"/>
        </a:accent4>
        <a:accent5>
          <a:srgbClr val="FFE2AA"/>
        </a:accent5>
        <a:accent6>
          <a:srgbClr val="2D5CB9"/>
        </a:accent6>
        <a:hlink>
          <a:srgbClr val="666699"/>
        </a:hlink>
        <a:folHlink>
          <a:srgbClr val="C0C0C0"/>
        </a:folHlink>
      </a:clrScheme>
      <a:clrMap bg1="lt1" tx1="dk1" bg2="lt2" tx2="dk2" accent1="accent1" accent2="accent2" accent3="accent3" accent4="accent4" accent5="accent5" accent6="accent6" hlink="hlink" folHlink="folHlink"/>
    </a:extraClrScheme>
    <a:extraClrScheme>
      <a:clrScheme name="Quadrant 5">
        <a:dk1>
          <a:srgbClr val="666699"/>
        </a:dk1>
        <a:lt1>
          <a:srgbClr val="FFFFFF"/>
        </a:lt1>
        <a:dk2>
          <a:srgbClr val="000033"/>
        </a:dk2>
        <a:lt2>
          <a:srgbClr val="FFFFFF"/>
        </a:lt2>
        <a:accent1>
          <a:srgbClr val="9966FF"/>
        </a:accent1>
        <a:accent2>
          <a:srgbClr val="CCCCFF"/>
        </a:accent2>
        <a:accent3>
          <a:srgbClr val="AAAAAD"/>
        </a:accent3>
        <a:accent4>
          <a:srgbClr val="DADADA"/>
        </a:accent4>
        <a:accent5>
          <a:srgbClr val="CAB8FF"/>
        </a:accent5>
        <a:accent6>
          <a:srgbClr val="B9B9E7"/>
        </a:accent6>
        <a:hlink>
          <a:srgbClr val="CCCC00"/>
        </a:hlink>
        <a:folHlink>
          <a:srgbClr val="CC9900"/>
        </a:folHlink>
      </a:clrScheme>
      <a:clrMap bg1="dk2" tx1="lt1" bg2="dk1" tx2="lt2" accent1="accent1" accent2="accent2" accent3="accent3" accent4="accent4" accent5="accent5" accent6="accent6" hlink="hlink" folHlink="folHlink"/>
    </a:extraClrScheme>
    <a:extraClrScheme>
      <a:clrScheme name="Quadrant 6">
        <a:dk1>
          <a:srgbClr val="000000"/>
        </a:dk1>
        <a:lt1>
          <a:srgbClr val="FFFFFF"/>
        </a:lt1>
        <a:dk2>
          <a:srgbClr val="000000"/>
        </a:dk2>
        <a:lt2>
          <a:srgbClr val="669966"/>
        </a:lt2>
        <a:accent1>
          <a:srgbClr val="CCCCFF"/>
        </a:accent1>
        <a:accent2>
          <a:srgbClr val="9999CC"/>
        </a:accent2>
        <a:accent3>
          <a:srgbClr val="FFFFFF"/>
        </a:accent3>
        <a:accent4>
          <a:srgbClr val="000000"/>
        </a:accent4>
        <a:accent5>
          <a:srgbClr val="E2E2FF"/>
        </a:accent5>
        <a:accent6>
          <a:srgbClr val="8A8AB9"/>
        </a:accent6>
        <a:hlink>
          <a:srgbClr val="000066"/>
        </a:hlink>
        <a:folHlink>
          <a:srgbClr val="333399"/>
        </a:folHlink>
      </a:clrScheme>
      <a:clrMap bg1="lt1" tx1="dk1" bg2="lt2" tx2="dk2" accent1="accent1" accent2="accent2" accent3="accent3" accent4="accent4" accent5="accent5" accent6="accent6" hlink="hlink" folHlink="folHlink"/>
    </a:extraClrScheme>
    <a:extraClrScheme>
      <a:clrScheme name="Quadrant 7">
        <a:dk1>
          <a:srgbClr val="0099CC"/>
        </a:dk1>
        <a:lt1>
          <a:srgbClr val="FFFFFF"/>
        </a:lt1>
        <a:dk2>
          <a:srgbClr val="000099"/>
        </a:dk2>
        <a:lt2>
          <a:srgbClr val="FFFFFF"/>
        </a:lt2>
        <a:accent1>
          <a:srgbClr val="0099CC"/>
        </a:accent1>
        <a:accent2>
          <a:srgbClr val="6600FF"/>
        </a:accent2>
        <a:accent3>
          <a:srgbClr val="AAAACA"/>
        </a:accent3>
        <a:accent4>
          <a:srgbClr val="DADADA"/>
        </a:accent4>
        <a:accent5>
          <a:srgbClr val="AACAE2"/>
        </a:accent5>
        <a:accent6>
          <a:srgbClr val="5C00E7"/>
        </a:accent6>
        <a:hlink>
          <a:srgbClr val="FFCC00"/>
        </a:hlink>
        <a:folHlink>
          <a:srgbClr val="00CCFF"/>
        </a:folHlink>
      </a:clrScheme>
      <a:clrMap bg1="dk2" tx1="lt1" bg2="dk1" tx2="lt2" accent1="accent1" accent2="accent2" accent3="accent3" accent4="accent4" accent5="accent5" accent6="accent6" hlink="hlink" folHlink="folHlink"/>
    </a:extraClrScheme>
    <a:extraClrScheme>
      <a:clrScheme name="Quadrant 8">
        <a:dk1>
          <a:srgbClr val="000033"/>
        </a:dk1>
        <a:lt1>
          <a:srgbClr val="FFFFFF"/>
        </a:lt1>
        <a:dk2>
          <a:srgbClr val="003366"/>
        </a:dk2>
        <a:lt2>
          <a:srgbClr val="275C6D"/>
        </a:lt2>
        <a:accent1>
          <a:srgbClr val="A7D2DF"/>
        </a:accent1>
        <a:accent2>
          <a:srgbClr val="108DA6"/>
        </a:accent2>
        <a:accent3>
          <a:srgbClr val="FFFFFF"/>
        </a:accent3>
        <a:accent4>
          <a:srgbClr val="00002A"/>
        </a:accent4>
        <a:accent5>
          <a:srgbClr val="D0E5EC"/>
        </a:accent5>
        <a:accent6>
          <a:srgbClr val="0D7F96"/>
        </a:accent6>
        <a:hlink>
          <a:srgbClr val="666699"/>
        </a:hlink>
        <a:folHlink>
          <a:srgbClr val="9999FF"/>
        </a:folHlink>
      </a:clrScheme>
      <a:clrMap bg1="lt1" tx1="dk1" bg2="lt2" tx2="dk2" accent1="accent1" accent2="accent2" accent3="accent3" accent4="accent4" accent5="accent5" accent6="accent6" hlink="hlink" folHlink="folHlink"/>
    </a:extraClrScheme>
    <a:extraClrScheme>
      <a:clrScheme name="Quadrant 9">
        <a:dk1>
          <a:srgbClr val="CC3300"/>
        </a:dk1>
        <a:lt1>
          <a:srgbClr val="FFFFFF"/>
        </a:lt1>
        <a:dk2>
          <a:srgbClr val="000000"/>
        </a:dk2>
        <a:lt2>
          <a:srgbClr val="FFFFCC"/>
        </a:lt2>
        <a:accent1>
          <a:srgbClr val="FF9900"/>
        </a:accent1>
        <a:accent2>
          <a:srgbClr val="993300"/>
        </a:accent2>
        <a:accent3>
          <a:srgbClr val="AAAAAA"/>
        </a:accent3>
        <a:accent4>
          <a:srgbClr val="DADADA"/>
        </a:accent4>
        <a:accent5>
          <a:srgbClr val="FFCAAA"/>
        </a:accent5>
        <a:accent6>
          <a:srgbClr val="8A2D00"/>
        </a:accent6>
        <a:hlink>
          <a:srgbClr val="CEC5A2"/>
        </a:hlink>
        <a:folHlink>
          <a:srgbClr val="DDDDD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Quadrant</Template>
  <TotalTime>11511</TotalTime>
  <Words>3061</Words>
  <Application>Microsoft Office PowerPoint</Application>
  <PresentationFormat>On-screen Show (4:3)</PresentationFormat>
  <Paragraphs>543</Paragraphs>
  <Slides>87</Slides>
  <Notes>83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87</vt:i4>
      </vt:variant>
    </vt:vector>
  </HeadingPairs>
  <TitlesOfParts>
    <vt:vector size="89" baseType="lpstr">
      <vt:lpstr>1_Quadrant</vt:lpstr>
      <vt:lpstr>Equation</vt:lpstr>
      <vt:lpstr>Discrete Choice Modeling</vt:lpstr>
      <vt:lpstr>6.  NonLINEAR models</vt:lpstr>
      <vt:lpstr>Agenda</vt:lpstr>
      <vt:lpstr>What is the ‘Model?’</vt:lpstr>
      <vt:lpstr>What is a Nonlinear Model?</vt:lpstr>
      <vt:lpstr>What is an Estimator?</vt:lpstr>
      <vt:lpstr>Parameters</vt:lpstr>
      <vt:lpstr>The Conditional Mean Function</vt:lpstr>
      <vt:lpstr>M Estimation</vt:lpstr>
      <vt:lpstr>An Analogy Principle for M Estimation</vt:lpstr>
      <vt:lpstr>Estimation</vt:lpstr>
      <vt:lpstr>Identification</vt:lpstr>
      <vt:lpstr>Continuity</vt:lpstr>
      <vt:lpstr>Consistency</vt:lpstr>
      <vt:lpstr>Asymptotic Normality of M Estimators</vt:lpstr>
      <vt:lpstr>Asymptotic Normality</vt:lpstr>
      <vt:lpstr>Asymptotic Normality</vt:lpstr>
      <vt:lpstr>Asymptotic Variance</vt:lpstr>
      <vt:lpstr>Estimating the Variance</vt:lpstr>
      <vt:lpstr>Nonlinear Least Squares</vt:lpstr>
      <vt:lpstr>Application - Income</vt:lpstr>
      <vt:lpstr>Income Data</vt:lpstr>
      <vt:lpstr>Exponential Model</vt:lpstr>
      <vt:lpstr>Conventional Variance Estimator</vt:lpstr>
      <vt:lpstr>Estimator for the M Estimator</vt:lpstr>
      <vt:lpstr>Computing NLS</vt:lpstr>
      <vt:lpstr>Iterations … Convergence</vt:lpstr>
      <vt:lpstr>NLS Estimates</vt:lpstr>
      <vt:lpstr>Hypothesis Tests for M Estimation</vt:lpstr>
      <vt:lpstr>Change in the Criterion Function</vt:lpstr>
      <vt:lpstr>Score Test</vt:lpstr>
      <vt:lpstr>Exponential Model</vt:lpstr>
      <vt:lpstr>Wald Test</vt:lpstr>
      <vt:lpstr>Change in Function </vt:lpstr>
      <vt:lpstr>Constrained Estimation</vt:lpstr>
      <vt:lpstr>Constrained Estimates</vt:lpstr>
      <vt:lpstr>LM Test</vt:lpstr>
      <vt:lpstr>LM Test</vt:lpstr>
      <vt:lpstr>Maximum Likelihood Estimation</vt:lpstr>
      <vt:lpstr>The Likelihood Function</vt:lpstr>
      <vt:lpstr>Log Likelihood Function</vt:lpstr>
      <vt:lpstr>Conditional and Unconditional Likelihood</vt:lpstr>
      <vt:lpstr>Concentrated Log Likelihood</vt:lpstr>
      <vt:lpstr>A Concentrated Log Likelihood</vt:lpstr>
      <vt:lpstr>ML and M Estimation</vt:lpstr>
      <vt:lpstr>Regularity Conditions</vt:lpstr>
      <vt:lpstr>Consistency and Asymptotic  Normality of the MLE</vt:lpstr>
      <vt:lpstr>Asymptotic Variance of the MLE</vt:lpstr>
      <vt:lpstr>The Information Matrix Equality</vt:lpstr>
      <vt:lpstr>Three Variance Estimators</vt:lpstr>
      <vt:lpstr>Asymptotic Efficiency</vt:lpstr>
      <vt:lpstr>Invariance</vt:lpstr>
      <vt:lpstr>Application: Exponential Regression</vt:lpstr>
      <vt:lpstr>Variance Estimators</vt:lpstr>
      <vt:lpstr>Three Variance Estimators</vt:lpstr>
      <vt:lpstr>Variance Estimators</vt:lpstr>
      <vt:lpstr>Hypothesis Tests</vt:lpstr>
      <vt:lpstr>Example: Exponential vs. Gamma</vt:lpstr>
      <vt:lpstr>Log Likelihood</vt:lpstr>
      <vt:lpstr>Estimated Gamma Model</vt:lpstr>
      <vt:lpstr>Testing P = 1</vt:lpstr>
      <vt:lpstr>Derivatives for the LM Test</vt:lpstr>
      <vt:lpstr>Psi Function = dlog(P)/dP</vt:lpstr>
      <vt:lpstr>Derivatives</vt:lpstr>
      <vt:lpstr>Score Test</vt:lpstr>
      <vt:lpstr>Calculated LM Statistic</vt:lpstr>
      <vt:lpstr>Clustered Data and Partial Likelihood</vt:lpstr>
      <vt:lpstr>Inference with ‘Clustering’</vt:lpstr>
      <vt:lpstr>Cluster Estimation</vt:lpstr>
      <vt:lpstr>On Clustering</vt:lpstr>
      <vt:lpstr>‘Robust’ Estimation</vt:lpstr>
      <vt:lpstr>Two Step Estimation and Murphy/Topel</vt:lpstr>
      <vt:lpstr>Two Step Estimation</vt:lpstr>
      <vt:lpstr>Murphy-Topel  -  1</vt:lpstr>
      <vt:lpstr>Murphy-Topel  -  2</vt:lpstr>
      <vt:lpstr>Application of M&amp;T</vt:lpstr>
      <vt:lpstr>M&amp;T Application</vt:lpstr>
      <vt:lpstr>GMM Estimation</vt:lpstr>
      <vt:lpstr>GMM Estimation-1</vt:lpstr>
      <vt:lpstr>GMM Estimation - 2</vt:lpstr>
      <vt:lpstr>Optimization - Algorithms</vt:lpstr>
      <vt:lpstr>Optimization</vt:lpstr>
      <vt:lpstr>Algorithms</vt:lpstr>
      <vt:lpstr>Line Search Methods</vt:lpstr>
      <vt:lpstr>Quasi-Newton Methods</vt:lpstr>
      <vt:lpstr>Stopping Rule</vt:lpstr>
      <vt:lpstr>For Example</vt:lpstr>
    </vt:vector>
  </TitlesOfParts>
  <Company>Stern School of Business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Bill</cp:lastModifiedBy>
  <cp:revision>78</cp:revision>
  <dcterms:created xsi:type="dcterms:W3CDTF">2001-06-17T19:05:03Z</dcterms:created>
  <dcterms:modified xsi:type="dcterms:W3CDTF">2014-03-20T15:45:53Z</dcterms:modified>
</cp:coreProperties>
</file>