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5"/>
  </p:notesMasterIdLst>
  <p:handoutMasterIdLst>
    <p:handoutMasterId r:id="rId86"/>
  </p:handoutMasterIdLst>
  <p:sldIdLst>
    <p:sldId id="482" r:id="rId2"/>
    <p:sldId id="481" r:id="rId3"/>
    <p:sldId id="596" r:id="rId4"/>
    <p:sldId id="597" r:id="rId5"/>
    <p:sldId id="626" r:id="rId6"/>
    <p:sldId id="627" r:id="rId7"/>
    <p:sldId id="632" r:id="rId8"/>
    <p:sldId id="633" r:id="rId9"/>
    <p:sldId id="634" r:id="rId10"/>
    <p:sldId id="582" r:id="rId11"/>
    <p:sldId id="569" r:id="rId12"/>
    <p:sldId id="486" r:id="rId13"/>
    <p:sldId id="487" r:id="rId14"/>
    <p:sldId id="488" r:id="rId15"/>
    <p:sldId id="489" r:id="rId16"/>
    <p:sldId id="490" r:id="rId17"/>
    <p:sldId id="493" r:id="rId18"/>
    <p:sldId id="494" r:id="rId19"/>
    <p:sldId id="495" r:id="rId20"/>
    <p:sldId id="496" r:id="rId21"/>
    <p:sldId id="497" r:id="rId22"/>
    <p:sldId id="498" r:id="rId23"/>
    <p:sldId id="499" r:id="rId24"/>
    <p:sldId id="500" r:id="rId25"/>
    <p:sldId id="502" r:id="rId26"/>
    <p:sldId id="503" r:id="rId27"/>
    <p:sldId id="505" r:id="rId28"/>
    <p:sldId id="504" r:id="rId29"/>
    <p:sldId id="506" r:id="rId30"/>
    <p:sldId id="507" r:id="rId31"/>
    <p:sldId id="508" r:id="rId32"/>
    <p:sldId id="509" r:id="rId33"/>
    <p:sldId id="510" r:id="rId34"/>
    <p:sldId id="511" r:id="rId35"/>
    <p:sldId id="512" r:id="rId36"/>
    <p:sldId id="574" r:id="rId37"/>
    <p:sldId id="539" r:id="rId38"/>
    <p:sldId id="540" r:id="rId39"/>
    <p:sldId id="541" r:id="rId40"/>
    <p:sldId id="575" r:id="rId41"/>
    <p:sldId id="576" r:id="rId42"/>
    <p:sldId id="577" r:id="rId43"/>
    <p:sldId id="544" r:id="rId44"/>
    <p:sldId id="589" r:id="rId45"/>
    <p:sldId id="579" r:id="rId46"/>
    <p:sldId id="578" r:id="rId47"/>
    <p:sldId id="545" r:id="rId48"/>
    <p:sldId id="546" r:id="rId49"/>
    <p:sldId id="556" r:id="rId50"/>
    <p:sldId id="557" r:id="rId51"/>
    <p:sldId id="558" r:id="rId52"/>
    <p:sldId id="555" r:id="rId53"/>
    <p:sldId id="559" r:id="rId54"/>
    <p:sldId id="560" r:id="rId55"/>
    <p:sldId id="561" r:id="rId56"/>
    <p:sldId id="595" r:id="rId57"/>
    <p:sldId id="598" r:id="rId58"/>
    <p:sldId id="599" r:id="rId59"/>
    <p:sldId id="600" r:id="rId60"/>
    <p:sldId id="601" r:id="rId61"/>
    <p:sldId id="602" r:id="rId62"/>
    <p:sldId id="603" r:id="rId63"/>
    <p:sldId id="604" r:id="rId64"/>
    <p:sldId id="605" r:id="rId65"/>
    <p:sldId id="606" r:id="rId66"/>
    <p:sldId id="607" r:id="rId67"/>
    <p:sldId id="608" r:id="rId68"/>
    <p:sldId id="609" r:id="rId69"/>
    <p:sldId id="610" r:id="rId70"/>
    <p:sldId id="611" r:id="rId71"/>
    <p:sldId id="612" r:id="rId72"/>
    <p:sldId id="613" r:id="rId73"/>
    <p:sldId id="614" r:id="rId74"/>
    <p:sldId id="615" r:id="rId75"/>
    <p:sldId id="616" r:id="rId76"/>
    <p:sldId id="617" r:id="rId77"/>
    <p:sldId id="618" r:id="rId78"/>
    <p:sldId id="619" r:id="rId79"/>
    <p:sldId id="620" r:id="rId80"/>
    <p:sldId id="621" r:id="rId81"/>
    <p:sldId id="622" r:id="rId82"/>
    <p:sldId id="623" r:id="rId83"/>
    <p:sldId id="624" r:id="rId8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  <a:srgbClr val="FF3300"/>
    <a:srgbClr val="7030A0"/>
    <a:srgbClr val="FF0000"/>
    <a:srgbClr val="0066FF"/>
    <a:srgbClr val="CCECFF"/>
    <a:srgbClr val="000000"/>
    <a:srgbClr val="8B00EA"/>
    <a:srgbClr val="FFFFFF"/>
    <a:srgbClr val="00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7" autoAdjust="0"/>
    <p:restoredTop sz="94636" autoAdjust="0"/>
  </p:normalViewPr>
  <p:slideViewPr>
    <p:cSldViewPr>
      <p:cViewPr varScale="1">
        <p:scale>
          <a:sx n="90" d="100"/>
          <a:sy n="90" d="100"/>
        </p:scale>
        <p:origin x="-1380" y="-96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46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7188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07947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8BE06F-5255-41B0-8F24-69469E6F4AAC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47E7BE7-6A6F-4CA4-A9A0-44808E40B500}" type="slidenum">
              <a:rPr lang="en-US"/>
              <a:pPr/>
              <a:t>5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1113B66-54C1-4F96-AEE6-BE0599BF8EB6}" type="slidenum">
              <a:rPr lang="en-US"/>
              <a:pPr/>
              <a:t>6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A9E7CFD-2562-4D70-8376-0AFF985FF0FF}" type="slidenum">
              <a:rPr lang="en-US"/>
              <a:pPr/>
              <a:t>7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69CEAB8-C851-45BC-81AE-D138595142C7}" type="slidenum">
              <a:rPr lang="en-US"/>
              <a:pPr/>
              <a:t>8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9EFD5-6751-4D57-A79D-1579DFA5FE36}" type="slidenum">
              <a:rPr lang="en-US">
                <a:cs typeface="Arial" charset="0"/>
              </a:rPr>
              <a:pPr/>
              <a:t>9</a:t>
            </a:fld>
            <a:endParaRPr lang="en-US">
              <a:cs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9EFD5-6751-4D57-A79D-1579DFA5FE36}" type="slidenum">
              <a:rPr lang="en-US">
                <a:cs typeface="Arial" charset="0"/>
              </a:rPr>
              <a:pPr/>
              <a:t>10</a:t>
            </a:fld>
            <a:endParaRPr lang="en-US">
              <a:cs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AC84F1-3C38-4A2E-A958-A15CDC99CFB3}" type="slidenum">
              <a:rPr lang="en-US">
                <a:cs typeface="Arial" charset="0"/>
              </a:rPr>
              <a:pPr/>
              <a:t>12</a:t>
            </a:fld>
            <a:endParaRPr lang="en-US">
              <a:cs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3C794C-6A29-42AB-ADE9-379C2CDBD799}" type="slidenum">
              <a:rPr lang="en-US">
                <a:cs typeface="Arial" charset="0"/>
              </a:rPr>
              <a:pPr/>
              <a:t>13</a:t>
            </a:fld>
            <a:endParaRPr lang="en-US">
              <a:cs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4CE7CE-1F72-4D9B-B342-A67B107F6457}" type="slidenum">
              <a:rPr lang="en-US">
                <a:cs typeface="Arial" charset="0"/>
              </a:rPr>
              <a:pPr/>
              <a:t>14</a:t>
            </a:fld>
            <a:endParaRPr lang="en-US">
              <a:cs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2A4DA1-ED82-44BF-BCE9-B33A5FAA9206}" type="slidenum">
              <a:rPr lang="en-US">
                <a:cs typeface="Arial" charset="0"/>
              </a:rPr>
              <a:pPr/>
              <a:t>15</a:t>
            </a:fld>
            <a:endParaRPr lang="en-US">
              <a:cs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120D6F-678D-4282-A891-F1C5A6AEB5A7}" type="slidenum">
              <a:rPr lang="en-US">
                <a:cs typeface="Arial" charset="0"/>
              </a:rPr>
              <a:pPr/>
              <a:t>16</a:t>
            </a:fld>
            <a:endParaRPr lang="en-US">
              <a:cs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6D1D78-A9D0-42B1-BB20-808D52063EFA}" type="slidenum">
              <a:rPr lang="en-US">
                <a:cs typeface="Arial" charset="0"/>
              </a:rPr>
              <a:pPr/>
              <a:t>17</a:t>
            </a:fld>
            <a:endParaRPr lang="en-US">
              <a:cs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0F6250-2FD2-42AF-B1A9-EFDEE6CD2AA3}" type="slidenum">
              <a:rPr lang="en-US">
                <a:cs typeface="Arial" charset="0"/>
              </a:rPr>
              <a:pPr/>
              <a:t>18</a:t>
            </a:fld>
            <a:endParaRPr lang="en-US">
              <a:cs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1802E9-5C6C-41A1-A9B4-584AD48177F2}" type="slidenum">
              <a:rPr lang="en-US">
                <a:cs typeface="Arial" charset="0"/>
              </a:rPr>
              <a:pPr/>
              <a:t>19</a:t>
            </a:fld>
            <a:endParaRPr lang="en-US">
              <a:cs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C1730D-847F-4EA5-87FF-9C622B550D46}" type="slidenum">
              <a:rPr lang="en-US">
                <a:cs typeface="Arial" charset="0"/>
              </a:rPr>
              <a:pPr/>
              <a:t>20</a:t>
            </a:fld>
            <a:endParaRPr lang="en-US">
              <a:cs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E82DB4-B152-48DC-99ED-968E67397B49}" type="slidenum">
              <a:rPr lang="en-US">
                <a:cs typeface="Arial" charset="0"/>
              </a:rPr>
              <a:pPr/>
              <a:t>21</a:t>
            </a:fld>
            <a:endParaRPr lang="en-US">
              <a:cs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54E5D5-11BF-4D7E-9A32-06ED66F9860C}" type="slidenum">
              <a:rPr lang="en-US">
                <a:cs typeface="Arial" charset="0"/>
              </a:rPr>
              <a:pPr/>
              <a:t>22</a:t>
            </a:fld>
            <a:endParaRPr lang="en-US">
              <a:cs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AC1B7-8754-4271-896A-75DF42439945}" type="slidenum">
              <a:rPr lang="en-US">
                <a:cs typeface="Arial" charset="0"/>
              </a:rPr>
              <a:pPr/>
              <a:t>23</a:t>
            </a:fld>
            <a:endParaRPr lang="en-US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FDD0FD-E14B-4E56-A7C3-5DAE6847639A}" type="slidenum">
              <a:rPr lang="en-US">
                <a:cs typeface="Arial" charset="0"/>
              </a:rPr>
              <a:pPr/>
              <a:t>24</a:t>
            </a:fld>
            <a:endParaRPr lang="en-US">
              <a:cs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D982F9-5642-48DE-B0F1-21A0607E9F9F}" type="slidenum">
              <a:rPr lang="en-US">
                <a:cs typeface="Arial" charset="0"/>
              </a:rPr>
              <a:pPr/>
              <a:t>25</a:t>
            </a:fld>
            <a:endParaRPr lang="en-US">
              <a:cs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A4D296-A313-4460-9489-B4BEB18FD31C}" type="slidenum">
              <a:rPr lang="en-US">
                <a:cs typeface="Arial" charset="0"/>
              </a:rPr>
              <a:pPr/>
              <a:t>26</a:t>
            </a:fld>
            <a:endParaRPr lang="en-US">
              <a:cs typeface="Arial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9A689A-8E52-4C69-989B-8BF93F84BF14}" type="slidenum">
              <a:rPr lang="en-US">
                <a:cs typeface="Arial" charset="0"/>
              </a:rPr>
              <a:pPr/>
              <a:t>27</a:t>
            </a:fld>
            <a:endParaRPr lang="en-US">
              <a:cs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6595CD-70AC-4A99-8B7F-FC3B8D2F87BF}" type="slidenum">
              <a:rPr lang="en-US">
                <a:cs typeface="Arial" charset="0"/>
              </a:rPr>
              <a:pPr/>
              <a:t>28</a:t>
            </a:fld>
            <a:endParaRPr lang="en-US">
              <a:cs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882A25-041E-4814-842B-90A73F7070A1}" type="slidenum">
              <a:rPr lang="en-US">
                <a:cs typeface="Arial" charset="0"/>
              </a:rPr>
              <a:pPr/>
              <a:t>29</a:t>
            </a:fld>
            <a:endParaRPr lang="en-US">
              <a:cs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9E6947-EAA3-4D64-B930-416609EDD329}" type="slidenum">
              <a:rPr lang="en-US">
                <a:cs typeface="Arial" charset="0"/>
              </a:rPr>
              <a:pPr/>
              <a:t>30</a:t>
            </a:fld>
            <a:endParaRPr lang="en-US">
              <a:cs typeface="Arial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312DBE-313D-4D36-BE3C-FF863D7D2E10}" type="slidenum">
              <a:rPr lang="en-US">
                <a:cs typeface="Arial" charset="0"/>
              </a:rPr>
              <a:pPr/>
              <a:t>31</a:t>
            </a:fld>
            <a:endParaRPr lang="en-US">
              <a:cs typeface="Arial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2812B0-F771-4860-ADF8-80ED06236CC2}" type="slidenum">
              <a:rPr lang="en-US">
                <a:cs typeface="Arial" charset="0"/>
              </a:rPr>
              <a:pPr/>
              <a:t>32</a:t>
            </a:fld>
            <a:endParaRPr lang="en-US">
              <a:cs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02FE00-45D9-43F6-BD88-524B14131C74}" type="slidenum">
              <a:rPr lang="en-US">
                <a:cs typeface="Arial" charset="0"/>
              </a:rPr>
              <a:pPr/>
              <a:t>33</a:t>
            </a:fld>
            <a:endParaRPr lang="en-US">
              <a:cs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115E3-04C0-4990-888F-85E0E33EC99C}" type="slidenum">
              <a:rPr lang="en-US">
                <a:cs typeface="Arial" charset="0"/>
              </a:rPr>
              <a:pPr/>
              <a:t>34</a:t>
            </a:fld>
            <a:endParaRPr lang="en-US"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D64F6F-E61A-4C83-89A3-B7B2AA3EB303}" type="slidenum">
              <a:rPr lang="en-US">
                <a:cs typeface="Arial" charset="0"/>
              </a:rPr>
              <a:pPr/>
              <a:t>35</a:t>
            </a:fld>
            <a:endParaRPr lang="en-US">
              <a:cs typeface="Arial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DE43AD-7902-46EB-AF77-BE067E2FB6B7}" type="slidenum">
              <a:rPr lang="en-US">
                <a:cs typeface="Arial" charset="0"/>
              </a:rPr>
              <a:pPr/>
              <a:t>37</a:t>
            </a:fld>
            <a:endParaRPr lang="en-US">
              <a:cs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D10A98-F5D7-4A27-A722-8E9DFCFBCBC9}" type="slidenum">
              <a:rPr lang="en-US">
                <a:cs typeface="Arial" charset="0"/>
              </a:rPr>
              <a:pPr/>
              <a:t>38</a:t>
            </a:fld>
            <a:endParaRPr lang="en-US">
              <a:cs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84227C-81F2-4B4E-9CFF-F5FBE15B550F}" type="slidenum">
              <a:rPr lang="en-US">
                <a:cs typeface="Arial" charset="0"/>
              </a:rPr>
              <a:pPr/>
              <a:t>39</a:t>
            </a:fld>
            <a:endParaRPr lang="en-US">
              <a:cs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459867-E5F8-4D6D-87AB-D0B41B60FFBB}" type="slidenum">
              <a:rPr lang="en-US">
                <a:cs typeface="Arial" charset="0"/>
              </a:rPr>
              <a:pPr/>
              <a:t>43</a:t>
            </a:fld>
            <a:endParaRPr lang="en-US">
              <a:cs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C8BAE5-8BF6-4D6D-AFB2-3E808F4B4D37}" type="slidenum">
              <a:rPr lang="en-US">
                <a:cs typeface="Arial" charset="0"/>
              </a:rPr>
              <a:pPr/>
              <a:t>47</a:t>
            </a:fld>
            <a:endParaRPr lang="en-US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874EAF-6D27-4877-887F-DA10CF0B6757}" type="slidenum">
              <a:rPr lang="en-US">
                <a:cs typeface="Arial" charset="0"/>
              </a:rPr>
              <a:pPr/>
              <a:t>48</a:t>
            </a:fld>
            <a:endParaRPr lang="en-US">
              <a:cs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88B16-B485-4DE0-9EA8-9CCA3792A36D}" type="slidenum">
              <a:rPr lang="en-US" smtClean="0">
                <a:cs typeface="Arial" charset="0"/>
              </a:rPr>
              <a:pPr/>
              <a:t>52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9801B-760C-4926-A45E-465953567FAB}" type="slidenum">
              <a:rPr lang="en-US">
                <a:cs typeface="Arial" charset="0"/>
              </a:rPr>
              <a:pPr/>
              <a:t>54</a:t>
            </a:fld>
            <a:endParaRPr lang="en-US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F15994-896F-49C9-880D-F899C68BC092}" type="slidenum">
              <a:rPr lang="en-US">
                <a:cs typeface="Arial" charset="0"/>
              </a:rPr>
              <a:pPr/>
              <a:t>55</a:t>
            </a:fld>
            <a:endParaRPr lang="en-US">
              <a:cs typeface="Arial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15DC7A-4F03-4DDC-A3A6-145CD09D57B3}" type="slidenum">
              <a:rPr lang="en-US">
                <a:cs typeface="Arial" charset="0"/>
              </a:rPr>
              <a:pPr/>
              <a:t>56</a:t>
            </a:fld>
            <a:endParaRPr lang="en-US">
              <a:cs typeface="Arial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400BC3-2351-4FE8-9C7E-C7A4246109A5}" type="slidenum">
              <a:rPr lang="en-US">
                <a:cs typeface="Arial" charset="0"/>
              </a:rPr>
              <a:pPr/>
              <a:t>58</a:t>
            </a:fld>
            <a:endParaRPr lang="en-US">
              <a:cs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384B6A-A294-4D45-B3A3-293E4656A290}" type="slidenum">
              <a:rPr lang="en-US" smtClean="0">
                <a:cs typeface="Arial" charset="0"/>
              </a:rPr>
              <a:pPr/>
              <a:t>59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E85E44-D3E1-422C-BDCD-2F88F7E8ED15}" type="slidenum">
              <a:rPr lang="en-US">
                <a:cs typeface="Arial" charset="0"/>
              </a:rPr>
              <a:pPr/>
              <a:t>60</a:t>
            </a:fld>
            <a:endParaRPr lang="en-US"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804C7F-2881-4B2D-B79D-D89E35BE6604}" type="slidenum">
              <a:rPr lang="en-US">
                <a:cs typeface="Arial" charset="0"/>
              </a:rPr>
              <a:pPr/>
              <a:t>61</a:t>
            </a:fld>
            <a:endParaRPr lang="en-US">
              <a:cs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1264E5-31B1-4345-9950-DDB4410055EB}" type="slidenum">
              <a:rPr lang="en-US" smtClean="0">
                <a:cs typeface="Arial" charset="0"/>
              </a:rPr>
              <a:pPr/>
              <a:t>62</a:t>
            </a:fld>
            <a:endParaRPr lang="en-US" smtClean="0">
              <a:cs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BAA520-BB52-4A88-A5C2-8B870C058CCA}" type="slidenum">
              <a:rPr lang="en-US" smtClean="0">
                <a:cs typeface="Arial" charset="0"/>
              </a:rPr>
              <a:pPr/>
              <a:t>63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6777F0-93C3-4512-AE19-B11C72597F7A}" type="slidenum">
              <a:rPr lang="en-US" smtClean="0">
                <a:cs typeface="Arial" charset="0"/>
              </a:rPr>
              <a:pPr/>
              <a:t>64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E94257-86AE-4506-8A20-245950584BCC}" type="slidenum">
              <a:rPr lang="en-US" smtClean="0">
                <a:cs typeface="Arial" charset="0"/>
              </a:rPr>
              <a:pPr/>
              <a:t>65</a:t>
            </a:fld>
            <a:endParaRPr lang="en-US" smtClean="0">
              <a:cs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7EAD71-7A64-4278-BFC5-914879BC57EE}" type="slidenum">
              <a:rPr lang="en-US" smtClean="0">
                <a:cs typeface="Arial" charset="0"/>
              </a:rPr>
              <a:pPr/>
              <a:t>66</a:t>
            </a:fld>
            <a:endParaRPr lang="en-US" smtClean="0">
              <a:cs typeface="Arial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FBED03-4D6A-4265-8F04-AB1AAA31EC01}" type="slidenum">
              <a:rPr lang="en-US">
                <a:cs typeface="Arial" charset="0"/>
              </a:rPr>
              <a:pPr/>
              <a:t>67</a:t>
            </a:fld>
            <a:endParaRPr lang="en-US">
              <a:cs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2BE3C4-00F4-4786-B18B-B20F94604EBC}" type="slidenum">
              <a:rPr lang="en-US" smtClean="0">
                <a:cs typeface="Arial" charset="0"/>
              </a:rPr>
              <a:pPr/>
              <a:t>68</a:t>
            </a:fld>
            <a:endParaRPr lang="en-US" smtClean="0">
              <a:cs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2229A-58E1-4E7F-A4AC-D15368E60BFC}" type="slidenum">
              <a:rPr lang="en-US" smtClean="0">
                <a:cs typeface="Arial" charset="0"/>
              </a:rPr>
              <a:pPr/>
              <a:t>69</a:t>
            </a:fld>
            <a:endParaRPr lang="en-US" smtClean="0">
              <a:cs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ED1717-6331-4209-AAAA-779C576E3BF2}" type="slidenum">
              <a:rPr lang="en-US" smtClean="0">
                <a:cs typeface="Arial" charset="0"/>
              </a:rPr>
              <a:pPr/>
              <a:t>70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2711D8-D084-4DA4-8A54-7B0E62383D5C}" type="slidenum">
              <a:rPr lang="en-US" smtClean="0">
                <a:cs typeface="Arial" charset="0"/>
              </a:rPr>
              <a:pPr/>
              <a:t>71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6EC5BB-2F24-45F7-BCA9-61400731548D}" type="slidenum">
              <a:rPr lang="en-US">
                <a:cs typeface="Arial" charset="0"/>
              </a:rPr>
              <a:pPr/>
              <a:t>72</a:t>
            </a:fld>
            <a:endParaRPr lang="en-US">
              <a:cs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AD9059-522F-4E42-9C64-7544F877C25A}" type="slidenum">
              <a:rPr lang="en-US" smtClean="0">
                <a:cs typeface="Arial" charset="0"/>
              </a:rPr>
              <a:pPr/>
              <a:t>73</a:t>
            </a:fld>
            <a:endParaRPr lang="en-US" smtClean="0"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CF051B-C3EF-4386-B8C0-6A5F08A538DA}" type="slidenum">
              <a:rPr lang="en-US">
                <a:cs typeface="Arial" charset="0"/>
              </a:rPr>
              <a:pPr/>
              <a:t>74</a:t>
            </a:fld>
            <a:endParaRPr lang="en-US">
              <a:cs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9EFD5-6751-4D57-A79D-1579DFA5FE36}" type="slidenum">
              <a:rPr lang="en-US">
                <a:cs typeface="Arial" charset="0"/>
              </a:rPr>
              <a:pPr/>
              <a:t>75</a:t>
            </a:fld>
            <a:endParaRPr lang="en-US">
              <a:cs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525E8BE8-0684-4BEF-804E-5B9CE1AC0FF8}" type="slidenum">
              <a:rPr lang="en-US" sz="1200"/>
              <a:pPr algn="r" eaLnBrk="1" hangingPunct="1"/>
              <a:t>78</a:t>
            </a:fld>
            <a:endParaRPr lang="en-US" sz="120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FD934-FFEF-40A9-A81B-B9D5FE2C8F73}" type="slidenum">
              <a:rPr lang="en-US" smtClean="0">
                <a:cs typeface="Arial" charset="0"/>
              </a:rPr>
              <a:pPr/>
              <a:t>79</a:t>
            </a:fld>
            <a:endParaRPr lang="en-US" smtClean="0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08E6D9-0033-4BDD-BEE7-8D2C1C56620A}" type="slidenum">
              <a:rPr lang="en-US" smtClean="0">
                <a:cs typeface="Arial" charset="0"/>
              </a:rPr>
              <a:pPr/>
              <a:t>80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A31ABE-0EC1-4B0F-8F03-F1D3071B9C33}" type="slidenum">
              <a:rPr lang="en-US" smtClean="0">
                <a:cs typeface="Arial" charset="0"/>
              </a:rPr>
              <a:pPr/>
              <a:t>81</a:t>
            </a:fld>
            <a:endParaRPr lang="en-US" smtClean="0">
              <a:cs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402102-A9FF-4D81-9C5D-352780D2A6DE}" type="slidenum">
              <a:rPr lang="en-US" smtClean="0">
                <a:cs typeface="Arial" charset="0"/>
              </a:rPr>
              <a:pPr/>
              <a:t>82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30C5A2-1D61-4626-9274-6E99D1B5ABB9}" type="slidenum">
              <a:rPr lang="en-US" smtClean="0">
                <a:cs typeface="Arial" charset="0"/>
              </a:rPr>
              <a:pPr/>
              <a:t>83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D557A-CE78-4DEF-A2C5-EBD7BCBEA0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103" name="Picture 11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09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 userDrawn="1"/>
        </p:nvSpPr>
        <p:spPr>
          <a:xfrm>
            <a:off x="5334000" y="6581001"/>
            <a:ext cx="3810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smtClean="0">
                <a:latin typeface="Arial Black" panose="020B0A04020102020204" pitchFamily="34" charset="0"/>
              </a:rPr>
              <a:t>[Topic 8-Random Parameters]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/83</a:t>
            </a:r>
            <a:endParaRPr lang="en-US" sz="1200" b="0">
              <a:latin typeface="Arial Black" panose="020B0A040201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7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8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19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0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1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2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oleObject24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25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26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27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28.bin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9.vml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0.vml"/><Relationship Id="rId4" Type="http://schemas.openxmlformats.org/officeDocument/2006/relationships/oleObject" Target="../embeddings/oleObject31.bin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32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2.vml"/><Relationship Id="rId4" Type="http://schemas.openxmlformats.org/officeDocument/2006/relationships/oleObject" Target="../embeddings/oleObject33.bin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3.vml"/><Relationship Id="rId4" Type="http://schemas.openxmlformats.org/officeDocument/2006/relationships/oleObject" Target="../embeddings/oleObject34.bin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35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5.vml"/><Relationship Id="rId4" Type="http://schemas.openxmlformats.org/officeDocument/2006/relationships/oleObject" Target="../embeddings/oleObject36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6.vml"/><Relationship Id="rId4" Type="http://schemas.openxmlformats.org/officeDocument/2006/relationships/oleObject" Target="../embeddings/oleObject37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7.vml"/><Relationship Id="rId4" Type="http://schemas.openxmlformats.org/officeDocument/2006/relationships/oleObject" Target="../embeddings/oleObject38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8.vml"/><Relationship Id="rId4" Type="http://schemas.openxmlformats.org/officeDocument/2006/relationships/oleObject" Target="../embeddings/oleObject39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9.vml"/><Relationship Id="rId4" Type="http://schemas.openxmlformats.org/officeDocument/2006/relationships/oleObject" Target="../embeddings/oleObject40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0.vml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1.vml"/><Relationship Id="rId4" Type="http://schemas.openxmlformats.org/officeDocument/2006/relationships/oleObject" Target="../embeddings/oleObject43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2.vml"/><Relationship Id="rId4" Type="http://schemas.openxmlformats.org/officeDocument/2006/relationships/oleObject" Target="../embeddings/oleObject44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3.vml"/><Relationship Id="rId4" Type="http://schemas.openxmlformats.org/officeDocument/2006/relationships/oleObject" Target="../embeddings/oleObject45.bin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4.vml"/><Relationship Id="rId4" Type="http://schemas.openxmlformats.org/officeDocument/2006/relationships/oleObject" Target="../embeddings/oleObject46.bin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5.vml"/><Relationship Id="rId4" Type="http://schemas.openxmlformats.org/officeDocument/2006/relationships/oleObject" Target="../embeddings/oleObject47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6.vml"/><Relationship Id="rId4" Type="http://schemas.openxmlformats.org/officeDocument/2006/relationships/oleObject" Target="../embeddings/oleObject48.bin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7.vml"/><Relationship Id="rId4" Type="http://schemas.openxmlformats.org/officeDocument/2006/relationships/oleObject" Target="../embeddings/oleObject4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1524000"/>
            <a:ext cx="8229600" cy="19812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folHlink"/>
                </a:solidFill>
              </a:rPr>
              <a:t>Topics in Microeconometrics</a:t>
            </a:r>
            <a:br>
              <a:rPr lang="en-US" sz="2800" smtClean="0">
                <a:solidFill>
                  <a:schemeClr val="folHlink"/>
                </a:solidFill>
              </a:rPr>
            </a:br>
            <a:endParaRPr lang="en-US" sz="2800" smtClean="0">
              <a:solidFill>
                <a:schemeClr val="folHlink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743200" y="3962400"/>
            <a:ext cx="4114800" cy="1447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William Greene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Stern School of Business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1600200" cy="2109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762000"/>
            <a:ext cx="1717252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 descr="C:\Text\cov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2800" y="762000"/>
            <a:ext cx="1752600" cy="2167337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3000" y="762000"/>
            <a:ext cx="150876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81400" y="411480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818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52400" y="3348335"/>
            <a:ext cx="8839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8. Random Parameters and Hierarchical Linear Models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4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0600"/>
            <a:ext cx="7820025" cy="530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51838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5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905000"/>
            <a:ext cx="8820150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54033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Heterogeneous Dynamic Model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05361783"/>
              </p:ext>
            </p:extLst>
          </p:nvPr>
        </p:nvGraphicFramePr>
        <p:xfrm>
          <a:off x="1447800" y="2362200"/>
          <a:ext cx="6156296" cy="2362200"/>
        </p:xfrm>
        <a:graphic>
          <a:graphicData uri="http://schemas.openxmlformats.org/presentationml/2006/ole">
            <p:oleObj spid="_x0000_s365572" name="Equation" r:id="rId4" imgW="2946240" imgH="113004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100021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“Fixed Effects” Approach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1524000" y="1981200"/>
          <a:ext cx="6172200" cy="4514850"/>
        </p:xfrm>
        <a:graphic>
          <a:graphicData uri="http://schemas.openxmlformats.org/presentationml/2006/ole">
            <p:oleObj spid="_x0000_s366595" name="Equation" r:id="rId4" imgW="3784600" imgH="27686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179679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Mixed/Fixed Approach</a:t>
            </a: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838200" y="2259013"/>
          <a:ext cx="7239000" cy="2708275"/>
        </p:xfrm>
        <a:graphic>
          <a:graphicData uri="http://schemas.openxmlformats.org/presentationml/2006/ole">
            <p:oleObj spid="_x0000_s370691" name="Equation" r:id="rId4" imgW="3225800" imgH="12065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050094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Mixed Fixed Model Estimator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34933587"/>
              </p:ext>
            </p:extLst>
          </p:nvPr>
        </p:nvGraphicFramePr>
        <p:xfrm>
          <a:off x="1143000" y="1816100"/>
          <a:ext cx="7391400" cy="4605338"/>
        </p:xfrm>
        <a:graphic>
          <a:graphicData uri="http://schemas.openxmlformats.org/presentationml/2006/ole">
            <p:oleObj spid="_x0000_s371716" name="Equation" r:id="rId4" imgW="4076640" imgH="25398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030844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Baltagi and Griffin’s Gasoline Data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458200" cy="4349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Tahoma" pitchFamily="34" charset="0"/>
              </a:rPr>
              <a:t>World Gasoline Demand Data, 18 OECD Countries, 19 years</a:t>
            </a:r>
            <a:r>
              <a:rPr lang="en-US">
                <a:latin typeface="Tahoma" pitchFamily="34" charset="0"/>
              </a:rPr>
              <a:t/>
            </a:r>
            <a:br>
              <a:rPr lang="en-US">
                <a:latin typeface="Tahoma" pitchFamily="34" charset="0"/>
              </a:rPr>
            </a:br>
            <a:r>
              <a:rPr lang="en-US" b="1">
                <a:latin typeface="Tahoma" pitchFamily="34" charset="0"/>
              </a:rPr>
              <a:t>Variables in the file are</a:t>
            </a:r>
            <a:r>
              <a:rPr lang="en-US">
                <a:latin typeface="Tahoma" pitchFamily="34" charset="0"/>
              </a:rPr>
              <a:t/>
            </a:r>
            <a:br>
              <a:rPr lang="en-US">
                <a:latin typeface="Tahoma" pitchFamily="34" charset="0"/>
              </a:rPr>
            </a:br>
            <a:endParaRPr 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COUNTRY = name of country </a:t>
            </a:r>
          </a:p>
          <a:p>
            <a:r>
              <a:rPr lang="en-US">
                <a:latin typeface="Tahoma" pitchFamily="34" charset="0"/>
              </a:rPr>
              <a:t>YEAR = year, 1960-1978</a:t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LGASPCAR = log of consumption per car</a:t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LINCOMEP = log of per capita income</a:t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LRPMG = log of real price of gasoline </a:t>
            </a:r>
          </a:p>
          <a:p>
            <a:r>
              <a:rPr lang="en-US">
                <a:latin typeface="Tahoma" pitchFamily="34" charset="0"/>
              </a:rPr>
              <a:t>LCARPCAP = log of per capita number of cars </a:t>
            </a:r>
            <a:br>
              <a:rPr lang="en-US">
                <a:latin typeface="Tahoma" pitchFamily="34" charset="0"/>
              </a:rPr>
            </a:br>
            <a:endParaRPr lang="en-US">
              <a:latin typeface="Tahoma" pitchFamily="34" charset="0"/>
            </a:endParaRPr>
          </a:p>
          <a:p>
            <a:r>
              <a:rPr lang="en-US">
                <a:latin typeface="Tahoma" pitchFamily="34" charset="0"/>
              </a:rPr>
              <a:t>See Baltagi (2001, p. 24) for analysis of these data. The article on which the analysis is based is Baltagi, B. and Griffin, J., "Gasoline Demand in the OECD: An Application of Pooling and Testing Procedures," European Economic Review, 22, 1983, pp. 117-137.  The data were downloaded from the website for Baltagi's text. </a:t>
            </a:r>
          </a:p>
        </p:txBody>
      </p:sp>
    </p:spTree>
    <p:extLst>
      <p:ext uri="{BB962C8B-B14F-4D97-AF65-F5344CB8AC3E}">
        <p14:creationId xmlns="" xmlns:p14="http://schemas.microsoft.com/office/powerpoint/2010/main" val="68220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Baltagi and Griffin’s Gasoline Market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219200" y="1905000"/>
            <a:ext cx="6858000" cy="24622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mtClean="0">
                <a:latin typeface="Tahoma" pitchFamily="34" charset="0"/>
              </a:rPr>
              <a:t>COUNTRY </a:t>
            </a:r>
            <a:r>
              <a:rPr lang="en-US">
                <a:latin typeface="Tahoma" pitchFamily="34" charset="0"/>
              </a:rPr>
              <a:t>= name of country </a:t>
            </a:r>
          </a:p>
          <a:p>
            <a:r>
              <a:rPr lang="en-US">
                <a:latin typeface="Tahoma" pitchFamily="34" charset="0"/>
              </a:rPr>
              <a:t>YEAR = year, 1960-1978</a:t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LGASPCAR = log of consumption per </a:t>
            </a:r>
            <a:r>
              <a:rPr lang="en-US" smtClean="0">
                <a:latin typeface="Tahoma" pitchFamily="34" charset="0"/>
              </a:rPr>
              <a:t>car		y</a:t>
            </a:r>
            <a:r>
              <a:rPr lang="en-US">
                <a:latin typeface="Tahoma" pitchFamily="34" charset="0"/>
              </a:rPr>
              <a:t/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LINCOMEP = log of per capita </a:t>
            </a:r>
            <a:r>
              <a:rPr lang="en-US" smtClean="0">
                <a:latin typeface="Tahoma" pitchFamily="34" charset="0"/>
              </a:rPr>
              <a:t>income		z</a:t>
            </a:r>
            <a:r>
              <a:rPr lang="en-US">
                <a:latin typeface="Tahoma" pitchFamily="34" charset="0"/>
              </a:rPr>
              <a:t/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LRPMG = log of real price of gasoline </a:t>
            </a:r>
            <a:r>
              <a:rPr lang="en-US" smtClean="0">
                <a:latin typeface="Tahoma" pitchFamily="34" charset="0"/>
              </a:rPr>
              <a:t>		x1</a:t>
            </a:r>
            <a:endParaRPr lang="en-US">
              <a:latin typeface="Tahoma" pitchFamily="34" charset="0"/>
            </a:endParaRPr>
          </a:p>
          <a:p>
            <a:r>
              <a:rPr lang="en-US">
                <a:latin typeface="Tahoma" pitchFamily="34" charset="0"/>
              </a:rPr>
              <a:t>LCARPCAP = log of per capita number of cars </a:t>
            </a:r>
            <a:r>
              <a:rPr lang="en-US" smtClean="0">
                <a:latin typeface="Tahoma" pitchFamily="34" charset="0"/>
              </a:rPr>
              <a:t>	x2</a:t>
            </a:r>
            <a:r>
              <a:rPr lang="en-US">
                <a:latin typeface="Tahoma" pitchFamily="34" charset="0"/>
              </a:rPr>
              <a:t/>
            </a:r>
            <a:br>
              <a:rPr lang="en-US">
                <a:latin typeface="Tahoma" pitchFamily="34" charset="0"/>
              </a:rPr>
            </a:br>
            <a:endParaRPr lang="en-US" smtClean="0">
              <a:latin typeface="Tahoma" pitchFamily="34" charset="0"/>
            </a:endParaRPr>
          </a:p>
          <a:p>
            <a:r>
              <a:rPr lang="en-US" sz="2800" smtClean="0">
                <a:latin typeface="Tahoma" pitchFamily="34" charset="0"/>
              </a:rPr>
              <a:t>y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 = 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</a:rPr>
              <a:t>1i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</a:rPr>
              <a:t>2i</a:t>
            </a:r>
            <a:r>
              <a:rPr lang="en-US" sz="2800" smtClean="0">
                <a:latin typeface="Tahoma" pitchFamily="34" charset="0"/>
              </a:rPr>
              <a:t> z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</a:rPr>
              <a:t>3i</a:t>
            </a:r>
            <a:r>
              <a:rPr lang="en-US" sz="2800" smtClean="0">
                <a:latin typeface="Tahoma" pitchFamily="34" charset="0"/>
              </a:rPr>
              <a:t> x1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</a:rPr>
              <a:t>4i</a:t>
            </a:r>
            <a:r>
              <a:rPr lang="en-US" sz="2800" smtClean="0">
                <a:latin typeface="Tahoma" pitchFamily="34" charset="0"/>
              </a:rPr>
              <a:t> x2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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mtClean="0">
                <a:latin typeface="Tahoma" pitchFamily="34" charset="0"/>
              </a:rPr>
              <a:t>.</a:t>
            </a:r>
            <a:endParaRPr lang="en-US">
              <a:latin typeface="Tahom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143000" y="3886200"/>
            <a:ext cx="6858000" cy="4572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819400"/>
            <a:ext cx="4800600" cy="1362075"/>
          </a:xfrm>
        </p:spPr>
        <p:txBody>
          <a:bodyPr/>
          <a:lstStyle/>
          <a:p>
            <a:r>
              <a:rPr lang="en-US" smtClean="0"/>
              <a:t>Fixed Effects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Parameter Heterogeneity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371600" y="2030413"/>
          <a:ext cx="7086600" cy="4033837"/>
        </p:xfrm>
        <a:graphic>
          <a:graphicData uri="http://schemas.openxmlformats.org/presentationml/2006/ole">
            <p:oleObj spid="_x0000_s206852" name="Equation" r:id="rId4" imgW="3390900" imgH="1930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Parameter Heterogeneity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066800" y="2286000"/>
          <a:ext cx="7207250" cy="3268065"/>
        </p:xfrm>
        <a:graphic>
          <a:graphicData uri="http://schemas.openxmlformats.org/presentationml/2006/ole">
            <p:oleObj spid="_x0000_s207876" name="Equation" r:id="rId4" imgW="3136900" imgH="1422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Fixed Effects </a:t>
            </a:r>
            <a:br>
              <a:rPr lang="en-US" smtClean="0"/>
            </a:br>
            <a:r>
              <a:rPr lang="en-US" smtClean="0"/>
              <a:t>(Hildreth, Houck, Hsiao, Swamy)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2133600" y="1973263"/>
          <a:ext cx="5715000" cy="4351337"/>
        </p:xfrm>
        <a:graphic>
          <a:graphicData uri="http://schemas.openxmlformats.org/presentationml/2006/ole">
            <p:oleObj spid="_x0000_s208900" name="Equation" r:id="rId4" imgW="2501900" imgH="1905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OLS and GLS Are Inconsistent</a:t>
            </a:r>
          </a:p>
        </p:txBody>
      </p:sp>
      <p:graphicFrame>
        <p:nvGraphicFramePr>
          <p:cNvPr id="6146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371600" y="2495550"/>
          <a:ext cx="6858000" cy="3236913"/>
        </p:xfrm>
        <a:graphic>
          <a:graphicData uri="http://schemas.openxmlformats.org/presentationml/2006/ole">
            <p:oleObj spid="_x0000_s209924" name="Equation" r:id="rId4" imgW="2527300" imgH="1193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Estimating the Fixed Effects Model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1255713" y="2008188"/>
          <a:ext cx="7015162" cy="3876675"/>
        </p:xfrm>
        <a:graphic>
          <a:graphicData uri="http://schemas.openxmlformats.org/presentationml/2006/ole">
            <p:oleObj spid="_x0000_s210948" name="Equation" r:id="rId4" imgW="3263900" imgH="180340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1219200" y="5029200"/>
            <a:ext cx="7162800" cy="9144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Random Effects and </a:t>
            </a:r>
            <a:br>
              <a:rPr lang="en-US" smtClean="0"/>
            </a:br>
            <a:r>
              <a:rPr lang="en-US" smtClean="0"/>
              <a:t>Random Parameters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828800"/>
            <a:ext cx="8229600" cy="4302125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graphicFrame>
        <p:nvGraphicFramePr>
          <p:cNvPr id="1024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704975" y="2171700"/>
          <a:ext cx="6245225" cy="4152900"/>
        </p:xfrm>
        <a:graphic>
          <a:graphicData uri="http://schemas.openxmlformats.org/presentationml/2006/ole">
            <p:oleObj spid="_x0000_s214020" name="Equation" r:id="rId4" imgW="2501900" imgH="16637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Estimating the Random </a:t>
            </a:r>
            <a:br>
              <a:rPr lang="en-US" smtClean="0"/>
            </a:br>
            <a:r>
              <a:rPr lang="en-US" smtClean="0"/>
              <a:t>Parameters Model</a:t>
            </a:r>
          </a:p>
        </p:txBody>
      </p:sp>
      <p:graphicFrame>
        <p:nvGraphicFramePr>
          <p:cNvPr id="1126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914400" y="2057400"/>
          <a:ext cx="7620000" cy="4032250"/>
        </p:xfrm>
        <a:graphic>
          <a:graphicData uri="http://schemas.openxmlformats.org/presentationml/2006/ole">
            <p:oleObj spid="_x0000_s215044" name="Equation" r:id="rId4" imgW="3695700" imgH="1955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Estimating the Random </a:t>
            </a:r>
            <a:br>
              <a:rPr lang="en-US" smtClean="0"/>
            </a:br>
            <a:r>
              <a:rPr lang="en-US" smtClean="0"/>
              <a:t>Parameters Model by OLS</a:t>
            </a:r>
          </a:p>
        </p:txBody>
      </p:sp>
      <p:graphicFrame>
        <p:nvGraphicFramePr>
          <p:cNvPr id="12290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143000" y="2133600"/>
          <a:ext cx="7051214" cy="3962400"/>
        </p:xfrm>
        <a:graphic>
          <a:graphicData uri="http://schemas.openxmlformats.org/presentationml/2006/ole">
            <p:oleObj spid="_x0000_s216068" name="Equation" r:id="rId4" imgW="4813300" imgH="27051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Estimating the Random </a:t>
            </a:r>
            <a:br>
              <a:rPr lang="en-US" smtClean="0"/>
            </a:br>
            <a:r>
              <a:rPr lang="en-US" smtClean="0"/>
              <a:t>Parameters Model by GLS</a:t>
            </a:r>
          </a:p>
        </p:txBody>
      </p:sp>
      <p:graphicFrame>
        <p:nvGraphicFramePr>
          <p:cNvPr id="13314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295400" y="2416175"/>
          <a:ext cx="6950075" cy="3405188"/>
        </p:xfrm>
        <a:graphic>
          <a:graphicData uri="http://schemas.openxmlformats.org/presentationml/2006/ole">
            <p:oleObj spid="_x0000_s217092" name="Equation" r:id="rId4" imgW="3162300" imgH="154940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2819400" y="3505200"/>
            <a:ext cx="12192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3962400"/>
            <a:ext cx="457200" cy="609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486400" y="4012722"/>
            <a:ext cx="2819400" cy="559278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Estimating the RPM</a:t>
            </a: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1524000" y="2057400"/>
          <a:ext cx="6934200" cy="3840163"/>
        </p:xfrm>
        <a:graphic>
          <a:graphicData uri="http://schemas.openxmlformats.org/presentationml/2006/ole">
            <p:oleObj spid="_x0000_s218116" name="Equation" r:id="rId4" imgW="2705100" imgH="149860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1524000" y="3429000"/>
            <a:ext cx="4648200" cy="533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 Estimator for </a:t>
            </a:r>
            <a:r>
              <a:rPr lang="el-GR" b="1" smtClean="0"/>
              <a:t>Γ</a:t>
            </a:r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1524000" y="1905000"/>
          <a:ext cx="5638800" cy="4502150"/>
        </p:xfrm>
        <a:graphic>
          <a:graphicData uri="http://schemas.openxmlformats.org/presentationml/2006/ole">
            <p:oleObj spid="_x0000_s219140" name="Equation" r:id="rId4" imgW="3149600" imgH="2514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Positive Definite Estimator for </a:t>
            </a:r>
            <a:r>
              <a:rPr lang="el-GR" b="1" smtClean="0"/>
              <a:t>Γ</a:t>
            </a:r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838200" y="2514600"/>
          <a:ext cx="7524750" cy="2387600"/>
        </p:xfrm>
        <a:graphic>
          <a:graphicData uri="http://schemas.openxmlformats.org/presentationml/2006/ole">
            <p:oleObj spid="_x0000_s220164" name="Equation" r:id="rId4" imgW="4203700" imgH="13335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Estimating </a:t>
            </a:r>
            <a:r>
              <a:rPr lang="el-GR" b="1" smtClean="0"/>
              <a:t>β</a:t>
            </a:r>
            <a:r>
              <a:rPr lang="en-US" baseline="-25000" smtClean="0"/>
              <a:t>i</a:t>
            </a:r>
            <a:endParaRPr lang="el-GR" smtClean="0"/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838200" y="2057400"/>
          <a:ext cx="7924800" cy="4127500"/>
        </p:xfrm>
        <a:graphic>
          <a:graphicData uri="http://schemas.openxmlformats.org/presentationml/2006/ole">
            <p:oleObj spid="_x0000_s221188" name="Equation" r:id="rId4" imgW="4241800" imgH="220980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762000" y="3048000"/>
            <a:ext cx="60960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685800"/>
          </a:xfrm>
        </p:spPr>
        <p:txBody>
          <a:bodyPr/>
          <a:lstStyle/>
          <a:p>
            <a:pPr eaLnBrk="1" hangingPunct="1"/>
            <a:r>
              <a:rPr lang="en-US" smtClean="0"/>
              <a:t>OLS and FGLS Estimates</a:t>
            </a:r>
          </a:p>
        </p:txBody>
      </p:sp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1828800" y="1447800"/>
            <a:ext cx="6019800" cy="52629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Overall OLS results for pooled sample.             |</a:t>
            </a:r>
          </a:p>
          <a:p>
            <a:r>
              <a:rPr lang="en-US" sz="1200" b="1">
                <a:latin typeface="Courier New" pitchFamily="49" charset="0"/>
              </a:rPr>
              <a:t>| Residuals    Sum of squares       =   14.90436     |</a:t>
            </a:r>
          </a:p>
          <a:p>
            <a:r>
              <a:rPr lang="en-US" sz="1200" b="1">
                <a:latin typeface="Courier New" pitchFamily="49" charset="0"/>
              </a:rPr>
              <a:t>|              Standard error of e  =   .2099898     |</a:t>
            </a:r>
          </a:p>
          <a:p>
            <a:r>
              <a:rPr lang="en-US" sz="1200" b="1">
                <a:latin typeface="Courier New" pitchFamily="49" charset="0"/>
              </a:rPr>
              <a:t>| Fit          R-squared            =   .8549355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2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200" b="1">
                <a:latin typeface="Courier New" pitchFamily="49" charset="0"/>
              </a:rPr>
              <a:t> Constant      2.39132562      .11693429    20.450   .0000</a:t>
            </a:r>
          </a:p>
          <a:p>
            <a:r>
              <a:rPr lang="en-US" sz="1200" b="1">
                <a:latin typeface="Courier New" pitchFamily="49" charset="0"/>
              </a:rPr>
              <a:t> LINCOMEP       .88996166      .03580581    24.855   .0000</a:t>
            </a:r>
          </a:p>
          <a:p>
            <a:r>
              <a:rPr lang="en-US" sz="1200" b="1">
                <a:latin typeface="Courier New" pitchFamily="49" charset="0"/>
              </a:rPr>
              <a:t> LRPMG         -.89179791      .03031474   -29.418   .0000</a:t>
            </a:r>
          </a:p>
          <a:p>
            <a:r>
              <a:rPr lang="en-US" sz="1200" b="1">
                <a:latin typeface="Courier New" pitchFamily="49" charset="0"/>
              </a:rPr>
              <a:t> LCARPCAP      -.76337275      .01860830   -41.023   .0000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Random Coefficients Model                      |</a:t>
            </a:r>
          </a:p>
          <a:p>
            <a:r>
              <a:rPr lang="en-US" sz="1200" b="1">
                <a:latin typeface="Courier New" pitchFamily="49" charset="0"/>
              </a:rPr>
              <a:t>| Residual standard deviation      =     .3498   |</a:t>
            </a:r>
          </a:p>
          <a:p>
            <a:r>
              <a:rPr lang="en-US" sz="1200" b="1">
                <a:latin typeface="Courier New" pitchFamily="49" charset="0"/>
              </a:rPr>
              <a:t>| R squared                        =     .5976   |</a:t>
            </a:r>
          </a:p>
          <a:p>
            <a:r>
              <a:rPr lang="en-US" sz="1200" b="1">
                <a:latin typeface="Courier New" pitchFamily="49" charset="0"/>
              </a:rPr>
              <a:t>| Chi-squared for homogeneity test =  22202.43   |</a:t>
            </a:r>
          </a:p>
          <a:p>
            <a:r>
              <a:rPr lang="en-US" sz="1200" b="1">
                <a:latin typeface="Courier New" pitchFamily="49" charset="0"/>
              </a:rPr>
              <a:t>| Degrees of freedom               =        68   |</a:t>
            </a:r>
          </a:p>
          <a:p>
            <a:r>
              <a:rPr lang="en-US" sz="1200" b="1">
                <a:latin typeface="Courier New" pitchFamily="49" charset="0"/>
              </a:rPr>
              <a:t>| Probability value for chi-squared=   .000000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2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200" b="1">
                <a:latin typeface="Courier New" pitchFamily="49" charset="0"/>
              </a:rPr>
              <a:t> CONSTANT      2.40548802      .55014979     4.372   .0000</a:t>
            </a:r>
          </a:p>
          <a:p>
            <a:r>
              <a:rPr lang="en-US" sz="1200" b="1">
                <a:latin typeface="Courier New" pitchFamily="49" charset="0"/>
              </a:rPr>
              <a:t> LINCOMEP       .39314902      .11729448     3.352   .0008</a:t>
            </a:r>
          </a:p>
          <a:p>
            <a:r>
              <a:rPr lang="en-US" sz="1200" b="1">
                <a:latin typeface="Courier New" pitchFamily="49" charset="0"/>
              </a:rPr>
              <a:t> LRPMG         -.24988767      .04372201    -5.715   .0000</a:t>
            </a:r>
          </a:p>
          <a:p>
            <a:r>
              <a:rPr lang="en-US" sz="1200" b="1">
                <a:latin typeface="Courier New" pitchFamily="49" charset="0"/>
              </a:rPr>
              <a:t> LCARPCAP      -.44820927      .05416460    -8.275   .</a:t>
            </a:r>
            <a:r>
              <a:rPr lang="en-US" sz="1200" b="1" smtClean="0">
                <a:latin typeface="Courier New" pitchFamily="49" charset="0"/>
              </a:rPr>
              <a:t>0000</a:t>
            </a:r>
            <a:endParaRPr lang="en-US" sz="1200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Best Linear Unbiased Country Specific Estimates</a:t>
            </a:r>
          </a:p>
        </p:txBody>
      </p:sp>
      <p:graphicFrame>
        <p:nvGraphicFramePr>
          <p:cNvPr id="18434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514600" y="2057400"/>
          <a:ext cx="4140200" cy="4181810"/>
        </p:xfrm>
        <a:graphic>
          <a:graphicData uri="http://schemas.openxmlformats.org/presentationml/2006/ole">
            <p:oleObj spid="_x0000_s222212" name="Bitmap Image" r:id="rId4" imgW="3847619" imgH="3885714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Estimated Price Elasticities</a:t>
            </a:r>
          </a:p>
        </p:txBody>
      </p:sp>
      <p:pic>
        <p:nvPicPr>
          <p:cNvPr id="3379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057400"/>
            <a:ext cx="5791200" cy="43418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Estimated  </a:t>
            </a:r>
            <a:r>
              <a:rPr lang="el-GR" b="1" smtClean="0"/>
              <a:t>Γ</a:t>
            </a:r>
          </a:p>
        </p:txBody>
      </p:sp>
      <p:graphicFrame>
        <p:nvGraphicFramePr>
          <p:cNvPr id="19458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1524000" y="2133600"/>
          <a:ext cx="6858000" cy="2933700"/>
        </p:xfrm>
        <a:graphic>
          <a:graphicData uri="http://schemas.openxmlformats.org/presentationml/2006/ole">
            <p:oleObj spid="_x0000_s223236" name="Bitmap Image" r:id="rId4" imgW="3895238" imgH="1666667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Two Step Estimation (Saxonhouse)</a:t>
            </a:r>
          </a:p>
        </p:txBody>
      </p:sp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1905000" y="1600200"/>
          <a:ext cx="5797550" cy="4630738"/>
        </p:xfrm>
        <a:graphic>
          <a:graphicData uri="http://schemas.openxmlformats.org/presentationml/2006/ole">
            <p:oleObj spid="_x0000_s224260" name="Equation" r:id="rId4" imgW="3848100" imgH="3073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smtClean="0"/>
              <a:t>A Hierarchical Model</a:t>
            </a:r>
          </a:p>
        </p:txBody>
      </p:sp>
      <p:graphicFrame>
        <p:nvGraphicFramePr>
          <p:cNvPr id="21506" name="Object 3"/>
          <p:cNvGraphicFramePr>
            <a:graphicFrameLocks noChangeAspect="1"/>
          </p:cNvGraphicFramePr>
          <p:nvPr/>
        </p:nvGraphicFramePr>
        <p:xfrm>
          <a:off x="1828800" y="1752600"/>
          <a:ext cx="5849938" cy="4692650"/>
        </p:xfrm>
        <a:graphic>
          <a:graphicData uri="http://schemas.openxmlformats.org/presentationml/2006/ole">
            <p:oleObj spid="_x0000_s225284" name="Equation" r:id="rId4" imgW="3530600" imgH="28321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Analysis of Fannie Mae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8229600" cy="3429000"/>
          </a:xfrm>
        </p:spPr>
        <p:txBody>
          <a:bodyPr/>
          <a:lstStyle/>
          <a:p>
            <a:pPr eaLnBrk="1" hangingPunct="1"/>
            <a:r>
              <a:rPr lang="en-US" smtClean="0"/>
              <a:t>Fannie Mae</a:t>
            </a:r>
          </a:p>
          <a:p>
            <a:pPr eaLnBrk="1" hangingPunct="1"/>
            <a:r>
              <a:rPr lang="en-US" smtClean="0"/>
              <a:t>The Funding Advantage</a:t>
            </a:r>
          </a:p>
          <a:p>
            <a:pPr eaLnBrk="1" hangingPunct="1"/>
            <a:r>
              <a:rPr lang="en-US" smtClean="0"/>
              <a:t>The Pass Through</a:t>
            </a:r>
          </a:p>
          <a:p>
            <a:pPr eaLnBrk="1" hangingPunct="1"/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Passmore, W., Sherlund, S., Burgess, G., “The Effect of Housing Government-Sponsored Enterprises on Mortgage Rates,” 2005, Real Estate Economics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Step Analysis of Fannie-Mae</a:t>
            </a:r>
          </a:p>
        </p:txBody>
      </p:sp>
      <p:graphicFrame>
        <p:nvGraphicFramePr>
          <p:cNvPr id="22530" name="Object 4"/>
          <p:cNvGraphicFramePr>
            <a:graphicFrameLocks noChangeAspect="1"/>
          </p:cNvGraphicFramePr>
          <p:nvPr/>
        </p:nvGraphicFramePr>
        <p:xfrm>
          <a:off x="1498600" y="1974850"/>
          <a:ext cx="5640388" cy="4425950"/>
        </p:xfrm>
        <a:graphic>
          <a:graphicData uri="http://schemas.openxmlformats.org/presentationml/2006/ole">
            <p:oleObj spid="_x0000_s226308" name="Equation" r:id="rId4" imgW="3835400" imgH="3009900" progId="Equation.DSMT4">
              <p:embed/>
            </p:oleObj>
          </a:graphicData>
        </a:graphic>
      </p:graphicFrame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1447800" y="5791200"/>
            <a:ext cx="5562600" cy="6858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Rectangle 7"/>
          <p:cNvSpPr>
            <a:spLocks noChangeArrowheads="1"/>
          </p:cNvSpPr>
          <p:nvPr/>
        </p:nvSpPr>
        <p:spPr bwMode="auto">
          <a:xfrm>
            <a:off x="4876800" y="2667000"/>
            <a:ext cx="762000" cy="4572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Average of 370 First Step Regressions</a:t>
            </a:r>
          </a:p>
        </p:txBody>
      </p:sp>
      <p:graphicFrame>
        <p:nvGraphicFramePr>
          <p:cNvPr id="1123494" name="Group 166"/>
          <p:cNvGraphicFramePr>
            <a:graphicFrameLocks noGrp="1"/>
          </p:cNvGraphicFramePr>
          <p:nvPr>
            <p:ph type="tbl" idx="1"/>
          </p:nvPr>
        </p:nvGraphicFramePr>
        <p:xfrm>
          <a:off x="457200" y="1828800"/>
          <a:ext cx="8229600" cy="4302130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Symbol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Variable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Mean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S.D.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S.E.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RM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Rate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7.23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Jumbo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LTV1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75%-80%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LTV2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81%-90%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LTV3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&gt;90%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New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New Home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Small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&lt; $100,000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Fees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Fees paid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MtgCo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Mtg.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922" name="Text Box 167"/>
          <p:cNvSpPr txBox="1">
            <a:spLocks noChangeArrowheads="1"/>
          </p:cNvSpPr>
          <p:nvPr/>
        </p:nvSpPr>
        <p:spPr bwMode="auto">
          <a:xfrm>
            <a:off x="5943600" y="6324600"/>
            <a:ext cx="27432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         R</a:t>
            </a:r>
            <a:r>
              <a:rPr lang="en-US" baseline="30000">
                <a:latin typeface="Tahoma" pitchFamily="34" charset="0"/>
              </a:rPr>
              <a:t>2</a:t>
            </a:r>
            <a:r>
              <a:rPr lang="en-US">
                <a:latin typeface="Tahoma" pitchFamily="34" charset="0"/>
              </a:rPr>
              <a:t> = 0.77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457200" y="2667000"/>
            <a:ext cx="8229600" cy="4572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Second Step Uses 370 Estimates of </a:t>
            </a:r>
            <a:r>
              <a:rPr lang="en-US" sz="2400" smtClean="0">
                <a:sym typeface="Symbol"/>
              </a:rPr>
              <a:t></a:t>
            </a:r>
            <a:r>
              <a:rPr lang="en-US" sz="2400" baseline="-25000" smtClean="0">
                <a:sym typeface="Symbol"/>
              </a:rPr>
              <a:t>st</a:t>
            </a:r>
            <a:endParaRPr lang="en-US" sz="2400" baseline="-25000" smtClean="0"/>
          </a:p>
        </p:txBody>
      </p:sp>
      <p:graphicFrame>
        <p:nvGraphicFramePr>
          <p:cNvPr id="23554" name="Object 4"/>
          <p:cNvGraphicFramePr>
            <a:graphicFrameLocks noChangeAspect="1"/>
          </p:cNvGraphicFramePr>
          <p:nvPr/>
        </p:nvGraphicFramePr>
        <p:xfrm>
          <a:off x="1263650" y="1981200"/>
          <a:ext cx="5702300" cy="4473575"/>
        </p:xfrm>
        <a:graphic>
          <a:graphicData uri="http://schemas.openxmlformats.org/presentationml/2006/ole">
            <p:oleObj spid="_x0000_s227332" name="Equation" r:id="rId4" imgW="3886200" imgH="3048000" progId="Equation.DSMT4">
              <p:embed/>
            </p:oleObj>
          </a:graphicData>
        </a:graphic>
      </p:graphicFrame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1143000" y="2286000"/>
            <a:ext cx="5410200" cy="45720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838200" y="1752600"/>
            <a:ext cx="457200" cy="304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Estimates of </a:t>
            </a:r>
            <a:r>
              <a:rPr lang="el-GR" smtClean="0"/>
              <a:t>β</a:t>
            </a:r>
            <a:r>
              <a:rPr lang="en-US" baseline="-25000" smtClean="0"/>
              <a:t>1</a:t>
            </a:r>
            <a:endParaRPr lang="el-GR" smtClean="0"/>
          </a:p>
        </p:txBody>
      </p:sp>
      <p:graphicFrame>
        <p:nvGraphicFramePr>
          <p:cNvPr id="24578" name="Object 4"/>
          <p:cNvGraphicFramePr>
            <a:graphicFrameLocks noChangeAspect="1"/>
          </p:cNvGraphicFramePr>
          <p:nvPr/>
        </p:nvGraphicFramePr>
        <p:xfrm>
          <a:off x="846138" y="1841500"/>
          <a:ext cx="7612062" cy="4621213"/>
        </p:xfrm>
        <a:graphic>
          <a:graphicData uri="http://schemas.openxmlformats.org/presentationml/2006/ole">
            <p:oleObj spid="_x0000_s228356" name="Equation" r:id="rId4" imgW="4394200" imgH="2667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19400"/>
            <a:ext cx="7772400" cy="1362075"/>
          </a:xfrm>
        </p:spPr>
        <p:txBody>
          <a:bodyPr/>
          <a:lstStyle/>
          <a:p>
            <a:pPr algn="ctr"/>
            <a:r>
              <a:rPr lang="en-US" smtClean="0"/>
              <a:t>RANDOM Effects</a:t>
            </a:r>
            <a:br>
              <a:rPr lang="en-US" smtClean="0"/>
            </a:br>
            <a:r>
              <a:rPr lang="en-US" smtClean="0"/>
              <a:t>   - continuous</a:t>
            </a:r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Continuous Parameter Variation </a:t>
            </a:r>
            <a:br>
              <a:rPr lang="en-US" smtClean="0"/>
            </a:br>
            <a:r>
              <a:rPr lang="en-US" smtClean="0"/>
              <a:t>(</a:t>
            </a:r>
            <a:r>
              <a:rPr lang="en-US" u="sng" smtClean="0"/>
              <a:t>The</a:t>
            </a:r>
            <a:r>
              <a:rPr lang="en-US" smtClean="0"/>
              <a:t> Random Parameters Model)</a:t>
            </a:r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1752600" y="2286000"/>
          <a:ext cx="6122988" cy="3830637"/>
        </p:xfrm>
        <a:graphic>
          <a:graphicData uri="http://schemas.openxmlformats.org/presentationml/2006/ole">
            <p:oleObj spid="_x0000_s242692" name="Equation" r:id="rId4" imgW="2679700" imgH="1676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OLS and GLS Are Consistent</a:t>
            </a:r>
          </a:p>
        </p:txBody>
      </p:sp>
      <p:graphicFrame>
        <p:nvGraphicFramePr>
          <p:cNvPr id="14338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2359025" y="2209800"/>
          <a:ext cx="4879975" cy="3236913"/>
        </p:xfrm>
        <a:graphic>
          <a:graphicData uri="http://schemas.openxmlformats.org/presentationml/2006/ole">
            <p:oleObj spid="_x0000_s243716" name="Equation" r:id="rId4" imgW="2527300" imgH="1676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ML Estimation of the RPM</a:t>
            </a:r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2133600" y="1905000"/>
          <a:ext cx="5086350" cy="4158349"/>
        </p:xfrm>
        <a:graphic>
          <a:graphicData uri="http://schemas.openxmlformats.org/presentationml/2006/ole">
            <p:oleObj spid="_x0000_s244740" name="Equation" r:id="rId4" imgW="3759200" imgH="3073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RP Gasoline Market</a:t>
            </a:r>
            <a:endParaRPr lang="en-US"/>
          </a:p>
        </p:txBody>
      </p:sp>
      <p:pic>
        <p:nvPicPr>
          <p:cNvPr id="261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828800"/>
            <a:ext cx="6096000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Parameter Covariance matrix</a:t>
            </a:r>
            <a:endParaRPr lang="en-US"/>
          </a:p>
        </p:txBody>
      </p:sp>
      <p:pic>
        <p:nvPicPr>
          <p:cNvPr id="262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2209800"/>
            <a:ext cx="52482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smtClean="0"/>
              <a:t>RP          vs.          Gen1</a:t>
            </a:r>
            <a:endParaRPr lang="en-US"/>
          </a:p>
        </p:txBody>
      </p:sp>
      <p:pic>
        <p:nvPicPr>
          <p:cNvPr id="263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133600"/>
            <a:ext cx="370522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133600"/>
            <a:ext cx="3641487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Modeling Parameter Heterogeneity</a:t>
            </a:r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1295400" y="2265363"/>
          <a:ext cx="6629400" cy="3270250"/>
        </p:xfrm>
        <a:graphic>
          <a:graphicData uri="http://schemas.openxmlformats.org/presentationml/2006/ole">
            <p:oleObj spid="_x0000_s245764" name="Equation" r:id="rId4" imgW="3860800" imgH="1905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Hierarchical Linear Model</a:t>
            </a:r>
            <a:endParaRPr lang="en-US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219200" y="1905000"/>
            <a:ext cx="6858000" cy="44012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smtClean="0">
                <a:latin typeface="Tahoma" pitchFamily="34" charset="0"/>
              </a:rPr>
              <a:t>COUNTRY </a:t>
            </a:r>
            <a:r>
              <a:rPr lang="en-US" sz="2000">
                <a:latin typeface="Tahoma" pitchFamily="34" charset="0"/>
              </a:rPr>
              <a:t>= name of country </a:t>
            </a:r>
          </a:p>
          <a:p>
            <a:r>
              <a:rPr lang="en-US" sz="2000">
                <a:latin typeface="Tahoma" pitchFamily="34" charset="0"/>
              </a:rPr>
              <a:t>YEAR = year, 1960-1978</a:t>
            </a:r>
            <a:br>
              <a:rPr lang="en-US" sz="2000">
                <a:latin typeface="Tahoma" pitchFamily="34" charset="0"/>
              </a:rPr>
            </a:br>
            <a:r>
              <a:rPr lang="en-US" sz="2000">
                <a:latin typeface="Tahoma" pitchFamily="34" charset="0"/>
              </a:rPr>
              <a:t>LGASPCAR = log of consumption per </a:t>
            </a:r>
            <a:r>
              <a:rPr lang="en-US" sz="2000" smtClean="0">
                <a:latin typeface="Tahoma" pitchFamily="34" charset="0"/>
              </a:rPr>
              <a:t>car		y</a:t>
            </a:r>
            <a:r>
              <a:rPr lang="en-US" sz="2000">
                <a:latin typeface="Tahoma" pitchFamily="34" charset="0"/>
              </a:rPr>
              <a:t/>
            </a:r>
            <a:br>
              <a:rPr lang="en-US" sz="2000">
                <a:latin typeface="Tahoma" pitchFamily="34" charset="0"/>
              </a:rPr>
            </a:br>
            <a:r>
              <a:rPr lang="en-US" sz="2000">
                <a:latin typeface="Tahoma" pitchFamily="34" charset="0"/>
              </a:rPr>
              <a:t>LINCOMEP = log of per capita </a:t>
            </a:r>
            <a:r>
              <a:rPr lang="en-US" sz="2000" smtClean="0">
                <a:latin typeface="Tahoma" pitchFamily="34" charset="0"/>
              </a:rPr>
              <a:t>income		z</a:t>
            </a:r>
            <a:r>
              <a:rPr lang="en-US" sz="2000">
                <a:latin typeface="Tahoma" pitchFamily="34" charset="0"/>
              </a:rPr>
              <a:t/>
            </a:r>
            <a:br>
              <a:rPr lang="en-US" sz="2000">
                <a:latin typeface="Tahoma" pitchFamily="34" charset="0"/>
              </a:rPr>
            </a:br>
            <a:r>
              <a:rPr lang="en-US" sz="2000">
                <a:latin typeface="Tahoma" pitchFamily="34" charset="0"/>
              </a:rPr>
              <a:t>LRPMG = log of real price of gasoline </a:t>
            </a:r>
            <a:r>
              <a:rPr lang="en-US" sz="2000" smtClean="0">
                <a:latin typeface="Tahoma" pitchFamily="34" charset="0"/>
              </a:rPr>
              <a:t>		x1</a:t>
            </a:r>
            <a:endParaRPr lang="en-US" sz="2000">
              <a:latin typeface="Tahoma" pitchFamily="34" charset="0"/>
            </a:endParaRPr>
          </a:p>
          <a:p>
            <a:r>
              <a:rPr lang="en-US" sz="2000">
                <a:latin typeface="Tahoma" pitchFamily="34" charset="0"/>
              </a:rPr>
              <a:t>LCARPCAP = log of per capita number of cars </a:t>
            </a:r>
            <a:r>
              <a:rPr lang="en-US" sz="2000" smtClean="0">
                <a:latin typeface="Tahoma" pitchFamily="34" charset="0"/>
              </a:rPr>
              <a:t>	x2</a:t>
            </a:r>
            <a:r>
              <a:rPr lang="en-US" sz="2000">
                <a:latin typeface="Tahoma" pitchFamily="34" charset="0"/>
              </a:rPr>
              <a:t/>
            </a:r>
            <a:br>
              <a:rPr lang="en-US" sz="2000">
                <a:latin typeface="Tahoma" pitchFamily="34" charset="0"/>
              </a:rPr>
            </a:br>
            <a:endParaRPr lang="en-US" sz="2000" smtClean="0">
              <a:latin typeface="Tahoma" pitchFamily="34" charset="0"/>
            </a:endParaRPr>
          </a:p>
          <a:p>
            <a:r>
              <a:rPr lang="en-US" sz="2800" smtClean="0">
                <a:latin typeface="Tahoma" pitchFamily="34" charset="0"/>
              </a:rPr>
              <a:t>y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 = 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</a:rPr>
              <a:t>1i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</a:t>
            </a:r>
            <a:r>
              <a:rPr lang="en-US" sz="2800" baseline="-25000" smtClean="0">
                <a:latin typeface="Tahoma" pitchFamily="34" charset="0"/>
              </a:rPr>
              <a:t>i</a:t>
            </a:r>
            <a:r>
              <a:rPr lang="en-US" sz="2800" smtClean="0">
                <a:latin typeface="Tahoma" pitchFamily="34" charset="0"/>
              </a:rPr>
              <a:t> x1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</a:t>
            </a:r>
            <a:r>
              <a:rPr lang="en-US" sz="2800" baseline="-25000" smtClean="0">
                <a:latin typeface="Tahoma" pitchFamily="34" charset="0"/>
              </a:rPr>
              <a:t>i</a:t>
            </a:r>
            <a:r>
              <a:rPr lang="en-US" sz="2800" smtClean="0">
                <a:latin typeface="Tahoma" pitchFamily="34" charset="0"/>
              </a:rPr>
              <a:t> x2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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mtClean="0">
                <a:latin typeface="Tahoma" pitchFamily="34" charset="0"/>
              </a:rPr>
              <a:t>.</a:t>
            </a:r>
          </a:p>
          <a:p>
            <a:r>
              <a:rPr lang="en-US" sz="2800" smtClean="0">
                <a:latin typeface="Tahoma" pitchFamily="34" charset="0"/>
                <a:sym typeface="Symbol"/>
              </a:rPr>
              <a:t>         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1i</a:t>
            </a:r>
            <a:r>
              <a:rPr lang="en-US" sz="2800" smtClean="0">
                <a:latin typeface="Tahoma" pitchFamily="34" charset="0"/>
                <a:sym typeface="Symbol"/>
              </a:rPr>
              <a:t>=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</a:t>
            </a:r>
            <a:r>
              <a:rPr lang="en-US" sz="2800" smtClean="0">
                <a:latin typeface="Tahoma" pitchFamily="34" charset="0"/>
                <a:sym typeface="Symbol"/>
              </a:rPr>
              <a:t>+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</a:t>
            </a:r>
            <a:r>
              <a:rPr lang="en-US" sz="2800" smtClean="0">
                <a:latin typeface="Tahoma" pitchFamily="34" charset="0"/>
                <a:sym typeface="Symbol"/>
              </a:rPr>
              <a:t> z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u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1i</a:t>
            </a:r>
          </a:p>
          <a:p>
            <a:r>
              <a:rPr lang="en-US" sz="2800" smtClean="0">
                <a:latin typeface="Tahoma" pitchFamily="34" charset="0"/>
                <a:sym typeface="Symbol"/>
              </a:rPr>
              <a:t>         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2i</a:t>
            </a:r>
            <a:r>
              <a:rPr lang="en-US" sz="2800" smtClean="0">
                <a:latin typeface="Tahoma" pitchFamily="34" charset="0"/>
                <a:sym typeface="Symbol"/>
              </a:rPr>
              <a:t>=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</a:t>
            </a:r>
            <a:r>
              <a:rPr lang="en-US" sz="2800" smtClean="0">
                <a:latin typeface="Tahoma" pitchFamily="34" charset="0"/>
                <a:sym typeface="Symbol"/>
              </a:rPr>
              <a:t>+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</a:t>
            </a:r>
            <a:r>
              <a:rPr lang="en-US" sz="2800" smtClean="0">
                <a:latin typeface="Tahoma" pitchFamily="34" charset="0"/>
                <a:sym typeface="Symbol"/>
              </a:rPr>
              <a:t> z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u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2i</a:t>
            </a:r>
          </a:p>
          <a:p>
            <a:r>
              <a:rPr lang="en-US" sz="2800" smtClean="0">
                <a:latin typeface="Tahoma" pitchFamily="34" charset="0"/>
                <a:sym typeface="Symbol"/>
              </a:rPr>
              <a:t>         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3i</a:t>
            </a:r>
            <a:r>
              <a:rPr lang="en-US" sz="2800" smtClean="0">
                <a:latin typeface="Tahoma" pitchFamily="34" charset="0"/>
                <a:sym typeface="Symbol"/>
              </a:rPr>
              <a:t>=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</a:t>
            </a:r>
            <a:r>
              <a:rPr lang="en-US" sz="2800" smtClean="0">
                <a:latin typeface="Tahoma" pitchFamily="34" charset="0"/>
                <a:sym typeface="Symbol"/>
              </a:rPr>
              <a:t>+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</a:t>
            </a:r>
            <a:r>
              <a:rPr lang="en-US" sz="2800" smtClean="0">
                <a:latin typeface="Tahoma" pitchFamily="34" charset="0"/>
                <a:sym typeface="Symbol"/>
              </a:rPr>
              <a:t> z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u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3i</a:t>
            </a:r>
          </a:p>
          <a:p>
            <a:endParaRPr lang="en-US" sz="2800" smtClean="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Estimated HLM</a:t>
            </a:r>
            <a:endParaRPr lang="en-US"/>
          </a:p>
        </p:txBody>
      </p:sp>
      <p:pic>
        <p:nvPicPr>
          <p:cNvPr id="265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905000"/>
            <a:ext cx="6105525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RP vs. HLM</a:t>
            </a:r>
            <a:endParaRPr lang="en-US"/>
          </a:p>
        </p:txBody>
      </p:sp>
      <p:pic>
        <p:nvPicPr>
          <p:cNvPr id="264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6931" y="2209800"/>
            <a:ext cx="3021619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86000"/>
            <a:ext cx="370522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2590800" y="2438400"/>
            <a:ext cx="762000" cy="2971800"/>
          </a:xfrm>
          <a:prstGeom prst="rect">
            <a:avLst/>
          </a:prstGeom>
          <a:solidFill>
            <a:srgbClr val="CCCC00">
              <a:alpha val="1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715000" y="2438400"/>
            <a:ext cx="762000" cy="2971800"/>
          </a:xfrm>
          <a:prstGeom prst="rect">
            <a:avLst/>
          </a:prstGeom>
          <a:solidFill>
            <a:srgbClr val="CCCC00">
              <a:alpha val="1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Hierarchical Bayesian Estimation</a:t>
            </a:r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400050" y="12700"/>
          <a:ext cx="114300" cy="177800"/>
        </p:xfrm>
        <a:graphic>
          <a:graphicData uri="http://schemas.openxmlformats.org/presentationml/2006/ole">
            <p:oleObj spid="_x0000_s246790" name="Equation" r:id="rId4" imgW="114102" imgH="177492" progId="Equation.DSMT4">
              <p:embed/>
            </p:oleObj>
          </a:graphicData>
        </a:graphic>
      </p:graphicFrame>
      <p:graphicFrame>
        <p:nvGraphicFramePr>
          <p:cNvPr id="17411" name="Object 5"/>
          <p:cNvGraphicFramePr>
            <a:graphicFrameLocks noChangeAspect="1"/>
          </p:cNvGraphicFramePr>
          <p:nvPr/>
        </p:nvGraphicFramePr>
        <p:xfrm>
          <a:off x="1524000" y="2057400"/>
          <a:ext cx="6248400" cy="3997325"/>
        </p:xfrm>
        <a:graphic>
          <a:graphicData uri="http://schemas.openxmlformats.org/presentationml/2006/ole">
            <p:oleObj spid="_x0000_s246791" name="Equation" r:id="rId5" imgW="3771900" imgH="2413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Estimation of Hierarchical </a:t>
            </a:r>
            <a:br>
              <a:rPr lang="en-US" smtClean="0"/>
            </a:br>
            <a:r>
              <a:rPr lang="en-US" smtClean="0"/>
              <a:t>Bayes Models</a:t>
            </a:r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/>
        </p:nvGraphicFramePr>
        <p:xfrm>
          <a:off x="838200" y="2514600"/>
          <a:ext cx="7325555" cy="2601912"/>
        </p:xfrm>
        <a:graphic>
          <a:graphicData uri="http://schemas.openxmlformats.org/presentationml/2006/ole">
            <p:oleObj spid="_x0000_s247812" name="Equation" r:id="rId4" imgW="3860800" imgH="1371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Hierarchical Linear Model</a:t>
            </a:r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990600" y="2057400"/>
            <a:ext cx="7543800" cy="378565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/>
              <a:t>German Health </a:t>
            </a:r>
            <a:r>
              <a:rPr lang="en-US" sz="2000" b="1" smtClean="0"/>
              <a:t>Care Data</a:t>
            </a:r>
            <a:endParaRPr lang="en-US" sz="2000" b="1"/>
          </a:p>
          <a:p>
            <a:r>
              <a:rPr lang="en-US" sz="2000" b="1"/>
              <a:t>Hsat  =  </a:t>
            </a:r>
            <a:r>
              <a:rPr lang="el-GR" sz="2000" b="1">
                <a:cs typeface="Times New Roman" pitchFamily="18" charset="0"/>
              </a:rPr>
              <a:t>β</a:t>
            </a:r>
            <a:r>
              <a:rPr lang="en-US" sz="2000" b="1" baseline="-25000">
                <a:cs typeface="Times New Roman" pitchFamily="18" charset="0"/>
              </a:rPr>
              <a:t>1</a:t>
            </a:r>
            <a:r>
              <a:rPr lang="en-US" sz="2000" b="1">
                <a:cs typeface="Times New Roman" pitchFamily="18" charset="0"/>
              </a:rPr>
              <a:t> +  </a:t>
            </a:r>
            <a:r>
              <a:rPr lang="el-GR" sz="2000" b="1">
                <a:cs typeface="Times New Roman" pitchFamily="18" charset="0"/>
              </a:rPr>
              <a:t>β</a:t>
            </a:r>
            <a:r>
              <a:rPr lang="en-US" sz="2000" b="1" baseline="-25000">
                <a:cs typeface="Times New Roman" pitchFamily="18" charset="0"/>
              </a:rPr>
              <a:t>2</a:t>
            </a:r>
            <a:r>
              <a:rPr lang="en-US" sz="2000" b="1">
                <a:cs typeface="Times New Roman" pitchFamily="18" charset="0"/>
              </a:rPr>
              <a:t>AGE</a:t>
            </a:r>
            <a:r>
              <a:rPr lang="en-US" sz="2000" b="1" baseline="-25000">
                <a:cs typeface="Times New Roman" pitchFamily="18" charset="0"/>
              </a:rPr>
              <a:t>it</a:t>
            </a:r>
            <a:r>
              <a:rPr lang="en-US" sz="2000" b="1">
                <a:cs typeface="Times New Roman" pitchFamily="18" charset="0"/>
              </a:rPr>
              <a:t> +  </a:t>
            </a:r>
            <a:r>
              <a:rPr lang="el-GR" sz="2000" b="1">
                <a:cs typeface="Times New Roman" pitchFamily="18" charset="0"/>
              </a:rPr>
              <a:t>γ</a:t>
            </a:r>
            <a:r>
              <a:rPr lang="en-US" sz="2000" b="1" baseline="-25000">
                <a:cs typeface="Times New Roman" pitchFamily="18" charset="0"/>
              </a:rPr>
              <a:t>i</a:t>
            </a:r>
            <a:r>
              <a:rPr lang="en-US" sz="2000" b="1">
                <a:cs typeface="Times New Roman" pitchFamily="18" charset="0"/>
              </a:rPr>
              <a:t> EDUC</a:t>
            </a:r>
            <a:r>
              <a:rPr lang="en-US" sz="2000" b="1" baseline="-25000">
                <a:cs typeface="Times New Roman" pitchFamily="18" charset="0"/>
              </a:rPr>
              <a:t>it</a:t>
            </a:r>
            <a:r>
              <a:rPr lang="en-US" sz="2000" b="1">
                <a:cs typeface="Times New Roman" pitchFamily="18" charset="0"/>
              </a:rPr>
              <a:t> +  </a:t>
            </a:r>
            <a:r>
              <a:rPr lang="el-GR" sz="2000" b="1">
                <a:cs typeface="Times New Roman" pitchFamily="18" charset="0"/>
              </a:rPr>
              <a:t>β</a:t>
            </a:r>
            <a:r>
              <a:rPr lang="en-US" sz="2000" b="1" baseline="-25000">
                <a:cs typeface="Times New Roman" pitchFamily="18" charset="0"/>
              </a:rPr>
              <a:t>4</a:t>
            </a:r>
            <a:r>
              <a:rPr lang="en-US" sz="2000" b="1">
                <a:cs typeface="Times New Roman" pitchFamily="18" charset="0"/>
              </a:rPr>
              <a:t> MARRIED</a:t>
            </a:r>
            <a:r>
              <a:rPr lang="en-US" sz="2000" b="1" baseline="-25000">
                <a:cs typeface="Times New Roman" pitchFamily="18" charset="0"/>
              </a:rPr>
              <a:t>it</a:t>
            </a:r>
            <a:r>
              <a:rPr lang="en-US" sz="2000" b="1">
                <a:cs typeface="Times New Roman" pitchFamily="18" charset="0"/>
              </a:rPr>
              <a:t> +  </a:t>
            </a:r>
            <a:r>
              <a:rPr lang="el-GR" sz="2000" b="1">
                <a:cs typeface="Times New Roman" pitchFamily="18" charset="0"/>
              </a:rPr>
              <a:t>ε</a:t>
            </a:r>
            <a:r>
              <a:rPr lang="en-US" sz="2000" b="1" baseline="-25000">
                <a:cs typeface="Times New Roman" pitchFamily="18" charset="0"/>
              </a:rPr>
              <a:t>it</a:t>
            </a:r>
            <a:endParaRPr lang="el-GR" sz="2000" b="1">
              <a:cs typeface="Times New Roman" pitchFamily="18" charset="0"/>
            </a:endParaRPr>
          </a:p>
          <a:p>
            <a:r>
              <a:rPr lang="en-US" sz="2000" b="1"/>
              <a:t>                                          </a:t>
            </a:r>
            <a:r>
              <a:rPr lang="el-GR" sz="2000" b="1"/>
              <a:t>γ</a:t>
            </a:r>
            <a:r>
              <a:rPr lang="en-US" sz="2000" b="1" baseline="-25000"/>
              <a:t>i</a:t>
            </a:r>
            <a:r>
              <a:rPr lang="en-US" sz="2000" b="1"/>
              <a:t>  =  </a:t>
            </a:r>
            <a:r>
              <a:rPr lang="el-GR" sz="2000" b="1">
                <a:cs typeface="Times New Roman" pitchFamily="18" charset="0"/>
              </a:rPr>
              <a:t>α</a:t>
            </a:r>
            <a:r>
              <a:rPr lang="en-US" sz="2000" b="1" baseline="-25000">
                <a:cs typeface="Times New Roman" pitchFamily="18" charset="0"/>
              </a:rPr>
              <a:t>1</a:t>
            </a:r>
            <a:r>
              <a:rPr lang="en-US" sz="2000" b="1">
                <a:cs typeface="Times New Roman" pitchFamily="18" charset="0"/>
              </a:rPr>
              <a:t> + </a:t>
            </a:r>
            <a:r>
              <a:rPr lang="el-GR" sz="2000" b="1">
                <a:cs typeface="Times New Roman" pitchFamily="18" charset="0"/>
              </a:rPr>
              <a:t>α</a:t>
            </a:r>
            <a:r>
              <a:rPr lang="en-US" sz="2000" b="1" baseline="-25000">
                <a:cs typeface="Times New Roman" pitchFamily="18" charset="0"/>
              </a:rPr>
              <a:t>2</a:t>
            </a:r>
            <a:r>
              <a:rPr lang="en-US" sz="2000" b="1">
                <a:cs typeface="Times New Roman" pitchFamily="18" charset="0"/>
              </a:rPr>
              <a:t>FEMALE</a:t>
            </a:r>
            <a:r>
              <a:rPr lang="en-US" sz="2000" b="1" baseline="-25000">
                <a:cs typeface="Times New Roman" pitchFamily="18" charset="0"/>
              </a:rPr>
              <a:t>i</a:t>
            </a:r>
            <a:r>
              <a:rPr lang="en-US" sz="2000" b="1">
                <a:cs typeface="Times New Roman" pitchFamily="18" charset="0"/>
              </a:rPr>
              <a:t> +  u</a:t>
            </a:r>
            <a:r>
              <a:rPr lang="en-US" sz="2000" b="1" baseline="-25000">
                <a:cs typeface="Times New Roman" pitchFamily="18" charset="0"/>
              </a:rPr>
              <a:t>i</a:t>
            </a:r>
            <a:endParaRPr lang="el-GR" sz="2000" b="1">
              <a:cs typeface="Times New Roman" pitchFamily="18" charset="0"/>
            </a:endParaRPr>
          </a:p>
          <a:p>
            <a:r>
              <a:rPr lang="en-US" sz="2000" b="1"/>
              <a:t>Sample ; </a:t>
            </a:r>
            <a:r>
              <a:rPr lang="en-US" sz="2000" b="1" smtClean="0"/>
              <a:t>all $</a:t>
            </a:r>
          </a:p>
          <a:p>
            <a:r>
              <a:rPr lang="en-US" sz="2000" b="1" smtClean="0"/>
              <a:t>Setpanel ; Group = id ; Pds = ti $</a:t>
            </a:r>
            <a:endParaRPr lang="en-US" sz="2000" b="1"/>
          </a:p>
          <a:p>
            <a:r>
              <a:rPr lang="en-US" sz="2000" b="1" smtClean="0"/>
              <a:t>Regress ; For [ti = 7] ; </a:t>
            </a:r>
            <a:r>
              <a:rPr lang="en-US" sz="2000" b="1"/>
              <a:t>Lhs = newhsat  ; Rhs = one,age,educ,married</a:t>
            </a:r>
          </a:p>
          <a:p>
            <a:r>
              <a:rPr lang="en-US" sz="2000" b="1" smtClean="0"/>
              <a:t>                                    </a:t>
            </a:r>
            <a:r>
              <a:rPr lang="en-US" sz="2000" b="1"/>
              <a:t>; RPM = female </a:t>
            </a:r>
            <a:r>
              <a:rPr lang="en-US" sz="2000" b="1" smtClean="0"/>
              <a:t>    ; </a:t>
            </a:r>
            <a:r>
              <a:rPr lang="en-US" sz="2000" b="1"/>
              <a:t>Fcn = educ(n)</a:t>
            </a:r>
          </a:p>
          <a:p>
            <a:r>
              <a:rPr lang="en-US" sz="2000" b="1" smtClean="0"/>
              <a:t>                                    </a:t>
            </a:r>
            <a:r>
              <a:rPr lang="en-US" sz="2000" b="1"/>
              <a:t>; pts = 25 ; halton </a:t>
            </a:r>
            <a:r>
              <a:rPr lang="en-US" sz="2000" b="1" smtClean="0"/>
              <a:t> </a:t>
            </a:r>
            <a:r>
              <a:rPr lang="en-US" sz="2000" b="1"/>
              <a:t>; </a:t>
            </a:r>
            <a:r>
              <a:rPr lang="en-US" sz="2000" b="1" smtClean="0"/>
              <a:t>panel </a:t>
            </a:r>
            <a:r>
              <a:rPr lang="en-US" sz="2000" b="1"/>
              <a:t>; Parameters$</a:t>
            </a:r>
          </a:p>
          <a:p>
            <a:r>
              <a:rPr lang="en-US" sz="2000" b="1"/>
              <a:t>Sample ; 1 – 887 $</a:t>
            </a:r>
          </a:p>
          <a:p>
            <a:r>
              <a:rPr lang="en-US" sz="2000" b="1"/>
              <a:t>Create  ; betaeduc = beta_i $</a:t>
            </a:r>
          </a:p>
          <a:p>
            <a:r>
              <a:rPr lang="en-US" sz="2000" b="1"/>
              <a:t>Dstat    ; rhs = betaeduc $</a:t>
            </a:r>
          </a:p>
          <a:p>
            <a:r>
              <a:rPr lang="en-US" sz="2000" b="1"/>
              <a:t>Histogram ; Rhs = betaeduc $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914400" y="2057400"/>
            <a:ext cx="6629400" cy="990600"/>
          </a:xfrm>
          <a:prstGeom prst="rect">
            <a:avLst/>
          </a:prstGeom>
          <a:solidFill>
            <a:srgbClr val="7030A0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OLS Results</a:t>
            </a:r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1066800" y="1828800"/>
            <a:ext cx="7543800" cy="461664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OLS Starting values for random parameters model...</a:t>
            </a:r>
          </a:p>
          <a:p>
            <a:r>
              <a:rPr lang="en-US" sz="1400" b="1">
                <a:latin typeface="Courier New" pitchFamily="49" charset="0"/>
              </a:rPr>
              <a:t>Ordinary     least squares regression ............</a:t>
            </a:r>
          </a:p>
          <a:p>
            <a:r>
              <a:rPr lang="en-US" sz="1400" b="1">
                <a:latin typeface="Courier New" pitchFamily="49" charset="0"/>
              </a:rPr>
              <a:t>LHS=NEWHSAT  Mean                 =        6.69641</a:t>
            </a:r>
          </a:p>
          <a:p>
            <a:r>
              <a:rPr lang="en-US" sz="1400" b="1">
                <a:latin typeface="Courier New" pitchFamily="49" charset="0"/>
              </a:rPr>
              <a:t>             Standard deviation   =        2.26003</a:t>
            </a:r>
          </a:p>
          <a:p>
            <a:r>
              <a:rPr lang="en-US" sz="1400" b="1">
                <a:latin typeface="Courier New" pitchFamily="49" charset="0"/>
              </a:rPr>
              <a:t>             Number of observs.   =           6209</a:t>
            </a:r>
          </a:p>
          <a:p>
            <a:r>
              <a:rPr lang="en-US" sz="1400" b="1">
                <a:latin typeface="Courier New" pitchFamily="49" charset="0"/>
              </a:rPr>
              <a:t>Model size   Parameters           =              4</a:t>
            </a:r>
          </a:p>
          <a:p>
            <a:r>
              <a:rPr lang="en-US" sz="1400" b="1">
                <a:latin typeface="Courier New" pitchFamily="49" charset="0"/>
              </a:rPr>
              <a:t>             Degrees of freedom   =           6205</a:t>
            </a:r>
          </a:p>
          <a:p>
            <a:r>
              <a:rPr lang="en-US" sz="1400" b="1">
                <a:latin typeface="Courier New" pitchFamily="49" charset="0"/>
              </a:rPr>
              <a:t>Residuals    Sum of squares       =    29671.89461</a:t>
            </a:r>
          </a:p>
          <a:p>
            <a:r>
              <a:rPr lang="en-US" sz="1400" b="1">
                <a:latin typeface="Courier New" pitchFamily="49" charset="0"/>
              </a:rPr>
              <a:t>             Standard error of e  =        2.18676</a:t>
            </a:r>
          </a:p>
          <a:p>
            <a:r>
              <a:rPr lang="en-US" sz="1400" b="1">
                <a:latin typeface="Courier New" pitchFamily="49" charset="0"/>
              </a:rPr>
              <a:t>Fit          R-squared            =         .06424</a:t>
            </a:r>
          </a:p>
          <a:p>
            <a:r>
              <a:rPr lang="en-US" sz="1400" b="1">
                <a:latin typeface="Courier New" pitchFamily="49" charset="0"/>
              </a:rPr>
              <a:t>             Adjusted R-squared   =         .06378</a:t>
            </a:r>
          </a:p>
          <a:p>
            <a:r>
              <a:rPr lang="en-US" sz="1400" b="1">
                <a:latin typeface="Courier New" pitchFamily="49" charset="0"/>
              </a:rPr>
              <a:t>Model test   F[  3,  6205] (prob) =   142.0(.0000)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                  Standard           Prob.       Mean</a:t>
            </a:r>
          </a:p>
          <a:p>
            <a:r>
              <a:rPr lang="en-US" sz="1400" b="1">
                <a:latin typeface="Courier New" pitchFamily="49" charset="0"/>
              </a:rPr>
              <a:t> NEWHSAT| Coefficient        Error       z    z&gt;|Z|      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Constant|    7.02769***      .22099    31.80  .0000</a:t>
            </a:r>
          </a:p>
          <a:p>
            <a:r>
              <a:rPr lang="en-US" sz="1400" b="1">
                <a:latin typeface="Courier New" pitchFamily="49" charset="0"/>
              </a:rPr>
              <a:t>     AGE|    -.04882***      .00307   -15.90  .0000    44.3352</a:t>
            </a:r>
          </a:p>
          <a:p>
            <a:r>
              <a:rPr lang="en-US" sz="1400" b="1">
                <a:latin typeface="Courier New" pitchFamily="49" charset="0"/>
              </a:rPr>
              <a:t> MARRIED|     .29664***      .07701     3.85  .0001     .84539</a:t>
            </a:r>
          </a:p>
          <a:p>
            <a:r>
              <a:rPr lang="en-US" sz="1400" b="1">
                <a:latin typeface="Courier New" pitchFamily="49" charset="0"/>
              </a:rPr>
              <a:t>    EDUC|     .14464***      .01331    10.87  .0000    10.9409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Maximum Simulated Likelihood</a:t>
            </a:r>
          </a:p>
        </p:txBody>
      </p:sp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1143000" y="1828800"/>
            <a:ext cx="7391400" cy="489364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Normal exit:  27 iterations. Status=0. F=    12584.28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Random Coefficients  LinearRg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NEWHSAT</a:t>
            </a:r>
          </a:p>
          <a:p>
            <a:r>
              <a:rPr lang="en-US" sz="1200" b="1">
                <a:latin typeface="Courier New" pitchFamily="49" charset="0"/>
              </a:rPr>
              <a:t>Log likelihood function    -12583.74717</a:t>
            </a:r>
          </a:p>
          <a:p>
            <a:r>
              <a:rPr lang="en-US" sz="1200" b="1">
                <a:latin typeface="Courier New" pitchFamily="49" charset="0"/>
              </a:rPr>
              <a:t>Estimation based on N =   6209, K =   7</a:t>
            </a:r>
          </a:p>
          <a:p>
            <a:r>
              <a:rPr lang="en-US" sz="1200" b="1">
                <a:latin typeface="Courier New" pitchFamily="49" charset="0"/>
              </a:rPr>
              <a:t>Unbalanced panel has    887 individuals</a:t>
            </a:r>
          </a:p>
          <a:p>
            <a:r>
              <a:rPr lang="en-US" sz="1200" b="1">
                <a:latin typeface="Courier New" pitchFamily="49" charset="0"/>
              </a:rPr>
              <a:t>LINEAR regression model</a:t>
            </a:r>
          </a:p>
          <a:p>
            <a:r>
              <a:rPr lang="en-US" sz="1200" b="1">
                <a:latin typeface="Courier New" pitchFamily="49" charset="0"/>
              </a:rPr>
              <a:t>Simulation based on     25 Halton draws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                  Standard           Prob.       Mean</a:t>
            </a:r>
          </a:p>
          <a:p>
            <a:r>
              <a:rPr lang="en-US" sz="1200" b="1">
                <a:latin typeface="Courier New" pitchFamily="49" charset="0"/>
              </a:rPr>
              <a:t> NEWHSAT| Coefficient        Error       z    z&gt;|Z|      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|Nonrandom parameters</a:t>
            </a:r>
          </a:p>
          <a:p>
            <a:r>
              <a:rPr lang="en-US" sz="1200" b="1">
                <a:latin typeface="Courier New" pitchFamily="49" charset="0"/>
              </a:rPr>
              <a:t>Constant|    7.34576***      .15415    47.65  .0000</a:t>
            </a:r>
          </a:p>
          <a:p>
            <a:r>
              <a:rPr lang="en-US" sz="1200" b="1">
                <a:latin typeface="Courier New" pitchFamily="49" charset="0"/>
              </a:rPr>
              <a:t>     AGE|    -.05878***      .00206   -28.56  .0000    44.3352</a:t>
            </a:r>
          </a:p>
          <a:p>
            <a:r>
              <a:rPr lang="en-US" sz="1200" b="1">
                <a:latin typeface="Courier New" pitchFamily="49" charset="0"/>
              </a:rPr>
              <a:t> MARRIED|     .23427***      .05034     4.65  .0000     .84539</a:t>
            </a:r>
          </a:p>
          <a:p>
            <a:r>
              <a:rPr lang="en-US" sz="1200" b="1">
                <a:latin typeface="Courier New" pitchFamily="49" charset="0"/>
              </a:rPr>
              <a:t>        |Means for random parameters</a:t>
            </a:r>
          </a:p>
          <a:p>
            <a:r>
              <a:rPr lang="en-US" sz="1200" b="1">
                <a:latin typeface="Courier New" pitchFamily="49" charset="0"/>
              </a:rPr>
              <a:t>    EDUC|     .16580***      .00951    17.43  .0000    10.9409</a:t>
            </a:r>
          </a:p>
          <a:p>
            <a:r>
              <a:rPr lang="en-US" sz="1200" b="1">
                <a:latin typeface="Courier New" pitchFamily="49" charset="0"/>
              </a:rPr>
              <a:t>        |Scale parameters for dists. of random parameters</a:t>
            </a:r>
          </a:p>
          <a:p>
            <a:r>
              <a:rPr lang="en-US" sz="1200" b="1">
                <a:latin typeface="Courier New" pitchFamily="49" charset="0"/>
              </a:rPr>
              <a:t>    EDUC|    1.86831***      .00179  1044.68  .0000</a:t>
            </a:r>
          </a:p>
          <a:p>
            <a:r>
              <a:rPr lang="en-US" sz="1200" b="1">
                <a:latin typeface="Courier New" pitchFamily="49" charset="0"/>
              </a:rPr>
              <a:t>        |Heterogeneity in the means of random parameters</a:t>
            </a:r>
          </a:p>
          <a:p>
            <a:r>
              <a:rPr lang="en-US" sz="1200" b="1">
                <a:latin typeface="Courier New" pitchFamily="49" charset="0"/>
              </a:rPr>
              <a:t>cEDU_FEM|    -.03493***      .00379    -9.21  .0000</a:t>
            </a:r>
          </a:p>
          <a:p>
            <a:r>
              <a:rPr lang="en-US" sz="1200" b="1">
                <a:latin typeface="Courier New" pitchFamily="49" charset="0"/>
              </a:rPr>
              <a:t>        |Variance parameter given is sigma</a:t>
            </a:r>
          </a:p>
          <a:p>
            <a:r>
              <a:rPr lang="en-US" sz="1200" b="1">
                <a:latin typeface="Courier New" pitchFamily="49" charset="0"/>
              </a:rPr>
              <a:t>Std.Dev.|    1.58877***      .00954   166.45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 idx="4294967295"/>
          </p:nvPr>
        </p:nvSpPr>
        <p:spPr>
          <a:xfrm>
            <a:off x="3810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Simulating Conditional Means </a:t>
            </a:r>
            <a:br>
              <a:rPr lang="en-US" smtClean="0"/>
            </a:br>
            <a:r>
              <a:rPr lang="en-US" smtClean="0"/>
              <a:t>for Individual Parameters</a:t>
            </a:r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314" name="Object 1"/>
          <p:cNvGraphicFramePr>
            <a:graphicFrameLocks noChangeAspect="1"/>
          </p:cNvGraphicFramePr>
          <p:nvPr/>
        </p:nvGraphicFramePr>
        <p:xfrm>
          <a:off x="457200" y="2286000"/>
          <a:ext cx="7699375" cy="2749550"/>
        </p:xfrm>
        <a:graphic>
          <a:graphicData uri="http://schemas.openxmlformats.org/presentationml/2006/ole">
            <p:oleObj spid="_x0000_s251908" name="Equation" r:id="rId4" imgW="4051300" imgH="1447800" progId="Equation.DSMT4">
              <p:embed/>
            </p:oleObj>
          </a:graphicData>
        </a:graphic>
      </p:graphicFrame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685800" y="5257800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Arial" charset="0"/>
              </a:rPr>
              <a:t>Posterior estimates of E[parameters(i) | Data(i)]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564808" y="2209800"/>
            <a:ext cx="36576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276600" y="3276600"/>
            <a:ext cx="49530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“Individual Coefficients”</a:t>
            </a: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1828800" y="1828800"/>
            <a:ext cx="6172200" cy="1768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latin typeface="Courier New" pitchFamily="49" charset="0"/>
              </a:rPr>
              <a:t>--&gt; Sample ; 1 - 887 $</a:t>
            </a:r>
          </a:p>
          <a:p>
            <a:r>
              <a:rPr lang="en-US" sz="1000" b="1">
                <a:latin typeface="Courier New" pitchFamily="49" charset="0"/>
              </a:rPr>
              <a:t>--&gt; create ; betaeduc = beta_i $</a:t>
            </a:r>
          </a:p>
          <a:p>
            <a:r>
              <a:rPr lang="en-US" sz="1000" b="1">
                <a:latin typeface="Courier New" pitchFamily="49" charset="0"/>
              </a:rPr>
              <a:t>--&gt; dstat   ; rhs = betaeduc $</a:t>
            </a:r>
          </a:p>
          <a:p>
            <a:r>
              <a:rPr lang="en-US" sz="1000" b="1">
                <a:latin typeface="Courier New" pitchFamily="49" charset="0"/>
              </a:rPr>
              <a:t>Descriptive Statistics</a:t>
            </a:r>
          </a:p>
          <a:p>
            <a:r>
              <a:rPr lang="en-US" sz="1000" b="1">
                <a:latin typeface="Courier New" pitchFamily="49" charset="0"/>
              </a:rPr>
              <a:t>All results based on nonmissing observations.</a:t>
            </a:r>
          </a:p>
          <a:p>
            <a:r>
              <a:rPr lang="en-US" sz="1000" b="1">
                <a:latin typeface="Courier New" pitchFamily="49" charset="0"/>
              </a:rPr>
              <a:t>==============================================================================</a:t>
            </a:r>
          </a:p>
          <a:p>
            <a:r>
              <a:rPr lang="en-US" sz="1000" b="1">
                <a:latin typeface="Courier New" pitchFamily="49" charset="0"/>
              </a:rPr>
              <a:t>Variable     Mean       Std.Dev.     Minimum      Maximum        Cases Missing</a:t>
            </a:r>
          </a:p>
          <a:p>
            <a:r>
              <a:rPr lang="en-US" sz="1000" b="1">
                <a:latin typeface="Courier New" pitchFamily="49" charset="0"/>
              </a:rPr>
              <a:t>==============================================================================</a:t>
            </a:r>
          </a:p>
          <a:p>
            <a:r>
              <a:rPr lang="en-US" sz="1000" b="1">
                <a:latin typeface="Courier New" pitchFamily="49" charset="0"/>
              </a:rPr>
              <a:t>All observations in current sample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BETAEDUC|  .161184      .132334     -.268006      .506677          887       0</a:t>
            </a:r>
          </a:p>
        </p:txBody>
      </p:sp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3733800"/>
            <a:ext cx="3810000" cy="28559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Hierarchical Linear Model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hedonic model of house values</a:t>
            </a:r>
          </a:p>
          <a:p>
            <a:pPr eaLnBrk="1" hangingPunct="1"/>
            <a:r>
              <a:rPr lang="en-US" smtClean="0"/>
              <a:t>Beron, K., Murdoch, J., Thayer, M., “Hierarchical Linear Models with Application to Air Pollution in the South Coast Air Basin,” American Journal of Agricultural Economics, 81, 5, 1999.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Three Level HLM</a:t>
            </a:r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1219200" y="1905000"/>
          <a:ext cx="6934200" cy="4337050"/>
        </p:xfrm>
        <a:graphic>
          <a:graphicData uri="http://schemas.openxmlformats.org/presentationml/2006/ole">
            <p:oleObj spid="_x0000_s252932" name="Equation" r:id="rId4" imgW="4305300" imgH="2692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/>
          <a:lstStyle/>
          <a:p>
            <a:pPr eaLnBrk="1" hangingPunct="1"/>
            <a:r>
              <a:rPr lang="en-US" smtClean="0"/>
              <a:t>Mixed Model Estimation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239000" cy="4302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WinBUGS: 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MCMC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User specifies the model – constructs the Gibbs Sampler/Metropolis Hastings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MLWin: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Linear and some nonlinear – logit, Poisson, etc.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Uses MCMC for MLE (noninformative priors)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SAS: Proc Mixed.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Classical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Uses primarily a kind of GLS/GMM (method of moments algorithm for loglinear models)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Stata: Classical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Several loglinear models – GLAMM.  Mixing done by quadrature.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Maximum simulated likelihood for multinomial choice (Arne Hole, user provided)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LIMDEP/NLOGIT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Classical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Mixing done by Monte Carlo integration – maximum simulated likelihood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Numerous linear, nonlinear, loglinear models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Ken Train’s Gauss Code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Monte Carlo integration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Mixed Logit (mixed multinomial logit) model only (but free!)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Biogeme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Multinomial choice models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Many experimental models (developer’s hobby)</a:t>
            </a: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457200" y="1219200"/>
            <a:ext cx="8229600" cy="641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Programs differ on the models fitted, the algorithms, the paradigm, and the extensions provided to the simplest RPM, </a:t>
            </a:r>
            <a:r>
              <a:rPr lang="en-US" b="1">
                <a:latin typeface="Tahoma" pitchFamily="34" charset="0"/>
                <a:sym typeface="Symbol" pitchFamily="18" charset="2"/>
              </a:rPr>
              <a:t></a:t>
            </a:r>
            <a:r>
              <a:rPr lang="en-US" b="1" baseline="-25000">
                <a:latin typeface="Tahoma" pitchFamily="34" charset="0"/>
                <a:sym typeface="Symbol" pitchFamily="18" charset="2"/>
              </a:rPr>
              <a:t>i</a:t>
            </a:r>
            <a:r>
              <a:rPr lang="en-US">
                <a:latin typeface="Tahoma" pitchFamily="34" charset="0"/>
                <a:sym typeface="Symbol" pitchFamily="18" charset="2"/>
              </a:rPr>
              <a:t> = </a:t>
            </a:r>
            <a:r>
              <a:rPr lang="en-US" b="1">
                <a:latin typeface="Tahoma" pitchFamily="34" charset="0"/>
                <a:sym typeface="Symbol" pitchFamily="18" charset="2"/>
              </a:rPr>
              <a:t>+w</a:t>
            </a:r>
            <a:r>
              <a:rPr lang="en-US" b="1" baseline="-25000">
                <a:latin typeface="Tahoma" pitchFamily="34" charset="0"/>
                <a:sym typeface="Symbol" pitchFamily="18" charset="2"/>
              </a:rPr>
              <a:t>i</a:t>
            </a:r>
            <a:r>
              <a:rPr lang="en-US">
                <a:latin typeface="Tahoma" pitchFamily="34" charset="0"/>
                <a:sym typeface="Symbol" pitchFamily="18" charset="2"/>
              </a:rPr>
              <a:t>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19400"/>
            <a:ext cx="7772400" cy="1362075"/>
          </a:xfrm>
        </p:spPr>
        <p:txBody>
          <a:bodyPr/>
          <a:lstStyle/>
          <a:p>
            <a:pPr algn="ctr"/>
            <a:r>
              <a:rPr lang="en-US" smtClean="0"/>
              <a:t>Gen 2.1 – RANDOM Effects - DIscrete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78830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Heterogeneous Production Model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914400" y="2057400"/>
          <a:ext cx="7543800" cy="3806825"/>
        </p:xfrm>
        <a:graphic>
          <a:graphicData uri="http://schemas.openxmlformats.org/presentationml/2006/ole">
            <p:oleObj spid="_x0000_s372739" name="Equation" r:id="rId4" imgW="4102100" imgH="20701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5025967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229600" cy="609600"/>
          </a:xfrm>
        </p:spPr>
        <p:txBody>
          <a:bodyPr/>
          <a:lstStyle/>
          <a:p>
            <a:pPr eaLnBrk="1" hangingPunct="1"/>
            <a:r>
              <a:rPr lang="en-US" b="1" smtClean="0"/>
              <a:t>Parameter Heterogeneity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Fixed and Random Effects Models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Latent common time invariant “effects”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Heterogeneity in level parameter – constant term – in the model</a:t>
            </a:r>
          </a:p>
          <a:p>
            <a:pPr eaLnBrk="1" hangingPunct="1">
              <a:lnSpc>
                <a:spcPct val="90000"/>
              </a:lnSpc>
            </a:pPr>
            <a:r>
              <a:rPr lang="en-US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General Parameter Heterogeneity</a:t>
            </a:r>
            <a:r>
              <a:rPr lang="en-US" smtClean="0">
                <a:latin typeface="Arial" pitchFamily="34" charset="0"/>
                <a:cs typeface="Arial" pitchFamily="34" charset="0"/>
              </a:rPr>
              <a:t> in Models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Discrete: There is more than one time of individual in the population – parameters differ across types. Produces a </a:t>
            </a:r>
            <a:r>
              <a:rPr lang="en-US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Latent Class Model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Continuous; Parameters vary randomly across individuals: Produces a </a:t>
            </a:r>
            <a:r>
              <a:rPr lang="en-US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Random Parameters Model</a:t>
            </a:r>
            <a:r>
              <a:rPr lang="en-US" smtClean="0">
                <a:latin typeface="Arial" pitchFamily="34" charset="0"/>
                <a:cs typeface="Arial" pitchFamily="34" charset="0"/>
              </a:rPr>
              <a:t> or a </a:t>
            </a:r>
            <a:r>
              <a:rPr lang="en-US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Mixed Model</a:t>
            </a:r>
            <a:r>
              <a:rPr lang="en-US" smtClean="0">
                <a:latin typeface="Arial" pitchFamily="34" charset="0"/>
                <a:cs typeface="Arial" pitchFamily="34" charset="0"/>
              </a:rPr>
              <a:t>. (Synonyms)</a:t>
            </a:r>
          </a:p>
        </p:txBody>
      </p:sp>
    </p:spTree>
    <p:extLst>
      <p:ext uri="{BB962C8B-B14F-4D97-AF65-F5344CB8AC3E}">
        <p14:creationId xmlns="" xmlns:p14="http://schemas.microsoft.com/office/powerpoint/2010/main" val="315011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Parameter Heterogeneity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143000" y="1912722"/>
          <a:ext cx="6553200" cy="3799103"/>
        </p:xfrm>
        <a:graphic>
          <a:graphicData uri="http://schemas.openxmlformats.org/presentationml/2006/ole">
            <p:oleObj spid="_x0000_s373763" name="Equation" r:id="rId4" imgW="3987800" imgH="23114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5432751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Discrete Parameter Variation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119188" y="2155825"/>
          <a:ext cx="7197725" cy="3430588"/>
        </p:xfrm>
        <a:graphic>
          <a:graphicData uri="http://schemas.openxmlformats.org/presentationml/2006/ole">
            <p:oleObj spid="_x0000_s374787" name="Equation" r:id="rId4" imgW="4051300" imgH="19304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0971730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Example: Mixture of Normals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066800" y="1828800"/>
          <a:ext cx="7497762" cy="4565650"/>
        </p:xfrm>
        <a:graphic>
          <a:graphicData uri="http://schemas.openxmlformats.org/presentationml/2006/ole">
            <p:oleObj spid="_x0000_s375811" name="Equation" r:id="rId4" imgW="4737100" imgH="28829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4462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An Extended Latent Class Model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968375" y="1905000"/>
          <a:ext cx="7588250" cy="4038600"/>
        </p:xfrm>
        <a:graphic>
          <a:graphicData uri="http://schemas.openxmlformats.org/presentationml/2006/ole">
            <p:oleObj spid="_x0000_s376835" name="Equation" r:id="rId4" imgW="4343400" imgH="23114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41204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Log Likelihood for an LC Model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370013" y="1882775"/>
          <a:ext cx="7150100" cy="4614863"/>
        </p:xfrm>
        <a:graphic>
          <a:graphicData uri="http://schemas.openxmlformats.org/presentationml/2006/ole">
            <p:oleObj spid="_x0000_s377859" name="Equation" r:id="rId4" imgW="4102100" imgH="2641600" progId="Equation.DSMT4">
              <p:embed/>
            </p:oleObj>
          </a:graphicData>
        </a:graphic>
      </p:graphicFrame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71600" y="5943600"/>
            <a:ext cx="72390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497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600200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b="1" smtClean="0"/>
              <a:t>Unmixing a Mixed Sample</a:t>
            </a:r>
            <a:br>
              <a:rPr lang="en-US" sz="2800" b="1" smtClean="0"/>
            </a:br>
            <a:r>
              <a:rPr lang="en-US" sz="2800" b="1" smtClean="0"/>
              <a:t>N[1,1] and N[5,1]</a:t>
            </a:r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2514600" y="2286000"/>
            <a:ext cx="4953000" cy="1803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>
                <a:latin typeface="Arial" charset="0"/>
              </a:rPr>
              <a:t>Sample  ; 1 – 1000$</a:t>
            </a:r>
          </a:p>
          <a:p>
            <a:r>
              <a:rPr lang="en-US" sz="1600" b="1">
                <a:latin typeface="Arial" charset="0"/>
              </a:rPr>
              <a:t>Calc        ; Ran(123457)$</a:t>
            </a:r>
          </a:p>
          <a:p>
            <a:r>
              <a:rPr lang="en-US" sz="1600" b="1">
                <a:latin typeface="Arial" charset="0"/>
              </a:rPr>
              <a:t>Create	; lc1=rnn(1,1) ; lc2=rnn(5,1)$  </a:t>
            </a:r>
          </a:p>
          <a:p>
            <a:r>
              <a:rPr lang="en-US" sz="1600" b="1">
                <a:latin typeface="Arial" charset="0"/>
              </a:rPr>
              <a:t>Create	; class=rnu(0,1)$</a:t>
            </a:r>
          </a:p>
          <a:p>
            <a:r>
              <a:rPr lang="en-US" sz="1600" b="1">
                <a:latin typeface="Arial" charset="0"/>
              </a:rPr>
              <a:t>Create	; if(class&lt;.3)ylc=lc1 ; (else)ylc=lc2$ </a:t>
            </a:r>
          </a:p>
          <a:p>
            <a:r>
              <a:rPr lang="en-US" sz="1600" b="1">
                <a:latin typeface="Arial" charset="0"/>
              </a:rPr>
              <a:t>Kernel	; rhs=ylc $</a:t>
            </a:r>
          </a:p>
          <a:p>
            <a:r>
              <a:rPr lang="en-US" sz="1600" b="1">
                <a:latin typeface="Arial" charset="0"/>
              </a:rPr>
              <a:t>Regress  ; lhs=ylc;rhs=one;lcm;pts=2;pds=1$</a:t>
            </a:r>
          </a:p>
        </p:txBody>
      </p:sp>
      <p:pic>
        <p:nvPicPr>
          <p:cNvPr id="3686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4191000"/>
            <a:ext cx="3429000" cy="23298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3261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Mixture of Normals</a:t>
            </a:r>
          </a:p>
        </p:txBody>
      </p:sp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1066800" y="1676400"/>
            <a:ext cx="7315200" cy="44735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Latent Class / Panel LinearRg Model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   YLC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1000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-1960.443     |</a:t>
            </a:r>
          </a:p>
          <a:p>
            <a:r>
              <a:rPr lang="en-US" sz="1200" b="1">
                <a:latin typeface="Courier New" pitchFamily="49" charset="0"/>
              </a:rPr>
              <a:t>| Info. Criterion: AIC =          3.93089     |</a:t>
            </a:r>
          </a:p>
          <a:p>
            <a:r>
              <a:rPr lang="en-US" sz="1200" b="1">
                <a:latin typeface="Courier New" pitchFamily="49" charset="0"/>
              </a:rPr>
              <a:t>| LINEAR regression model                     |</a:t>
            </a:r>
          </a:p>
          <a:p>
            <a:r>
              <a:rPr lang="en-US" sz="1200" b="1">
                <a:latin typeface="Courier New" pitchFamily="49" charset="0"/>
              </a:rPr>
              <a:t>| Model fit with  2 latent classes.      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 Mean of X|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200" b="1">
                <a:latin typeface="Courier New" pitchFamily="49" charset="0"/>
              </a:rPr>
              <a:t>+--------+Model parameters for latent class 1                         |</a:t>
            </a:r>
          </a:p>
          <a:p>
            <a:r>
              <a:rPr lang="en-US" sz="1200" b="1">
                <a:latin typeface="Courier New" pitchFamily="49" charset="0"/>
              </a:rPr>
              <a:t>|Constant|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4.97029</a:t>
            </a:r>
            <a:r>
              <a:rPr lang="en-US" sz="1200" b="1">
                <a:latin typeface="Courier New" pitchFamily="49" charset="0"/>
              </a:rPr>
              <a:t>***       .04511814   110.162   .0000            |</a:t>
            </a:r>
          </a:p>
          <a:p>
            <a:r>
              <a:rPr lang="en-US" sz="1200" b="1">
                <a:latin typeface="Courier New" pitchFamily="49" charset="0"/>
              </a:rPr>
              <a:t>|Sigma   |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1.00214</a:t>
            </a:r>
            <a:r>
              <a:rPr lang="en-US" sz="1200" b="1">
                <a:latin typeface="Courier New" pitchFamily="49" charset="0"/>
              </a:rPr>
              <a:t>***       .03317650    30.206   .0000            |</a:t>
            </a:r>
          </a:p>
          <a:p>
            <a:r>
              <a:rPr lang="en-US" sz="1200" b="1">
                <a:latin typeface="Courier New" pitchFamily="49" charset="0"/>
              </a:rPr>
              <a:t>+--------+Model parameters for latent class 2                         |</a:t>
            </a:r>
          </a:p>
          <a:p>
            <a:r>
              <a:rPr lang="en-US" sz="1200" b="1">
                <a:latin typeface="Courier New" pitchFamily="49" charset="0"/>
              </a:rPr>
              <a:t>|Constant|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1.05522</a:t>
            </a:r>
            <a:r>
              <a:rPr lang="en-US" sz="1200" b="1">
                <a:latin typeface="Courier New" pitchFamily="49" charset="0"/>
              </a:rPr>
              <a:t>***       .07347646    14.361   .0000            |</a:t>
            </a:r>
          </a:p>
          <a:p>
            <a:r>
              <a:rPr lang="en-US" sz="1200" b="1">
                <a:latin typeface="Courier New" pitchFamily="49" charset="0"/>
              </a:rPr>
              <a:t>|Sigma   |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.95746</a:t>
            </a:r>
            <a:r>
              <a:rPr lang="en-US" sz="1200" b="1">
                <a:latin typeface="Courier New" pitchFamily="49" charset="0"/>
              </a:rPr>
              <a:t>***       .05456724    17.546   .0000            |</a:t>
            </a:r>
          </a:p>
          <a:p>
            <a:r>
              <a:rPr lang="en-US" sz="1200" b="1">
                <a:latin typeface="Courier New" pitchFamily="49" charset="0"/>
              </a:rPr>
              <a:t>+--------+Estimated prior probabilities for class membership          |</a:t>
            </a:r>
          </a:p>
          <a:p>
            <a:r>
              <a:rPr lang="en-US" sz="1200" b="1">
                <a:latin typeface="Courier New" pitchFamily="49" charset="0"/>
              </a:rPr>
              <a:t>|Class1Pr|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.70003</a:t>
            </a:r>
            <a:r>
              <a:rPr lang="en-US" sz="1200" b="1">
                <a:latin typeface="Courier New" pitchFamily="49" charset="0"/>
              </a:rPr>
              <a:t>***       .01659777    42.176   .0000            |</a:t>
            </a:r>
          </a:p>
          <a:p>
            <a:r>
              <a:rPr lang="en-US" sz="1200" b="1">
                <a:latin typeface="Courier New" pitchFamily="49" charset="0"/>
              </a:rPr>
              <a:t>|Class2Pr|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.29997</a:t>
            </a:r>
            <a:r>
              <a:rPr lang="en-US" sz="1200" b="1">
                <a:latin typeface="Courier New" pitchFamily="49" charset="0"/>
              </a:rPr>
              <a:t>***       .01659777    18.073   .0000            |</a:t>
            </a:r>
          </a:p>
          <a:p>
            <a:r>
              <a:rPr lang="en-US" sz="1200" b="1">
                <a:latin typeface="Courier New" pitchFamily="49" charset="0"/>
              </a:rPr>
              <a:t>+--------+------------------------------------------------------------+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Note: ***, **, * = Significance at 1%, 5%, 10% level.          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+---------------------------------------------------------------------+</a:t>
            </a:r>
          </a:p>
        </p:txBody>
      </p:sp>
    </p:spTree>
    <p:extLst>
      <p:ext uri="{BB962C8B-B14F-4D97-AF65-F5344CB8AC3E}">
        <p14:creationId xmlns="" xmlns:p14="http://schemas.microsoft.com/office/powerpoint/2010/main" val="148365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Estimating Which Class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628650" y="1981200"/>
          <a:ext cx="7831138" cy="4164013"/>
        </p:xfrm>
        <a:graphic>
          <a:graphicData uri="http://schemas.openxmlformats.org/presentationml/2006/ole">
            <p:oleObj spid="_x0000_s378883" name="Equation" r:id="rId4" imgW="5969000" imgH="31750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6793043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Posterior for Normal Mixture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400050" y="12700"/>
          <a:ext cx="114300" cy="177800"/>
        </p:xfrm>
        <a:graphic>
          <a:graphicData uri="http://schemas.openxmlformats.org/presentationml/2006/ole">
            <p:oleObj spid="_x0000_s379908" name="Equation" r:id="rId4" imgW="114102" imgH="177492" progId="Equation.DSMT4">
              <p:embed/>
            </p:oleObj>
          </a:graphicData>
        </a:graphic>
      </p:graphicFrame>
      <p:graphicFrame>
        <p:nvGraphicFramePr>
          <p:cNvPr id="249860" name="Object 3"/>
          <p:cNvGraphicFramePr>
            <a:graphicFrameLocks noChangeAspect="1"/>
          </p:cNvGraphicFramePr>
          <p:nvPr/>
        </p:nvGraphicFramePr>
        <p:xfrm>
          <a:off x="609600" y="2362200"/>
          <a:ext cx="7589838" cy="3452813"/>
        </p:xfrm>
        <a:graphic>
          <a:graphicData uri="http://schemas.openxmlformats.org/presentationml/2006/ole">
            <p:oleObj spid="_x0000_s379909" name="Equation" r:id="rId5" imgW="3517900" imgH="16002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18912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Estimated Posterior Probabilities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1905000"/>
            <a:ext cx="316111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02082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smtClean="0"/>
              <a:t>More Difficult When the </a:t>
            </a:r>
            <a:br>
              <a:rPr lang="en-US" sz="3200" b="1" smtClean="0"/>
            </a:br>
            <a:r>
              <a:rPr lang="en-US" sz="3200" b="1" smtClean="0"/>
              <a:t>Populations are Close Together</a:t>
            </a:r>
          </a:p>
        </p:txBody>
      </p:sp>
      <p:pic>
        <p:nvPicPr>
          <p:cNvPr id="3891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667000"/>
            <a:ext cx="6400800" cy="3529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7606397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The Technique Still Works</a:t>
            </a: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762000" y="1676400"/>
            <a:ext cx="7848600" cy="4133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Latent Class / Panel LinearRg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   YLC</a:t>
            </a:r>
          </a:p>
          <a:p>
            <a:r>
              <a:rPr lang="en-US" sz="1400" b="1">
                <a:latin typeface="Courier New" pitchFamily="49" charset="0"/>
              </a:rPr>
              <a:t>Sample is  1 pds and   1000 individuals</a:t>
            </a:r>
          </a:p>
          <a:p>
            <a:r>
              <a:rPr lang="en-US" sz="1400" b="1">
                <a:latin typeface="Courier New" pitchFamily="49" charset="0"/>
              </a:rPr>
              <a:t>LINEAR regression model</a:t>
            </a:r>
          </a:p>
          <a:p>
            <a:r>
              <a:rPr lang="en-US" sz="1400" b="1">
                <a:latin typeface="Courier New" pitchFamily="49" charset="0"/>
              </a:rPr>
              <a:t>Model fit with  2 latent classes.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|Model parameters for latent class 1</a:t>
            </a:r>
          </a:p>
          <a:p>
            <a:r>
              <a:rPr lang="en-US" sz="1400" b="1">
                <a:latin typeface="Courier New" pitchFamily="49" charset="0"/>
              </a:rPr>
              <a:t>Constant|    2.93611***       .15813       18.568   .0000</a:t>
            </a:r>
          </a:p>
          <a:p>
            <a:r>
              <a:rPr lang="en-US" sz="1400" b="1">
                <a:latin typeface="Courier New" pitchFamily="49" charset="0"/>
              </a:rPr>
              <a:t>   Sigma|    1.00326***       .07370       13.613   .0000</a:t>
            </a:r>
          </a:p>
          <a:p>
            <a:r>
              <a:rPr lang="en-US" sz="1400" b="1">
                <a:latin typeface="Courier New" pitchFamily="49" charset="0"/>
              </a:rPr>
              <a:t>        |Model parameters for latent class 2</a:t>
            </a:r>
          </a:p>
          <a:p>
            <a:r>
              <a:rPr lang="en-US" sz="1400" b="1">
                <a:latin typeface="Courier New" pitchFamily="49" charset="0"/>
              </a:rPr>
              <a:t>Constant|     .90156***       .28767        3.134   .0017</a:t>
            </a:r>
          </a:p>
          <a:p>
            <a:r>
              <a:rPr lang="en-US" sz="1400" b="1">
                <a:latin typeface="Courier New" pitchFamily="49" charset="0"/>
              </a:rPr>
              <a:t>   Sigma|     .86951***       .10808        8.045   .0000</a:t>
            </a:r>
          </a:p>
          <a:p>
            <a:r>
              <a:rPr lang="en-US" sz="1400" b="1">
                <a:latin typeface="Courier New" pitchFamily="49" charset="0"/>
              </a:rPr>
              <a:t>        |Estimated prior probabilities for class membership</a:t>
            </a:r>
          </a:p>
          <a:p>
            <a:r>
              <a:rPr lang="en-US" sz="1400" b="1">
                <a:latin typeface="Courier New" pitchFamily="49" charset="0"/>
              </a:rPr>
              <a:t>Class1Pr|     .73447***       .09076        8.092   .0000</a:t>
            </a:r>
          </a:p>
          <a:p>
            <a:r>
              <a:rPr lang="en-US" sz="1400" b="1">
                <a:latin typeface="Courier New" pitchFamily="49" charset="0"/>
              </a:rPr>
              <a:t>Class2Pr|     .26553***       .09076        2.926   .0034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  <p:extLst>
      <p:ext uri="{BB962C8B-B14F-4D97-AF65-F5344CB8AC3E}">
        <p14:creationId xmlns="" xmlns:p14="http://schemas.microsoft.com/office/powerpoint/2010/main" val="29622350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Estimating E[</a:t>
            </a:r>
            <a:r>
              <a:rPr lang="el-GR" smtClean="0"/>
              <a:t>β</a:t>
            </a:r>
            <a:r>
              <a:rPr lang="en-US" baseline="-25000" smtClean="0"/>
              <a:t>i </a:t>
            </a:r>
            <a:r>
              <a:rPr lang="en-US" smtClean="0"/>
              <a:t>|X</a:t>
            </a:r>
            <a:r>
              <a:rPr lang="en-US" baseline="-25000" smtClean="0"/>
              <a:t>i</a:t>
            </a:r>
            <a:r>
              <a:rPr lang="en-US" smtClean="0"/>
              <a:t>,y</a:t>
            </a:r>
            <a:r>
              <a:rPr lang="en-US" baseline="-25000" smtClean="0"/>
              <a:t>i</a:t>
            </a:r>
            <a:r>
              <a:rPr lang="en-US" smtClean="0"/>
              <a:t>,</a:t>
            </a:r>
            <a:r>
              <a:rPr lang="el-GR" smtClean="0"/>
              <a:t> β</a:t>
            </a:r>
            <a:r>
              <a:rPr lang="en-US" baseline="-25000" smtClean="0"/>
              <a:t>1</a:t>
            </a:r>
            <a:r>
              <a:rPr lang="en-US" smtClean="0"/>
              <a:t>…,</a:t>
            </a:r>
            <a:r>
              <a:rPr lang="el-GR" smtClean="0"/>
              <a:t> β</a:t>
            </a:r>
            <a:r>
              <a:rPr lang="en-US" baseline="-25000" smtClean="0"/>
              <a:t>Q</a:t>
            </a:r>
            <a:r>
              <a:rPr lang="en-US" smtClean="0"/>
              <a:t>]</a:t>
            </a:r>
            <a:endParaRPr lang="el-GR" smtClean="0"/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828675" y="2527300"/>
          <a:ext cx="7412038" cy="1435100"/>
        </p:xfrm>
        <a:graphic>
          <a:graphicData uri="http://schemas.openxmlformats.org/presentationml/2006/ole">
            <p:oleObj spid="_x0000_s380931" name="Equation" r:id="rId4" imgW="4330700" imgH="8382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6735192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How Many Classes?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371600" y="1981200"/>
          <a:ext cx="7358062" cy="3613150"/>
        </p:xfrm>
        <a:graphic>
          <a:graphicData uri="http://schemas.openxmlformats.org/presentationml/2006/ole">
            <p:oleObj spid="_x0000_s381955" name="Equation" r:id="rId4" imgW="4241800" imgH="20828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93422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Latent Class Regression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1447800" y="2347913"/>
          <a:ext cx="6248400" cy="2709862"/>
        </p:xfrm>
        <a:graphic>
          <a:graphicData uri="http://schemas.openxmlformats.org/presentationml/2006/ole">
            <p:oleObj spid="_x0000_s382979" name="Equation" r:id="rId4" imgW="2870200" imgH="12446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3825217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Baltagi and Griffin’s Gasoline Data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458200" cy="4349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Tahoma" pitchFamily="34" charset="0"/>
              </a:rPr>
              <a:t>World Gasoline Demand Data, 18 OECD Countries, 19 years</a:t>
            </a:r>
            <a:r>
              <a:rPr lang="en-US">
                <a:latin typeface="Tahoma" pitchFamily="34" charset="0"/>
              </a:rPr>
              <a:t/>
            </a:r>
            <a:br>
              <a:rPr lang="en-US">
                <a:latin typeface="Tahoma" pitchFamily="34" charset="0"/>
              </a:rPr>
            </a:br>
            <a:r>
              <a:rPr lang="en-US" b="1">
                <a:latin typeface="Tahoma" pitchFamily="34" charset="0"/>
              </a:rPr>
              <a:t>Variables in the file are</a:t>
            </a:r>
            <a:r>
              <a:rPr lang="en-US">
                <a:latin typeface="Tahoma" pitchFamily="34" charset="0"/>
              </a:rPr>
              <a:t/>
            </a:r>
            <a:br>
              <a:rPr lang="en-US">
                <a:latin typeface="Tahoma" pitchFamily="34" charset="0"/>
              </a:rPr>
            </a:br>
            <a:endParaRPr 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COUNTRY = name of country </a:t>
            </a:r>
          </a:p>
          <a:p>
            <a:r>
              <a:rPr lang="en-US">
                <a:latin typeface="Tahoma" pitchFamily="34" charset="0"/>
              </a:rPr>
              <a:t>YEAR = year, 1960-1978</a:t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LGASPCAR = log of consumption per car</a:t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LINCOMEP = log of per capita income</a:t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LRPMG = log of real price of gasoline </a:t>
            </a:r>
          </a:p>
          <a:p>
            <a:r>
              <a:rPr lang="en-US">
                <a:latin typeface="Tahoma" pitchFamily="34" charset="0"/>
              </a:rPr>
              <a:t>LCARPCAP = log of per capita number of cars </a:t>
            </a:r>
            <a:br>
              <a:rPr lang="en-US">
                <a:latin typeface="Tahoma" pitchFamily="34" charset="0"/>
              </a:rPr>
            </a:br>
            <a:endParaRPr lang="en-US">
              <a:latin typeface="Tahoma" pitchFamily="34" charset="0"/>
            </a:endParaRPr>
          </a:p>
          <a:p>
            <a:r>
              <a:rPr lang="en-US">
                <a:latin typeface="Tahoma" pitchFamily="34" charset="0"/>
              </a:rPr>
              <a:t>See Baltagi (2001, p. 24) for analysis of these data. The article on which the analysis is based is Baltagi, B. and Griffin, J., "Gasoline Demand in the OECD: An Application of Pooling and Testing Procedures," European Economic Review, 22, 1983, pp. 117-137.  The data were downloaded from the website for Baltagi's text. </a:t>
            </a:r>
          </a:p>
        </p:txBody>
      </p:sp>
    </p:spTree>
    <p:extLst>
      <p:ext uri="{BB962C8B-B14F-4D97-AF65-F5344CB8AC3E}">
        <p14:creationId xmlns="" xmlns:p14="http://schemas.microsoft.com/office/powerpoint/2010/main" val="206628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3 Class Linear Gasoline Model</a:t>
            </a:r>
            <a:endParaRPr lang="en-US"/>
          </a:p>
        </p:txBody>
      </p:sp>
      <p:pic>
        <p:nvPicPr>
          <p:cNvPr id="2560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371600"/>
            <a:ext cx="5908443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5480881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r>
              <a:rPr lang="en-US" smtClean="0"/>
              <a:t>Estimated Parameters</a:t>
            </a:r>
            <a:br>
              <a:rPr lang="en-US" smtClean="0"/>
            </a:br>
            <a:r>
              <a:rPr lang="en-US" smtClean="0"/>
              <a:t>      LCM      vs.       Gen1 RPM</a:t>
            </a:r>
            <a:endParaRPr lang="en-US"/>
          </a:p>
        </p:txBody>
      </p:sp>
      <p:pic>
        <p:nvPicPr>
          <p:cNvPr id="257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362200"/>
            <a:ext cx="3641487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7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362200"/>
            <a:ext cx="36957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8108702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 Extended Latent Class Model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762000" y="1981200"/>
          <a:ext cx="7620000" cy="3479800"/>
        </p:xfrm>
        <a:graphic>
          <a:graphicData uri="http://schemas.openxmlformats.org/presentationml/2006/ole">
            <p:oleObj spid="_x0000_s384003" name="Equation" r:id="rId4" imgW="4254500" imgH="19431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2407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914400"/>
            <a:ext cx="8839200" cy="304800"/>
          </a:xfrm>
        </p:spPr>
        <p:txBody>
          <a:bodyPr/>
          <a:lstStyle/>
          <a:p>
            <a:pPr eaLnBrk="1" hangingPunct="1"/>
            <a:r>
              <a:rPr lang="en-US" sz="2800" smtClean="0"/>
              <a:t>LC Poisson Regression for Doctor Visits</a:t>
            </a:r>
          </a:p>
        </p:txBody>
      </p:sp>
      <p:pic>
        <p:nvPicPr>
          <p:cNvPr id="952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336858"/>
            <a:ext cx="5595938" cy="516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4999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pPr eaLnBrk="1" hangingPunct="1"/>
            <a:r>
              <a:rPr lang="en-US" smtClean="0"/>
              <a:t>Heckman and Singer’s RE Model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24800" cy="4530725"/>
          </a:xfrm>
        </p:spPr>
        <p:txBody>
          <a:bodyPr/>
          <a:lstStyle/>
          <a:p>
            <a:pPr eaLnBrk="1" hangingPunct="1"/>
            <a:r>
              <a:rPr lang="en-US" sz="2400" smtClean="0"/>
              <a:t>Random Effects Model</a:t>
            </a:r>
          </a:p>
          <a:p>
            <a:pPr eaLnBrk="1" hangingPunct="1"/>
            <a:r>
              <a:rPr lang="en-US" sz="2400" smtClean="0"/>
              <a:t>Random Constants with Discrete Distribution</a:t>
            </a:r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990600" y="3124200"/>
            <a:ext cx="6629400" cy="381000"/>
          </a:xfrm>
          <a:prstGeom prst="rect">
            <a:avLst/>
          </a:prstGeom>
          <a:solidFill>
            <a:srgbClr val="0066FF">
              <a:alpha val="14999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75459" name="Object 3"/>
          <p:cNvGraphicFramePr>
            <a:graphicFrameLocks noChangeAspect="1"/>
          </p:cNvGraphicFramePr>
          <p:nvPr/>
        </p:nvGraphicFramePr>
        <p:xfrm>
          <a:off x="990600" y="2803525"/>
          <a:ext cx="6629400" cy="3121025"/>
        </p:xfrm>
        <a:graphic>
          <a:graphicData uri="http://schemas.openxmlformats.org/presentationml/2006/ole">
            <p:oleObj spid="_x0000_s385027" name="Equation" r:id="rId4" imgW="4343400" imgH="20447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3472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3 Class Heckman-Singer Form</a:t>
            </a:r>
          </a:p>
        </p:txBody>
      </p:sp>
      <p:pic>
        <p:nvPicPr>
          <p:cNvPr id="1136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399" y="1219200"/>
            <a:ext cx="6296429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1752600" y="2769078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769852" y="3344174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777044" y="3953774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46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The EM Algorithm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066800" y="1760538"/>
          <a:ext cx="7543800" cy="4422775"/>
        </p:xfrm>
        <a:graphic>
          <a:graphicData uri="http://schemas.openxmlformats.org/presentationml/2006/ole">
            <p:oleObj spid="_x0000_s386051" name="Equation" r:id="rId4" imgW="4635500" imgH="27178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93181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Implementing EM for LC Models</a:t>
            </a: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1447800" y="1655763"/>
          <a:ext cx="6934200" cy="4792662"/>
        </p:xfrm>
        <a:graphic>
          <a:graphicData uri="http://schemas.openxmlformats.org/presentationml/2006/ole">
            <p:oleObj spid="_x0000_s387075" name="Equation" r:id="rId4" imgW="4241800" imgH="29337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5348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12000</TotalTime>
  <Words>1867</Words>
  <Application>Microsoft Office PowerPoint</Application>
  <PresentationFormat>On-screen Show (4:3)</PresentationFormat>
  <Paragraphs>417</Paragraphs>
  <Slides>83</Slides>
  <Notes>66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83</vt:i4>
      </vt:variant>
    </vt:vector>
  </HeadingPairs>
  <TitlesOfParts>
    <vt:vector size="86" baseType="lpstr">
      <vt:lpstr>1_Quadrant</vt:lpstr>
      <vt:lpstr>Equation</vt:lpstr>
      <vt:lpstr>Bitmap Image</vt:lpstr>
      <vt:lpstr>Topics in Microeconometrics </vt:lpstr>
      <vt:lpstr>Slide 2</vt:lpstr>
      <vt:lpstr>Slide 3</vt:lpstr>
      <vt:lpstr>Slide 4</vt:lpstr>
      <vt:lpstr>Heterogeneous Dynamic Model</vt:lpstr>
      <vt:lpstr>“Fixed Effects” Approach</vt:lpstr>
      <vt:lpstr>A Mixed/Fixed Approach</vt:lpstr>
      <vt:lpstr>A Mixed Fixed Model Estimator</vt:lpstr>
      <vt:lpstr>Baltagi and Griffin’s Gasoline Data</vt:lpstr>
      <vt:lpstr>Baltagi and Griffin’s Gasoline Market</vt:lpstr>
      <vt:lpstr>Fixed Effects</vt:lpstr>
      <vt:lpstr>Parameter Heterogeneity</vt:lpstr>
      <vt:lpstr>Parameter Heterogeneity</vt:lpstr>
      <vt:lpstr>Fixed Effects  (Hildreth, Houck, Hsiao, Swamy)</vt:lpstr>
      <vt:lpstr>OLS and GLS Are Inconsistent</vt:lpstr>
      <vt:lpstr>Estimating the Fixed Effects Model</vt:lpstr>
      <vt:lpstr>Random Effects and  Random Parameters</vt:lpstr>
      <vt:lpstr>Estimating the Random  Parameters Model</vt:lpstr>
      <vt:lpstr>Estimating the Random  Parameters Model by OLS</vt:lpstr>
      <vt:lpstr>Estimating the Random  Parameters Model by GLS</vt:lpstr>
      <vt:lpstr>Estimating the RPM</vt:lpstr>
      <vt:lpstr>An Estimator for Γ</vt:lpstr>
      <vt:lpstr>A Positive Definite Estimator for Γ</vt:lpstr>
      <vt:lpstr>Estimating βi</vt:lpstr>
      <vt:lpstr>OLS and FGLS Estimates</vt:lpstr>
      <vt:lpstr>Best Linear Unbiased Country Specific Estimates</vt:lpstr>
      <vt:lpstr>Estimated Price Elasticities</vt:lpstr>
      <vt:lpstr>Estimated  Γ</vt:lpstr>
      <vt:lpstr>Two Step Estimation (Saxonhouse)</vt:lpstr>
      <vt:lpstr>A Hierarchical Model</vt:lpstr>
      <vt:lpstr>Analysis of Fannie Mae</vt:lpstr>
      <vt:lpstr>Two Step Analysis of Fannie-Mae</vt:lpstr>
      <vt:lpstr>Average of 370 First Step Regressions</vt:lpstr>
      <vt:lpstr>Second Step Uses 370 Estimates of st</vt:lpstr>
      <vt:lpstr>Estimates of β1</vt:lpstr>
      <vt:lpstr>RANDOM Effects    - continuous</vt:lpstr>
      <vt:lpstr>Continuous Parameter Variation  (The Random Parameters Model)</vt:lpstr>
      <vt:lpstr>OLS and GLS Are Consistent</vt:lpstr>
      <vt:lpstr>ML Estimation of the RPM</vt:lpstr>
      <vt:lpstr>RP Gasoline Market</vt:lpstr>
      <vt:lpstr>Parameter Covariance matrix</vt:lpstr>
      <vt:lpstr>RP          vs.          Gen1</vt:lpstr>
      <vt:lpstr>Modeling Parameter Heterogeneity</vt:lpstr>
      <vt:lpstr>Hierarchical Linear Model</vt:lpstr>
      <vt:lpstr>Estimated HLM</vt:lpstr>
      <vt:lpstr>RP vs. HLM</vt:lpstr>
      <vt:lpstr>Hierarchical Bayesian Estimation</vt:lpstr>
      <vt:lpstr>Estimation of Hierarchical  Bayes Models</vt:lpstr>
      <vt:lpstr>A Hierarchical Linear Model</vt:lpstr>
      <vt:lpstr>OLS Results</vt:lpstr>
      <vt:lpstr>Maximum Simulated Likelihood</vt:lpstr>
      <vt:lpstr>Simulating Conditional Means  for Individual Parameters</vt:lpstr>
      <vt:lpstr>“Individual Coefficients”</vt:lpstr>
      <vt:lpstr>A Hierarchical Linear Model</vt:lpstr>
      <vt:lpstr>Three Level HLM</vt:lpstr>
      <vt:lpstr>Mixed Model Estimation</vt:lpstr>
      <vt:lpstr>Gen 2.1 – RANDOM Effects - DIscrete</vt:lpstr>
      <vt:lpstr>Heterogeneous Production Model</vt:lpstr>
      <vt:lpstr>Parameter Heterogeneity</vt:lpstr>
      <vt:lpstr>Parameter Heterogeneity</vt:lpstr>
      <vt:lpstr>Discrete Parameter Variation</vt:lpstr>
      <vt:lpstr>Example: Mixture of Normals</vt:lpstr>
      <vt:lpstr>An Extended Latent Class Model</vt:lpstr>
      <vt:lpstr>Log Likelihood for an LC Model</vt:lpstr>
      <vt:lpstr>Unmixing a Mixed Sample N[1,1] and N[5,1]</vt:lpstr>
      <vt:lpstr>Mixture of Normals</vt:lpstr>
      <vt:lpstr>Estimating Which Class</vt:lpstr>
      <vt:lpstr>Posterior for Normal Mixture</vt:lpstr>
      <vt:lpstr>Estimated Posterior Probabilities</vt:lpstr>
      <vt:lpstr>More Difficult When the  Populations are Close Together</vt:lpstr>
      <vt:lpstr>The Technique Still Works</vt:lpstr>
      <vt:lpstr>Estimating E[βi |Xi,yi, β1…, βQ]</vt:lpstr>
      <vt:lpstr>How Many Classes?</vt:lpstr>
      <vt:lpstr>Latent Class Regression</vt:lpstr>
      <vt:lpstr>Baltagi and Griffin’s Gasoline Data</vt:lpstr>
      <vt:lpstr>3 Class Linear Gasoline Model</vt:lpstr>
      <vt:lpstr>Estimated Parameters       LCM      vs.       Gen1 RPM</vt:lpstr>
      <vt:lpstr>An Extended Latent Class Model</vt:lpstr>
      <vt:lpstr>LC Poisson Regression for Doctor Visits</vt:lpstr>
      <vt:lpstr>Heckman and Singer’s RE Model</vt:lpstr>
      <vt:lpstr>3 Class Heckman-Singer Form</vt:lpstr>
      <vt:lpstr>The EM Algorithm</vt:lpstr>
      <vt:lpstr>Implementing EM for LC Models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106</cp:revision>
  <dcterms:created xsi:type="dcterms:W3CDTF">2001-06-17T19:05:03Z</dcterms:created>
  <dcterms:modified xsi:type="dcterms:W3CDTF">2014-03-20T15:48:38Z</dcterms:modified>
</cp:coreProperties>
</file>