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8"/>
  </p:notesMasterIdLst>
  <p:handoutMasterIdLst>
    <p:handoutMasterId r:id="rId69"/>
  </p:handoutMasterIdLst>
  <p:sldIdLst>
    <p:sldId id="481" r:id="rId2"/>
    <p:sldId id="538" r:id="rId3"/>
    <p:sldId id="540" r:id="rId4"/>
    <p:sldId id="544" r:id="rId5"/>
    <p:sldId id="545" r:id="rId6"/>
    <p:sldId id="546" r:id="rId7"/>
    <p:sldId id="547" r:id="rId8"/>
    <p:sldId id="548" r:id="rId9"/>
    <p:sldId id="618" r:id="rId10"/>
    <p:sldId id="626" r:id="rId11"/>
    <p:sldId id="620" r:id="rId12"/>
    <p:sldId id="643" r:id="rId13"/>
    <p:sldId id="644" r:id="rId14"/>
    <p:sldId id="646" r:id="rId15"/>
    <p:sldId id="647" r:id="rId16"/>
    <p:sldId id="621" r:id="rId17"/>
    <p:sldId id="664" r:id="rId18"/>
    <p:sldId id="649" r:id="rId19"/>
    <p:sldId id="650" r:id="rId20"/>
    <p:sldId id="651" r:id="rId21"/>
    <p:sldId id="652" r:id="rId22"/>
    <p:sldId id="653" r:id="rId23"/>
    <p:sldId id="665" r:id="rId24"/>
    <p:sldId id="666" r:id="rId25"/>
    <p:sldId id="657" r:id="rId26"/>
    <p:sldId id="658" r:id="rId27"/>
    <p:sldId id="659" r:id="rId28"/>
    <p:sldId id="623" r:id="rId29"/>
    <p:sldId id="624" r:id="rId30"/>
    <p:sldId id="667" r:id="rId31"/>
    <p:sldId id="553" r:id="rId32"/>
    <p:sldId id="631" r:id="rId33"/>
    <p:sldId id="554" r:id="rId34"/>
    <p:sldId id="555" r:id="rId35"/>
    <p:sldId id="615" r:id="rId36"/>
    <p:sldId id="668" r:id="rId37"/>
    <p:sldId id="669" r:id="rId38"/>
    <p:sldId id="616" r:id="rId39"/>
    <p:sldId id="617" r:id="rId40"/>
    <p:sldId id="660" r:id="rId41"/>
    <p:sldId id="661" r:id="rId42"/>
    <p:sldId id="562" r:id="rId43"/>
    <p:sldId id="563" r:id="rId44"/>
    <p:sldId id="564" r:id="rId45"/>
    <p:sldId id="567" r:id="rId46"/>
    <p:sldId id="568" r:id="rId47"/>
    <p:sldId id="670" r:id="rId48"/>
    <p:sldId id="571" r:id="rId49"/>
    <p:sldId id="573" r:id="rId50"/>
    <p:sldId id="574" r:id="rId51"/>
    <p:sldId id="575" r:id="rId52"/>
    <p:sldId id="576" r:id="rId53"/>
    <p:sldId id="579" r:id="rId54"/>
    <p:sldId id="577" r:id="rId55"/>
    <p:sldId id="580" r:id="rId56"/>
    <p:sldId id="578" r:id="rId57"/>
    <p:sldId id="625" r:id="rId58"/>
    <p:sldId id="581" r:id="rId59"/>
    <p:sldId id="582" r:id="rId60"/>
    <p:sldId id="588" r:id="rId61"/>
    <p:sldId id="589" r:id="rId62"/>
    <p:sldId id="662" r:id="rId63"/>
    <p:sldId id="663" r:id="rId64"/>
    <p:sldId id="590" r:id="rId65"/>
    <p:sldId id="591" r:id="rId66"/>
    <p:sldId id="592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00B050"/>
    <a:srgbClr val="00B0F0"/>
    <a:srgbClr val="7030A0"/>
    <a:srgbClr val="FFFFFF"/>
    <a:srgbClr val="8B00EA"/>
    <a:srgbClr val="CCECFF"/>
    <a:srgbClr val="0066F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90" d="100"/>
          <a:sy n="90" d="100"/>
        </p:scale>
        <p:origin x="-1380" y="-96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nharris\Desktop\SAH%20sem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3085739282589744E-2"/>
          <c:y val="5.1400554097404488E-2"/>
          <c:w val="0.89073425196850831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strRef>
              <c:f>Sheet2!$L$1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Sheet2!$L$2:$L$6</c:f>
              <c:numCache>
                <c:formatCode>General</c:formatCode>
                <c:ptCount val="5"/>
                <c:pt idx="0">
                  <c:v>2.9860000000000012E-2</c:v>
                </c:pt>
                <c:pt idx="1">
                  <c:v>0.13990000000000041</c:v>
                </c:pt>
                <c:pt idx="2">
                  <c:v>0.36480000000000262</c:v>
                </c:pt>
                <c:pt idx="3">
                  <c:v>0.35950000000000032</c:v>
                </c:pt>
                <c:pt idx="4">
                  <c:v>0.10589999999999998</c:v>
                </c:pt>
              </c:numCache>
            </c:numRef>
          </c:val>
        </c:ser>
        <c:ser>
          <c:idx val="1"/>
          <c:order val="1"/>
          <c:tx>
            <c:strRef>
              <c:f>Sheet2!$M$1</c:f>
              <c:strCache>
                <c:ptCount val="1"/>
                <c:pt idx="0">
                  <c:v>Predicted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Sheet2!$M$2:$M$6</c:f>
              <c:numCache>
                <c:formatCode>General</c:formatCode>
                <c:ptCount val="5"/>
                <c:pt idx="0">
                  <c:v>3.0290000000000095E-2</c:v>
                </c:pt>
                <c:pt idx="1">
                  <c:v>0.13850000000000001</c:v>
                </c:pt>
                <c:pt idx="2">
                  <c:v>0.36480000000000262</c:v>
                </c:pt>
                <c:pt idx="3">
                  <c:v>0.36070000000000002</c:v>
                </c:pt>
                <c:pt idx="4">
                  <c:v>0.10560000000000012</c:v>
                </c:pt>
              </c:numCache>
            </c:numRef>
          </c:val>
        </c:ser>
        <c:ser>
          <c:idx val="2"/>
          <c:order val="2"/>
          <c:tx>
            <c:strRef>
              <c:f>Sheet2!$N$1</c:f>
              <c:strCache>
                <c:ptCount val="1"/>
                <c:pt idx="0">
                  <c:v>Mis-Reporting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Sheet2!$N$2:$N$6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2.1590000000000002E-2</c:v>
                </c:pt>
                <c:pt idx="3">
                  <c:v>7.1140000000000009E-2</c:v>
                </c:pt>
                <c:pt idx="4">
                  <c:v>0</c:v>
                </c:pt>
              </c:numCache>
            </c:numRef>
          </c:val>
        </c:ser>
        <c:axId val="176211072"/>
        <c:axId val="176212992"/>
      </c:barChart>
      <c:catAx>
        <c:axId val="1762110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176212992"/>
        <c:crosses val="autoZero"/>
        <c:auto val="1"/>
        <c:lblAlgn val="ctr"/>
        <c:lblOffset val="100"/>
      </c:catAx>
      <c:valAx>
        <c:axId val="1762129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176211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3110236220688"/>
          <c:y val="0.13831291921843106"/>
          <c:w val="0.26895778652668417"/>
          <c:h val="0.30207750072907852"/>
        </c:manualLayout>
      </c:layout>
      <c:spPr>
        <a:solidFill>
          <a:schemeClr val="bg1"/>
        </a:solidFill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gap"/>
  </c:chart>
  <c:spPr>
    <a:solidFill>
      <a:schemeClr val="accent5"/>
    </a:solidFill>
  </c:spPr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BE3C4-00F4-4786-B18B-B20F94604EBC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2229A-58E1-4E7F-A4AC-D15368E60BFC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D1717-6331-4209-AAAA-779C576E3BF2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711D8-D084-4DA4-8A54-7B0E62383D5C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B905F-FB6A-45F5-B7ED-6374629C7C96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81AD-65ED-4611-A304-C9E9579F5C5A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353AF-ECC2-4F95-ADF9-60B411D6EF06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FB56-0D2E-4F89-A6A6-C79FDC619E04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878DB-8CE7-417F-9857-B1C010CBAAEC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AED315-D109-4B2E-AD71-C1FD95550DDB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23</a:t>
            </a:fld>
            <a:endParaRPr 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A73F1C-A654-4446-9A2F-CC79ECC46874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8E6D9-0033-4BDD-BEE7-8D2C1C56620A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31ABE-0EC1-4B0F-8F03-F1D3071B9C33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1672D-06AF-4814-A412-DAC9DE52EF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73A835-53DF-423B-BA24-05D1CEAEA9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E87043-F0DD-42DE-B32F-030078571B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7098A8-D103-4A4D-AB3C-AD45DEDA74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ctangle 14"/>
          <p:cNvSpPr/>
          <p:nvPr userDrawn="1"/>
        </p:nvSpPr>
        <p:spPr>
          <a:xfrm>
            <a:off x="5334000" y="6581001"/>
            <a:ext cx="381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smtClean="0">
                <a:latin typeface="Arial Black" panose="020B0A04020102020204" pitchFamily="34" charset="0"/>
              </a:rPr>
              <a:t>[Topic 9-Latent Class Models]   </a:t>
            </a:r>
            <a:fld id="{9ED99AAF-CB70-44A8-9A44-756D634A7A9A}" type="slidenum">
              <a:rPr lang="en-US" sz="1200" b="0" smtClean="0">
                <a:latin typeface="Arial Black" panose="020B0A04020102020204" pitchFamily="34" charset="0"/>
              </a:rPr>
              <a:pPr algn="r"/>
              <a:t>‹#›</a:t>
            </a:fld>
            <a:r>
              <a:rPr lang="en-US" sz="1200" b="0" smtClean="0">
                <a:latin typeface="Arial Black" panose="020B0A04020102020204" pitchFamily="34" charset="0"/>
              </a:rPr>
              <a:t>/66</a:t>
            </a:r>
            <a:endParaRPr lang="en-US" sz="1200" b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9. Heterogeneity: Latent Class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126896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09600" y="4953000"/>
            <a:ext cx="8077200" cy="838200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524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523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76400"/>
            <a:ext cx="6019800" cy="355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71800" y="53340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n w="12700">
                  <a:solidFill>
                    <a:schemeClr val="tx1"/>
                  </a:solidFill>
                </a:ln>
              </a:rPr>
              <a:t>Density?  Note significant mass below zero.  Not a gamma or lognormal or any other familiar density.</a:t>
            </a:r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914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How Finite Mixture Models Work</a:t>
            </a:r>
            <a:endParaRPr lang="en-US" sz="32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066800"/>
            <a:ext cx="1085850" cy="564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12803859"/>
              </p:ext>
            </p:extLst>
          </p:nvPr>
        </p:nvGraphicFramePr>
        <p:xfrm>
          <a:off x="533400" y="5428616"/>
          <a:ext cx="8509000" cy="803627"/>
        </p:xfrm>
        <a:graphic>
          <a:graphicData uri="http://schemas.openxmlformats.org/presentationml/2006/ole">
            <p:oleObj spid="_x0000_s304138" name="Equation" r:id="rId3" imgW="4572000" imgH="431800" progId="Equation.DSMT4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8337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Find the ‘Best’ Fitting Mixture of Two Normal Densities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80292533"/>
              </p:ext>
            </p:extLst>
          </p:nvPr>
        </p:nvGraphicFramePr>
        <p:xfrm>
          <a:off x="1295400" y="1447800"/>
          <a:ext cx="6710800" cy="3624262"/>
        </p:xfrm>
        <a:graphic>
          <a:graphicData uri="http://schemas.openxmlformats.org/presentationml/2006/ole">
            <p:oleObj spid="_x0000_s304139" name="Equation" r:id="rId4" imgW="3479800" imgH="1879600" progId="Equation.DSMT4">
              <p:embed/>
            </p:oleObj>
          </a:graphicData>
        </a:graphic>
      </p:graphicFrame>
      <p:sp>
        <p:nvSpPr>
          <p:cNvPr id="5" name="Down Arrow 4"/>
          <p:cNvSpPr/>
          <p:nvPr/>
        </p:nvSpPr>
        <p:spPr>
          <a:xfrm>
            <a:off x="5105400" y="1371600"/>
            <a:ext cx="228600" cy="457200"/>
          </a:xfrm>
          <a:prstGeom prst="downArrow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85800" y="478155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724400" y="480060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848600" cy="390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3000" y="54864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Mixing probabilities .715 and .285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3771900" y="3924300"/>
            <a:ext cx="1676400" cy="14478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4953000" y="4343400"/>
            <a:ext cx="2057400" cy="12954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543800" cy="55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724400" y="2209800"/>
            <a:ext cx="2171700" cy="381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Approximation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724400"/>
            <a:ext cx="1981200" cy="36933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Actual Distribution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944562"/>
          </a:xfrm>
        </p:spPr>
        <p:txBody>
          <a:bodyPr/>
          <a:lstStyle/>
          <a:p>
            <a:r>
              <a:rPr lang="en-US" smtClean="0">
                <a:solidFill>
                  <a:srgbClr val="0070C0"/>
                </a:solidFill>
              </a:rPr>
              <a:t>A Practical Distinction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smtClean="0">
                <a:solidFill>
                  <a:srgbClr val="0070C0"/>
                </a:solidFill>
              </a:rPr>
              <a:t>Finite Mixture (Discrete Mixture):  </a:t>
            </a:r>
          </a:p>
          <a:p>
            <a:pPr lvl="1"/>
            <a:r>
              <a:rPr lang="en-US" smtClean="0"/>
              <a:t>Functional form strategy</a:t>
            </a:r>
          </a:p>
          <a:p>
            <a:pPr lvl="1"/>
            <a:r>
              <a:rPr lang="en-US" smtClean="0"/>
              <a:t>Component densities have no meaning </a:t>
            </a:r>
          </a:p>
          <a:p>
            <a:pPr lvl="1"/>
            <a:r>
              <a:rPr lang="en-US" smtClean="0"/>
              <a:t>Mixing probabilities have no meaning</a:t>
            </a:r>
          </a:p>
          <a:p>
            <a:pPr lvl="1"/>
            <a:r>
              <a:rPr lang="en-US" smtClean="0"/>
              <a:t>There is no question of “class membership”</a:t>
            </a:r>
          </a:p>
          <a:p>
            <a:pPr lvl="1"/>
            <a:r>
              <a:rPr lang="en-US" smtClean="0"/>
              <a:t>The number of classes is uninteresting – enough to get a good fit</a:t>
            </a:r>
          </a:p>
          <a:p>
            <a:r>
              <a:rPr lang="en-US" b="1" smtClean="0">
                <a:solidFill>
                  <a:srgbClr val="0070C0"/>
                </a:solidFill>
              </a:rPr>
              <a:t>Latent Class:</a:t>
            </a:r>
          </a:p>
          <a:p>
            <a:pPr lvl="1"/>
            <a:r>
              <a:rPr lang="en-US" smtClean="0"/>
              <a:t>Mixture of subpopulations</a:t>
            </a:r>
          </a:p>
          <a:p>
            <a:pPr lvl="1"/>
            <a:r>
              <a:rPr lang="en-US" smtClean="0"/>
              <a:t>Component densities are believed to be definable “groups” 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b="1" smtClean="0">
                <a:solidFill>
                  <a:srgbClr val="FF0000"/>
                </a:solidFill>
              </a:rPr>
              <a:t>Low Users </a:t>
            </a:r>
            <a:r>
              <a:rPr lang="en-US" smtClean="0"/>
              <a:t>and </a:t>
            </a:r>
            <a:r>
              <a:rPr lang="en-US" b="1" smtClean="0">
                <a:solidFill>
                  <a:srgbClr val="FF0000"/>
                </a:solidFill>
              </a:rPr>
              <a:t>High Users </a:t>
            </a:r>
            <a:r>
              <a:rPr lang="en-US" smtClean="0"/>
              <a:t>in Bago d’Uva and Jones application)</a:t>
            </a:r>
          </a:p>
          <a:p>
            <a:pPr lvl="1"/>
            <a:r>
              <a:rPr lang="en-US" smtClean="0"/>
              <a:t>The classification problem is interesting – who is in which class?</a:t>
            </a:r>
          </a:p>
          <a:p>
            <a:pPr lvl="1"/>
            <a:r>
              <a:rPr lang="en-US" smtClean="0"/>
              <a:t>Posterior probabilities, P(class|y,</a:t>
            </a:r>
            <a:r>
              <a:rPr lang="en-US" b="1" smtClean="0"/>
              <a:t>x</a:t>
            </a:r>
            <a:r>
              <a:rPr lang="en-US" smtClean="0"/>
              <a:t>) have meaning</a:t>
            </a:r>
          </a:p>
          <a:p>
            <a:pPr lvl="1"/>
            <a:r>
              <a:rPr lang="en-US" smtClean="0"/>
              <a:t>Question of the number of classes has content in the context of the analysis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143000" y="2541588"/>
          <a:ext cx="6780213" cy="2751137"/>
        </p:xfrm>
        <a:graphic>
          <a:graphicData uri="http://schemas.openxmlformats.org/presentationml/2006/ole">
            <p:oleObj spid="_x0000_s335878" name="Equation" r:id="rId4" imgW="4254500" imgH="172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p:oleObj spid="_x0000_s342022" name="Equation" r:id="rId4" imgW="4102100" imgH="2641600" progId="Equation.DSMT4">
              <p:embed/>
            </p:oleObj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49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524000" y="1524000"/>
          <a:ext cx="6645853" cy="5105399"/>
        </p:xfrm>
        <a:graphic>
          <a:graphicData uri="http://schemas.openxmlformats.org/presentationml/2006/ole">
            <p:oleObj spid="_x0000_s337926" name="Equation" r:id="rId4" imgW="5092700" imgH="3911600" progId="Equation.DSMT4">
              <p:embed/>
            </p:oleObj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86400" y="16764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7162800" y="53340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Posterior for Normal Mixture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p:oleObj spid="_x0000_s409610" name="Equation" r:id="rId4" imgW="114102" imgH="177492" progId="Equation.DSMT4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25475" y="2667000"/>
          <a:ext cx="7589838" cy="2301875"/>
        </p:xfrm>
        <a:graphic>
          <a:graphicData uri="http://schemas.openxmlformats.org/presentationml/2006/ole">
            <p:oleObj spid="_x0000_s409611" name="Equation" r:id="rId5" imgW="3517900" imgH="1066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Estimated Posterior Probabilities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905000"/>
            <a:ext cx="3200400" cy="455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More Difficult When the </a:t>
            </a:r>
            <a:br>
              <a:rPr lang="en-US" sz="3200" b="1" smtClean="0"/>
            </a:br>
            <a:r>
              <a:rPr lang="en-US" sz="3200" b="1" smtClean="0"/>
              <a:t>Populations are Close Together</a:t>
            </a: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667000"/>
            <a:ext cx="6400800" cy="352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Technique Still Works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8486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Latent Class / Panel LinearRg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   YLC</a:t>
            </a:r>
          </a:p>
          <a:p>
            <a:r>
              <a:rPr lang="en-US" sz="1400" b="1">
                <a:latin typeface="Courier New" pitchFamily="49" charset="0"/>
              </a:rPr>
              <a:t>Sample is  1 pds and   1000 individuals</a:t>
            </a:r>
          </a:p>
          <a:p>
            <a:r>
              <a:rPr lang="en-US" sz="1400" b="1">
                <a:latin typeface="Courier New" pitchFamily="49" charset="0"/>
              </a:rPr>
              <a:t>LINEAR regression model</a:t>
            </a:r>
          </a:p>
          <a:p>
            <a:r>
              <a:rPr lang="en-US" sz="14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400" b="1">
                <a:latin typeface="Courier New" pitchFamily="49" charset="0"/>
              </a:rPr>
              <a:t>Constant|    2.93611***       .15813       18.568   .0000</a:t>
            </a:r>
          </a:p>
          <a:p>
            <a:r>
              <a:rPr lang="en-US" sz="1400" b="1">
                <a:latin typeface="Courier New" pitchFamily="49" charset="0"/>
              </a:rPr>
              <a:t>   Sigma|    1.00326***       .07370       13.613   .0000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400" b="1">
                <a:latin typeface="Courier New" pitchFamily="49" charset="0"/>
              </a:rPr>
              <a:t>Constant|     .90156***       .28767        3.134   .0017</a:t>
            </a:r>
          </a:p>
          <a:p>
            <a:r>
              <a:rPr lang="en-US" sz="1400" b="1">
                <a:latin typeface="Courier New" pitchFamily="49" charset="0"/>
              </a:rPr>
              <a:t>   Sigma|     .86951***       .10808        8.045   .0000</a:t>
            </a:r>
          </a:p>
          <a:p>
            <a:r>
              <a:rPr lang="en-US" sz="14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400" b="1">
                <a:latin typeface="Courier New" pitchFamily="49" charset="0"/>
              </a:rPr>
              <a:t>Class1Pr|     .73447***       .09076        8.092   .0000</a:t>
            </a:r>
          </a:p>
          <a:p>
            <a:r>
              <a:rPr lang="en-US" sz="1400" b="1">
                <a:latin typeface="Courier New" pitchFamily="49" charset="0"/>
              </a:rPr>
              <a:t>Class2Pr|     .26553***       .09076        2.926   .0034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‘Estimating’ </a:t>
            </a:r>
            <a:r>
              <a:rPr lang="el-GR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38200" y="2049463"/>
          <a:ext cx="7391400" cy="2390775"/>
        </p:xfrm>
        <a:graphic>
          <a:graphicData uri="http://schemas.openxmlformats.org/presentationml/2006/ole">
            <p:oleObj spid="_x0000_s338950" name="Equation" r:id="rId4" imgW="4318000" imgH="1397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p:oleObj spid="_x0000_s417796" name="Equation" r:id="rId4" imgW="4241800" imgH="2082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732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LCM for Health Status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239000" cy="2438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Self Assessed Health Status = 0,1,…,10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Recoded:  Healthy  =  HSAT &gt; 6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Using only groups observed T=7 times; N=887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 =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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(Age,Educ,Income,Married,Kids)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2, 3 classes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886200"/>
            <a:ext cx="67952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36587"/>
          </a:xfrm>
        </p:spPr>
        <p:txBody>
          <a:bodyPr/>
          <a:lstStyle/>
          <a:p>
            <a:pPr eaLnBrk="1" hangingPunct="1"/>
            <a:r>
              <a:rPr lang="en-US" sz="3600" smtClean="0"/>
              <a:t>Too Many Classes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799" y="1600200"/>
            <a:ext cx="52299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 flipV="1">
            <a:off x="5105400" y="2057400"/>
            <a:ext cx="1371600" cy="121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Class Model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PROBIT (normal)  probability model</a:t>
            </a:r>
          </a:p>
          <a:p>
            <a:r>
              <a:rPr lang="en-US" sz="12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.61652**        .28620        2.154   .0312</a:t>
            </a:r>
          </a:p>
          <a:p>
            <a:r>
              <a:rPr lang="en-US" sz="1200" b="1">
                <a:latin typeface="Courier New" pitchFamily="49" charset="0"/>
              </a:rPr>
              <a:t>     AGE|    -.02466***       .00401       -6.143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.11759***       .01852        6.351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.10713          .20447         .524   .6003       .34930</a:t>
            </a:r>
          </a:p>
          <a:p>
            <a:r>
              <a:rPr lang="en-US" sz="1200" b="1">
                <a:latin typeface="Courier New" pitchFamily="49" charset="0"/>
              </a:rPr>
              <a:t> MARRIED|     .11705          .09574        1.223   .2215       .84539</a:t>
            </a:r>
          </a:p>
          <a:p>
            <a:r>
              <a:rPr lang="en-US" sz="1200" b="1">
                <a:latin typeface="Courier New" pitchFamily="49" charset="0"/>
              </a:rPr>
              <a:t>  HHKIDS|     .04421          .07017         .630   .5287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.18988          .31890         .595   .5516</a:t>
            </a:r>
          </a:p>
          <a:p>
            <a:r>
              <a:rPr lang="en-US" sz="1200" b="1">
                <a:latin typeface="Courier New" pitchFamily="49" charset="0"/>
              </a:rPr>
              <a:t>     AGE|    -.03120***       .00464       -6.719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.02122          .01934        1.097   .2726      10.9409</a:t>
            </a:r>
          </a:p>
          <a:p>
            <a:r>
              <a:rPr lang="en-US" sz="1200" b="1">
                <a:latin typeface="Courier New" pitchFamily="49" charset="0"/>
              </a:rPr>
              <a:t>  HHNINC|     .61039***       .19688        3.100   .0019       .34930</a:t>
            </a:r>
          </a:p>
          <a:p>
            <a:r>
              <a:rPr lang="en-US" sz="1200" b="1">
                <a:latin typeface="Courier New" pitchFamily="49" charset="0"/>
              </a:rPr>
              <a:t> MARRIED|     .06201          .10035         .618   .5367       .84539</a:t>
            </a:r>
          </a:p>
          <a:p>
            <a:r>
              <a:rPr lang="en-US" sz="1200" b="1">
                <a:latin typeface="Courier New" pitchFamily="49" charset="0"/>
              </a:rPr>
              <a:t>  HHKIDS|     .19465**        .07936        2.453   .0142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Class1Pr|     .56604***       .02487       22.763   .0000</a:t>
            </a:r>
          </a:p>
          <a:p>
            <a:r>
              <a:rPr lang="en-US" sz="1200" b="1">
                <a:latin typeface="Courier New" pitchFamily="49" charset="0"/>
              </a:rPr>
              <a:t>Class2Pr|     .43396***       .02487       17.452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 in LC Model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69342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2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They are computed at the means of the Xs.</a:t>
            </a:r>
          </a:p>
          <a:p>
            <a:r>
              <a:rPr lang="en-US" sz="1200" b="1">
                <a:latin typeface="Courier New" pitchFamily="49" charset="0"/>
              </a:rPr>
              <a:t>Conditional Mean at Sample Point    .6116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 .3832</a:t>
            </a:r>
          </a:p>
          <a:p>
            <a:r>
              <a:rPr lang="en-US" sz="1200" b="1">
                <a:latin typeface="Courier New" pitchFamily="49" charset="0"/>
              </a:rPr>
              <a:t>B for latent class model is a wghted avrg.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|Two class latent class model</a:t>
            </a:r>
          </a:p>
          <a:p>
            <a:r>
              <a:rPr lang="en-US" sz="1200" b="1">
                <a:latin typeface="Courier New" pitchFamily="49" charset="0"/>
              </a:rPr>
              <a:t>     AGE|    -.01054***       .00134       -7.860   .0000      -.76377</a:t>
            </a:r>
          </a:p>
          <a:p>
            <a:r>
              <a:rPr lang="en-US" sz="1200" b="1">
                <a:latin typeface="Courier New" pitchFamily="49" charset="0"/>
              </a:rPr>
              <a:t>    EDUC|     .02904***       .00589        4.932   .0000       .51939</a:t>
            </a:r>
          </a:p>
          <a:p>
            <a:r>
              <a:rPr lang="en-US" sz="1200" b="1">
                <a:latin typeface="Courier New" pitchFamily="49" charset="0"/>
              </a:rPr>
              <a:t>  HHNINC|     .12475**        .05598        2.228   .0259       .07124</a:t>
            </a:r>
          </a:p>
          <a:p>
            <a:r>
              <a:rPr lang="en-US" sz="1200" b="1">
                <a:latin typeface="Courier New" pitchFamily="49" charset="0"/>
              </a:rPr>
              <a:t> MARRIED|     .03570          .02991        1.194   .2326       .04934</a:t>
            </a:r>
          </a:p>
          <a:p>
            <a:r>
              <a:rPr lang="en-US" sz="1200" b="1">
                <a:latin typeface="Courier New" pitchFamily="49" charset="0"/>
              </a:rPr>
              <a:t>  HHKIDS|     .04196**        .02075        2.022   .0432       .03120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|Pooled Probit Model</a:t>
            </a:r>
          </a:p>
          <a:p>
            <a:r>
              <a:rPr lang="en-US" sz="1200" b="1">
                <a:latin typeface="Courier New" pitchFamily="49" charset="0"/>
              </a:rPr>
              <a:t>     AGE|    -.00846***       .00081      -10.429   .0000      -.63399</a:t>
            </a:r>
          </a:p>
          <a:p>
            <a:r>
              <a:rPr lang="en-US" sz="1200" b="1">
                <a:latin typeface="Courier New" pitchFamily="49" charset="0"/>
              </a:rPr>
              <a:t>    EDUC|     .03219***       .00336        9.594   .0000       .59568</a:t>
            </a:r>
          </a:p>
          <a:p>
            <a:r>
              <a:rPr lang="en-US" sz="1200" b="1">
                <a:latin typeface="Courier New" pitchFamily="49" charset="0"/>
              </a:rPr>
              <a:t>  HHNINC|     .16699***       .04253        3.927   .0001       .09865</a:t>
            </a:r>
          </a:p>
          <a:p>
            <a:r>
              <a:rPr lang="en-US" sz="12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MARRIED|     .02414          .01877        1.286   .1986       .03451</a:t>
            </a:r>
          </a:p>
          <a:p>
            <a:r>
              <a:rPr lang="en-US" sz="12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 HHKIDS|     .06754***       .01483        4.555   .0000       .05195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Conditional Means of Parameters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667000"/>
            <a:ext cx="5181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828800" y="1676400"/>
          <a:ext cx="5943600" cy="947738"/>
        </p:xfrm>
        <a:graphic>
          <a:graphicData uri="http://schemas.openxmlformats.org/presentationml/2006/ole">
            <p:oleObj spid="_x0000_s412678" name="Equation" r:id="rId5" imgW="3263900" imgH="520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p:oleObj spid="_x0000_s418819" name="Equation" r:id="rId4" imgW="4254500" imgH="19431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90600" y="4114800"/>
            <a:ext cx="7467600" cy="15240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471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19200"/>
            <a:ext cx="5191125" cy="218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258" y="3445032"/>
            <a:ext cx="8646942" cy="2727167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75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Health Satisfaction Model</a:t>
            </a:r>
          </a:p>
        </p:txBody>
      </p:sp>
      <p:sp>
        <p:nvSpPr>
          <p:cNvPr id="49155" name="Text Box 4"/>
          <p:cNvSpPr txBox="1">
            <a:spLocks noChangeArrowheads="1"/>
          </p:cNvSpPr>
          <p:nvPr/>
        </p:nvSpPr>
        <p:spPr bwMode="auto">
          <a:xfrm>
            <a:off x="1143000" y="1371601"/>
            <a:ext cx="7162800" cy="544764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</a:t>
            </a:r>
            <a:r>
              <a:rPr lang="en-US" sz="1200" b="1" smtClean="0">
                <a:latin typeface="Courier New" pitchFamily="49" charset="0"/>
              </a:rPr>
              <a:t>Model        Used mean AGE and FEMALE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Dependent variable              </a:t>
            </a:r>
            <a:r>
              <a:rPr lang="en-US" sz="1200" b="1" smtClean="0">
                <a:latin typeface="Courier New" pitchFamily="49" charset="0"/>
              </a:rPr>
              <a:t>HEALTHY    in class probability model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Log likelihood function     -3465.98697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.60050**        .29187        2.057   .0396</a:t>
            </a:r>
          </a:p>
          <a:p>
            <a:r>
              <a:rPr lang="en-US" sz="1200" b="1">
                <a:latin typeface="Courier New" pitchFamily="49" charset="0"/>
              </a:rPr>
              <a:t>     AGE|    -.02002***       .00447       -4.477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.10597***       .01776        5.968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.06355          .20751         .306   .7594       .34930</a:t>
            </a:r>
          </a:p>
          <a:p>
            <a:r>
              <a:rPr lang="en-US" sz="1200" b="1">
                <a:latin typeface="Courier New" pitchFamily="49" charset="0"/>
              </a:rPr>
              <a:t> MARRIED|     .07532          .10316         .730   .4653       .84539</a:t>
            </a:r>
          </a:p>
          <a:p>
            <a:r>
              <a:rPr lang="en-US" sz="1200" b="1">
                <a:latin typeface="Courier New" pitchFamily="49" charset="0"/>
              </a:rPr>
              <a:t>  HHKIDS|     .02632          .07082         .372   .7102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.10508          .32937         .319   .7497</a:t>
            </a:r>
          </a:p>
          <a:p>
            <a:r>
              <a:rPr lang="en-US" sz="1200" b="1">
                <a:latin typeface="Courier New" pitchFamily="49" charset="0"/>
              </a:rPr>
              <a:t>     AGE|    -.02499***       .00514       -4.860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.00945          .01826         .518   .6046      10.9409</a:t>
            </a:r>
          </a:p>
          <a:p>
            <a:r>
              <a:rPr lang="en-US" sz="1200" b="1">
                <a:latin typeface="Courier New" pitchFamily="49" charset="0"/>
              </a:rPr>
              <a:t>  HHNINC|     .59026***       .19137        3.084   .0020       .34930</a:t>
            </a:r>
          </a:p>
          <a:p>
            <a:r>
              <a:rPr lang="en-US" sz="1200" b="1">
                <a:latin typeface="Courier New" pitchFamily="49" charset="0"/>
              </a:rPr>
              <a:t> MARRIED|    -.00039          .09478        -.004   .9967       .84539</a:t>
            </a:r>
          </a:p>
          <a:p>
            <a:r>
              <a:rPr lang="en-US" sz="1200" b="1">
                <a:latin typeface="Courier New" pitchFamily="49" charset="0"/>
              </a:rPr>
              <a:t>  HHKIDS|     .20652***       .07782        2.654   .0080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   ONE_1|    1.43661***       .53679        2.676   .0074         (.56519)</a:t>
            </a:r>
          </a:p>
          <a:p>
            <a:r>
              <a:rPr lang="en-US" sz="1200" b="1">
                <a:latin typeface="Courier New" pitchFamily="49" charset="0"/>
              </a:rPr>
              <a:t>AGEBAR_1|    -.01897*         .01140       -1.664   .0960</a:t>
            </a:r>
          </a:p>
          <a:p>
            <a:r>
              <a:rPr lang="en-US" sz="1200" b="1">
                <a:latin typeface="Courier New" pitchFamily="49" charset="0"/>
              </a:rPr>
              <a:t>FEMALE_1|    -.78809***       .15995       -4.927   .0000</a:t>
            </a:r>
          </a:p>
          <a:p>
            <a:r>
              <a:rPr lang="en-US" sz="1200" b="1">
                <a:latin typeface="Courier New" pitchFamily="49" charset="0"/>
              </a:rPr>
              <a:t>   ONE_2|       .000        ......(Fixed Parameter)......         (.43481)</a:t>
            </a:r>
          </a:p>
          <a:p>
            <a:r>
              <a:rPr lang="en-US" sz="1200" b="1">
                <a:latin typeface="Courier New" pitchFamily="49" charset="0"/>
              </a:rPr>
              <a:t>AGEBAR_2|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FEMALE_2|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2057400" y="5257800"/>
            <a:ext cx="50292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105400" y="1600200"/>
            <a:ext cx="2590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p:oleObj spid="_x0000_s414726" name="Equation" r:id="rId4" imgW="4635500" imgH="2717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p:oleObj spid="_x0000_s415750" name="Equation" r:id="rId4" imgW="4241800" imgH="293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Poisson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(0)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[- 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[0] = P(regime 0) +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[j | j &gt;0] =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j|regime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1]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6781800" cy="3733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Two decisions: 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Whether or not to participate: y=0 or +.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If participate, how much.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y|y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&gt;0</a:t>
            </a:r>
          </a:p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One ‘regime’ – individual always makes both decisions.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Implies different models for zeros and positive values</a:t>
            </a:r>
          </a:p>
          <a:p>
            <a:pPr lvl="1" eaLnBrk="1" hangingPunct="1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    = 1 – F(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(+) = </a:t>
            </a:r>
            <a:r>
              <a:rPr lang="en-US" dirty="0">
                <a:latin typeface="Arial" pitchFamily="34" charset="0"/>
                <a:cs typeface="Arial" pitchFamily="34" charset="0"/>
              </a:rPr>
              <a:t>F(</a:t>
            </a:r>
            <a:r>
              <a:rPr lang="en-US" b="1" dirty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(y|+)  =  P(y)/[1 – P(0)]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63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4343400"/>
            <a:ext cx="6477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819400"/>
            <a:ext cx="6477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mtClean="0"/>
              <a:t>A Latent Class Hurdle NB2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668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499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3175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</a:t>
            </a:r>
          </a:p>
        </p:txBody>
      </p:sp>
    </p:spTree>
    <p:extLst>
      <p:ext uri="{BB962C8B-B14F-4D97-AF65-F5344CB8AC3E}">
        <p14:creationId xmlns="" xmlns:p14="http://schemas.microsoft.com/office/powerpoint/2010/main" val="64921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6035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  Apparently So.</a:t>
            </a:r>
          </a:p>
        </p:txBody>
      </p:sp>
    </p:spTree>
    <p:extLst>
      <p:ext uri="{BB962C8B-B14F-4D97-AF65-F5344CB8AC3E}">
        <p14:creationId xmlns="" xmlns:p14="http://schemas.microsoft.com/office/powerpoint/2010/main" val="3756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Heckman and Singer’s RE Model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Random Effects Model</a:t>
            </a:r>
          </a:p>
          <a:p>
            <a:pPr eaLnBrk="1" hangingPunct="1"/>
            <a:r>
              <a:rPr lang="en-US" sz="2400" smtClean="0"/>
              <a:t>Random Constants with Discrete Distribution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990600" y="3124200"/>
            <a:ext cx="6629400" cy="381000"/>
          </a:xfrm>
          <a:prstGeom prst="rect">
            <a:avLst/>
          </a:prstGeom>
          <a:solidFill>
            <a:srgbClr val="0066FF">
              <a:alpha val="14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990600" y="2803525"/>
          <a:ext cx="6629400" cy="3121025"/>
        </p:xfrm>
        <a:graphic>
          <a:graphicData uri="http://schemas.openxmlformats.org/presentationml/2006/ole">
            <p:oleObj spid="_x0000_s334855" name="Equation" r:id="rId4" imgW="4343400" imgH="20447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347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3 Class Heckman-Singer Form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1219200"/>
            <a:ext cx="62964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0" y="2769078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69852" y="33441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77044" y="39537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4078" y="1567130"/>
            <a:ext cx="3171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646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Heckman and Singer Binary 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b="1" smtClean="0">
                <a:latin typeface="Arial" pitchFamily="34" charset="0"/>
                <a:cs typeface="Arial" pitchFamily="34" charset="0"/>
              </a:rPr>
              <a:t>ChoiceModel – 3 Points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876425"/>
            <a:ext cx="61150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7792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Heckman/Singer vs. REM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304800" y="1828800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Random Effects Binary Probit Model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Sample is  7 pds and   887 individuals.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                  Standard            Prob.      95% Confidence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HEALTHY|  Coefficient       Error       z    |z|&gt;Z*        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 .33609         .29252     1.15  .2506     -.23723    .90941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(Other coefficients omitted)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Rho|     .52565***      .02025    25.96  .0000      .48596    .56534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Rho = </a:t>
            </a:r>
            <a:r>
              <a:rPr lang="en-US" sz="1400" b="1" smtClean="0">
                <a:latin typeface="Courier New" pitchFamily="49" charset="0"/>
                <a:cs typeface="Courier New" pitchFamily="49" charset="0"/>
                <a:sym typeface="Symbol"/>
              </a:rPr>
              <a:t></a:t>
            </a:r>
            <a:r>
              <a:rPr lang="en-US" sz="1400" b="1" baseline="3000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/(1+s2) so </a:t>
            </a:r>
            <a:r>
              <a:rPr lang="en-US" sz="1400" b="1" smtClean="0">
                <a:latin typeface="Courier New" pitchFamily="49" charset="0"/>
                <a:cs typeface="Courier New" pitchFamily="49" charset="0"/>
                <a:sym typeface="Symbol"/>
              </a:rPr>
              <a:t></a:t>
            </a:r>
            <a:r>
              <a:rPr lang="en-US" sz="1400" b="1" baseline="3000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= rho/(1-rho) = 1.10814.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Mean = .33609, Variance = 1.10814</a:t>
            </a:r>
          </a:p>
          <a:p>
            <a:endParaRPr lang="en-US" sz="1400" b="1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For Heckman and Singer model, 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3 points        a1,a2,a3 = 1.82601, .50135, -.75636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3 probabilities p1,p2,p3 =  .31094, .45267,  .23639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Mean = .61593   variance = .90642</a:t>
            </a:r>
          </a:p>
        </p:txBody>
      </p:sp>
    </p:spTree>
    <p:extLst>
      <p:ext uri="{BB962C8B-B14F-4D97-AF65-F5344CB8AC3E}">
        <p14:creationId xmlns="" xmlns:p14="http://schemas.microsoft.com/office/powerpoint/2010/main" val="5728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Modeling Obesity with a </a:t>
            </a:r>
            <a:br>
              <a:rPr lang="en-US" smtClean="0"/>
            </a:br>
            <a:r>
              <a:rPr lang="en-US" smtClean="0"/>
              <a:t>Latent Class Model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00200" y="3581400"/>
            <a:ext cx="5943600" cy="2209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Mark Harris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Bruce Hollingsworth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William Greene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Pushkar Maitra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	Department of Economics, Monash University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1676400" y="1676400"/>
            <a:ext cx="5791200" cy="14478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8126896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10668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Two Latent Classes: Approximately Half of European Individuals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5257800"/>
            <a:ext cx="8153400" cy="762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944562"/>
          </a:xfrm>
        </p:spPr>
        <p:txBody>
          <a:bodyPr/>
          <a:lstStyle/>
          <a:p>
            <a:r>
              <a:rPr lang="en-US" smtClean="0"/>
              <a:t>An Ordered Probit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5052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b="1" smtClean="0"/>
              <a:t>A Latent Regression</a:t>
            </a:r>
            <a:r>
              <a:rPr lang="en-US" smtClean="0"/>
              <a:t> Model for “</a:t>
            </a:r>
            <a:r>
              <a:rPr lang="en-US" b="1" smtClean="0">
                <a:solidFill>
                  <a:srgbClr val="FF0000"/>
                </a:solidFill>
              </a:rPr>
              <a:t>True BMI</a:t>
            </a:r>
            <a:r>
              <a:rPr lang="en-US" smtClean="0"/>
              <a:t>”</a:t>
            </a:r>
          </a:p>
          <a:p>
            <a:pPr>
              <a:buFont typeface="Arial" charset="0"/>
              <a:buNone/>
            </a:pPr>
            <a:r>
              <a:rPr lang="en-US" i="1" smtClean="0"/>
              <a:t>	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        =  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′x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+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~  N[0,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],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 σ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</a:t>
            </a: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“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True 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” = a proxy for weight is unobserved</a:t>
            </a:r>
          </a:p>
          <a:p>
            <a:pPr>
              <a:buFont typeface="Arial" charset="0"/>
              <a:buNone/>
            </a:pPr>
            <a:r>
              <a:rPr lang="en-US" b="1" smtClean="0"/>
              <a:t>Observation Mechanism</a:t>
            </a:r>
            <a:r>
              <a:rPr lang="en-US" smtClean="0"/>
              <a:t> for </a:t>
            </a:r>
            <a:r>
              <a:rPr lang="en-US" b="1" smtClean="0">
                <a:solidFill>
                  <a:srgbClr val="0070C0"/>
                </a:solidFill>
              </a:rPr>
              <a:t>Weight Type</a:t>
            </a:r>
          </a:p>
          <a:p>
            <a:pPr>
              <a:buFont typeface="Arial" charset="0"/>
              <a:buNone/>
            </a:pPr>
            <a:r>
              <a:rPr lang="en-US" smtClean="0"/>
              <a:t>	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WT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    =  0  if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           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0	Normal</a:t>
            </a: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1  if    0  &lt; 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	Overweight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		 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	2  if    </a:t>
            </a:r>
            <a:r>
              <a:rPr lang="en-US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&lt; 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		Obese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868362"/>
          </a:xfrm>
        </p:spPr>
        <p:txBody>
          <a:bodyPr/>
          <a:lstStyle/>
          <a:p>
            <a:r>
              <a:rPr lang="en-US" smtClean="0"/>
              <a:t>Latent Class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Several ‘types’ or ‘classes.  Obesity be due to </a:t>
            </a:r>
            <a:r>
              <a:rPr lang="en-US" sz="2400" b="1" dirty="0" smtClean="0">
                <a:solidFill>
                  <a:srgbClr val="FF0000"/>
                </a:solidFill>
              </a:rPr>
              <a:t>genetic</a:t>
            </a:r>
            <a:r>
              <a:rPr lang="en-US" sz="2400" dirty="0" smtClean="0"/>
              <a:t> reasons (the FTO gene) or </a:t>
            </a:r>
            <a:r>
              <a:rPr lang="en-US" sz="2400" b="1" dirty="0" smtClean="0">
                <a:solidFill>
                  <a:srgbClr val="FF0000"/>
                </a:solidFill>
              </a:rPr>
              <a:t>lifestyle</a:t>
            </a:r>
            <a:r>
              <a:rPr lang="en-US" sz="2400" dirty="0" smtClean="0"/>
              <a:t> factors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Distinct sets of individuals may have differing reactions to various policy tools and/or characteristics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The observer does not know from the data which class an individual is in.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Suggests a latent class approach for health outcomes</a:t>
            </a:r>
            <a:br>
              <a:rPr lang="en-US" sz="2400" dirty="0" smtClean="0"/>
            </a:br>
            <a:r>
              <a:rPr lang="en-US" sz="2400" dirty="0" smtClean="0"/>
              <a:t>(Deb and </a:t>
            </a:r>
            <a:r>
              <a:rPr lang="en-US" sz="2400" dirty="0" err="1" smtClean="0"/>
              <a:t>Trivedi</a:t>
            </a:r>
            <a:r>
              <a:rPr lang="en-US" sz="2400" dirty="0" smtClean="0"/>
              <a:t>, 2002, and </a:t>
            </a:r>
            <a:r>
              <a:rPr lang="en-US" sz="2400" dirty="0" err="1" smtClean="0"/>
              <a:t>Bago</a:t>
            </a:r>
            <a:r>
              <a:rPr lang="en-US" sz="2400" dirty="0" smtClean="0"/>
              <a:t>  </a:t>
            </a:r>
            <a:r>
              <a:rPr lang="en-US" sz="2400" dirty="0" err="1" smtClean="0"/>
              <a:t>d’Uva</a:t>
            </a:r>
            <a:r>
              <a:rPr lang="en-US" sz="2400" dirty="0" smtClean="0"/>
              <a:t>, 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Latent Class Application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381000" y="2438400"/>
            <a:ext cx="8458200" cy="3124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 model (considering FTO gene):</a:t>
            </a:r>
          </a:p>
          <a:p>
            <a:pPr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More classes make class interpretations much more difficult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Parametric models proliferate parameters</a:t>
            </a:r>
          </a:p>
          <a:p>
            <a:pPr lvl="1"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classes allow us to correlate 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unobservables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driving class membership and observed weight outcomes.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Theory for more than two classes not yet developed.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9854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6098" y="838200"/>
            <a:ext cx="82296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/>
              <a:t>Correlation of </a:t>
            </a:r>
            <a:r>
              <a:rPr lang="en-US" kern="0" dirty="0" err="1" smtClean="0"/>
              <a:t>Unobservables</a:t>
            </a:r>
            <a:r>
              <a:rPr lang="en-US" kern="0" dirty="0" smtClean="0"/>
              <a:t> in Class Membership and BMI Equations</a:t>
            </a:r>
            <a:endParaRPr lang="en-US" kern="0" dirty="0"/>
          </a:p>
        </p:txBody>
      </p:sp>
    </p:spTree>
    <p:extLst>
      <p:ext uri="{BB962C8B-B14F-4D97-AF65-F5344CB8AC3E}">
        <p14:creationId xmlns="" xmlns:p14="http://schemas.microsoft.com/office/powerpoint/2010/main" val="41109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smtClean="0"/>
              <a:t>Outcome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11430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1800" smtClean="0"/>
              <a:t>Class 0 dominated by normal and overweight probabilities ‘normal weight’ class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Class 1 dominated by probabilities at top end of the scale ‘non-normal weight’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Unobservables for weight class membership, negatively correlated with those determining weight levels: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39888"/>
            <a:ext cx="5638800" cy="4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953000" y="4191000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953000" y="6206196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Classification (Latent Probit) Model</a:t>
            </a: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7543800" cy="37020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812562" y="2379292"/>
            <a:ext cx="4140438" cy="3107108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19680" y="1854438"/>
            <a:ext cx="7409920" cy="524854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981200"/>
            <a:ext cx="777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Inflated Responses in Self-Assessed Health</a:t>
            </a:r>
          </a:p>
          <a:p>
            <a:pPr algn="ctr"/>
            <a:endParaRPr lang="en-US" b="1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Mark Harris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Bruce Hollingsworth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William Greene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900" y="1905000"/>
            <a:ext cx="7810500" cy="6096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SAH vs. Objective Health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1534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1600" smtClean="0"/>
              <a:t>Favorable SAH categories seem artificially high.</a:t>
            </a:r>
          </a:p>
          <a:p>
            <a:pPr>
              <a:buNone/>
            </a:pPr>
            <a:endParaRPr lang="en-AU" sz="1600" smtClean="0"/>
          </a:p>
          <a:p>
            <a:pPr marL="0" indent="0">
              <a:buNone/>
            </a:pPr>
            <a:r>
              <a:rPr lang="en-GB" sz="1600" smtClean="0">
                <a:sym typeface="Symbol"/>
              </a:rPr>
              <a:t>  </a:t>
            </a:r>
            <a:r>
              <a:rPr lang="en-GB" sz="1600" smtClean="0"/>
              <a:t>60% of Australians are either overweight or obese (Dunstan </a:t>
            </a:r>
            <a:r>
              <a:rPr lang="en-GB" sz="1600" i="1" smtClean="0"/>
              <a:t>et. al</a:t>
            </a:r>
            <a:r>
              <a:rPr lang="en-GB" sz="1600" smtClean="0"/>
              <a:t>, 2001)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1 in 4 Australians has either diabetes or a condition of impaired glucose metabolism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of the population has elevated cholesterol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has at least 1 of the “deadly quartet” of health conditions</a:t>
            </a:r>
            <a:br>
              <a:rPr lang="en-US" sz="1600" smtClean="0"/>
            </a:br>
            <a:r>
              <a:rPr lang="en-US" sz="1600" smtClean="0"/>
              <a:t>   (diabetes, obesity, high blood pressure, high cholestrol)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GB" sz="1600" smtClean="0"/>
              <a:t>Nearly </a:t>
            </a:r>
            <a:r>
              <a:rPr lang="en-GB" sz="1600"/>
              <a:t>4 out of 5 Australians have 1 or more long term health </a:t>
            </a:r>
            <a:r>
              <a:rPr lang="en-GB" sz="1600" smtClean="0"/>
              <a:t>conditions</a:t>
            </a:r>
            <a:br>
              <a:rPr lang="en-GB" sz="1600" smtClean="0"/>
            </a:br>
            <a:r>
              <a:rPr lang="en-GB" sz="1600" smtClean="0"/>
              <a:t>   </a:t>
            </a:r>
            <a:r>
              <a:rPr lang="en-GB" sz="1600"/>
              <a:t>(National Health Survey, Australian Bureau of Statistics 2006)</a:t>
            </a:r>
            <a:endParaRPr lang="en-US" sz="1600"/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Australia </a:t>
            </a:r>
            <a:r>
              <a:rPr lang="en-US" sz="1600"/>
              <a:t>ranked #1 in terms of obesity </a:t>
            </a:r>
            <a:r>
              <a:rPr lang="en-US" sz="1600" smtClean="0"/>
              <a:t>rates</a:t>
            </a:r>
          </a:p>
          <a:p>
            <a:pPr marL="0" indent="0">
              <a:buNone/>
            </a:pPr>
            <a:endParaRPr lang="en-US" sz="1600" smtClean="0"/>
          </a:p>
          <a:p>
            <a:pPr marL="0" indent="0">
              <a:buNone/>
            </a:pPr>
            <a:r>
              <a:rPr lang="en-US" sz="1600" smtClean="0"/>
              <a:t>Similar results appear to appear for other countries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A Two Class Latent Class Model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25" y="2667000"/>
            <a:ext cx="351953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 flipV="1">
            <a:off x="6452076" y="3226038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39942" name="Straight Connector 8"/>
          <p:cNvCxnSpPr>
            <a:cxnSpLocks noChangeShapeType="1"/>
          </p:cNvCxnSpPr>
          <p:nvPr/>
        </p:nvCxnSpPr>
        <p:spPr bwMode="auto">
          <a:xfrm flipV="1">
            <a:off x="6477000" y="3818546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447800" y="220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True Reporter</a:t>
            </a:r>
          </a:p>
        </p:txBody>
      </p:sp>
      <p:sp>
        <p:nvSpPr>
          <p:cNvPr id="39944" name="TextBox 10"/>
          <p:cNvSpPr txBox="1">
            <a:spLocks noChangeArrowheads="1"/>
          </p:cNvSpPr>
          <p:nvPr/>
        </p:nvSpPr>
        <p:spPr bwMode="auto">
          <a:xfrm>
            <a:off x="5334000" y="22098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/>
              <a:t>Misreporter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1600200"/>
          </a:xfrm>
        </p:spPr>
        <p:txBody>
          <a:bodyPr>
            <a:normAutofit/>
          </a:bodyPr>
          <a:lstStyle/>
          <a:p>
            <a:r>
              <a:rPr lang="en-US" smtClean="0"/>
              <a:t>Mis-reporters choose either good or very good</a:t>
            </a:r>
          </a:p>
          <a:p>
            <a:r>
              <a:rPr lang="en-US" smtClean="0"/>
              <a:t>The response is determined by a probit model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26976215"/>
              </p:ext>
            </p:extLst>
          </p:nvPr>
        </p:nvGraphicFramePr>
        <p:xfrm>
          <a:off x="2663439" y="2514600"/>
          <a:ext cx="3810000" cy="914400"/>
        </p:xfrm>
        <a:graphic>
          <a:graphicData uri="http://schemas.openxmlformats.org/presentationml/2006/ole">
            <p:oleObj spid="_x0000_s307206" name="Equation" r:id="rId3" imgW="952087" imgH="228501" progId="Equation.DSMT4">
              <p:embed/>
            </p:oleObj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7338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 flipV="1">
            <a:off x="4851876" y="4301384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4871104" y="4910984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6979145" y="3924181"/>
            <a:ext cx="640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</p:txBody>
      </p:sp>
    </p:spTree>
    <p:extLst>
      <p:ext uri="{BB962C8B-B14F-4D97-AF65-F5344CB8AC3E}">
        <p14:creationId xmlns="" xmlns:p14="http://schemas.microsoft.com/office/powerpoint/2010/main" val="31374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847" y="914400"/>
            <a:ext cx="6572250" cy="28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30167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17145" y="4167187"/>
            <a:ext cx="640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Y=4</a:t>
            </a:r>
          </a:p>
          <a:p>
            <a:endParaRPr lang="en-US" sz="1000"/>
          </a:p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  <a:p>
            <a:endParaRPr lang="en-US" sz="1000"/>
          </a:p>
          <a:p>
            <a:r>
              <a:rPr lang="en-US" smtClean="0"/>
              <a:t>Y=1</a:t>
            </a:r>
          </a:p>
          <a:p>
            <a:endParaRPr lang="en-US" sz="1000"/>
          </a:p>
          <a:p>
            <a:r>
              <a:rPr lang="en-US" smtClean="0"/>
              <a:t>Y=0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Content Placeholder 2"/>
          <p:cNvSpPr>
            <a:spLocks noGrp="1"/>
          </p:cNvSpPr>
          <p:nvPr>
            <p:ph idx="1"/>
          </p:nvPr>
        </p:nvSpPr>
        <p:spPr>
          <a:xfrm>
            <a:off x="381000" y="1500188"/>
            <a:ext cx="7607300" cy="4213225"/>
          </a:xfrm>
        </p:spPr>
        <p:txBody>
          <a:bodyPr/>
          <a:lstStyle/>
          <a:p>
            <a:pPr marL="612775" indent="-514350" eaLnBrk="1" hangingPunct="1">
              <a:buNone/>
            </a:pPr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04975"/>
            <a:ext cx="8343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978187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Observed Mixture of Two Classes</a:t>
            </a:r>
            <a:endParaRPr lang="en-US" sz="3200" b="1"/>
          </a:p>
        </p:txBody>
      </p:sp>
    </p:spTree>
    <p:extLst>
      <p:ext uri="{BB962C8B-B14F-4D97-AF65-F5344CB8AC3E}">
        <p14:creationId xmlns="" xmlns:p14="http://schemas.microsoft.com/office/powerpoint/2010/main" val="178551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314450"/>
            <a:ext cx="79152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09800" y="6019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Pr(true,y) = Pr(true) * Pr(y | true)</a:t>
            </a:r>
            <a:endParaRPr lang="en-US" sz="2400"/>
          </a:p>
        </p:txBody>
      </p:sp>
    </p:spTree>
    <p:extLst>
      <p:ext uri="{BB962C8B-B14F-4D97-AF65-F5344CB8AC3E}">
        <p14:creationId xmlns="" xmlns:p14="http://schemas.microsoft.com/office/powerpoint/2010/main" val="416799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838200"/>
            <a:ext cx="84010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48862550"/>
              </p:ext>
            </p:extLst>
          </p:nvPr>
        </p:nvGraphicFramePr>
        <p:xfrm>
          <a:off x="800100" y="5334000"/>
          <a:ext cx="7429500" cy="381000"/>
        </p:xfrm>
        <a:graphic>
          <a:graphicData uri="http://schemas.openxmlformats.org/presentationml/2006/ole">
            <p:oleObj spid="_x0000_s340998" name="Equation" r:id="rId4" imgW="3962400" imgH="203200" progId="Equation.DSMT4">
              <p:embed/>
            </p:oleObj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22098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5814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029200" y="4114800"/>
            <a:ext cx="16764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162800" y="4038600"/>
            <a:ext cx="762000" cy="1295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210550" cy="45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Result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90600" y="2057400"/>
          <a:ext cx="7325816" cy="374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82733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629650" cy="310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57200" y="48006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… only five respondents seemed to consider all attributes, whereas the rest revealed that they employed various attribute nonattendance strategies …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04800" y="2369841"/>
            <a:ext cx="8629650" cy="685800"/>
          </a:xfrm>
          <a:prstGeom prst="rect">
            <a:avLst/>
          </a:prstGeom>
          <a:solidFill>
            <a:srgbClr val="FF0000">
              <a:alpha val="2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z="3600" b="1" smtClean="0"/>
              <a:t>The 2</a:t>
            </a:r>
            <a:r>
              <a:rPr lang="en-US" sz="3600" b="1" baseline="30000" smtClean="0"/>
              <a:t>K</a:t>
            </a:r>
            <a:r>
              <a:rPr lang="en-US" sz="3600" b="1" smtClean="0"/>
              <a:t> model</a:t>
            </a:r>
            <a:endParaRPr lang="en-US" sz="3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81400"/>
          </a:xfrm>
        </p:spPr>
        <p:txBody>
          <a:bodyPr>
            <a:normAutofit/>
          </a:bodyPr>
          <a:lstStyle/>
          <a:p>
            <a:r>
              <a:rPr lang="en-US" dirty="0" smtClean="0"/>
              <a:t>The analyst believes some attributes are ignored.  There is no definitive indicator.</a:t>
            </a:r>
          </a:p>
          <a:p>
            <a:r>
              <a:rPr lang="en-US" dirty="0" smtClean="0"/>
              <a:t>Classes distinguished by which attributes are ignored</a:t>
            </a:r>
          </a:p>
          <a:p>
            <a:r>
              <a:rPr lang="en-US" dirty="0" smtClean="0"/>
              <a:t>A latent class model applies.  For K attributes there are 2</a:t>
            </a:r>
            <a:r>
              <a:rPr lang="en-US" baseline="30000" dirty="0" smtClean="0"/>
              <a:t>K</a:t>
            </a:r>
            <a:r>
              <a:rPr lang="en-US" dirty="0" smtClean="0"/>
              <a:t> candidate coefficient vectors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15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3400"/>
          </a:xfrm>
        </p:spPr>
        <p:txBody>
          <a:bodyPr/>
          <a:lstStyle/>
          <a:p>
            <a:r>
              <a:rPr lang="en-US" b="1" smtClean="0"/>
              <a:t>A Latent Class Model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4800" y="2438400"/>
          <a:ext cx="8422395" cy="3352800"/>
        </p:xfrm>
        <a:graphic>
          <a:graphicData uri="http://schemas.openxmlformats.org/presentationml/2006/ole">
            <p:oleObj spid="_x0000_s416773" name="Equation" r:id="rId3" imgW="5295900" imgH="2108200" progId="Equation.DSMT4">
              <p:embed/>
            </p:oleObj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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57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275" y="1493520"/>
            <a:ext cx="8772525" cy="425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304800" y="3810000"/>
            <a:ext cx="8629650" cy="1752600"/>
          </a:xfrm>
          <a:prstGeom prst="rect">
            <a:avLst/>
          </a:prstGeom>
          <a:solidFill>
            <a:srgbClr val="FF0000">
              <a:alpha val="2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51" y="1447800"/>
            <a:ext cx="859553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44196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… a discrete choice experiment designed to elicit preferences regarding the introduction of new guidelines to managing malaria in pregnancy in Ghana …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680" y="4876800"/>
            <a:ext cx="8533163" cy="182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684" y="1103142"/>
            <a:ext cx="856716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13055</TotalTime>
  <Words>2006</Words>
  <Application>Microsoft Office PowerPoint</Application>
  <PresentationFormat>On-screen Show (4:3)</PresentationFormat>
  <Paragraphs>320</Paragraphs>
  <Slides>66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1_Quadrant</vt:lpstr>
      <vt:lpstr>Equation</vt:lpstr>
      <vt:lpstr>Slide 1</vt:lpstr>
      <vt:lpstr>Slide 2</vt:lpstr>
      <vt:lpstr>Latent Classes</vt:lpstr>
      <vt:lpstr>Slide 4</vt:lpstr>
      <vt:lpstr>Slide 5</vt:lpstr>
      <vt:lpstr>Slide 6</vt:lpstr>
      <vt:lpstr>Slide 7</vt:lpstr>
      <vt:lpstr>A Practical Distinction</vt:lpstr>
      <vt:lpstr>The Latent Class Model</vt:lpstr>
      <vt:lpstr>Log Likelihood for an LC Model</vt:lpstr>
      <vt:lpstr>Estimating Which Class</vt:lpstr>
      <vt:lpstr>Posterior for Normal Mixture</vt:lpstr>
      <vt:lpstr>Estimated Posterior Probabilities</vt:lpstr>
      <vt:lpstr>More Difficult When the  Populations are Close Together</vt:lpstr>
      <vt:lpstr>The Technique Still Works</vt:lpstr>
      <vt:lpstr>‘Estimating’ βi</vt:lpstr>
      <vt:lpstr>How Many Classes?</vt:lpstr>
      <vt:lpstr>LCM for Health Status</vt:lpstr>
      <vt:lpstr>Too Many Classes</vt:lpstr>
      <vt:lpstr>Two Class Model</vt:lpstr>
      <vt:lpstr>Partial Effects in LC Model</vt:lpstr>
      <vt:lpstr>Conditional Means of Parameters</vt:lpstr>
      <vt:lpstr>An Extended Latent Class Model</vt:lpstr>
      <vt:lpstr>Slide 24</vt:lpstr>
      <vt:lpstr>Health Satisfaction Model</vt:lpstr>
      <vt:lpstr>The EM Algorithm</vt:lpstr>
      <vt:lpstr>Implementing EM for LC Models</vt:lpstr>
      <vt:lpstr>Zero Inflation?</vt:lpstr>
      <vt:lpstr>Zero Inflation – ZIP Models</vt:lpstr>
      <vt:lpstr>Hurdle Models</vt:lpstr>
      <vt:lpstr>Slide 31</vt:lpstr>
      <vt:lpstr>Slide 32</vt:lpstr>
      <vt:lpstr>A Latent Class Hurdle NB2 Model</vt:lpstr>
      <vt:lpstr>Slide 34</vt:lpstr>
      <vt:lpstr>LC Poisson Regression for Doctor Visits</vt:lpstr>
      <vt:lpstr>Slide 36</vt:lpstr>
      <vt:lpstr>Slide 37</vt:lpstr>
      <vt:lpstr>Heckman and Singer’s RE Model</vt:lpstr>
      <vt:lpstr>3 Class Heckman-Singer Form</vt:lpstr>
      <vt:lpstr>Heckman and Singer Binary  ChoiceModel – 3 Points</vt:lpstr>
      <vt:lpstr>Heckman/Singer vs. REM</vt:lpstr>
      <vt:lpstr>Modeling Obesity with a  Latent Class Model</vt:lpstr>
      <vt:lpstr>Slide 43</vt:lpstr>
      <vt:lpstr>An Ordered Probit Approach</vt:lpstr>
      <vt:lpstr>Latent Class Modeling</vt:lpstr>
      <vt:lpstr>Latent Class Application</vt:lpstr>
      <vt:lpstr>Slide 47</vt:lpstr>
      <vt:lpstr>Outcome Probabilities</vt:lpstr>
      <vt:lpstr>Classification (Latent Probit) Model</vt:lpstr>
      <vt:lpstr>Slide 50</vt:lpstr>
      <vt:lpstr>SAH vs. Objective Health Measures</vt:lpstr>
      <vt:lpstr>A Two Class Latent Class Model</vt:lpstr>
      <vt:lpstr>Slide 53</vt:lpstr>
      <vt:lpstr>Slide 54</vt:lpstr>
      <vt:lpstr>Slide 55</vt:lpstr>
      <vt:lpstr>Slide 56</vt:lpstr>
      <vt:lpstr>Slide 57</vt:lpstr>
      <vt:lpstr>Slide 58</vt:lpstr>
      <vt:lpstr>General Result</vt:lpstr>
      <vt:lpstr>Slide 60</vt:lpstr>
      <vt:lpstr>Slide 61</vt:lpstr>
      <vt:lpstr>The 2K model</vt:lpstr>
      <vt:lpstr>A Latent Class Model</vt:lpstr>
      <vt:lpstr>Slide 64</vt:lpstr>
      <vt:lpstr>Slide 65</vt:lpstr>
      <vt:lpstr>Slide 66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123</cp:revision>
  <dcterms:created xsi:type="dcterms:W3CDTF">2001-06-17T19:05:03Z</dcterms:created>
  <dcterms:modified xsi:type="dcterms:W3CDTF">2014-03-20T15:50:04Z</dcterms:modified>
</cp:coreProperties>
</file>