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5"/>
  </p:notesMasterIdLst>
  <p:handoutMasterIdLst>
    <p:handoutMasterId r:id="rId6"/>
  </p:handoutMasterIdLst>
  <p:sldIdLst>
    <p:sldId id="538" r:id="rId2"/>
    <p:sldId id="394" r:id="rId3"/>
    <p:sldId id="539" r:id="rId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3399"/>
    <a:srgbClr val="6699FF"/>
    <a:srgbClr val="000000"/>
    <a:srgbClr val="FFFFFF"/>
    <a:srgbClr val="CCECFF"/>
    <a:srgbClr val="0066FF"/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82" d="100"/>
          <a:sy n="82" d="100"/>
        </p:scale>
        <p:origin x="-139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89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41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49276-D66C-4A9A-8DCE-40F5CEEAD549}" type="slidenum">
              <a:rPr lang="en-US"/>
              <a:pPr/>
              <a:t>2</a:t>
            </a:fld>
            <a:endParaRPr lang="en-US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2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47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728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5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1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2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913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675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648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8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9" name="Picture 20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0"/>
            <a:ext cx="1309158" cy="96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429000" y="-13636"/>
            <a:ext cx="1338409" cy="97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58" y="0"/>
            <a:ext cx="1943100" cy="9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6477000" y="149423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smtClean="0">
                <a:latin typeface="Aharoni" panose="02010803020104030203" pitchFamily="2" charset="-79"/>
                <a:cs typeface="Aharoni" panose="02010803020104030203" pitchFamily="2" charset="-79"/>
              </a:rPr>
              <a:t>Discrete</a:t>
            </a:r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 Choice Modeling</a:t>
            </a:r>
          </a:p>
          <a:p>
            <a:pPr algn="ctr"/>
            <a:r>
              <a:rPr lang="en-US" sz="1600" b="0" baseline="0" smtClean="0">
                <a:latin typeface="Aharoni" panose="02010803020104030203" pitchFamily="2" charset="-79"/>
                <a:cs typeface="Aharoni" panose="02010803020104030203" pitchFamily="2" charset="-79"/>
              </a:rPr>
              <a:t>Introduction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01" y="-6141"/>
            <a:ext cx="1636599" cy="9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 bwMode="auto">
          <a:xfrm>
            <a:off x="6425184" y="10160"/>
            <a:ext cx="2718816" cy="980440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96792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69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0269" y="1447800"/>
            <a:ext cx="8229600" cy="758825"/>
          </a:xfrm>
          <a:ln w="28575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733800" y="2667000"/>
            <a:ext cx="3962400" cy="1371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2400" b="1" dirty="0">
                <a:latin typeface="Arial" charset="0"/>
              </a:rPr>
              <a:t>New York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667000"/>
            <a:ext cx="2514600" cy="332398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400" b="1">
                <a:solidFill>
                  <a:srgbClr val="FF0000"/>
                </a:solidFill>
                <a:latin typeface="+mj-lt"/>
              </a:rPr>
              <a:t>0	Introduction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	</a:t>
            </a:r>
            <a:r>
              <a:rPr lang="en-US" sz="1400" b="1" smtClean="0">
                <a:latin typeface="+mj-lt"/>
              </a:rPr>
              <a:t>Summary</a:t>
            </a:r>
            <a:endParaRPr lang="en-US" sz="14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2	Binary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3	Panel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4	Bivariate Probit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5	Ordered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6	Count Data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7	Multinomial Choice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8	Nested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9	Heterogeneity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10	Latent Class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11	Mixed Logit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12	Stated Preference</a:t>
            </a:r>
          </a:p>
          <a:p>
            <a:pPr>
              <a:tabLst>
                <a:tab pos="344488" algn="l"/>
              </a:tabLst>
            </a:pPr>
            <a:r>
              <a:rPr lang="en-US" sz="1400" b="1">
                <a:latin typeface="+mj-lt"/>
              </a:rPr>
              <a:t>13	Hybrid </a:t>
            </a:r>
            <a:r>
              <a:rPr lang="en-US" sz="1400" b="1" smtClean="0">
                <a:latin typeface="+mj-lt"/>
              </a:rPr>
              <a:t>Choice</a:t>
            </a:r>
          </a:p>
          <a:p>
            <a:pPr>
              <a:tabLst>
                <a:tab pos="344488" algn="l"/>
              </a:tabLst>
            </a:pPr>
            <a:r>
              <a:rPr lang="en-US" sz="1400" b="1" smtClean="0">
                <a:latin typeface="+mj-lt"/>
              </a:rPr>
              <a:t>14	Spatial Data</a:t>
            </a:r>
            <a:endParaRPr lang="en-US" sz="1400" b="1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09600" y="2696545"/>
            <a:ext cx="2514600" cy="228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Content Placeholder 5" descr="EA7co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2667000"/>
            <a:ext cx="9794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72" y="4267201"/>
            <a:ext cx="99490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Cameron-Trived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821" y="4269689"/>
            <a:ext cx="1066800" cy="136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67200"/>
            <a:ext cx="1240744" cy="141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600" y="4267200"/>
            <a:ext cx="1010469" cy="141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91025" y="4267200"/>
            <a:ext cx="960894" cy="141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0004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600200" y="1524000"/>
            <a:ext cx="6096000" cy="530225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Discrete Choice Modeling</a:t>
            </a:r>
          </a:p>
        </p:txBody>
      </p:sp>
      <p:sp>
        <p:nvSpPr>
          <p:cNvPr id="177155" name="Rectangle 1027"/>
          <p:cNvSpPr>
            <a:spLocks noGrp="1" noChangeArrowheads="1"/>
          </p:cNvSpPr>
          <p:nvPr>
            <p:ph idx="1"/>
          </p:nvPr>
        </p:nvSpPr>
        <p:spPr>
          <a:xfrm>
            <a:off x="2209800" y="2362200"/>
            <a:ext cx="5029200" cy="3733800"/>
          </a:xfrm>
        </p:spPr>
        <p:txBody>
          <a:bodyPr/>
          <a:lstStyle/>
          <a:p>
            <a:r>
              <a:rPr lang="en-US" sz="1600" dirty="0" smtClean="0">
                <a:latin typeface="Arial" charset="0"/>
              </a:rPr>
              <a:t>Theoretical Foundations</a:t>
            </a:r>
          </a:p>
          <a:p>
            <a:r>
              <a:rPr lang="en-US" sz="1600" dirty="0" smtClean="0">
                <a:latin typeface="Arial" charset="0"/>
              </a:rPr>
              <a:t>Econometric </a:t>
            </a:r>
            <a:r>
              <a:rPr lang="en-US" sz="1600" dirty="0">
                <a:latin typeface="Arial" charset="0"/>
              </a:rPr>
              <a:t>Methodology</a:t>
            </a:r>
          </a:p>
          <a:p>
            <a:pPr lvl="1"/>
            <a:r>
              <a:rPr lang="en-US" sz="1600" dirty="0" smtClean="0">
                <a:latin typeface="Arial" charset="0"/>
              </a:rPr>
              <a:t>Regression Analysis</a:t>
            </a:r>
          </a:p>
          <a:p>
            <a:pPr lvl="1"/>
            <a:r>
              <a:rPr lang="en-US" sz="1600">
                <a:latin typeface="Arial" charset="0"/>
              </a:rPr>
              <a:t>Binary Choice Models</a:t>
            </a:r>
          </a:p>
          <a:p>
            <a:pPr lvl="1"/>
            <a:r>
              <a:rPr lang="en-US" sz="1600" smtClean="0">
                <a:latin typeface="Arial" charset="0"/>
              </a:rPr>
              <a:t>Discrete </a:t>
            </a:r>
            <a:r>
              <a:rPr lang="en-US" sz="1600" dirty="0">
                <a:latin typeface="Arial" charset="0"/>
              </a:rPr>
              <a:t>Choice Models</a:t>
            </a:r>
          </a:p>
          <a:p>
            <a:pPr lvl="1"/>
            <a:r>
              <a:rPr lang="en-US" sz="1600" smtClean="0">
                <a:latin typeface="Arial" charset="0"/>
              </a:rPr>
              <a:t>Multinomial </a:t>
            </a:r>
            <a:r>
              <a:rPr lang="en-US" sz="1600" dirty="0" smtClean="0">
                <a:latin typeface="Arial" charset="0"/>
              </a:rPr>
              <a:t>Choice Models</a:t>
            </a:r>
            <a:endParaRPr lang="en-US" sz="1600" dirty="0">
              <a:latin typeface="Arial" charset="0"/>
            </a:endParaRPr>
          </a:p>
          <a:p>
            <a:r>
              <a:rPr lang="en-US" sz="1600" dirty="0" smtClean="0">
                <a:latin typeface="Arial" charset="0"/>
              </a:rPr>
              <a:t>Model Building, Econometric Methods</a:t>
            </a:r>
            <a:endParaRPr lang="en-US" sz="1600" dirty="0">
              <a:latin typeface="Arial" charset="0"/>
            </a:endParaRPr>
          </a:p>
          <a:p>
            <a:pPr lvl="1"/>
            <a:r>
              <a:rPr lang="en-US" sz="1600" dirty="0" smtClean="0">
                <a:latin typeface="Arial" charset="0"/>
              </a:rPr>
              <a:t>Statistical Bases, Specification Issues</a:t>
            </a:r>
            <a:endParaRPr lang="en-US" sz="1600" dirty="0">
              <a:latin typeface="Arial" charset="0"/>
            </a:endParaRPr>
          </a:p>
          <a:p>
            <a:pPr lvl="1"/>
            <a:r>
              <a:rPr lang="en-US" sz="1600" smtClean="0">
                <a:latin typeface="Arial" charset="0"/>
              </a:rPr>
              <a:t>Estimation, Coefficients, Partial Effects</a:t>
            </a:r>
            <a:endParaRPr lang="en-US" sz="1600" dirty="0">
              <a:latin typeface="Arial" charset="0"/>
            </a:endParaRPr>
          </a:p>
          <a:p>
            <a:pPr lvl="1"/>
            <a:r>
              <a:rPr lang="en-US" sz="1600" dirty="0" smtClean="0">
                <a:latin typeface="Arial" charset="0"/>
              </a:rPr>
              <a:t>Analysis</a:t>
            </a:r>
          </a:p>
          <a:p>
            <a:pPr lvl="1"/>
            <a:r>
              <a:rPr lang="en-US" sz="1600" dirty="0" smtClean="0">
                <a:latin typeface="Arial" charset="0"/>
              </a:rPr>
              <a:t>Inference and Hypothesis </a:t>
            </a:r>
            <a:r>
              <a:rPr lang="en-US" sz="1600" dirty="0">
                <a:latin typeface="Arial" charset="0"/>
              </a:rPr>
              <a:t>Testing</a:t>
            </a:r>
          </a:p>
          <a:p>
            <a:r>
              <a:rPr lang="en-US" sz="1600" dirty="0">
                <a:latin typeface="Arial" charset="0"/>
              </a:rPr>
              <a:t>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1876485"/>
            <a:ext cx="6705600" cy="452431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344488" algn="l"/>
              </a:tabLst>
            </a:pPr>
            <a:r>
              <a:rPr lang="en-US" sz="1600" b="1" u="sng" smtClean="0">
                <a:solidFill>
                  <a:srgbClr val="FF3300"/>
                </a:solidFill>
                <a:latin typeface="+mj-lt"/>
              </a:rPr>
              <a:t>Day 1: Foundations</a:t>
            </a: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0</a:t>
            </a:r>
            <a:r>
              <a:rPr lang="en-US" sz="1600" b="1">
                <a:latin typeface="+mj-lt"/>
              </a:rPr>
              <a:t>	Introduction</a:t>
            </a: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1</a:t>
            </a:r>
            <a:r>
              <a:rPr lang="en-US" sz="1600" b="1">
                <a:latin typeface="+mj-lt"/>
              </a:rPr>
              <a:t>	</a:t>
            </a:r>
            <a:r>
              <a:rPr lang="en-US" sz="1600" b="1" smtClean="0">
                <a:latin typeface="+mj-lt"/>
              </a:rPr>
              <a:t>Methodology: Basic Regression Modeling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2</a:t>
            </a:r>
            <a:r>
              <a:rPr lang="en-US" sz="1600" b="1">
                <a:latin typeface="+mj-lt"/>
              </a:rPr>
              <a:t>	Binary </a:t>
            </a:r>
            <a:r>
              <a:rPr lang="en-US" sz="1600" b="1" smtClean="0">
                <a:latin typeface="+mj-lt"/>
              </a:rPr>
              <a:t>Choice: Estimation, Inference, Analysis, Partial Effects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3</a:t>
            </a:r>
            <a:r>
              <a:rPr lang="en-US" sz="1600" b="1">
                <a:latin typeface="+mj-lt"/>
              </a:rPr>
              <a:t>	Panel </a:t>
            </a:r>
            <a:r>
              <a:rPr lang="en-US" sz="1600" b="1" smtClean="0">
                <a:latin typeface="+mj-lt"/>
              </a:rPr>
              <a:t>Data: Fixed and Random Effects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4</a:t>
            </a:r>
            <a:r>
              <a:rPr lang="en-US" sz="1600" b="1">
                <a:latin typeface="+mj-lt"/>
              </a:rPr>
              <a:t>	Bivariate </a:t>
            </a:r>
            <a:r>
              <a:rPr lang="en-US" sz="1600" b="1" smtClean="0">
                <a:latin typeface="+mj-lt"/>
              </a:rPr>
              <a:t>Probit: Bivariate, Recursive and Multivariate Models</a:t>
            </a:r>
          </a:p>
          <a:p>
            <a:pPr>
              <a:tabLst>
                <a:tab pos="344488" algn="l"/>
              </a:tabLst>
            </a:pPr>
            <a:r>
              <a:rPr lang="en-US" sz="1600" b="1" u="sng" smtClean="0">
                <a:solidFill>
                  <a:srgbClr val="FF3300"/>
                </a:solidFill>
                <a:latin typeface="+mj-lt"/>
              </a:rPr>
              <a:t>Day 2: Model Extensions; Multinomial Choice</a:t>
            </a:r>
            <a:endParaRPr lang="en-US" sz="1600" b="1" u="sng">
              <a:solidFill>
                <a:srgbClr val="FF3300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5</a:t>
            </a:r>
            <a:r>
              <a:rPr lang="en-US" sz="1600" b="1">
                <a:latin typeface="+mj-lt"/>
              </a:rPr>
              <a:t>	Ordered </a:t>
            </a:r>
            <a:r>
              <a:rPr lang="en-US" sz="1600" b="1" smtClean="0">
                <a:latin typeface="+mj-lt"/>
              </a:rPr>
              <a:t>Choice: Ordered Probit, Vignettes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6</a:t>
            </a:r>
            <a:r>
              <a:rPr lang="en-US" sz="1600" b="1">
                <a:latin typeface="+mj-lt"/>
              </a:rPr>
              <a:t>	Count </a:t>
            </a:r>
            <a:r>
              <a:rPr lang="en-US" sz="1600" b="1" smtClean="0">
                <a:latin typeface="+mj-lt"/>
              </a:rPr>
              <a:t>Data: Poisson, Negative Binomial, Two Part Models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7</a:t>
            </a:r>
            <a:r>
              <a:rPr lang="en-US" sz="1600" b="1">
                <a:latin typeface="+mj-lt"/>
              </a:rPr>
              <a:t>	Multinomial </a:t>
            </a:r>
            <a:r>
              <a:rPr lang="en-US" sz="1600" b="1" smtClean="0">
                <a:latin typeface="+mj-lt"/>
              </a:rPr>
              <a:t>Choice: The Multinomial Logit Model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8</a:t>
            </a:r>
            <a:r>
              <a:rPr lang="en-US" sz="1600" b="1">
                <a:latin typeface="+mj-lt"/>
              </a:rPr>
              <a:t>	Nested </a:t>
            </a:r>
            <a:r>
              <a:rPr lang="en-US" sz="1600" b="1" smtClean="0">
                <a:latin typeface="+mj-lt"/>
              </a:rPr>
              <a:t>Logit: Nesting, Multinomial Probit Model</a:t>
            </a:r>
          </a:p>
          <a:p>
            <a:pPr>
              <a:tabLst>
                <a:tab pos="344488" algn="l"/>
              </a:tabLst>
            </a:pPr>
            <a:r>
              <a:rPr lang="en-US" sz="1600" b="1" u="sng" smtClean="0">
                <a:solidFill>
                  <a:srgbClr val="FF3300"/>
                </a:solidFill>
                <a:latin typeface="+mj-lt"/>
              </a:rPr>
              <a:t>Day 3: Multinomial Choice, Advanced Models, Stated Choice</a:t>
            </a:r>
            <a:endParaRPr lang="en-US" sz="1600" b="1" u="sng">
              <a:solidFill>
                <a:srgbClr val="FF3300"/>
              </a:solidFill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  9</a:t>
            </a:r>
            <a:r>
              <a:rPr lang="en-US" sz="1600" b="1">
                <a:latin typeface="+mj-lt"/>
              </a:rPr>
              <a:t>	</a:t>
            </a:r>
            <a:r>
              <a:rPr lang="en-US" sz="1600" b="1" smtClean="0">
                <a:latin typeface="+mj-lt"/>
              </a:rPr>
              <a:t>Heterogeneity: Scale Effects, WTP, RP and LC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>
                <a:latin typeface="+mj-lt"/>
              </a:rPr>
              <a:t>10	Latent </a:t>
            </a:r>
            <a:r>
              <a:rPr lang="en-US" sz="1600" b="1" smtClean="0">
                <a:latin typeface="+mj-lt"/>
              </a:rPr>
              <a:t>Class: Finite Mixtures, Attribute Nonattendance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>
                <a:latin typeface="+mj-lt"/>
              </a:rPr>
              <a:t>11	Mixed </a:t>
            </a:r>
            <a:r>
              <a:rPr lang="en-US" sz="1600" b="1" smtClean="0">
                <a:latin typeface="+mj-lt"/>
              </a:rPr>
              <a:t>Logit: Random Parameter Models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>
                <a:latin typeface="+mj-lt"/>
              </a:rPr>
              <a:t>12	Stated </a:t>
            </a:r>
            <a:r>
              <a:rPr lang="en-US" sz="1600" b="1" smtClean="0">
                <a:latin typeface="+mj-lt"/>
              </a:rPr>
              <a:t>Preference: Choice Experiments, Best/Worst Data</a:t>
            </a:r>
            <a:endParaRPr lang="en-US" sz="1600" b="1">
              <a:latin typeface="+mj-lt"/>
            </a:endParaRPr>
          </a:p>
          <a:p>
            <a:pPr>
              <a:tabLst>
                <a:tab pos="344488" algn="l"/>
              </a:tabLst>
            </a:pPr>
            <a:r>
              <a:rPr lang="en-US" sz="1600" b="1">
                <a:latin typeface="+mj-lt"/>
              </a:rPr>
              <a:t>13	Hybrid </a:t>
            </a:r>
            <a:r>
              <a:rPr lang="en-US" sz="1600" b="1" smtClean="0">
                <a:latin typeface="+mj-lt"/>
              </a:rPr>
              <a:t>Choice: Mixed Discrete and Continuous Choice</a:t>
            </a:r>
          </a:p>
          <a:p>
            <a:pPr>
              <a:tabLst>
                <a:tab pos="344488" algn="l"/>
              </a:tabLst>
            </a:pPr>
            <a:r>
              <a:rPr lang="en-US" sz="1600" b="1" smtClean="0">
                <a:latin typeface="+mj-lt"/>
              </a:rPr>
              <a:t>14   (Time permitting) Discrete Choice Models for Spatial Data</a:t>
            </a:r>
            <a:endParaRPr lang="en-US" sz="1600" b="1">
              <a:latin typeface="+mj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146175"/>
            <a:ext cx="8229600" cy="530225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kern="0" smtClean="0">
                <a:solidFill>
                  <a:srgbClr val="7030A0"/>
                </a:solidFill>
              </a:rPr>
              <a:t>Agenda</a:t>
            </a:r>
            <a:endParaRPr lang="en-US" b="1" kern="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10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12969</TotalTime>
  <Words>62</Words>
  <Application>Microsoft Office PowerPoint</Application>
  <PresentationFormat>On-screen Show (4:3)</PresentationFormat>
  <Paragraphs>53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1_Level</vt:lpstr>
      <vt:lpstr>Discrete Choice Modeling</vt:lpstr>
      <vt:lpstr>Discrete Choice Modeling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87</cp:revision>
  <dcterms:created xsi:type="dcterms:W3CDTF">2001-06-17T19:05:03Z</dcterms:created>
  <dcterms:modified xsi:type="dcterms:W3CDTF">2014-11-29T00:03:01Z</dcterms:modified>
</cp:coreProperties>
</file>