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17"/>
  </p:notesMasterIdLst>
  <p:handoutMasterIdLst>
    <p:handoutMasterId r:id="rId18"/>
  </p:handoutMasterIdLst>
  <p:sldIdLst>
    <p:sldId id="682" r:id="rId2"/>
    <p:sldId id="544" r:id="rId3"/>
    <p:sldId id="545" r:id="rId4"/>
    <p:sldId id="546" r:id="rId5"/>
    <p:sldId id="547" r:id="rId6"/>
    <p:sldId id="548" r:id="rId7"/>
    <p:sldId id="549" r:id="rId8"/>
    <p:sldId id="550" r:id="rId9"/>
    <p:sldId id="673" r:id="rId10"/>
    <p:sldId id="551" r:id="rId11"/>
    <p:sldId id="555" r:id="rId12"/>
    <p:sldId id="674" r:id="rId13"/>
    <p:sldId id="554" r:id="rId14"/>
    <p:sldId id="683" r:id="rId15"/>
    <p:sldId id="553" r:id="rId1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6699FF"/>
    <a:srgbClr val="0066FF"/>
    <a:srgbClr val="FFCC99"/>
    <a:srgbClr val="99CC00"/>
    <a:srgbClr val="000000"/>
    <a:srgbClr val="FF3300"/>
    <a:srgbClr val="003399"/>
    <a:srgbClr val="FFFF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82" d="100"/>
          <a:sy n="82" d="100"/>
        </p:scale>
        <p:origin x="-1397" y="-7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96673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12617095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smtClean="0"/>
          </a:p>
        </p:txBody>
      </p:sp>
      <p:sp>
        <p:nvSpPr>
          <p:cNvPr id="35844" name="Slide Number Placeholder 3"/>
          <p:cNvSpPr>
            <a:spLocks noGrp="1"/>
          </p:cNvSpPr>
          <p:nvPr>
            <p:ph type="sldNum" sz="quarter" idx="5"/>
          </p:nvPr>
        </p:nvSpPr>
        <p:spPr>
          <a:noFill/>
        </p:spPr>
        <p:txBody>
          <a:bodyPr/>
          <a:lstStyle/>
          <a:p>
            <a:fld id="{DF3759ED-4A3D-4C7D-B6DA-375CE867EB4A}" type="slidenum">
              <a:rPr lang="en-US"/>
              <a:pPr/>
              <a:t>2</a:t>
            </a:fld>
            <a:endParaRPr lang="en-US"/>
          </a:p>
        </p:txBody>
      </p:sp>
    </p:spTree>
    <p:extLst>
      <p:ext uri="{BB962C8B-B14F-4D97-AF65-F5344CB8AC3E}">
        <p14:creationId xmlns:p14="http://schemas.microsoft.com/office/powerpoint/2010/main" val="1606569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27EDE06B-235A-432E-978F-876D682707D2}" type="slidenum">
              <a:rPr lang="en-US"/>
              <a:pPr/>
              <a:t>3</a:t>
            </a:fld>
            <a:endParaRPr lang="en-US"/>
          </a:p>
        </p:txBody>
      </p:sp>
    </p:spTree>
    <p:extLst>
      <p:ext uri="{BB962C8B-B14F-4D97-AF65-F5344CB8AC3E}">
        <p14:creationId xmlns:p14="http://schemas.microsoft.com/office/powerpoint/2010/main" val="3563313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DAF4A9C-7D61-4C54-874B-7808355A007D}" type="slidenum">
              <a:rPr lang="en-US"/>
              <a:pPr/>
              <a:t>4</a:t>
            </a:fld>
            <a:endParaRPr lang="en-US"/>
          </a:p>
        </p:txBody>
      </p:sp>
      <p:sp>
        <p:nvSpPr>
          <p:cNvPr id="37891" name="Slide Image Placeholder 1"/>
          <p:cNvSpPr>
            <a:spLocks noGrp="1" noRot="1" noChangeAspect="1" noTextEdit="1"/>
          </p:cNvSpPr>
          <p:nvPr>
            <p:ph type="sldImg"/>
          </p:nvPr>
        </p:nvSpPr>
        <p:spPr>
          <a:ln/>
        </p:spPr>
      </p:sp>
      <p:sp>
        <p:nvSpPr>
          <p:cNvPr id="37892" name="Notes Placeholder 2"/>
          <p:cNvSpPr>
            <a:spLocks noGrp="1"/>
          </p:cNvSpPr>
          <p:nvPr>
            <p:ph type="body" idx="1"/>
          </p:nvPr>
        </p:nvSpPr>
        <p:spPr>
          <a:noFill/>
          <a:ln/>
        </p:spPr>
        <p:txBody>
          <a:bodyPr/>
          <a:lstStyle/>
          <a:p>
            <a:pPr eaLnBrk="1" hangingPunct="1"/>
            <a:endParaRPr lang="en-US" smtClean="0"/>
          </a:p>
        </p:txBody>
      </p:sp>
      <p:sp>
        <p:nvSpPr>
          <p:cNvPr id="37893"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D509D91A-2067-4F28-BE45-B0B1B03AA04D}" type="slidenum">
              <a:rPr lang="en-US" sz="1300">
                <a:latin typeface="Times New Roman" pitchFamily="18" charset="0"/>
              </a:rPr>
              <a:pPr algn="r" defTabSz="966788" eaLnBrk="1" hangingPunct="1"/>
              <a:t>4</a:t>
            </a:fld>
            <a:endParaRPr lang="en-US" sz="1300">
              <a:latin typeface="Times New Roman" pitchFamily="18" charset="0"/>
            </a:endParaRPr>
          </a:p>
        </p:txBody>
      </p:sp>
    </p:spTree>
    <p:extLst>
      <p:ext uri="{BB962C8B-B14F-4D97-AF65-F5344CB8AC3E}">
        <p14:creationId xmlns:p14="http://schemas.microsoft.com/office/powerpoint/2010/main" val="101854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42DE9369-765E-48D3-88CE-2369081E1D30}" type="slidenum">
              <a:rPr lang="en-US"/>
              <a:pPr/>
              <a:t>5</a:t>
            </a:fld>
            <a:endParaRPr lang="en-US"/>
          </a:p>
        </p:txBody>
      </p:sp>
    </p:spTree>
    <p:extLst>
      <p:ext uri="{BB962C8B-B14F-4D97-AF65-F5344CB8AC3E}">
        <p14:creationId xmlns:p14="http://schemas.microsoft.com/office/powerpoint/2010/main" val="932605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7B1F43B6-B7F0-45F3-B56A-6C92DD69A966}" type="slidenum">
              <a:rPr lang="en-US"/>
              <a:pPr/>
              <a:t>6</a:t>
            </a:fld>
            <a:endParaRPr lang="en-US"/>
          </a:p>
        </p:txBody>
      </p:sp>
    </p:spTree>
    <p:extLst>
      <p:ext uri="{BB962C8B-B14F-4D97-AF65-F5344CB8AC3E}">
        <p14:creationId xmlns:p14="http://schemas.microsoft.com/office/powerpoint/2010/main" val="3030910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593ABAD3-BF05-49E7-9A09-0020C803F27C}" type="slidenum">
              <a:rPr lang="en-US"/>
              <a:pPr/>
              <a:t>7</a:t>
            </a:fld>
            <a:endParaRPr lang="en-US"/>
          </a:p>
        </p:txBody>
      </p:sp>
    </p:spTree>
    <p:extLst>
      <p:ext uri="{BB962C8B-B14F-4D97-AF65-F5344CB8AC3E}">
        <p14:creationId xmlns:p14="http://schemas.microsoft.com/office/powerpoint/2010/main" val="4221248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53A83F19-0765-4967-9A1E-9CA1CF86BBC5}" type="slidenum">
              <a:rPr lang="en-US"/>
              <a:pPr/>
              <a:t>8</a:t>
            </a:fld>
            <a:endParaRPr lang="en-US"/>
          </a:p>
        </p:txBody>
      </p:sp>
    </p:spTree>
    <p:extLst>
      <p:ext uri="{BB962C8B-B14F-4D97-AF65-F5344CB8AC3E}">
        <p14:creationId xmlns:p14="http://schemas.microsoft.com/office/powerpoint/2010/main" val="3255102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3BB3D4-0138-43B1-8BC6-F698CA77E742}" type="slidenum">
              <a:rPr lang="en-US"/>
              <a:pPr/>
              <a:t>10</a:t>
            </a:fld>
            <a:endParaRPr lang="en-US"/>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91440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D98A94F2-7591-46B4-9C65-C759067487EF}" type="slidenum">
              <a:rPr lang="en-US"/>
              <a:pPr/>
              <a:t>11</a:t>
            </a:fld>
            <a:endParaRPr lang="en-US"/>
          </a:p>
        </p:txBody>
      </p:sp>
    </p:spTree>
    <p:extLst>
      <p:ext uri="{BB962C8B-B14F-4D97-AF65-F5344CB8AC3E}">
        <p14:creationId xmlns:p14="http://schemas.microsoft.com/office/powerpoint/2010/main" val="3924672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DA813C4F-21A3-4640-A7E8-2472AEC3B6C5}" type="slidenum">
              <a:rPr lang="en-US" smtClean="0"/>
              <a:pPr/>
              <a:t>12</a:t>
            </a:fld>
            <a:endParaRPr lang="en-US" smtClean="0"/>
          </a:p>
        </p:txBody>
      </p:sp>
    </p:spTree>
    <p:extLst>
      <p:ext uri="{BB962C8B-B14F-4D97-AF65-F5344CB8AC3E}">
        <p14:creationId xmlns:p14="http://schemas.microsoft.com/office/powerpoint/2010/main" val="1383275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B899EBC7-5EAA-4F62-AA65-6F134A2D0317}" type="slidenum">
              <a:rPr lang="en-US"/>
              <a:pPr/>
              <a:t>13</a:t>
            </a:fld>
            <a:endParaRPr lang="en-US"/>
          </a:p>
        </p:txBody>
      </p:sp>
    </p:spTree>
    <p:extLst>
      <p:ext uri="{BB962C8B-B14F-4D97-AF65-F5344CB8AC3E}">
        <p14:creationId xmlns:p14="http://schemas.microsoft.com/office/powerpoint/2010/main" val="2716690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19E74E43-3A8E-4892-9994-2D18DBF52B69}" type="slidenum">
              <a:rPr lang="en-US"/>
              <a:pPr/>
              <a:t>15</a:t>
            </a:fld>
            <a:endParaRPr lang="en-US"/>
          </a:p>
        </p:txBody>
      </p:sp>
    </p:spTree>
    <p:extLst>
      <p:ext uri="{BB962C8B-B14F-4D97-AF65-F5344CB8AC3E}">
        <p14:creationId xmlns:p14="http://schemas.microsoft.com/office/powerpoint/2010/main" val="2837658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5284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9" name="Picture 20"/>
          <p:cNvPicPr>
            <a:picLocks noChangeAspect="1" noChangeArrowheads="1"/>
          </p:cNvPicPr>
          <p:nvPr userDrawn="1"/>
        </p:nvPicPr>
        <p:blipFill>
          <a:blip r:embed="rId13"/>
          <a:srcRect/>
          <a:stretch>
            <a:fillRect/>
          </a:stretch>
        </p:blipFill>
        <p:spPr bwMode="auto">
          <a:xfrm>
            <a:off x="228600" y="0"/>
            <a:ext cx="1309158" cy="961824"/>
          </a:xfrm>
          <a:prstGeom prst="rect">
            <a:avLst/>
          </a:prstGeom>
          <a:noFill/>
          <a:ln w="9525">
            <a:noFill/>
            <a:miter lim="800000"/>
            <a:headEnd/>
            <a:tailEnd/>
          </a:ln>
        </p:spPr>
      </p:pic>
      <p:pic>
        <p:nvPicPr>
          <p:cNvPr id="10" name="Picture 9"/>
          <p:cNvPicPr>
            <a:picLocks noChangeAspect="1" noChangeArrowheads="1"/>
          </p:cNvPicPr>
          <p:nvPr userDrawn="1"/>
        </p:nvPicPr>
        <p:blipFill>
          <a:blip r:embed="rId14"/>
          <a:srcRect/>
          <a:stretch>
            <a:fillRect/>
          </a:stretch>
        </p:blipFill>
        <p:spPr bwMode="auto">
          <a:xfrm>
            <a:off x="3429000" y="-13636"/>
            <a:ext cx="1338409" cy="975460"/>
          </a:xfrm>
          <a:prstGeom prst="rect">
            <a:avLst/>
          </a:prstGeom>
          <a:noFill/>
          <a:ln w="9525">
            <a:noFill/>
            <a:miter lim="800000"/>
            <a:headEnd/>
            <a:tailEnd/>
          </a:ln>
        </p:spPr>
      </p:pic>
      <p:pic>
        <p:nvPicPr>
          <p:cNvPr id="12" name="Picture 5"/>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37758" y="0"/>
            <a:ext cx="1943100" cy="96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6781800" y="637401"/>
            <a:ext cx="1676400" cy="276999"/>
          </a:xfrm>
          <a:prstGeom prst="rect">
            <a:avLst/>
          </a:prstGeom>
        </p:spPr>
        <p:txBody>
          <a:bodyPr wrap="square">
            <a:spAutoFit/>
          </a:bodyPr>
          <a:lstStyle/>
          <a:p>
            <a:pPr algn="r"/>
            <a:r>
              <a:rPr lang="en-US" sz="1200" b="0" smtClean="0">
                <a:latin typeface="Arial Black" panose="020B0A04020102020204" pitchFamily="34" charset="0"/>
              </a:rPr>
              <a:t>[Part 1]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/15</a:t>
            </a:r>
            <a:endParaRPr lang="en-US" sz="1200" b="0">
              <a:latin typeface="Arial Black" panose="020B0A04020102020204" pitchFamily="34" charset="0"/>
            </a:endParaRPr>
          </a:p>
        </p:txBody>
      </p:sp>
      <p:sp>
        <p:nvSpPr>
          <p:cNvPr id="3" name="TextBox 2"/>
          <p:cNvSpPr txBox="1"/>
          <p:nvPr userDrawn="1"/>
        </p:nvSpPr>
        <p:spPr>
          <a:xfrm>
            <a:off x="6477000" y="152400"/>
            <a:ext cx="2590800" cy="523220"/>
          </a:xfrm>
          <a:prstGeom prst="rect">
            <a:avLst/>
          </a:prstGeom>
          <a:noFill/>
        </p:spPr>
        <p:txBody>
          <a:bodyPr wrap="square" rtlCol="0">
            <a:spAutoFit/>
          </a:bodyPr>
          <a:lstStyle/>
          <a:p>
            <a:pPr algn="ctr"/>
            <a:r>
              <a:rPr lang="en-US" sz="1600" b="0" smtClean="0">
                <a:latin typeface="Aharoni" panose="02010803020104030203" pitchFamily="2" charset="-79"/>
                <a:cs typeface="Aharoni" panose="02010803020104030203" pitchFamily="2" charset="-79"/>
              </a:rPr>
              <a:t>Discrete</a:t>
            </a:r>
            <a:r>
              <a:rPr lang="en-US" sz="1600" b="0" baseline="0" smtClean="0">
                <a:latin typeface="Aharoni" panose="02010803020104030203" pitchFamily="2" charset="-79"/>
                <a:cs typeface="Aharoni" panose="02010803020104030203" pitchFamily="2" charset="-79"/>
              </a:rPr>
              <a:t> Choice Modeling</a:t>
            </a:r>
          </a:p>
          <a:p>
            <a:pPr algn="ctr"/>
            <a:r>
              <a:rPr lang="en-US" sz="1200" b="0" baseline="0" smtClean="0">
                <a:latin typeface="Aharoni" panose="02010803020104030203" pitchFamily="2" charset="-79"/>
                <a:cs typeface="Aharoni" panose="02010803020104030203" pitchFamily="2" charset="-79"/>
              </a:rPr>
              <a:t>Econometric Methodology</a:t>
            </a:r>
          </a:p>
        </p:txBody>
      </p:sp>
      <p:pic>
        <p:nvPicPr>
          <p:cNvPr id="1026"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764201" y="-6141"/>
            <a:ext cx="1636599" cy="990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userDrawn="1"/>
        </p:nvSpPr>
        <p:spPr bwMode="auto">
          <a:xfrm>
            <a:off x="6425184" y="10160"/>
            <a:ext cx="2718816" cy="980440"/>
          </a:xfrm>
          <a:prstGeom prst="rect">
            <a:avLst/>
          </a:prstGeom>
          <a:noFill/>
          <a:ln w="3810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Rectangle 15"/>
          <p:cNvSpPr/>
          <p:nvPr userDrawn="1"/>
        </p:nvSpPr>
        <p:spPr bwMode="auto">
          <a:xfrm>
            <a:off x="228600" y="96792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2987408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600269" y="1447800"/>
            <a:ext cx="8229600" cy="758825"/>
          </a:xfrm>
          <a:ln w="28575">
            <a:solidFill>
              <a:srgbClr val="7030A0"/>
            </a:solidFill>
          </a:ln>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3962400" y="3352800"/>
            <a:ext cx="4114800" cy="1371600"/>
          </a:xfrm>
        </p:spPr>
        <p:txBody>
          <a:bodyPr/>
          <a:lstStyle/>
          <a:p>
            <a:pPr marL="0" indent="0">
              <a:buFont typeface="Wingdings" pitchFamily="2" charset="2"/>
              <a:buNone/>
            </a:pPr>
            <a:r>
              <a:rPr lang="en-US" sz="2400" b="1">
                <a:latin typeface="Arial" charset="0"/>
              </a:rPr>
              <a:t>William Greene</a:t>
            </a:r>
          </a:p>
          <a:p>
            <a:pPr marL="0" indent="0">
              <a:buFont typeface="Wingdings" pitchFamily="2" charset="2"/>
              <a:buNone/>
            </a:pPr>
            <a:r>
              <a:rPr lang="en-US" sz="2400" b="1">
                <a:latin typeface="Arial" charset="0"/>
              </a:rPr>
              <a:t>Stern School of Business</a:t>
            </a:r>
          </a:p>
          <a:p>
            <a:pPr marL="0" indent="0">
              <a:buFont typeface="Wingdings" pitchFamily="2" charset="2"/>
              <a:buNone/>
            </a:pPr>
            <a:r>
              <a:rPr lang="en-US" sz="2400" b="1">
                <a:latin typeface="Arial" charset="0"/>
              </a:rPr>
              <a:t>New York University</a:t>
            </a:r>
          </a:p>
        </p:txBody>
      </p:sp>
      <p:sp>
        <p:nvSpPr>
          <p:cNvPr id="2" name="TextBox 1"/>
          <p:cNvSpPr txBox="1"/>
          <p:nvPr/>
        </p:nvSpPr>
        <p:spPr>
          <a:xfrm>
            <a:off x="609600" y="2667000"/>
            <a:ext cx="2514600" cy="3108543"/>
          </a:xfrm>
          <a:prstGeom prst="rect">
            <a:avLst/>
          </a:prstGeom>
          <a:noFill/>
          <a:ln w="28575">
            <a:solidFill>
              <a:srgbClr val="7030A0"/>
            </a:solidFill>
          </a:ln>
        </p:spPr>
        <p:txBody>
          <a:bodyPr wrap="square" rtlCol="0">
            <a:spAutoFit/>
          </a:bodyPr>
          <a:lstStyle/>
          <a:p>
            <a:pPr>
              <a:tabLst>
                <a:tab pos="344488" algn="l"/>
              </a:tabLst>
            </a:pPr>
            <a:r>
              <a:rPr lang="en-US" sz="1400" b="1">
                <a:latin typeface="+mj-lt"/>
              </a:rPr>
              <a:t>0	Introduction</a:t>
            </a:r>
          </a:p>
          <a:p>
            <a:pPr>
              <a:tabLst>
                <a:tab pos="344488" algn="l"/>
              </a:tabLst>
            </a:pPr>
            <a:r>
              <a:rPr lang="en-US" sz="1400" b="1">
                <a:solidFill>
                  <a:srgbClr val="FF0000"/>
                </a:solidFill>
                <a:latin typeface="+mj-lt"/>
              </a:rPr>
              <a:t>1	</a:t>
            </a:r>
            <a:r>
              <a:rPr lang="en-US" sz="1400" b="1" smtClean="0">
                <a:solidFill>
                  <a:srgbClr val="FF0000"/>
                </a:solidFill>
                <a:latin typeface="+mj-lt"/>
              </a:rPr>
              <a:t>Summary</a:t>
            </a:r>
            <a:endParaRPr lang="en-US" sz="1400" b="1">
              <a:solidFill>
                <a:srgbClr val="FF0000"/>
              </a:solidFill>
              <a:latin typeface="+mj-lt"/>
            </a:endParaRPr>
          </a:p>
          <a:p>
            <a:pPr>
              <a:tabLst>
                <a:tab pos="344488" algn="l"/>
              </a:tabLst>
            </a:pPr>
            <a:r>
              <a:rPr lang="en-US" sz="1400" b="1">
                <a:latin typeface="+mj-lt"/>
              </a:rPr>
              <a:t>2	Binary Choice</a:t>
            </a:r>
          </a:p>
          <a:p>
            <a:pPr>
              <a:tabLst>
                <a:tab pos="344488" algn="l"/>
              </a:tabLst>
            </a:pPr>
            <a:r>
              <a:rPr lang="en-US" sz="1400" b="1">
                <a:latin typeface="+mj-lt"/>
              </a:rPr>
              <a:t>3	Panel Data</a:t>
            </a:r>
          </a:p>
          <a:p>
            <a:pPr>
              <a:tabLst>
                <a:tab pos="344488" algn="l"/>
              </a:tabLst>
            </a:pPr>
            <a:r>
              <a:rPr lang="en-US" sz="1400" b="1">
                <a:latin typeface="+mj-lt"/>
              </a:rPr>
              <a:t>4	Bivariate Probit</a:t>
            </a:r>
          </a:p>
          <a:p>
            <a:pPr>
              <a:tabLst>
                <a:tab pos="344488" algn="l"/>
              </a:tabLst>
            </a:pPr>
            <a:r>
              <a:rPr lang="en-US" sz="1400" b="1">
                <a:latin typeface="+mj-lt"/>
              </a:rPr>
              <a:t>5	Ordered Choice</a:t>
            </a:r>
          </a:p>
          <a:p>
            <a:pPr>
              <a:tabLst>
                <a:tab pos="344488" algn="l"/>
              </a:tabLst>
            </a:pPr>
            <a:r>
              <a:rPr lang="en-US" sz="1400" b="1">
                <a:latin typeface="+mj-lt"/>
              </a:rPr>
              <a:t>6	Count Data</a:t>
            </a:r>
          </a:p>
          <a:p>
            <a:pPr>
              <a:tabLst>
                <a:tab pos="344488" algn="l"/>
              </a:tabLst>
            </a:pPr>
            <a:r>
              <a:rPr lang="en-US" sz="1400" b="1">
                <a:latin typeface="+mj-lt"/>
              </a:rPr>
              <a:t>7	Multinomial Choice</a:t>
            </a:r>
          </a:p>
          <a:p>
            <a:pPr>
              <a:tabLst>
                <a:tab pos="344488" algn="l"/>
              </a:tabLst>
            </a:pPr>
            <a:r>
              <a:rPr lang="en-US" sz="1400" b="1">
                <a:latin typeface="+mj-lt"/>
              </a:rPr>
              <a:t>8	Nested Logit</a:t>
            </a:r>
          </a:p>
          <a:p>
            <a:pPr>
              <a:tabLst>
                <a:tab pos="344488" algn="l"/>
              </a:tabLst>
            </a:pPr>
            <a:r>
              <a:rPr lang="en-US" sz="1400" b="1">
                <a:latin typeface="+mj-lt"/>
              </a:rPr>
              <a:t>9	Heterogeneity</a:t>
            </a:r>
          </a:p>
          <a:p>
            <a:pPr>
              <a:tabLst>
                <a:tab pos="344488" algn="l"/>
              </a:tabLst>
            </a:pPr>
            <a:r>
              <a:rPr lang="en-US" sz="1400" b="1">
                <a:latin typeface="+mj-lt"/>
              </a:rPr>
              <a:t>10	Latent Class</a:t>
            </a:r>
          </a:p>
          <a:p>
            <a:pPr>
              <a:tabLst>
                <a:tab pos="344488" algn="l"/>
              </a:tabLst>
            </a:pPr>
            <a:r>
              <a:rPr lang="en-US" sz="1400" b="1">
                <a:latin typeface="+mj-lt"/>
              </a:rPr>
              <a:t>11	Mixed Logit</a:t>
            </a:r>
          </a:p>
          <a:p>
            <a:pPr>
              <a:tabLst>
                <a:tab pos="344488" algn="l"/>
              </a:tabLst>
            </a:pPr>
            <a:r>
              <a:rPr lang="en-US" sz="1400" b="1">
                <a:latin typeface="+mj-lt"/>
              </a:rPr>
              <a:t>12	Stated Preference</a:t>
            </a:r>
          </a:p>
          <a:p>
            <a:pPr>
              <a:tabLst>
                <a:tab pos="344488" algn="l"/>
              </a:tabLst>
            </a:pPr>
            <a:r>
              <a:rPr lang="en-US" sz="1400" b="1">
                <a:latin typeface="+mj-lt"/>
              </a:rPr>
              <a:t>13	Hybrid </a:t>
            </a:r>
            <a:r>
              <a:rPr lang="en-US" sz="1400" b="1" smtClean="0">
                <a:latin typeface="+mj-lt"/>
              </a:rPr>
              <a:t>Choice</a:t>
            </a:r>
            <a:endParaRPr lang="en-US" sz="1400" b="1">
              <a:latin typeface="+mj-lt"/>
            </a:endParaRPr>
          </a:p>
        </p:txBody>
      </p:sp>
      <p:sp>
        <p:nvSpPr>
          <p:cNvPr id="3" name="Rectangle 2"/>
          <p:cNvSpPr/>
          <p:nvPr/>
        </p:nvSpPr>
        <p:spPr bwMode="auto">
          <a:xfrm>
            <a:off x="609600" y="2934476"/>
            <a:ext cx="2514600" cy="228600"/>
          </a:xfrm>
          <a:prstGeom prst="rect">
            <a:avLst/>
          </a:prstGeom>
          <a:solidFill>
            <a:srgbClr val="7030A0">
              <a:alpha val="2000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874866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1603375"/>
            <a:ext cx="8229600" cy="530225"/>
          </a:xfrm>
        </p:spPr>
        <p:txBody>
          <a:bodyPr/>
          <a:lstStyle/>
          <a:p>
            <a:pPr algn="ctr" eaLnBrk="1" hangingPunct="1"/>
            <a:r>
              <a:rPr lang="en-US" sz="3600" b="1" smtClean="0">
                <a:solidFill>
                  <a:schemeClr val="tx1"/>
                </a:solidFill>
              </a:rPr>
              <a:t>Objectives in Model Building</a:t>
            </a:r>
          </a:p>
        </p:txBody>
      </p:sp>
      <p:sp>
        <p:nvSpPr>
          <p:cNvPr id="12291" name="Rectangle 3"/>
          <p:cNvSpPr>
            <a:spLocks noGrp="1" noChangeArrowheads="1"/>
          </p:cNvSpPr>
          <p:nvPr>
            <p:ph idx="1"/>
          </p:nvPr>
        </p:nvSpPr>
        <p:spPr>
          <a:xfrm>
            <a:off x="1447800" y="2286000"/>
            <a:ext cx="7162800" cy="3886200"/>
          </a:xfrm>
        </p:spPr>
        <p:txBody>
          <a:bodyPr/>
          <a:lstStyle/>
          <a:p>
            <a:pPr eaLnBrk="1" hangingPunct="1">
              <a:lnSpc>
                <a:spcPct val="90000"/>
              </a:lnSpc>
            </a:pPr>
            <a:r>
              <a:rPr lang="en-US" sz="2000" b="1" dirty="0" smtClean="0">
                <a:latin typeface="Arial" charset="0"/>
              </a:rPr>
              <a:t>Specification</a:t>
            </a:r>
            <a:r>
              <a:rPr lang="en-US" sz="2000" dirty="0" smtClean="0">
                <a:latin typeface="Arial" charset="0"/>
              </a:rPr>
              <a:t>: guided by underlying theory</a:t>
            </a:r>
          </a:p>
          <a:p>
            <a:pPr lvl="1">
              <a:lnSpc>
                <a:spcPct val="90000"/>
              </a:lnSpc>
            </a:pPr>
            <a:r>
              <a:rPr lang="en-US" sz="1600" dirty="0" smtClean="0">
                <a:latin typeface="Arial" charset="0"/>
              </a:rPr>
              <a:t>Modeling framework</a:t>
            </a:r>
          </a:p>
          <a:p>
            <a:pPr lvl="1">
              <a:lnSpc>
                <a:spcPct val="90000"/>
              </a:lnSpc>
            </a:pPr>
            <a:r>
              <a:rPr lang="en-US" sz="1600" dirty="0" smtClean="0">
                <a:latin typeface="Arial" charset="0"/>
              </a:rPr>
              <a:t>Functional forms</a:t>
            </a:r>
          </a:p>
          <a:p>
            <a:pPr eaLnBrk="1" hangingPunct="1">
              <a:lnSpc>
                <a:spcPct val="90000"/>
              </a:lnSpc>
            </a:pPr>
            <a:r>
              <a:rPr lang="en-US" sz="2000" b="1" dirty="0" smtClean="0">
                <a:latin typeface="Arial" charset="0"/>
              </a:rPr>
              <a:t>Estimation</a:t>
            </a:r>
            <a:r>
              <a:rPr lang="en-US" sz="2000" dirty="0" smtClean="0">
                <a:latin typeface="Arial" charset="0"/>
              </a:rPr>
              <a:t>: coefficients, partial effects, model implications</a:t>
            </a:r>
          </a:p>
          <a:p>
            <a:pPr eaLnBrk="1" hangingPunct="1">
              <a:lnSpc>
                <a:spcPct val="90000"/>
              </a:lnSpc>
            </a:pPr>
            <a:r>
              <a:rPr lang="en-US" sz="2000" b="1" dirty="0" smtClean="0">
                <a:latin typeface="Arial" charset="0"/>
              </a:rPr>
              <a:t>Statistical inference</a:t>
            </a:r>
            <a:r>
              <a:rPr lang="en-US" sz="2000" dirty="0" smtClean="0">
                <a:latin typeface="Arial" charset="0"/>
              </a:rPr>
              <a:t>: hypothesis testing </a:t>
            </a:r>
          </a:p>
          <a:p>
            <a:pPr eaLnBrk="1" hangingPunct="1">
              <a:lnSpc>
                <a:spcPct val="90000"/>
              </a:lnSpc>
            </a:pPr>
            <a:r>
              <a:rPr lang="en-US" sz="2000" b="1" dirty="0" smtClean="0">
                <a:latin typeface="Arial" charset="0"/>
              </a:rPr>
              <a:t>Prediction</a:t>
            </a:r>
            <a:r>
              <a:rPr lang="en-US" sz="2000" dirty="0" smtClean="0">
                <a:latin typeface="Arial" charset="0"/>
              </a:rPr>
              <a:t>: individual and aggregate</a:t>
            </a:r>
          </a:p>
          <a:p>
            <a:pPr eaLnBrk="1" hangingPunct="1">
              <a:lnSpc>
                <a:spcPct val="90000"/>
              </a:lnSpc>
            </a:pPr>
            <a:r>
              <a:rPr lang="en-US" sz="2000" b="1" dirty="0" smtClean="0">
                <a:latin typeface="Arial" charset="0"/>
              </a:rPr>
              <a:t>Model assessment </a:t>
            </a:r>
            <a:r>
              <a:rPr lang="en-US" sz="2000" dirty="0" smtClean="0">
                <a:latin typeface="Arial" charset="0"/>
              </a:rPr>
              <a:t>(fit, adequacy) and evaluation</a:t>
            </a:r>
          </a:p>
          <a:p>
            <a:pPr eaLnBrk="1" hangingPunct="1">
              <a:lnSpc>
                <a:spcPct val="90000"/>
              </a:lnSpc>
            </a:pPr>
            <a:r>
              <a:rPr lang="en-US" sz="2000" b="1" dirty="0" smtClean="0">
                <a:latin typeface="Arial" charset="0"/>
              </a:rPr>
              <a:t>Model extensions</a:t>
            </a:r>
          </a:p>
          <a:p>
            <a:pPr lvl="1">
              <a:lnSpc>
                <a:spcPct val="90000"/>
              </a:lnSpc>
            </a:pPr>
            <a:r>
              <a:rPr lang="en-US" sz="1600" dirty="0" smtClean="0">
                <a:latin typeface="Arial" charset="0"/>
              </a:rPr>
              <a:t>Interdependencies, multiple part models</a:t>
            </a:r>
          </a:p>
          <a:p>
            <a:pPr lvl="1">
              <a:lnSpc>
                <a:spcPct val="90000"/>
              </a:lnSpc>
            </a:pPr>
            <a:r>
              <a:rPr lang="en-US" sz="1600" dirty="0" smtClean="0">
                <a:latin typeface="Arial" charset="0"/>
              </a:rPr>
              <a:t>Heterogeneity</a:t>
            </a:r>
          </a:p>
          <a:p>
            <a:pPr lvl="1">
              <a:lnSpc>
                <a:spcPct val="90000"/>
              </a:lnSpc>
            </a:pPr>
            <a:r>
              <a:rPr lang="en-US" sz="1600" smtClean="0">
                <a:latin typeface="Arial" charset="0"/>
              </a:rPr>
              <a:t>Endogeneity and “causal inference”</a:t>
            </a:r>
            <a:endParaRPr lang="en-US" sz="1600" dirty="0" smtClean="0">
              <a:latin typeface="Arial" charset="0"/>
            </a:endParaRPr>
          </a:p>
          <a:p>
            <a:pPr>
              <a:lnSpc>
                <a:spcPct val="90000"/>
              </a:lnSpc>
            </a:pPr>
            <a:r>
              <a:rPr lang="en-US" sz="2000" b="1" dirty="0" smtClean="0">
                <a:latin typeface="Arial" charset="0"/>
              </a:rPr>
              <a:t>Exploration</a:t>
            </a:r>
            <a:r>
              <a:rPr lang="en-US" sz="2000" dirty="0" smtClean="0">
                <a:latin typeface="Arial" charset="0"/>
              </a:rPr>
              <a:t>: Estimation and inference methods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676400"/>
            <a:ext cx="6858000" cy="530225"/>
          </a:xfrm>
        </p:spPr>
        <p:txBody>
          <a:bodyPr/>
          <a:lstStyle/>
          <a:p>
            <a:pPr algn="ctr" eaLnBrk="1" hangingPunct="1"/>
            <a:r>
              <a:rPr lang="en-US" sz="3600" b="1" smtClean="0">
                <a:solidFill>
                  <a:schemeClr val="tx1"/>
                </a:solidFill>
              </a:rPr>
              <a:t>Regression Basics</a:t>
            </a:r>
          </a:p>
        </p:txBody>
      </p:sp>
      <p:sp>
        <p:nvSpPr>
          <p:cNvPr id="13315" name="Rectangle 3"/>
          <p:cNvSpPr>
            <a:spLocks noGrp="1" noChangeArrowheads="1"/>
          </p:cNvSpPr>
          <p:nvPr>
            <p:ph idx="1"/>
          </p:nvPr>
        </p:nvSpPr>
        <p:spPr>
          <a:xfrm>
            <a:off x="2133600" y="2438400"/>
            <a:ext cx="5562600" cy="2514600"/>
          </a:xfrm>
        </p:spPr>
        <p:txBody>
          <a:bodyPr/>
          <a:lstStyle/>
          <a:p>
            <a:pPr marL="0" indent="0" eaLnBrk="1" hangingPunct="1">
              <a:buNone/>
            </a:pPr>
            <a:r>
              <a:rPr lang="en-US" sz="2400" smtClean="0">
                <a:latin typeface="Arial" charset="0"/>
              </a:rPr>
              <a:t>The “MODEL”</a:t>
            </a:r>
          </a:p>
          <a:p>
            <a:pPr lvl="1" eaLnBrk="1" hangingPunct="1"/>
            <a:r>
              <a:rPr lang="en-US" sz="1800" smtClean="0">
                <a:latin typeface="Arial" charset="0"/>
              </a:rPr>
              <a:t>Modeling the conditional mean – Regression</a:t>
            </a:r>
          </a:p>
          <a:p>
            <a:pPr marL="0" indent="0">
              <a:buNone/>
            </a:pPr>
            <a:r>
              <a:rPr lang="en-US" sz="2200" smtClean="0">
                <a:latin typeface="Arial" charset="0"/>
              </a:rPr>
              <a:t>Other features of interest</a:t>
            </a:r>
          </a:p>
          <a:p>
            <a:pPr lvl="1" eaLnBrk="1" hangingPunct="1"/>
            <a:r>
              <a:rPr lang="en-US" sz="1800" smtClean="0">
                <a:latin typeface="Arial" charset="0"/>
              </a:rPr>
              <a:t>Modeling quantiles</a:t>
            </a:r>
          </a:p>
          <a:p>
            <a:pPr lvl="1" eaLnBrk="1" hangingPunct="1"/>
            <a:r>
              <a:rPr lang="en-US" sz="1800" smtClean="0">
                <a:latin typeface="Arial" charset="0"/>
              </a:rPr>
              <a:t>Conditional variances or covariances</a:t>
            </a:r>
          </a:p>
          <a:p>
            <a:pPr lvl="1" eaLnBrk="1" hangingPunct="1"/>
            <a:r>
              <a:rPr lang="en-US" sz="1800" smtClean="0">
                <a:latin typeface="Arial" charset="0"/>
              </a:rPr>
              <a:t>Modeling probabilities for discrete choice</a:t>
            </a:r>
          </a:p>
          <a:p>
            <a:pPr lvl="1" eaLnBrk="1" hangingPunct="1"/>
            <a:r>
              <a:rPr lang="en-US" sz="1800" smtClean="0">
                <a:latin typeface="Arial" charset="0"/>
              </a:rPr>
              <a:t>Modeling other features of the population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914400" y="1374775"/>
            <a:ext cx="8229600" cy="530225"/>
          </a:xfrm>
        </p:spPr>
        <p:txBody>
          <a:bodyPr/>
          <a:lstStyle/>
          <a:p>
            <a:pPr algn="ctr" eaLnBrk="1" hangingPunct="1"/>
            <a:r>
              <a:rPr lang="en-US" sz="3600" b="1" smtClean="0">
                <a:solidFill>
                  <a:schemeClr val="tx1"/>
                </a:solidFill>
              </a:rPr>
              <a:t>Application: Health Care Usage</a:t>
            </a:r>
          </a:p>
        </p:txBody>
      </p:sp>
      <p:sp>
        <p:nvSpPr>
          <p:cNvPr id="14339" name="Text Box 3"/>
          <p:cNvSpPr txBox="1">
            <a:spLocks noChangeArrowheads="1"/>
          </p:cNvSpPr>
          <p:nvPr/>
        </p:nvSpPr>
        <p:spPr bwMode="auto">
          <a:xfrm>
            <a:off x="609600" y="1968817"/>
            <a:ext cx="8382000" cy="4431983"/>
          </a:xfrm>
          <a:prstGeom prst="rect">
            <a:avLst/>
          </a:prstGeom>
          <a:noFill/>
          <a:ln w="19050">
            <a:noFill/>
            <a:miter lim="800000"/>
            <a:headEnd/>
            <a:tailEnd/>
          </a:ln>
        </p:spPr>
        <p:txBody>
          <a:bodyPr>
            <a:spAutoFit/>
          </a:bodyPr>
          <a:lstStyle/>
          <a:p>
            <a:pPr>
              <a:spcBef>
                <a:spcPct val="50000"/>
              </a:spcBef>
            </a:pPr>
            <a:r>
              <a:rPr lang="en-US" sz="1600" b="1">
                <a:solidFill>
                  <a:srgbClr val="FF3300"/>
                </a:solidFill>
                <a:latin typeface="Times New Roman" pitchFamily="18" charset="0"/>
              </a:rPr>
              <a:t>German Health Care Usage Data</a:t>
            </a:r>
            <a:r>
              <a:rPr lang="en-US" sz="1400" b="1">
                <a:latin typeface="Times New Roman" pitchFamily="18" charset="0"/>
              </a:rPr>
              <a:t>, 7,293 Individuals, Varying Numbers of Periods</a:t>
            </a:r>
            <a:r>
              <a:rPr lang="en-US" sz="1400">
                <a:latin typeface="Times New Roman" pitchFamily="18" charset="0"/>
              </a:rPr>
              <a:t/>
            </a:r>
            <a:br>
              <a:rPr lang="en-US" sz="1400">
                <a:latin typeface="Times New Roman" pitchFamily="18" charset="0"/>
              </a:rPr>
            </a:br>
            <a:r>
              <a:rPr lang="en-US" sz="1400" smtClean="0">
                <a:latin typeface="Times New Roman" pitchFamily="18" charset="0"/>
              </a:rPr>
              <a:t>Data </a:t>
            </a:r>
            <a:r>
              <a:rPr lang="en-US" sz="1400">
                <a:latin typeface="Times New Roman" pitchFamily="18" charset="0"/>
              </a:rPr>
              <a:t>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a:t>
            </a:r>
            <a:r>
              <a:rPr lang="en-US" sz="1400" smtClean="0">
                <a:latin typeface="Times New Roman" pitchFamily="18" charset="0"/>
              </a:rPr>
              <a:t/>
            </a:r>
            <a:br>
              <a:rPr lang="en-US" sz="1400" smtClean="0">
                <a:latin typeface="Times New Roman" pitchFamily="18" charset="0"/>
              </a:rPr>
            </a:br>
            <a:r>
              <a:rPr lang="en-US" sz="1400" smtClean="0">
                <a:latin typeface="Times New Roman" pitchFamily="18" charset="0"/>
              </a:rPr>
              <a:t>(</a:t>
            </a:r>
            <a:r>
              <a:rPr lang="en-US" sz="1400">
                <a:latin typeface="Times New Roman" pitchFamily="18" charset="0"/>
              </a:rPr>
              <a:t>Downloaded from the JAE Archive)</a:t>
            </a:r>
          </a:p>
          <a:p>
            <a:r>
              <a:rPr lang="en-US" sz="1400" b="1"/>
              <a:t>Variables in the file are</a:t>
            </a:r>
            <a:r>
              <a:rPr lang="en-US" sz="1400"/>
              <a:t/>
            </a:r>
            <a:br>
              <a:rPr lang="en-US" sz="1400"/>
            </a:br>
            <a:r>
              <a:rPr lang="en-US" sz="1400" smtClean="0">
                <a:latin typeface="Times New Roman" pitchFamily="18" charset="0"/>
              </a:rPr>
              <a:t>                   </a:t>
            </a:r>
            <a:r>
              <a:rPr lang="en-US" sz="1400" b="1">
                <a:latin typeface="Times New Roman" pitchFamily="18" charset="0"/>
              </a:rPr>
              <a:t>DOCTOR  	=  1(Number of doctor visits &gt; 0)</a:t>
            </a:r>
            <a:br>
              <a:rPr lang="en-US" sz="1400" b="1">
                <a:latin typeface="Times New Roman" pitchFamily="18" charset="0"/>
              </a:rPr>
            </a:br>
            <a:r>
              <a:rPr lang="en-US" sz="1400" b="1">
                <a:latin typeface="Times New Roman" pitchFamily="18" charset="0"/>
              </a:rPr>
              <a:t>                   HOSPITAL	=  1(Number of hospital visits &gt; 0)</a:t>
            </a:r>
          </a:p>
          <a:p>
            <a:r>
              <a:rPr lang="en-US" sz="1400" b="1">
                <a:latin typeface="Times New Roman" pitchFamily="18" charset="0"/>
              </a:rPr>
              <a:t>                   HSAT       	=  health satisfaction, coded 0 (low) - 10 (high)  </a:t>
            </a:r>
          </a:p>
          <a:p>
            <a:r>
              <a:rPr lang="en-US" sz="1400" b="1">
                <a:solidFill>
                  <a:srgbClr val="FF3300"/>
                </a:solidFill>
                <a:latin typeface="Times New Roman" pitchFamily="18" charset="0"/>
              </a:rPr>
              <a:t>                   </a:t>
            </a:r>
            <a:r>
              <a:rPr lang="en-US" sz="1400" b="1">
                <a:latin typeface="Times New Roman" pitchFamily="18" charset="0"/>
              </a:rPr>
              <a:t>DOCVIS    	=  number of doctor visits in last three months</a:t>
            </a:r>
            <a:br>
              <a:rPr lang="en-US" sz="1400" b="1">
                <a:latin typeface="Times New Roman" pitchFamily="18" charset="0"/>
              </a:rPr>
            </a:br>
            <a:r>
              <a:rPr lang="en-US" sz="1400" b="1">
                <a:latin typeface="Times New Roman" pitchFamily="18" charset="0"/>
              </a:rPr>
              <a:t>                   HOSPVIS  	=  number of hospital visits in last calendar year</a:t>
            </a:r>
            <a:r>
              <a:rPr lang="en-US" sz="1400" b="1">
                <a:solidFill>
                  <a:srgbClr val="FF3300"/>
                </a:solidFill>
                <a:latin typeface="Times New Roman" pitchFamily="18" charset="0"/>
              </a:rPr>
              <a:t/>
            </a:r>
            <a:br>
              <a:rPr lang="en-US" sz="1400" b="1">
                <a:solidFill>
                  <a:srgbClr val="FF3300"/>
                </a:solidFill>
                <a:latin typeface="Times New Roman" pitchFamily="18" charset="0"/>
              </a:rPr>
            </a:br>
            <a:r>
              <a:rPr lang="en-US" sz="1400" b="1">
                <a:solidFill>
                  <a:srgbClr val="FF3300"/>
                </a:solidFill>
                <a:latin typeface="Times New Roman" pitchFamily="18" charset="0"/>
              </a:rPr>
              <a:t>                   </a:t>
            </a:r>
            <a:r>
              <a:rPr lang="en-US" sz="1400" b="1">
                <a:latin typeface="Times New Roman" pitchFamily="18" charset="0"/>
              </a:rPr>
              <a:t>PUBLIC    	=  insured in public health insurance = 1; otherwise = 0</a:t>
            </a:r>
            <a:br>
              <a:rPr lang="en-US" sz="1400" b="1">
                <a:latin typeface="Times New Roman" pitchFamily="18" charset="0"/>
              </a:rPr>
            </a:br>
            <a:r>
              <a:rPr lang="en-US" sz="1400" b="1">
                <a:latin typeface="Times New Roman" pitchFamily="18" charset="0"/>
              </a:rPr>
              <a:t>                   ADDON 	=  insured by add-on insurance = 1; otherswise = 0</a:t>
            </a:r>
          </a:p>
          <a:p>
            <a:r>
              <a:rPr lang="en-US" sz="1400">
                <a:latin typeface="Times New Roman" pitchFamily="18" charset="0"/>
              </a:rPr>
              <a:t>                   </a:t>
            </a:r>
            <a:r>
              <a:rPr lang="en-US" sz="1400" b="1">
                <a:latin typeface="Times New Roman" pitchFamily="18" charset="0"/>
              </a:rPr>
              <a:t>HHNINC 	=  household nominal monthly net income in German marks / 10000</a:t>
            </a:r>
            <a:r>
              <a:rPr lang="en-US" sz="1400">
                <a:latin typeface="Times New Roman" pitchFamily="18" charset="0"/>
              </a:rPr>
              <a:t>.</a:t>
            </a:r>
          </a:p>
          <a:p>
            <a:r>
              <a:rPr lang="en-US" sz="1400">
                <a:latin typeface="Times New Roman" pitchFamily="18" charset="0"/>
              </a:rPr>
              <a:t>                                             (4 observations with income=0 were dropped)</a:t>
            </a:r>
            <a:br>
              <a:rPr lang="en-US" sz="1400">
                <a:latin typeface="Times New Roman" pitchFamily="18" charset="0"/>
              </a:rPr>
            </a:br>
            <a:r>
              <a:rPr lang="en-US" sz="1400">
                <a:latin typeface="Times New Roman" pitchFamily="18" charset="0"/>
              </a:rPr>
              <a:t>                   </a:t>
            </a:r>
            <a:r>
              <a:rPr lang="en-US" sz="1400" b="1">
                <a:latin typeface="Times New Roman" pitchFamily="18" charset="0"/>
              </a:rPr>
              <a:t>HHKIDS 	=  children under age 16 in the household = 1; otherwise = 0</a:t>
            </a:r>
            <a:br>
              <a:rPr lang="en-US" sz="1400" b="1">
                <a:latin typeface="Times New Roman" pitchFamily="18" charset="0"/>
              </a:rPr>
            </a:br>
            <a:r>
              <a:rPr lang="en-US" sz="1400" b="1">
                <a:latin typeface="Times New Roman" pitchFamily="18" charset="0"/>
              </a:rPr>
              <a:t>                   EDUC 	=  years of schooling </a:t>
            </a:r>
          </a:p>
          <a:p>
            <a:r>
              <a:rPr lang="en-US" sz="1400" b="1">
                <a:latin typeface="Times New Roman" pitchFamily="18" charset="0"/>
              </a:rPr>
              <a:t>                   AGE 	=  age in years</a:t>
            </a:r>
          </a:p>
          <a:p>
            <a:r>
              <a:rPr lang="en-US" sz="1400" b="1">
                <a:latin typeface="Times New Roman" pitchFamily="18" charset="0"/>
              </a:rPr>
              <a:t>                   MARRIED 	=  marital </a:t>
            </a:r>
            <a:r>
              <a:rPr lang="en-US" sz="1400" b="1" smtClean="0"/>
              <a:t>status</a:t>
            </a:r>
            <a:endParaRPr lang="en-US" sz="1400" b="1">
              <a:latin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3"/>
          <a:srcRect/>
          <a:stretch>
            <a:fillRect/>
          </a:stretch>
        </p:blipFill>
        <p:spPr bwMode="auto">
          <a:xfrm>
            <a:off x="838200" y="1906398"/>
            <a:ext cx="7620000" cy="4037202"/>
          </a:xfrm>
          <a:prstGeom prst="rect">
            <a:avLst/>
          </a:prstGeom>
          <a:noFill/>
          <a:ln w="9525">
            <a:noFill/>
            <a:miter lim="800000"/>
            <a:headEnd/>
            <a:tailEnd/>
          </a:ln>
        </p:spPr>
      </p:pic>
      <p:sp>
        <p:nvSpPr>
          <p:cNvPr id="15363" name="Rectangle 5"/>
          <p:cNvSpPr>
            <a:spLocks noGrp="1" noChangeArrowheads="1"/>
          </p:cNvSpPr>
          <p:nvPr>
            <p:ph type="title"/>
          </p:nvPr>
        </p:nvSpPr>
        <p:spPr>
          <a:xfrm>
            <a:off x="457200" y="688975"/>
            <a:ext cx="8229600" cy="1139825"/>
          </a:xfrm>
        </p:spPr>
        <p:txBody>
          <a:bodyPr/>
          <a:lstStyle/>
          <a:p>
            <a:pPr algn="ctr" eaLnBrk="1" hangingPunct="1"/>
            <a:r>
              <a:rPr lang="en-US" sz="3600" b="1" smtClean="0">
                <a:solidFill>
                  <a:schemeClr val="tx1"/>
                </a:solidFill>
              </a:rPr>
              <a:t>Household Income</a:t>
            </a:r>
          </a:p>
        </p:txBody>
      </p:sp>
      <p:sp>
        <p:nvSpPr>
          <p:cNvPr id="2" name="TextBox 1"/>
          <p:cNvSpPr txBox="1"/>
          <p:nvPr/>
        </p:nvSpPr>
        <p:spPr>
          <a:xfrm>
            <a:off x="838200" y="6019800"/>
            <a:ext cx="7620000" cy="369332"/>
          </a:xfrm>
          <a:prstGeom prst="rect">
            <a:avLst/>
          </a:prstGeom>
          <a:noFill/>
        </p:spPr>
        <p:txBody>
          <a:bodyPr wrap="square" rtlCol="0">
            <a:spAutoFit/>
          </a:bodyPr>
          <a:lstStyle/>
          <a:p>
            <a:r>
              <a:rPr lang="en-US" b="1" smtClean="0">
                <a:latin typeface="+mj-lt"/>
              </a:rPr>
              <a:t>   Kernel Density Estimator                                 Histogram</a:t>
            </a:r>
            <a:endParaRPr lang="en-US" b="1">
              <a:latin typeface="+mj-lt"/>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765175"/>
            <a:ext cx="8229600" cy="1139825"/>
          </a:xfrm>
        </p:spPr>
        <p:txBody>
          <a:bodyPr/>
          <a:lstStyle/>
          <a:p>
            <a:pPr algn="ctr" eaLnBrk="1" hangingPunct="1"/>
            <a:r>
              <a:rPr lang="en-US" sz="3600" b="1" smtClean="0">
                <a:solidFill>
                  <a:schemeClr val="tx1"/>
                </a:solidFill>
              </a:rPr>
              <a:t>Regression – Income on Education</a:t>
            </a:r>
          </a:p>
        </p:txBody>
      </p:sp>
      <p:sp>
        <p:nvSpPr>
          <p:cNvPr id="16387" name="Text Box 4"/>
          <p:cNvSpPr txBox="1">
            <a:spLocks noChangeArrowheads="1"/>
          </p:cNvSpPr>
          <p:nvPr/>
        </p:nvSpPr>
        <p:spPr bwMode="auto">
          <a:xfrm>
            <a:off x="1066800" y="1876485"/>
            <a:ext cx="7467600" cy="452431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2</a:t>
            </a:r>
          </a:p>
          <a:p>
            <a:r>
              <a:rPr lang="en-US" sz="1200" b="1">
                <a:latin typeface="Courier New" pitchFamily="49" charset="0"/>
              </a:rPr>
              <a:t>             Degrees of freedom   =            885</a:t>
            </a:r>
          </a:p>
          <a:p>
            <a:r>
              <a:rPr lang="en-US" sz="1200" b="1">
                <a:latin typeface="Courier New" pitchFamily="49" charset="0"/>
              </a:rPr>
              <a:t>Residuals    Sum of squares       =      183.19359</a:t>
            </a:r>
          </a:p>
          <a:p>
            <a:r>
              <a:rPr lang="en-US" sz="1200" b="1">
                <a:latin typeface="Courier New" pitchFamily="49" charset="0"/>
              </a:rPr>
              <a:t>             Standard error of e  =         .45497</a:t>
            </a:r>
          </a:p>
          <a:p>
            <a:r>
              <a:rPr lang="en-US" sz="1200" b="1">
                <a:latin typeface="Courier New" pitchFamily="49" charset="0"/>
              </a:rPr>
              <a:t>Fit          R-squared            =         .10064</a:t>
            </a:r>
          </a:p>
          <a:p>
            <a:r>
              <a:rPr lang="en-US" sz="1200" b="1">
                <a:latin typeface="Courier New" pitchFamily="49" charset="0"/>
              </a:rPr>
              <a:t>             Adjusted R-squared   =         .09962</a:t>
            </a:r>
          </a:p>
          <a:p>
            <a:r>
              <a:rPr lang="en-US" sz="1200" b="1">
                <a:latin typeface="Courier New" pitchFamily="49" charset="0"/>
              </a:rPr>
              <a:t>Model test   F[  1,   885] (prob) =    99.0(.0000)</a:t>
            </a:r>
          </a:p>
          <a:p>
            <a:r>
              <a:rPr lang="en-US" sz="1200" b="1">
                <a:latin typeface="Courier New" pitchFamily="49" charset="0"/>
              </a:rPr>
              <a:t>Diagnostic   Log likelihood       =     -559.06527</a:t>
            </a:r>
          </a:p>
          <a:p>
            <a:r>
              <a:rPr lang="en-US" sz="1200" b="1">
                <a:latin typeface="Courier New" pitchFamily="49" charset="0"/>
              </a:rPr>
              <a:t>             Restricted(b=0)      =     -606.10609</a:t>
            </a:r>
          </a:p>
          <a:p>
            <a:r>
              <a:rPr lang="en-US" sz="1200" b="1">
                <a:latin typeface="Courier New" pitchFamily="49" charset="0"/>
              </a:rPr>
              <a:t>             Chi-sq [  1]  (prob) =    94.1(.0000)</a:t>
            </a:r>
          </a:p>
          <a:p>
            <a:r>
              <a:rPr lang="en-US" sz="1200" b="1">
                <a:latin typeface="Courier New" pitchFamily="49" charset="0"/>
              </a:rPr>
              <a:t>Info criter. LogAmemiya Prd. Crt. =       -1.57279</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-1.71604***       .08057      -21.299   .0000</a:t>
            </a:r>
          </a:p>
          <a:p>
            <a:r>
              <a:rPr lang="en-US" sz="1200" b="1">
                <a:latin typeface="Courier New" pitchFamily="49" charset="0"/>
              </a:rPr>
              <a:t>    EDUC|     .07176***       .00721        9.951   .0000      10.9707</a:t>
            </a:r>
          </a:p>
          <a:p>
            <a:r>
              <a:rPr lang="en-US" sz="1200" b="1">
                <a:latin typeface="Courier New" pitchFamily="49" charset="0"/>
              </a:rPr>
              <a:t>--------+-------------------------------------------------------------</a:t>
            </a:r>
          </a:p>
          <a:p>
            <a:r>
              <a:rPr lang="en-US" sz="1200" b="1">
                <a:latin typeface="Courier New" pitchFamily="49" charset="0"/>
              </a:rPr>
              <a:t>Note: ***, **, * = Significance at 1%, 5%, 10% level.</a:t>
            </a:r>
          </a:p>
          <a:p>
            <a:r>
              <a:rPr lang="en-US" sz="1200" b="1">
                <a:latin typeface="Courier New" pitchFamily="49" charset="0"/>
              </a:rPr>
              <a:t>----------------------------------------------------------------------</a:t>
            </a:r>
          </a:p>
        </p:txBody>
      </p:sp>
      <p:sp>
        <p:nvSpPr>
          <p:cNvPr id="2" name="Rectangle 1"/>
          <p:cNvSpPr/>
          <p:nvPr/>
        </p:nvSpPr>
        <p:spPr bwMode="auto">
          <a:xfrm>
            <a:off x="1066800" y="3529043"/>
            <a:ext cx="6629400" cy="585757"/>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66800" y="5410200"/>
            <a:ext cx="6629400"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685800"/>
            <a:ext cx="8229600" cy="1139825"/>
          </a:xfrm>
        </p:spPr>
        <p:txBody>
          <a:bodyPr/>
          <a:lstStyle/>
          <a:p>
            <a:pPr algn="ctr" eaLnBrk="1" hangingPunct="1"/>
            <a:r>
              <a:rPr lang="en-US" sz="3200" b="1" smtClean="0">
                <a:solidFill>
                  <a:schemeClr val="tx1"/>
                </a:solidFill>
              </a:rPr>
              <a:t>Specification and Functional Form</a:t>
            </a:r>
          </a:p>
        </p:txBody>
      </p:sp>
      <p:sp>
        <p:nvSpPr>
          <p:cNvPr id="17411" name="Rectangle 4"/>
          <p:cNvSpPr>
            <a:spLocks noChangeArrowheads="1"/>
          </p:cNvSpPr>
          <p:nvPr/>
        </p:nvSpPr>
        <p:spPr bwMode="auto">
          <a:xfrm>
            <a:off x="533400" y="1828800"/>
            <a:ext cx="7772400" cy="433965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3</a:t>
            </a:r>
          </a:p>
          <a:p>
            <a:r>
              <a:rPr lang="en-US" sz="1200" b="1">
                <a:latin typeface="Courier New" pitchFamily="49" charset="0"/>
              </a:rPr>
              <a:t>             Degrees of freedom   =            884</a:t>
            </a:r>
          </a:p>
          <a:p>
            <a:r>
              <a:rPr lang="en-US" sz="1200" b="1">
                <a:latin typeface="Courier New" pitchFamily="49" charset="0"/>
              </a:rPr>
              <a:t>Residuals    Sum of squares       =      183.00347</a:t>
            </a:r>
          </a:p>
          <a:p>
            <a:r>
              <a:rPr lang="en-US" sz="1200" b="1">
                <a:latin typeface="Courier New" pitchFamily="49" charset="0"/>
              </a:rPr>
              <a:t>             Standard error of e  =         .45499</a:t>
            </a:r>
          </a:p>
          <a:p>
            <a:r>
              <a:rPr lang="en-US" sz="1200" b="1">
                <a:latin typeface="Courier New" pitchFamily="49" charset="0"/>
              </a:rPr>
              <a:t>Fit          R-squared            =         .10157</a:t>
            </a:r>
          </a:p>
          <a:p>
            <a:r>
              <a:rPr lang="en-US" sz="1200" b="1">
                <a:latin typeface="Courier New" pitchFamily="49" charset="0"/>
              </a:rPr>
              <a:t>             Adjusted R-squared   =         .09954</a:t>
            </a:r>
          </a:p>
          <a:p>
            <a:r>
              <a:rPr lang="en-US" sz="1200" b="1">
                <a:latin typeface="Courier New" pitchFamily="49" charset="0"/>
              </a:rPr>
              <a:t>Model test   F[  2,   884] (prob) =    50.0(.0000)</a:t>
            </a:r>
          </a:p>
          <a:p>
            <a:r>
              <a:rPr lang="en-US" sz="1200" b="1">
                <a:latin typeface="Courier New" pitchFamily="49" charset="0"/>
              </a:rPr>
              <a:t>Diagnostic   Log likelihood       =     -558.60477</a:t>
            </a:r>
          </a:p>
          <a:p>
            <a:r>
              <a:rPr lang="en-US" sz="1200" b="1">
                <a:latin typeface="Courier New" pitchFamily="49" charset="0"/>
              </a:rPr>
              <a:t>             Restricted(b=0)      =     -606.10609</a:t>
            </a:r>
          </a:p>
          <a:p>
            <a:r>
              <a:rPr lang="en-US" sz="1200" b="1">
                <a:latin typeface="Courier New" pitchFamily="49" charset="0"/>
              </a:rPr>
              <a:t>             Chi-sq [  2]  (prob) =    95.0(.0000)</a:t>
            </a:r>
          </a:p>
          <a:p>
            <a:r>
              <a:rPr lang="en-US" sz="1200" b="1">
                <a:latin typeface="Courier New" pitchFamily="49" charset="0"/>
              </a:rPr>
              <a:t>Info criter. LogAmemiya Prd. Crt. =       -1.57158</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-1.68303***       .08763      -19.207   .0000</a:t>
            </a:r>
          </a:p>
          <a:p>
            <a:r>
              <a:rPr lang="en-US" sz="1200" b="1">
                <a:latin typeface="Courier New" pitchFamily="49" charset="0"/>
              </a:rPr>
              <a:t>    EDUC|     .06993***       .00746        9.375   .0000      10.9707</a:t>
            </a:r>
          </a:p>
          <a:p>
            <a:r>
              <a:rPr lang="en-US" sz="1200" b="1">
                <a:latin typeface="Courier New" pitchFamily="49" charset="0"/>
              </a:rPr>
              <a:t>  FEMALE|    -.03065          .03199        -.958   .3379       .42277</a:t>
            </a:r>
          </a:p>
          <a:p>
            <a:r>
              <a:rPr lang="en-US" sz="1200" b="1">
                <a:latin typeface="Courier New" pitchFamily="49" charset="0"/>
              </a:rPr>
              <a:t>--------+-------------------------------------------------------------</a:t>
            </a:r>
          </a:p>
        </p:txBody>
      </p:sp>
      <p:pic>
        <p:nvPicPr>
          <p:cNvPr id="5068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057399"/>
            <a:ext cx="3581400" cy="2758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688975"/>
            <a:ext cx="8229600" cy="1139825"/>
          </a:xfrm>
        </p:spPr>
        <p:txBody>
          <a:bodyPr/>
          <a:lstStyle/>
          <a:p>
            <a:pPr algn="ctr" eaLnBrk="1" hangingPunct="1"/>
            <a:r>
              <a:rPr lang="en-US" sz="3600" b="1" smtClean="0">
                <a:solidFill>
                  <a:schemeClr val="tx1"/>
                </a:solidFill>
              </a:rPr>
              <a:t>Interesting Partial Effects</a:t>
            </a:r>
          </a:p>
        </p:txBody>
      </p:sp>
      <p:sp>
        <p:nvSpPr>
          <p:cNvPr id="1028" name="Text Box 4"/>
          <p:cNvSpPr txBox="1">
            <a:spLocks noChangeArrowheads="1"/>
          </p:cNvSpPr>
          <p:nvPr/>
        </p:nvSpPr>
        <p:spPr bwMode="auto">
          <a:xfrm>
            <a:off x="457200" y="1844219"/>
            <a:ext cx="8382000" cy="4708981"/>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LHS=LOGINC   Mean                 =        -.92882</a:t>
            </a:r>
          </a:p>
          <a:p>
            <a:r>
              <a:rPr lang="en-US" sz="1200" b="1">
                <a:latin typeface="Courier New" pitchFamily="49" charset="0"/>
              </a:rPr>
              <a:t>             Standard deviation   =         .47948</a:t>
            </a:r>
          </a:p>
          <a:p>
            <a:r>
              <a:rPr lang="en-US" sz="1200" b="1">
                <a:latin typeface="Courier New" pitchFamily="49" charset="0"/>
              </a:rPr>
              <a:t>             Number of observs.   =            887</a:t>
            </a:r>
          </a:p>
          <a:p>
            <a:r>
              <a:rPr lang="en-US" sz="1200" b="1">
                <a:latin typeface="Courier New" pitchFamily="49" charset="0"/>
              </a:rPr>
              <a:t>Model size   Parameters           =              5</a:t>
            </a:r>
          </a:p>
          <a:p>
            <a:r>
              <a:rPr lang="en-US" sz="1200" b="1">
                <a:latin typeface="Courier New" pitchFamily="49" charset="0"/>
              </a:rPr>
              <a:t>             Degrees of freedom   =            882</a:t>
            </a:r>
          </a:p>
          <a:p>
            <a:r>
              <a:rPr lang="en-US" sz="1200" b="1">
                <a:latin typeface="Courier New" pitchFamily="49" charset="0"/>
              </a:rPr>
              <a:t>Residuals    Sum of squares       =      171.87964</a:t>
            </a:r>
          </a:p>
          <a:p>
            <a:r>
              <a:rPr lang="en-US" sz="1200" b="1">
                <a:latin typeface="Courier New" pitchFamily="49" charset="0"/>
              </a:rPr>
              <a:t>             Standard error of e  =         .44145</a:t>
            </a:r>
          </a:p>
          <a:p>
            <a:r>
              <a:rPr lang="en-US" sz="1200" b="1">
                <a:latin typeface="Courier New" pitchFamily="49" charset="0"/>
              </a:rPr>
              <a:t>Fit          R-squared            =         .15618</a:t>
            </a:r>
          </a:p>
          <a:p>
            <a:r>
              <a:rPr lang="en-US" sz="1200" b="1">
                <a:latin typeface="Courier New" pitchFamily="49" charset="0"/>
              </a:rPr>
              <a:t>             Adjusted R-squared   =         .15235</a:t>
            </a:r>
          </a:p>
          <a:p>
            <a:r>
              <a:rPr lang="en-US" sz="1200" b="1">
                <a:latin typeface="Courier New" pitchFamily="49" charset="0"/>
              </a:rPr>
              <a:t>Model test   F[  4,   882] (prob) =    40.8(.0000)</a:t>
            </a:r>
          </a:p>
          <a:p>
            <a:r>
              <a:rPr lang="en-US" sz="1200" b="1">
                <a:latin typeface="Courier New" pitchFamily="49" charset="0"/>
              </a:rPr>
              <a:t>Diagnostic   Log likelihood       =     -530.79258</a:t>
            </a:r>
          </a:p>
          <a:p>
            <a:r>
              <a:rPr lang="en-US" sz="1200" b="1">
                <a:latin typeface="Courier New" pitchFamily="49" charset="0"/>
              </a:rPr>
              <a:t>             Restricted(b=0)      =     -606.10609</a:t>
            </a:r>
          </a:p>
          <a:p>
            <a:r>
              <a:rPr lang="en-US" sz="1200" b="1">
                <a:latin typeface="Courier New" pitchFamily="49" charset="0"/>
              </a:rPr>
              <a:t>             Chi-sq [  4]  (prob) =   150.6(.0000)</a:t>
            </a:r>
          </a:p>
          <a:p>
            <a:r>
              <a:rPr lang="en-US" sz="1200" b="1">
                <a:latin typeface="Courier New" pitchFamily="49" charset="0"/>
              </a:rPr>
              <a:t>Info criter. LogAmemiya Prd. Crt. =       -1.62978</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Constant|   -5.26676***       .56499       -9.322   .0000</a:t>
            </a:r>
          </a:p>
          <a:p>
            <a:r>
              <a:rPr lang="en-US" sz="1200" b="1">
                <a:latin typeface="Courier New" pitchFamily="49" charset="0"/>
              </a:rPr>
              <a:t>    EDUC|     .06469***       .00730        8.860   .0000      10.9707</a:t>
            </a:r>
          </a:p>
          <a:p>
            <a:r>
              <a:rPr lang="en-US" sz="1200" b="1">
                <a:latin typeface="Courier New" pitchFamily="49" charset="0"/>
              </a:rPr>
              <a:t>  FEMALE|    -.03683          .03134       -1.175   .2399       .42277</a:t>
            </a:r>
          </a:p>
          <a:p>
            <a:r>
              <a:rPr lang="en-US" sz="1200" b="1">
                <a:latin typeface="Courier New" pitchFamily="49" charset="0"/>
              </a:rPr>
              <a:t>     AGE|     .15567***       .02297        6.777   .0000      50.4780</a:t>
            </a:r>
          </a:p>
          <a:p>
            <a:r>
              <a:rPr lang="en-US" sz="1200" b="1">
                <a:latin typeface="Courier New" pitchFamily="49" charset="0"/>
              </a:rPr>
              <a:t> </a:t>
            </a:r>
            <a:r>
              <a:rPr lang="en-US" sz="1200" b="1" baseline="30000" smtClean="0">
                <a:latin typeface="Courier New" pitchFamily="49" charset="0"/>
              </a:rPr>
              <a:t> </a:t>
            </a:r>
            <a:r>
              <a:rPr lang="en-US" sz="1200" b="1" smtClean="0">
                <a:latin typeface="Courier New" pitchFamily="49" charset="0"/>
              </a:rPr>
              <a:t>  AGE</a:t>
            </a:r>
            <a:r>
              <a:rPr lang="en-US" sz="1200" b="1" baseline="30000" smtClean="0">
                <a:latin typeface="Courier New" pitchFamily="49" charset="0"/>
              </a:rPr>
              <a:t>2 </a:t>
            </a:r>
            <a:r>
              <a:rPr lang="en-US" sz="1200" b="1" smtClean="0">
                <a:latin typeface="Courier New" pitchFamily="49" charset="0"/>
              </a:rPr>
              <a:t>|    </a:t>
            </a:r>
            <a:r>
              <a:rPr lang="en-US" sz="1200" b="1">
                <a:latin typeface="Courier New" pitchFamily="49" charset="0"/>
              </a:rPr>
              <a:t>-.00161***       .00023       -7.014   .0000      2620.79</a:t>
            </a:r>
          </a:p>
          <a:p>
            <a:r>
              <a:rPr lang="en-US" sz="1200" b="1">
                <a:latin typeface="Courier New" pitchFamily="49" charset="0"/>
              </a:rPr>
              <a:t>--------+-------------------------------------------------------------</a:t>
            </a:r>
          </a:p>
        </p:txBody>
      </p:sp>
      <p:graphicFrame>
        <p:nvGraphicFramePr>
          <p:cNvPr id="1026" name="Object 6"/>
          <p:cNvGraphicFramePr>
            <a:graphicFrameLocks noChangeAspect="1"/>
          </p:cNvGraphicFramePr>
          <p:nvPr/>
        </p:nvGraphicFramePr>
        <p:xfrm>
          <a:off x="5486400" y="3429000"/>
          <a:ext cx="3505200" cy="706438"/>
        </p:xfrm>
        <a:graphic>
          <a:graphicData uri="http://schemas.openxmlformats.org/presentationml/2006/ole">
            <mc:AlternateContent xmlns:mc="http://schemas.openxmlformats.org/markup-compatibility/2006">
              <mc:Choice xmlns:v="urn:schemas-microsoft-com:vml" Requires="v">
                <p:oleObj spid="_x0000_s437280" name="Equation" r:id="rId4" imgW="2019300" imgH="406400" progId="Equation.DSMT4">
                  <p:embed/>
                </p:oleObj>
              </mc:Choice>
              <mc:Fallback>
                <p:oleObj name="Equation" r:id="rId4" imgW="2019300" imgH="406400" progId="Equation.DSMT4">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3429000"/>
                        <a:ext cx="3505200" cy="70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5334000" y="3352800"/>
            <a:ext cx="3657600" cy="838200"/>
          </a:xfrm>
          <a:prstGeom prst="rect">
            <a:avLst/>
          </a:prstGeom>
          <a:solidFill>
            <a:srgbClr val="7030A0">
              <a:alpha val="14118"/>
            </a:srgbClr>
          </a:solidFill>
          <a:ln w="19050" cap="flat" cmpd="sng" algn="ctr">
            <a:solidFill>
              <a:srgbClr val="000000">
                <a:alpha val="1411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550331" y="5867400"/>
            <a:ext cx="6477000" cy="457200"/>
          </a:xfrm>
          <a:prstGeom prst="rect">
            <a:avLst/>
          </a:prstGeom>
          <a:solidFill>
            <a:srgbClr val="7030A0">
              <a:alpha val="14118"/>
            </a:srgbClr>
          </a:solidFill>
          <a:ln w="19050" cap="flat" cmpd="sng" algn="ctr">
            <a:solidFill>
              <a:srgbClr val="000000">
                <a:alpha val="1411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7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4" y="2209800"/>
            <a:ext cx="8550893"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295400" y="1600200"/>
            <a:ext cx="7391400" cy="369332"/>
          </a:xfrm>
          <a:prstGeom prst="rect">
            <a:avLst/>
          </a:prstGeom>
          <a:noFill/>
        </p:spPr>
        <p:txBody>
          <a:bodyPr wrap="square" rtlCol="0">
            <a:spAutoFit/>
          </a:bodyPr>
          <a:lstStyle/>
          <a:p>
            <a:r>
              <a:rPr lang="en-US" b="1" smtClean="0">
                <a:latin typeface="+mj-lt"/>
              </a:rPr>
              <a:t>Function: Log Income | Age                    Partial Effect wrt Age</a:t>
            </a:r>
            <a:endParaRPr lang="en-US" b="1">
              <a:latin typeface="+mj-lt"/>
            </a:endParaRPr>
          </a:p>
        </p:txBody>
      </p:sp>
    </p:spTree>
    <p:extLst>
      <p:ext uri="{BB962C8B-B14F-4D97-AF65-F5344CB8AC3E}">
        <p14:creationId xmlns:p14="http://schemas.microsoft.com/office/powerpoint/2010/main" val="31445778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685800" y="1676400"/>
            <a:ext cx="8229600" cy="530225"/>
          </a:xfrm>
        </p:spPr>
        <p:txBody>
          <a:bodyPr/>
          <a:lstStyle/>
          <a:p>
            <a:pPr algn="ctr"/>
            <a:r>
              <a:rPr lang="en-US" sz="3600" b="1"/>
              <a:t>Modeling Categorical Variables</a:t>
            </a:r>
          </a:p>
        </p:txBody>
      </p:sp>
      <p:sp>
        <p:nvSpPr>
          <p:cNvPr id="412675" name="Rectangle 3"/>
          <p:cNvSpPr>
            <a:spLocks noGrp="1" noChangeArrowheads="1"/>
          </p:cNvSpPr>
          <p:nvPr>
            <p:ph idx="1"/>
          </p:nvPr>
        </p:nvSpPr>
        <p:spPr>
          <a:xfrm>
            <a:off x="1981200" y="2362200"/>
            <a:ext cx="5943600" cy="3276600"/>
          </a:xfrm>
        </p:spPr>
        <p:txBody>
          <a:bodyPr/>
          <a:lstStyle/>
          <a:p>
            <a:r>
              <a:rPr lang="en-US">
                <a:latin typeface="Arial" charset="0"/>
              </a:rPr>
              <a:t>Theoretical foundations</a:t>
            </a:r>
          </a:p>
          <a:p>
            <a:r>
              <a:rPr lang="en-US">
                <a:latin typeface="Arial" charset="0"/>
              </a:rPr>
              <a:t>Econometric methodology</a:t>
            </a:r>
          </a:p>
          <a:p>
            <a:pPr lvl="1"/>
            <a:r>
              <a:rPr lang="en-US">
                <a:latin typeface="Arial" charset="0"/>
              </a:rPr>
              <a:t>Models</a:t>
            </a:r>
          </a:p>
          <a:p>
            <a:pPr lvl="1"/>
            <a:r>
              <a:rPr lang="en-US">
                <a:latin typeface="Arial" charset="0"/>
              </a:rPr>
              <a:t>Statistical bases</a:t>
            </a:r>
          </a:p>
          <a:p>
            <a:pPr lvl="1"/>
            <a:r>
              <a:rPr lang="en-US">
                <a:latin typeface="Arial" charset="0"/>
              </a:rPr>
              <a:t>Econometric methods</a:t>
            </a:r>
          </a:p>
          <a:p>
            <a:r>
              <a:rPr lang="en-US">
                <a:latin typeface="Arial" charset="0"/>
              </a:rPr>
              <a:t>Applications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0" y="1295400"/>
            <a:ext cx="8229600" cy="530225"/>
          </a:xfrm>
        </p:spPr>
        <p:txBody>
          <a:bodyPr/>
          <a:lstStyle/>
          <a:p>
            <a:pPr algn="ctr" eaLnBrk="1" hangingPunct="1"/>
            <a:r>
              <a:rPr lang="en-US" sz="3600" b="1" smtClean="0">
                <a:solidFill>
                  <a:schemeClr val="tx1"/>
                </a:solidFill>
              </a:rPr>
              <a:t>Categorical Variables</a:t>
            </a:r>
          </a:p>
        </p:txBody>
      </p:sp>
      <p:sp>
        <p:nvSpPr>
          <p:cNvPr id="25603" name="Rectangle 3"/>
          <p:cNvSpPr>
            <a:spLocks noGrp="1" noChangeArrowheads="1"/>
          </p:cNvSpPr>
          <p:nvPr>
            <p:ph idx="1"/>
          </p:nvPr>
        </p:nvSpPr>
        <p:spPr/>
        <p:txBody>
          <a:bodyPr/>
          <a:lstStyle/>
          <a:p>
            <a:pPr eaLnBrk="1" hangingPunct="1">
              <a:lnSpc>
                <a:spcPct val="90000"/>
              </a:lnSpc>
            </a:pPr>
            <a:r>
              <a:rPr lang="en-US" smtClean="0">
                <a:latin typeface="Arial" charset="0"/>
              </a:rPr>
              <a:t>Observed outcomes</a:t>
            </a:r>
          </a:p>
          <a:p>
            <a:pPr lvl="1" eaLnBrk="1" hangingPunct="1">
              <a:lnSpc>
                <a:spcPct val="90000"/>
              </a:lnSpc>
            </a:pPr>
            <a:r>
              <a:rPr lang="en-US" smtClean="0">
                <a:latin typeface="Arial" charset="0"/>
              </a:rPr>
              <a:t>Inherently discrete: number of occurrences, e.g., family size</a:t>
            </a:r>
          </a:p>
          <a:p>
            <a:pPr lvl="1">
              <a:lnSpc>
                <a:spcPct val="90000"/>
              </a:lnSpc>
            </a:pPr>
            <a:r>
              <a:rPr lang="en-US" smtClean="0">
                <a:latin typeface="Arial" charset="0"/>
              </a:rPr>
              <a:t>Multinomial: The observed outcome indexes a set of unordered labeled choices.</a:t>
            </a:r>
          </a:p>
          <a:p>
            <a:pPr lvl="1" eaLnBrk="1" hangingPunct="1">
              <a:lnSpc>
                <a:spcPct val="90000"/>
              </a:lnSpc>
            </a:pPr>
            <a:r>
              <a:rPr lang="en-US" smtClean="0">
                <a:latin typeface="Arial" charset="0"/>
              </a:rPr>
              <a:t>Implicitly continuous: The observed data are discrete by construction, e.g., revealed preferences; our main subject</a:t>
            </a:r>
          </a:p>
          <a:p>
            <a:pPr lvl="1" eaLnBrk="1" hangingPunct="1">
              <a:lnSpc>
                <a:spcPct val="90000"/>
              </a:lnSpc>
            </a:pPr>
            <a:r>
              <a:rPr lang="en-US" smtClean="0">
                <a:latin typeface="Arial" charset="0"/>
              </a:rPr>
              <a:t>Discrete, cardinal: Counts of occurrences</a:t>
            </a:r>
          </a:p>
          <a:p>
            <a:pPr eaLnBrk="1" hangingPunct="1">
              <a:lnSpc>
                <a:spcPct val="90000"/>
              </a:lnSpc>
            </a:pPr>
            <a:r>
              <a:rPr lang="en-US" smtClean="0">
                <a:latin typeface="Arial" charset="0"/>
              </a:rPr>
              <a:t>Implications</a:t>
            </a:r>
          </a:p>
          <a:p>
            <a:pPr lvl="1" eaLnBrk="1" hangingPunct="1">
              <a:lnSpc>
                <a:spcPct val="90000"/>
              </a:lnSpc>
            </a:pPr>
            <a:r>
              <a:rPr lang="en-US" smtClean="0">
                <a:latin typeface="Arial" charset="0"/>
              </a:rPr>
              <a:t>For model building</a:t>
            </a:r>
          </a:p>
          <a:p>
            <a:pPr lvl="1" eaLnBrk="1" hangingPunct="1">
              <a:lnSpc>
                <a:spcPct val="90000"/>
              </a:lnSpc>
            </a:pPr>
            <a:r>
              <a:rPr lang="en-US" smtClean="0">
                <a:latin typeface="Arial" charset="0"/>
              </a:rPr>
              <a:t>For analysis and prediction of behavior</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533400" y="914400"/>
            <a:ext cx="8229600" cy="1139825"/>
          </a:xfrm>
        </p:spPr>
        <p:txBody>
          <a:bodyPr/>
          <a:lstStyle/>
          <a:p>
            <a:pPr algn="ctr" eaLnBrk="1" hangingPunct="1"/>
            <a:r>
              <a:rPr lang="en-US" sz="4000" smtClean="0"/>
              <a:t>Simple Binary Choice: Insurance</a:t>
            </a:r>
          </a:p>
        </p:txBody>
      </p:sp>
      <p:pic>
        <p:nvPicPr>
          <p:cNvPr id="14339" name="Picture 5"/>
          <p:cNvPicPr>
            <a:picLocks noChangeAspect="1" noChangeArrowheads="1"/>
          </p:cNvPicPr>
          <p:nvPr/>
        </p:nvPicPr>
        <p:blipFill>
          <a:blip r:embed="rId3"/>
          <a:srcRect/>
          <a:stretch>
            <a:fillRect/>
          </a:stretch>
        </p:blipFill>
        <p:spPr bwMode="auto">
          <a:xfrm>
            <a:off x="1295400" y="2286000"/>
            <a:ext cx="6707188" cy="4325299"/>
          </a:xfrm>
          <a:prstGeom prst="rect">
            <a:avLst/>
          </a:prstGeom>
          <a:noFill/>
          <a:ln w="9525">
            <a:noFill/>
            <a:miter lim="800000"/>
            <a:headEnd/>
            <a:tailEnd/>
          </a:ln>
        </p:spPr>
      </p:pic>
    </p:spTree>
    <p:extLst>
      <p:ext uri="{BB962C8B-B14F-4D97-AF65-F5344CB8AC3E}">
        <p14:creationId xmlns:p14="http://schemas.microsoft.com/office/powerpoint/2010/main" val="4173023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457200" y="1222375"/>
            <a:ext cx="8229600" cy="1139825"/>
          </a:xfrm>
        </p:spPr>
        <p:txBody>
          <a:bodyPr/>
          <a:lstStyle/>
          <a:p>
            <a:pPr algn="ctr" eaLnBrk="1" hangingPunct="1"/>
            <a:r>
              <a:rPr lang="en-US" sz="3600" b="1" smtClean="0">
                <a:solidFill>
                  <a:schemeClr val="tx1"/>
                </a:solidFill>
              </a:rPr>
              <a:t>Ordered Outcome</a:t>
            </a:r>
            <a:br>
              <a:rPr lang="en-US" sz="3600" b="1" smtClean="0">
                <a:solidFill>
                  <a:schemeClr val="tx1"/>
                </a:solidFill>
              </a:rPr>
            </a:br>
            <a:r>
              <a:rPr lang="en-US" sz="3600" b="1" smtClean="0">
                <a:solidFill>
                  <a:schemeClr val="tx1"/>
                </a:solidFill>
              </a:rPr>
              <a:t>Self Reported Health Satisfaction</a:t>
            </a:r>
          </a:p>
        </p:txBody>
      </p:sp>
      <p:pic>
        <p:nvPicPr>
          <p:cNvPr id="22531" name="Picture 20"/>
          <p:cNvPicPr>
            <a:picLocks noChangeAspect="1" noChangeArrowheads="1"/>
          </p:cNvPicPr>
          <p:nvPr/>
        </p:nvPicPr>
        <p:blipFill>
          <a:blip r:embed="rId3"/>
          <a:srcRect/>
          <a:stretch>
            <a:fillRect/>
          </a:stretch>
        </p:blipFill>
        <p:spPr bwMode="auto">
          <a:xfrm>
            <a:off x="1828800" y="2514600"/>
            <a:ext cx="5562600" cy="408678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39825"/>
          </a:xfrm>
        </p:spPr>
        <p:txBody>
          <a:bodyPr/>
          <a:lstStyle/>
          <a:p>
            <a:r>
              <a:rPr lang="en-US" smtClean="0"/>
              <a:t>Counts of Occurrences</a:t>
            </a:r>
            <a:endParaRPr lang="en-US"/>
          </a:p>
        </p:txBody>
      </p:sp>
      <p:pic>
        <p:nvPicPr>
          <p:cNvPr id="438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81200"/>
            <a:ext cx="8534797"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689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762000"/>
            <a:ext cx="8229600" cy="1139825"/>
          </a:xfrm>
        </p:spPr>
        <p:txBody>
          <a:bodyPr/>
          <a:lstStyle/>
          <a:p>
            <a:pPr algn="ctr" eaLnBrk="1" hangingPunct="1"/>
            <a:r>
              <a:rPr lang="en-US" sz="3600" b="1" smtClean="0">
                <a:solidFill>
                  <a:schemeClr val="tx1"/>
                </a:solidFill>
              </a:rPr>
              <a:t>Multinomial Unordered Choice</a:t>
            </a:r>
          </a:p>
        </p:txBody>
      </p:sp>
      <p:pic>
        <p:nvPicPr>
          <p:cNvPr id="24579" name="Picture 4"/>
          <p:cNvPicPr>
            <a:picLocks noChangeAspect="1" noChangeArrowheads="1"/>
          </p:cNvPicPr>
          <p:nvPr/>
        </p:nvPicPr>
        <p:blipFill>
          <a:blip r:embed="rId3"/>
          <a:srcRect/>
          <a:stretch>
            <a:fillRect/>
          </a:stretch>
        </p:blipFill>
        <p:spPr bwMode="auto">
          <a:xfrm>
            <a:off x="1295400" y="2057400"/>
            <a:ext cx="6561138" cy="429579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14648</TotalTime>
  <Words>789</Words>
  <Application>Microsoft Office PowerPoint</Application>
  <PresentationFormat>On-screen Show (4:3)</PresentationFormat>
  <Paragraphs>160</Paragraphs>
  <Slides>15</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Level</vt:lpstr>
      <vt:lpstr>Equation</vt:lpstr>
      <vt:lpstr>Discrete Choice Modeling</vt:lpstr>
      <vt:lpstr>Objectives in Model Building</vt:lpstr>
      <vt:lpstr>Regression Basics</vt:lpstr>
      <vt:lpstr>Application: Health Care Usage</vt:lpstr>
      <vt:lpstr>Household Income</vt:lpstr>
      <vt:lpstr>Regression – Income on Education</vt:lpstr>
      <vt:lpstr>Specification and Functional Form</vt:lpstr>
      <vt:lpstr>Interesting Partial Effects</vt:lpstr>
      <vt:lpstr>PowerPoint Presentation</vt:lpstr>
      <vt:lpstr>Modeling Categorical Variables</vt:lpstr>
      <vt:lpstr>Categorical Variables</vt:lpstr>
      <vt:lpstr>Simple Binary Choice: Insurance</vt:lpstr>
      <vt:lpstr>Ordered Outcome Self Reported Health Satisfaction</vt:lpstr>
      <vt:lpstr>Counts of Occurrences</vt:lpstr>
      <vt:lpstr>Multinomial Unordered Choice</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108</cp:revision>
  <dcterms:created xsi:type="dcterms:W3CDTF">2001-06-17T19:05:03Z</dcterms:created>
  <dcterms:modified xsi:type="dcterms:W3CDTF">2014-11-29T00:14:15Z</dcterms:modified>
</cp:coreProperties>
</file>