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9"/>
  </p:notesMasterIdLst>
  <p:handoutMasterIdLst>
    <p:handoutMasterId r:id="rId50"/>
  </p:handoutMasterIdLst>
  <p:sldIdLst>
    <p:sldId id="599" r:id="rId2"/>
    <p:sldId id="551" r:id="rId3"/>
    <p:sldId id="552" r:id="rId4"/>
    <p:sldId id="553" r:id="rId5"/>
    <p:sldId id="554" r:id="rId6"/>
    <p:sldId id="555" r:id="rId7"/>
    <p:sldId id="556" r:id="rId8"/>
    <p:sldId id="557" r:id="rId9"/>
    <p:sldId id="598" r:id="rId10"/>
    <p:sldId id="559" r:id="rId11"/>
    <p:sldId id="597" r:id="rId12"/>
    <p:sldId id="560" r:id="rId13"/>
    <p:sldId id="561" r:id="rId14"/>
    <p:sldId id="562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70" r:id="rId23"/>
    <p:sldId id="571" r:id="rId24"/>
    <p:sldId id="572" r:id="rId25"/>
    <p:sldId id="577" r:id="rId26"/>
    <p:sldId id="579" r:id="rId27"/>
    <p:sldId id="589" r:id="rId28"/>
    <p:sldId id="582" r:id="rId29"/>
    <p:sldId id="592" r:id="rId30"/>
    <p:sldId id="593" r:id="rId31"/>
    <p:sldId id="594" r:id="rId32"/>
    <p:sldId id="581" r:id="rId33"/>
    <p:sldId id="595" r:id="rId34"/>
    <p:sldId id="583" r:id="rId35"/>
    <p:sldId id="584" r:id="rId36"/>
    <p:sldId id="585" r:id="rId37"/>
    <p:sldId id="596" r:id="rId38"/>
    <p:sldId id="587" r:id="rId39"/>
    <p:sldId id="602" r:id="rId40"/>
    <p:sldId id="603" r:id="rId41"/>
    <p:sldId id="604" r:id="rId42"/>
    <p:sldId id="605" r:id="rId43"/>
    <p:sldId id="606" r:id="rId44"/>
    <p:sldId id="607" r:id="rId45"/>
    <p:sldId id="608" r:id="rId46"/>
    <p:sldId id="600" r:id="rId47"/>
    <p:sldId id="601" r:id="rId4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55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2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9AFEB-5051-4A5A-BF06-9E1AAFCC34CF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590147-8943-4255-8C01-9249680E6B3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7499EF-BBBE-496D-AED2-31DBEBBD79C9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8CA33-7E85-4C54-8EC2-327EC52A40F3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65E9E-7364-4273-AEA0-87C296D9BA2C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47DC7-0EE1-4307-A2CA-CC8E4541DEFA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AC902-055A-4996-B357-CC499F77708F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0CAB8-352A-40E0-AF84-FD7DCEBA9F4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7B4953-F385-411B-A1E9-B0D6239B317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448C6-313A-47BC-A199-57B96984DE5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46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47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3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9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86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8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0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77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50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6173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1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1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0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10]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/47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Latent Class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3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1148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4819262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1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r>
              <a:rPr lang="en-US" b="1" dirty="0" smtClean="0"/>
              <a:t>Discrete Parameter Heterogeneity</a:t>
            </a:r>
            <a:br>
              <a:rPr lang="en-US" b="1" dirty="0" smtClean="0"/>
            </a:br>
            <a:r>
              <a:rPr lang="en-US" b="1" dirty="0" smtClean="0"/>
              <a:t>Latent Classes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133600"/>
          <a:ext cx="78279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4" imgW="3403600" imgH="1905000" progId="Equation.DSMT4">
                  <p:embed/>
                </p:oleObj>
              </mc:Choice>
              <mc:Fallback>
                <p:oleObj name="Equation" r:id="rId4" imgW="3403600" imgH="19050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827963" cy="438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447800" y="46482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Latent Class Probabilities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Ambiguous – Classical Bayesian model?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 randomness of the class assignment is from the point of view of the observer, not a natural process governed by a discrete distribution.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Equivalent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Using nested logits,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Precisely analogous to continuous ‘random parameter’ models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Not always equivalent – zero inflation models – in which classes have completely different models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4" imgW="3467100" imgH="520700" progId="Equation.DSMT4">
                  <p:embed/>
                </p:oleObj>
              </mc:Choice>
              <mc:Fallback>
                <p:oleObj name="Equation" r:id="rId4" imgW="3467100" imgH="520700" progId="Equation.DSMT4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2514600"/>
                        <a:ext cx="7335838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6" imgW="2260600" imgH="508000" progId="Equation.DSMT4">
                  <p:embed/>
                </p:oleObj>
              </mc:Choice>
              <mc:Fallback>
                <p:oleObj name="Equation" r:id="rId6" imgW="2260600" imgH="50800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76800"/>
                        <a:ext cx="5057775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Two Interpretations of Latent Classes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747838"/>
          <a:ext cx="58451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4" imgW="4013200" imgH="3073400" progId="Equation.DSMT4">
                  <p:embed/>
                </p:oleObj>
              </mc:Choice>
              <mc:Fallback>
                <p:oleObj name="Equation" r:id="rId4" imgW="4013200" imgH="3073400" progId="Equation.DSMT4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47838"/>
                        <a:ext cx="5845175" cy="447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buNone/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buNone/>
              <a:defRPr/>
            </a:pPr>
            <a:endParaRPr lang="en-US" sz="1600" smtClean="0">
              <a:latin typeface="+mj-lt"/>
            </a:endParaRPr>
          </a:p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81200" y="2133600"/>
          <a:ext cx="48037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Equation" r:id="rId4" imgW="2882900" imgH="1371600" progId="Equation.DSMT4">
                  <p:embed/>
                </p:oleObj>
              </mc:Choice>
              <mc:Fallback>
                <p:oleObj name="Equation" r:id="rId4" imgW="2882900" imgH="13716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33600"/>
                        <a:ext cx="480377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895600" y="5257800"/>
          <a:ext cx="22002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Equation" r:id="rId6" imgW="977476" imgH="304668" progId="Equation.DSMT4">
                  <p:embed/>
                </p:oleObj>
              </mc:Choice>
              <mc:Fallback>
                <p:oleObj name="Equation" r:id="rId6" imgW="977476" imgH="304668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57800"/>
                        <a:ext cx="2200275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905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19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2390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 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    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  <a:p>
            <a:pPr eaLnBrk="1" hangingPunct="1"/>
            <a:r>
              <a:rPr lang="en-US" smtClean="0">
                <a:latin typeface="+mj-lt"/>
              </a:rPr>
              <a:t>T</a:t>
            </a:r>
            <a:r>
              <a:rPr lang="en-US" sz="2000" smtClean="0">
                <a:latin typeface="+mj-lt"/>
              </a:rPr>
              <a:t>hanks to www.statisticalinnovations.com (Latent Gold)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153" y="1295400"/>
            <a:ext cx="8229600" cy="530225"/>
          </a:xfrm>
        </p:spPr>
        <p:txBody>
          <a:bodyPr/>
          <a:lstStyle/>
          <a:p>
            <a:r>
              <a:rPr lang="en-US" b="1" dirty="0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981200" y="4648200"/>
          <a:ext cx="6146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Equation" r:id="rId4" imgW="3352680" imgH="457200" progId="Equation.DSMT4">
                  <p:embed/>
                </p:oleObj>
              </mc:Choice>
              <mc:Fallback>
                <p:oleObj name="Equation" r:id="rId4" imgW="3352680" imgH="4572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648200"/>
                        <a:ext cx="6146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0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Discrete choice (multinomial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812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Rhs</a:t>
            </a:r>
            <a:r>
              <a:rPr lang="en-US" sz="2400" b="1" dirty="0" smtClean="0">
                <a:latin typeface="+mj-lt"/>
              </a:rPr>
              <a:t>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Pts</a:t>
            </a:r>
            <a:r>
              <a:rPr lang="en-US" sz="2400" b="1" dirty="0" smtClean="0">
                <a:latin typeface="+mj-lt"/>
              </a:rPr>
              <a:t>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Pds</a:t>
            </a:r>
            <a:r>
              <a:rPr lang="en-US" sz="2400" b="1" dirty="0" smtClean="0">
                <a:latin typeface="+mj-lt"/>
              </a:rPr>
              <a:t>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</a:t>
            </a:r>
            <a:r>
              <a:rPr lang="en-US" sz="2400" b="1" smtClean="0">
                <a:latin typeface="+mj-lt"/>
              </a:rPr>
              <a:t>; Parameters </a:t>
            </a:r>
            <a:r>
              <a:rPr lang="en-US" sz="2400" b="1" dirty="0" smtClean="0">
                <a:latin typeface="+mj-lt"/>
              </a:rPr>
              <a:t>(Save posterior results) $</a:t>
            </a:r>
          </a:p>
          <a:p>
            <a:pPr eaLnBrk="1" hangingPunct="1">
              <a:buNone/>
            </a:pPr>
            <a:endParaRPr lang="en-US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6553200" cy="48320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Latent Class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3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</a:t>
            </a:r>
            <a:br>
              <a:rPr lang="en-US" b="1" dirty="0" smtClean="0"/>
            </a:br>
            <a:r>
              <a:rPr lang="en-US" b="1" dirty="0" smtClean="0"/>
              <a:t>Conditional Parameter Estimates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146808"/>
            <a:ext cx="4125094" cy="448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Arial" charset="0"/>
              </a:rPr>
              <a:t>    </a:t>
            </a:r>
            <a:r>
              <a:rPr lang="en-US" sz="2400" b="1" dirty="0" smtClean="0">
                <a:latin typeface="+mj-lt"/>
              </a:rPr>
              <a:t>MATRIX ; list ; 1/400 * classp_i'1$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81000" y="1447800"/>
            <a:ext cx="8153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                           Mean 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4965" y="2325687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are computed by averaging individual </a:t>
            </a: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computed at the expected (posterior) parameter vector.</a:t>
            </a:r>
          </a:p>
          <a:p>
            <a:pPr>
              <a:defRPr/>
            </a:pPr>
            <a:endParaRPr lang="en-US" sz="1400" dirty="0">
              <a:latin typeface="+mj-lt"/>
            </a:endParaRPr>
          </a:p>
          <a:p>
            <a:pPr>
              <a:defRPr/>
            </a:pPr>
            <a:r>
              <a:rPr lang="en-US" sz="1400" dirty="0">
                <a:latin typeface="+mj-lt"/>
              </a:rPr>
              <a:t>This is an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 dirty="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84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Long Distance Drivers’ </a:t>
            </a:r>
            <a:br>
              <a:rPr lang="en-US" b="1" dirty="0" smtClean="0"/>
            </a:br>
            <a:r>
              <a:rPr lang="en-US" b="1" dirty="0" smtClean="0"/>
              <a:t>Preference for Road Environments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667000"/>
            <a:ext cx="7315200" cy="3048000"/>
          </a:xfrm>
        </p:spPr>
        <p:txBody>
          <a:bodyPr/>
          <a:lstStyle/>
          <a:p>
            <a:pPr marL="609600" indent="-609600" eaLnBrk="1" hangingPunct="1"/>
            <a:r>
              <a:rPr lang="en-US" sz="2000" dirty="0" smtClean="0">
                <a:latin typeface="+mj-lt"/>
              </a:rPr>
              <a:t>New Zealand survey, 2000, 274 drivers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Mixed revealed and stated choice experiment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4 Alternatives in choice set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The current road the respondent is/has been using;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2-lane road;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4-lane road with no median;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4-lane road with a wide grass median.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16 stated choice situations for each with 2 choice profiles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choices involving all 4 choices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choices involving only the last 3 (hypothetical)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143000" y="5943600"/>
            <a:ext cx="7315200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Tahoma" pitchFamily="34" charset="0"/>
              </a:rPr>
              <a:t>Hensher and Greene, </a:t>
            </a:r>
            <a:r>
              <a:rPr lang="en-AU" sz="1600">
                <a:solidFill>
                  <a:srgbClr val="000000"/>
                </a:solidFill>
                <a:latin typeface="Tahoma" pitchFamily="34" charset="0"/>
              </a:rPr>
              <a:t>A Latent Class Model for Discrete Choice Analysis: Contrasts with Mixed Logit – Transportation Research B, 2003</a:t>
            </a:r>
            <a:endParaRPr lang="en-US" sz="16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509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Attributes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133600"/>
            <a:ext cx="7391400" cy="3962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Time on the open road which is free flow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Time on the open road which is slowed by other traffic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Percentage of total time on open road spent with other vehicles close behind (</a:t>
            </a:r>
            <a:r>
              <a:rPr lang="en-US" sz="2400" dirty="0" err="1" smtClean="0">
                <a:latin typeface="+mj-lt"/>
              </a:rPr>
              <a:t>ie</a:t>
            </a:r>
            <a:r>
              <a:rPr lang="en-US" sz="2400" dirty="0" smtClean="0">
                <a:latin typeface="+mj-lt"/>
              </a:rPr>
              <a:t> tailgating) (%);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Curviness of the road (A four-level attribute - almost straight, slight, moderate, winding);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Running costs (in dollars);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Toll cost (in dollars).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Experimental Design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The four levels of the six attributes chosen are: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Free Flow Travel Time: 	 -20%, -10%, +10%, +20%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Time Slowed Down: 		 -20%, -10%, +10%, +20%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Percent of time with vehicles close behind:</a:t>
            </a:r>
            <a:br>
              <a:rPr lang="en-US" sz="1800" dirty="0" smtClean="0"/>
            </a:br>
            <a:r>
              <a:rPr lang="en-US" sz="1800" smtClean="0"/>
              <a:t>                                          -</a:t>
            </a:r>
            <a:r>
              <a:rPr lang="en-US" sz="1800" dirty="0" smtClean="0"/>
              <a:t>50%, -25%, +25%, +50%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err="1" smtClean="0"/>
              <a:t>Curviness:almost</a:t>
            </a:r>
            <a:r>
              <a:rPr lang="en-US" sz="1800" dirty="0" smtClean="0"/>
              <a:t>, straight, slight, moderate, winding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Running Costs: 		-10%, -5%,    +5%,  +10%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Toll cost for car and double for truck if trip duration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1 hours or less 		</a:t>
            </a:r>
            <a:r>
              <a:rPr lang="en-US" sz="1800" smtClean="0"/>
              <a:t>     	0</a:t>
            </a:r>
            <a:r>
              <a:rPr lang="en-US" sz="1800" dirty="0" smtClean="0"/>
              <a:t>,    0.5,   1.5,        3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Between 1 hour and 2.5 </a:t>
            </a:r>
            <a:r>
              <a:rPr lang="en-US" sz="1800" smtClean="0"/>
              <a:t>hours  	0</a:t>
            </a:r>
            <a:r>
              <a:rPr lang="en-US" sz="1800" dirty="0" smtClean="0"/>
              <a:t>,    1.5,   4.5,        9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More than 2.5 hours </a:t>
            </a:r>
            <a:r>
              <a:rPr lang="en-US" sz="1800" smtClean="0"/>
              <a:t>	      	0</a:t>
            </a:r>
            <a:r>
              <a:rPr lang="en-US" sz="1800" dirty="0" smtClean="0"/>
              <a:t>,    2.5,   7.5,    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1752600"/>
          <a:ext cx="78486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Bitmap Image" r:id="rId4" imgW="5152381" imgH="3123810" progId="PBrush">
                  <p:embed/>
                </p:oleObj>
              </mc:Choice>
              <mc:Fallback>
                <p:oleObj name="Bitmap Image" r:id="rId4" imgW="5152381" imgH="3123810" progId="PBrush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8486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1182687"/>
            <a:ext cx="78486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7030A0"/>
                </a:solidFill>
                <a:latin typeface="+mj-lt"/>
              </a:rPr>
              <a:t>Estimated Latent Class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Value of Time Saved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2362200"/>
          <a:ext cx="8151813" cy="289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Bitmap Image" r:id="rId4" imgW="4533333" imgH="1609524" progId="PBrush">
                  <p:embed/>
                </p:oleObj>
              </mc:Choice>
              <mc:Fallback>
                <p:oleObj name="Bitmap Image" r:id="rId4" imgW="4533333" imgH="1609524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8151813" cy="289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smtClean="0"/>
              <a:t>Distribution of Parameters – </a:t>
            </a:r>
            <a:br>
              <a:rPr lang="en-US" b="1" smtClean="0"/>
            </a:br>
            <a:r>
              <a:rPr lang="en-US" b="1" smtClean="0"/>
              <a:t>Value of Time on 2 Lane Road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362200"/>
            <a:ext cx="5499110" cy="3962400"/>
          </a:xfr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828800" y="2286000"/>
            <a:ext cx="5715000" cy="3886200"/>
          </a:xfrm>
          <a:prstGeom prst="rect">
            <a:avLst/>
          </a:prstGeom>
          <a:solidFill>
            <a:srgbClr val="0066FF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Decision Strategy in Multinomial Choice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2" name="Equation" r:id="rId3" imgW="4660900" imgH="1206500" progId="Equation.DSMT4">
                  <p:embed/>
                </p:oleObj>
              </mc:Choice>
              <mc:Fallback>
                <p:oleObj name="Equation" r:id="rId3" imgW="4660900" imgH="12065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7948061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6" name="Equation" r:id="rId3" imgW="3911600" imgH="1676400" progId="Equation.DSMT4">
                  <p:embed/>
                </p:oleObj>
              </mc:Choice>
              <mc:Fallback>
                <p:oleObj name="Equation" r:id="rId3" imgW="3911600" imgH="16764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Explicitly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err="1" smtClean="0"/>
              <a:t>Hensher</a:t>
            </a:r>
            <a:r>
              <a:rPr lang="en-US" smtClean="0"/>
              <a:t>, D.A., Rose, J. and Greene, W. (2005) The Implications on Willingness to Pay of Respondents Ignoring Specific Attributes (DoD#6) Transportation, 32 (3), 203-222. </a:t>
            </a:r>
          </a:p>
          <a:p>
            <a:endParaRPr lang="en-US" smtClean="0"/>
          </a:p>
          <a:p>
            <a:pPr lvl="0"/>
            <a:r>
              <a:rPr lang="en-US" err="1" smtClean="0"/>
              <a:t>Hensher</a:t>
            </a:r>
            <a:r>
              <a:rPr lang="en-US" smtClean="0"/>
              <a:t>, D.A. and Rose, J.M. (2009) Simplifying Choice through Attribute Preservation or Non-Attendance: Implications for Willingness to Pay, </a:t>
            </a:r>
            <a:r>
              <a:rPr lang="en-US" i="1" smtClean="0"/>
              <a:t>Transportation Research Part E</a:t>
            </a:r>
            <a:r>
              <a:rPr lang="en-US" smtClean="0"/>
              <a:t>, 45, 583-590.</a:t>
            </a:r>
          </a:p>
          <a:p>
            <a:endParaRPr lang="en-US" smtClean="0"/>
          </a:p>
          <a:p>
            <a:pPr lvl="0"/>
            <a:r>
              <a:rPr lang="en-AU" smtClean="0"/>
              <a:t>Rose, J., </a:t>
            </a:r>
            <a:r>
              <a:rPr lang="en-AU" err="1" smtClean="0"/>
              <a:t>Hensher</a:t>
            </a:r>
            <a:r>
              <a:rPr lang="en-AU" smtClean="0"/>
              <a:t>, D., Greene, W. and Washington, S. Attribute Exclusion Strategies in Airline Choice: Accounting for Exogenous Information on Decision Maker Processing Strategies in Models of Discrete Choice, </a:t>
            </a:r>
            <a:r>
              <a:rPr lang="en-AU" i="1" err="1" smtClean="0"/>
              <a:t>Transportmetrica</a:t>
            </a:r>
            <a:r>
              <a:rPr lang="en-AU" i="1" smtClean="0"/>
              <a:t>, 2011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5235714"/>
            <a:ext cx="67056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Choice situations in which the individual explicitly states that they ignored certain attributes in their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808038"/>
          </a:xfrm>
        </p:spPr>
        <p:txBody>
          <a:bodyPr/>
          <a:lstStyle/>
          <a:p>
            <a:r>
              <a:rPr lang="en-US" b="1" dirty="0" smtClean="0"/>
              <a:t>Appropriate Modeling Strategy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810000"/>
          </a:xfrm>
        </p:spPr>
        <p:txBody>
          <a:bodyPr>
            <a:normAutofit/>
          </a:bodyPr>
          <a:lstStyle/>
          <a:p>
            <a:r>
              <a:rPr lang="en-US" sz="2400" smtClean="0">
                <a:latin typeface="+mj-lt"/>
              </a:rPr>
              <a:t>Fix ignored attributes at zero?  Definitely not!</a:t>
            </a:r>
          </a:p>
          <a:p>
            <a:pPr lvl="1"/>
            <a:r>
              <a:rPr lang="en-US" smtClean="0">
                <a:latin typeface="+mj-lt"/>
              </a:rPr>
              <a:t>Zero is an unrealistic value of the attribute (price)</a:t>
            </a:r>
          </a:p>
          <a:p>
            <a:pPr lvl="1"/>
            <a:r>
              <a:rPr lang="en-US" smtClean="0">
                <a:latin typeface="+mj-lt"/>
              </a:rPr>
              <a:t>The probability is a function of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ij</a:t>
            </a:r>
            <a:r>
              <a:rPr lang="en-US" smtClean="0">
                <a:latin typeface="+mj-lt"/>
              </a:rPr>
              <a:t> –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il</a:t>
            </a:r>
            <a:r>
              <a:rPr lang="en-US" smtClean="0">
                <a:latin typeface="+mj-lt"/>
              </a:rPr>
              <a:t>, so the substitution distorts the probabilities</a:t>
            </a:r>
          </a:p>
          <a:p>
            <a:r>
              <a:rPr lang="en-US" sz="2400" smtClean="0">
                <a:latin typeface="+mj-lt"/>
              </a:rPr>
              <a:t>Appropriate model:  for that individual, the specific coefficient is zero – consistent with the utility assumption.  A person specific, exogenously determined model</a:t>
            </a:r>
          </a:p>
          <a:p>
            <a:r>
              <a:rPr lang="en-US" sz="2400" smtClean="0">
                <a:latin typeface="+mj-lt"/>
              </a:rPr>
              <a:t>Surprisingly simple to implement</a:t>
            </a:r>
            <a:endParaRPr lang="en-US" sz="24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374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Choice Strategy Heterogeneity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057400"/>
            <a:ext cx="7772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Methodologically, a rather minor point – construct appropriate likelihood given known information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Not a latent class model. Classes are not latent.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Not the ‘variable selection’ issue (the worst form of “stepwise” modeling)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Familiar strategy gives the wrong answer.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58298"/>
              </p:ext>
            </p:extLst>
          </p:nvPr>
        </p:nvGraphicFramePr>
        <p:xfrm>
          <a:off x="1828800" y="3289300"/>
          <a:ext cx="5562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48" name="Equation" r:id="rId4" imgW="2413000" imgH="292100" progId="Equation.DSMT4">
                  <p:embed/>
                </p:oleObj>
              </mc:Choice>
              <mc:Fallback>
                <p:oleObj name="Equation" r:id="rId4" imgW="2413000" imgH="2921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289300"/>
                        <a:ext cx="5562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676400" y="3200400"/>
            <a:ext cx="60960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146175"/>
            <a:ext cx="85344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Sydney </a:t>
            </a:r>
            <a:br>
              <a:rPr lang="en-US" b="1" dirty="0" smtClean="0"/>
            </a:br>
            <a:r>
              <a:rPr lang="en-US" b="1" dirty="0" smtClean="0"/>
              <a:t>Commuters’ Route Choice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438400"/>
            <a:ext cx="72390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Stated Preference study – several possible choice situations considered by each person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Multinomial and mixed (random parameters) </a:t>
            </a:r>
            <a:r>
              <a:rPr lang="en-US" sz="2400" dirty="0" err="1" smtClean="0">
                <a:latin typeface="+mj-lt"/>
              </a:rPr>
              <a:t>logit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Consumers included data on which attributes were ignored.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Ignored attributes visibly coded as ignored are automatically treated by constraining </a:t>
            </a:r>
            <a:r>
              <a:rPr lang="el-GR" sz="2400" b="1" dirty="0" smtClean="0">
                <a:latin typeface="+mj-lt"/>
              </a:rPr>
              <a:t>β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b="1" dirty="0" smtClean="0">
                <a:latin typeface="+mj-lt"/>
              </a:rPr>
              <a:t>0</a:t>
            </a:r>
            <a:r>
              <a:rPr lang="en-US" sz="2400" dirty="0" smtClean="0">
                <a:latin typeface="+mj-lt"/>
              </a:rPr>
              <a:t> for that observation.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Data for Application of Information Strategy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057400"/>
            <a:ext cx="68580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+mj-lt"/>
              </a:rPr>
              <a:t>S</a:t>
            </a:r>
            <a:r>
              <a:rPr lang="en-US" sz="1800" dirty="0" smtClean="0">
                <a:latin typeface="+mj-lt"/>
              </a:rPr>
              <a:t>tated/Revealed preference study, Sydney car commuters.  500+ surveyed, about 10 choice situations for each.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 E</a:t>
            </a:r>
            <a:r>
              <a:rPr lang="en-US" sz="1800" dirty="0" smtClean="0">
                <a:latin typeface="+mj-lt"/>
              </a:rPr>
              <a:t>xisting route vs. 3 proposed alternatives.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 A</a:t>
            </a:r>
            <a:r>
              <a:rPr lang="en-US" sz="1800" dirty="0" smtClean="0">
                <a:latin typeface="+mj-lt"/>
              </a:rPr>
              <a:t>ttribute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Original: respondents presented with 3, 4, 5, or 6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Attributes – four level design.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Free flow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Slowed down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Stop/start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Trip time variability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Toll cost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Running cost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Final: respondents use only some attributes </a:t>
            </a:r>
            <a:r>
              <a:rPr lang="en-US" sz="1600" b="1" u="sng" dirty="0" smtClean="0">
                <a:solidFill>
                  <a:srgbClr val="FF3300"/>
                </a:solidFill>
                <a:latin typeface="+mj-lt"/>
              </a:rPr>
              <a:t>and indicate when surveyed which ones they ignored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dirty="0" smtClean="0"/>
              <a:t>Stated Choice Experiment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5715000"/>
            <a:ext cx="6705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Ancillary questions:  Did you ignore any of these attributes?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8699686"/>
              </p:ext>
            </p:extLst>
          </p:nvPr>
        </p:nvGraphicFramePr>
        <p:xfrm>
          <a:off x="1219200" y="1219200"/>
          <a:ext cx="7162800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72" name="Bitmap Image" r:id="rId4" imgW="6028571" imgH="4590476" progId="PBrush">
                  <p:embed/>
                </p:oleObj>
              </mc:Choice>
              <mc:Fallback>
                <p:oleObj name="Bitmap Image" r:id="rId4" imgW="6028571" imgH="4590476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7162800" cy="530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Implicitly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22098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r>
              <a:rPr lang="en-US" err="1" smtClean="0"/>
              <a:t>Hensher</a:t>
            </a:r>
            <a:r>
              <a:rPr lang="en-US" smtClean="0"/>
              <a:t>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9436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Unknown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K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dirty="0" smtClean="0">
                <a:latin typeface="+mj-lt"/>
              </a:rPr>
              <a:t>Classes distinguished by which attributes are ignored</a:t>
            </a:r>
          </a:p>
          <a:p>
            <a:r>
              <a:rPr lang="en-US" sz="2400" dirty="0" smtClean="0">
                <a:latin typeface="+mj-lt"/>
              </a:rPr>
              <a:t>Same model applies, now a latent class.  For K attributes there are 2</a:t>
            </a:r>
            <a:r>
              <a:rPr lang="en-US" sz="2400" baseline="30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 candidate coefficient vectors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2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Latent Class Models with </a:t>
            </a:r>
            <a:br>
              <a:rPr lang="en-US" sz="3200" b="1" dirty="0" smtClean="0"/>
            </a:br>
            <a:r>
              <a:rPr lang="en-US" sz="3200" b="1" dirty="0" smtClean="0"/>
              <a:t>Cross Class Restrictions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153488"/>
              </p:ext>
            </p:extLst>
          </p:nvPr>
        </p:nvGraphicFramePr>
        <p:xfrm>
          <a:off x="747713" y="2209800"/>
          <a:ext cx="77104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6" name="Equation" r:id="rId3" imgW="6464300" imgH="2108200" progId="Equation.DSMT4">
                  <p:embed/>
                </p:oleObj>
              </mc:Choice>
              <mc:Fallback>
                <p:oleObj name="Equation" r:id="rId3" imgW="6464300" imgH="21082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2209800"/>
                        <a:ext cx="771048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Results for 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676400"/>
            <a:ext cx="80772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8686800" cy="441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04800" y="11430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6" name="Equation" r:id="rId4" imgW="4635500" imgH="2717800" progId="Equation.DSMT4">
                  <p:embed/>
                </p:oleObj>
              </mc:Choice>
              <mc:Fallback>
                <p:oleObj name="Equation" r:id="rId4" imgW="4635500" imgH="2717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60538"/>
                        <a:ext cx="75438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0" name="Equation" r:id="rId4" imgW="4241800" imgH="2933700" progId="Equation.DSMT4">
                  <p:embed/>
                </p:oleObj>
              </mc:Choice>
              <mc:Fallback>
                <p:oleObj name="Equation" r:id="rId4" imgW="4241800" imgH="2933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55763"/>
                        <a:ext cx="693420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10995</TotalTime>
  <Words>2209</Words>
  <Application>Microsoft Office PowerPoint</Application>
  <PresentationFormat>On-screen Show (4:3)</PresentationFormat>
  <Paragraphs>339</Paragraphs>
  <Slides>47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Level</vt:lpstr>
      <vt:lpstr>Equation</vt:lpstr>
      <vt:lpstr>Bitmap Image</vt:lpstr>
      <vt:lpstr>Discrete Choice Modeling</vt:lpstr>
      <vt:lpstr>Discrete Parameter Heterogeneity Latent Classes</vt:lpstr>
      <vt:lpstr>Latent Class Probabilities</vt:lpstr>
      <vt:lpstr>A Latent Class MNL Model</vt:lpstr>
      <vt:lpstr>Two Interpretations of Latent Classes</vt:lpstr>
      <vt:lpstr>Estimates from the LCM</vt:lpstr>
      <vt:lpstr>Using the Latent Class Model</vt:lpstr>
      <vt:lpstr>Application: Shoe Brand Choice</vt:lpstr>
      <vt:lpstr>Degenerate Branches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 Conditional Parameter Estimates</vt:lpstr>
      <vt:lpstr>Estimated LCM: Conditional (Posterior) Class Probabilities</vt:lpstr>
      <vt:lpstr>Average Estimated Class Probabilities</vt:lpstr>
      <vt:lpstr>Elasticities</vt:lpstr>
      <vt:lpstr>Application: Long Distance Drivers’  Preference for Road Environments</vt:lpstr>
      <vt:lpstr>Attributes</vt:lpstr>
      <vt:lpstr>Experimental Design</vt:lpstr>
      <vt:lpstr>PowerPoint Presentation</vt:lpstr>
      <vt:lpstr>Estimated Value of Time Saved</vt:lpstr>
      <vt:lpstr>Distribution of Parameters –  Value of Time on 2 Lane Road</vt:lpstr>
      <vt:lpstr>Decision Strategy in Multinomial Choice</vt:lpstr>
      <vt:lpstr>Multinomial Logit Model</vt:lpstr>
      <vt:lpstr>Individual Explicitly Ignores Attributes</vt:lpstr>
      <vt:lpstr>Appropriate Modeling Strategy</vt:lpstr>
      <vt:lpstr>Choice Strategy Heterogeneity</vt:lpstr>
      <vt:lpstr>Application: Sydney  Commuters’ Route Choice</vt:lpstr>
      <vt:lpstr>Data for Application of Information Strategy</vt:lpstr>
      <vt:lpstr>Stated Choice Experiment</vt:lpstr>
      <vt:lpstr>PowerPoint Presentation</vt:lpstr>
      <vt:lpstr>Individual Implicitly Ignores Attributes</vt:lpstr>
      <vt:lpstr>Stated Choice Experiment</vt:lpstr>
      <vt:lpstr>The 2K model</vt:lpstr>
      <vt:lpstr>Latent Class Models with  Cross Class Restrictions</vt:lpstr>
      <vt:lpstr>Results for the 2K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EM Algorithm</vt:lpstr>
      <vt:lpstr>Implementing EM for LC Models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86</cp:revision>
  <dcterms:created xsi:type="dcterms:W3CDTF">2001-06-17T19:05:03Z</dcterms:created>
  <dcterms:modified xsi:type="dcterms:W3CDTF">2014-11-29T00:15:14Z</dcterms:modified>
</cp:coreProperties>
</file>