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54"/>
  </p:notesMasterIdLst>
  <p:handoutMasterIdLst>
    <p:handoutMasterId r:id="rId55"/>
  </p:handoutMasterIdLst>
  <p:sldIdLst>
    <p:sldId id="624" r:id="rId2"/>
    <p:sldId id="574" r:id="rId3"/>
    <p:sldId id="575" r:id="rId4"/>
    <p:sldId id="576" r:id="rId5"/>
    <p:sldId id="577" r:id="rId6"/>
    <p:sldId id="578" r:id="rId7"/>
    <p:sldId id="583" r:id="rId8"/>
    <p:sldId id="584" r:id="rId9"/>
    <p:sldId id="585" r:id="rId10"/>
    <p:sldId id="586" r:id="rId11"/>
    <p:sldId id="620" r:id="rId12"/>
    <p:sldId id="629" r:id="rId13"/>
    <p:sldId id="591" r:id="rId14"/>
    <p:sldId id="593" r:id="rId15"/>
    <p:sldId id="622" r:id="rId16"/>
    <p:sldId id="621" r:id="rId17"/>
    <p:sldId id="594" r:id="rId18"/>
    <p:sldId id="634" r:id="rId19"/>
    <p:sldId id="635" r:id="rId20"/>
    <p:sldId id="636" r:id="rId21"/>
    <p:sldId id="637" r:id="rId22"/>
    <p:sldId id="595" r:id="rId23"/>
    <p:sldId id="596" r:id="rId24"/>
    <p:sldId id="597" r:id="rId25"/>
    <p:sldId id="598" r:id="rId26"/>
    <p:sldId id="599" r:id="rId27"/>
    <p:sldId id="600" r:id="rId28"/>
    <p:sldId id="601" r:id="rId29"/>
    <p:sldId id="602" r:id="rId30"/>
    <p:sldId id="603" r:id="rId31"/>
    <p:sldId id="604" r:id="rId32"/>
    <p:sldId id="605" r:id="rId33"/>
    <p:sldId id="606" r:id="rId34"/>
    <p:sldId id="623" r:id="rId35"/>
    <p:sldId id="608" r:id="rId36"/>
    <p:sldId id="607" r:id="rId37"/>
    <p:sldId id="609" r:id="rId38"/>
    <p:sldId id="610" r:id="rId39"/>
    <p:sldId id="611" r:id="rId40"/>
    <p:sldId id="638" r:id="rId41"/>
    <p:sldId id="639" r:id="rId42"/>
    <p:sldId id="612" r:id="rId43"/>
    <p:sldId id="613" r:id="rId44"/>
    <p:sldId id="614" r:id="rId45"/>
    <p:sldId id="630" r:id="rId46"/>
    <p:sldId id="631" r:id="rId47"/>
    <p:sldId id="632" r:id="rId48"/>
    <p:sldId id="633" r:id="rId49"/>
    <p:sldId id="625" r:id="rId50"/>
    <p:sldId id="626" r:id="rId51"/>
    <p:sldId id="627" r:id="rId52"/>
    <p:sldId id="628" r:id="rId5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000"/>
    <a:srgbClr val="003399"/>
    <a:srgbClr val="6699FF"/>
    <a:srgbClr val="000000"/>
    <a:srgbClr val="FFFFFF"/>
    <a:srgbClr val="CCECFF"/>
    <a:srgbClr val="FF33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82" d="100"/>
          <a:sy n="82" d="100"/>
        </p:scale>
        <p:origin x="-139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34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1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613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4675A-ABE8-4719-BEF6-6EAFD2B366C9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5C1E6-0D21-4553-BF01-8A72E67DE233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52DD0-F864-4C37-98B1-5A6886E54627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E2174-AACD-44AA-9DEB-1D56DAE3844D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27132-5CB6-4E15-83A4-73C0CBE23DAC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B34B9-F654-4103-B32B-30FD7023AE2A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2B9D2-8C50-449E-B579-511EE894B863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55340-C3C0-4F83-8604-208C6EBC1F46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69C086-E771-4C4D-8999-4F1195C25F69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94F612-C8FE-4CC4-A1E5-EE75DE981BC5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5CDF6-0FC4-4E89-BC04-1154B7B45829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D6D865-1403-4C51-9A8B-D0386BA7F70F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414057-9917-43C7-A02B-53A953D80106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z="13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72239-813D-47D9-8BF0-AEEAC50A3877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9569F9-5C1B-4B82-A5F6-3E3E6D5C3943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D26CD-8B05-4F04-9C87-2BF983426996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D96984-4560-4D01-B3F6-93BC511D218A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BB286-EFB0-4FBD-83DC-18C7CAD2976B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8DC52-02F2-4348-A4FE-EBD7DBA18CA0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175A8-E789-45C9-8611-1D5525EE9A64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10C00-F603-4193-B95E-48FED8DD9147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C33B3-C2C3-47D6-9D82-98F6E00AA8B9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386EE6-2BAC-40A0-AAE9-ABED0FDAD425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F00C5-FA56-4CE6-84AE-AB86C0779356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FE2D49-F961-432F-B0F7-757B848955A3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2750EC-CE4A-4CF4-B901-63F70376FD8D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BC573-9BF1-4134-9183-1E6CD21ED390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379DC-5E95-4595-98CC-4CF6E6BD6D46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944C0-87E8-411A-B338-1CAF549CE48F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858CF-DAE4-40A5-9CCA-820762BF1296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917B1-5420-4EB8-8E04-C8ACF66A9EE1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EF5EEF-A05C-45A0-87F7-9C2DD32A493C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EEF56-9A54-465D-9367-71140A4FBF13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19DC0F-900F-465A-8EF3-6C5974F19194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F9ED8-0146-4FF0-AB84-92CE82D3D743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11844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9CD54-0E97-48DF-A949-841264A71BCC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02845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EF4A29-8998-4DF7-BC36-1370479876AB}" type="slidenum">
              <a:rPr lang="en-US" smtClean="0"/>
              <a:pPr/>
              <a:t>47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73941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A245D2-7F31-4E6C-B1C0-7420B3A0AC30}" type="slidenum">
              <a:rPr lang="en-US" smtClean="0"/>
              <a:pPr/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5481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2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950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2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76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0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064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115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9297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6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89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38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6374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11]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/52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152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Mixed Logit Models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42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8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0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9.png"/><Relationship Id="rId4" Type="http://schemas.openxmlformats.org/officeDocument/2006/relationships/oleObject" Target="../embeddings/oleObject2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0.png"/><Relationship Id="rId4" Type="http://schemas.openxmlformats.org/officeDocument/2006/relationships/oleObject" Target="../embeddings/oleObject2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1.png"/><Relationship Id="rId4" Type="http://schemas.openxmlformats.org/officeDocument/2006/relationships/oleObject" Target="../embeddings/oleObject24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2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6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7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76600" y="2971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chemeClr val="accent4"/>
                </a:solidFill>
                <a:latin typeface="+mj-lt"/>
              </a:rPr>
              <a:t>1	</a:t>
            </a:r>
            <a:r>
              <a:rPr lang="en-US" sz="1400" b="1" smtClean="0">
                <a:solidFill>
                  <a:schemeClr val="accent4"/>
                </a:solidFill>
                <a:latin typeface="+mj-lt"/>
              </a:rPr>
              <a:t>Summary</a:t>
            </a:r>
            <a:endParaRPr lang="en-US" sz="1400" b="1">
              <a:solidFill>
                <a:schemeClr val="accent4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  <a:endParaRPr lang="en-US" sz="1400" b="1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9600" y="5047862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3962400"/>
            <a:ext cx="1709738" cy="25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0566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509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Random Parameters Model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251075"/>
            <a:ext cx="7772400" cy="3844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Allow model parameters as well as constants to be random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Allow multiple observations with persistent effects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Allow a hierarchical structure for parameters – not completely random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   </a:t>
            </a:r>
            <a:r>
              <a:rPr lang="en-US" dirty="0" err="1" smtClean="0">
                <a:latin typeface="+mj-lt"/>
              </a:rPr>
              <a:t>U</a:t>
            </a:r>
            <a:r>
              <a:rPr lang="en-US" sz="2000" baseline="-25000" dirty="0" err="1" smtClean="0">
                <a:latin typeface="+mj-lt"/>
              </a:rPr>
              <a:t>itj</a:t>
            </a:r>
            <a:r>
              <a:rPr lang="en-US" dirty="0" smtClean="0">
                <a:latin typeface="+mj-lt"/>
              </a:rPr>
              <a:t>   =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i1tj</a:t>
            </a:r>
            <a:r>
              <a:rPr lang="en-US" sz="2000" dirty="0" smtClean="0">
                <a:latin typeface="+mj-lt"/>
                <a:sym typeface="Symbol" pitchFamily="18" charset="2"/>
              </a:rPr>
              <a:t> +</a:t>
            </a:r>
            <a:r>
              <a:rPr lang="en-US" dirty="0" smtClean="0">
                <a:latin typeface="+mj-lt"/>
              </a:rPr>
              <a:t>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2i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i2tj</a:t>
            </a:r>
            <a:r>
              <a:rPr lang="en-US" dirty="0" smtClean="0">
                <a:latin typeface="+mj-lt"/>
                <a:sym typeface="Symbol" pitchFamily="18" charset="2"/>
              </a:rPr>
              <a:t>  +  </a:t>
            </a:r>
            <a:r>
              <a:rPr lang="en-US" b="1" dirty="0" smtClean="0">
                <a:latin typeface="+mj-lt"/>
                <a:sym typeface="Symbol" pitchFamily="18" charset="2"/>
              </a:rPr>
              <a:t>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  <a:sym typeface="Symbol" pitchFamily="18" charset="2"/>
              </a:rPr>
              <a:t>’</a:t>
            </a:r>
            <a:r>
              <a:rPr lang="en-US" b="1" dirty="0" err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it</a:t>
            </a:r>
            <a:r>
              <a:rPr lang="en-US" sz="2000" dirty="0" smtClean="0">
                <a:latin typeface="+mj-lt"/>
                <a:sym typeface="Symbol" pitchFamily="18" charset="2"/>
              </a:rPr>
              <a:t>   </a:t>
            </a:r>
            <a:r>
              <a:rPr lang="en-US" dirty="0" smtClean="0">
                <a:latin typeface="+mj-lt"/>
                <a:sym typeface="Symbol" pitchFamily="18" charset="2"/>
              </a:rPr>
              <a:t>+  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ijt</a:t>
            </a:r>
            <a:endParaRPr lang="en-US" sz="2000" baseline="-25000" dirty="0" smtClean="0">
              <a:latin typeface="+mj-lt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  <a:sym typeface="Symbol" pitchFamily="18" charset="2"/>
              </a:rPr>
              <a:t>Random parameters in multinomial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logit</a:t>
            </a:r>
            <a:r>
              <a:rPr lang="en-US" sz="2000" dirty="0" smtClean="0">
                <a:latin typeface="+mj-lt"/>
                <a:sym typeface="Symbol" pitchFamily="18" charset="2"/>
              </a:rPr>
              <a:t>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1600" dirty="0" smtClean="0">
                <a:latin typeface="+mj-lt"/>
                <a:sym typeface="Symbol" pitchFamily="18" charset="2"/>
              </a:rPr>
              <a:t>1</a:t>
            </a:r>
            <a:r>
              <a:rPr lang="en-US" sz="2000" dirty="0" smtClean="0">
                <a:latin typeface="+mj-lt"/>
                <a:sym typeface="Symbol" pitchFamily="18" charset="2"/>
              </a:rPr>
              <a:t> = nonrandom (fixed)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1600" dirty="0" smtClean="0">
                <a:latin typeface="+mj-lt"/>
                <a:sym typeface="Symbol" pitchFamily="18" charset="2"/>
              </a:rPr>
              <a:t>2i</a:t>
            </a:r>
            <a:r>
              <a:rPr lang="en-US" sz="2000" dirty="0" smtClean="0">
                <a:latin typeface="+mj-lt"/>
                <a:sym typeface="Symbol" pitchFamily="18" charset="2"/>
              </a:rPr>
              <a:t> = random parameters that may vary across</a:t>
            </a:r>
            <a:br>
              <a:rPr lang="en-US" sz="2000" dirty="0" smtClean="0">
                <a:latin typeface="+mj-lt"/>
                <a:sym typeface="Symbol" pitchFamily="18" charset="2"/>
              </a:rPr>
            </a:br>
            <a:r>
              <a:rPr lang="en-US" sz="2000" dirty="0" smtClean="0">
                <a:latin typeface="+mj-lt"/>
                <a:sym typeface="Symbol" pitchFamily="18" charset="2"/>
              </a:rPr>
              <a:t>         individuals and across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Maintain I.I.D. assumption for </a:t>
            </a:r>
            <a:r>
              <a:rPr lang="en-US" sz="2400" dirty="0" smtClean="0">
                <a:latin typeface="+mj-lt"/>
                <a:sym typeface="Symbol" pitchFamily="18" charset="2"/>
              </a:rPr>
              <a:t>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ijt</a:t>
            </a:r>
            <a:r>
              <a:rPr lang="en-US" sz="2400" dirty="0" smtClean="0">
                <a:latin typeface="+mj-lt"/>
                <a:sym typeface="Symbol" pitchFamily="18" charset="2"/>
              </a:rPr>
              <a:t> </a:t>
            </a:r>
            <a:r>
              <a:rPr lang="en-US" sz="2000" dirty="0" smtClean="0">
                <a:latin typeface="+mj-lt"/>
                <a:sym typeface="Symbol" pitchFamily="18" charset="2"/>
              </a:rPr>
              <a:t>(given </a:t>
            </a:r>
            <a:r>
              <a:rPr lang="en-US" sz="2000" b="1" dirty="0" smtClean="0">
                <a:latin typeface="+mj-lt"/>
                <a:sym typeface="Symbol" pitchFamily="18" charset="2"/>
              </a:rPr>
              <a:t></a:t>
            </a:r>
            <a:r>
              <a:rPr lang="en-US" sz="2000" dirty="0" smtClean="0">
                <a:latin typeface="+mj-lt"/>
                <a:sym typeface="Symbol" pitchFamily="18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676400"/>
            <a:ext cx="6934200" cy="530225"/>
          </a:xfrm>
        </p:spPr>
        <p:txBody>
          <a:bodyPr/>
          <a:lstStyle/>
          <a:p>
            <a:pPr algn="ctr" eaLnBrk="1" hangingPunct="1"/>
            <a:r>
              <a:rPr lang="en-US" sz="2800" b="1" dirty="0" smtClean="0"/>
              <a:t>Continuous Random Variation </a:t>
            </a:r>
            <a:br>
              <a:rPr lang="en-US" sz="2800" b="1" dirty="0" smtClean="0"/>
            </a:br>
            <a:r>
              <a:rPr lang="en-US" sz="2800" b="1" dirty="0" smtClean="0"/>
              <a:t>in Preference Weights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52083275"/>
              </p:ext>
            </p:extLst>
          </p:nvPr>
        </p:nvGraphicFramePr>
        <p:xfrm>
          <a:off x="1931661" y="2665412"/>
          <a:ext cx="5459739" cy="365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Equation" r:id="rId4" imgW="3581400" imgH="2400300" progId="Equation.DSMT4">
                  <p:embed/>
                </p:oleObj>
              </mc:Choice>
              <mc:Fallback>
                <p:oleObj name="Equation" r:id="rId4" imgW="3581400" imgH="2400300" progId="Equation.DSMT4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1661" y="2665412"/>
                        <a:ext cx="5459739" cy="3659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905000" y="2438400"/>
            <a:ext cx="5715000" cy="3962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Random Parameters Logit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47763" y="1951038"/>
          <a:ext cx="67770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Equation" r:id="rId4" imgW="3200400" imgH="520700" progId="Equation.DSMT4">
                  <p:embed/>
                </p:oleObj>
              </mc:Choice>
              <mc:Fallback>
                <p:oleObj name="Equation" r:id="rId4" imgW="3200400" imgH="520700" progId="Equation.DSMT4">
                  <p:embed/>
                  <p:pic>
                    <p:nvPicPr>
                      <p:cNvPr id="0" name="Picture 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1951038"/>
                        <a:ext cx="6777037" cy="110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4419600"/>
          <a:ext cx="5087938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Equation" r:id="rId6" imgW="2476500" imgH="762000" progId="Equation.DSMT4">
                  <p:embed/>
                </p:oleObj>
              </mc:Choice>
              <mc:Fallback>
                <p:oleObj name="Equation" r:id="rId6" imgW="2476500" imgH="762000" progId="Equation.DSMT4">
                  <p:embed/>
                  <p:pic>
                    <p:nvPicPr>
                      <p:cNvPr id="0" name="Picture 2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419600"/>
                        <a:ext cx="5087938" cy="156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Modeling Variations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7924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latin typeface="+mj-lt"/>
              </a:rPr>
              <a:t>Parameter specification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</a:rPr>
              <a:t>“Nonrandom” – variance = 0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</a:rPr>
              <a:t>Correlation across parameters – random parts correlated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</a:rPr>
              <a:t>Fixed mean – not to be estimated. Free variance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</a:rPr>
              <a:t>Fixed range – mean estimated, triangular from 0 to 2</a:t>
            </a:r>
            <a:r>
              <a:rPr lang="en-US" dirty="0" smtClean="0">
                <a:latin typeface="+mj-lt"/>
                <a:sym typeface="Symbol" pitchFamily="18" charset="2"/>
              </a:rPr>
              <a:t>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  <a:sym typeface="Symbol" pitchFamily="18" charset="2"/>
              </a:rPr>
              <a:t>Hierarchical structure - </a:t>
            </a:r>
            <a:r>
              <a:rPr lang="en-US" dirty="0" smtClean="0">
                <a:latin typeface="+mj-lt"/>
                <a:sym typeface="Symbol" pitchFamily="18" charset="2"/>
              </a:rPr>
              <a:t>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ik</a:t>
            </a:r>
            <a:r>
              <a:rPr lang="en-US" dirty="0" smtClean="0">
                <a:latin typeface="+mj-lt"/>
                <a:sym typeface="Symbol" pitchFamily="18" charset="2"/>
              </a:rPr>
              <a:t> = </a:t>
            </a:r>
            <a:r>
              <a:rPr lang="en-US" baseline="-25000" dirty="0" smtClean="0">
                <a:latin typeface="+mj-lt"/>
                <a:sym typeface="Symbol" pitchFamily="18" charset="2"/>
              </a:rPr>
              <a:t>k</a:t>
            </a:r>
            <a:r>
              <a:rPr lang="en-US" dirty="0" smtClean="0">
                <a:latin typeface="+mj-lt"/>
                <a:sym typeface="Symbol" pitchFamily="18" charset="2"/>
              </a:rPr>
              <a:t> + </a:t>
            </a:r>
            <a:r>
              <a:rPr lang="en-US" sz="2000" b="1" dirty="0" smtClean="0">
                <a:latin typeface="+mj-lt"/>
                <a:sym typeface="Symbol" pitchFamily="18" charset="2"/>
              </a:rPr>
              <a:t>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k</a:t>
            </a:r>
            <a:r>
              <a:rPr lang="en-US" sz="2000" dirty="0" err="1" smtClean="0">
                <a:latin typeface="+mj-lt"/>
                <a:sym typeface="Symbol" pitchFamily="18" charset="2"/>
              </a:rPr>
              <a:t>’</a:t>
            </a:r>
            <a:r>
              <a:rPr lang="en-US" sz="2000" b="1" dirty="0" err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Stochastic specification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  <a:sym typeface="Symbol" pitchFamily="18" charset="2"/>
              </a:rPr>
              <a:t>Normal, uniform, triangular (tent) distributions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  <a:sym typeface="Symbol" pitchFamily="18" charset="2"/>
              </a:rPr>
              <a:t>Strictly positive – lognormal parameters (e.g., on income)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  <a:sym typeface="Symbol" pitchFamily="18" charset="2"/>
              </a:rPr>
              <a:t>Autoregressive:  v(</a:t>
            </a:r>
            <a:r>
              <a:rPr lang="en-US" sz="2000" dirty="0" err="1" smtClean="0">
                <a:latin typeface="+mj-lt"/>
                <a:sym typeface="Symbol" pitchFamily="18" charset="2"/>
              </a:rPr>
              <a:t>i,t,k</a:t>
            </a:r>
            <a:r>
              <a:rPr lang="en-US" sz="2000" dirty="0" smtClean="0">
                <a:latin typeface="+mj-lt"/>
                <a:sym typeface="Symbol" pitchFamily="18" charset="2"/>
              </a:rPr>
              <a:t>) = u(</a:t>
            </a:r>
            <a:r>
              <a:rPr lang="en-US" sz="2000" dirty="0" err="1" smtClean="0">
                <a:latin typeface="+mj-lt"/>
                <a:sym typeface="Symbol" pitchFamily="18" charset="2"/>
              </a:rPr>
              <a:t>i,t,k</a:t>
            </a:r>
            <a:r>
              <a:rPr lang="en-US" sz="2000" dirty="0" smtClean="0">
                <a:latin typeface="+mj-lt"/>
                <a:sym typeface="Symbol" pitchFamily="18" charset="2"/>
              </a:rPr>
              <a:t>) + r(k)v(i,t-1,k) [this picks up time effects in multiple choice situations, e.g., fatigue.]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Estimating the Model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1981200"/>
          <a:ext cx="61642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Equation" r:id="rId4" imgW="3352800" imgH="787400" progId="Equation.DSMT4">
                  <p:embed/>
                </p:oleObj>
              </mc:Choice>
              <mc:Fallback>
                <p:oleObj name="Equation" r:id="rId4" imgW="3352800" imgH="787400" progId="Equation.DSMT4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616426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914400" y="3657600"/>
            <a:ext cx="7696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1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 all “fixed” parameters in the model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2i,t 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all random and hierarchical parameters in the model</a:t>
            </a:r>
            <a:endParaRPr lang="en-US" sz="2400" b="1">
              <a:solidFill>
                <a:srgbClr val="000000"/>
              </a:solidFill>
              <a:latin typeface="Tahoma" pitchFamily="34" charset="0"/>
              <a:sym typeface="Symbol" pitchFamily="18" charset="2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066800" y="1981200"/>
            <a:ext cx="52578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buNone/>
            </a:pPr>
            <a:endParaRPr lang="en-US" sz="2000" smtClean="0">
              <a:latin typeface="+mj-lt"/>
            </a:endParaRPr>
          </a:p>
          <a:p>
            <a:pPr>
              <a:lnSpc>
                <a:spcPct val="95000"/>
              </a:lnSpc>
              <a:spcBef>
                <a:spcPct val="15000"/>
              </a:spcBef>
              <a:buNone/>
            </a:pPr>
            <a:r>
              <a:rPr lang="en-US" sz="2000" b="1" smtClean="0">
                <a:solidFill>
                  <a:srgbClr val="FF0000"/>
                </a:solidFill>
                <a:latin typeface="+mj-lt"/>
              </a:rPr>
              <a:t>(TrainCalUtilitySurvey.lpj)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Population Distributions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5146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Price coefficient held fixed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14400"/>
            <a:ext cx="8229600" cy="703262"/>
          </a:xfrm>
        </p:spPr>
        <p:txBody>
          <a:bodyPr/>
          <a:lstStyle/>
          <a:p>
            <a:pPr algn="ctr" eaLnBrk="1" hangingPunct="1"/>
            <a:r>
              <a:rPr lang="en-US" b="1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167438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                Estimate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error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.386        0.028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1.75        0.137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TOD             </a:t>
            </a:r>
            <a:r>
              <a:rPr lang="en-US" sz="2400" b="1" smtClean="0">
                <a:solidFill>
                  <a:srgbClr val="000000"/>
                </a:solidFill>
                <a:latin typeface="+mj-lt"/>
              </a:rPr>
              <a:t>mean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  2.13         0.054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.411        0.040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.281        0.022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*Parameters of underlying normal.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611187"/>
          </a:xfrm>
        </p:spPr>
        <p:txBody>
          <a:bodyPr/>
          <a:lstStyle/>
          <a:p>
            <a:pPr algn="ctr" eaLnBrk="1" hangingPunct="1">
              <a:lnSpc>
                <a:spcPct val="85000"/>
              </a:lnSpc>
            </a:pPr>
            <a:r>
              <a:rPr lang="en-US" sz="3200" b="1" smtClean="0"/>
              <a:t>Distribution of Brand Value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</a:t>
            </a:r>
            <a:r>
              <a:rPr lang="en-US" smtClean="0">
                <a:latin typeface="+mj-lt"/>
              </a:rPr>
              <a:t>Brand value of local utility</a:t>
            </a:r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Standard deviation</a:t>
            </a:r>
          </a:p>
        </p:txBody>
      </p:sp>
      <p:sp>
        <p:nvSpPr>
          <p:cNvPr id="36869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Text Box 10"/>
          <p:cNvSpPr txBox="1">
            <a:spLocks noChangeArrowheads="1"/>
          </p:cNvSpPr>
          <p:nvPr/>
        </p:nvSpPr>
        <p:spPr bwMode="auto">
          <a:xfrm>
            <a:off x="339725" y="2602468"/>
            <a:ext cx="3394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10% dislike local utility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2.5¢</a:t>
            </a: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61" name="Text Box 17"/>
          <p:cNvSpPr txBox="1">
            <a:spLocks noChangeArrowheads="1"/>
          </p:cNvSpPr>
          <p:nvPr/>
        </p:nvSpPr>
        <p:spPr bwMode="auto">
          <a:xfrm>
            <a:off x="7467600" y="2379663"/>
            <a:ext cx="1371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2400" b="1">
                <a:solidFill>
                  <a:srgbClr val="000000"/>
                </a:solidFill>
              </a:rPr>
              <a:t>=2.0¢</a:t>
            </a: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2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7 w 512"/>
              <a:gd name="T1" fmla="*/ 0 h 197"/>
              <a:gd name="T2" fmla="*/ 2147483647 w 512"/>
              <a:gd name="T3" fmla="*/ 2147483647 h 197"/>
              <a:gd name="T4" fmla="*/ 2147483647 w 512"/>
              <a:gd name="T5" fmla="*/ 2147483647 h 197"/>
              <a:gd name="T6" fmla="*/ 2147483647 w 512"/>
              <a:gd name="T7" fmla="*/ 2147483647 h 197"/>
              <a:gd name="T8" fmla="*/ 0 w 512"/>
              <a:gd name="T9" fmla="*/ 2147483647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b="1" smtClean="0"/>
              <a:t>Random Parameter Distributions</a:t>
            </a:r>
            <a:endParaRPr lang="en-US" b="1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060585"/>
            <a:ext cx="6657975" cy="449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2209800"/>
            <a:ext cx="67913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419600"/>
            <a:ext cx="70199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222375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Time of Day Rates (Customers do not like – lognormal coefficient. Multiply variable by -1.)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47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Estimating Individual Parameters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305800" cy="3657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Model estimates = structural parameters, </a:t>
            </a:r>
            <a:r>
              <a:rPr lang="el-GR" sz="2400" b="1" smtClean="0">
                <a:latin typeface="+mj-lt"/>
              </a:rPr>
              <a:t>α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ρ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Δ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Σ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Γ</a:t>
            </a:r>
            <a:endParaRPr lang="en-US" sz="2400" b="1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Objective, a model of individual specific parameters,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b="1" baseline="-25000" smtClean="0">
                <a:latin typeface="+mj-lt"/>
              </a:rPr>
              <a:t>i</a:t>
            </a: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Can individual specific parameters be estimated?</a:t>
            </a:r>
          </a:p>
          <a:p>
            <a:pPr lvl="1" eaLnBrk="1" hangingPunct="1"/>
            <a:r>
              <a:rPr lang="en-US" smtClean="0">
                <a:latin typeface="+mj-lt"/>
              </a:rPr>
              <a:t>Not quite – </a:t>
            </a:r>
            <a:r>
              <a:rPr lang="el-GR" b="1" smtClean="0">
                <a:latin typeface="+mj-lt"/>
              </a:rPr>
              <a:t>β</a:t>
            </a:r>
            <a:r>
              <a:rPr lang="en-US" b="1" baseline="-25000" smtClean="0">
                <a:latin typeface="+mj-lt"/>
              </a:rPr>
              <a:t>i </a:t>
            </a:r>
            <a:r>
              <a:rPr lang="en-US" smtClean="0">
                <a:latin typeface="+mj-lt"/>
              </a:rPr>
              <a:t>is a single realization of a random process; one random draw. </a:t>
            </a:r>
          </a:p>
          <a:p>
            <a:pPr lvl="1" eaLnBrk="1" hangingPunct="1"/>
            <a:r>
              <a:rPr lang="en-US" smtClean="0">
                <a:latin typeface="+mj-lt"/>
              </a:rPr>
              <a:t>We estimate E[</a:t>
            </a:r>
            <a:r>
              <a:rPr lang="el-GR" b="1" smtClean="0">
                <a:latin typeface="+mj-lt"/>
              </a:rPr>
              <a:t>β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 | all information about i]</a:t>
            </a:r>
          </a:p>
          <a:p>
            <a:pPr lvl="1" eaLnBrk="1" hangingPunct="1"/>
            <a:r>
              <a:rPr lang="en-US" smtClean="0">
                <a:latin typeface="+mj-lt"/>
              </a:rPr>
              <a:t>(This is also true of Bayesian treatments, despite claims to the contrary.)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914400"/>
            <a:ext cx="7772400" cy="762000"/>
          </a:xfrm>
        </p:spPr>
        <p:txBody>
          <a:bodyPr/>
          <a:lstStyle/>
          <a:p>
            <a:pPr eaLnBrk="1" hangingPunct="1"/>
            <a:r>
              <a:rPr lang="en-US" b="1" smtClean="0"/>
              <a:t>Posterior Estimation of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endParaRPr lang="en-US" smtClean="0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603375" y="1728787"/>
          <a:ext cx="5788025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4" name="Equation" r:id="rId4" imgW="3505200" imgH="1168400" progId="Equation.DSMT4">
                  <p:embed/>
                </p:oleObj>
              </mc:Choice>
              <mc:Fallback>
                <p:oleObj name="Equation" r:id="rId4" imgW="3505200" imgH="11684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728787"/>
                        <a:ext cx="5788025" cy="1928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630363" y="4210050"/>
          <a:ext cx="6294437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name="Equation" r:id="rId6" imgW="3606800" imgH="1168400" progId="Equation.DSMT4">
                  <p:embed/>
                </p:oleObj>
              </mc:Choice>
              <mc:Fallback>
                <p:oleObj name="Equation" r:id="rId6" imgW="3606800" imgH="11684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3" y="4210050"/>
                        <a:ext cx="6294437" cy="203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57200" y="3671887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i="1"/>
              <a:t>  </a:t>
            </a:r>
            <a:r>
              <a:rPr lang="en-US" sz="2400" b="1">
                <a:latin typeface="+mj-lt"/>
              </a:rPr>
              <a:t>Estimate by simulation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pPr algn="ctr"/>
            <a:r>
              <a:rPr lang="en-US" sz="3200" b="1" dirty="0" smtClean="0"/>
              <a:t>Expected Preferences of Each Customer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905000"/>
            <a:ext cx="66786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47244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Local utility can retain and make profit from this customer by offering a long-term contract with time-of-day or seasonal 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Model Extensions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AR(1):  </a:t>
            </a:r>
            <a:r>
              <a:rPr lang="en-US" sz="2400" dirty="0" err="1" smtClean="0">
                <a:latin typeface="+mj-lt"/>
              </a:rPr>
              <a:t>w</a:t>
            </a:r>
            <a:r>
              <a:rPr lang="en-US" sz="2400" baseline="-25000" dirty="0" err="1" smtClean="0">
                <a:latin typeface="+mj-lt"/>
              </a:rPr>
              <a:t>i,k,t</a:t>
            </a:r>
            <a:r>
              <a:rPr lang="en-US" sz="2400" dirty="0" smtClean="0">
                <a:latin typeface="+mj-lt"/>
              </a:rPr>
              <a:t>  =  </a:t>
            </a:r>
            <a:r>
              <a:rPr lang="el-GR" sz="2400" dirty="0" smtClean="0">
                <a:latin typeface="+mj-lt"/>
              </a:rPr>
              <a:t>ρ</a:t>
            </a:r>
            <a:r>
              <a:rPr lang="en-US" sz="2400" baseline="-25000" dirty="0" smtClean="0">
                <a:latin typeface="+mj-lt"/>
              </a:rPr>
              <a:t>k</a:t>
            </a:r>
            <a:r>
              <a:rPr lang="en-US" sz="2400" dirty="0" smtClean="0">
                <a:latin typeface="+mj-lt"/>
              </a:rPr>
              <a:t>w</a:t>
            </a:r>
            <a:r>
              <a:rPr lang="en-US" sz="2400" baseline="-25000" dirty="0" smtClean="0">
                <a:latin typeface="+mj-lt"/>
              </a:rPr>
              <a:t>i,k,t-1</a:t>
            </a:r>
            <a:r>
              <a:rPr lang="en-US" sz="2400" dirty="0" smtClean="0">
                <a:latin typeface="+mj-lt"/>
              </a:rPr>
              <a:t>  +  </a:t>
            </a:r>
            <a:r>
              <a:rPr lang="en-US" sz="2400" dirty="0" err="1" smtClean="0">
                <a:latin typeface="+mj-lt"/>
              </a:rPr>
              <a:t>v</a:t>
            </a:r>
            <a:r>
              <a:rPr lang="en-US" sz="2400" baseline="-25000" dirty="0" err="1" smtClean="0">
                <a:latin typeface="+mj-lt"/>
              </a:rPr>
              <a:t>i,k,t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    Dynamic effects in the model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Restricting sign – lognormal distribution: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Restricting Range and Sign: Using triangular distribution and range = 0 to 2</a:t>
            </a:r>
            <a:r>
              <a:rPr lang="en-US" sz="2400" dirty="0" smtClean="0">
                <a:latin typeface="+mj-lt"/>
                <a:sym typeface="Symbol" pitchFamily="18" charset="2"/>
              </a:rPr>
              <a:t>.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latin typeface="+mj-lt"/>
                <a:sym typeface="Symbol" pitchFamily="18" charset="2"/>
              </a:rPr>
              <a:t>Heteroscedasticity</a:t>
            </a:r>
            <a:r>
              <a:rPr lang="en-US" sz="2400" dirty="0" smtClean="0">
                <a:latin typeface="+mj-lt"/>
                <a:sym typeface="Symbol" pitchFamily="18" charset="2"/>
              </a:rPr>
              <a:t> and heterogeneity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2667000" y="3733800"/>
          <a:ext cx="4494213" cy="63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03" name="Equation" r:id="rId4" imgW="1714500" imgH="241300" progId="Equation.DSMT4">
                  <p:embed/>
                </p:oleObj>
              </mc:Choice>
              <mc:Fallback>
                <p:oleObj name="Equation" r:id="rId4" imgW="1714500" imgH="241300" progId="Equation.DSMT4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733800"/>
                        <a:ext cx="4494213" cy="6328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3124200" y="1828800"/>
          <a:ext cx="2895600" cy="591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04" name="Equation" r:id="rId6" imgW="1117600" imgH="228600" progId="Equation.DSMT4">
                  <p:embed/>
                </p:oleObj>
              </mc:Choice>
              <mc:Fallback>
                <p:oleObj name="Equation" r:id="rId6" imgW="1117600" imgH="228600" progId="Equation.DSMT4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828800"/>
                        <a:ext cx="2895600" cy="5914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3"/>
          <p:cNvGraphicFramePr>
            <a:graphicFrameLocks noChangeAspect="1"/>
          </p:cNvGraphicFramePr>
          <p:nvPr/>
        </p:nvGraphicFramePr>
        <p:xfrm>
          <a:off x="3048000" y="5791200"/>
          <a:ext cx="2895600" cy="61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05" name="Equation" r:id="rId8" imgW="1129810" imgH="241195" progId="Equation.DSMT4">
                  <p:embed/>
                </p:oleObj>
              </mc:Choice>
              <mc:Fallback>
                <p:oleObj name="Equation" r:id="rId8" imgW="1129810" imgH="241195" progId="Equation.DSMT4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91200"/>
                        <a:ext cx="2895600" cy="61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2895600" y="18288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2209800" y="3733800"/>
            <a:ext cx="54102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2590800" y="57912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S</a:t>
            </a:r>
            <a:r>
              <a:rPr lang="en-US" sz="2000" dirty="0" smtClean="0">
                <a:latin typeface="+mj-lt"/>
              </a:rPr>
              <a:t>imulated Data: Stated Choice, </a:t>
            </a:r>
          </a:p>
          <a:p>
            <a:pPr lvl="1"/>
            <a:r>
              <a:rPr lang="en-US" sz="1600" dirty="0" smtClean="0">
                <a:latin typeface="+mj-lt"/>
              </a:rPr>
              <a:t>400 respondents, </a:t>
            </a:r>
          </a:p>
          <a:p>
            <a:pPr lvl="1"/>
            <a:r>
              <a:rPr lang="en-US" sz="1600" dirty="0" smtClean="0">
                <a:latin typeface="+mj-lt"/>
              </a:rPr>
              <a:t>8 choice situations, 3,200 observations</a:t>
            </a:r>
          </a:p>
          <a:p>
            <a:pPr eaLnBrk="1" hangingPunct="1"/>
            <a:r>
              <a:rPr lang="en-US" dirty="0" smtClean="0">
                <a:latin typeface="+mj-lt"/>
              </a:rPr>
              <a:t>3</a:t>
            </a:r>
            <a:r>
              <a:rPr lang="en-US" sz="2000" dirty="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Quality = High / Low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Price = 25/50/75,100 coded 1,2,3,4</a:t>
            </a:r>
          </a:p>
          <a:p>
            <a:pPr eaLnBrk="1" hangingPunct="1"/>
            <a:r>
              <a:rPr lang="en-US" dirty="0" smtClean="0">
                <a:latin typeface="+mj-lt"/>
              </a:rPr>
              <a:t>H</a:t>
            </a:r>
            <a:r>
              <a:rPr lang="en-US" sz="2000" dirty="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dirty="0" smtClean="0">
                <a:latin typeface="+mj-lt"/>
              </a:rPr>
              <a:t>U</a:t>
            </a:r>
            <a:r>
              <a:rPr lang="en-US" sz="2000" dirty="0" smtClean="0">
                <a:latin typeface="+mj-lt"/>
              </a:rPr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65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Random Parameters </a:t>
            </a:r>
            <a:r>
              <a:rPr lang="en-US" altLang="en-US" sz="3600" b="1" smtClean="0"/>
              <a:t>Logit </a:t>
            </a:r>
            <a:r>
              <a:rPr lang="en-US" altLang="en-US" sz="3600" b="1" smtClean="0"/>
              <a:t>Model</a:t>
            </a:r>
            <a:endParaRPr lang="en-US" altLang="en-US" sz="3600" b="1" smtClean="0"/>
          </a:p>
        </p:txBody>
      </p:sp>
      <p:graphicFrame>
        <p:nvGraphicFramePr>
          <p:cNvPr id="9830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094102"/>
              </p:ext>
            </p:extLst>
          </p:nvPr>
        </p:nvGraphicFramePr>
        <p:xfrm>
          <a:off x="609600" y="2438400"/>
          <a:ext cx="8213725" cy="276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1" name="Equation" r:id="rId4" imgW="4381500" imgH="1473200" progId="Equation.DSMT4">
                  <p:embed/>
                </p:oleObj>
              </mc:Choice>
              <mc:Fallback>
                <p:oleObj name="Equation" r:id="rId4" imgW="4381500" imgH="147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8213725" cy="276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08" name="Title 4"/>
          <p:cNvSpPr txBox="1">
            <a:spLocks/>
          </p:cNvSpPr>
          <p:nvPr/>
        </p:nvSpPr>
        <p:spPr bwMode="auto">
          <a:xfrm>
            <a:off x="1857375" y="428625"/>
            <a:ext cx="7056438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›"/>
              <a:defRPr sz="2000">
                <a:solidFill>
                  <a:schemeClr val="tx1"/>
                </a:solidFill>
                <a:latin typeface="Arial" charset="0"/>
              </a:defRPr>
            </a:lvl1pPr>
            <a:lvl2pPr marL="361950" indent="-18415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800">
                <a:solidFill>
                  <a:schemeClr val="tx1"/>
                </a:solidFill>
                <a:latin typeface="Arial" charset="0"/>
              </a:defRPr>
            </a:lvl2pPr>
            <a:lvl3pPr marL="5397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400">
                <a:solidFill>
                  <a:schemeClr val="tx1"/>
                </a:solidFill>
                <a:latin typeface="Arial" charset="0"/>
              </a:defRPr>
            </a:lvl3pPr>
            <a:lvl4pPr marL="7175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4pPr>
            <a:lvl5pPr marL="8953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3525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18097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2669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27241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Individual parameters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362200" y="2362200"/>
            <a:ext cx="457200" cy="1447800"/>
          </a:xfrm>
          <a:prstGeom prst="rect">
            <a:avLst/>
          </a:prstGeom>
          <a:solidFill>
            <a:srgbClr val="FFFF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400" y="4724400"/>
            <a:ext cx="6324600" cy="571500"/>
          </a:xfrm>
          <a:prstGeom prst="rect">
            <a:avLst/>
          </a:prstGeom>
          <a:solidFill>
            <a:srgbClr val="FFFF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22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8" y="1352550"/>
            <a:ext cx="633095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Title 4"/>
          <p:cNvSpPr txBox="1">
            <a:spLocks/>
          </p:cNvSpPr>
          <p:nvPr/>
        </p:nvSpPr>
        <p:spPr bwMode="auto">
          <a:xfrm>
            <a:off x="1857375" y="428625"/>
            <a:ext cx="7056438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›"/>
              <a:defRPr sz="2000">
                <a:solidFill>
                  <a:schemeClr val="tx1"/>
                </a:solidFill>
                <a:latin typeface="Arial" charset="0"/>
              </a:defRPr>
            </a:lvl1pPr>
            <a:lvl2pPr marL="361950" indent="-18415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800">
                <a:solidFill>
                  <a:schemeClr val="tx1"/>
                </a:solidFill>
                <a:latin typeface="Arial" charset="0"/>
              </a:defRPr>
            </a:lvl2pPr>
            <a:lvl3pPr marL="5397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400">
                <a:solidFill>
                  <a:schemeClr val="tx1"/>
                </a:solidFill>
                <a:latin typeface="Arial" charset="0"/>
              </a:defRPr>
            </a:lvl3pPr>
            <a:lvl4pPr marL="7175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4pPr>
            <a:lvl5pPr marL="8953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3525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18097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2669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27241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Individual parameters</a:t>
            </a:r>
          </a:p>
        </p:txBody>
      </p:sp>
    </p:spTree>
    <p:extLst>
      <p:ext uri="{BB962C8B-B14F-4D97-AF65-F5344CB8AC3E}">
        <p14:creationId xmlns:p14="http://schemas.microsoft.com/office/powerpoint/2010/main" val="115828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633663"/>
            <a:ext cx="887888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1314450"/>
            <a:ext cx="52006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Title 4"/>
          <p:cNvSpPr txBox="1">
            <a:spLocks/>
          </p:cNvSpPr>
          <p:nvPr/>
        </p:nvSpPr>
        <p:spPr bwMode="auto">
          <a:xfrm>
            <a:off x="1857375" y="428625"/>
            <a:ext cx="7056438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›"/>
              <a:defRPr sz="2000">
                <a:solidFill>
                  <a:schemeClr val="tx1"/>
                </a:solidFill>
                <a:latin typeface="Arial" charset="0"/>
              </a:defRPr>
            </a:lvl1pPr>
            <a:lvl2pPr marL="361950" indent="-18415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800">
                <a:solidFill>
                  <a:schemeClr val="tx1"/>
                </a:solidFill>
                <a:latin typeface="Arial" charset="0"/>
              </a:defRPr>
            </a:lvl2pPr>
            <a:lvl3pPr marL="5397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400">
                <a:solidFill>
                  <a:schemeClr val="tx1"/>
                </a:solidFill>
                <a:latin typeface="Arial" charset="0"/>
              </a:defRPr>
            </a:lvl3pPr>
            <a:lvl4pPr marL="7175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4pPr>
            <a:lvl5pPr marL="895350" indent="-177800" eaLnBrk="0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3525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18097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2669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2724150" indent="-177800" eaLnBrk="0" fontAlgn="base" hangingPunct="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Individual parameters</a:t>
            </a:r>
          </a:p>
        </p:txBody>
      </p:sp>
    </p:spTree>
    <p:extLst>
      <p:ext uri="{BB962C8B-B14F-4D97-AF65-F5344CB8AC3E}">
        <p14:creationId xmlns:p14="http://schemas.microsoft.com/office/powerpoint/2010/main" val="2690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Error Components Logit Modeling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Alternative approach to building cross choice correlation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Common ‘effects.’  W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is a ‘random individual effect.’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487363" y="3352800"/>
          <a:ext cx="7893050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Equation" r:id="rId4" imgW="4279680" imgH="965160" progId="Equation.DSMT4">
                  <p:embed/>
                </p:oleObj>
              </mc:Choice>
              <mc:Fallback>
                <p:oleObj name="Equation" r:id="rId4" imgW="4279680" imgH="96516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3352800"/>
                        <a:ext cx="7893050" cy="178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7666655" y="3352800"/>
            <a:ext cx="762000" cy="1295400"/>
          </a:xfrm>
          <a:prstGeom prst="rect">
            <a:avLst/>
          </a:prstGeom>
          <a:solidFill>
            <a:srgbClr val="0066FF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Implied Covariance Matrix</a:t>
            </a:r>
            <a:br>
              <a:rPr lang="en-US" b="1" smtClean="0"/>
            </a:br>
            <a:r>
              <a:rPr lang="en-US" b="1" smtClean="0"/>
              <a:t>Nested Logit Formulation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828800" y="4572000"/>
          <a:ext cx="5802546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7" name="Equation" r:id="rId4" imgW="5029200" imgH="1651000" progId="Equation.DSMT4">
                  <p:embed/>
                </p:oleObj>
              </mc:Choice>
              <mc:Fallback>
                <p:oleObj name="Equation" r:id="rId4" imgW="5029200" imgH="16510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5802546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400" y="2209800"/>
            <a:ext cx="7315200" cy="2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3886200" y="5105400"/>
            <a:ext cx="2971800" cy="762000"/>
          </a:xfrm>
          <a:prstGeom prst="rect">
            <a:avLst/>
          </a:prstGeom>
          <a:solidFill>
            <a:srgbClr val="FFC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4082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Error Components </a:t>
            </a:r>
            <a:r>
              <a:rPr lang="en-US" sz="3600" b="1" dirty="0" err="1" smtClean="0"/>
              <a:t>Logit</a:t>
            </a:r>
            <a:r>
              <a:rPr lang="en-US" sz="3600" b="1" dirty="0" smtClean="0"/>
              <a:t> Model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457200" y="6259512"/>
            <a:ext cx="8229600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ourier New" pitchFamily="49" charset="0"/>
              </a:rPr>
              <a:t>Correlation = {0.0959</a:t>
            </a:r>
            <a:r>
              <a:rPr lang="en-US" b="1" baseline="30000" dirty="0">
                <a:latin typeface="Courier New" pitchFamily="49" charset="0"/>
              </a:rPr>
              <a:t>2</a:t>
            </a:r>
            <a:r>
              <a:rPr lang="en-US" b="1" dirty="0">
                <a:latin typeface="Courier New" pitchFamily="49" charset="0"/>
              </a:rPr>
              <a:t> / [1.6449 + 0.0959</a:t>
            </a:r>
            <a:r>
              <a:rPr lang="en-US" b="1" baseline="30000" dirty="0">
                <a:latin typeface="Courier New" pitchFamily="49" charset="0"/>
              </a:rPr>
              <a:t>2</a:t>
            </a:r>
            <a:r>
              <a:rPr lang="en-US" b="1" dirty="0">
                <a:latin typeface="Courier New" pitchFamily="49" charset="0"/>
              </a:rPr>
              <a:t>]}</a:t>
            </a:r>
            <a:r>
              <a:rPr lang="en-US" b="1" baseline="30000" dirty="0">
                <a:latin typeface="Courier New" pitchFamily="49" charset="0"/>
              </a:rPr>
              <a:t>1/2</a:t>
            </a:r>
            <a:r>
              <a:rPr lang="en-US" b="1" dirty="0">
                <a:latin typeface="Courier New" pitchFamily="49" charset="0"/>
              </a:rPr>
              <a:t> = 0.0954</a:t>
            </a:r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457200" y="2125682"/>
            <a:ext cx="8305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Log likelihood function     -4158.45044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Estimation based on N =   3200, K =   5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Halton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sequences used for simulations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ECM model with panel has     400 groups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FASH|    1.47913***       .06971       21.218   .0000</a:t>
            </a:r>
          </a:p>
          <a:p>
            <a:r>
              <a:rPr lang="it-IT" sz="1200" dirty="0">
                <a:latin typeface="Courier New" pitchFamily="49" charset="0"/>
                <a:cs typeface="Courier New" pitchFamily="49" charset="0"/>
              </a:rPr>
              <a:t>    QUAL|    1.01385***       .06580       15.409   .0000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PRICE|   -11.8052***       .86019      -13.724   .0000</a:t>
            </a:r>
          </a:p>
          <a:p>
            <a:r>
              <a:rPr lang="it-IT" sz="1200" dirty="0">
                <a:latin typeface="Courier New" pitchFamily="49" charset="0"/>
                <a:cs typeface="Courier New" pitchFamily="49" charset="0"/>
              </a:rPr>
              <a:t>    ASC4|     .03363          .07441         .452   .6513</a:t>
            </a:r>
          </a:p>
          <a:p>
            <a:r>
              <a:rPr lang="da-DK" sz="1200" dirty="0">
                <a:latin typeface="Courier New" pitchFamily="49" charset="0"/>
                <a:cs typeface="Courier New" pitchFamily="49" charset="0"/>
              </a:rPr>
              <a:t>SigmaE01|     .09585***       .02529        3.791   .0002</a:t>
            </a:r>
          </a:p>
          <a:p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6019800" y="2916238"/>
            <a:ext cx="2971800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  <a:cs typeface="Courier New" pitchFamily="49" charset="0"/>
              </a:rPr>
              <a:t>Random Effects Logit Model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Appearance of Latent Random 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Effects in Utilities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Alternative   E01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BRAND1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BRAND2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BRAND3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NONE       |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1603375"/>
            <a:ext cx="57912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Extended MNL Model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</a:rPr>
              <a:t>Utility Functions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33400" y="1676400"/>
            <a:ext cx="19812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9328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dirty="0" smtClean="0"/>
              <a:t>Extending the Basic MNL Model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noFill/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467600" y="2209800"/>
            <a:ext cx="1143000" cy="1752600"/>
          </a:xfrm>
          <a:prstGeom prst="rect">
            <a:avLst/>
          </a:prstGeom>
          <a:solidFill>
            <a:srgbClr val="92D050">
              <a:alpha val="14117"/>
            </a:srgbClr>
          </a:solidFill>
          <a:ln w="2857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0" y="1752600"/>
            <a:ext cx="17526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Random Utility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860198" y="1746889"/>
            <a:ext cx="1826602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Error Components </a:t>
            </a:r>
            <a:r>
              <a:rPr lang="en-US" b="1" dirty="0" err="1" smtClean="0"/>
              <a:t>Logit</a:t>
            </a:r>
            <a:r>
              <a:rPr lang="en-US" b="1" dirty="0" smtClean="0"/>
              <a:t> Model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867400" y="2209800"/>
            <a:ext cx="16002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4876800"/>
            <a:ext cx="1905000" cy="838200"/>
          </a:xfrm>
          <a:prstGeom prst="rect">
            <a:avLst/>
          </a:prstGeom>
          <a:solidFill>
            <a:srgbClr val="92D050">
              <a:alpha val="14902"/>
            </a:srgbClr>
          </a:solidFill>
          <a:ln w="1905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388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</a:rPr>
              <a:t>Error Components</a:t>
            </a:r>
          </a:p>
        </p:txBody>
      </p:sp>
      <p:cxnSp>
        <p:nvCxnSpPr>
          <p:cNvPr id="13319" name="Straight Connector 7"/>
          <p:cNvCxnSpPr>
            <a:cxnSpLocks noChangeShapeType="1"/>
          </p:cNvCxnSpPr>
          <p:nvPr/>
        </p:nvCxnSpPr>
        <p:spPr bwMode="auto">
          <a:xfrm>
            <a:off x="5867400" y="3476625"/>
            <a:ext cx="1600200" cy="1588"/>
          </a:xfrm>
          <a:prstGeom prst="lin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8" name="Rectangle 7"/>
          <p:cNvSpPr/>
          <p:nvPr/>
        </p:nvSpPr>
        <p:spPr bwMode="auto">
          <a:xfrm>
            <a:off x="5638800" y="1676400"/>
            <a:ext cx="19812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Random Parameters Model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563563" y="2197100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197100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3962400"/>
            <a:ext cx="468313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990600" y="48006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>
            <a:off x="990600" y="39624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66294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4"/>
          <p:cNvSpPr>
            <a:spLocks noChangeArrowheads="1"/>
          </p:cNvSpPr>
          <p:nvPr/>
        </p:nvSpPr>
        <p:spPr bwMode="auto">
          <a:xfrm>
            <a:off x="1143000" y="3962400"/>
            <a:ext cx="3048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867400" y="5105400"/>
            <a:ext cx="2209800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+mj-lt"/>
              </a:rPr>
              <a:t>Random Parameters</a:t>
            </a:r>
            <a:endParaRPr lang="en-US" sz="1600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867400" y="5112403"/>
            <a:ext cx="22098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99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Heterogeneous (in the Means) </a:t>
            </a:r>
            <a:br>
              <a:rPr lang="en-US" sz="3200" b="1" dirty="0" smtClean="0"/>
            </a:br>
            <a:r>
              <a:rPr lang="en-US" sz="3200" b="1" dirty="0" smtClean="0"/>
              <a:t>Random Parameters Model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600200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2353234" y="3587987"/>
            <a:ext cx="2523565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3587987"/>
            <a:ext cx="2496671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+mj-lt"/>
              </a:rPr>
              <a:t>Heterogeneity in Means</a:t>
            </a:r>
            <a:endParaRPr lang="en-US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37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Heterogeneity in Both </a:t>
            </a:r>
            <a:br>
              <a:rPr lang="en-US" sz="3200" b="1" smtClean="0"/>
            </a:br>
            <a:r>
              <a:rPr lang="en-US" sz="3200" b="1" smtClean="0"/>
              <a:t>Means and Variances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582738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590800" y="3962400"/>
            <a:ext cx="4038600" cy="8382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05200" y="4936123"/>
            <a:ext cx="2209800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err="1" smtClean="0">
                <a:latin typeface="+mj-lt"/>
              </a:rPr>
              <a:t>Heteroscedasticity</a:t>
            </a:r>
            <a:endParaRPr lang="en-US" sz="1600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496235" y="4942074"/>
            <a:ext cx="2218765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1000" y="1295400"/>
            <a:ext cx="84582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914400" y="1429464"/>
            <a:ext cx="73914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Random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Parms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/Error Comps.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-4019.23544  (-4158.50286 for MNL)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Restricted log likelihood   -4436.14196  (Chi squared = 278.5)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Chi squared [  12 d.f.]       833.81303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McFadden Pseudo R-squared      .0939795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12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   Normalized  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Unnormalized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AIC              2.51952     8062.47089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 coefficients -4436.1420  .0940 .0928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.0847 .0836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At start values -4158.5029  .0335 .0323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Halton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sequences used for simulations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RPL model with panel has     400 groups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Number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457200" y="1752600"/>
            <a:ext cx="5715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 .62768***       .13498        4.650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-7.60651***      1.08418       -7.016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1.07127***       .06732       15.913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.03874          .09017         .430   .6675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FASH:AGE|    1.73176***       .15372       11.266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FAS0:AGE|     .71872***       .18592        3.866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PRIC:AGE|   -9.38055***      1.07578       -8.720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PRI0:AGE|   -4.33586***      1.20681       -3.593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|Distns. of RPs. Std.Devs or limits of triangular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NsFASH|     .88760***       .07976       11.128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 NsPRICE|    1.23440         1.95780         .631   .</a:t>
            </a:r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5284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|Heterogeneity in standard deviations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|(cF1, cF2, cP1, cP2 omitted...)</a:t>
            </a:r>
            <a:endParaRPr lang="de-DE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.23165          .40495         .572   .5673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 .51260**        .23002        2.228   .0258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Note: ***, **, * = Significance at 1%, 5%, 10% level.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248400" y="1817688"/>
            <a:ext cx="2667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Model Appearance of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Random Effects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 E02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Heterogeneity  in  Means.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Delta:    2 rows, 2 cols.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AGE25     AGE39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    1.73176    .71872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PRICE  -9.38055  -4.33586</a:t>
            </a:r>
          </a:p>
          <a:p>
            <a:endParaRPr lang="en-US" sz="12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084" name="Title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09600"/>
          </a:xfrm>
        </p:spPr>
        <p:txBody>
          <a:bodyPr/>
          <a:lstStyle/>
          <a:p>
            <a:pPr algn="ctr"/>
            <a:r>
              <a:rPr lang="en-US" sz="3200" b="1" dirty="0" smtClean="0"/>
              <a:t>Estimated RP/ECL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1146175"/>
            <a:ext cx="5334000" cy="682625"/>
          </a:xfrm>
        </p:spPr>
        <p:txBody>
          <a:bodyPr/>
          <a:lstStyle/>
          <a:p>
            <a:pPr algn="ctr"/>
            <a:r>
              <a:rPr lang="en-US" sz="3600" b="1" dirty="0" smtClean="0"/>
              <a:t>Estimated </a:t>
            </a:r>
            <a:r>
              <a:rPr lang="en-US" sz="3600" b="1" dirty="0" err="1" smtClean="0"/>
              <a:t>Elasticities</a:t>
            </a:r>
            <a:endParaRPr lang="en-US" sz="3600" b="1" dirty="0" smtClean="0"/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57200" y="1752600"/>
            <a:ext cx="80010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-.9210     .4661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.2773     .3053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.2971     .3370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.2781     .2804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.3055     .1911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-1.2692     .6179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.3195     .2127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.2934     .1711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.3737     .2939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.3881     .3047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-.7549     .4015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.3488     .2670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endParaRPr lang="en-US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5562600" y="1916113"/>
            <a:ext cx="29718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effect 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Mean St.Dev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BRAND1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BRAND1   -.8895  .3647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BRAND2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BRAND2  -1.2216  .3135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BRAND3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BRAND3   -.7548  .3363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2514600" cy="3079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>
                <a:latin typeface="+mj-lt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679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Estimating Individual Distributions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286000"/>
            <a:ext cx="7924800" cy="3657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Form posterior estimates of E[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</a:rPr>
              <a:t>|data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</a:t>
            </a:r>
            <a:endParaRPr lang="en-US" dirty="0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dirty="0" smtClean="0">
                <a:latin typeface="+mj-lt"/>
                <a:sym typeface="Symbol" pitchFamily="18" charset="2"/>
              </a:rPr>
              <a:t>Use the same methodology to estimate </a:t>
            </a:r>
            <a:r>
              <a:rPr lang="en-US" dirty="0" smtClean="0">
                <a:latin typeface="+mj-lt"/>
              </a:rPr>
              <a:t>E[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baseline="30000" dirty="0" smtClean="0">
                <a:latin typeface="+mj-lt"/>
                <a:sym typeface="Symbol" pitchFamily="18" charset="2"/>
              </a:rPr>
              <a:t>2</a:t>
            </a:r>
            <a:r>
              <a:rPr lang="en-US" dirty="0" smtClean="0">
                <a:latin typeface="+mj-lt"/>
              </a:rPr>
              <a:t>|data</a:t>
            </a:r>
            <a:r>
              <a:rPr lang="en-US" baseline="-25000" dirty="0" smtClean="0">
                <a:latin typeface="+mj-lt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 and </a:t>
            </a:r>
            <a:r>
              <a:rPr lang="en-US" dirty="0" err="1" smtClean="0">
                <a:latin typeface="+mj-lt"/>
                <a:sym typeface="Symbol" pitchFamily="18" charset="2"/>
              </a:rPr>
              <a:t>Var</a:t>
            </a:r>
            <a:r>
              <a:rPr lang="en-US" dirty="0" smtClean="0">
                <a:latin typeface="+mj-lt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</a:rPr>
              <a:t>|data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</a:t>
            </a:r>
          </a:p>
          <a:p>
            <a:pPr eaLnBrk="1" hangingPunct="1"/>
            <a:r>
              <a:rPr lang="en-US" dirty="0" smtClean="0">
                <a:latin typeface="+mj-lt"/>
                <a:sym typeface="Symbol" pitchFamily="18" charset="2"/>
              </a:rPr>
              <a:t>Plot individual “confidence intervals” (assuming near normality)</a:t>
            </a:r>
          </a:p>
          <a:p>
            <a:pPr eaLnBrk="1" hangingPunct="1"/>
            <a:r>
              <a:rPr lang="en-US" dirty="0" smtClean="0">
                <a:latin typeface="+mj-lt"/>
                <a:sym typeface="Symbol" pitchFamily="18" charset="2"/>
              </a:rPr>
              <a:t>Sample from the distribution and plot kernel density estimates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What is the ‘Individual Estimate?’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8229600" cy="3429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3600" dirty="0" smtClean="0">
                <a:latin typeface="+mj-lt"/>
              </a:rPr>
              <a:t>  </a:t>
            </a:r>
            <a:r>
              <a:rPr lang="en-US" sz="2400" dirty="0" smtClean="0">
                <a:latin typeface="+mj-lt"/>
              </a:rPr>
              <a:t>Point estimate of mean, variance and range of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random variable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sym typeface="Symbol" pitchFamily="18" charset="2"/>
              </a:rPr>
              <a:t> | </a:t>
            </a:r>
            <a:r>
              <a:rPr lang="en-US" sz="2400" dirty="0" err="1" smtClean="0">
                <a:latin typeface="+mj-lt"/>
                <a:sym typeface="Symbol" pitchFamily="18" charset="2"/>
              </a:rPr>
              <a:t>data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  Value is NOT an estimate of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 </a:t>
            </a:r>
            <a:r>
              <a:rPr lang="en-US" sz="2400" dirty="0" smtClean="0">
                <a:latin typeface="+mj-lt"/>
                <a:sym typeface="Symbol" pitchFamily="18" charset="2"/>
              </a:rPr>
              <a:t>; it is an estimate  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r>
              <a:rPr lang="en-US" sz="2400" dirty="0" smtClean="0">
                <a:latin typeface="+mj-lt"/>
                <a:sym typeface="Symbol" pitchFamily="18" charset="2"/>
              </a:rPr>
              <a:t>   of E[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sym typeface="Symbol" pitchFamily="18" charset="2"/>
              </a:rPr>
              <a:t> | </a:t>
            </a:r>
            <a:r>
              <a:rPr lang="en-US" sz="2400" dirty="0" err="1" smtClean="0">
                <a:latin typeface="+mj-lt"/>
                <a:sym typeface="Symbol" pitchFamily="18" charset="2"/>
              </a:rPr>
              <a:t>data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sym typeface="Symbol" pitchFamily="18" charset="2"/>
              </a:rPr>
              <a:t>]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  This would be the best estimate of the actual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r>
              <a:rPr lang="en-US" sz="2400" dirty="0" smtClean="0">
                <a:latin typeface="+mj-lt"/>
                <a:sym typeface="Symbol" pitchFamily="18" charset="2"/>
              </a:rPr>
              <a:t>   realization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err="1" smtClean="0">
                <a:latin typeface="+mj-lt"/>
                <a:sym typeface="Symbol" pitchFamily="18" charset="2"/>
              </a:rPr>
              <a:t>|data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endParaRPr lang="en-US" sz="2400" dirty="0" smtClean="0">
              <a:latin typeface="+mj-lt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  An interval estimate would account for the sampling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r>
              <a:rPr lang="en-US" sz="2400" dirty="0" smtClean="0">
                <a:latin typeface="+mj-lt"/>
                <a:sym typeface="Symbol" pitchFamily="18" charset="2"/>
              </a:rPr>
              <a:t>  ‘variation’ in the estimator of </a:t>
            </a:r>
            <a:r>
              <a:rPr lang="el-GR" sz="2400" b="1" dirty="0" smtClean="0">
                <a:latin typeface="+mj-lt"/>
                <a:sym typeface="Symbol" pitchFamily="18" charset="2"/>
              </a:rPr>
              <a:t>Ω</a:t>
            </a:r>
            <a:r>
              <a:rPr lang="en-US" sz="2400" dirty="0" smtClean="0">
                <a:latin typeface="+mj-lt"/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  Bayesian counterpart to the preceding:  Posterior 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r>
              <a:rPr lang="en-US" sz="2400" dirty="0" smtClean="0">
                <a:latin typeface="+mj-lt"/>
                <a:sym typeface="Symbol" pitchFamily="18" charset="2"/>
              </a:rPr>
              <a:t>   mean and variance.  Same kind of plot could be done.</a:t>
            </a:r>
            <a:endParaRPr lang="el-GR" sz="2400" dirty="0" smtClean="0">
              <a:latin typeface="+mj-lt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Individual E[</a:t>
            </a:r>
            <a:r>
              <a:rPr lang="en-US" b="1" dirty="0" smtClean="0">
                <a:sym typeface="Symbol" pitchFamily="18" charset="2"/>
              </a:rPr>
              <a:t></a:t>
            </a:r>
            <a:r>
              <a:rPr lang="en-US" baseline="-25000" dirty="0" err="1" smtClean="0">
                <a:sym typeface="Symbol" pitchFamily="18" charset="2"/>
              </a:rPr>
              <a:t>i</a:t>
            </a:r>
            <a:r>
              <a:rPr lang="en-US" dirty="0" err="1" smtClean="0"/>
              <a:t>|data</a:t>
            </a:r>
            <a:r>
              <a:rPr lang="en-US" baseline="-25000" dirty="0" err="1" smtClean="0"/>
              <a:t>i</a:t>
            </a:r>
            <a:r>
              <a:rPr lang="en-US" dirty="0" smtClean="0"/>
              <a:t>] Estimates*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85800" y="5522893"/>
            <a:ext cx="8001000" cy="95410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 dirty="0">
                <a:latin typeface="+mj-lt"/>
              </a:rPr>
              <a:t>The random parameters model is uncovering the latent class feature of the data</a:t>
            </a:r>
            <a:r>
              <a:rPr lang="en-US" sz="1600" b="1" dirty="0" smtClean="0">
                <a:latin typeface="+mj-lt"/>
              </a:rPr>
              <a:t>.</a:t>
            </a:r>
            <a:endParaRPr lang="en-US" b="1" dirty="0">
              <a:latin typeface="+mj-lt"/>
            </a:endParaRPr>
          </a:p>
          <a:p>
            <a:pPr>
              <a:spcBef>
                <a:spcPct val="50000"/>
              </a:spcBef>
              <a:defRPr/>
            </a:pPr>
            <a:r>
              <a:rPr lang="en-US" sz="1600" b="1" dirty="0">
                <a:latin typeface="+mj-lt"/>
              </a:rPr>
              <a:t>*The intervals could be made wider to account for the sampling </a:t>
            </a:r>
            <a:br>
              <a:rPr lang="en-US" sz="1600" b="1" dirty="0">
                <a:latin typeface="+mj-lt"/>
              </a:rPr>
            </a:br>
            <a:r>
              <a:rPr lang="en-US" sz="1600" b="1" dirty="0">
                <a:latin typeface="+mj-lt"/>
              </a:rPr>
              <a:t>variability of the underlying (classical) parameter estimators.</a:t>
            </a: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905000"/>
            <a:ext cx="8491538" cy="3429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cxnSp>
        <p:nvCxnSpPr>
          <p:cNvPr id="48133" name="Straight Connector 7"/>
          <p:cNvCxnSpPr>
            <a:cxnSpLocks noChangeShapeType="1"/>
          </p:cNvCxnSpPr>
          <p:nvPr/>
        </p:nvCxnSpPr>
        <p:spPr bwMode="auto">
          <a:xfrm rot="5400000" flipH="1" flipV="1">
            <a:off x="2143126" y="3219450"/>
            <a:ext cx="2438400" cy="3175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  <p:cxnSp>
        <p:nvCxnSpPr>
          <p:cNvPr id="48134" name="Straight Connector 8"/>
          <p:cNvCxnSpPr>
            <a:cxnSpLocks noChangeShapeType="1"/>
          </p:cNvCxnSpPr>
          <p:nvPr/>
        </p:nvCxnSpPr>
        <p:spPr bwMode="auto">
          <a:xfrm rot="5400000" flipH="1" flipV="1">
            <a:off x="5504657" y="3209131"/>
            <a:ext cx="2438400" cy="1587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WTP Application (Value of Time Saved)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167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Estimating Willingness to </a:t>
            </a:r>
            <a:r>
              <a:rPr lang="en-US" smtClean="0">
                <a:latin typeface="+mj-lt"/>
              </a:rPr>
              <a:t>Pay for Increments </a:t>
            </a:r>
            <a:r>
              <a:rPr lang="en-US" dirty="0" smtClean="0">
                <a:latin typeface="+mj-lt"/>
              </a:rPr>
              <a:t>to an Attribute in </a:t>
            </a:r>
            <a:r>
              <a:rPr lang="en-US" smtClean="0">
                <a:latin typeface="+mj-lt"/>
              </a:rPr>
              <a:t>a Discrete Choice Model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WTP  =  MU(attribute) / MU(Income)</a:t>
            </a:r>
            <a:endParaRPr lang="en-US" dirty="0" smtClean="0">
              <a:latin typeface="+mj-lt"/>
            </a:endParaRP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2438400" y="4343400"/>
          <a:ext cx="3409950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Equation" r:id="rId4" imgW="1091726" imgH="444307" progId="Equation.DSMT4">
                  <p:embed/>
                </p:oleObj>
              </mc:Choice>
              <mc:Fallback>
                <p:oleObj name="Equation" r:id="rId4" imgW="1091726" imgH="444307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343400"/>
                        <a:ext cx="3409950" cy="1387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5181600" y="3657600"/>
            <a:ext cx="22860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77000" y="4038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/>
              <a:t>Random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71600" y="2743200"/>
            <a:ext cx="5867400" cy="6096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b="1" smtClean="0"/>
              <a:t>Extending the RP Model to WTP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7467600" cy="30480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smtClean="0">
                <a:latin typeface="+mj-lt"/>
              </a:rPr>
              <a:t>U</a:t>
            </a:r>
            <a:r>
              <a:rPr lang="en-US" smtClean="0">
                <a:latin typeface="+mj-lt"/>
              </a:rPr>
              <a:t>se the model to estimate conditional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distributions for any function of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parameters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</a:rPr>
              <a:t>W</a:t>
            </a:r>
            <a:r>
              <a:rPr lang="en-US" smtClean="0">
                <a:latin typeface="+mj-lt"/>
              </a:rPr>
              <a:t>illingness to pay = -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i,time</a:t>
            </a:r>
            <a:r>
              <a:rPr lang="en-US" smtClean="0">
                <a:latin typeface="+mj-lt"/>
                <a:sym typeface="Symbol" pitchFamily="18" charset="2"/>
              </a:rPr>
              <a:t> / </a:t>
            </a:r>
            <a:r>
              <a:rPr lang="en-US" baseline="-25000" smtClean="0">
                <a:latin typeface="+mj-lt"/>
                <a:sym typeface="Symbol" pitchFamily="18" charset="2"/>
              </a:rPr>
              <a:t>i,cost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  <a:sym typeface="Symbol" pitchFamily="18" charset="2"/>
              </a:rPr>
              <a:t>U</a:t>
            </a:r>
            <a:r>
              <a:rPr lang="en-US" smtClean="0">
                <a:latin typeface="+mj-lt"/>
                <a:sym typeface="Symbol" pitchFamily="18" charset="2"/>
              </a:rPr>
              <a:t>se simulation method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43000" y="4572000"/>
          <a:ext cx="659923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Equation" r:id="rId4" imgW="3390900" imgH="939800" progId="Equation.DSMT4">
                  <p:embed/>
                </p:oleObj>
              </mc:Choice>
              <mc:Fallback>
                <p:oleObj name="Equation" r:id="rId4" imgW="3390900" imgH="939800" progId="Equation.DSMT4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572000"/>
                        <a:ext cx="6599238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066800" y="4572000"/>
            <a:ext cx="6934200" cy="1905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Simulation of WTP from </a:t>
            </a:r>
            <a:r>
              <a:rPr lang="en-US" sz="3600" b="1" dirty="0" smtClean="0">
                <a:sym typeface="Symbol" pitchFamily="18" charset="2"/>
              </a:rPr>
              <a:t></a:t>
            </a:r>
            <a:r>
              <a:rPr lang="en-US" sz="3600" b="1" i="1" baseline="-25000" dirty="0" err="1" smtClean="0">
                <a:sym typeface="Symbol" pitchFamily="18" charset="2"/>
              </a:rPr>
              <a:t>i</a:t>
            </a:r>
            <a:endParaRPr lang="en-US" sz="3600" b="1" i="1" dirty="0" smtClean="0"/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990600" y="1981200"/>
          <a:ext cx="7186613" cy="4076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Equation" r:id="rId4" imgW="4203700" imgH="2387600" progId="Equation.DSMT4">
                  <p:embed/>
                </p:oleObj>
              </mc:Choice>
              <mc:Fallback>
                <p:oleObj name="Equation" r:id="rId4" imgW="4203700" imgH="23876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186613" cy="40766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10" y="1066800"/>
            <a:ext cx="49149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275" y="3459130"/>
            <a:ext cx="68199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6444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smtClean="0"/>
              <a:t>WTP</a:t>
            </a:r>
            <a:endParaRPr lang="en-US"/>
          </a:p>
        </p:txBody>
      </p:sp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87738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18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305800" cy="1143000"/>
          </a:xfrm>
        </p:spPr>
        <p:txBody>
          <a:bodyPr/>
          <a:lstStyle/>
          <a:p>
            <a:pPr algn="ctr" eaLnBrk="1" hangingPunct="1"/>
            <a:r>
              <a:rPr lang="en-US" b="1" smtClean="0"/>
              <a:t>Stated Choice Experiment: Travel</a:t>
            </a:r>
            <a:br>
              <a:rPr lang="en-US" b="1" smtClean="0"/>
            </a:br>
            <a:r>
              <a:rPr lang="en-US" b="1" smtClean="0"/>
              <a:t>Mode by Sydney Commuters</a:t>
            </a:r>
          </a:p>
        </p:txBody>
      </p:sp>
      <p:graphicFrame>
        <p:nvGraphicFramePr>
          <p:cNvPr id="2048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594447"/>
              </p:ext>
            </p:extLst>
          </p:nvPr>
        </p:nvGraphicFramePr>
        <p:xfrm>
          <a:off x="1562100" y="2901950"/>
          <a:ext cx="6172200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7" name="Bitmap Image" r:id="rId4" imgW="6171429" imgH="2314286" progId="PBrush">
                  <p:embed/>
                </p:oleObj>
              </mc:Choice>
              <mc:Fallback>
                <p:oleObj name="Bitmap Image" r:id="rId4" imgW="6171429" imgH="2314286" progId="PBrush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2901950"/>
                        <a:ext cx="6172200" cy="231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Would You Use a New Mode?</a:t>
            </a:r>
          </a:p>
        </p:txBody>
      </p:sp>
      <p:graphicFrame>
        <p:nvGraphicFramePr>
          <p:cNvPr id="2150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04800" y="1833563"/>
          <a:ext cx="8534400" cy="304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1" name="Bitmap Image" r:id="rId4" imgW="4648849" imgH="1657581" progId="PBrush">
                  <p:embed/>
                </p:oleObj>
              </mc:Choice>
              <mc:Fallback>
                <p:oleObj name="Bitmap Image" r:id="rId4" imgW="4648849" imgH="1657581" progId="PBrush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33563"/>
                        <a:ext cx="8534400" cy="304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Value of Travel Time Saved</a:t>
            </a:r>
          </a:p>
        </p:txBody>
      </p:sp>
      <p:graphicFrame>
        <p:nvGraphicFramePr>
          <p:cNvPr id="22530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2777757"/>
              </p:ext>
            </p:extLst>
          </p:nvPr>
        </p:nvGraphicFramePr>
        <p:xfrm>
          <a:off x="381000" y="2057400"/>
          <a:ext cx="8526463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Bitmap Image" r:id="rId4" imgW="5144218" imgH="2114845" progId="PBrush">
                  <p:embed/>
                </p:oleObj>
              </mc:Choice>
              <mc:Fallback>
                <p:oleObj name="Bitmap Image" r:id="rId4" imgW="5144218" imgH="2114845" progId="PBrush">
                  <p:embed/>
                  <p:pic>
                    <p:nvPicPr>
                      <p:cNvPr id="0" name="Picture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057400"/>
                        <a:ext cx="8526463" cy="350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229600" cy="1139825"/>
          </a:xfrm>
        </p:spPr>
        <p:txBody>
          <a:bodyPr/>
          <a:lstStyle/>
          <a:p>
            <a:pPr algn="ctr"/>
            <a:r>
              <a:rPr lang="en-US" sz="3600" b="1" smtClean="0"/>
              <a:t>A Generalized Mixed Logit Model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2057400" y="1828800"/>
          <a:ext cx="5105400" cy="430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4" name="Equation" r:id="rId4" imgW="3060700" imgH="2578100" progId="Equation.DSMT4">
                  <p:embed/>
                </p:oleObj>
              </mc:Choice>
              <mc:Fallback>
                <p:oleObj name="Equation" r:id="rId4" imgW="3060700" imgH="2578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828800"/>
                        <a:ext cx="5105400" cy="430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660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2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Generalized Multinomial Choice Model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/>
        </p:nvGraphicFramePr>
        <p:xfrm>
          <a:off x="954088" y="2133600"/>
          <a:ext cx="7473950" cy="324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38" name="Equation" r:id="rId4" imgW="4686300" imgH="2032000" progId="Equation.DSMT4">
                  <p:embed/>
                </p:oleObj>
              </mc:Choice>
              <mc:Fallback>
                <p:oleObj name="Equation" r:id="rId4" imgW="4686300" imgH="2032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2133600"/>
                        <a:ext cx="7473950" cy="324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809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/>
            <a:r>
              <a:rPr lang="en-US" sz="3600" smtClean="0"/>
              <a:t>Estimation in Willingness to Pay Space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533400" y="2133600"/>
          <a:ext cx="7961313" cy="307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2" name="Equation" r:id="rId4" imgW="4864100" imgH="1879600" progId="Equation.DSMT4">
                  <p:embed/>
                </p:oleObj>
              </mc:Choice>
              <mc:Fallback>
                <p:oleObj name="Equation" r:id="rId4" imgW="4864100" imgH="1879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7961313" cy="307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724400" y="2133600"/>
            <a:ext cx="1066800" cy="1371600"/>
          </a:xfrm>
          <a:prstGeom prst="rect">
            <a:avLst/>
          </a:prstGeom>
          <a:solidFill>
            <a:srgbClr val="CCECFF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1676400"/>
            <a:ext cx="4724400" cy="304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Both parameters in the WTP calculation are random.</a:t>
            </a: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1219200" y="2133600"/>
            <a:ext cx="381000" cy="1371600"/>
          </a:xfrm>
          <a:prstGeom prst="rect">
            <a:avLst/>
          </a:prstGeom>
          <a:solidFill>
            <a:srgbClr val="FF33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3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381000" y="1195655"/>
            <a:ext cx="746760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QUAL|    -.32668***       .04302       -7.593   .0000    1.01373  renormalized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PRICE|    1.00000        ......(Fixed Parameter)......  -11.80230  renormalized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FASH|    1.14527***       .05788       19.787   .0000     1.4789  not rescaled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ASC4|     .84364***       .05554       15.189   .0000      .0368  not rescaled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pt-BR" sz="1050" b="1">
                <a:latin typeface="Courier New" pitchFamily="49" charset="0"/>
                <a:cs typeface="Courier New" pitchFamily="49" charset="0"/>
              </a:rPr>
              <a:t>QUAL:AGE|     .05843          .04836        1.208   .2270     interaction terms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QUA0:AGE|    -.11620          .13911        -.835   .4035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PRIC:AGE|     .23958          .25730         .931   .3518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PRI0:AGE|    1.13921          .76279        1.493   .1353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|Diagonal values in Cholesky matrix, L.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NsQUAL|     .13234***       .04125        3.208   .0013     correlated parameters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CsPRICE|       .000        ......(Fixed Parameter)......     but coefficient is fixed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|Below diagonal values in L matrix. V = L*Lt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PRIC:QUA|       .000        ......(Fixed Parameter)......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|Heteroscedasticity in GMX scale factor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sdMALE|     .23110          .14685        1.574   .1156     heteroscedasticity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    |Variance parameter tau in GMX scale parameter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TauScale|    1.71455***       .19047        9.002   .0000     overall scaling, tau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|Weighting parameter gamma in GMX model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GammaMXL|       .000        ......(Fixed Parameter)......   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|Coefficient on PRICE    in WTP space form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Beta0WTP|   -3.71641***       .55428       -6.705   .0000     new price coefficient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S_b0_WTP|     .03926          .40549         .097   .9229     standard deviation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  Sample Mean    Sample Std.Dev.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Sigma(i)|     .70246         1.11141         .632   .5274     overall scaling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|Standard deviations of parameter distributions</a:t>
            </a:r>
          </a:p>
          <a:p>
            <a:r>
              <a:rPr lang="pt-BR" sz="1050" b="1">
                <a:latin typeface="Courier New" pitchFamily="49" charset="0"/>
                <a:cs typeface="Courier New" pitchFamily="49" charset="0"/>
              </a:rPr>
              <a:t>  sdQUAL|     .13234***       .04125        3.208   .0013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sdPRICE|       .000        ......(Fixed Parameter)......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28600" y="5257800"/>
            <a:ext cx="68580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181600" y="1295400"/>
            <a:ext cx="388620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Estimated Model for WTP</a:t>
            </a:r>
          </a:p>
        </p:txBody>
      </p:sp>
    </p:spTree>
    <p:extLst>
      <p:ext uri="{BB962C8B-B14F-4D97-AF65-F5344CB8AC3E}">
        <p14:creationId xmlns:p14="http://schemas.microsoft.com/office/powerpoint/2010/main" val="353030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993775"/>
            <a:ext cx="8229600" cy="1139825"/>
          </a:xfrm>
        </p:spPr>
        <p:txBody>
          <a:bodyPr/>
          <a:lstStyle/>
          <a:p>
            <a:r>
              <a:rPr lang="en-US" smtClean="0"/>
              <a:t>Latent Class Mixed Logit</a:t>
            </a:r>
            <a:endParaRPr lang="en-US"/>
          </a:p>
        </p:txBody>
      </p:sp>
      <p:pic>
        <p:nvPicPr>
          <p:cNvPr id="561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486846"/>
            <a:ext cx="8686799" cy="200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1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4610100"/>
            <a:ext cx="52197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514600"/>
            <a:ext cx="4114800" cy="95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2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14800"/>
            <a:ext cx="4419600" cy="114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21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828800"/>
            <a:ext cx="4161468" cy="359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219200"/>
            <a:ext cx="4343400" cy="1303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2572068"/>
            <a:ext cx="4038601" cy="354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0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743200"/>
            <a:ext cx="450498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143000"/>
            <a:ext cx="6610350" cy="5522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10956</TotalTime>
  <Words>2227</Words>
  <Application>Microsoft Office PowerPoint</Application>
  <PresentationFormat>On-screen Show (4:3)</PresentationFormat>
  <Paragraphs>425</Paragraphs>
  <Slides>52</Slides>
  <Notes>41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Level</vt:lpstr>
      <vt:lpstr>Equation</vt:lpstr>
      <vt:lpstr>Bitmap Image</vt:lpstr>
      <vt:lpstr>MathType 6.0 Equation</vt:lpstr>
      <vt:lpstr>Discrete Choice Modeling</vt:lpstr>
      <vt:lpstr>Random Parameters Model</vt:lpstr>
      <vt:lpstr>Continuous Random Variation  in Preference Weights</vt:lpstr>
      <vt:lpstr>The Random Parameters Logit Model</vt:lpstr>
      <vt:lpstr>Modeling Variations</vt:lpstr>
      <vt:lpstr>Estimating the Model</vt:lpstr>
      <vt:lpstr>Customers’ Choice of Energy Supplier</vt:lpstr>
      <vt:lpstr>Population Distributions</vt:lpstr>
      <vt:lpstr>Estimated Model</vt:lpstr>
      <vt:lpstr>Distribution of Brand Value</vt:lpstr>
      <vt:lpstr>Random Parameter Distributions</vt:lpstr>
      <vt:lpstr>PowerPoint Presentation</vt:lpstr>
      <vt:lpstr>Estimating Individual Parameters</vt:lpstr>
      <vt:lpstr>Posterior Estimation of i</vt:lpstr>
      <vt:lpstr>Expected Preferences of Each Customer</vt:lpstr>
      <vt:lpstr>Model Extensions</vt:lpstr>
      <vt:lpstr>Application: Shoe Brand Choice</vt:lpstr>
      <vt:lpstr>PowerPoint Presentation</vt:lpstr>
      <vt:lpstr>Random Parameters Logit Model</vt:lpstr>
      <vt:lpstr>PowerPoint Presentation</vt:lpstr>
      <vt:lpstr>PowerPoint Presentation</vt:lpstr>
      <vt:lpstr>Error Components Logit Modeling</vt:lpstr>
      <vt:lpstr>Implied Covariance Matrix Nested Logit Formulation</vt:lpstr>
      <vt:lpstr>Error Components Logit Model</vt:lpstr>
      <vt:lpstr>Extended MNL Model</vt:lpstr>
      <vt:lpstr>Extending the Basic MNL Model</vt:lpstr>
      <vt:lpstr>Error Components Logit Model</vt:lpstr>
      <vt:lpstr>Random Parameters Model</vt:lpstr>
      <vt:lpstr>Heterogeneous (in the Means)  Random Parameters Model</vt:lpstr>
      <vt:lpstr>Heterogeneity in Both  Means and Variances</vt:lpstr>
      <vt:lpstr>PowerPoint Presentation</vt:lpstr>
      <vt:lpstr>Estimated RP/ECL Model</vt:lpstr>
      <vt:lpstr>Estimated Elasticities</vt:lpstr>
      <vt:lpstr>Estimating Individual Distributions</vt:lpstr>
      <vt:lpstr>What is the ‘Individual Estimate?’</vt:lpstr>
      <vt:lpstr>Individual E[i|datai] Estimates*</vt:lpstr>
      <vt:lpstr>WTP Application (Value of Time Saved)</vt:lpstr>
      <vt:lpstr>Extending the RP Model to WTP</vt:lpstr>
      <vt:lpstr>Simulation of WTP from i</vt:lpstr>
      <vt:lpstr>PowerPoint Presentation</vt:lpstr>
      <vt:lpstr>WTP</vt:lpstr>
      <vt:lpstr>Stated Choice Experiment: Travel Mode by Sydney Commuters</vt:lpstr>
      <vt:lpstr>Would You Use a New Mode?</vt:lpstr>
      <vt:lpstr>Value of Travel Time Saved</vt:lpstr>
      <vt:lpstr>A Generalized Mixed Logit Model</vt:lpstr>
      <vt:lpstr>Generalized Multinomial Choice Model</vt:lpstr>
      <vt:lpstr>Estimation in Willingness to Pay Space</vt:lpstr>
      <vt:lpstr>PowerPoint Presentation</vt:lpstr>
      <vt:lpstr>Latent Class Mixed Logit</vt:lpstr>
      <vt:lpstr>PowerPoint Presentation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87</cp:revision>
  <dcterms:created xsi:type="dcterms:W3CDTF">2001-06-17T19:05:03Z</dcterms:created>
  <dcterms:modified xsi:type="dcterms:W3CDTF">2014-11-29T00:34:52Z</dcterms:modified>
</cp:coreProperties>
</file>