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7"/>
  </p:notesMasterIdLst>
  <p:handoutMasterIdLst>
    <p:handoutMasterId r:id="rId28"/>
  </p:handoutMasterIdLst>
  <p:sldIdLst>
    <p:sldId id="586" r:id="rId2"/>
    <p:sldId id="539" r:id="rId3"/>
    <p:sldId id="558" r:id="rId4"/>
    <p:sldId id="588" r:id="rId5"/>
    <p:sldId id="589" r:id="rId6"/>
    <p:sldId id="587" r:id="rId7"/>
    <p:sldId id="590" r:id="rId8"/>
    <p:sldId id="538" r:id="rId9"/>
    <p:sldId id="540" r:id="rId10"/>
    <p:sldId id="542" r:id="rId11"/>
    <p:sldId id="561" r:id="rId12"/>
    <p:sldId id="541" r:id="rId13"/>
    <p:sldId id="543" r:id="rId14"/>
    <p:sldId id="544" r:id="rId15"/>
    <p:sldId id="545" r:id="rId16"/>
    <p:sldId id="546" r:id="rId17"/>
    <p:sldId id="547" r:id="rId18"/>
    <p:sldId id="548" r:id="rId19"/>
    <p:sldId id="549" r:id="rId20"/>
    <p:sldId id="560" r:id="rId21"/>
    <p:sldId id="553" r:id="rId22"/>
    <p:sldId id="550" r:id="rId23"/>
    <p:sldId id="609" r:id="rId24"/>
    <p:sldId id="612" r:id="rId25"/>
    <p:sldId id="619" r:id="rId2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6699FF"/>
    <a:srgbClr val="99CC00"/>
    <a:srgbClr val="003399"/>
    <a:srgbClr val="000000"/>
    <a:srgbClr val="FFFFFF"/>
    <a:srgbClr val="CCECFF"/>
    <a:srgbClr val="FF33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406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5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9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1D4D9-436D-44E3-8788-BA098D80B1D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91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986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933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8030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544D7-C77D-4ABF-AD18-FF37AAD0A1CB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0663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D50A2-E39C-487B-9713-500845E8A0BF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8140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7D2C7-330F-4324-AB77-B6B9F0FA0230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032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4125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A5FEB-2DF3-4D80-95D5-FC2A84D2F69E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1057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4756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2632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0926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45562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7648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CD0D1-9E7C-4765-83B6-CABB9C0D15E8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10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1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93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7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1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51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8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4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1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1F6C-EA57-450E-B44D-F45DC7222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781800" y="637401"/>
            <a:ext cx="167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[Part 12]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/38</a:t>
            </a:r>
            <a:endParaRPr lang="en-US" sz="1200" b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477000" y="152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2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Stated Preference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9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962400" y="3352800"/>
            <a:ext cx="41148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chemeClr val="accent4"/>
                </a:solidFill>
                <a:latin typeface="+mj-lt"/>
              </a:rPr>
              <a:t>1	</a:t>
            </a:r>
            <a:r>
              <a:rPr lang="en-US" sz="1400" b="1" smtClean="0">
                <a:solidFill>
                  <a:schemeClr val="accent4"/>
                </a:solidFill>
                <a:latin typeface="+mj-lt"/>
              </a:rPr>
              <a:t>Summary</a:t>
            </a:r>
            <a:endParaRPr lang="en-US" sz="1400" b="1">
              <a:solidFill>
                <a:schemeClr val="accent4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  <a:endParaRPr lang="en-US" sz="1400" b="1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09600" y="5257800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66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and Stated Preference Data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543800" cy="4530725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 RP Data</a:t>
            </a:r>
          </a:p>
          <a:p>
            <a:pPr lvl="1" eaLnBrk="1" hangingPunct="1"/>
            <a:r>
              <a:rPr lang="en-US" smtClean="0">
                <a:latin typeface="+mj-lt"/>
              </a:rPr>
              <a:t>Market (ex-post, e.g., supermarket scanner data)</a:t>
            </a:r>
          </a:p>
          <a:p>
            <a:pPr lvl="1" eaLnBrk="1" hangingPunct="1"/>
            <a:r>
              <a:rPr lang="en-US" smtClean="0">
                <a:latin typeface="+mj-lt"/>
              </a:rPr>
              <a:t>Individual observations</a:t>
            </a:r>
          </a:p>
          <a:p>
            <a:pPr eaLnBrk="1" hangingPunct="1"/>
            <a:r>
              <a:rPr lang="en-US" smtClean="0">
                <a:latin typeface="+mj-lt"/>
              </a:rPr>
              <a:t>Pure SP Data</a:t>
            </a:r>
          </a:p>
          <a:p>
            <a:pPr lvl="1" eaLnBrk="1" hangingPunct="1"/>
            <a:r>
              <a:rPr lang="en-US" smtClean="0">
                <a:latin typeface="+mj-lt"/>
              </a:rPr>
              <a:t>Contingent valuation</a:t>
            </a:r>
          </a:p>
          <a:p>
            <a:pPr lvl="1" eaLnBrk="1" hangingPunct="1"/>
            <a:r>
              <a:rPr lang="en-US" smtClean="0">
                <a:latin typeface="+mj-lt"/>
              </a:rPr>
              <a:t>(?) Validity</a:t>
            </a:r>
          </a:p>
          <a:p>
            <a:pPr eaLnBrk="1" hangingPunct="1"/>
            <a:r>
              <a:rPr lang="en-US" smtClean="0">
                <a:latin typeface="+mj-lt"/>
              </a:rPr>
              <a:t>Combined (Enriched) RP/SP</a:t>
            </a:r>
          </a:p>
          <a:p>
            <a:pPr lvl="1" eaLnBrk="1" hangingPunct="1"/>
            <a:r>
              <a:rPr lang="en-US" smtClean="0">
                <a:latin typeface="+mj-lt"/>
              </a:rPr>
              <a:t>Mixed data</a:t>
            </a:r>
          </a:p>
          <a:p>
            <a:pPr lvl="1" eaLnBrk="1" hangingPunct="1"/>
            <a:r>
              <a:rPr lang="en-US" smtClean="0">
                <a:latin typeface="+mj-lt"/>
              </a:rPr>
              <a:t>Expanded choice sets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</a:t>
            </a:r>
          </a:p>
          <a:p>
            <a:pPr lvl="1"/>
            <a:r>
              <a:rPr lang="en-US" sz="1600" smtClean="0"/>
              <a:t>400 respondents, </a:t>
            </a:r>
          </a:p>
          <a:p>
            <a:pPr lvl="1"/>
            <a:r>
              <a:rPr lang="en-US" sz="1600" smtClean="0"/>
              <a:t>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 (Male=1),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103536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</p:txBody>
      </p:sp>
    </p:spTree>
    <p:extLst>
      <p:ext uri="{BB962C8B-B14F-4D97-AF65-F5344CB8AC3E}">
        <p14:creationId xmlns:p14="http://schemas.microsoft.com/office/powerpoint/2010/main" val="38055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Panel Data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8001000" cy="3047999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Repeated Choice Situations</a:t>
            </a:r>
          </a:p>
          <a:p>
            <a:pPr eaLnBrk="1" hangingPunct="1"/>
            <a:r>
              <a:rPr lang="en-US" smtClean="0">
                <a:latin typeface="+mj-lt"/>
              </a:rPr>
              <a:t>Typically RP/SP constructions (experimental)</a:t>
            </a:r>
          </a:p>
          <a:p>
            <a:pPr eaLnBrk="1" hangingPunct="1"/>
            <a:r>
              <a:rPr lang="en-US" smtClean="0">
                <a:latin typeface="+mj-lt"/>
              </a:rPr>
              <a:t>Accommodating “panel data”</a:t>
            </a:r>
          </a:p>
          <a:p>
            <a:pPr lvl="1" eaLnBrk="1" hangingPunct="1"/>
            <a:r>
              <a:rPr lang="en-US" smtClean="0">
                <a:latin typeface="+mj-lt"/>
              </a:rPr>
              <a:t>Multinomial Probit [marginal, impractical]</a:t>
            </a:r>
          </a:p>
          <a:p>
            <a:pPr lvl="1" eaLnBrk="1" hangingPunct="1"/>
            <a:r>
              <a:rPr lang="en-US" smtClean="0">
                <a:latin typeface="+mj-lt"/>
              </a:rPr>
              <a:t>Latent Class</a:t>
            </a:r>
          </a:p>
          <a:p>
            <a:pPr lvl="1" eaLnBrk="1" hangingPunct="1"/>
            <a:r>
              <a:rPr lang="en-US" smtClean="0">
                <a:latin typeface="+mj-lt"/>
              </a:rPr>
              <a:t>Mixed Logit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733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Advantage: Actual observations on actual behavior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Bitmap Image" r:id="rId4" imgW="6990476" imgH="4029637" progId="PBrush">
                  <p:embed/>
                </p:oleObj>
              </mc:Choice>
              <mc:Fallback>
                <p:oleObj name="Bitmap Image" r:id="rId4" imgW="6990476" imgH="4029637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Pooling RP and SP Data Sets - 1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Enrich the attribute set by replicating choices</a:t>
            </a:r>
          </a:p>
          <a:p>
            <a:pPr eaLnBrk="1" hangingPunct="1"/>
            <a:r>
              <a:rPr lang="en-US" smtClean="0">
                <a:latin typeface="+mj-lt"/>
              </a:rPr>
              <a:t>E.g.:</a:t>
            </a:r>
          </a:p>
          <a:p>
            <a:pPr lvl="1" eaLnBrk="1" hangingPunct="1"/>
            <a:r>
              <a:rPr lang="en-US" smtClean="0">
                <a:latin typeface="+mj-lt"/>
              </a:rPr>
              <a:t>RP: Bus,Car,Train  (actual)</a:t>
            </a:r>
          </a:p>
          <a:p>
            <a:pPr lvl="1" eaLnBrk="1" hangingPunct="1"/>
            <a:r>
              <a:rPr lang="en-US" smtClean="0">
                <a:latin typeface="+mj-lt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Bus(2),Car(2),Train(2),…</a:t>
            </a:r>
          </a:p>
          <a:p>
            <a:pPr eaLnBrk="1" hangingPunct="1"/>
            <a:r>
              <a:rPr lang="en-US" smtClean="0">
                <a:latin typeface="+mj-lt"/>
              </a:rPr>
              <a:t>How to combine?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493294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114800"/>
            <a:ext cx="561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486400" y="14478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Stated Preference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514600"/>
            <a:ext cx="65532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 hypothetical – does the subject take it seriously?</a:t>
            </a:r>
          </a:p>
          <a:p>
            <a:pPr eaLnBrk="1" hangingPunct="1"/>
            <a:r>
              <a:rPr lang="en-US" smtClean="0">
                <a:latin typeface="+mj-lt"/>
              </a:rPr>
              <a:t>No necessary anchor to real market situations</a:t>
            </a:r>
          </a:p>
          <a:p>
            <a:pPr eaLnBrk="1" hangingPunct="1"/>
            <a:r>
              <a:rPr lang="en-US" smtClean="0">
                <a:latin typeface="+mj-lt"/>
              </a:rPr>
              <a:t>Vast heterogeneity across individuals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An Underlying Random Utility Model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22413" y="2392363"/>
          <a:ext cx="6249987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Bitmap Image" r:id="rId4" imgW="6249272" imgH="3333333" progId="PBrush">
                  <p:embed/>
                </p:oleObj>
              </mc:Choice>
              <mc:Fallback>
                <p:oleObj name="Bitmap Image" r:id="rId4" imgW="6249272" imgH="3333333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2392363"/>
                        <a:ext cx="6249987" cy="333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Nested Logit Approach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362200" y="53340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</a:t>
            </a:r>
            <a:r>
              <a:rPr lang="en-US" sz="2000" smtClean="0">
                <a:solidFill>
                  <a:srgbClr val="000000"/>
                </a:solidFill>
                <a:latin typeface="Tahoma" pitchFamily="34" charset="0"/>
              </a:rPr>
              <a:t>SP IV </a:t>
            </a: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parameters to be equal.</a:t>
            </a:r>
          </a:p>
        </p:txBody>
      </p: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772400" cy="3200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</a:t>
            </a:r>
            <a:r>
              <a:rPr lang="en-AU" sz="2000" b="1" smtClean="0">
                <a:latin typeface="+mj-lt"/>
              </a:rPr>
              <a:t>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NSW 2006 Australia                    New York USA</a:t>
            </a:r>
            <a:endParaRPr lang="en-AU" sz="2000" u="sng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>
                <a:latin typeface="+mj-lt"/>
              </a:rPr>
              <a:t>                                    September 2000</a:t>
            </a:r>
            <a:endParaRPr lang="en-US" sz="200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Fuel Types Study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057400"/>
            <a:ext cx="7467600" cy="3429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Conventional, Electric, Alternative</a:t>
            </a:r>
          </a:p>
          <a:p>
            <a:pPr eaLnBrk="1" hangingPunct="1"/>
            <a:r>
              <a:rPr lang="en-US" smtClean="0">
                <a:latin typeface="+mj-lt"/>
              </a:rPr>
              <a:t>1,400 Sydney Households</a:t>
            </a:r>
          </a:p>
          <a:p>
            <a:pPr eaLnBrk="1" hangingPunct="1"/>
            <a:r>
              <a:rPr lang="en-US" smtClean="0">
                <a:latin typeface="+mj-lt"/>
              </a:rPr>
              <a:t>Automobile choice survey</a:t>
            </a:r>
          </a:p>
          <a:p>
            <a:pPr eaLnBrk="1" hangingPunct="1"/>
            <a:r>
              <a:rPr lang="en-US" smtClean="0">
                <a:latin typeface="+mj-lt"/>
              </a:rPr>
              <a:t>RP + 3 SP fuel classes</a:t>
            </a:r>
          </a:p>
          <a:p>
            <a:pPr eaLnBrk="1" hangingPunct="1"/>
            <a:r>
              <a:rPr lang="en-US" smtClean="0">
                <a:latin typeface="+mj-lt"/>
              </a:rPr>
              <a:t>Nested logit – 2 level approach – to handle the scaling issue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92125" y="2290763"/>
          <a:ext cx="8218488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2290763"/>
                        <a:ext cx="8218488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Picture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22860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Mixed Logit Approaches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Pivot SP choices around an RP outcome.</a:t>
            </a:r>
          </a:p>
          <a:p>
            <a:r>
              <a:rPr lang="en-US" sz="2400" smtClean="0">
                <a:latin typeface="+mj-lt"/>
              </a:rPr>
              <a:t>Scaling is handled directly in the model</a:t>
            </a:r>
          </a:p>
          <a:p>
            <a:r>
              <a:rPr lang="en-US" sz="2400" smtClean="0">
                <a:latin typeface="+mj-lt"/>
              </a:rPr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>
                <a:latin typeface="+mj-lt"/>
              </a:rPr>
              <a:t>Preference weights – coefficients</a:t>
            </a:r>
          </a:p>
          <a:p>
            <a:pPr lvl="1"/>
            <a:r>
              <a:rPr lang="en-US" sz="2000" smtClean="0">
                <a:latin typeface="+mj-lt"/>
              </a:rPr>
              <a:t>Scaling parameters</a:t>
            </a:r>
          </a:p>
          <a:p>
            <a:pPr lvl="2"/>
            <a:r>
              <a:rPr lang="en-US" sz="1800" smtClean="0">
                <a:latin typeface="+mj-lt"/>
              </a:rPr>
              <a:t>Variances of random parameters</a:t>
            </a:r>
          </a:p>
          <a:p>
            <a:pPr lvl="2"/>
            <a:r>
              <a:rPr lang="en-US" sz="1800" smtClean="0">
                <a:latin typeface="+mj-lt"/>
              </a:rPr>
              <a:t>Overall scaling of utility functions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63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</a:t>
            </a:r>
            <a:r>
              <a:rPr lang="en-US" sz="1400" b="1" smtClean="0">
                <a:latin typeface="Arial" charset="0"/>
              </a:rPr>
              <a:t>2 </a:t>
            </a:r>
            <a:r>
              <a:rPr lang="en-US" sz="1400" b="1">
                <a:latin typeface="Arial" charset="0"/>
              </a:rPr>
              <a:t>or </a:t>
            </a:r>
            <a:r>
              <a:rPr lang="en-US" sz="1400" b="1" smtClean="0">
                <a:latin typeface="Arial" charset="0"/>
              </a:rPr>
              <a:t>4 </a:t>
            </a:r>
            <a:r>
              <a:rPr lang="en-US" sz="1400" b="1">
                <a:latin typeface="Arial" charset="0"/>
              </a:rPr>
              <a:t>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</a:t>
            </a:r>
            <a:r>
              <a:rPr lang="en-US" sz="1400" b="1" smtClean="0">
                <a:latin typeface="Arial" charset="0"/>
              </a:rPr>
              <a:t>4 RP </a:t>
            </a:r>
            <a:r>
              <a:rPr lang="en-US" sz="1400" b="1">
                <a:latin typeface="Arial" charset="0"/>
              </a:rPr>
              <a:t>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</a:t>
            </a:r>
            <a:r>
              <a:rPr lang="en-US" sz="1400" b="1" smtClean="0">
                <a:latin typeface="Arial" charset="0"/>
              </a:rPr>
              <a:t>6 </a:t>
            </a:r>
            <a:r>
              <a:rPr lang="en-US" sz="1400" b="1">
                <a:latin typeface="Arial" charset="0"/>
              </a:rPr>
              <a:t>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</a:t>
            </a:r>
            <a:r>
              <a:rPr lang="en-US" sz="1400" b="1" smtClean="0">
                <a:latin typeface="Arial" charset="0"/>
              </a:rPr>
              <a:t>10 </a:t>
            </a:r>
            <a:r>
              <a:rPr lang="en-US" sz="1400" b="1">
                <a:latin typeface="Arial" charset="0"/>
              </a:rPr>
              <a:t>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25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00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11217</TotalTime>
  <Words>751</Words>
  <Application>Microsoft Office PowerPoint</Application>
  <PresentationFormat>On-screen Show (4:3)</PresentationFormat>
  <Paragraphs>183</Paragraphs>
  <Slides>25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Level</vt:lpstr>
      <vt:lpstr>Bitmap Image</vt:lpstr>
      <vt:lpstr>Discrete Choice Modeling</vt:lpstr>
      <vt:lpstr>Revealed and Stated Preference Data</vt:lpstr>
      <vt:lpstr>Application</vt:lpstr>
      <vt:lpstr>Application: Shoe Brand Choice</vt:lpstr>
      <vt:lpstr>PowerPoint Presentation</vt:lpstr>
      <vt:lpstr>Customers’ Choice of Energy Supplier</vt:lpstr>
      <vt:lpstr>PowerPoint Presentation</vt:lpstr>
      <vt:lpstr>Panel Data</vt:lpstr>
      <vt:lpstr>Revealed Preference Data</vt:lpstr>
      <vt:lpstr>Pooling RP and SP Data Sets - 1</vt:lpstr>
      <vt:lpstr>PowerPoint Presentation</vt:lpstr>
      <vt:lpstr>Stated Preference Data</vt:lpstr>
      <vt:lpstr>An Underlying Random Utility Model</vt:lpstr>
      <vt:lpstr>Nested Logit Approach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Experimental Design</vt:lpstr>
      <vt:lpstr>PowerPoint Presentation</vt:lpstr>
      <vt:lpstr>Mixed Logit Approaches</vt:lpstr>
      <vt:lpstr>Application</vt:lpstr>
      <vt:lpstr>PowerPoint Presentation</vt:lpstr>
      <vt:lpstr>Experimental Design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89</cp:revision>
  <dcterms:created xsi:type="dcterms:W3CDTF">2001-06-17T19:05:03Z</dcterms:created>
  <dcterms:modified xsi:type="dcterms:W3CDTF">2014-11-29T00:18:17Z</dcterms:modified>
</cp:coreProperties>
</file>