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32"/>
  </p:notesMasterIdLst>
  <p:handoutMasterIdLst>
    <p:handoutMasterId r:id="rId33"/>
  </p:handoutMasterIdLst>
  <p:sldIdLst>
    <p:sldId id="542" r:id="rId2"/>
    <p:sldId id="543" r:id="rId3"/>
    <p:sldId id="544" r:id="rId4"/>
    <p:sldId id="545" r:id="rId5"/>
    <p:sldId id="546" r:id="rId6"/>
    <p:sldId id="547" r:id="rId7"/>
    <p:sldId id="548" r:id="rId8"/>
    <p:sldId id="549" r:id="rId9"/>
    <p:sldId id="550" r:id="rId10"/>
    <p:sldId id="551" r:id="rId11"/>
    <p:sldId id="552" r:id="rId12"/>
    <p:sldId id="553" r:id="rId13"/>
    <p:sldId id="554" r:id="rId14"/>
    <p:sldId id="555" r:id="rId15"/>
    <p:sldId id="556" r:id="rId16"/>
    <p:sldId id="557" r:id="rId17"/>
    <p:sldId id="558" r:id="rId18"/>
    <p:sldId id="559" r:id="rId19"/>
    <p:sldId id="560" r:id="rId20"/>
    <p:sldId id="561" r:id="rId21"/>
    <p:sldId id="562" r:id="rId22"/>
    <p:sldId id="571" r:id="rId23"/>
    <p:sldId id="572" r:id="rId24"/>
    <p:sldId id="573" r:id="rId25"/>
    <p:sldId id="565" r:id="rId26"/>
    <p:sldId id="566" r:id="rId27"/>
    <p:sldId id="567" r:id="rId28"/>
    <p:sldId id="568" r:id="rId29"/>
    <p:sldId id="569" r:id="rId30"/>
    <p:sldId id="570" r:id="rId3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7030A0"/>
    <a:srgbClr val="6699FF"/>
    <a:srgbClr val="003399"/>
    <a:srgbClr val="000000"/>
    <a:srgbClr val="FFFFFF"/>
    <a:srgbClr val="CCECFF"/>
    <a:srgbClr val="FF3300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6112" autoAdjust="0"/>
  </p:normalViewPr>
  <p:slideViewPr>
    <p:cSldViewPr>
      <p:cViewPr varScale="1">
        <p:scale>
          <a:sx n="75" d="100"/>
          <a:sy n="75" d="100"/>
        </p:scale>
        <p:origin x="-1147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10356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52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19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3C03B0-B8AA-4D00-8D78-F430F158A2FD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52EDD0-2AE4-4D3B-BECC-4BDCF83796FB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7AAD8-0EFA-48A2-A460-8C1C3F79225B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9F9ED8-0146-4FF0-AB84-92CE82D3D743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4CC09-A09D-466D-A57D-A6083C4A0078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4CC09-A09D-466D-A57D-A6083C4A0078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10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0930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77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6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123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751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820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40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1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9" name="Picture 20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28600" y="0"/>
            <a:ext cx="1309158" cy="96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3429000" y="-13636"/>
            <a:ext cx="1338409" cy="9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58" y="0"/>
            <a:ext cx="1943100" cy="96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781800" y="637401"/>
            <a:ext cx="167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[Part 13]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/30</a:t>
            </a:r>
            <a:endParaRPr lang="en-US" sz="1200" b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6477000" y="1524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smtClean="0">
                <a:latin typeface="Aharoni" panose="02010803020104030203" pitchFamily="2" charset="-79"/>
                <a:cs typeface="Aharoni" panose="02010803020104030203" pitchFamily="2" charset="-79"/>
              </a:rPr>
              <a:t>Discrete</a:t>
            </a:r>
            <a:r>
              <a:rPr lang="en-US" sz="16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 Choice Modeling</a:t>
            </a:r>
          </a:p>
          <a:p>
            <a:pPr algn="ctr"/>
            <a:r>
              <a:rPr lang="en-US" sz="12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Hybrid Choice Models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01" y="-6141"/>
            <a:ext cx="1636599" cy="9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 bwMode="auto">
          <a:xfrm>
            <a:off x="6425184" y="10160"/>
            <a:ext cx="2718816" cy="980440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96792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91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0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0269" y="1447800"/>
            <a:ext cx="8229600" cy="758825"/>
          </a:xfrm>
          <a:ln w="28575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114800" y="3352800"/>
            <a:ext cx="4114800" cy="1371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New York University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667000"/>
            <a:ext cx="2514600" cy="310854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0	Introduction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chemeClr val="accent4"/>
                </a:solidFill>
                <a:latin typeface="+mj-lt"/>
              </a:rPr>
              <a:t>1	</a:t>
            </a:r>
            <a:r>
              <a:rPr lang="en-US" sz="1400" b="1" smtClean="0">
                <a:solidFill>
                  <a:schemeClr val="accent4"/>
                </a:solidFill>
                <a:latin typeface="+mj-lt"/>
              </a:rPr>
              <a:t>Summary</a:t>
            </a:r>
            <a:endParaRPr lang="en-US" sz="1400" b="1">
              <a:solidFill>
                <a:schemeClr val="accent4"/>
              </a:solidFill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2	Binary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3	Panel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4	Bivariate Probit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5	Ordered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6	Count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7	Multinomial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8	Nested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9	Heterogeneity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10	Latent Class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11	Mixed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12	Stated Preference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rgbClr val="FF0000"/>
                </a:solidFill>
                <a:latin typeface="+mj-lt"/>
              </a:rPr>
              <a:t>13	Hybrid </a:t>
            </a:r>
            <a:r>
              <a:rPr lang="en-US" sz="1400" b="1" smtClean="0">
                <a:solidFill>
                  <a:srgbClr val="FF0000"/>
                </a:solidFill>
                <a:latin typeface="+mj-lt"/>
              </a:rPr>
              <a:t>Choice</a:t>
            </a:r>
            <a:endParaRPr lang="en-US" sz="14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09600" y="5486400"/>
            <a:ext cx="251460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52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600200"/>
            <a:ext cx="8229600" cy="530225"/>
          </a:xfrm>
        </p:spPr>
        <p:txBody>
          <a:bodyPr/>
          <a:lstStyle/>
          <a:p>
            <a:r>
              <a:rPr lang="en-US" b="1" smtClean="0"/>
              <a:t>What is a hybrid choice model?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90800"/>
            <a:ext cx="8229600" cy="2625725"/>
          </a:xfrm>
        </p:spPr>
        <p:txBody>
          <a:bodyPr/>
          <a:lstStyle/>
          <a:p>
            <a:r>
              <a:rPr lang="en-US" sz="2000" b="1" smtClean="0"/>
              <a:t>Incorporates</a:t>
            </a:r>
            <a:r>
              <a:rPr lang="en-US" sz="2000" b="1" smtClean="0">
                <a:solidFill>
                  <a:srgbClr val="FF0000"/>
                </a:solidFill>
              </a:rPr>
              <a:t> latent variables </a:t>
            </a:r>
            <a:r>
              <a:rPr lang="en-US" sz="2000" b="1" smtClean="0"/>
              <a:t>in choice model</a:t>
            </a:r>
          </a:p>
          <a:p>
            <a:endParaRPr lang="en-US" smtClean="0"/>
          </a:p>
          <a:p>
            <a:r>
              <a:rPr lang="en-US" b="1" smtClean="0"/>
              <a:t>Extends development of discrete choice model to incorporate other aspects of preference structure of the chooser</a:t>
            </a:r>
          </a:p>
          <a:p>
            <a:r>
              <a:rPr lang="en-US" b="1" smtClean="0"/>
              <a:t>Develops </a:t>
            </a:r>
            <a:r>
              <a:rPr lang="en-US" b="1" smtClean="0">
                <a:solidFill>
                  <a:srgbClr val="FF0000"/>
                </a:solidFill>
              </a:rPr>
              <a:t>endogeneity</a:t>
            </a:r>
            <a:r>
              <a:rPr lang="en-US" b="1" smtClean="0"/>
              <a:t> of the preference structure.</a:t>
            </a:r>
            <a:endParaRPr lang="en-US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74775"/>
            <a:ext cx="8229600" cy="530225"/>
          </a:xfrm>
        </p:spPr>
        <p:txBody>
          <a:bodyPr/>
          <a:lstStyle/>
          <a:p>
            <a:r>
              <a:rPr lang="en-US" b="1" smtClean="0"/>
              <a:t>Endogeneity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22475"/>
            <a:ext cx="8229600" cy="1863725"/>
          </a:xfrm>
        </p:spPr>
        <p:txBody>
          <a:bodyPr/>
          <a:lstStyle/>
          <a:p>
            <a:r>
              <a:rPr lang="en-US" sz="2000" smtClean="0"/>
              <a:t>"</a:t>
            </a:r>
            <a:r>
              <a:rPr lang="en-US" sz="1600" smtClean="0"/>
              <a:t>Recent Progress on Endogeneity in Choice Modeling" with Jordan Louviere &amp; Kenneth Train &amp; Moshe Ben-Akiva &amp; Chandra Bhat &amp; David Brownstone &amp; Trudy Cameron &amp; Richard Carson &amp; J. Deshazo &amp; Denzil Fiebig &amp; William Greene &amp; David Hensher &amp; Donald Waldman, 2005. </a:t>
            </a:r>
            <a:r>
              <a:rPr lang="en-US" sz="1600" i="1" smtClean="0"/>
              <a:t>Marketing Letters</a:t>
            </a:r>
            <a:r>
              <a:rPr lang="en-US" sz="1600" smtClean="0"/>
              <a:t> Springer, vol. 16(3), pages 255-265, December.</a:t>
            </a:r>
          </a:p>
          <a:p>
            <a:endParaRPr lang="en-US" sz="1600" smtClean="0"/>
          </a:p>
          <a:p>
            <a:r>
              <a:rPr lang="en-US" sz="2000" b="1" smtClean="0"/>
              <a:t>Narrow view</a:t>
            </a:r>
            <a:r>
              <a:rPr lang="en-US" sz="1600" smtClean="0"/>
              <a:t>:  U(i,j) = </a:t>
            </a:r>
            <a:r>
              <a:rPr lang="en-US" sz="1600" b="1" smtClean="0"/>
              <a:t>b’x</a:t>
            </a:r>
            <a:r>
              <a:rPr lang="en-US" sz="1600" smtClean="0"/>
              <a:t>(i,j) + </a:t>
            </a:r>
            <a:r>
              <a:rPr lang="en-US" sz="1600" smtClean="0">
                <a:sym typeface="Symbol"/>
              </a:rPr>
              <a:t></a:t>
            </a:r>
            <a:r>
              <a:rPr lang="en-US" sz="1600" smtClean="0"/>
              <a:t>(i,j),   </a:t>
            </a:r>
            <a:r>
              <a:rPr lang="en-US" sz="1600" b="1" smtClean="0"/>
              <a:t>x</a:t>
            </a:r>
            <a:r>
              <a:rPr lang="en-US" sz="1600" smtClean="0"/>
              <a:t>(i,j) correlated with </a:t>
            </a:r>
            <a:r>
              <a:rPr lang="en-US" sz="1600" smtClean="0">
                <a:sym typeface="Symbol"/>
              </a:rPr>
              <a:t></a:t>
            </a:r>
            <a:r>
              <a:rPr lang="en-US" sz="1600" smtClean="0"/>
              <a:t>(i,j)</a:t>
            </a:r>
            <a:br>
              <a:rPr lang="en-US" sz="1600" smtClean="0"/>
            </a:br>
            <a:r>
              <a:rPr lang="en-US" sz="1600" smtClean="0"/>
              <a:t>(Berry, Levinsohn, Pakes, brand choice for cars, endogenous price attribute.) </a:t>
            </a:r>
            <a:br>
              <a:rPr lang="en-US" sz="1600" smtClean="0"/>
            </a:br>
            <a:r>
              <a:rPr lang="en-US" sz="1600" smtClean="0"/>
              <a:t>Implications for estimators that assume it is.</a:t>
            </a:r>
          </a:p>
          <a:p>
            <a:endParaRPr lang="en-US" sz="1600" smtClean="0"/>
          </a:p>
          <a:p>
            <a:r>
              <a:rPr lang="en-US" sz="2000" b="1" smtClean="0"/>
              <a:t>Broader view</a:t>
            </a:r>
            <a:r>
              <a:rPr lang="en-US" sz="1600" smtClean="0"/>
              <a:t>:  Sounds like heterogeneity.</a:t>
            </a:r>
          </a:p>
          <a:p>
            <a:pPr lvl="1"/>
            <a:r>
              <a:rPr lang="en-US" sz="1600" smtClean="0"/>
              <a:t>Preference structure:  RUM vs. RRM</a:t>
            </a:r>
          </a:p>
          <a:p>
            <a:pPr lvl="1"/>
            <a:r>
              <a:rPr lang="en-US" sz="1600" smtClean="0"/>
              <a:t>Heterogeneity in choice strategy – e.g., omitted attribute models</a:t>
            </a:r>
          </a:p>
          <a:p>
            <a:pPr lvl="1"/>
            <a:r>
              <a:rPr lang="en-US" sz="1600" smtClean="0"/>
              <a:t>Heterogeneity in taste parameters:  location and scaling</a:t>
            </a:r>
          </a:p>
          <a:p>
            <a:pPr lvl="1"/>
            <a:r>
              <a:rPr lang="en-US" sz="1600" smtClean="0"/>
              <a:t>Heterogeneity in functional form:  Possibly nonlinear utility functions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229600" cy="530225"/>
          </a:xfrm>
        </p:spPr>
        <p:txBody>
          <a:bodyPr/>
          <a:lstStyle/>
          <a:p>
            <a:r>
              <a:rPr lang="en-US" b="1" smtClean="0"/>
              <a:t>Heterogeneity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Narrow view: Random variation in marginal utilities and scale</a:t>
            </a:r>
          </a:p>
          <a:p>
            <a:pPr lvl="1"/>
            <a:r>
              <a:rPr lang="en-US" smtClean="0"/>
              <a:t>RPM, LCM</a:t>
            </a:r>
          </a:p>
          <a:p>
            <a:pPr lvl="1"/>
            <a:r>
              <a:rPr lang="en-US" smtClean="0"/>
              <a:t>Scaling model</a:t>
            </a:r>
          </a:p>
          <a:p>
            <a:pPr lvl="1"/>
            <a:r>
              <a:rPr lang="en-US" smtClean="0"/>
              <a:t>Generalized Mixed model</a:t>
            </a:r>
          </a:p>
          <a:p>
            <a:r>
              <a:rPr lang="en-US" smtClean="0"/>
              <a:t>Broader view: Heterogeneity in preference weights</a:t>
            </a:r>
          </a:p>
          <a:p>
            <a:pPr lvl="1"/>
            <a:r>
              <a:rPr lang="en-US" smtClean="0"/>
              <a:t>RPM and LCM with exogenous variables</a:t>
            </a:r>
          </a:p>
          <a:p>
            <a:pPr lvl="1"/>
            <a:r>
              <a:rPr lang="en-US" smtClean="0"/>
              <a:t>Scaling models with exogenous variables in variances</a:t>
            </a:r>
          </a:p>
          <a:p>
            <a:pPr lvl="1"/>
            <a:r>
              <a:rPr lang="en-US" smtClean="0"/>
              <a:t>Looks like hierarchical models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b="1" smtClean="0"/>
              <a:t>Heterogeneity and the MNL Model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47708568"/>
              </p:ext>
            </p:extLst>
          </p:nvPr>
        </p:nvGraphicFramePr>
        <p:xfrm>
          <a:off x="831850" y="2667000"/>
          <a:ext cx="7716838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4" imgW="2197100" imgH="520700" progId="Equation.DSMT4">
                  <p:embed/>
                </p:oleObj>
              </mc:Choice>
              <mc:Fallback>
                <p:oleObj name="Equation" r:id="rId4" imgW="2197100" imgH="5207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50" y="2667000"/>
                        <a:ext cx="7716838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457200" y="2743200"/>
            <a:ext cx="8382000" cy="1752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905000"/>
            <a:ext cx="76962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Observable Heterogeneity in </a:t>
            </a:r>
            <a:br>
              <a:rPr lang="en-US" sz="3600" b="1" smtClean="0"/>
            </a:br>
            <a:r>
              <a:rPr lang="en-US" sz="3600" b="1" smtClean="0"/>
              <a:t>Preference Weights</a:t>
            </a:r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96234908"/>
              </p:ext>
            </p:extLst>
          </p:nvPr>
        </p:nvGraphicFramePr>
        <p:xfrm>
          <a:off x="1865313" y="2590800"/>
          <a:ext cx="5349875" cy="327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4" imgW="2781000" imgH="1701720" progId="Equation.DSMT4">
                  <p:embed/>
                </p:oleObj>
              </mc:Choice>
              <mc:Fallback>
                <p:oleObj name="Equation" r:id="rId4" imgW="2781000" imgH="170172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5313" y="2590800"/>
                        <a:ext cx="5349875" cy="3273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1524000" y="2286000"/>
            <a:ext cx="64770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71600"/>
            <a:ext cx="8229600" cy="6096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‘Quantifiable’ Heterogeneity in Scaling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309688" y="2362200"/>
          <a:ext cx="625792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4" imgW="2184120" imgH="507960" progId="Equation.DSMT4">
                  <p:embed/>
                </p:oleObj>
              </mc:Choice>
              <mc:Fallback>
                <p:oleObj name="Equation" r:id="rId4" imgW="2184120" imgH="5079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9688" y="2362200"/>
                        <a:ext cx="6257925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057400" y="5181600"/>
            <a:ext cx="5029200" cy="83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smtClean="0">
                <a:latin typeface="+mj-lt"/>
              </a:rPr>
              <a:t>w</a:t>
            </a:r>
            <a:r>
              <a:rPr lang="en-US" sz="2400" b="1" baseline="-25000" smtClean="0">
                <a:latin typeface="+mj-lt"/>
              </a:rPr>
              <a:t>i</a:t>
            </a:r>
            <a:r>
              <a:rPr lang="en-US" sz="2400" b="1" smtClean="0">
                <a:latin typeface="+mj-lt"/>
              </a:rPr>
              <a:t> </a:t>
            </a:r>
            <a:r>
              <a:rPr lang="en-US" sz="2400" b="1">
                <a:latin typeface="+mj-lt"/>
              </a:rPr>
              <a:t>= observable characteristics: </a:t>
            </a:r>
            <a:br>
              <a:rPr lang="en-US" sz="2400" b="1">
                <a:latin typeface="+mj-lt"/>
              </a:rPr>
            </a:br>
            <a:r>
              <a:rPr lang="en-US" sz="2400" b="1">
                <a:latin typeface="+mj-lt"/>
              </a:rPr>
              <a:t>        age, sex, income, etc.</a:t>
            </a:r>
          </a:p>
        </p:txBody>
      </p:sp>
      <p:sp>
        <p:nvSpPr>
          <p:cNvPr id="4102" name="Line 7"/>
          <p:cNvSpPr>
            <a:spLocks noChangeShapeType="1"/>
          </p:cNvSpPr>
          <p:nvPr/>
        </p:nvSpPr>
        <p:spPr bwMode="auto">
          <a:xfrm flipV="1">
            <a:off x="5029200" y="3886200"/>
            <a:ext cx="0" cy="1066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139825"/>
          </a:xfrm>
        </p:spPr>
        <p:txBody>
          <a:bodyPr/>
          <a:lstStyle/>
          <a:p>
            <a:r>
              <a:rPr lang="en-US" b="1" smtClean="0"/>
              <a:t>  Unobserved Heterogeneity in Scaling</a:t>
            </a:r>
            <a:endParaRPr lang="en-US" b="1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8223915"/>
              </p:ext>
            </p:extLst>
          </p:nvPr>
        </p:nvGraphicFramePr>
        <p:xfrm>
          <a:off x="1333500" y="2057400"/>
          <a:ext cx="706120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3" imgW="3530600" imgH="2019300" progId="Equation.DSMT4">
                  <p:embed/>
                </p:oleObj>
              </mc:Choice>
              <mc:Fallback>
                <p:oleObj name="Equation" r:id="rId3" imgW="3530600" imgH="20193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2057400"/>
                        <a:ext cx="7061200" cy="403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304800" y="765175"/>
            <a:ext cx="8763000" cy="1139825"/>
          </a:xfrm>
        </p:spPr>
        <p:txBody>
          <a:bodyPr/>
          <a:lstStyle/>
          <a:p>
            <a:pPr algn="ctr"/>
            <a:r>
              <a:rPr lang="en-US" sz="3600" b="1" smtClean="0"/>
              <a:t>Generalized Mixed Logit Model</a:t>
            </a:r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0514835"/>
              </p:ext>
            </p:extLst>
          </p:nvPr>
        </p:nvGraphicFramePr>
        <p:xfrm>
          <a:off x="2101850" y="2024063"/>
          <a:ext cx="5105400" cy="430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4" imgW="3060700" imgH="2578100" progId="Equation.DSMT4">
                  <p:embed/>
                </p:oleObj>
              </mc:Choice>
              <mc:Fallback>
                <p:oleObj name="Equation" r:id="rId4" imgW="3060700" imgH="2578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850" y="2024063"/>
                        <a:ext cx="5105400" cy="4300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7677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530225"/>
          </a:xfrm>
        </p:spPr>
        <p:txBody>
          <a:bodyPr/>
          <a:lstStyle/>
          <a:p>
            <a:r>
              <a:rPr lang="en-US" smtClean="0"/>
              <a:t>A helpful way to view hybrid choice models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09800"/>
            <a:ext cx="8229600" cy="2473325"/>
          </a:xfrm>
        </p:spPr>
        <p:txBody>
          <a:bodyPr/>
          <a:lstStyle/>
          <a:p>
            <a:r>
              <a:rPr lang="en-US" smtClean="0"/>
              <a:t>Adding attitude variables to the choice model</a:t>
            </a:r>
          </a:p>
          <a:p>
            <a:pPr>
              <a:buNone/>
            </a:pPr>
            <a:endParaRPr lang="en-US" smtClean="0"/>
          </a:p>
          <a:p>
            <a:r>
              <a:rPr lang="en-US" smtClean="0"/>
              <a:t>In some formulations, it makes them look like mixed parameter models</a:t>
            </a:r>
          </a:p>
          <a:p>
            <a:pPr>
              <a:buNone/>
            </a:pPr>
            <a:endParaRPr lang="en-US" smtClean="0"/>
          </a:p>
          <a:p>
            <a:r>
              <a:rPr lang="en-US" smtClean="0"/>
              <a:t>“Interactions” is a less useful way to interpret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534400" cy="6858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Observable Heterogeneity in Utility Levels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698625" y="2362200"/>
          <a:ext cx="5135563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4" imgW="2793960" imgH="761760" progId="Equation.DSMT4">
                  <p:embed/>
                </p:oleObj>
              </mc:Choice>
              <mc:Fallback>
                <p:oleObj name="Equation" r:id="rId4" imgW="2793960" imgH="7617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625" y="2362200"/>
                        <a:ext cx="5135563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524000" y="4191000"/>
            <a:ext cx="6629400" cy="1311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Choice, e.g., among brands of cars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x</a:t>
            </a:r>
            <a:r>
              <a:rPr lang="en-US" sz="2000" b="1" baseline="-25000">
                <a:latin typeface="+mj-lt"/>
              </a:rPr>
              <a:t>itj</a:t>
            </a:r>
            <a:r>
              <a:rPr lang="en-US" sz="2000" b="1">
                <a:latin typeface="+mj-lt"/>
              </a:rPr>
              <a:t> = attributes: price, features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z</a:t>
            </a:r>
            <a:r>
              <a:rPr lang="en-US" sz="2000" b="1" baseline="-25000">
                <a:latin typeface="+mj-lt"/>
              </a:rPr>
              <a:t>it</a:t>
            </a:r>
            <a:r>
              <a:rPr lang="en-US" sz="2000" b="1">
                <a:latin typeface="+mj-lt"/>
              </a:rPr>
              <a:t> = observable characteristics: age, sex, income</a:t>
            </a:r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1600200" y="2286000"/>
            <a:ext cx="5562600" cy="1676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8534400" cy="6858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Unbservable heterogeneity in utility levels and other preference indicators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524000" y="2286000"/>
          <a:ext cx="6324600" cy="4203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4" imgW="2831760" imgH="1701720" progId="Equation.DSMT4">
                  <p:embed/>
                </p:oleObj>
              </mc:Choice>
              <mc:Fallback>
                <p:oleObj name="Equation" r:id="rId4" imgW="2831760" imgH="17017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86000"/>
                        <a:ext cx="6324600" cy="42035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Arrow Connector 13"/>
          <p:cNvCxnSpPr/>
          <p:nvPr/>
        </p:nvCxnSpPr>
        <p:spPr bwMode="auto">
          <a:xfrm rot="5400000">
            <a:off x="4076700" y="3314700"/>
            <a:ext cx="3200400" cy="2209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0800000" flipV="1">
            <a:off x="4038600" y="2819400"/>
            <a:ext cx="2743200" cy="762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Oval 16"/>
          <p:cNvSpPr/>
          <p:nvPr/>
        </p:nvSpPr>
        <p:spPr bwMode="auto">
          <a:xfrm>
            <a:off x="1295400" y="3352800"/>
            <a:ext cx="762000" cy="685800"/>
          </a:xfrm>
          <a:prstGeom prst="ellipse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447800" y="5791200"/>
            <a:ext cx="2133600" cy="838200"/>
          </a:xfrm>
          <a:prstGeom prst="ellipse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1447800"/>
            <a:ext cx="4467225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295400"/>
            <a:ext cx="5029200" cy="5509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667000"/>
            <a:ext cx="68389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057400"/>
            <a:ext cx="43853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943600" y="1371600"/>
          <a:ext cx="2209800" cy="5095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4" imgW="1079500" imgH="2489200" progId="Equation.DSMT4">
                  <p:embed/>
                </p:oleObj>
              </mc:Choice>
              <mc:Fallback>
                <p:oleObj name="Equation" r:id="rId4" imgW="1079500" imgH="2489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371600"/>
                        <a:ext cx="2209800" cy="50955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8200" y="12192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+mj-lt"/>
              </a:rPr>
              <a:t>Observed   Latent    Observed</a:t>
            </a:r>
          </a:p>
          <a:p>
            <a:r>
              <a:rPr lang="en-US" sz="2400" b="1" smtClean="0">
                <a:latin typeface="+mj-lt"/>
              </a:rPr>
              <a:t>    x      </a:t>
            </a:r>
            <a:r>
              <a:rPr lang="en-US" sz="2400" b="1" smtClean="0">
                <a:latin typeface="+mj-lt"/>
                <a:sym typeface="Symbol"/>
              </a:rPr>
              <a:t></a:t>
            </a:r>
            <a:r>
              <a:rPr lang="en-US" sz="2400" b="1" smtClean="0">
                <a:latin typeface="+mj-lt"/>
              </a:rPr>
              <a:t>      z*   </a:t>
            </a:r>
            <a:r>
              <a:rPr lang="en-US" sz="2400" b="1" smtClean="0">
                <a:sym typeface="Symbol"/>
              </a:rPr>
              <a:t></a:t>
            </a:r>
            <a:r>
              <a:rPr lang="en-US" sz="2400" b="1" smtClean="0">
                <a:latin typeface="+mj-lt"/>
              </a:rPr>
              <a:t>       y</a:t>
            </a:r>
            <a:endParaRPr lang="en-US" sz="2400" b="1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95400"/>
            <a:ext cx="8229600" cy="1139825"/>
          </a:xfrm>
        </p:spPr>
        <p:txBody>
          <a:bodyPr/>
          <a:lstStyle/>
          <a:p>
            <a:r>
              <a:rPr lang="en-US" dirty="0" smtClean="0"/>
              <a:t>MIMIC Model</a:t>
            </a:r>
            <a:br>
              <a:rPr lang="en-US" dirty="0" smtClean="0"/>
            </a:br>
            <a:r>
              <a:rPr lang="en-US" dirty="0" smtClean="0"/>
              <a:t>Multiple Causes and Multiple Indicators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3254829"/>
            <a:ext cx="701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+mj-lt"/>
              </a:rPr>
              <a:t>X          z*         Y</a:t>
            </a:r>
            <a:endParaRPr lang="en-US" sz="6000" b="1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762000" y="3124200"/>
            <a:ext cx="1676400" cy="1317171"/>
          </a:xfrm>
          <a:prstGeom prst="ellipse">
            <a:avLst/>
          </a:prstGeom>
          <a:solidFill>
            <a:srgbClr val="99CC00">
              <a:alpha val="3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3505200" y="3276600"/>
            <a:ext cx="1219200" cy="1012371"/>
          </a:xfrm>
          <a:prstGeom prst="ellipse">
            <a:avLst/>
          </a:prstGeom>
          <a:solidFill>
            <a:srgbClr val="FF0000">
              <a:alpha val="3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943600" y="3124200"/>
            <a:ext cx="1676400" cy="1317171"/>
          </a:xfrm>
          <a:prstGeom prst="ellipse">
            <a:avLst/>
          </a:prstGeom>
          <a:solidFill>
            <a:srgbClr val="FFFF00">
              <a:alpha val="3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590800" y="3782785"/>
            <a:ext cx="8382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4953000" y="3810000"/>
            <a:ext cx="8382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731007"/>
              </p:ext>
            </p:extLst>
          </p:nvPr>
        </p:nvGraphicFramePr>
        <p:xfrm>
          <a:off x="1555750" y="4648200"/>
          <a:ext cx="514191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Equation" r:id="rId3" imgW="2438280" imgH="939600" progId="Equation.DSMT4">
                  <p:embed/>
                </p:oleObj>
              </mc:Choice>
              <mc:Fallback>
                <p:oleObj name="Equation" r:id="rId3" imgW="2438280" imgH="939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0" y="4648200"/>
                        <a:ext cx="5141913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280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0"/>
            <a:ext cx="863414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627563" y="4191000"/>
          <a:ext cx="34417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4" imgW="1155700" imgH="228600" progId="Equation.DSMT4">
                  <p:embed/>
                </p:oleObj>
              </mc:Choice>
              <mc:Fallback>
                <p:oleObj name="Equation" r:id="rId4" imgW="1155700" imgH="228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7563" y="4191000"/>
                        <a:ext cx="34417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 bwMode="auto">
          <a:xfrm rot="10800000">
            <a:off x="5257800" y="3810000"/>
            <a:ext cx="1447800" cy="533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rot="10800000">
            <a:off x="5562600" y="3810000"/>
            <a:ext cx="2057400" cy="533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572000" y="51816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Note. Alternative i, Individual j.</a:t>
            </a:r>
            <a:endParaRPr lang="en-US" b="1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1752600" y="1447800"/>
          <a:ext cx="5187950" cy="387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3" imgW="2552700" imgH="1905000" progId="Equation.DSMT4">
                  <p:embed/>
                </p:oleObj>
              </mc:Choice>
              <mc:Fallback>
                <p:oleObj name="Equation" r:id="rId3" imgW="2552700" imgH="1905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447800"/>
                        <a:ext cx="5187950" cy="3871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54864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+mj-lt"/>
              </a:rPr>
              <a:t>This is a mixed logit model.  The interesting extension is the source of the individual heterogeneity in the random parameters.</a:t>
            </a:r>
            <a:endParaRPr lang="en-US" sz="2400" b="1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76400"/>
            <a:ext cx="849331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19200"/>
            <a:ext cx="8229600" cy="530225"/>
          </a:xfrm>
        </p:spPr>
        <p:txBody>
          <a:bodyPr/>
          <a:lstStyle/>
          <a:p>
            <a:r>
              <a:rPr lang="en-US" b="1" smtClean="0"/>
              <a:t>“Integrated Model”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382000" cy="4530725"/>
          </a:xfrm>
        </p:spPr>
        <p:txBody>
          <a:bodyPr/>
          <a:lstStyle/>
          <a:p>
            <a:pPr>
              <a:buNone/>
            </a:pPr>
            <a:r>
              <a:rPr lang="en-US" sz="2400" b="1" smtClean="0"/>
              <a:t>   Incorporate attitude measures in preference structure</a:t>
            </a:r>
          </a:p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2438400"/>
            <a:ext cx="490537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1828800"/>
            <a:ext cx="5385830" cy="4095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200400"/>
            <a:ext cx="2899441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 bwMode="auto">
          <a:xfrm>
            <a:off x="3352800" y="1828800"/>
            <a:ext cx="5410200" cy="40386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438400"/>
            <a:ext cx="6315075" cy="425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371600"/>
            <a:ext cx="33813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2667000" y="2514600"/>
            <a:ext cx="6172200" cy="41148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715" y="1362075"/>
            <a:ext cx="839152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667000"/>
            <a:ext cx="84867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Hybrid choice</a:t>
            </a:r>
          </a:p>
          <a:p>
            <a:r>
              <a:rPr lang="en-US" smtClean="0"/>
              <a:t>Equations of the MIMIC Model</a:t>
            </a:r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971800"/>
            <a:ext cx="4700030" cy="357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1600200"/>
            <a:ext cx="2899441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530225"/>
          </a:xfrm>
        </p:spPr>
        <p:txBody>
          <a:bodyPr/>
          <a:lstStyle/>
          <a:p>
            <a:r>
              <a:rPr lang="en-US" b="1" smtClean="0"/>
              <a:t>Identification Problems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2778125"/>
          </a:xfrm>
        </p:spPr>
        <p:txBody>
          <a:bodyPr/>
          <a:lstStyle/>
          <a:p>
            <a:r>
              <a:rPr lang="en-US" smtClean="0"/>
              <a:t>Identification of latent variable models with cross sections</a:t>
            </a:r>
          </a:p>
          <a:p>
            <a:r>
              <a:rPr lang="en-US" smtClean="0"/>
              <a:t>How to distinguish between different latent variable models.  How many latent variables are there?  More than 0. Less than or equal to the number of indicators.</a:t>
            </a:r>
          </a:p>
          <a:p>
            <a:r>
              <a:rPr lang="en-US" smtClean="0"/>
              <a:t>Parametric point identification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438400"/>
            <a:ext cx="6315075" cy="425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371600"/>
            <a:ext cx="33813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715" y="1362075"/>
            <a:ext cx="839152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667000"/>
            <a:ext cx="84867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530225"/>
          </a:xfrm>
        </p:spPr>
        <p:txBody>
          <a:bodyPr/>
          <a:lstStyle/>
          <a:p>
            <a:r>
              <a:rPr lang="en-US" smtClean="0"/>
              <a:t>Caution</a:t>
            </a:r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133600"/>
            <a:ext cx="849331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 bwMode="auto">
          <a:xfrm>
            <a:off x="2514600" y="4267200"/>
            <a:ext cx="3886200" cy="609600"/>
          </a:xfrm>
          <a:prstGeom prst="rect">
            <a:avLst/>
          </a:prstGeom>
          <a:solidFill>
            <a:srgbClr val="FF33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r>
              <a:rPr lang="en-US" sz="1600" dirty="0" err="1" smtClean="0"/>
              <a:t>Swait</a:t>
            </a:r>
            <a:r>
              <a:rPr lang="en-US" sz="1600" dirty="0" smtClean="0"/>
              <a:t>, J., “A Structural Equation Model of Latent Segmentation and Product Choice for Cross Sectional Revealed Preference Choice Data,” Journal of Retailing and Consumer Services, 1994</a:t>
            </a:r>
          </a:p>
          <a:p>
            <a:r>
              <a:rPr lang="en-US" sz="1600" dirty="0" err="1" smtClean="0"/>
              <a:t>Bahamonde-Birke</a:t>
            </a:r>
            <a:r>
              <a:rPr lang="en-US" sz="1600" dirty="0" smtClean="0"/>
              <a:t> and </a:t>
            </a:r>
            <a:r>
              <a:rPr lang="en-US" sz="1600" dirty="0" err="1" smtClean="0"/>
              <a:t>Ortuzar</a:t>
            </a:r>
            <a:r>
              <a:rPr lang="en-US" sz="1600" dirty="0" smtClean="0"/>
              <a:t>, J., “On the </a:t>
            </a:r>
            <a:r>
              <a:rPr lang="en-US" sz="1600" dirty="0" err="1" smtClean="0"/>
              <a:t>Variabiity</a:t>
            </a:r>
            <a:r>
              <a:rPr lang="en-US" sz="1600" dirty="0" smtClean="0"/>
              <a:t> of Hybrid Discrete Choice Models, </a:t>
            </a:r>
            <a:r>
              <a:rPr lang="en-US" sz="1600" dirty="0" err="1" smtClean="0"/>
              <a:t>Transportmetrica</a:t>
            </a:r>
            <a:r>
              <a:rPr lang="en-US" sz="1600" dirty="0" smtClean="0"/>
              <a:t>, 2012</a:t>
            </a:r>
          </a:p>
          <a:p>
            <a:r>
              <a:rPr lang="en-US" sz="1600" dirty="0" err="1" smtClean="0"/>
              <a:t>Vij</a:t>
            </a:r>
            <a:r>
              <a:rPr lang="en-US" sz="1600" dirty="0" smtClean="0"/>
              <a:t>, A. and J. Walker, “Preference </a:t>
            </a:r>
            <a:r>
              <a:rPr lang="en-US" sz="1600" dirty="0" err="1" smtClean="0"/>
              <a:t>Endogeneity</a:t>
            </a:r>
            <a:r>
              <a:rPr lang="en-US" sz="1600" dirty="0" smtClean="0"/>
              <a:t> in Discrete Choice Models,” TRB, 2013</a:t>
            </a:r>
          </a:p>
          <a:p>
            <a:r>
              <a:rPr lang="en-US" sz="1600" dirty="0" err="1" smtClean="0"/>
              <a:t>Sener</a:t>
            </a:r>
            <a:r>
              <a:rPr lang="en-US" sz="1600" dirty="0" smtClean="0"/>
              <a:t>, I., M. </a:t>
            </a:r>
            <a:r>
              <a:rPr lang="en-US" sz="1600" dirty="0" err="1" smtClean="0"/>
              <a:t>Pendalaya</a:t>
            </a:r>
            <a:r>
              <a:rPr lang="en-US" sz="1600" dirty="0" smtClean="0"/>
              <a:t>, R., C. </a:t>
            </a:r>
            <a:r>
              <a:rPr lang="en-US" sz="1600" dirty="0" err="1" smtClean="0"/>
              <a:t>Bhat</a:t>
            </a:r>
            <a:r>
              <a:rPr lang="en-US" sz="1600" dirty="0" smtClean="0"/>
              <a:t>, “Accommodating Spatial Correlation Across Choice Alternatives in Discrete Choice Models: An Application to Modeling Residential Location Choice Behavior,” Journal of Transport Geography, 2011</a:t>
            </a:r>
          </a:p>
          <a:p>
            <a:r>
              <a:rPr lang="en-US" sz="1600" dirty="0" smtClean="0"/>
              <a:t>Palma, D., </a:t>
            </a:r>
            <a:r>
              <a:rPr lang="en-US" sz="1600" dirty="0" err="1" smtClean="0"/>
              <a:t>Ortuzar</a:t>
            </a:r>
            <a:r>
              <a:rPr lang="en-US" sz="1600" dirty="0" smtClean="0"/>
              <a:t>, J., G. Casaubon, L. </a:t>
            </a:r>
            <a:r>
              <a:rPr lang="en-US" sz="1600" dirty="0" err="1" smtClean="0"/>
              <a:t>Rizzi</a:t>
            </a:r>
            <a:r>
              <a:rPr lang="en-US" sz="1600" dirty="0" smtClean="0"/>
              <a:t>, </a:t>
            </a:r>
            <a:r>
              <a:rPr lang="en-US" sz="1600" dirty="0" err="1" smtClean="0"/>
              <a:t>Agosin</a:t>
            </a:r>
            <a:r>
              <a:rPr lang="en-US" sz="1600" dirty="0" smtClean="0"/>
              <a:t>, E., “Measuring Consumer Preferences Using Hybrid Discrete Choice Models,” 2013 </a:t>
            </a:r>
          </a:p>
          <a:p>
            <a:r>
              <a:rPr lang="en-US" sz="1600" dirty="0" smtClean="0"/>
              <a:t>Daly, A., Hess, S., </a:t>
            </a:r>
            <a:r>
              <a:rPr lang="en-US" sz="1600" dirty="0" err="1" smtClean="0"/>
              <a:t>Patruni</a:t>
            </a:r>
            <a:r>
              <a:rPr lang="en-US" sz="1600" dirty="0" smtClean="0"/>
              <a:t>, B., </a:t>
            </a:r>
            <a:r>
              <a:rPr lang="en-US" sz="1600" dirty="0" err="1" smtClean="0"/>
              <a:t>Potoglu</a:t>
            </a:r>
            <a:r>
              <a:rPr lang="en-US" sz="1600" dirty="0" smtClean="0"/>
              <a:t>, D., Rohr, C., “Using Ordered Attitudinal Indicators in a Latent Variable Choice Model: A Study of the Impact of Security on Rail Travel Behavior”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12690</TotalTime>
  <Words>581</Words>
  <Application>Microsoft Office PowerPoint</Application>
  <PresentationFormat>On-screen Show (4:3)</PresentationFormat>
  <Paragraphs>93</Paragraphs>
  <Slides>30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Level</vt:lpstr>
      <vt:lpstr>Equation</vt:lpstr>
      <vt:lpstr>Discrete Choice Modeling</vt:lpstr>
      <vt:lpstr>What is a hybrid choice model?</vt:lpstr>
      <vt:lpstr>Endogeneity</vt:lpstr>
      <vt:lpstr>Heterogeneity</vt:lpstr>
      <vt:lpstr>Heterogeneity and the MNL Model</vt:lpstr>
      <vt:lpstr>Observable Heterogeneity in  Preference Weights</vt:lpstr>
      <vt:lpstr>‘Quantifiable’ Heterogeneity in Scaling</vt:lpstr>
      <vt:lpstr>  Unobserved Heterogeneity in Scaling</vt:lpstr>
      <vt:lpstr>Generalized Mixed Logit Model</vt:lpstr>
      <vt:lpstr>A helpful way to view hybrid choice models</vt:lpstr>
      <vt:lpstr>Observable Heterogeneity in Utility Levels</vt:lpstr>
      <vt:lpstr>Unbservable heterogeneity in utility levels and other preference indicators</vt:lpstr>
      <vt:lpstr>PowerPoint Presentation</vt:lpstr>
      <vt:lpstr>PowerPoint Presentation</vt:lpstr>
      <vt:lpstr>PowerPoint Presentation</vt:lpstr>
      <vt:lpstr>PowerPoint Presentation</vt:lpstr>
      <vt:lpstr>MIMIC Model Multiple Causes and Multiple Indicators</vt:lpstr>
      <vt:lpstr>PowerPoint Presentation</vt:lpstr>
      <vt:lpstr>PowerPoint Presentation</vt:lpstr>
      <vt:lpstr>PowerPoint Presentation</vt:lpstr>
      <vt:lpstr>“Integrated Model”</vt:lpstr>
      <vt:lpstr>PowerPoint Presentation</vt:lpstr>
      <vt:lpstr>PowerPoint Presentation</vt:lpstr>
      <vt:lpstr>PowerPoint Presentation</vt:lpstr>
      <vt:lpstr>PowerPoint Presentation</vt:lpstr>
      <vt:lpstr>Identification Problems</vt:lpstr>
      <vt:lpstr>PowerPoint Presentation</vt:lpstr>
      <vt:lpstr>PowerPoint Presentation</vt:lpstr>
      <vt:lpstr>Caution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89</cp:revision>
  <dcterms:created xsi:type="dcterms:W3CDTF">2001-06-17T19:05:03Z</dcterms:created>
  <dcterms:modified xsi:type="dcterms:W3CDTF">2014-11-29T00:11:53Z</dcterms:modified>
</cp:coreProperties>
</file>