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88"/>
  </p:notesMasterIdLst>
  <p:handoutMasterIdLst>
    <p:handoutMasterId r:id="rId89"/>
  </p:handoutMasterIdLst>
  <p:sldIdLst>
    <p:sldId id="683" r:id="rId2"/>
    <p:sldId id="558" r:id="rId3"/>
    <p:sldId id="675" r:id="rId4"/>
    <p:sldId id="560" r:id="rId5"/>
    <p:sldId id="561" r:id="rId6"/>
    <p:sldId id="562" r:id="rId7"/>
    <p:sldId id="565" r:id="rId8"/>
    <p:sldId id="566" r:id="rId9"/>
    <p:sldId id="567" r:id="rId10"/>
    <p:sldId id="568" r:id="rId11"/>
    <p:sldId id="569" r:id="rId12"/>
    <p:sldId id="570" r:id="rId13"/>
    <p:sldId id="571" r:id="rId14"/>
    <p:sldId id="572" r:id="rId15"/>
    <p:sldId id="573" r:id="rId16"/>
    <p:sldId id="574" r:id="rId17"/>
    <p:sldId id="575" r:id="rId18"/>
    <p:sldId id="576" r:id="rId19"/>
    <p:sldId id="577" r:id="rId20"/>
    <p:sldId id="578" r:id="rId21"/>
    <p:sldId id="579" r:id="rId22"/>
    <p:sldId id="580" r:id="rId23"/>
    <p:sldId id="581" r:id="rId24"/>
    <p:sldId id="582" r:id="rId25"/>
    <p:sldId id="583" r:id="rId26"/>
    <p:sldId id="584" r:id="rId27"/>
    <p:sldId id="585" r:id="rId28"/>
    <p:sldId id="586" r:id="rId29"/>
    <p:sldId id="587" r:id="rId30"/>
    <p:sldId id="685" r:id="rId31"/>
    <p:sldId id="686" r:id="rId32"/>
    <p:sldId id="687" r:id="rId33"/>
    <p:sldId id="688" r:id="rId34"/>
    <p:sldId id="689" r:id="rId35"/>
    <p:sldId id="690" r:id="rId36"/>
    <p:sldId id="691" r:id="rId37"/>
    <p:sldId id="692" r:id="rId38"/>
    <p:sldId id="693" r:id="rId39"/>
    <p:sldId id="684" r:id="rId40"/>
    <p:sldId id="589" r:id="rId41"/>
    <p:sldId id="590" r:id="rId42"/>
    <p:sldId id="591" r:id="rId43"/>
    <p:sldId id="592" r:id="rId44"/>
    <p:sldId id="593" r:id="rId45"/>
    <p:sldId id="594" r:id="rId46"/>
    <p:sldId id="595" r:id="rId47"/>
    <p:sldId id="596" r:id="rId48"/>
    <p:sldId id="598" r:id="rId49"/>
    <p:sldId id="599" r:id="rId50"/>
    <p:sldId id="600" r:id="rId51"/>
    <p:sldId id="601" r:id="rId52"/>
    <p:sldId id="603" r:id="rId53"/>
    <p:sldId id="604" r:id="rId54"/>
    <p:sldId id="605" r:id="rId55"/>
    <p:sldId id="606" r:id="rId56"/>
    <p:sldId id="607" r:id="rId57"/>
    <p:sldId id="677" r:id="rId58"/>
    <p:sldId id="609" r:id="rId59"/>
    <p:sldId id="610" r:id="rId60"/>
    <p:sldId id="678" r:id="rId61"/>
    <p:sldId id="679" r:id="rId62"/>
    <p:sldId id="680" r:id="rId63"/>
    <p:sldId id="681" r:id="rId64"/>
    <p:sldId id="626" r:id="rId65"/>
    <p:sldId id="627" r:id="rId66"/>
    <p:sldId id="628" r:id="rId67"/>
    <p:sldId id="629" r:id="rId68"/>
    <p:sldId id="631" r:id="rId69"/>
    <p:sldId id="634" r:id="rId70"/>
    <p:sldId id="635" r:id="rId71"/>
    <p:sldId id="632" r:id="rId72"/>
    <p:sldId id="633" r:id="rId73"/>
    <p:sldId id="636" r:id="rId74"/>
    <p:sldId id="637" r:id="rId75"/>
    <p:sldId id="638" r:id="rId76"/>
    <p:sldId id="639" r:id="rId77"/>
    <p:sldId id="640" r:id="rId78"/>
    <p:sldId id="641" r:id="rId79"/>
    <p:sldId id="642" r:id="rId80"/>
    <p:sldId id="643" r:id="rId81"/>
    <p:sldId id="644" r:id="rId82"/>
    <p:sldId id="645" r:id="rId83"/>
    <p:sldId id="646" r:id="rId84"/>
    <p:sldId id="647" r:id="rId85"/>
    <p:sldId id="649" r:id="rId86"/>
    <p:sldId id="650" r:id="rId8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CC99"/>
    <a:srgbClr val="FFC000"/>
    <a:srgbClr val="0066FF"/>
    <a:srgbClr val="6699FF"/>
    <a:srgbClr val="99CC00"/>
    <a:srgbClr val="7030A0"/>
    <a:srgbClr val="000000"/>
    <a:srgbClr val="FF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6112" autoAdjust="0"/>
  </p:normalViewPr>
  <p:slideViewPr>
    <p:cSldViewPr>
      <p:cViewPr varScale="1">
        <p:scale>
          <a:sx n="82" d="100"/>
          <a:sy n="82" d="100"/>
        </p:scale>
        <p:origin x="-1397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422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3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09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6991C8-B47C-453E-BA04-87A5E817F28F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94982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F94C95-CA6A-4D99-A895-D4296D808031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727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9E16D8-13D4-4A84-A7C9-51644C3A791E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89400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763597-591F-4001-8FC1-F60E05A47223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47941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AFF027-9E1D-40AB-B34A-51DCFD0E9A3F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30289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94CFC4-6E68-450F-8AEB-1E99E5FA7578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97692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186E4F-768B-4FD0-94D7-7ADA576B5A80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34321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207985-AEDB-4238-99AF-A38446549511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85494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56B69B-B7B5-4095-BE65-380AD86B9607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78960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F6797D-3139-46D1-B4BA-5D65A9B13D7D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08963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E33E61-7237-44A6-9EEB-9D2AC8123B71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457739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7ADB80-FCEC-494B-B93E-5A112154915C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98518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40BA65-25D9-4634-856B-31B30276403D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479053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F370FF-E92C-4593-8488-0E8DF6644EF0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154118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504BD2-3CC7-427B-A198-68F96ED2D95A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499818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B43AC0-026E-463A-9461-9FD59EBDBDED}" type="slidenum">
              <a:rPr lang="en-US" smtClean="0"/>
              <a:pPr/>
              <a:t>17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799962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A8B2D2-23E6-4B55-9283-3010B3A1E9B2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628305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3FF8EA-9F56-424D-8145-0572B3814B40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166559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E5FC73-A68D-4CF3-9965-A948FC244A21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375802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A3E210-8115-472B-AD09-B181CA8FB87D}" type="slidenum">
              <a:rPr lang="en-US" smtClean="0"/>
              <a:pPr/>
              <a:t>21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899693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95F0A5-C8EA-4E45-9424-BC81AE2B67EF}" type="slidenum">
              <a:rPr lang="en-US" smtClean="0"/>
              <a:pPr/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709608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BDEC65-B5D0-484B-BC86-1F8ABA12DE74}" type="slidenum">
              <a:rPr lang="en-US" smtClean="0"/>
              <a:pPr/>
              <a:t>23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953406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28F073-553C-4A9C-A58D-6AC855F014E7}" type="slidenum">
              <a:rPr lang="en-US" smtClean="0"/>
              <a:pPr/>
              <a:t>24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179969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9E52DC-0A94-4140-AB64-9BBFAF5F1374}" type="slidenum">
              <a:rPr lang="en-US" smtClean="0"/>
              <a:pPr/>
              <a:t>25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171256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819B21-2436-4BD1-B5E9-8A656F5C6FEC}" type="slidenum">
              <a:rPr lang="en-US" smtClean="0"/>
              <a:pPr/>
              <a:t>26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466510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534BF-D24F-4087-9E07-F99644F1C013}" type="slidenum">
              <a:rPr lang="en-US" smtClean="0"/>
              <a:pPr/>
              <a:t>28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882267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87A76A-25F5-40E9-B5CF-C21B097DB980}" type="slidenum">
              <a:rPr lang="en-US" smtClean="0"/>
              <a:pPr/>
              <a:t>29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885535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375FC-6A83-48F7-BBE3-8CB90431D406}" type="slidenum">
              <a:rPr lang="en-US" smtClean="0"/>
              <a:pPr/>
              <a:t>39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96009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0C2F32-D31B-4F7D-A514-34558A3626AB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994565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0900" name="Slide Number Placeholder 3"/>
          <p:cNvSpPr txBox="1">
            <a:spLocks noGrp="1"/>
          </p:cNvSpPr>
          <p:nvPr/>
        </p:nvSpPr>
        <p:spPr bwMode="auto">
          <a:xfrm>
            <a:off x="4145502" y="9121797"/>
            <a:ext cx="3169699" cy="479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55" tIns="48328" rIns="96655" bIns="48328" anchor="b"/>
          <a:lstStyle/>
          <a:p>
            <a:pPr algn="r" defTabSz="966556" eaLnBrk="1" hangingPunct="1"/>
            <a:fld id="{47908AC3-1AE0-48D5-81B0-324D085B07B0}" type="slidenum">
              <a:rPr lang="en-US" sz="1400"/>
              <a:pPr algn="r" defTabSz="966556" eaLnBrk="1" hangingPunct="1"/>
              <a:t>43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6608295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113011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C2B31C-6E57-475E-8C1F-AD43B46B714F}" type="slidenum">
              <a:rPr lang="en-US" smtClean="0"/>
              <a:pPr/>
              <a:t>45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93556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93C348-DEBE-4B09-8EFA-A161529FC4EF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800079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111932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375FC-6A83-48F7-BBE3-8CB90431D406}" type="slidenum">
              <a:rPr lang="en-US" smtClean="0"/>
              <a:pPr/>
              <a:t>48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740183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0980722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224881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204754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01A6B2-15F8-47BB-A8CC-54242ACF8AB3}" type="slidenum">
              <a:rPr lang="en-US" smtClean="0"/>
              <a:pPr/>
              <a:t>54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564492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B05D82-375F-4CD7-A171-3B405532AF81}" type="slidenum">
              <a:rPr lang="en-US" smtClean="0"/>
              <a:pPr/>
              <a:t>55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3620204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4A27AA-AABA-402D-B6D8-612B2B107EFF}" type="slidenum">
              <a:rPr lang="en-US" smtClean="0"/>
              <a:pPr/>
              <a:t>56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006818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DE88B3-E374-442C-8885-00D967DE8431}" type="slidenum">
              <a:rPr lang="en-US" smtClean="0"/>
              <a:pPr/>
              <a:t>58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2890778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855399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375FC-6A83-48F7-BBE3-8CB90431D406}" type="slidenum">
              <a:rPr lang="en-US" smtClean="0"/>
              <a:pPr/>
              <a:t>64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96009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530836-BC60-4C42-A2B7-B518E3B6E0CF}" type="slidenum">
              <a:rPr lang="en-US" smtClean="0"/>
              <a:pPr/>
              <a:t>65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8784294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401540-8459-4444-97ED-F2D445FBEC86}" type="slidenum">
              <a:rPr lang="en-US" smtClean="0"/>
              <a:pPr/>
              <a:t>66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5198799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28F073-553C-4A9C-A58D-6AC855F014E7}" type="slidenum">
              <a:rPr lang="en-US" smtClean="0"/>
              <a:pPr/>
              <a:t>67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3715841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A4B9D9-0763-42E9-81C5-411135AD8C66}" type="slidenum">
              <a:rPr lang="en-US" smtClean="0"/>
              <a:pPr/>
              <a:t>69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8889076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690851-1448-4E8D-8581-A9F06DF2389B}" type="slidenum">
              <a:rPr lang="en-US" smtClean="0"/>
              <a:pPr/>
              <a:t>70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1363845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534BF-D24F-4087-9E07-F99644F1C013}" type="slidenum">
              <a:rPr lang="en-US" smtClean="0"/>
              <a:pPr/>
              <a:t>71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7990803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87A76A-25F5-40E9-B5CF-C21B097DB980}" type="slidenum">
              <a:rPr lang="en-US" smtClean="0"/>
              <a:pPr/>
              <a:t>72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0065842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375FC-6A83-48F7-BBE3-8CB90431D406}" type="slidenum">
              <a:rPr lang="en-US" smtClean="0"/>
              <a:pPr/>
              <a:t>73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666634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8126442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9079015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21860" name="Slide Number Placeholder 3"/>
          <p:cNvSpPr txBox="1">
            <a:spLocks noGrp="1"/>
          </p:cNvSpPr>
          <p:nvPr/>
        </p:nvSpPr>
        <p:spPr bwMode="auto">
          <a:xfrm>
            <a:off x="4145502" y="9121797"/>
            <a:ext cx="3169699" cy="479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55" tIns="48328" rIns="96655" bIns="48328" anchor="b"/>
          <a:lstStyle/>
          <a:p>
            <a:pPr algn="r" defTabSz="966556" eaLnBrk="1" hangingPunct="1"/>
            <a:fld id="{0C8D19DF-B848-426A-B105-0F40D5B2F886}" type="slidenum">
              <a:rPr lang="en-US" sz="1400"/>
              <a:pPr algn="r" defTabSz="966556" eaLnBrk="1" hangingPunct="1"/>
              <a:t>76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94623722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2933291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989444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8865972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3996267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2300442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0418887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1171972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0934699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3914993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37740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9" name="Picture 20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28600" y="0"/>
            <a:ext cx="1309158" cy="96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429000" y="-13636"/>
            <a:ext cx="1338409" cy="97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758" y="0"/>
            <a:ext cx="1943100" cy="96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 userDrawn="1"/>
        </p:nvSpPr>
        <p:spPr>
          <a:xfrm>
            <a:off x="6781800" y="561201"/>
            <a:ext cx="1676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0" smtClean="0">
                <a:latin typeface="Arial Black" panose="020B0A04020102020204" pitchFamily="34" charset="0"/>
              </a:rPr>
              <a:t>[Part 2]   </a:t>
            </a:r>
            <a:fld id="{9ED99AAF-CB70-44A8-9A44-756D634A7A9A}" type="slidenum">
              <a:rPr lang="en-US" sz="1200" b="0" smtClean="0">
                <a:latin typeface="Arial Black" panose="020B0A04020102020204" pitchFamily="34" charset="0"/>
              </a:rPr>
              <a:pPr algn="r"/>
              <a:t>‹#›</a:t>
            </a:fld>
            <a:r>
              <a:rPr lang="en-US" sz="1200" b="0" smtClean="0">
                <a:latin typeface="Arial Black" panose="020B0A04020102020204" pitchFamily="34" charset="0"/>
              </a:rPr>
              <a:t>/86</a:t>
            </a:r>
            <a:endParaRPr lang="en-US" sz="1200" b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6477000" y="762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smtClean="0">
                <a:latin typeface="Aharoni" panose="02010803020104030203" pitchFamily="2" charset="-79"/>
                <a:cs typeface="Aharoni" panose="02010803020104030203" pitchFamily="2" charset="-79"/>
              </a:rPr>
              <a:t>Discrete</a:t>
            </a:r>
            <a:r>
              <a:rPr lang="en-US" sz="16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 Choice Modeling</a:t>
            </a:r>
          </a:p>
          <a:p>
            <a:pPr algn="ctr"/>
            <a:r>
              <a:rPr lang="en-US" sz="12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Binary Choice Models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201" y="-6141"/>
            <a:ext cx="1636599" cy="99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 userDrawn="1"/>
        </p:nvSpPr>
        <p:spPr bwMode="auto">
          <a:xfrm>
            <a:off x="6425184" y="10160"/>
            <a:ext cx="2718816" cy="980440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96792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4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5.png"/><Relationship Id="rId4" Type="http://schemas.openxmlformats.org/officeDocument/2006/relationships/image" Target="../media/image24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6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1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6.w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9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10.bin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9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0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41.wmf"/><Relationship Id="rId4" Type="http://schemas.openxmlformats.org/officeDocument/2006/relationships/oleObject" Target="../embeddings/oleObject13.bin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46.xml"/><Relationship Id="rId7" Type="http://schemas.openxmlformats.org/officeDocument/2006/relationships/image" Target="../media/image5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49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51.w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52.wmf"/><Relationship Id="rId4" Type="http://schemas.openxmlformats.org/officeDocument/2006/relationships/oleObject" Target="../embeddings/oleObject17.bin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54.png"/><Relationship Id="rId4" Type="http://schemas.openxmlformats.org/officeDocument/2006/relationships/image" Target="../media/image53.w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7" Type="http://schemas.openxmlformats.org/officeDocument/2006/relationships/image" Target="../media/image5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58.wmf"/><Relationship Id="rId4" Type="http://schemas.openxmlformats.org/officeDocument/2006/relationships/oleObject" Target="../embeddings/oleObject19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61.wmf"/><Relationship Id="rId4" Type="http://schemas.openxmlformats.org/officeDocument/2006/relationships/oleObject" Target="../embeddings/oleObject21.bin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62.wmf"/><Relationship Id="rId4" Type="http://schemas.openxmlformats.org/officeDocument/2006/relationships/oleObject" Target="../embeddings/oleObject22.bin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63.wmf"/><Relationship Id="rId4" Type="http://schemas.openxmlformats.org/officeDocument/2006/relationships/oleObject" Target="../embeddings/oleObject23.bin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7" Type="http://schemas.openxmlformats.org/officeDocument/2006/relationships/image" Target="../media/image6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3.png"/><Relationship Id="rId5" Type="http://schemas.openxmlformats.org/officeDocument/2006/relationships/image" Target="../media/image65.wmf"/><Relationship Id="rId4" Type="http://schemas.openxmlformats.org/officeDocument/2006/relationships/oleObject" Target="../embeddings/oleObject24.bin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67.wmf"/><Relationship Id="rId4" Type="http://schemas.openxmlformats.org/officeDocument/2006/relationships/oleObject" Target="../embeddings/oleObject25.bin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0269" y="1447800"/>
            <a:ext cx="8229600" cy="758825"/>
          </a:xfrm>
          <a:ln w="28575">
            <a:solidFill>
              <a:srgbClr val="7030A0"/>
            </a:solidFill>
          </a:ln>
        </p:spPr>
        <p:txBody>
          <a:bodyPr/>
          <a:lstStyle/>
          <a:p>
            <a:pPr algn="ctr"/>
            <a:r>
              <a:rPr lang="en-US" sz="4800" b="1"/>
              <a:t>Discrete Choice Modeling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962400" y="3352800"/>
            <a:ext cx="4114800" cy="1371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New York University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600" y="2667000"/>
            <a:ext cx="2514600" cy="3108543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0	Introduction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	</a:t>
            </a:r>
            <a:r>
              <a:rPr lang="en-US" sz="1400" b="1" smtClean="0">
                <a:latin typeface="+mj-lt"/>
              </a:rPr>
              <a:t>Summary</a:t>
            </a:r>
            <a:endParaRPr lang="en-US" sz="1400" b="1"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400" b="1">
                <a:solidFill>
                  <a:srgbClr val="FF0000"/>
                </a:solidFill>
                <a:latin typeface="+mj-lt"/>
              </a:rPr>
              <a:t>2	Binary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3	Panel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4	Bivariate Probit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5	Ordered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6	Count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7	Multinomial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8	Nested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9	Heterogeneity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10	Latent Class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11	Mixed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12	Stated Preference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13	Hybrid </a:t>
            </a:r>
            <a:r>
              <a:rPr lang="en-US" sz="1400" b="1" smtClean="0">
                <a:latin typeface="+mj-lt"/>
              </a:rPr>
              <a:t>Choice</a:t>
            </a:r>
            <a:endParaRPr lang="en-US" sz="1400" b="1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09600" y="3124200"/>
            <a:ext cx="2514600" cy="228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04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762000" y="1752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A Random Utility Approach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1371600" y="2547938"/>
            <a:ext cx="7315200" cy="32766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Underlying Preference Scale, U*(choices)</a:t>
            </a:r>
          </a:p>
          <a:p>
            <a:pPr eaLnBrk="1" hangingPunct="1"/>
            <a:r>
              <a:rPr lang="en-US" smtClean="0">
                <a:latin typeface="Arial" charset="0"/>
              </a:rPr>
              <a:t>Revelation of Preferences:</a:t>
            </a:r>
          </a:p>
          <a:p>
            <a:pPr eaLnBrk="1" hangingPunct="1"/>
            <a:endParaRPr lang="en-US" sz="900" smtClean="0">
              <a:latin typeface="Arial" charset="0"/>
            </a:endParaRPr>
          </a:p>
          <a:p>
            <a:pPr lvl="1" eaLnBrk="1" hangingPunct="1"/>
            <a:r>
              <a:rPr lang="en-US" smtClean="0">
                <a:latin typeface="Arial" charset="0"/>
              </a:rPr>
              <a:t>U*(choices)  </a:t>
            </a:r>
            <a:r>
              <a:rPr lang="en-US" u="sng" smtClean="0">
                <a:latin typeface="Arial" charset="0"/>
              </a:rPr>
              <a:t>&lt;</a:t>
            </a:r>
            <a:r>
              <a:rPr lang="en-US" smtClean="0">
                <a:latin typeface="Arial" charset="0"/>
              </a:rPr>
              <a:t>  0          Choice “0”</a:t>
            </a:r>
          </a:p>
          <a:p>
            <a:pPr lvl="1" eaLnBrk="1" hangingPunct="1"/>
            <a:endParaRPr lang="en-US" smtClean="0">
              <a:latin typeface="Arial" charset="0"/>
            </a:endParaRPr>
          </a:p>
          <a:p>
            <a:pPr lvl="1" eaLnBrk="1" hangingPunct="1"/>
            <a:r>
              <a:rPr lang="en-US" smtClean="0">
                <a:latin typeface="Arial" charset="0"/>
              </a:rPr>
              <a:t>U*(choices)  &gt;  0          Choice “1”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4572000" y="3962400"/>
            <a:ext cx="68580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>
            <a:off x="4572000" y="4849811"/>
            <a:ext cx="68580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b="1" smtClean="0">
                <a:solidFill>
                  <a:schemeClr val="tx1"/>
                </a:solidFill>
              </a:rPr>
              <a:t>Binary Outcome: Visit Doctor</a:t>
            </a:r>
          </a:p>
        </p:txBody>
      </p:sp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057400"/>
            <a:ext cx="79629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599074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mtClean="0"/>
              <a:t>A Model for Binary Choice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52600" y="1981200"/>
            <a:ext cx="71628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</a:rPr>
              <a:t>Yes or No decision (Buy/</a:t>
            </a:r>
            <a:r>
              <a:rPr lang="en-US" sz="2000" dirty="0" err="1" smtClean="0">
                <a:latin typeface="Arial" charset="0"/>
              </a:rPr>
              <a:t>NotBuy</a:t>
            </a:r>
            <a:r>
              <a:rPr lang="en-US" sz="2000" dirty="0" smtClean="0">
                <a:latin typeface="Arial" charset="0"/>
              </a:rPr>
              <a:t>, Do/</a:t>
            </a:r>
            <a:r>
              <a:rPr lang="en-US" sz="2000" dirty="0" err="1" smtClean="0">
                <a:latin typeface="Arial" charset="0"/>
              </a:rPr>
              <a:t>NotDo</a:t>
            </a:r>
            <a:r>
              <a:rPr lang="en-US" sz="2000" dirty="0" smtClean="0">
                <a:latin typeface="Arial" charset="0"/>
              </a:rPr>
              <a:t>)</a:t>
            </a:r>
            <a:br>
              <a:rPr lang="en-US" sz="2000" dirty="0" smtClean="0">
                <a:latin typeface="Arial" charset="0"/>
              </a:rPr>
            </a:br>
            <a:endParaRPr lang="en-US" sz="20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</a:rPr>
              <a:t>Example, choose to visit physician or not</a:t>
            </a:r>
            <a:br>
              <a:rPr lang="en-US" sz="2000" dirty="0" smtClean="0">
                <a:latin typeface="Arial" charset="0"/>
              </a:rPr>
            </a:br>
            <a:endParaRPr lang="en-US" sz="20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</a:rPr>
              <a:t>Model:  Net utility of visit at least once</a:t>
            </a:r>
            <a:br>
              <a:rPr lang="en-US" sz="2000" dirty="0" smtClean="0">
                <a:latin typeface="Arial" charset="0"/>
              </a:rPr>
            </a:br>
            <a:endParaRPr lang="en-US" sz="20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Arial" charset="0"/>
              </a:rPr>
              <a:t>     </a:t>
            </a:r>
            <a:r>
              <a:rPr lang="en-US" sz="2000" dirty="0" err="1" smtClean="0">
                <a:latin typeface="Arial" charset="0"/>
              </a:rPr>
              <a:t>U</a:t>
            </a:r>
            <a:r>
              <a:rPr lang="en-US" sz="2000" baseline="-25000" dirty="0" err="1" smtClean="0">
                <a:latin typeface="Arial" charset="0"/>
              </a:rPr>
              <a:t>visit</a:t>
            </a:r>
            <a:r>
              <a:rPr lang="en-US" sz="2000" dirty="0" smtClean="0">
                <a:latin typeface="Arial" charset="0"/>
              </a:rPr>
              <a:t>   = 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+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1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Age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2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Income + Sex + 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Arial" charset="0"/>
                <a:sym typeface="Symbol" pitchFamily="18" charset="2"/>
              </a:rPr>
              <a:t>    </a:t>
            </a:r>
            <a:br>
              <a:rPr lang="en-US" sz="2000" dirty="0" smtClean="0">
                <a:latin typeface="Arial" charset="0"/>
                <a:sym typeface="Symbol" pitchFamily="18" charset="2"/>
              </a:rPr>
            </a:br>
            <a:r>
              <a:rPr lang="en-US" sz="2000" dirty="0" smtClean="0">
                <a:latin typeface="Arial" charset="0"/>
                <a:sym typeface="Symbol" pitchFamily="18" charset="2"/>
              </a:rPr>
              <a:t>Choose to visit if net utility is positive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Arial" charset="0"/>
                <a:sym typeface="Symbol" pitchFamily="18" charset="2"/>
              </a:rPr>
              <a:t>	</a:t>
            </a:r>
            <a:br>
              <a:rPr lang="en-US" sz="2000" dirty="0" smtClean="0">
                <a:latin typeface="Arial" charset="0"/>
                <a:sym typeface="Symbol" pitchFamily="18" charset="2"/>
              </a:rPr>
            </a:br>
            <a:r>
              <a:rPr lang="en-US" sz="2000" dirty="0" smtClean="0">
                <a:latin typeface="Arial" charset="0"/>
                <a:sym typeface="Symbol" pitchFamily="18" charset="2"/>
              </a:rPr>
              <a:t>Net utility = </a:t>
            </a:r>
            <a:r>
              <a:rPr lang="en-US" sz="2000" dirty="0" err="1" smtClean="0">
                <a:latin typeface="Arial" charset="0"/>
                <a:sym typeface="Symbol" pitchFamily="18" charset="2"/>
              </a:rPr>
              <a:t>U</a:t>
            </a:r>
            <a:r>
              <a:rPr lang="en-US" sz="2000" baseline="-25000" dirty="0" err="1" smtClean="0">
                <a:latin typeface="Arial" charset="0"/>
                <a:sym typeface="Symbol" pitchFamily="18" charset="2"/>
              </a:rPr>
              <a:t>visit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 – </a:t>
            </a:r>
            <a:r>
              <a:rPr lang="en-US" sz="2000" dirty="0" err="1" smtClean="0">
                <a:latin typeface="Arial" charset="0"/>
                <a:sym typeface="Symbol" pitchFamily="18" charset="2"/>
              </a:rPr>
              <a:t>U</a:t>
            </a:r>
            <a:r>
              <a:rPr lang="en-US" sz="2000" baseline="-25000" dirty="0" err="1" smtClean="0">
                <a:latin typeface="Arial" charset="0"/>
                <a:sym typeface="Symbol" pitchFamily="18" charset="2"/>
              </a:rPr>
              <a:t>not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 visit</a:t>
            </a:r>
            <a:endParaRPr lang="en-US" sz="2000" dirty="0" smtClean="0">
              <a:latin typeface="Arial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</a:rPr>
              <a:t>Data:  </a:t>
            </a:r>
            <a:r>
              <a:rPr lang="en-US" sz="2000" b="1" dirty="0" smtClean="0">
                <a:latin typeface="Arial" charset="0"/>
              </a:rPr>
              <a:t>X</a:t>
            </a:r>
            <a:r>
              <a:rPr lang="en-US" sz="2000" dirty="0" smtClean="0">
                <a:latin typeface="Arial" charset="0"/>
              </a:rPr>
              <a:t> 	= [1,age,income,sex]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Arial" charset="0"/>
              </a:rPr>
              <a:t>		   </a:t>
            </a:r>
            <a:r>
              <a:rPr lang="en-US" sz="2000" b="1" dirty="0" smtClean="0">
                <a:latin typeface="Arial" charset="0"/>
              </a:rPr>
              <a:t>y</a:t>
            </a:r>
            <a:r>
              <a:rPr lang="en-US" sz="2000" dirty="0" smtClean="0">
                <a:latin typeface="Arial" charset="0"/>
              </a:rPr>
              <a:t>  	= 1 if choose visit</a:t>
            </a:r>
            <a:r>
              <a:rPr lang="en-US" sz="2000" dirty="0" smtClean="0"/>
              <a:t>, </a:t>
            </a:r>
            <a:r>
              <a:rPr lang="en-US" sz="2000" dirty="0" smtClean="0">
                <a:sym typeface="Wingdings" pitchFamily="2" charset="2"/>
              </a:rPr>
              <a:t> </a:t>
            </a:r>
            <a:r>
              <a:rPr lang="en-US" sz="2000" dirty="0" err="1" smtClean="0">
                <a:latin typeface="Arial" charset="0"/>
              </a:rPr>
              <a:t>U</a:t>
            </a:r>
            <a:r>
              <a:rPr lang="en-US" sz="2000" baseline="-25000" dirty="0" err="1" smtClean="0">
                <a:latin typeface="Arial" charset="0"/>
              </a:rPr>
              <a:t>visit</a:t>
            </a:r>
            <a:r>
              <a:rPr lang="en-US" sz="2000" dirty="0" smtClean="0">
                <a:latin typeface="Arial" charset="0"/>
              </a:rPr>
              <a:t> &gt; 0, 0 if not.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 flipV="1">
            <a:off x="6781800" y="4114800"/>
            <a:ext cx="685800" cy="304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6858000" y="4419600"/>
            <a:ext cx="1828800" cy="33855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smtClean="0">
                <a:latin typeface="+mj-lt"/>
              </a:rPr>
              <a:t>Random Utility</a:t>
            </a:r>
            <a:endParaRPr lang="en-US" sz="160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229600" cy="263525"/>
          </a:xfrm>
        </p:spPr>
        <p:txBody>
          <a:bodyPr/>
          <a:lstStyle/>
          <a:p>
            <a:pPr eaLnBrk="1" hangingPunct="1"/>
            <a:r>
              <a:rPr lang="en-US" smtClean="0"/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2362200"/>
            <a:ext cx="6781800" cy="3733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dirty="0" smtClean="0">
                <a:latin typeface="Arial" charset="0"/>
              </a:rPr>
              <a:t>Modeling the </a:t>
            </a:r>
            <a:r>
              <a:rPr lang="en-US" sz="2000" smtClean="0">
                <a:latin typeface="Arial" charset="0"/>
              </a:rPr>
              <a:t>Binary </a:t>
            </a:r>
            <a:r>
              <a:rPr lang="en-US" sz="2000" smtClean="0">
                <a:latin typeface="Arial" charset="0"/>
              </a:rPr>
              <a:t>Choice</a:t>
            </a:r>
            <a:endParaRPr lang="en-US" sz="200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	Net Utility  =  U</a:t>
            </a:r>
            <a:r>
              <a:rPr lang="en-US" sz="2000" baseline="-25000" smtClean="0">
                <a:latin typeface="Arial" charset="0"/>
              </a:rPr>
              <a:t>visit</a:t>
            </a:r>
            <a:r>
              <a:rPr lang="en-US" sz="2000" smtClean="0">
                <a:latin typeface="Arial" charset="0"/>
              </a:rPr>
              <a:t> – U</a:t>
            </a:r>
            <a:r>
              <a:rPr lang="en-US" sz="2000" baseline="-25000" smtClean="0">
                <a:latin typeface="Arial" charset="0"/>
              </a:rPr>
              <a:t>not</a:t>
            </a:r>
            <a:r>
              <a:rPr lang="en-US" sz="2000" smtClean="0">
                <a:latin typeface="Arial" charset="0"/>
              </a:rPr>
              <a:t> </a:t>
            </a:r>
            <a:r>
              <a:rPr lang="en-US" sz="2000" baseline="-25000" smtClean="0">
                <a:latin typeface="Arial" charset="0"/>
              </a:rPr>
              <a:t>visit</a:t>
            </a:r>
            <a:endParaRPr lang="en-US" sz="2000" smtClean="0">
              <a:latin typeface="Arial" charset="0"/>
            </a:endParaRPr>
          </a:p>
          <a:p>
            <a:pPr>
              <a:buNone/>
            </a:pPr>
            <a:r>
              <a:rPr lang="en-US" sz="2000" smtClean="0">
                <a:latin typeface="Arial" charset="0"/>
              </a:rPr>
              <a:t>	Normalize     U</a:t>
            </a:r>
            <a:r>
              <a:rPr lang="en-US" sz="2000" baseline="-25000" smtClean="0">
                <a:latin typeface="Arial" charset="0"/>
              </a:rPr>
              <a:t>not</a:t>
            </a:r>
            <a:r>
              <a:rPr lang="en-US" sz="2000" smtClean="0">
                <a:latin typeface="Arial" charset="0"/>
              </a:rPr>
              <a:t> </a:t>
            </a:r>
            <a:r>
              <a:rPr lang="en-US" sz="2000" baseline="-25000" smtClean="0">
                <a:latin typeface="Arial" charset="0"/>
              </a:rPr>
              <a:t>visit  </a:t>
            </a:r>
            <a:r>
              <a:rPr lang="en-US" sz="2000" smtClean="0">
                <a:latin typeface="Arial" charset="0"/>
              </a:rPr>
              <a:t> = 0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>
                <a:latin typeface="Arial" charset="0"/>
              </a:rPr>
              <a:t>	</a:t>
            </a:r>
            <a:r>
              <a:rPr lang="en-US" sz="2000" smtClean="0">
                <a:latin typeface="Arial" charset="0"/>
              </a:rPr>
              <a:t>Net </a:t>
            </a:r>
            <a:r>
              <a:rPr lang="en-US" sz="2000" smtClean="0">
                <a:latin typeface="Arial" charset="0"/>
              </a:rPr>
              <a:t>U</a:t>
            </a:r>
            <a:r>
              <a:rPr lang="en-US" sz="2000" baseline="-25000" smtClean="0">
                <a:latin typeface="Arial" charset="0"/>
              </a:rPr>
              <a:t>visit</a:t>
            </a:r>
            <a:r>
              <a:rPr lang="en-US" sz="2000" smtClean="0">
                <a:latin typeface="Arial" charset="0"/>
              </a:rPr>
              <a:t> </a:t>
            </a:r>
            <a:r>
              <a:rPr lang="en-US" sz="2000" dirty="0" smtClean="0">
                <a:latin typeface="Arial" charset="0"/>
              </a:rPr>
              <a:t>=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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1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Age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2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Income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3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Sex + </a:t>
            </a:r>
            <a:br>
              <a:rPr lang="en-US" sz="2000" dirty="0" smtClean="0">
                <a:latin typeface="Arial" charset="0"/>
                <a:sym typeface="Symbol" pitchFamily="18" charset="2"/>
              </a:rPr>
            </a:br>
            <a:endParaRPr lang="en-US" sz="2000" dirty="0" smtClean="0">
              <a:latin typeface="Arial" charset="0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>
                <a:latin typeface="Arial" charset="0"/>
                <a:sym typeface="Symbol" pitchFamily="18" charset="2"/>
              </a:rPr>
              <a:t>Chooses to visit:  </a:t>
            </a:r>
            <a:r>
              <a:rPr lang="en-US" sz="2000" dirty="0" err="1" smtClean="0">
                <a:latin typeface="Arial" charset="0"/>
              </a:rPr>
              <a:t>U</a:t>
            </a:r>
            <a:r>
              <a:rPr lang="en-US" sz="2000" baseline="-25000" dirty="0" err="1" smtClean="0">
                <a:latin typeface="Arial" charset="0"/>
              </a:rPr>
              <a:t>visit</a:t>
            </a:r>
            <a:r>
              <a:rPr lang="en-US" sz="2000" dirty="0" smtClean="0">
                <a:latin typeface="Arial" charset="0"/>
              </a:rPr>
              <a:t> &gt;  0</a:t>
            </a:r>
            <a:br>
              <a:rPr lang="en-US" sz="2000" dirty="0" smtClean="0">
                <a:latin typeface="Arial" charset="0"/>
              </a:rPr>
            </a:br>
            <a:endParaRPr lang="en-US" sz="2000" dirty="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>
                <a:latin typeface="Arial" charset="0"/>
                <a:sym typeface="Symbol" pitchFamily="18" charset="2"/>
              </a:rPr>
              <a:t>                   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1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Age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2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Income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3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Sex +  &gt; 0</a:t>
            </a:r>
            <a:br>
              <a:rPr lang="en-US" sz="2000" dirty="0" smtClean="0">
                <a:latin typeface="Arial" charset="0"/>
                <a:sym typeface="Symbol" pitchFamily="18" charset="2"/>
              </a:rPr>
            </a:br>
            <a:endParaRPr lang="en-US" sz="2000" dirty="0" smtClean="0">
              <a:latin typeface="Arial" charset="0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>
                <a:latin typeface="Arial" charset="0"/>
                <a:sym typeface="Symbol" pitchFamily="18" charset="2"/>
              </a:rPr>
              <a:t>                       &gt;  -[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1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Age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2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Income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3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Sex ]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066800" y="1447800"/>
            <a:ext cx="7543800" cy="5794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Arial" charset="0"/>
              </a:rPr>
              <a:t>Choosing Between the Two Alternatives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838200" y="1219200"/>
            <a:ext cx="769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Probability Model for Choice Between Two Alternatives</a:t>
            </a: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609600" y="5410200"/>
            <a:ext cx="7010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</a:pPr>
            <a:r>
              <a:rPr lang="en-US" sz="2800">
                <a:latin typeface="Tahoma" pitchFamily="34" charset="0"/>
                <a:sym typeface="Symbol" pitchFamily="18" charset="2"/>
              </a:rPr>
              <a:t>       </a:t>
            </a:r>
            <a:r>
              <a:rPr lang="en-US" sz="2000">
                <a:latin typeface="Tahoma" pitchFamily="34" charset="0"/>
                <a:sym typeface="Symbol" pitchFamily="18" charset="2"/>
              </a:rPr>
              <a:t>   &gt;</a:t>
            </a:r>
            <a:r>
              <a:rPr lang="en-US" sz="2400">
                <a:latin typeface="Tahoma" pitchFamily="34" charset="0"/>
                <a:sym typeface="Symbol" pitchFamily="18" charset="2"/>
              </a:rPr>
              <a:t>  -[</a:t>
            </a:r>
            <a:r>
              <a:rPr lang="en-US" sz="2000">
                <a:latin typeface="Tahoma" pitchFamily="34" charset="0"/>
                <a:sym typeface="Symbol" pitchFamily="18" charset="2"/>
              </a:rPr>
              <a:t>  + </a:t>
            </a:r>
            <a:r>
              <a:rPr lang="en-US" sz="2000">
                <a:sym typeface="Symbol" pitchFamily="18" charset="2"/>
              </a:rPr>
              <a:t></a:t>
            </a:r>
            <a:r>
              <a:rPr lang="en-US" sz="2000" baseline="-25000">
                <a:latin typeface="Arial" charset="0"/>
                <a:sym typeface="Symbol" pitchFamily="18" charset="2"/>
              </a:rPr>
              <a:t>1</a:t>
            </a:r>
            <a:r>
              <a:rPr lang="en-US" sz="2000">
                <a:latin typeface="Arial" charset="0"/>
                <a:sym typeface="Symbol" pitchFamily="18" charset="2"/>
              </a:rPr>
              <a:t>Age + </a:t>
            </a:r>
            <a:r>
              <a:rPr lang="en-US" sz="2000" baseline="-25000">
                <a:latin typeface="Arial" charset="0"/>
                <a:sym typeface="Symbol" pitchFamily="18" charset="2"/>
              </a:rPr>
              <a:t>2</a:t>
            </a:r>
            <a:r>
              <a:rPr lang="en-US" sz="2000">
                <a:latin typeface="Arial" charset="0"/>
                <a:sym typeface="Symbol" pitchFamily="18" charset="2"/>
              </a:rPr>
              <a:t>Income + </a:t>
            </a:r>
            <a:r>
              <a:rPr lang="en-US" sz="2000" baseline="-25000">
                <a:latin typeface="Arial" charset="0"/>
                <a:sym typeface="Symbol" pitchFamily="18" charset="2"/>
              </a:rPr>
              <a:t>3</a:t>
            </a:r>
            <a:r>
              <a:rPr lang="en-US" sz="2000">
                <a:latin typeface="Arial" charset="0"/>
                <a:sym typeface="Symbol" pitchFamily="18" charset="2"/>
              </a:rPr>
              <a:t>Sex</a:t>
            </a:r>
            <a:r>
              <a:rPr lang="en-US" sz="2400">
                <a:latin typeface="Arial" charset="0"/>
                <a:sym typeface="Symbol" pitchFamily="18" charset="2"/>
              </a:rPr>
              <a:t> </a:t>
            </a:r>
            <a:r>
              <a:rPr lang="en-US" sz="2000">
                <a:latin typeface="Arial" charset="0"/>
                <a:sym typeface="Symbol" pitchFamily="18" charset="2"/>
              </a:rPr>
              <a:t>]</a:t>
            </a:r>
          </a:p>
        </p:txBody>
      </p:sp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981200"/>
            <a:ext cx="6452644" cy="3332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086600" y="2895600"/>
            <a:ext cx="1752600" cy="1508105"/>
          </a:xfrm>
          <a:prstGeom prst="rect">
            <a:avLst/>
          </a:prstGeom>
          <a:solidFill>
            <a:srgbClr val="000000">
              <a:alpha val="0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+mj-lt"/>
              </a:rPr>
              <a:t>Probability is governed by </a:t>
            </a:r>
            <a:r>
              <a:rPr lang="en-US" sz="2000" smtClean="0">
                <a:latin typeface="Tahoma" pitchFamily="34" charset="0"/>
                <a:sym typeface="Symbol" pitchFamily="18" charset="2"/>
              </a:rPr>
              <a:t></a:t>
            </a:r>
            <a:r>
              <a:rPr lang="en-US" smtClean="0">
                <a:latin typeface="Tahoma" pitchFamily="34" charset="0"/>
                <a:sym typeface="Symbol" pitchFamily="18" charset="2"/>
              </a:rPr>
              <a:t>,</a:t>
            </a:r>
            <a:r>
              <a:rPr lang="en-US" smtClean="0">
                <a:latin typeface="+mj-lt"/>
              </a:rPr>
              <a:t> the random part of the utility function.</a:t>
            </a:r>
            <a:endParaRPr lang="en-US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685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tx1"/>
                </a:solidFill>
              </a:rPr>
              <a:t>Application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1981200"/>
            <a:ext cx="76200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27,326 Observations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1 to 7 years, panel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7,293 households observed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We use the 1994 year,  3,337 household observations</a:t>
            </a:r>
          </a:p>
        </p:txBody>
      </p:sp>
      <p:pic>
        <p:nvPicPr>
          <p:cNvPr id="5089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267200"/>
            <a:ext cx="8337511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371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tx1"/>
                </a:solidFill>
              </a:rPr>
              <a:t> Binary Choice Data</a:t>
            </a:r>
          </a:p>
        </p:txBody>
      </p:sp>
      <p:pic>
        <p:nvPicPr>
          <p:cNvPr id="5099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81200"/>
            <a:ext cx="8143875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8382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tx1"/>
                </a:solidFill>
              </a:rPr>
              <a:t>An Econometric Model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2133600"/>
            <a:ext cx="8534400" cy="39624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+mj-lt"/>
              </a:rPr>
              <a:t>Choose to visit iff U</a:t>
            </a:r>
            <a:r>
              <a:rPr lang="en-US" sz="1600" smtClean="0">
                <a:latin typeface="+mj-lt"/>
              </a:rPr>
              <a:t>visit</a:t>
            </a:r>
            <a:r>
              <a:rPr lang="en-US" sz="2400" smtClean="0">
                <a:latin typeface="+mj-lt"/>
              </a:rPr>
              <a:t>  &gt;  0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U</a:t>
            </a:r>
            <a:r>
              <a:rPr lang="en-US" sz="1600" smtClean="0">
                <a:latin typeface="+mj-lt"/>
              </a:rPr>
              <a:t>visit</a:t>
            </a:r>
            <a:r>
              <a:rPr lang="en-US" sz="2000" smtClean="0">
                <a:latin typeface="+mj-lt"/>
              </a:rPr>
              <a:t>  = </a:t>
            </a:r>
            <a:r>
              <a:rPr lang="en-US" smtClean="0">
                <a:latin typeface="+mj-lt"/>
                <a:sym typeface="Symbol" pitchFamily="18" charset="2"/>
              </a:rPr>
              <a:t> + </a:t>
            </a:r>
            <a:r>
              <a:rPr lang="en-US" sz="2000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1 </a:t>
            </a:r>
            <a:r>
              <a:rPr lang="en-US" sz="2000" smtClean="0">
                <a:latin typeface="+mj-lt"/>
                <a:sym typeface="Symbol" pitchFamily="18" charset="2"/>
              </a:rPr>
              <a:t>Age + 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2 </a:t>
            </a:r>
            <a:r>
              <a:rPr lang="en-US" sz="2000" smtClean="0">
                <a:latin typeface="+mj-lt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3 </a:t>
            </a:r>
            <a:r>
              <a:rPr lang="en-US" sz="2000" smtClean="0">
                <a:latin typeface="+mj-lt"/>
                <a:sym typeface="Symbol" pitchFamily="18" charset="2"/>
              </a:rPr>
              <a:t>Sex + </a:t>
            </a:r>
            <a:r>
              <a:rPr lang="en-US" sz="1600" smtClean="0">
                <a:latin typeface="+mj-lt"/>
                <a:sym typeface="Symbol" pitchFamily="18" charset="2"/>
              </a:rPr>
              <a:t> </a:t>
            </a:r>
            <a:endParaRPr lang="en-US" sz="2000" smtClean="0">
              <a:latin typeface="+mj-lt"/>
              <a:sym typeface="Symbol" pitchFamily="18" charset="2"/>
            </a:endParaRPr>
          </a:p>
          <a:p>
            <a:pPr lvl="1" eaLnBrk="1" hangingPunct="1"/>
            <a:r>
              <a:rPr lang="en-US" sz="2000" smtClean="0">
                <a:latin typeface="+mj-lt"/>
                <a:sym typeface="Symbol" pitchFamily="18" charset="2"/>
              </a:rPr>
              <a:t>U</a:t>
            </a:r>
            <a:r>
              <a:rPr lang="en-US" sz="1600" smtClean="0">
                <a:latin typeface="+mj-lt"/>
                <a:sym typeface="Symbol" pitchFamily="18" charset="2"/>
              </a:rPr>
              <a:t>visit</a:t>
            </a:r>
            <a:r>
              <a:rPr lang="en-US" sz="2000" smtClean="0">
                <a:latin typeface="+mj-lt"/>
                <a:sym typeface="Symbol" pitchFamily="18" charset="2"/>
              </a:rPr>
              <a:t>  &gt; 0      &gt; -( + 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1 </a:t>
            </a:r>
            <a:r>
              <a:rPr lang="en-US" sz="2000" smtClean="0">
                <a:latin typeface="+mj-lt"/>
                <a:sym typeface="Symbol" pitchFamily="18" charset="2"/>
              </a:rPr>
              <a:t>Age + 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2 </a:t>
            </a:r>
            <a:r>
              <a:rPr lang="en-US" sz="2000" smtClean="0">
                <a:latin typeface="+mj-lt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3 </a:t>
            </a:r>
            <a:r>
              <a:rPr lang="en-US" sz="2000" smtClean="0">
                <a:latin typeface="+mj-lt"/>
                <a:sym typeface="Symbol" pitchFamily="18" charset="2"/>
              </a:rPr>
              <a:t>Sex)</a:t>
            </a:r>
            <a:br>
              <a:rPr lang="en-US" sz="2000" smtClean="0">
                <a:latin typeface="+mj-lt"/>
                <a:sym typeface="Symbol" pitchFamily="18" charset="2"/>
              </a:rPr>
            </a:br>
            <a:r>
              <a:rPr lang="en-US" sz="2000" smtClean="0">
                <a:latin typeface="+mj-lt"/>
                <a:sym typeface="Symbol" pitchFamily="18" charset="2"/>
              </a:rPr>
              <a:t>                        &lt;     </a:t>
            </a:r>
            <a:r>
              <a:rPr lang="en-US" sz="2000">
                <a:latin typeface="+mj-lt"/>
                <a:sym typeface="Symbol" pitchFamily="18" charset="2"/>
              </a:rPr>
              <a:t>+ </a:t>
            </a:r>
            <a:r>
              <a:rPr lang="en-US" sz="2000" baseline="-25000">
                <a:latin typeface="+mj-lt"/>
                <a:sym typeface="Symbol" pitchFamily="18" charset="2"/>
              </a:rPr>
              <a:t>1 </a:t>
            </a:r>
            <a:r>
              <a:rPr lang="en-US" sz="2000">
                <a:latin typeface="+mj-lt"/>
                <a:sym typeface="Symbol" pitchFamily="18" charset="2"/>
              </a:rPr>
              <a:t>Age + </a:t>
            </a:r>
            <a:r>
              <a:rPr lang="en-US" sz="2000" baseline="-25000">
                <a:latin typeface="+mj-lt"/>
                <a:sym typeface="Symbol" pitchFamily="18" charset="2"/>
              </a:rPr>
              <a:t>2 </a:t>
            </a:r>
            <a:r>
              <a:rPr lang="en-US" sz="2000">
                <a:latin typeface="+mj-lt"/>
                <a:sym typeface="Symbol" pitchFamily="18" charset="2"/>
              </a:rPr>
              <a:t>Income + </a:t>
            </a:r>
            <a:r>
              <a:rPr lang="en-US" sz="2000" baseline="-25000">
                <a:latin typeface="+mj-lt"/>
                <a:sym typeface="Symbol" pitchFamily="18" charset="2"/>
              </a:rPr>
              <a:t>3 </a:t>
            </a:r>
            <a:r>
              <a:rPr lang="en-US" sz="2000" smtClean="0">
                <a:latin typeface="+mj-lt"/>
                <a:sym typeface="Symbol" pitchFamily="18" charset="2"/>
              </a:rPr>
              <a:t>Sex</a:t>
            </a:r>
            <a:r>
              <a:rPr lang="en-US" sz="2000">
                <a:latin typeface="+mj-lt"/>
                <a:sym typeface="Symbol" pitchFamily="18" charset="2"/>
              </a:rPr>
              <a:t/>
            </a:r>
            <a:br>
              <a:rPr lang="en-US" sz="2000">
                <a:latin typeface="+mj-lt"/>
                <a:sym typeface="Symbol" pitchFamily="18" charset="2"/>
              </a:rPr>
            </a:br>
            <a:endParaRPr lang="en-US" sz="2000" smtClean="0">
              <a:latin typeface="+mj-lt"/>
              <a:sym typeface="Symbol" pitchFamily="18" charset="2"/>
            </a:endParaRPr>
          </a:p>
          <a:p>
            <a:pPr eaLnBrk="1" hangingPunct="1"/>
            <a:r>
              <a:rPr lang="en-US" sz="2400" smtClean="0">
                <a:latin typeface="+mj-lt"/>
                <a:sym typeface="Symbol" pitchFamily="18" charset="2"/>
              </a:rPr>
              <a:t>Probability model: For any person observed by the analyst, </a:t>
            </a:r>
          </a:p>
          <a:p>
            <a:pPr>
              <a:buNone/>
            </a:pPr>
            <a:r>
              <a:rPr lang="en-US" sz="2400" smtClean="0">
                <a:latin typeface="+mj-lt"/>
                <a:sym typeface="Symbol" pitchFamily="18" charset="2"/>
              </a:rPr>
              <a:t>      </a:t>
            </a:r>
            <a:r>
              <a:rPr lang="en-US" sz="2000" smtClean="0">
                <a:latin typeface="+mj-lt"/>
                <a:sym typeface="Symbol" pitchFamily="18" charset="2"/>
              </a:rPr>
              <a:t>Prob(visit)  =  Prob[</a:t>
            </a:r>
            <a:r>
              <a:rPr lang="en-US" sz="2000">
                <a:sym typeface="Symbol" pitchFamily="18" charset="2"/>
              </a:rPr>
              <a:t> </a:t>
            </a:r>
            <a:r>
              <a:rPr lang="en-US" sz="2000" u="sng">
                <a:sym typeface="Symbol" pitchFamily="18" charset="2"/>
              </a:rPr>
              <a:t>&lt;</a:t>
            </a:r>
            <a:r>
              <a:rPr lang="en-US" sz="2000">
                <a:sym typeface="Symbol" pitchFamily="18" charset="2"/>
              </a:rPr>
              <a:t> </a:t>
            </a:r>
            <a:r>
              <a:rPr lang="en-US" sz="2000" smtClean="0">
                <a:sym typeface="Symbol" pitchFamily="18" charset="2"/>
              </a:rPr>
              <a:t> </a:t>
            </a:r>
            <a:r>
              <a:rPr lang="en-US" sz="2000">
                <a:sym typeface="Symbol" pitchFamily="18" charset="2"/>
              </a:rPr>
              <a:t>+ </a:t>
            </a:r>
            <a:r>
              <a:rPr lang="en-US" sz="2000" baseline="-25000">
                <a:sym typeface="Symbol" pitchFamily="18" charset="2"/>
              </a:rPr>
              <a:t>1 </a:t>
            </a:r>
            <a:r>
              <a:rPr lang="en-US" sz="2000">
                <a:sym typeface="Symbol" pitchFamily="18" charset="2"/>
              </a:rPr>
              <a:t>Age + </a:t>
            </a:r>
            <a:r>
              <a:rPr lang="en-US" sz="2000" baseline="-25000">
                <a:sym typeface="Symbol" pitchFamily="18" charset="2"/>
              </a:rPr>
              <a:t>2 </a:t>
            </a:r>
            <a:r>
              <a:rPr lang="en-US" sz="2000">
                <a:sym typeface="Symbol" pitchFamily="18" charset="2"/>
              </a:rPr>
              <a:t>Income + </a:t>
            </a:r>
            <a:r>
              <a:rPr lang="en-US" sz="2000" baseline="-25000">
                <a:sym typeface="Symbol" pitchFamily="18" charset="2"/>
              </a:rPr>
              <a:t>3 </a:t>
            </a:r>
            <a:r>
              <a:rPr lang="en-US" sz="2000">
                <a:sym typeface="Symbol" pitchFamily="18" charset="2"/>
              </a:rPr>
              <a:t>Sex</a:t>
            </a:r>
            <a:r>
              <a:rPr lang="en-US" sz="2000" smtClean="0">
                <a:latin typeface="+mj-lt"/>
                <a:sym typeface="Symbol" pitchFamily="18" charset="2"/>
              </a:rPr>
              <a:t>]</a:t>
            </a:r>
            <a:r>
              <a:rPr lang="en-US" sz="2400" smtClean="0">
                <a:latin typeface="+mj-lt"/>
                <a:sym typeface="Symbol" pitchFamily="18" charset="2"/>
              </a:rPr>
              <a:t/>
            </a:r>
            <a:br>
              <a:rPr lang="en-US" sz="2400" smtClean="0">
                <a:latin typeface="+mj-lt"/>
                <a:sym typeface="Symbol" pitchFamily="18" charset="2"/>
              </a:rPr>
            </a:br>
            <a:endParaRPr lang="en-US" sz="2000" smtClean="0">
              <a:latin typeface="+mj-lt"/>
              <a:sym typeface="Symbol" pitchFamily="18" charset="2"/>
            </a:endParaRPr>
          </a:p>
          <a:p>
            <a:pPr eaLnBrk="1" hangingPunct="1"/>
            <a:r>
              <a:rPr lang="en-US" sz="2400" smtClean="0">
                <a:latin typeface="+mj-lt"/>
                <a:sym typeface="Symbol" pitchFamily="18" charset="2"/>
              </a:rPr>
              <a:t>Note the relationship between the unobserved  and the outcome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295400" y="1600200"/>
            <a:ext cx="678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2400"/>
          </a:p>
        </p:txBody>
      </p:sp>
      <p:sp>
        <p:nvSpPr>
          <p:cNvPr id="26627" name="Text Box 6"/>
          <p:cNvSpPr txBox="1">
            <a:spLocks noChangeArrowheads="1"/>
          </p:cNvSpPr>
          <p:nvPr/>
        </p:nvSpPr>
        <p:spPr bwMode="auto">
          <a:xfrm>
            <a:off x="2209800" y="5334000"/>
            <a:ext cx="5257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latin typeface="Tahoma" pitchFamily="34" charset="0"/>
                <a:sym typeface="Symbol" pitchFamily="18" charset="2"/>
              </a:rPr>
              <a:t>+</a:t>
            </a:r>
            <a:r>
              <a:rPr lang="en-US" sz="2800" baseline="-25000">
                <a:latin typeface="Tahoma" pitchFamily="34" charset="0"/>
                <a:sym typeface="Symbol" pitchFamily="18" charset="2"/>
              </a:rPr>
              <a:t>1</a:t>
            </a:r>
            <a:r>
              <a:rPr lang="en-US" sz="2800">
                <a:latin typeface="Tahoma" pitchFamily="34" charset="0"/>
                <a:sym typeface="Symbol" pitchFamily="18" charset="2"/>
              </a:rPr>
              <a:t>Age + </a:t>
            </a:r>
            <a:r>
              <a:rPr lang="en-US" sz="2800" baseline="-25000">
                <a:latin typeface="Tahoma" pitchFamily="34" charset="0"/>
                <a:sym typeface="Symbol" pitchFamily="18" charset="2"/>
              </a:rPr>
              <a:t>2 </a:t>
            </a:r>
            <a:r>
              <a:rPr lang="en-US" sz="2800">
                <a:latin typeface="Tahoma" pitchFamily="34" charset="0"/>
                <a:sym typeface="Symbol" pitchFamily="18" charset="2"/>
              </a:rPr>
              <a:t>Income + </a:t>
            </a:r>
            <a:r>
              <a:rPr lang="en-US" sz="2800">
                <a:sym typeface="Symbol" pitchFamily="18" charset="2"/>
              </a:rPr>
              <a:t></a:t>
            </a:r>
            <a:r>
              <a:rPr lang="en-US">
                <a:sym typeface="Symbol" pitchFamily="18" charset="2"/>
              </a:rPr>
              <a:t>3 </a:t>
            </a:r>
            <a:r>
              <a:rPr lang="en-US" sz="2800">
                <a:latin typeface="Tahoma" pitchFamily="34" charset="0"/>
                <a:sym typeface="Symbol" pitchFamily="18" charset="2"/>
              </a:rPr>
              <a:t>Sex</a:t>
            </a:r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6403384" cy="3767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>
                <a:solidFill>
                  <a:schemeClr val="tx1"/>
                </a:solidFill>
              </a:rPr>
              <a:t>Modeling Approaches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828800"/>
            <a:ext cx="7924800" cy="3886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b="1" smtClean="0">
                <a:solidFill>
                  <a:srgbClr val="7030A0"/>
                </a:solidFill>
                <a:latin typeface="Arial" charset="0"/>
              </a:rPr>
              <a:t>Nonparametric – “relationship”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Minimal Assumptions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Minimal Conclusions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>
                <a:solidFill>
                  <a:srgbClr val="7030A0"/>
                </a:solidFill>
                <a:latin typeface="Arial" charset="0"/>
              </a:rPr>
              <a:t>Semiparametric – “index function”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Stronger assumptions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Robust to model misspecification (heteroscedasticity)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Still weak conclusions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>
                <a:solidFill>
                  <a:srgbClr val="7030A0"/>
                </a:solidFill>
                <a:latin typeface="Arial" charset="0"/>
              </a:rPr>
              <a:t>Parametric – “Probability function and index”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Strongest assumptions – complete specification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Strongest conclusions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Possibly less robust. (Not necessarily</a:t>
            </a:r>
            <a:r>
              <a:rPr lang="en-US" sz="2000" smtClean="0">
                <a:latin typeface="Arial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n-US" sz="2400" b="1" smtClean="0">
                <a:solidFill>
                  <a:srgbClr val="7030A0"/>
                </a:solidFill>
                <a:latin typeface="Arial" charset="0"/>
              </a:rPr>
              <a:t>The linear probability “model”</a:t>
            </a:r>
            <a:endParaRPr lang="en-US" sz="2400" b="1" smtClean="0">
              <a:solidFill>
                <a:srgbClr val="7030A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mtClean="0">
                <a:solidFill>
                  <a:schemeClr val="tx1"/>
                </a:solidFill>
              </a:rPr>
              <a:t>Nonparametric Regressions</a:t>
            </a:r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1143000" y="4481512"/>
            <a:ext cx="2209800" cy="39528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P(Visit)=f(Income)</a:t>
            </a:r>
          </a:p>
        </p:txBody>
      </p:sp>
      <p:pic>
        <p:nvPicPr>
          <p:cNvPr id="2867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124075"/>
            <a:ext cx="38100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1550" y="4076700"/>
            <a:ext cx="405765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Text Box 5"/>
          <p:cNvSpPr txBox="1">
            <a:spLocks noChangeArrowheads="1"/>
          </p:cNvSpPr>
          <p:nvPr/>
        </p:nvSpPr>
        <p:spPr bwMode="auto">
          <a:xfrm>
            <a:off x="5638800" y="3429000"/>
            <a:ext cx="2209800" cy="39528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P(Visit)=f(Age)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19200"/>
            <a:ext cx="8458200" cy="11398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Klein and </a:t>
            </a:r>
            <a:r>
              <a:rPr lang="en-US" dirty="0" err="1" smtClean="0">
                <a:solidFill>
                  <a:schemeClr val="tx1"/>
                </a:solidFill>
              </a:rPr>
              <a:t>Spady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Semiparametric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No specific distribution assumed</a:t>
            </a: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285750" y="4343400"/>
            <a:ext cx="1609724" cy="116955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Note necessary normalizations. Coefficients are </a:t>
            </a:r>
            <a:r>
              <a:rPr lang="en-US" sz="1400" b="1" smtClean="0">
                <a:latin typeface="Arial" charset="0"/>
              </a:rPr>
              <a:t>relative to FEMALE.</a:t>
            </a:r>
            <a:endParaRPr lang="en-US" sz="1400" b="1">
              <a:latin typeface="Arial" charset="0"/>
            </a:endParaRPr>
          </a:p>
        </p:txBody>
      </p:sp>
      <p:sp>
        <p:nvSpPr>
          <p:cNvPr id="30724" name="TextBox 4"/>
          <p:cNvSpPr txBox="1">
            <a:spLocks noChangeArrowheads="1"/>
          </p:cNvSpPr>
          <p:nvPr/>
        </p:nvSpPr>
        <p:spPr bwMode="auto">
          <a:xfrm>
            <a:off x="2133600" y="5844381"/>
            <a:ext cx="60960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Prob(y</a:t>
            </a:r>
            <a:r>
              <a:rPr lang="en-US" baseline="-25000"/>
              <a:t>i</a:t>
            </a:r>
            <a:r>
              <a:rPr lang="en-US"/>
              <a:t> = 1 | x</a:t>
            </a:r>
            <a:r>
              <a:rPr lang="en-US" baseline="-25000"/>
              <a:t>i</a:t>
            </a:r>
            <a:r>
              <a:rPr lang="en-US"/>
              <a:t> )  </a:t>
            </a:r>
            <a:r>
              <a:rPr lang="en-US" smtClean="0"/>
              <a:t>=</a:t>
            </a:r>
            <a:r>
              <a:rPr lang="en-US" smtClean="0">
                <a:latin typeface="Calibri" pitchFamily="34" charset="0"/>
              </a:rPr>
              <a:t>G(</a:t>
            </a:r>
            <a:r>
              <a:rPr lang="en-US" b="1" smtClean="0">
                <a:latin typeface="Calibri" pitchFamily="34" charset="0"/>
                <a:sym typeface="Symbol"/>
              </a:rPr>
              <a:t>’</a:t>
            </a:r>
            <a:r>
              <a:rPr lang="en-US" b="1" smtClean="0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)  G is estimated by kernel methods</a:t>
            </a:r>
          </a:p>
        </p:txBody>
      </p:sp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4" y="2438400"/>
            <a:ext cx="7163599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Fully Parametric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2209800"/>
            <a:ext cx="7315200" cy="37338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Index Function: U* = </a:t>
            </a:r>
            <a:r>
              <a:rPr lang="el-GR" b="1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’x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l-GR" smtClean="0">
                <a:latin typeface="Arial" panose="020B0604020202020204" pitchFamily="34" charset="0"/>
                <a:cs typeface="Arial" panose="020B0604020202020204" pitchFamily="34" charset="0"/>
              </a:rPr>
              <a:t>ε</a:t>
            </a:r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Observation Mechanism: y = 1[U* &gt; 0]</a:t>
            </a:r>
          </a:p>
          <a:p>
            <a:pPr eaLnBrk="1" hangingPunct="1"/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Distribution: </a:t>
            </a:r>
            <a:r>
              <a:rPr lang="el-GR" smtClean="0">
                <a:latin typeface="Arial" panose="020B0604020202020204" pitchFamily="34" charset="0"/>
                <a:cs typeface="Arial" panose="020B0604020202020204" pitchFamily="34" charset="0"/>
              </a:rPr>
              <a:t>ε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 ~ f(</a:t>
            </a:r>
            <a:r>
              <a:rPr lang="el-GR" smtClean="0">
                <a:latin typeface="Arial" panose="020B0604020202020204" pitchFamily="34" charset="0"/>
                <a:cs typeface="Arial" panose="020B0604020202020204" pitchFamily="34" charset="0"/>
              </a:rPr>
              <a:t>ε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); Normal, Logistic, …</a:t>
            </a:r>
          </a:p>
          <a:p>
            <a:pPr eaLnBrk="1" hangingPunct="1"/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Maximum Likelihood Estimation:</a:t>
            </a:r>
            <a:b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Max(</a:t>
            </a:r>
            <a:r>
              <a:rPr lang="el-GR" b="1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) logL = </a:t>
            </a:r>
            <a:r>
              <a:rPr lang="el-GR" smtClean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baseline="-2500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 log Prob(Y</a:t>
            </a:r>
            <a:r>
              <a:rPr lang="en-US" baseline="-2500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= y</a:t>
            </a:r>
            <a:r>
              <a:rPr lang="en-US" baseline="-2500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|x</a:t>
            </a:r>
            <a:r>
              <a:rPr lang="en-US" baseline="-2500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l-G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tx1"/>
                </a:solidFill>
              </a:rPr>
              <a:t>Parametric: </a:t>
            </a:r>
            <a:r>
              <a:rPr lang="en-US" b="1" dirty="0" err="1" smtClean="0">
                <a:solidFill>
                  <a:schemeClr val="tx1"/>
                </a:solidFill>
              </a:rPr>
              <a:t>Logit</a:t>
            </a:r>
            <a:r>
              <a:rPr lang="en-US" b="1" dirty="0" smtClean="0">
                <a:solidFill>
                  <a:schemeClr val="tx1"/>
                </a:solidFill>
              </a:rPr>
              <a:t> Model</a:t>
            </a:r>
          </a:p>
        </p:txBody>
      </p:sp>
      <p:pic>
        <p:nvPicPr>
          <p:cNvPr id="5109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99" y="2438400"/>
            <a:ext cx="8616299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1676400" y="4953000"/>
            <a:ext cx="1143000" cy="762000"/>
          </a:xfrm>
          <a:prstGeom prst="rect">
            <a:avLst/>
          </a:prstGeom>
          <a:solidFill>
            <a:srgbClr val="99CC00">
              <a:alpha val="21176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rot="10800000" flipV="1">
            <a:off x="2829848" y="3886200"/>
            <a:ext cx="1828800" cy="10668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4658648" y="3701534"/>
            <a:ext cx="243840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What do these mean?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Parametric Model Estimation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946275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+mj-lt"/>
              </a:rPr>
              <a:t>How to estimate </a:t>
            </a:r>
            <a:r>
              <a:rPr lang="en-US" sz="2400" dirty="0" smtClean="0">
                <a:latin typeface="+mj-lt"/>
                <a:sym typeface="Symbol" pitchFamily="18" charset="2"/>
              </a:rPr>
              <a:t>, </a:t>
            </a:r>
            <a:r>
              <a:rPr lang="en-US" sz="2400" baseline="-25000" dirty="0" smtClean="0">
                <a:latin typeface="+mj-lt"/>
                <a:sym typeface="Symbol" pitchFamily="18" charset="2"/>
              </a:rPr>
              <a:t>1</a:t>
            </a:r>
            <a:r>
              <a:rPr lang="en-US" sz="2400" dirty="0" smtClean="0">
                <a:latin typeface="+mj-lt"/>
                <a:sym typeface="Symbol" pitchFamily="18" charset="2"/>
              </a:rPr>
              <a:t>, </a:t>
            </a:r>
            <a:r>
              <a:rPr lang="en-US" sz="2400" baseline="-25000" dirty="0" smtClean="0">
                <a:latin typeface="+mj-lt"/>
                <a:sym typeface="Symbol" pitchFamily="18" charset="2"/>
              </a:rPr>
              <a:t>2</a:t>
            </a:r>
            <a:r>
              <a:rPr lang="en-US" sz="2400" dirty="0" smtClean="0">
                <a:latin typeface="+mj-lt"/>
                <a:sym typeface="Symbol" pitchFamily="18" charset="2"/>
              </a:rPr>
              <a:t>, </a:t>
            </a:r>
            <a:r>
              <a:rPr lang="en-US" sz="2400" baseline="-25000" dirty="0" smtClean="0">
                <a:latin typeface="+mj-lt"/>
                <a:sym typeface="Symbol" pitchFamily="18" charset="2"/>
              </a:rPr>
              <a:t>3</a:t>
            </a:r>
            <a:r>
              <a:rPr lang="en-US" sz="2400" dirty="0" smtClean="0">
                <a:latin typeface="+mj-lt"/>
                <a:sym typeface="Symbol" pitchFamily="18" charset="2"/>
              </a:rPr>
              <a:t>?</a:t>
            </a:r>
            <a:br>
              <a:rPr lang="en-US" sz="2400" dirty="0" smtClean="0">
                <a:latin typeface="+mj-lt"/>
                <a:sym typeface="Symbol" pitchFamily="18" charset="2"/>
              </a:rPr>
            </a:br>
            <a:endParaRPr lang="en-US" sz="2400" dirty="0" smtClean="0">
              <a:latin typeface="+mj-lt"/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  <a:sym typeface="Symbol" pitchFamily="18" charset="2"/>
              </a:rPr>
              <a:t>The technique of maximum likelihood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 smtClean="0">
              <a:latin typeface="+mj-lt"/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 smtClean="0">
              <a:latin typeface="+mj-lt"/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>
                <a:latin typeface="+mj-lt"/>
                <a:sym typeface="Symbol" pitchFamily="18" charset="2"/>
              </a:rPr>
              <a:t>Prob</a:t>
            </a:r>
            <a:r>
              <a:rPr lang="en-US" sz="2000" dirty="0" smtClean="0">
                <a:latin typeface="+mj-lt"/>
                <a:sym typeface="Symbol" pitchFamily="18" charset="2"/>
              </a:rPr>
              <a:t>[y=1] =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+mj-lt"/>
                <a:sym typeface="Symbol" pitchFamily="18" charset="2"/>
              </a:rPr>
              <a:t>    </a:t>
            </a:r>
            <a:r>
              <a:rPr lang="en-US" sz="2000" dirty="0" err="1" smtClean="0">
                <a:latin typeface="+mj-lt"/>
                <a:sym typeface="Symbol" pitchFamily="18" charset="2"/>
              </a:rPr>
              <a:t>Prob</a:t>
            </a:r>
            <a:r>
              <a:rPr lang="en-US" sz="2000" dirty="0" smtClean="0">
                <a:latin typeface="+mj-lt"/>
                <a:sym typeface="Symbol" pitchFamily="18" charset="2"/>
              </a:rPr>
              <a:t>[</a:t>
            </a:r>
            <a:r>
              <a:rPr lang="en-US" dirty="0" smtClean="0">
                <a:latin typeface="+mj-lt"/>
                <a:sym typeface="Symbol" pitchFamily="18" charset="2"/>
              </a:rPr>
              <a:t> &gt; -(</a:t>
            </a:r>
            <a:r>
              <a:rPr lang="en-US" sz="2000" dirty="0" smtClean="0">
                <a:latin typeface="+mj-lt"/>
                <a:sym typeface="Symbol" pitchFamily="18" charset="2"/>
              </a:rPr>
              <a:t> + </a:t>
            </a:r>
            <a:r>
              <a:rPr lang="en-US" sz="2000" baseline="-25000" dirty="0" smtClean="0">
                <a:latin typeface="+mj-lt"/>
                <a:sym typeface="Symbol" pitchFamily="18" charset="2"/>
              </a:rPr>
              <a:t>1 </a:t>
            </a:r>
            <a:r>
              <a:rPr lang="en-US" sz="2000" dirty="0" smtClean="0">
                <a:latin typeface="+mj-lt"/>
                <a:sym typeface="Symbol" pitchFamily="18" charset="2"/>
              </a:rPr>
              <a:t>Age + </a:t>
            </a:r>
            <a:r>
              <a:rPr lang="en-US" sz="2000" baseline="-25000" dirty="0" smtClean="0">
                <a:latin typeface="+mj-lt"/>
                <a:sym typeface="Symbol" pitchFamily="18" charset="2"/>
              </a:rPr>
              <a:t>2 </a:t>
            </a:r>
            <a:r>
              <a:rPr lang="en-US" sz="2000" dirty="0" smtClean="0">
                <a:latin typeface="+mj-lt"/>
                <a:sym typeface="Symbol" pitchFamily="18" charset="2"/>
              </a:rPr>
              <a:t>Income + </a:t>
            </a:r>
            <a:r>
              <a:rPr lang="en-US" sz="2000" baseline="-25000" dirty="0" smtClean="0">
                <a:latin typeface="+mj-lt"/>
                <a:sym typeface="Symbol" pitchFamily="18" charset="2"/>
              </a:rPr>
              <a:t>3 </a:t>
            </a:r>
            <a:r>
              <a:rPr lang="en-US" sz="2000" dirty="0" smtClean="0">
                <a:latin typeface="+mj-lt"/>
                <a:sym typeface="Symbol" pitchFamily="18" charset="2"/>
              </a:rPr>
              <a:t>Sex</a:t>
            </a:r>
            <a:r>
              <a:rPr lang="en-US" dirty="0" smtClean="0">
                <a:latin typeface="+mj-lt"/>
                <a:sym typeface="Symbol" pitchFamily="18" charset="2"/>
              </a:rPr>
              <a:t>)]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latin typeface="+mj-lt"/>
                <a:sym typeface="Symbol" pitchFamily="18" charset="2"/>
              </a:rPr>
              <a:t>   </a:t>
            </a:r>
            <a:r>
              <a:rPr lang="en-US" sz="2000" dirty="0" err="1" smtClean="0">
                <a:latin typeface="+mj-lt"/>
                <a:sym typeface="Symbol" pitchFamily="18" charset="2"/>
              </a:rPr>
              <a:t>Prob</a:t>
            </a:r>
            <a:r>
              <a:rPr lang="en-US" sz="2000" dirty="0" smtClean="0">
                <a:latin typeface="+mj-lt"/>
                <a:sym typeface="Symbol" pitchFamily="18" charset="2"/>
              </a:rPr>
              <a:t>[y=0]  =  1 - </a:t>
            </a:r>
            <a:r>
              <a:rPr lang="en-US" sz="2000" dirty="0" err="1" smtClean="0">
                <a:latin typeface="+mj-lt"/>
                <a:sym typeface="Symbol" pitchFamily="18" charset="2"/>
              </a:rPr>
              <a:t>Prob</a:t>
            </a:r>
            <a:r>
              <a:rPr lang="en-US" sz="2000" dirty="0" smtClean="0">
                <a:latin typeface="+mj-lt"/>
                <a:sym typeface="Symbol" pitchFamily="18" charset="2"/>
              </a:rPr>
              <a:t>[y=1]</a:t>
            </a:r>
            <a:r>
              <a:rPr lang="en-US" dirty="0" smtClean="0">
                <a:latin typeface="+mj-lt"/>
                <a:sym typeface="Symbol" pitchFamily="18" charset="2"/>
              </a:rPr>
              <a:t> </a:t>
            </a:r>
            <a:br>
              <a:rPr lang="en-US" dirty="0" smtClean="0">
                <a:latin typeface="+mj-lt"/>
                <a:sym typeface="Symbol" pitchFamily="18" charset="2"/>
              </a:rPr>
            </a:br>
            <a:endParaRPr lang="en-US" dirty="0" smtClean="0">
              <a:latin typeface="+mj-lt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  <a:sym typeface="Symbol" pitchFamily="18" charset="2"/>
              </a:rPr>
              <a:t>Requires a model for the probability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 smtClean="0">
              <a:latin typeface="+mj-lt"/>
              <a:sym typeface="Symbol" pitchFamily="18" charset="2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295400" y="3124200"/>
          <a:ext cx="6640512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6188" name="Equation" r:id="rId4" imgW="2870200" imgH="279400" progId="Equation.DSMT4">
                  <p:embed/>
                </p:oleObj>
              </mc:Choice>
              <mc:Fallback>
                <p:oleObj name="Equation" r:id="rId4" imgW="2870200" imgH="2794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124200"/>
                        <a:ext cx="6640512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tx1"/>
                </a:solidFill>
              </a:rPr>
              <a:t>Completing the Model:  F(</a:t>
            </a:r>
            <a:r>
              <a:rPr lang="en-US" sz="4800" b="1" dirty="0" smtClean="0">
                <a:solidFill>
                  <a:schemeClr val="tx1"/>
                </a:solidFill>
                <a:sym typeface="Symbol" pitchFamily="18" charset="2"/>
              </a:rPr>
              <a:t></a:t>
            </a:r>
            <a:r>
              <a:rPr lang="en-US" b="1" dirty="0" smtClean="0">
                <a:solidFill>
                  <a:schemeClr val="tx1"/>
                </a:solidFill>
                <a:sym typeface="Symbol" pitchFamily="18" charset="2"/>
              </a:rPr>
              <a:t>)</a:t>
            </a:r>
            <a:endParaRPr lang="en-US" sz="4800" b="1" dirty="0" smtClean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2209800"/>
            <a:ext cx="7620000" cy="33528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+mj-lt"/>
              </a:rPr>
              <a:t>The distribution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Normal:      </a:t>
            </a:r>
            <a:r>
              <a:rPr lang="en-US" sz="2000" b="1" smtClean="0">
                <a:solidFill>
                  <a:srgbClr val="FF3300"/>
                </a:solidFill>
                <a:latin typeface="+mj-lt"/>
              </a:rPr>
              <a:t>PROBIT</a:t>
            </a:r>
            <a:r>
              <a:rPr lang="en-US" sz="2000" smtClean="0">
                <a:latin typeface="+mj-lt"/>
              </a:rPr>
              <a:t>, natural for behavior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Logistic:      </a:t>
            </a:r>
            <a:r>
              <a:rPr lang="en-US" sz="2000" b="1" smtClean="0">
                <a:solidFill>
                  <a:srgbClr val="FF3300"/>
                </a:solidFill>
                <a:latin typeface="+mj-lt"/>
              </a:rPr>
              <a:t>LOGIT</a:t>
            </a:r>
            <a:r>
              <a:rPr lang="en-US" sz="2000" smtClean="0">
                <a:latin typeface="+mj-lt"/>
              </a:rPr>
              <a:t>, allows “thicker tails”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Gompertz:  </a:t>
            </a:r>
            <a:r>
              <a:rPr lang="en-US" sz="2000" b="1" smtClean="0">
                <a:solidFill>
                  <a:srgbClr val="FF3300"/>
                </a:solidFill>
                <a:latin typeface="+mj-lt"/>
              </a:rPr>
              <a:t>EXTREME VALUE</a:t>
            </a:r>
            <a:r>
              <a:rPr lang="en-US" sz="2000" smtClean="0">
                <a:latin typeface="+mj-lt"/>
              </a:rPr>
              <a:t>, asymmetric</a:t>
            </a:r>
            <a:endParaRPr lang="en-US" sz="2000">
              <a:latin typeface="+mj-lt"/>
            </a:endParaRPr>
          </a:p>
          <a:p>
            <a:pPr lvl="1" eaLnBrk="1" hangingPunct="1"/>
            <a:r>
              <a:rPr lang="en-US" sz="2000" smtClean="0">
                <a:latin typeface="+mj-lt"/>
              </a:rPr>
              <a:t>Others…</a:t>
            </a:r>
          </a:p>
          <a:p>
            <a:pPr eaLnBrk="1" hangingPunct="1"/>
            <a:r>
              <a:rPr lang="en-US" sz="2400" smtClean="0">
                <a:latin typeface="+mj-lt"/>
              </a:rPr>
              <a:t>Does it matter?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Yes, large difference in estimates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Not much, quantities of interest are more stable.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676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4000" b="1" dirty="0" smtClean="0">
                <a:solidFill>
                  <a:schemeClr val="tx1"/>
                </a:solidFill>
              </a:rPr>
              <a:t>Estimated Binary Choice Models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4864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latin typeface="+mj-lt"/>
              </a:rPr>
              <a:t>Log-L(0) = log likelihood for a model that has only a constant term.</a:t>
            </a:r>
          </a:p>
          <a:p>
            <a:r>
              <a:rPr lang="en-US" smtClean="0">
                <a:latin typeface="+mj-lt"/>
              </a:rPr>
              <a:t>Ignore </a:t>
            </a:r>
            <a:r>
              <a:rPr lang="en-US" smtClean="0">
                <a:latin typeface="+mj-lt"/>
              </a:rPr>
              <a:t>the t ratios for now.</a:t>
            </a:r>
            <a:endParaRPr lang="en-US">
              <a:latin typeface="+mj-lt"/>
            </a:endParaRPr>
          </a:p>
        </p:txBody>
      </p:sp>
      <p:pic>
        <p:nvPicPr>
          <p:cNvPr id="5120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209800"/>
            <a:ext cx="829627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6"/>
          <p:cNvSpPr txBox="1">
            <a:spLocks noChangeArrowheads="1"/>
          </p:cNvSpPr>
          <p:nvPr/>
        </p:nvSpPr>
        <p:spPr bwMode="auto">
          <a:xfrm>
            <a:off x="1828800" y="5638800"/>
            <a:ext cx="5638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ym typeface="Symbol" pitchFamily="18" charset="2"/>
              </a:rPr>
              <a:t></a:t>
            </a:r>
            <a:r>
              <a:rPr lang="en-US" sz="2400">
                <a:sym typeface="Symbol" pitchFamily="18" charset="2"/>
              </a:rPr>
              <a:t> + </a:t>
            </a:r>
            <a:r>
              <a:rPr lang="en-US" sz="28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1</a:t>
            </a:r>
            <a:r>
              <a:rPr lang="en-US" sz="2400">
                <a:sym typeface="Symbol" pitchFamily="18" charset="2"/>
              </a:rPr>
              <a:t> (</a:t>
            </a:r>
            <a:r>
              <a:rPr lang="en-US" sz="2400">
                <a:latin typeface="Arial" charset="0"/>
                <a:sym typeface="Symbol" pitchFamily="18" charset="2"/>
              </a:rPr>
              <a:t>Age+1</a:t>
            </a:r>
            <a:r>
              <a:rPr lang="en-US" sz="2400">
                <a:sym typeface="Symbol" pitchFamily="18" charset="2"/>
              </a:rPr>
              <a:t>) + </a:t>
            </a:r>
            <a:r>
              <a:rPr lang="en-US" sz="28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 (</a:t>
            </a:r>
            <a:r>
              <a:rPr lang="en-US" sz="2400">
                <a:latin typeface="Arial" charset="0"/>
                <a:sym typeface="Symbol" pitchFamily="18" charset="2"/>
              </a:rPr>
              <a:t>Income</a:t>
            </a:r>
            <a:r>
              <a:rPr lang="en-US" sz="2400">
                <a:sym typeface="Symbol" pitchFamily="18" charset="2"/>
              </a:rPr>
              <a:t>) + </a:t>
            </a:r>
            <a:r>
              <a:rPr lang="en-US" sz="28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3</a:t>
            </a:r>
            <a:r>
              <a:rPr lang="en-US" sz="2400">
                <a:sym typeface="Symbol" pitchFamily="18" charset="2"/>
              </a:rPr>
              <a:t> </a:t>
            </a:r>
            <a:r>
              <a:rPr lang="en-US" sz="2400">
                <a:latin typeface="Arial" charset="0"/>
                <a:sym typeface="Symbol" pitchFamily="18" charset="2"/>
              </a:rPr>
              <a:t>Sex</a:t>
            </a:r>
          </a:p>
        </p:txBody>
      </p:sp>
      <p:sp>
        <p:nvSpPr>
          <p:cNvPr id="35844" name="Text Box 10"/>
          <p:cNvSpPr txBox="1">
            <a:spLocks noChangeArrowheads="1"/>
          </p:cNvSpPr>
          <p:nvPr/>
        </p:nvSpPr>
        <p:spPr bwMode="auto">
          <a:xfrm>
            <a:off x="381000" y="1295400"/>
            <a:ext cx="8534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Effect on Predicted Probability of an Increase in Age</a:t>
            </a:r>
          </a:p>
        </p:txBody>
      </p:sp>
      <p:sp>
        <p:nvSpPr>
          <p:cNvPr id="35845" name="Text Box 11"/>
          <p:cNvSpPr txBox="1">
            <a:spLocks noChangeArrowheads="1"/>
          </p:cNvSpPr>
          <p:nvPr/>
        </p:nvSpPr>
        <p:spPr bwMode="auto">
          <a:xfrm>
            <a:off x="2286000" y="6157913"/>
            <a:ext cx="2743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latin typeface="+mj-lt"/>
                <a:sym typeface="Symbol" pitchFamily="18" charset="2"/>
              </a:rPr>
              <a:t>(</a:t>
            </a:r>
            <a:r>
              <a:rPr lang="en-US" sz="2800">
                <a:cs typeface="Times New Roman" panose="02020603050405020304" pitchFamily="18" charset="0"/>
                <a:sym typeface="Symbol" pitchFamily="18" charset="2"/>
              </a:rPr>
              <a:t></a:t>
            </a:r>
            <a:r>
              <a:rPr lang="en-US" sz="2800" baseline="-25000">
                <a:cs typeface="Times New Roman" panose="02020603050405020304" pitchFamily="18" charset="0"/>
                <a:sym typeface="Symbol" pitchFamily="18" charset="2"/>
              </a:rPr>
              <a:t>1</a:t>
            </a:r>
            <a:r>
              <a:rPr lang="en-US" sz="2400">
                <a:latin typeface="+mj-lt"/>
                <a:sym typeface="Symbol" pitchFamily="18" charset="2"/>
              </a:rPr>
              <a:t> is positive)</a:t>
            </a:r>
          </a:p>
        </p:txBody>
      </p:sp>
      <p:pic>
        <p:nvPicPr>
          <p:cNvPr id="53043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2057400"/>
            <a:ext cx="5738813" cy="373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 bwMode="auto">
          <a:xfrm>
            <a:off x="2438400" y="5715000"/>
            <a:ext cx="1524000" cy="442913"/>
          </a:xfrm>
          <a:prstGeom prst="rect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dirty="0" smtClean="0">
                <a:solidFill>
                  <a:schemeClr val="tx1"/>
                </a:solidFill>
              </a:rPr>
              <a:t>Partial Effects in Probability Models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2057400"/>
            <a:ext cx="8305800" cy="3505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 err="1" smtClean="0">
                <a:latin typeface="+mj-lt"/>
              </a:rPr>
              <a:t>Prob</a:t>
            </a:r>
            <a:r>
              <a:rPr lang="en-US" sz="2000" dirty="0" smtClean="0">
                <a:latin typeface="+mj-lt"/>
              </a:rPr>
              <a:t>[Outcome]  =  some F(</a:t>
            </a:r>
            <a:r>
              <a:rPr lang="en-US" sz="2000" dirty="0" smtClean="0">
                <a:latin typeface="+mj-lt"/>
                <a:sym typeface="Symbol" pitchFamily="18" charset="2"/>
              </a:rPr>
              <a:t>+</a:t>
            </a:r>
            <a:r>
              <a:rPr lang="en-US" sz="2400" dirty="0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dirty="0" smtClean="0">
                <a:latin typeface="+mj-lt"/>
                <a:sym typeface="Symbol" pitchFamily="18" charset="2"/>
              </a:rPr>
              <a:t>1</a:t>
            </a:r>
            <a:r>
              <a:rPr lang="en-US" sz="2000" dirty="0" smtClean="0">
                <a:latin typeface="+mj-lt"/>
                <a:sym typeface="Symbol" pitchFamily="18" charset="2"/>
              </a:rPr>
              <a:t>Income…)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  <a:sym typeface="Symbol" pitchFamily="18" charset="2"/>
              </a:rPr>
              <a:t>“Partial effect”   =  </a:t>
            </a:r>
            <a:r>
              <a:rPr lang="en-US" sz="2000" dirty="0" smtClean="0">
                <a:latin typeface="+mj-lt"/>
              </a:rPr>
              <a:t>F(</a:t>
            </a:r>
            <a:r>
              <a:rPr lang="en-US" sz="2000" dirty="0" smtClean="0">
                <a:latin typeface="+mj-lt"/>
                <a:sym typeface="Symbol" pitchFamily="18" charset="2"/>
              </a:rPr>
              <a:t>+</a:t>
            </a:r>
            <a:r>
              <a:rPr lang="en-US" sz="2400" dirty="0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dirty="0" smtClean="0">
                <a:latin typeface="+mj-lt"/>
                <a:sym typeface="Symbol" pitchFamily="18" charset="2"/>
              </a:rPr>
              <a:t>1</a:t>
            </a:r>
            <a:r>
              <a:rPr lang="en-US" sz="2000" dirty="0" smtClean="0">
                <a:latin typeface="+mj-lt"/>
                <a:sym typeface="Symbol" pitchFamily="18" charset="2"/>
              </a:rPr>
              <a:t>Income…) / ”x”    (derivative)</a:t>
            </a:r>
            <a:br>
              <a:rPr lang="en-US" sz="2000" dirty="0" smtClean="0">
                <a:latin typeface="+mj-lt"/>
                <a:sym typeface="Symbol" pitchFamily="18" charset="2"/>
              </a:rPr>
            </a:br>
            <a:endParaRPr lang="en-US" sz="2000" dirty="0" smtClean="0">
              <a:latin typeface="+mj-lt"/>
              <a:sym typeface="Symbol" pitchFamily="18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>
                <a:latin typeface="+mj-lt"/>
                <a:sym typeface="Symbol" pitchFamily="18" charset="2"/>
              </a:rPr>
              <a:t>Partial effects are derivatives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>
                <a:latin typeface="+mj-lt"/>
                <a:sym typeface="Symbol" pitchFamily="18" charset="2"/>
              </a:rPr>
              <a:t>Result varies with model</a:t>
            </a:r>
            <a:br>
              <a:rPr lang="en-US" sz="1800" dirty="0" smtClean="0">
                <a:latin typeface="+mj-lt"/>
                <a:sym typeface="Symbol" pitchFamily="18" charset="2"/>
              </a:rPr>
            </a:br>
            <a:r>
              <a:rPr lang="en-US" sz="1800" dirty="0" smtClean="0">
                <a:latin typeface="+mj-lt"/>
                <a:sym typeface="Symbol"/>
              </a:rPr>
              <a:t> </a:t>
            </a:r>
            <a:endParaRPr lang="en-US" sz="1800" dirty="0" smtClean="0">
              <a:latin typeface="+mj-lt"/>
              <a:sym typeface="Symbol" pitchFamily="18" charset="2"/>
            </a:endParaRPr>
          </a:p>
          <a:p>
            <a:pPr lvl="2" eaLnBrk="1" hangingPunct="1">
              <a:lnSpc>
                <a:spcPct val="80000"/>
              </a:lnSpc>
            </a:pPr>
            <a:r>
              <a:rPr lang="en-US" sz="1600" dirty="0" err="1" smtClean="0">
                <a:latin typeface="+mj-lt"/>
                <a:sym typeface="Symbol" pitchFamily="18" charset="2"/>
              </a:rPr>
              <a:t>Logit</a:t>
            </a:r>
            <a:r>
              <a:rPr lang="en-US" sz="1600" dirty="0" smtClean="0">
                <a:latin typeface="+mj-lt"/>
                <a:sym typeface="Symbol" pitchFamily="18" charset="2"/>
              </a:rPr>
              <a:t>: </a:t>
            </a:r>
            <a:r>
              <a:rPr lang="en-US" sz="1600" dirty="0" smtClean="0">
                <a:latin typeface="+mj-lt"/>
              </a:rPr>
              <a:t>F(</a:t>
            </a:r>
            <a:r>
              <a:rPr lang="en-US" sz="1800" dirty="0" smtClean="0">
                <a:latin typeface="+mj-lt"/>
                <a:sym typeface="Symbol" pitchFamily="18" charset="2"/>
              </a:rPr>
              <a:t></a:t>
            </a:r>
            <a:r>
              <a:rPr lang="en-US" sz="1600" dirty="0" smtClean="0">
                <a:latin typeface="+mj-lt"/>
                <a:sym typeface="Symbol" pitchFamily="18" charset="2"/>
              </a:rPr>
              <a:t>+</a:t>
            </a:r>
            <a:r>
              <a:rPr lang="en-US" sz="1800" dirty="0" smtClean="0">
                <a:latin typeface="+mj-lt"/>
                <a:sym typeface="Symbol" pitchFamily="18" charset="2"/>
              </a:rPr>
              <a:t></a:t>
            </a:r>
            <a:r>
              <a:rPr lang="en-US" sz="1600" baseline="-25000" dirty="0" smtClean="0">
                <a:latin typeface="+mj-lt"/>
                <a:sym typeface="Symbol" pitchFamily="18" charset="2"/>
              </a:rPr>
              <a:t>1</a:t>
            </a:r>
            <a:r>
              <a:rPr lang="en-US" sz="1600" dirty="0" smtClean="0">
                <a:latin typeface="+mj-lt"/>
                <a:sym typeface="Symbol" pitchFamily="18" charset="2"/>
              </a:rPr>
              <a:t>Income…) /</a:t>
            </a:r>
            <a:r>
              <a:rPr lang="en-US" sz="1600" b="1" dirty="0" smtClean="0">
                <a:latin typeface="+mj-lt"/>
                <a:sym typeface="Symbol" pitchFamily="18" charset="2"/>
              </a:rPr>
              <a:t>x</a:t>
            </a:r>
            <a:r>
              <a:rPr lang="en-US" sz="1600" dirty="0" smtClean="0">
                <a:latin typeface="+mj-lt"/>
                <a:sym typeface="Symbol" pitchFamily="18" charset="2"/>
              </a:rPr>
              <a:t>            </a:t>
            </a:r>
            <a:r>
              <a:rPr lang="en-US" sz="1600" smtClean="0">
                <a:latin typeface="+mj-lt"/>
                <a:sym typeface="Symbol" pitchFamily="18" charset="2"/>
              </a:rPr>
              <a:t>		=  </a:t>
            </a:r>
            <a:r>
              <a:rPr lang="en-US" sz="1600" dirty="0" err="1" smtClean="0">
                <a:latin typeface="+mj-lt"/>
                <a:sym typeface="Symbol" pitchFamily="18" charset="2"/>
              </a:rPr>
              <a:t>Prob</a:t>
            </a:r>
            <a:r>
              <a:rPr lang="en-US" sz="1600" dirty="0" smtClean="0">
                <a:latin typeface="+mj-lt"/>
                <a:sym typeface="Symbol" pitchFamily="18" charset="2"/>
              </a:rPr>
              <a:t> * (1-Prob)    </a:t>
            </a:r>
            <a:r>
              <a:rPr lang="en-US" sz="1600" dirty="0" smtClean="0">
                <a:latin typeface="+mj-lt"/>
                <a:sym typeface="Symbol"/>
              </a:rPr>
              <a:t></a:t>
            </a:r>
            <a:r>
              <a:rPr lang="en-US" sz="1600" dirty="0" smtClean="0">
                <a:latin typeface="+mj-lt"/>
                <a:sym typeface="Symbol" pitchFamily="18" charset="2"/>
              </a:rPr>
              <a:t> 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 err="1" smtClean="0">
                <a:latin typeface="+mj-lt"/>
                <a:sym typeface="Symbol" pitchFamily="18" charset="2"/>
              </a:rPr>
              <a:t>Probit</a:t>
            </a:r>
            <a:r>
              <a:rPr lang="en-US" sz="1600" dirty="0" smtClean="0">
                <a:latin typeface="+mj-lt"/>
                <a:sym typeface="Symbol" pitchFamily="18" charset="2"/>
              </a:rPr>
              <a:t>:  </a:t>
            </a:r>
            <a:r>
              <a:rPr lang="en-US" sz="1600" dirty="0" smtClean="0">
                <a:latin typeface="+mj-lt"/>
              </a:rPr>
              <a:t>F(</a:t>
            </a:r>
            <a:r>
              <a:rPr lang="en-US" sz="1800" dirty="0" smtClean="0">
                <a:latin typeface="+mj-lt"/>
                <a:sym typeface="Symbol" pitchFamily="18" charset="2"/>
              </a:rPr>
              <a:t></a:t>
            </a:r>
            <a:r>
              <a:rPr lang="en-US" sz="1600" dirty="0" smtClean="0">
                <a:latin typeface="+mj-lt"/>
                <a:sym typeface="Symbol" pitchFamily="18" charset="2"/>
              </a:rPr>
              <a:t>+</a:t>
            </a:r>
            <a:r>
              <a:rPr lang="en-US" sz="1800" dirty="0" smtClean="0">
                <a:latin typeface="+mj-lt"/>
                <a:sym typeface="Symbol" pitchFamily="18" charset="2"/>
              </a:rPr>
              <a:t></a:t>
            </a:r>
            <a:r>
              <a:rPr lang="en-US" sz="1600" baseline="-25000" dirty="0" smtClean="0">
                <a:latin typeface="+mj-lt"/>
                <a:sym typeface="Symbol" pitchFamily="18" charset="2"/>
              </a:rPr>
              <a:t>1</a:t>
            </a:r>
            <a:r>
              <a:rPr lang="en-US" sz="1600" dirty="0" smtClean="0">
                <a:latin typeface="+mj-lt"/>
                <a:sym typeface="Symbol" pitchFamily="18" charset="2"/>
              </a:rPr>
              <a:t>Income…)/</a:t>
            </a:r>
            <a:r>
              <a:rPr lang="en-US" sz="1600" b="1" dirty="0" smtClean="0">
                <a:latin typeface="+mj-lt"/>
                <a:sym typeface="Symbol" pitchFamily="18" charset="2"/>
              </a:rPr>
              <a:t>x</a:t>
            </a:r>
            <a:r>
              <a:rPr lang="en-US" sz="1600" dirty="0" smtClean="0">
                <a:latin typeface="+mj-lt"/>
                <a:sym typeface="Symbol" pitchFamily="18" charset="2"/>
              </a:rPr>
              <a:t>               	=  Normal density     </a:t>
            </a:r>
            <a:r>
              <a:rPr lang="en-US" sz="1600" dirty="0" smtClean="0">
                <a:latin typeface="+mj-lt"/>
                <a:sym typeface="Symbol"/>
              </a:rPr>
              <a:t></a:t>
            </a:r>
            <a:r>
              <a:rPr lang="en-US" sz="1600" dirty="0" smtClean="0">
                <a:latin typeface="+mj-lt"/>
                <a:sym typeface="Symbol" pitchFamily="18" charset="2"/>
              </a:rPr>
              <a:t> 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 smtClean="0">
                <a:latin typeface="+mj-lt"/>
                <a:sym typeface="Symbol" pitchFamily="18" charset="2"/>
              </a:rPr>
              <a:t>Extreme Value:  </a:t>
            </a:r>
            <a:r>
              <a:rPr lang="en-US" sz="1600" dirty="0" smtClean="0">
                <a:latin typeface="+mj-lt"/>
              </a:rPr>
              <a:t>F(</a:t>
            </a:r>
            <a:r>
              <a:rPr lang="en-US" sz="1800" dirty="0" smtClean="0">
                <a:latin typeface="+mj-lt"/>
                <a:sym typeface="Symbol" pitchFamily="18" charset="2"/>
              </a:rPr>
              <a:t></a:t>
            </a:r>
            <a:r>
              <a:rPr lang="en-US" sz="1600" dirty="0" smtClean="0">
                <a:latin typeface="+mj-lt"/>
                <a:sym typeface="Symbol" pitchFamily="18" charset="2"/>
              </a:rPr>
              <a:t>+</a:t>
            </a:r>
            <a:r>
              <a:rPr lang="en-US" sz="1800" dirty="0" smtClean="0">
                <a:latin typeface="+mj-lt"/>
                <a:sym typeface="Symbol" pitchFamily="18" charset="2"/>
              </a:rPr>
              <a:t></a:t>
            </a:r>
            <a:r>
              <a:rPr lang="en-US" sz="1600" baseline="-25000" dirty="0" smtClean="0">
                <a:latin typeface="+mj-lt"/>
                <a:sym typeface="Symbol" pitchFamily="18" charset="2"/>
              </a:rPr>
              <a:t>1</a:t>
            </a:r>
            <a:r>
              <a:rPr lang="en-US" sz="1600" dirty="0" smtClean="0">
                <a:latin typeface="+mj-lt"/>
                <a:sym typeface="Symbol" pitchFamily="18" charset="2"/>
              </a:rPr>
              <a:t>Income…)/</a:t>
            </a:r>
            <a:r>
              <a:rPr lang="en-US" sz="1600" b="1" dirty="0" smtClean="0">
                <a:latin typeface="+mj-lt"/>
                <a:sym typeface="Symbol" pitchFamily="18" charset="2"/>
              </a:rPr>
              <a:t>x</a:t>
            </a:r>
            <a:r>
              <a:rPr lang="en-US" sz="1600" dirty="0" smtClean="0">
                <a:latin typeface="+mj-lt"/>
                <a:sym typeface="Symbol" pitchFamily="18" charset="2"/>
              </a:rPr>
              <a:t>   	=  </a:t>
            </a:r>
            <a:r>
              <a:rPr lang="en-US" sz="1600" dirty="0" err="1" smtClean="0">
                <a:latin typeface="+mj-lt"/>
                <a:sym typeface="Symbol" pitchFamily="18" charset="2"/>
              </a:rPr>
              <a:t>Prob</a:t>
            </a:r>
            <a:r>
              <a:rPr lang="en-US" sz="1600" dirty="0" smtClean="0">
                <a:latin typeface="+mj-lt"/>
                <a:sym typeface="Symbol" pitchFamily="18" charset="2"/>
              </a:rPr>
              <a:t> * (-log </a:t>
            </a:r>
            <a:r>
              <a:rPr lang="en-US" sz="1600" dirty="0" err="1" smtClean="0">
                <a:latin typeface="+mj-lt"/>
                <a:sym typeface="Symbol" pitchFamily="18" charset="2"/>
              </a:rPr>
              <a:t>Prob</a:t>
            </a:r>
            <a:r>
              <a:rPr lang="en-US" sz="1600" dirty="0" smtClean="0">
                <a:latin typeface="+mj-lt"/>
                <a:sym typeface="Symbol" pitchFamily="18" charset="2"/>
              </a:rPr>
              <a:t>) </a:t>
            </a:r>
            <a:r>
              <a:rPr lang="en-US" sz="1600" dirty="0" smtClean="0">
                <a:latin typeface="+mj-lt"/>
                <a:sym typeface="Symbol"/>
              </a:rPr>
              <a:t></a:t>
            </a:r>
            <a:r>
              <a:rPr lang="en-US" sz="1600" dirty="0" smtClean="0">
                <a:latin typeface="+mj-lt"/>
                <a:sym typeface="Symbol" pitchFamily="18" charset="2"/>
              </a:rPr>
              <a:t> 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sz="1600" dirty="0" smtClean="0">
                <a:latin typeface="+mj-lt"/>
                <a:sym typeface="Symbol" pitchFamily="18" charset="2"/>
              </a:rPr>
              <a:t> </a:t>
            </a:r>
            <a:br>
              <a:rPr lang="en-US" sz="1600" dirty="0" smtClean="0">
                <a:latin typeface="+mj-lt"/>
                <a:sym typeface="Symbol" pitchFamily="18" charset="2"/>
              </a:rPr>
            </a:br>
            <a:endParaRPr lang="en-US" sz="1600" dirty="0" smtClean="0">
              <a:latin typeface="+mj-lt"/>
              <a:sym typeface="Symbol" pitchFamily="18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>
                <a:latin typeface="+mj-lt"/>
                <a:sym typeface="Symbol" pitchFamily="18" charset="2"/>
              </a:rPr>
              <a:t>Scaling usually erases model differences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400800" y="3733800"/>
            <a:ext cx="2362200" cy="9906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600200" y="3733800"/>
            <a:ext cx="4343400" cy="990600"/>
          </a:xfrm>
          <a:prstGeom prst="rect">
            <a:avLst/>
          </a:prstGeom>
          <a:solidFill>
            <a:srgbClr val="0066FF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143000"/>
            <a:ext cx="8229600" cy="914400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tx1"/>
                </a:solidFill>
              </a:rPr>
              <a:t>Estimated Partial Effects</a:t>
            </a:r>
          </a:p>
        </p:txBody>
      </p:sp>
      <p:pic>
        <p:nvPicPr>
          <p:cNvPr id="513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590800"/>
            <a:ext cx="84582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dirty="0" smtClean="0">
                <a:solidFill>
                  <a:schemeClr val="tx1"/>
                </a:solidFill>
              </a:rPr>
              <a:t>Partial Effect for a Dummy Variable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2362200"/>
            <a:ext cx="8229600" cy="32766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+mj-lt"/>
              </a:rPr>
              <a:t>Prob[y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 = 1|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,d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] 	= F(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smtClean="0">
                <a:latin typeface="+mj-lt"/>
                <a:sym typeface="Symbol" pitchFamily="18" charset="2"/>
              </a:rPr>
              <a:t>’</a:t>
            </a:r>
            <a:r>
              <a:rPr lang="en-US" sz="2400" b="1" smtClean="0">
                <a:latin typeface="+mj-lt"/>
                <a:sym typeface="Symbol" pitchFamily="18" charset="2"/>
              </a:rPr>
              <a:t>x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+d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  <a:sym typeface="Symbol" pitchFamily="18" charset="2"/>
              </a:rPr>
              <a:t>             		= conditional mean</a:t>
            </a:r>
          </a:p>
          <a:p>
            <a:pPr eaLnBrk="1" hangingPunct="1"/>
            <a:r>
              <a:rPr lang="en-US" sz="2400" smtClean="0">
                <a:latin typeface="+mj-lt"/>
                <a:sym typeface="Symbol" pitchFamily="18" charset="2"/>
              </a:rPr>
              <a:t>Partial effect of d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  <a:sym typeface="Symbol" pitchFamily="18" charset="2"/>
              </a:rPr>
              <a:t>    </a:t>
            </a:r>
            <a:r>
              <a:rPr lang="en-US" sz="2400" smtClean="0">
                <a:latin typeface="+mj-lt"/>
              </a:rPr>
              <a:t>Prob[y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 = 1|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, d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=1]   -   Prob[y</a:t>
            </a:r>
            <a:r>
              <a:rPr lang="en-US" sz="2400" baseline="-25000" smtClean="0">
                <a:latin typeface="+mj-lt"/>
              </a:rPr>
              <a:t>i </a:t>
            </a:r>
            <a:r>
              <a:rPr lang="en-US" sz="2400" smtClean="0">
                <a:latin typeface="+mj-lt"/>
              </a:rPr>
              <a:t>= 1|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, d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=0]</a:t>
            </a:r>
            <a:br>
              <a:rPr lang="en-US" sz="2400" smtClean="0">
                <a:latin typeface="+mj-lt"/>
              </a:rPr>
            </a:br>
            <a:endParaRPr lang="en-US" sz="2400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Probit:  </a:t>
            </a:r>
            <a:endParaRPr lang="en-US" sz="2400" smtClean="0">
              <a:latin typeface="+mj-lt"/>
              <a:sym typeface="Symbol" pitchFamily="18" charset="2"/>
            </a:endParaRPr>
          </a:p>
          <a:p>
            <a:pPr eaLnBrk="1" hangingPunct="1"/>
            <a:endParaRPr lang="en-US" sz="2400" smtClean="0">
              <a:latin typeface="+mj-lt"/>
              <a:sym typeface="Symbol" pitchFamily="18" charset="2"/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2133601" y="4421188"/>
          <a:ext cx="4038600" cy="702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7213" name="Equation" r:id="rId4" imgW="1752600" imgH="304800" progId="Equation.DSMT4">
                  <p:embed/>
                </p:oleObj>
              </mc:Choice>
              <mc:Fallback>
                <p:oleObj name="Equation" r:id="rId4" imgW="1752600" imgH="304800" progId="Equation.DSMT4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1" y="4421188"/>
                        <a:ext cx="4038600" cy="7021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447800"/>
            <a:ext cx="8458200" cy="760413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tx1"/>
                </a:solidFill>
              </a:rPr>
              <a:t>Partial Effect – Dummy Variable</a:t>
            </a:r>
          </a:p>
        </p:txBody>
      </p:sp>
      <p:pic>
        <p:nvPicPr>
          <p:cNvPr id="40963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325687"/>
            <a:ext cx="8229600" cy="361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Rectangle 10"/>
          <p:cNvSpPr>
            <a:spLocks noChangeArrowheads="1"/>
          </p:cNvSpPr>
          <p:nvPr/>
        </p:nvSpPr>
        <p:spPr bwMode="auto">
          <a:xfrm>
            <a:off x="660400" y="4686300"/>
            <a:ext cx="8229600" cy="571500"/>
          </a:xfrm>
          <a:prstGeom prst="rect">
            <a:avLst/>
          </a:prstGeom>
          <a:solidFill>
            <a:srgbClr val="FFCC99">
              <a:alpha val="1686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057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tx1"/>
                </a:solidFill>
              </a:rPr>
              <a:t>Computing Partial Effects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2819400"/>
            <a:ext cx="6629400" cy="26670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+mj-lt"/>
              </a:rPr>
              <a:t>Compute at the data means?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Simple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Inference is well defined.</a:t>
            </a:r>
          </a:p>
          <a:p>
            <a:pPr marL="457200" lvl="1" indent="0" eaLnBrk="1" hangingPunct="1">
              <a:buNone/>
            </a:pPr>
            <a:endParaRPr lang="en-US" sz="2000" dirty="0" smtClean="0">
              <a:latin typeface="+mj-lt"/>
            </a:endParaRPr>
          </a:p>
          <a:p>
            <a:pPr eaLnBrk="1" hangingPunct="1"/>
            <a:r>
              <a:rPr lang="en-US" sz="2400" dirty="0" smtClean="0">
                <a:latin typeface="+mj-lt"/>
              </a:rPr>
              <a:t>Average the individual effects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More appropriate?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Asymptotic standard errors are complicated.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tx1"/>
                </a:solidFill>
              </a:rPr>
              <a:t>Average Partial Effects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1143000" y="2286000"/>
          <a:ext cx="7194550" cy="27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8236" name="Equation" r:id="rId4" imgW="3467100" imgH="1346200" progId="Equation.DSMT4">
                  <p:embed/>
                </p:oleObj>
              </mc:Choice>
              <mc:Fallback>
                <p:oleObj name="Equation" r:id="rId4" imgW="3467100" imgH="13462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286000"/>
                        <a:ext cx="7194550" cy="279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981200"/>
            <a:ext cx="8534400" cy="530225"/>
          </a:xfrm>
        </p:spPr>
        <p:txBody>
          <a:bodyPr/>
          <a:lstStyle/>
          <a:p>
            <a:pPr algn="ctr" eaLnBrk="1" hangingPunct="1"/>
            <a:r>
              <a:rPr lang="en-US" sz="2400" b="1" dirty="0" smtClean="0">
                <a:solidFill>
                  <a:schemeClr val="tx1"/>
                </a:solidFill>
              </a:rPr>
              <a:t>Average Partial Effects vs. Partial Effects at Data Means</a:t>
            </a:r>
          </a:p>
        </p:txBody>
      </p:sp>
      <p:pic>
        <p:nvPicPr>
          <p:cNvPr id="514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62237"/>
            <a:ext cx="370283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90800"/>
            <a:ext cx="271462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14400"/>
            <a:ext cx="8229600" cy="1139825"/>
          </a:xfrm>
        </p:spPr>
        <p:txBody>
          <a:bodyPr/>
          <a:lstStyle/>
          <a:p>
            <a:r>
              <a:rPr lang="en-US" b="1" smtClean="0"/>
              <a:t>Practicalities of Nonlinearities</a:t>
            </a:r>
            <a:endParaRPr 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381000" y="2743200"/>
            <a:ext cx="7620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latin typeface="+mj-lt"/>
              </a:rPr>
              <a:t>PROBIT	; Lhs=doctor </a:t>
            </a:r>
          </a:p>
          <a:p>
            <a:r>
              <a:rPr lang="en-US" sz="2400" smtClean="0">
                <a:latin typeface="+mj-lt"/>
              </a:rPr>
              <a:t>                  	; Rhs=one,age,agesq,income,female  </a:t>
            </a:r>
          </a:p>
          <a:p>
            <a:r>
              <a:rPr lang="en-US" sz="2400" smtClean="0">
                <a:latin typeface="+mj-lt"/>
              </a:rPr>
              <a:t>                	; Partial effects $</a:t>
            </a:r>
          </a:p>
          <a:p>
            <a:endParaRPr lang="en-US" sz="2400" smtClean="0">
              <a:latin typeface="+mj-lt"/>
            </a:endParaRPr>
          </a:p>
          <a:p>
            <a:endParaRPr lang="en-US" sz="2400" smtClean="0">
              <a:latin typeface="+mj-lt"/>
            </a:endParaRPr>
          </a:p>
          <a:p>
            <a:r>
              <a:rPr lang="en-US" sz="2400" smtClean="0">
                <a:latin typeface="+mj-lt"/>
              </a:rPr>
              <a:t>PROBIT     	; Lhs=doctor </a:t>
            </a:r>
          </a:p>
          <a:p>
            <a:r>
              <a:rPr lang="en-US" sz="2400" smtClean="0">
                <a:latin typeface="+mj-lt"/>
              </a:rPr>
              <a:t>                   	; Rhs=one,age,age*age,income,female $</a:t>
            </a:r>
          </a:p>
          <a:p>
            <a:r>
              <a:rPr lang="en-US" sz="2400" smtClean="0">
                <a:latin typeface="+mj-lt"/>
              </a:rPr>
              <a:t>PARTIALS 	; Effects : age $</a:t>
            </a:r>
          </a:p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362200" y="22098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  <a:latin typeface="+mj-lt"/>
              </a:rPr>
              <a:t>The software does not know that agesq = age</a:t>
            </a:r>
            <a:r>
              <a:rPr lang="en-US" b="1" baseline="30000" smtClean="0">
                <a:solidFill>
                  <a:srgbClr val="FF0000"/>
                </a:solidFill>
                <a:latin typeface="+mj-lt"/>
              </a:rPr>
              <a:t>2</a:t>
            </a:r>
            <a:r>
              <a:rPr lang="en-US" b="1" smtClean="0">
                <a:solidFill>
                  <a:srgbClr val="FF0000"/>
                </a:solidFill>
                <a:latin typeface="+mj-lt"/>
              </a:rPr>
              <a:t>.</a:t>
            </a:r>
            <a:endParaRPr lang="en-US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0" y="4126468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  <a:latin typeface="+mj-lt"/>
              </a:rPr>
              <a:t>The software knows that age * age is age</a:t>
            </a:r>
            <a:r>
              <a:rPr lang="en-US" b="1" baseline="30000" smtClean="0">
                <a:solidFill>
                  <a:srgbClr val="FF0000"/>
                </a:solidFill>
                <a:latin typeface="+mj-lt"/>
              </a:rPr>
              <a:t>2</a:t>
            </a:r>
            <a:r>
              <a:rPr lang="en-US" b="1" smtClean="0">
                <a:solidFill>
                  <a:srgbClr val="FF0000"/>
                </a:solidFill>
                <a:latin typeface="+mj-lt"/>
              </a:rPr>
              <a:t>.</a:t>
            </a:r>
            <a:endParaRPr lang="en-US" b="1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2192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tx1"/>
                </a:solidFill>
              </a:rPr>
              <a:t>Partial Effect for Nonlinear Terms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2359935"/>
              </p:ext>
            </p:extLst>
          </p:nvPr>
        </p:nvGraphicFramePr>
        <p:xfrm>
          <a:off x="762000" y="2743200"/>
          <a:ext cx="7891655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9261" name="Equation" r:id="rId4" imgW="4660900" imgH="1485900" progId="Equation.DSMT4">
                  <p:embed/>
                </p:oleObj>
              </mc:Choice>
              <mc:Fallback>
                <p:oleObj name="Equation" r:id="rId4" imgW="4660900" imgH="1485900" progId="Equation.DSMT4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743200"/>
                        <a:ext cx="7891655" cy="251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458200" cy="1139825"/>
          </a:xfrm>
        </p:spPr>
        <p:txBody>
          <a:bodyPr/>
          <a:lstStyle/>
          <a:p>
            <a:pPr eaLnBrk="1" hangingPunct="1"/>
            <a:r>
              <a:rPr lang="en-US" sz="2400" dirty="0" smtClean="0">
                <a:solidFill>
                  <a:schemeClr val="tx1"/>
                </a:solidFill>
              </a:rPr>
              <a:t>Average Partial Effect: Averaged over Sample Incomes and Genders for Specific Values of Age</a:t>
            </a:r>
          </a:p>
        </p:txBody>
      </p:sp>
      <p:pic>
        <p:nvPicPr>
          <p:cNvPr id="1013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362200"/>
            <a:ext cx="716760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1"/>
            <a:ext cx="8229600" cy="914400"/>
          </a:xfrm>
        </p:spPr>
        <p:txBody>
          <a:bodyPr/>
          <a:lstStyle/>
          <a:p>
            <a:r>
              <a:rPr lang="en-US" smtClean="0"/>
              <a:t>The Linear Probability “Model”</a:t>
            </a:r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2147651"/>
              </p:ext>
            </p:extLst>
          </p:nvPr>
        </p:nvGraphicFramePr>
        <p:xfrm>
          <a:off x="1828800" y="1657738"/>
          <a:ext cx="539847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8695" name="Equation" r:id="rId3" imgW="3898800" imgH="660240" progId="Equation.DSMT4">
                  <p:embed/>
                </p:oleObj>
              </mc:Choice>
              <mc:Fallback>
                <p:oleObj name="Equation" r:id="rId3" imgW="3898800" imgH="660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8800" y="1657738"/>
                        <a:ext cx="5398477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986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151" y="2590800"/>
            <a:ext cx="4981575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51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7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52600"/>
            <a:ext cx="755332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97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37" y="5334000"/>
            <a:ext cx="71056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1147762" y="5715000"/>
            <a:ext cx="7391400" cy="9144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438" y="1066800"/>
            <a:ext cx="7548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The Dependent Variable equals zero for 98.9% of the observations.  In the sample of 163,474 observations, the LHS variable equals 1 about 1,500 times.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83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7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02565"/>
            <a:ext cx="6324600" cy="567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447800" y="6096000"/>
            <a:ext cx="3429000" cy="685798"/>
          </a:xfrm>
          <a:prstGeom prst="ellipse">
            <a:avLst/>
          </a:prstGeom>
          <a:solidFill>
            <a:srgbClr val="FFCC99">
              <a:alpha val="2392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4876800"/>
            <a:ext cx="129540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2SLS for a binary dependent variable.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8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352800"/>
            <a:ext cx="4302210" cy="316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9586106"/>
              </p:ext>
            </p:extLst>
          </p:nvPr>
        </p:nvGraphicFramePr>
        <p:xfrm>
          <a:off x="1828800" y="1219200"/>
          <a:ext cx="5803900" cy="190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68" name="Equation" r:id="rId4" imgW="4190760" imgH="1371600" progId="Equation.DSMT4">
                  <p:embed/>
                </p:oleObj>
              </mc:Choice>
              <mc:Fallback>
                <p:oleObj name="Equation" r:id="rId4" imgW="4190760" imgH="13716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219200"/>
                        <a:ext cx="5803900" cy="190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390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9812115"/>
              </p:ext>
            </p:extLst>
          </p:nvPr>
        </p:nvGraphicFramePr>
        <p:xfrm>
          <a:off x="914400" y="1600200"/>
          <a:ext cx="7526836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89" name="Equation" r:id="rId3" imgW="4660560" imgH="2311200" progId="Equation.DSMT4">
                  <p:embed/>
                </p:oleObj>
              </mc:Choice>
              <mc:Fallback>
                <p:oleObj name="Equation" r:id="rId3" imgW="4660560" imgH="23112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00200"/>
                        <a:ext cx="7526836" cy="373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255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8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7867650" cy="517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 bwMode="auto">
          <a:xfrm flipV="1">
            <a:off x="2819400" y="1676400"/>
            <a:ext cx="76200" cy="41148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3352800" y="2883932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1.7% of the observations are &gt; 20</a:t>
            </a:r>
          </a:p>
          <a:p>
            <a:r>
              <a:rPr lang="en-US" smtClean="0"/>
              <a:t>DV = 1(DocVis &gt; 20)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34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8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24338"/>
            <a:ext cx="5867400" cy="569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24600" y="1295400"/>
            <a:ext cx="2743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What does OLS Estimate?</a:t>
            </a:r>
          </a:p>
          <a:p>
            <a:endParaRPr lang="en-US"/>
          </a:p>
          <a:p>
            <a:endParaRPr lang="en-US" smtClean="0"/>
          </a:p>
          <a:p>
            <a:r>
              <a:rPr lang="en-US" smtClean="0"/>
              <a:t>MLE</a:t>
            </a:r>
          </a:p>
          <a:p>
            <a:endParaRPr lang="en-US"/>
          </a:p>
          <a:p>
            <a:endParaRPr lang="en-US" smtClean="0"/>
          </a:p>
          <a:p>
            <a:endParaRPr lang="en-US"/>
          </a:p>
          <a:p>
            <a:endParaRPr lang="en-US" smtClean="0"/>
          </a:p>
          <a:p>
            <a:endParaRPr lang="en-US"/>
          </a:p>
          <a:p>
            <a:endParaRPr lang="en-US" smtClean="0"/>
          </a:p>
          <a:p>
            <a:r>
              <a:rPr lang="en-US" smtClean="0"/>
              <a:t>Average Partial Effects</a:t>
            </a:r>
          </a:p>
          <a:p>
            <a:endParaRPr lang="en-US"/>
          </a:p>
          <a:p>
            <a:endParaRPr lang="en-US" smtClean="0"/>
          </a:p>
          <a:p>
            <a:endParaRPr lang="en-US"/>
          </a:p>
          <a:p>
            <a:endParaRPr lang="en-US" smtClean="0"/>
          </a:p>
          <a:p>
            <a:endParaRPr lang="en-US"/>
          </a:p>
          <a:p>
            <a:endParaRPr lang="en-US" smtClean="0"/>
          </a:p>
          <a:p>
            <a:r>
              <a:rPr lang="en-US" smtClean="0"/>
              <a:t>OLS Coefficients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3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8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8096250" cy="4269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 bwMode="auto">
          <a:xfrm flipV="1">
            <a:off x="2943807" y="2057400"/>
            <a:ext cx="0" cy="29718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4862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smtClean="0"/>
              <a:t>Negative Predicted Probabilities</a:t>
            </a:r>
            <a:endParaRPr lang="en-US"/>
          </a:p>
        </p:txBody>
      </p:sp>
      <p:pic>
        <p:nvPicPr>
          <p:cNvPr id="5068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048847"/>
            <a:ext cx="5690235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5029200" y="4163786"/>
            <a:ext cx="1143000" cy="838200"/>
          </a:xfrm>
          <a:prstGeom prst="ellipse">
            <a:avLst/>
          </a:prstGeom>
          <a:solidFill>
            <a:srgbClr val="FF0000">
              <a:alpha val="2588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57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0" y="2286000"/>
            <a:ext cx="7696200" cy="1676400"/>
          </a:xfrm>
        </p:spPr>
        <p:txBody>
          <a:bodyPr/>
          <a:lstStyle/>
          <a:p>
            <a:pPr marL="0" indent="0" eaLnBrk="1" hangingPunct="1"/>
            <a:r>
              <a:rPr lang="en-US" sz="4400" b="1" dirty="0" smtClean="0">
                <a:latin typeface="Arial" charset="0"/>
              </a:rPr>
              <a:t>Measuring Fit</a:t>
            </a:r>
          </a:p>
        </p:txBody>
      </p:sp>
    </p:spTree>
    <p:extLst>
      <p:ext uri="{BB962C8B-B14F-4D97-AF65-F5344CB8AC3E}">
        <p14:creationId xmlns:p14="http://schemas.microsoft.com/office/powerpoint/2010/main" val="118286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How Well Does the Model Fit?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870075"/>
            <a:ext cx="8534400" cy="4530725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There is no R squared.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Least squares for linear models is computed to maximize R</a:t>
            </a:r>
            <a:r>
              <a:rPr lang="en-US" sz="2000" baseline="30000" dirty="0" smtClean="0">
                <a:latin typeface="+mj-lt"/>
              </a:rPr>
              <a:t>2</a:t>
            </a:r>
            <a:endParaRPr lang="en-US" sz="2000" dirty="0" smtClean="0">
              <a:latin typeface="+mj-lt"/>
            </a:endParaRPr>
          </a:p>
          <a:p>
            <a:pPr lvl="1" eaLnBrk="1" hangingPunct="1"/>
            <a:r>
              <a:rPr lang="en-US" sz="2000" dirty="0" smtClean="0">
                <a:latin typeface="+mj-lt"/>
              </a:rPr>
              <a:t>There are no residuals or sums of squares in a binary choice model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The model is not computed to optimize the fit of the model to the data</a:t>
            </a:r>
          </a:p>
          <a:p>
            <a:pPr eaLnBrk="1" hangingPunct="1"/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How can we measure the “fit” of the model to the data?</a:t>
            </a:r>
          </a:p>
          <a:p>
            <a:pPr lvl="1"/>
            <a:r>
              <a:rPr lang="en-US" sz="2000" dirty="0" smtClean="0">
                <a:latin typeface="+mj-lt"/>
              </a:rPr>
              <a:t>“Fit measures” computed from the log likelihood</a:t>
            </a:r>
          </a:p>
          <a:p>
            <a:pPr lvl="2"/>
            <a:r>
              <a:rPr lang="en-US" sz="1600" b="1" dirty="0" smtClean="0">
                <a:latin typeface="+mj-lt"/>
              </a:rPr>
              <a:t>“Pseudo R squared” = 1 – </a:t>
            </a:r>
            <a:r>
              <a:rPr lang="en-US" sz="1600" b="1" dirty="0" err="1" smtClean="0">
                <a:latin typeface="+mj-lt"/>
              </a:rPr>
              <a:t>logL</a:t>
            </a:r>
            <a:r>
              <a:rPr lang="en-US" sz="1600" b="1" dirty="0" smtClean="0">
                <a:latin typeface="+mj-lt"/>
              </a:rPr>
              <a:t>/logL0</a:t>
            </a:r>
          </a:p>
          <a:p>
            <a:pPr lvl="2"/>
            <a:r>
              <a:rPr lang="en-US" sz="1600" dirty="0" smtClean="0">
                <a:latin typeface="+mj-lt"/>
              </a:rPr>
              <a:t>Also called the “likelihood ratio index”</a:t>
            </a:r>
          </a:p>
          <a:p>
            <a:pPr lvl="2"/>
            <a:r>
              <a:rPr lang="en-US" sz="1600" dirty="0" smtClean="0">
                <a:latin typeface="+mj-lt"/>
              </a:rPr>
              <a:t>Others… - these do not measure fit.</a:t>
            </a:r>
          </a:p>
          <a:p>
            <a:pPr lvl="1"/>
            <a:r>
              <a:rPr lang="en-US" sz="2000" dirty="0" smtClean="0">
                <a:latin typeface="+mj-lt"/>
              </a:rPr>
              <a:t>Direct assessment of the effectiveness of the model at predicting the outcome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r>
              <a:rPr lang="en-US" b="1" dirty="0" smtClean="0"/>
              <a:t>Log Likelihoods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905000"/>
            <a:ext cx="7010400" cy="4530725"/>
          </a:xfrm>
        </p:spPr>
        <p:txBody>
          <a:bodyPr/>
          <a:lstStyle/>
          <a:p>
            <a:r>
              <a:rPr lang="en-US" sz="2400" dirty="0" err="1" smtClean="0">
                <a:latin typeface="+mj-lt"/>
              </a:rPr>
              <a:t>logL</a:t>
            </a:r>
            <a:r>
              <a:rPr lang="en-US" sz="2400" dirty="0" smtClean="0">
                <a:latin typeface="+mj-lt"/>
              </a:rPr>
              <a:t> = ∑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 log density (</a:t>
            </a:r>
            <a:r>
              <a:rPr lang="en-US" sz="2400" dirty="0" err="1" smtClean="0">
                <a:latin typeface="+mj-lt"/>
              </a:rPr>
              <a:t>y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err="1" smtClean="0">
                <a:latin typeface="+mj-lt"/>
              </a:rPr>
              <a:t>|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,</a:t>
            </a:r>
            <a:r>
              <a:rPr lang="el-GR" sz="2400" b="1" dirty="0" smtClean="0">
                <a:latin typeface="+mj-lt"/>
              </a:rPr>
              <a:t>β</a:t>
            </a:r>
            <a:r>
              <a:rPr lang="en-US" sz="2400" dirty="0" smtClean="0">
                <a:latin typeface="+mj-lt"/>
              </a:rPr>
              <a:t>)</a:t>
            </a:r>
          </a:p>
          <a:p>
            <a:r>
              <a:rPr lang="en-US" sz="2400" dirty="0" smtClean="0">
                <a:latin typeface="+mj-lt"/>
              </a:rPr>
              <a:t>For probabilities </a:t>
            </a:r>
          </a:p>
          <a:p>
            <a:pPr lvl="1"/>
            <a:r>
              <a:rPr lang="en-US" sz="2000" dirty="0" smtClean="0">
                <a:latin typeface="+mj-lt"/>
              </a:rPr>
              <a:t>Density is a probability</a:t>
            </a:r>
          </a:p>
          <a:p>
            <a:pPr lvl="1"/>
            <a:r>
              <a:rPr lang="en-US" sz="2000" dirty="0" smtClean="0">
                <a:latin typeface="+mj-lt"/>
              </a:rPr>
              <a:t>Log density is &lt; 0</a:t>
            </a:r>
          </a:p>
          <a:p>
            <a:pPr lvl="1"/>
            <a:r>
              <a:rPr lang="en-US" sz="2000" dirty="0" err="1" smtClean="0">
                <a:latin typeface="+mj-lt"/>
              </a:rPr>
              <a:t>LogL</a:t>
            </a:r>
            <a:r>
              <a:rPr lang="en-US" sz="2000" dirty="0" smtClean="0">
                <a:latin typeface="+mj-lt"/>
              </a:rPr>
              <a:t> is &lt; 0</a:t>
            </a:r>
          </a:p>
          <a:p>
            <a:r>
              <a:rPr lang="en-US" sz="2400" dirty="0" smtClean="0">
                <a:latin typeface="+mj-lt"/>
              </a:rPr>
              <a:t>For other models, log density can be positive or negative</a:t>
            </a:r>
            <a:r>
              <a:rPr lang="en-US" dirty="0" smtClean="0">
                <a:latin typeface="+mj-lt"/>
              </a:rPr>
              <a:t>.</a:t>
            </a:r>
          </a:p>
          <a:p>
            <a:pPr lvl="1"/>
            <a:r>
              <a:rPr lang="en-US" sz="2000" dirty="0" smtClean="0">
                <a:latin typeface="+mj-lt"/>
              </a:rPr>
              <a:t>For linear regression, </a:t>
            </a:r>
            <a:br>
              <a:rPr lang="en-US" sz="2000" dirty="0" smtClean="0">
                <a:latin typeface="+mj-lt"/>
              </a:rPr>
            </a:br>
            <a:r>
              <a:rPr lang="en-US" sz="2000" dirty="0" err="1" smtClean="0">
                <a:latin typeface="+mj-lt"/>
              </a:rPr>
              <a:t>logL</a:t>
            </a:r>
            <a:r>
              <a:rPr lang="en-US" sz="2000" dirty="0" smtClean="0">
                <a:latin typeface="+mj-lt"/>
              </a:rPr>
              <a:t>=-N/2(1+log2</a:t>
            </a:r>
            <a:r>
              <a:rPr lang="el-GR" sz="2000" dirty="0" smtClean="0">
                <a:latin typeface="+mj-lt"/>
              </a:rPr>
              <a:t>π</a:t>
            </a:r>
            <a:r>
              <a:rPr lang="en-US" sz="2000" dirty="0" smtClean="0">
                <a:latin typeface="+mj-lt"/>
              </a:rPr>
              <a:t>+log(</a:t>
            </a:r>
            <a:r>
              <a:rPr lang="en-US" sz="2000" b="1" dirty="0" err="1" smtClean="0">
                <a:latin typeface="+mj-lt"/>
              </a:rPr>
              <a:t>e’e</a:t>
            </a:r>
            <a:r>
              <a:rPr lang="en-US" sz="2000" dirty="0" smtClean="0">
                <a:latin typeface="+mj-lt"/>
              </a:rPr>
              <a:t>/N)]</a:t>
            </a:r>
          </a:p>
          <a:p>
            <a:pPr lvl="1"/>
            <a:r>
              <a:rPr lang="en-US" sz="2000" dirty="0" smtClean="0">
                <a:latin typeface="+mj-lt"/>
              </a:rPr>
              <a:t>Positive if s</a:t>
            </a:r>
            <a:r>
              <a:rPr lang="en-US" sz="2000" baseline="30000" dirty="0" smtClean="0">
                <a:latin typeface="+mj-lt"/>
              </a:rPr>
              <a:t>2</a:t>
            </a:r>
            <a:r>
              <a:rPr lang="en-US" sz="2000" dirty="0" smtClean="0">
                <a:latin typeface="+mj-lt"/>
              </a:rPr>
              <a:t> &lt; .058497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dirty="0" smtClean="0"/>
              <a:t>Likelihood Ratio Index</a:t>
            </a:r>
            <a:endParaRPr lang="en-US" b="1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0011324"/>
              </p:ext>
            </p:extLst>
          </p:nvPr>
        </p:nvGraphicFramePr>
        <p:xfrm>
          <a:off x="1371600" y="1905000"/>
          <a:ext cx="6761884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284" name="Equation" r:id="rId3" imgW="3479800" imgH="2235200" progId="Equation.DSMT4">
                  <p:embed/>
                </p:oleObj>
              </mc:Choice>
              <mc:Fallback>
                <p:oleObj name="Equation" r:id="rId3" imgW="3479800" imgH="22352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05000"/>
                        <a:ext cx="6761884" cy="434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371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The Likelihood Ratio Index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981200"/>
            <a:ext cx="8458200" cy="3733800"/>
          </a:xfrm>
        </p:spPr>
        <p:txBody>
          <a:bodyPr/>
          <a:lstStyle/>
          <a:p>
            <a:pPr marL="508000" indent="-436563"/>
            <a:r>
              <a:rPr lang="en-US" dirty="0" smtClean="0">
                <a:latin typeface="+mj-lt"/>
              </a:rPr>
              <a:t>Bounded by 0 and 1-</a:t>
            </a:r>
            <a:r>
              <a:rPr lang="el-GR" dirty="0" smtClean="0">
                <a:latin typeface="+mj-lt"/>
              </a:rPr>
              <a:t>ε</a:t>
            </a:r>
            <a:endParaRPr lang="en-US" dirty="0" smtClean="0">
              <a:latin typeface="+mj-lt"/>
            </a:endParaRPr>
          </a:p>
          <a:p>
            <a:pPr marL="508000" indent="-436563"/>
            <a:r>
              <a:rPr lang="en-US" dirty="0" smtClean="0">
                <a:latin typeface="+mj-lt"/>
              </a:rPr>
              <a:t>Rises when the model is expanded</a:t>
            </a:r>
          </a:p>
          <a:p>
            <a:pPr marL="508000" indent="-436563"/>
            <a:r>
              <a:rPr lang="en-US" b="1" dirty="0" smtClean="0">
                <a:solidFill>
                  <a:srgbClr val="FF0000"/>
                </a:solidFill>
                <a:latin typeface="+mj-lt"/>
              </a:rPr>
              <a:t>Values between 0 and 1 have no meaning</a:t>
            </a:r>
          </a:p>
          <a:p>
            <a:pPr marL="508000" indent="-436563"/>
            <a:r>
              <a:rPr lang="en-US" dirty="0" smtClean="0">
                <a:latin typeface="+mj-lt"/>
              </a:rPr>
              <a:t>Can be strikingly low.</a:t>
            </a:r>
          </a:p>
          <a:p>
            <a:pPr marL="469900" indent="-469900" eaLnBrk="1" hangingPunct="1"/>
            <a:r>
              <a:rPr lang="en-US" dirty="0" smtClean="0">
                <a:latin typeface="+mj-lt"/>
              </a:rPr>
              <a:t>Should not be used to compare models</a:t>
            </a:r>
          </a:p>
          <a:p>
            <a:pPr marL="908050" lvl="1" indent="-436563" eaLnBrk="1" hangingPunct="1"/>
            <a:r>
              <a:rPr lang="en-US" dirty="0" smtClean="0">
                <a:latin typeface="+mj-lt"/>
              </a:rPr>
              <a:t>Use </a:t>
            </a:r>
            <a:r>
              <a:rPr lang="en-US" dirty="0" err="1" smtClean="0">
                <a:latin typeface="+mj-lt"/>
              </a:rPr>
              <a:t>logL</a:t>
            </a:r>
            <a:endParaRPr lang="en-US" dirty="0" smtClean="0">
              <a:latin typeface="+mj-lt"/>
            </a:endParaRPr>
          </a:p>
          <a:p>
            <a:pPr marL="908050" lvl="1" indent="-436563" eaLnBrk="1" hangingPunct="1"/>
            <a:r>
              <a:rPr lang="en-US" dirty="0" smtClean="0">
                <a:latin typeface="+mj-lt"/>
              </a:rPr>
              <a:t>Use information criteria to compare </a:t>
            </a:r>
            <a:r>
              <a:rPr lang="en-US" dirty="0" err="1" smtClean="0">
                <a:latin typeface="+mj-lt"/>
              </a:rPr>
              <a:t>nonnested</a:t>
            </a:r>
            <a:r>
              <a:rPr lang="en-US" dirty="0" smtClean="0">
                <a:latin typeface="+mj-lt"/>
              </a:rPr>
              <a:t>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127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Fit Measures Based on </a:t>
            </a:r>
            <a:r>
              <a:rPr lang="en-US" b="1" dirty="0" err="1" smtClean="0"/>
              <a:t>LogL</a:t>
            </a:r>
            <a:endParaRPr lang="en-US" b="1" dirty="0" smtClean="0"/>
          </a:p>
        </p:txBody>
      </p: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1143000" y="1752600"/>
            <a:ext cx="7391400" cy="489364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Binary Logit Model for Binary Choice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>
                <a:latin typeface="Courier New" pitchFamily="49" charset="0"/>
              </a:rPr>
              <a:t>Log likelihood function     -2085.92452       Full model         LogL</a:t>
            </a:r>
          </a:p>
          <a:p>
            <a:r>
              <a:rPr lang="en-US" sz="1200" b="1">
                <a:latin typeface="Courier New" pitchFamily="49" charset="0"/>
              </a:rPr>
              <a:t>Restricted log likelihood   -2169.26982       Constant term only LogL0</a:t>
            </a:r>
          </a:p>
          <a:p>
            <a:r>
              <a:rPr lang="en-US" sz="1200" b="1">
                <a:latin typeface="Courier New" pitchFamily="49" charset="0"/>
              </a:rPr>
              <a:t>Chi squared [   5 d.f.]       166.69058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.0384209       1 – LogL/logL0</a:t>
            </a:r>
          </a:p>
          <a:p>
            <a:r>
              <a:rPr lang="en-US" sz="1200" b="1">
                <a:latin typeface="Courier New" pitchFamily="49" charset="0"/>
              </a:rPr>
              <a:t>Estimation based on N =   3377, K =   6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1.23892     4183.84905       -2LogL + 2K</a:t>
            </a:r>
          </a:p>
          <a:p>
            <a:r>
              <a:rPr lang="en-US" sz="1200" b="1">
                <a:latin typeface="Courier New" pitchFamily="49" charset="0"/>
              </a:rPr>
              <a:t>Fin.Smpl.AIC     1.23893     4183.87398       -2LogL + 2K + 2K(K+1)/(N-K-1)</a:t>
            </a:r>
          </a:p>
          <a:p>
            <a:r>
              <a:rPr lang="en-US" sz="1200" b="1">
                <a:latin typeface="Courier New" pitchFamily="49" charset="0"/>
              </a:rPr>
              <a:t>Bayes IC         1.24981     4220.59751       -2LogL + KlnN</a:t>
            </a:r>
          </a:p>
          <a:p>
            <a:r>
              <a:rPr lang="en-US" sz="1200" b="1">
                <a:latin typeface="Courier New" pitchFamily="49" charset="0"/>
              </a:rPr>
              <a:t>Hannan Quinn     1.24282     4196.98802       -2LogL + 2Kln(lnN)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|Characteristics in numerator of Prob[Y = 1]</a:t>
            </a:r>
          </a:p>
          <a:p>
            <a:r>
              <a:rPr lang="en-US" sz="1200" b="1">
                <a:latin typeface="Courier New" pitchFamily="49" charset="0"/>
              </a:rPr>
              <a:t>Constant|    1.86428***       .67793        2.750   .0060</a:t>
            </a:r>
          </a:p>
          <a:p>
            <a:r>
              <a:rPr lang="en-US" sz="1200" b="1">
                <a:latin typeface="Courier New" pitchFamily="49" charset="0"/>
              </a:rPr>
              <a:t>     AGE|    -.10209***       .03056       -3.341   .0008      42.6266</a:t>
            </a:r>
          </a:p>
          <a:p>
            <a:r>
              <a:rPr lang="en-US" sz="1200" b="1">
                <a:latin typeface="Courier New" pitchFamily="49" charset="0"/>
              </a:rPr>
              <a:t>   AGESQ|     .00154***       .00034        4.556   .0000      1951.22</a:t>
            </a:r>
          </a:p>
          <a:p>
            <a:r>
              <a:rPr lang="en-US" sz="1200" b="1">
                <a:latin typeface="Courier New" pitchFamily="49" charset="0"/>
              </a:rPr>
              <a:t>  INCOME|     .51206          .74600         .686   .4925       .44476</a:t>
            </a:r>
          </a:p>
          <a:p>
            <a:r>
              <a:rPr lang="en-US" sz="1200" b="1">
                <a:latin typeface="Courier New" pitchFamily="49" charset="0"/>
              </a:rPr>
              <a:t> AGE_INC|    -.01843          .01691       -1.090   .2756      19.0288</a:t>
            </a:r>
          </a:p>
          <a:p>
            <a:r>
              <a:rPr lang="en-US" sz="1200" b="1">
                <a:latin typeface="Courier New" pitchFamily="49" charset="0"/>
              </a:rPr>
              <a:t>  FEMALE|     .65366***       .07588        8.615   .0000       .46343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22532" name="Line 5"/>
          <p:cNvSpPr>
            <a:spLocks noChangeShapeType="1"/>
          </p:cNvSpPr>
          <p:nvPr/>
        </p:nvSpPr>
        <p:spPr bwMode="auto">
          <a:xfrm flipH="1">
            <a:off x="4953000" y="2419350"/>
            <a:ext cx="381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2533" name="Line 6"/>
          <p:cNvSpPr>
            <a:spLocks noChangeShapeType="1"/>
          </p:cNvSpPr>
          <p:nvPr/>
        </p:nvSpPr>
        <p:spPr bwMode="auto">
          <a:xfrm flipH="1">
            <a:off x="4953000" y="2600325"/>
            <a:ext cx="381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2534" name="Line 7"/>
          <p:cNvSpPr>
            <a:spLocks noChangeShapeType="1"/>
          </p:cNvSpPr>
          <p:nvPr/>
        </p:nvSpPr>
        <p:spPr bwMode="auto">
          <a:xfrm flipH="1">
            <a:off x="4953000" y="3152775"/>
            <a:ext cx="381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9081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Fit Measures Based on Predictions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438400"/>
            <a:ext cx="6400800" cy="32766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Computation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Use the model to compute predicted probabilities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Use the model and a rule to compute predicted y = 0 or 1</a:t>
            </a:r>
          </a:p>
          <a:p>
            <a:pPr eaLnBrk="1" hangingPunct="1"/>
            <a:r>
              <a:rPr lang="en-US" dirty="0" smtClean="0">
                <a:latin typeface="+mj-lt"/>
              </a:rPr>
              <a:t>Fit measure compares predictions to actuals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4509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Predicting the Outcome 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2133600"/>
            <a:ext cx="6705600" cy="3503612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Predicted probabilities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latin typeface="+mj-lt"/>
              </a:rPr>
              <a:t>    </a:t>
            </a:r>
            <a:r>
              <a:rPr lang="en-US" sz="2000" b="1" dirty="0" smtClean="0">
                <a:latin typeface="+mj-lt"/>
              </a:rPr>
              <a:t>P = F(a + b</a:t>
            </a:r>
            <a:r>
              <a:rPr lang="en-US" sz="2000" b="1" baseline="-25000" dirty="0" smtClean="0">
                <a:latin typeface="+mj-lt"/>
              </a:rPr>
              <a:t>1</a:t>
            </a:r>
            <a:r>
              <a:rPr lang="en-US" sz="2000" b="1" dirty="0" smtClean="0">
                <a:latin typeface="+mj-lt"/>
              </a:rPr>
              <a:t>Age + b</a:t>
            </a:r>
            <a:r>
              <a:rPr lang="en-US" sz="2000" b="1" baseline="-25000" dirty="0" smtClean="0">
                <a:latin typeface="+mj-lt"/>
              </a:rPr>
              <a:t>2</a:t>
            </a:r>
            <a:r>
              <a:rPr lang="en-US" sz="2000" b="1" dirty="0" smtClean="0">
                <a:latin typeface="+mj-lt"/>
              </a:rPr>
              <a:t>Income + b</a:t>
            </a:r>
            <a:r>
              <a:rPr lang="en-US" sz="2000" b="1" baseline="-25000" dirty="0" smtClean="0">
                <a:latin typeface="+mj-lt"/>
              </a:rPr>
              <a:t>3</a:t>
            </a:r>
            <a:r>
              <a:rPr lang="en-US" sz="2000" b="1" dirty="0" smtClean="0">
                <a:latin typeface="+mj-lt"/>
              </a:rPr>
              <a:t>Female+…)</a:t>
            </a:r>
          </a:p>
          <a:p>
            <a:pPr eaLnBrk="1" hangingPunct="1"/>
            <a:r>
              <a:rPr lang="en-US" dirty="0" smtClean="0">
                <a:latin typeface="+mj-lt"/>
              </a:rPr>
              <a:t>Predicting outcomes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Predict y=1 if P is “large”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Use 0.5 for “large” (more likely than not)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Generally, use </a:t>
            </a:r>
          </a:p>
          <a:p>
            <a:pPr eaLnBrk="1" hangingPunct="1"/>
            <a:r>
              <a:rPr lang="en-US" dirty="0" smtClean="0">
                <a:latin typeface="+mj-lt"/>
              </a:rPr>
              <a:t>Count successes and failures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0344174"/>
              </p:ext>
            </p:extLst>
          </p:nvPr>
        </p:nvGraphicFramePr>
        <p:xfrm>
          <a:off x="3810000" y="4394200"/>
          <a:ext cx="19050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09" name="Equation" r:id="rId4" imgW="901309" imgH="241195" progId="Equation.DSMT4">
                  <p:embed/>
                </p:oleObj>
              </mc:Choice>
              <mc:Fallback>
                <p:oleObj name="Equation" r:id="rId4" imgW="901309" imgH="241195" progId="Equation.DSMT4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4394200"/>
                        <a:ext cx="1905000" cy="511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Cramer Fit Measure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1359511"/>
              </p:ext>
            </p:extLst>
          </p:nvPr>
        </p:nvGraphicFramePr>
        <p:xfrm>
          <a:off x="2286000" y="2160588"/>
          <a:ext cx="4445000" cy="210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333" name="Equation" r:id="rId4" imgW="3162300" imgH="1498600" progId="Equation.DSMT4">
                  <p:embed/>
                </p:oleObj>
              </mc:Choice>
              <mc:Fallback>
                <p:oleObj name="Equation" r:id="rId4" imgW="3162300" imgH="1498600" progId="Equation.DSMT4">
                  <p:embed/>
                  <p:pic>
                    <p:nvPicPr>
                      <p:cNvPr id="0" name="Picture 2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160588"/>
                        <a:ext cx="4445000" cy="2106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Text Box 6"/>
          <p:cNvSpPr txBox="1">
            <a:spLocks noChangeArrowheads="1"/>
          </p:cNvSpPr>
          <p:nvPr/>
        </p:nvSpPr>
        <p:spPr bwMode="auto">
          <a:xfrm>
            <a:off x="1828800" y="4292600"/>
            <a:ext cx="5638800" cy="1803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ourier New" pitchFamily="49" charset="0"/>
              </a:rPr>
              <a:t>+----------------------------------------+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 </a:t>
            </a:r>
            <a:r>
              <a:rPr lang="en-US" sz="1600" b="1">
                <a:solidFill>
                  <a:srgbClr val="FF3300"/>
                </a:solidFill>
                <a:latin typeface="Courier New" pitchFamily="49" charset="0"/>
              </a:rPr>
              <a:t>Fit Measures Based on Model Predictions</a:t>
            </a:r>
            <a:r>
              <a:rPr lang="en-US" sz="1600" b="1">
                <a:latin typeface="Courier New" pitchFamily="49" charset="0"/>
              </a:rPr>
              <a:t>|</a:t>
            </a:r>
          </a:p>
          <a:p>
            <a:r>
              <a:rPr lang="en-US" sz="1600" b="1">
                <a:latin typeface="Courier New" pitchFamily="49" charset="0"/>
              </a:rPr>
              <a:t>| Efron                        =   .04825|</a:t>
            </a:r>
          </a:p>
          <a:p>
            <a:r>
              <a:rPr lang="en-US" sz="1600" b="1">
                <a:latin typeface="Courier New" pitchFamily="49" charset="0"/>
              </a:rPr>
              <a:t>| Ben Akiva and Lerman         =   .57139|</a:t>
            </a:r>
          </a:p>
          <a:p>
            <a:r>
              <a:rPr lang="en-US" sz="1600" b="1">
                <a:latin typeface="Courier New" pitchFamily="49" charset="0"/>
              </a:rPr>
              <a:t>| Veall and Zimmerman          =   .08365|</a:t>
            </a:r>
          </a:p>
          <a:p>
            <a:r>
              <a:rPr lang="en-US" sz="1600" b="1">
                <a:latin typeface="Courier New" pitchFamily="49" charset="0"/>
              </a:rPr>
              <a:t>| </a:t>
            </a:r>
            <a:r>
              <a:rPr lang="en-US" sz="1600" b="1">
                <a:solidFill>
                  <a:srgbClr val="0000FF"/>
                </a:solidFill>
                <a:latin typeface="Courier New" pitchFamily="49" charset="0"/>
              </a:rPr>
              <a:t>Cramer                       =   .04771</a:t>
            </a:r>
            <a:r>
              <a:rPr lang="en-US" sz="1600" b="1">
                <a:latin typeface="Courier New" pitchFamily="49" charset="0"/>
              </a:rPr>
              <a:t>|</a:t>
            </a:r>
          </a:p>
          <a:p>
            <a:r>
              <a:rPr lang="en-US" sz="1600" b="1">
                <a:latin typeface="Courier New" pitchFamily="49" charset="0"/>
              </a:rPr>
              <a:t>+----------------------------------------+</a:t>
            </a:r>
            <a:endParaRPr lang="en-US" sz="160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838200" y="2667000"/>
            <a:ext cx="7696200" cy="1676400"/>
          </a:xfrm>
        </p:spPr>
        <p:txBody>
          <a:bodyPr/>
          <a:lstStyle/>
          <a:p>
            <a:pPr marL="0" indent="0" eaLnBrk="1" hangingPunct="1"/>
            <a:r>
              <a:rPr lang="en-US" sz="4400" b="1" dirty="0" smtClean="0">
                <a:latin typeface="Arial" charset="0"/>
              </a:rPr>
              <a:t>Hypothesis Testing in Binary Choice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r>
              <a:rPr lang="en-US" b="1" smtClean="0"/>
              <a:t>Covariance Matrix for the MLE</a:t>
            </a:r>
            <a:endParaRPr lang="en-US" b="1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914400" y="1828800"/>
          <a:ext cx="7384143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357" name="Equation" r:id="rId3" imgW="4699000" imgH="2667000" progId="Equation.DSMT4">
                  <p:embed/>
                </p:oleObj>
              </mc:Choice>
              <mc:Fallback>
                <p:oleObj name="Equation" r:id="rId3" imgW="4699000" imgH="2667000" progId="Equation.DSMT4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828800"/>
                        <a:ext cx="7384143" cy="419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139825"/>
          </a:xfrm>
        </p:spPr>
        <p:txBody>
          <a:bodyPr/>
          <a:lstStyle/>
          <a:p>
            <a:r>
              <a:rPr lang="en-US" b="1" smtClean="0"/>
              <a:t>Simplifications</a:t>
            </a:r>
            <a:endParaRPr lang="en-US" b="1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0620303"/>
              </p:ext>
            </p:extLst>
          </p:nvPr>
        </p:nvGraphicFramePr>
        <p:xfrm>
          <a:off x="1143000" y="2057400"/>
          <a:ext cx="6925805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381" name="Equation" r:id="rId3" imgW="4279900" imgH="2590800" progId="Equation.DSMT4">
                  <p:embed/>
                </p:oleObj>
              </mc:Choice>
              <mc:Fallback>
                <p:oleObj name="Equation" r:id="rId3" imgW="4279900" imgH="2590800" progId="Equation.DSMT4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057400"/>
                        <a:ext cx="6925805" cy="419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066800" y="4572000"/>
            <a:ext cx="5283200" cy="1752600"/>
          </a:xfrm>
          <a:prstGeom prst="rect">
            <a:avLst/>
          </a:prstGeom>
          <a:solidFill>
            <a:srgbClr val="FFCC99">
              <a:alpha val="1686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127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Robust Covariance Matrix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1179513" y="1727200"/>
          <a:ext cx="7126287" cy="467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405" name="Equation" r:id="rId4" imgW="3873500" imgH="2540000" progId="Equation.DSMT4">
                  <p:embed/>
                </p:oleObj>
              </mc:Choice>
              <mc:Fallback>
                <p:oleObj name="Equation" r:id="rId4" imgW="3873500" imgH="2540000" progId="Equation.DSMT4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9513" y="1727200"/>
                        <a:ext cx="7126287" cy="467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33375" y="1371600"/>
            <a:ext cx="8458200" cy="5302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7030A0"/>
                </a:solidFill>
              </a:rPr>
              <a:t>Robust Covariance Matrix for </a:t>
            </a:r>
            <a:r>
              <a:rPr lang="en-US" b="1" dirty="0" err="1" smtClean="0">
                <a:solidFill>
                  <a:srgbClr val="7030A0"/>
                </a:solidFill>
              </a:rPr>
              <a:t>Logit</a:t>
            </a:r>
            <a:r>
              <a:rPr lang="en-US" b="1" dirty="0" smtClean="0">
                <a:solidFill>
                  <a:srgbClr val="7030A0"/>
                </a:solidFill>
              </a:rPr>
              <a:t> Model</a:t>
            </a:r>
          </a:p>
        </p:txBody>
      </p:sp>
      <p:sp>
        <p:nvSpPr>
          <p:cNvPr id="54275" name="Text Box 4"/>
          <p:cNvSpPr txBox="1">
            <a:spLocks noChangeArrowheads="1"/>
          </p:cNvSpPr>
          <p:nvPr/>
        </p:nvSpPr>
        <p:spPr bwMode="auto">
          <a:xfrm>
            <a:off x="485775" y="2057400"/>
            <a:ext cx="8153400" cy="39211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|Robust Standard Errors</a:t>
            </a:r>
          </a:p>
          <a:p>
            <a:r>
              <a:rPr lang="en-US" sz="1400" b="1">
                <a:latin typeface="Courier New" pitchFamily="49" charset="0"/>
              </a:rPr>
              <a:t>Constant|    1.86428***       .68442        2.724   .0065</a:t>
            </a:r>
          </a:p>
          <a:p>
            <a:r>
              <a:rPr lang="en-US" sz="1400" b="1">
                <a:latin typeface="Courier New" pitchFamily="49" charset="0"/>
              </a:rPr>
              <a:t>     AGE|    -.10209***       .03115       -3.278   .0010      42.6266</a:t>
            </a:r>
          </a:p>
          <a:p>
            <a:r>
              <a:rPr lang="en-US" sz="1400" b="1">
                <a:latin typeface="Courier New" pitchFamily="49" charset="0"/>
              </a:rPr>
              <a:t>   AGESQ|     .00154***       .00035        4.446   .0000      1951.22</a:t>
            </a:r>
          </a:p>
          <a:p>
            <a:r>
              <a:rPr lang="en-US" sz="1400" b="1">
                <a:latin typeface="Courier New" pitchFamily="49" charset="0"/>
              </a:rPr>
              <a:t>  INCOME|     .51206          .75103         .682   .4954       .44476</a:t>
            </a:r>
          </a:p>
          <a:p>
            <a:r>
              <a:rPr lang="en-US" sz="1400" b="1">
                <a:latin typeface="Courier New" pitchFamily="49" charset="0"/>
              </a:rPr>
              <a:t> AGE_INC|    -.01843          .01703       -1.082   .2792      19.0288</a:t>
            </a:r>
          </a:p>
          <a:p>
            <a:r>
              <a:rPr lang="en-US" sz="1400" b="1">
                <a:latin typeface="Courier New" pitchFamily="49" charset="0"/>
              </a:rPr>
              <a:t>  FEMALE|     .65366***       .07585        8.618   .0000       .46343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|Conventional Standard Errors Based on Second Derivatives</a:t>
            </a:r>
          </a:p>
          <a:p>
            <a:r>
              <a:rPr lang="en-US" sz="1400" b="1">
                <a:latin typeface="Courier New" pitchFamily="49" charset="0"/>
              </a:rPr>
              <a:t>Constant|    1.86428***       .67793        2.750   .0060</a:t>
            </a:r>
          </a:p>
          <a:p>
            <a:r>
              <a:rPr lang="en-US" sz="1400" b="1">
                <a:latin typeface="Courier New" pitchFamily="49" charset="0"/>
              </a:rPr>
              <a:t>     AGE|    -.10209***       .03056       -3.341   .0008      42.6266</a:t>
            </a:r>
          </a:p>
          <a:p>
            <a:r>
              <a:rPr lang="en-US" sz="1400" b="1">
                <a:latin typeface="Courier New" pitchFamily="49" charset="0"/>
              </a:rPr>
              <a:t>   AGESQ|     .00154***       .00034        4.556   .0000      1951.22</a:t>
            </a:r>
          </a:p>
          <a:p>
            <a:r>
              <a:rPr lang="en-US" sz="1400" b="1">
                <a:latin typeface="Courier New" pitchFamily="49" charset="0"/>
              </a:rPr>
              <a:t>  INCOME|     .51206          .74600         .686   .4925       .44476</a:t>
            </a:r>
          </a:p>
          <a:p>
            <a:r>
              <a:rPr lang="en-US" sz="1400" b="1">
                <a:latin typeface="Courier New" pitchFamily="49" charset="0"/>
              </a:rPr>
              <a:t> AGE_INC|    -.01843          .01691       -1.090   .2756      19.0288</a:t>
            </a:r>
          </a:p>
          <a:p>
            <a:r>
              <a:rPr lang="en-US" sz="1400" b="1">
                <a:latin typeface="Courier New" pitchFamily="49" charset="0"/>
              </a:rPr>
              <a:t>  FEMALE|     .65366***       .07588        8.615   .0000       .46343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51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Base Model for Hypothesis Tests</a:t>
            </a: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457200" y="1984950"/>
            <a:ext cx="8077200" cy="43396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Binary Logit Model for Binary Choice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>
                <a:latin typeface="Courier New" pitchFamily="49" charset="0"/>
              </a:rPr>
              <a:t>Log likelihood function     -2085.92452</a:t>
            </a:r>
          </a:p>
          <a:p>
            <a:r>
              <a:rPr lang="en-US" sz="1200" b="1">
                <a:latin typeface="Courier New" pitchFamily="49" charset="0"/>
              </a:rPr>
              <a:t>Restricted log likelihood   -2169.26982</a:t>
            </a:r>
          </a:p>
          <a:p>
            <a:r>
              <a:rPr lang="en-US" sz="1200" b="1">
                <a:latin typeface="Courier New" pitchFamily="49" charset="0"/>
              </a:rPr>
              <a:t>Chi squared [   5 d.f.]       166.69058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.0384209</a:t>
            </a:r>
          </a:p>
          <a:p>
            <a:r>
              <a:rPr lang="en-US" sz="1200" b="1">
                <a:latin typeface="Courier New" pitchFamily="49" charset="0"/>
              </a:rPr>
              <a:t>Estimation based on N =   3377, K =   6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1.23892     4183.84905</a:t>
            </a:r>
          </a:p>
          <a:p>
            <a:r>
              <a:rPr lang="en-US" sz="1200" b="1" smtClean="0">
                <a:latin typeface="Courier New" pitchFamily="49" charset="0"/>
              </a:rPr>
              <a:t>--------+-------------------------------------------------------------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|Characteristics in numerator of Prob[Y = 1]</a:t>
            </a:r>
          </a:p>
          <a:p>
            <a:r>
              <a:rPr lang="en-US" sz="1200" b="1">
                <a:latin typeface="Courier New" pitchFamily="49" charset="0"/>
              </a:rPr>
              <a:t>Constant|    1.86428***       .67793        2.750   .0060</a:t>
            </a:r>
          </a:p>
          <a:p>
            <a:r>
              <a:rPr lang="en-US" sz="1200" b="1">
                <a:latin typeface="Courier New" pitchFamily="49" charset="0"/>
              </a:rPr>
              <a:t>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AGE|    -.10209***       .03056       -3.341   .0008      42.6266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   AGESQ|     .00154***       .00034        4.556   .0000      1951.22</a:t>
            </a:r>
          </a:p>
          <a:p>
            <a:r>
              <a:rPr lang="en-US" sz="1200" b="1">
                <a:latin typeface="Courier New" pitchFamily="49" charset="0"/>
              </a:rPr>
              <a:t>  INCOME|     .51206          .74600         .686   .4925       .44476</a:t>
            </a:r>
          </a:p>
          <a:p>
            <a:r>
              <a:rPr lang="en-US" sz="1200" b="1">
                <a:latin typeface="Courier New" pitchFamily="49" charset="0"/>
              </a:rPr>
              <a:t>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AGE_INC|    -.01843          .01691       -1.090   .2756      19.0288</a:t>
            </a:r>
          </a:p>
          <a:p>
            <a:r>
              <a:rPr lang="en-US" sz="1200" b="1">
                <a:latin typeface="Courier New" pitchFamily="49" charset="0"/>
              </a:rPr>
              <a:t>  FEMALE|     .65366***       .07588        8.615   .0000       .46343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4495800" y="2514600"/>
            <a:ext cx="3200400" cy="13477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H</a:t>
            </a:r>
            <a:r>
              <a:rPr lang="en-US" b="1" baseline="-25000">
                <a:latin typeface="Arial" charset="0"/>
              </a:rPr>
              <a:t>0</a:t>
            </a:r>
            <a:r>
              <a:rPr lang="en-US" b="1">
                <a:latin typeface="Arial" charset="0"/>
              </a:rPr>
              <a:t>: Age is not a significant</a:t>
            </a:r>
            <a:br>
              <a:rPr lang="en-US" b="1">
                <a:latin typeface="Arial" charset="0"/>
              </a:rPr>
            </a:br>
            <a:r>
              <a:rPr lang="en-US" b="1">
                <a:latin typeface="Arial" charset="0"/>
              </a:rPr>
              <a:t>      determinant of </a:t>
            </a:r>
            <a:br>
              <a:rPr lang="en-US" b="1">
                <a:latin typeface="Arial" charset="0"/>
              </a:rPr>
            </a:br>
            <a:r>
              <a:rPr lang="en-US" b="1">
                <a:latin typeface="Arial" charset="0"/>
              </a:rPr>
              <a:t>      Prob(Doctor = 1)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  <a:cs typeface="Times New Roman" pitchFamily="18" charset="0"/>
              </a:rPr>
              <a:t>H</a:t>
            </a:r>
            <a:r>
              <a:rPr lang="en-US" b="1" baseline="-25000">
                <a:latin typeface="Arial" charset="0"/>
                <a:cs typeface="Times New Roman" pitchFamily="18" charset="0"/>
              </a:rPr>
              <a:t>0</a:t>
            </a:r>
            <a:r>
              <a:rPr lang="en-US" b="1">
                <a:latin typeface="Arial" charset="0"/>
                <a:cs typeface="Times New Roman" pitchFamily="18" charset="0"/>
              </a:rPr>
              <a:t>: </a:t>
            </a:r>
            <a:r>
              <a:rPr lang="el-GR" b="1">
                <a:latin typeface="Arial" charset="0"/>
                <a:cs typeface="Times New Roman" pitchFamily="18" charset="0"/>
              </a:rPr>
              <a:t>β</a:t>
            </a:r>
            <a:r>
              <a:rPr lang="en-US" b="1" baseline="-25000">
                <a:latin typeface="Arial" charset="0"/>
                <a:cs typeface="Times New Roman" pitchFamily="18" charset="0"/>
              </a:rPr>
              <a:t>2</a:t>
            </a:r>
            <a:r>
              <a:rPr lang="en-US" b="1">
                <a:latin typeface="Arial" charset="0"/>
                <a:cs typeface="Times New Roman" pitchFamily="18" charset="0"/>
              </a:rPr>
              <a:t> = </a:t>
            </a:r>
            <a:r>
              <a:rPr lang="el-GR" b="1">
                <a:latin typeface="Arial" charset="0"/>
                <a:cs typeface="Times New Roman" pitchFamily="18" charset="0"/>
              </a:rPr>
              <a:t>β</a:t>
            </a:r>
            <a:r>
              <a:rPr lang="en-US" b="1" baseline="-25000">
                <a:latin typeface="Arial" charset="0"/>
                <a:cs typeface="Times New Roman" pitchFamily="18" charset="0"/>
              </a:rPr>
              <a:t>3</a:t>
            </a:r>
            <a:r>
              <a:rPr lang="en-US" b="1">
                <a:latin typeface="Arial" charset="0"/>
                <a:cs typeface="Times New Roman" pitchFamily="18" charset="0"/>
              </a:rPr>
              <a:t> = </a:t>
            </a:r>
            <a:r>
              <a:rPr lang="el-GR" b="1">
                <a:latin typeface="Arial" charset="0"/>
              </a:rPr>
              <a:t>β</a:t>
            </a:r>
            <a:r>
              <a:rPr lang="en-US" b="1" baseline="-25000">
                <a:latin typeface="Arial" charset="0"/>
              </a:rPr>
              <a:t>5</a:t>
            </a:r>
            <a:r>
              <a:rPr lang="en-US" b="1">
                <a:latin typeface="Arial" charset="0"/>
              </a:rPr>
              <a:t> = 0 </a:t>
            </a:r>
            <a:endParaRPr lang="el-GR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752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Likelihood Ratio Tests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2590800"/>
            <a:ext cx="7086600" cy="2971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+mj-lt"/>
              </a:rPr>
              <a:t>Null hypothesis restricts the parameter vector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Alternative relaxes the restriction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Test statistic: Chi-squared =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   2 (</a:t>
            </a:r>
            <a:r>
              <a:rPr lang="en-US" sz="2400" dirty="0" err="1" smtClean="0">
                <a:latin typeface="+mj-lt"/>
              </a:rPr>
              <a:t>LogL|Unrestricted</a:t>
            </a:r>
            <a:r>
              <a:rPr lang="en-US" sz="2400" dirty="0" smtClean="0">
                <a:latin typeface="+mj-lt"/>
              </a:rPr>
              <a:t> model –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           </a:t>
            </a:r>
            <a:r>
              <a:rPr lang="en-US" sz="2400" dirty="0" err="1" smtClean="0">
                <a:latin typeface="+mj-lt"/>
              </a:rPr>
              <a:t>LogL|Restrictions</a:t>
            </a:r>
            <a:r>
              <a:rPr lang="en-US" sz="2400" dirty="0" smtClean="0">
                <a:latin typeface="+mj-lt"/>
              </a:rPr>
              <a:t>) </a:t>
            </a:r>
            <a:r>
              <a:rPr lang="en-US" sz="2400" u="sng" dirty="0" smtClean="0">
                <a:latin typeface="+mj-lt"/>
              </a:rPr>
              <a:t>&gt;</a:t>
            </a:r>
            <a:r>
              <a:rPr lang="en-US" sz="2400" dirty="0" smtClean="0">
                <a:latin typeface="+mj-lt"/>
              </a:rPr>
              <a:t> 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   Degrees of freedom = number of restrictions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371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LR Test of H</a:t>
            </a:r>
            <a:r>
              <a:rPr lang="en-US" b="1" baseline="-25000" dirty="0" smtClean="0"/>
              <a:t>0</a:t>
            </a:r>
            <a:endParaRPr lang="en-US" b="1" dirty="0" smtClean="0">
              <a:cs typeface="Times New Roman" pitchFamily="18" charset="0"/>
            </a:endParaRPr>
          </a:p>
        </p:txBody>
      </p:sp>
      <p:sp>
        <p:nvSpPr>
          <p:cNvPr id="35843" name="Text Box 6"/>
          <p:cNvSpPr txBox="1">
            <a:spLocks noChangeArrowheads="1"/>
          </p:cNvSpPr>
          <p:nvPr/>
        </p:nvSpPr>
        <p:spPr bwMode="auto">
          <a:xfrm>
            <a:off x="4572000" y="2187476"/>
            <a:ext cx="3886200" cy="230832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RESTRICTED MODEL</a:t>
            </a:r>
          </a:p>
          <a:p>
            <a:r>
              <a:rPr lang="en-US" sz="1200" b="1">
                <a:latin typeface="Courier New" pitchFamily="49" charset="0"/>
              </a:rPr>
              <a:t>Binary Logit Model for Binary Choice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 u="sng">
                <a:latin typeface="Courier New" pitchFamily="49" charset="0"/>
              </a:rPr>
              <a:t>Log likelihood function     -2124.06568</a:t>
            </a:r>
          </a:p>
          <a:p>
            <a:r>
              <a:rPr lang="en-US" sz="1200" b="1">
                <a:latin typeface="Courier New" pitchFamily="49" charset="0"/>
              </a:rPr>
              <a:t>Restricted log likelihood   -2169.26982</a:t>
            </a:r>
          </a:p>
          <a:p>
            <a:r>
              <a:rPr lang="en-US" sz="1200" b="1">
                <a:latin typeface="Courier New" pitchFamily="49" charset="0"/>
              </a:rPr>
              <a:t>Chi squared [   2 d.f.]        90.40827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.0208384</a:t>
            </a:r>
          </a:p>
          <a:p>
            <a:r>
              <a:rPr lang="en-US" sz="1200" b="1">
                <a:latin typeface="Courier New" pitchFamily="49" charset="0"/>
              </a:rPr>
              <a:t>Estimation based on N =   3377, K =   3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1.25974     </a:t>
            </a:r>
            <a:r>
              <a:rPr lang="en-US" sz="1200" b="1" smtClean="0">
                <a:latin typeface="Courier New" pitchFamily="49" charset="0"/>
              </a:rPr>
              <a:t>4254.13136</a:t>
            </a:r>
            <a:endParaRPr lang="en-US" sz="1200" b="1">
              <a:latin typeface="Courier New" pitchFamily="49" charset="0"/>
            </a:endParaRPr>
          </a:p>
        </p:txBody>
      </p:sp>
      <p:sp>
        <p:nvSpPr>
          <p:cNvPr id="35844" name="Text Box 7"/>
          <p:cNvSpPr txBox="1">
            <a:spLocks noChangeArrowheads="1"/>
          </p:cNvSpPr>
          <p:nvPr/>
        </p:nvSpPr>
        <p:spPr bwMode="auto">
          <a:xfrm>
            <a:off x="533400" y="2187476"/>
            <a:ext cx="3886200" cy="230832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UNRESTRICTED MODEL</a:t>
            </a:r>
          </a:p>
          <a:p>
            <a:r>
              <a:rPr lang="en-US" sz="1200" b="1">
                <a:latin typeface="Courier New" pitchFamily="49" charset="0"/>
              </a:rPr>
              <a:t>Binary Logit Model for Binary Choice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 u="sng">
                <a:latin typeface="Courier New" pitchFamily="49" charset="0"/>
              </a:rPr>
              <a:t>Log likelihood function     -2085.92452</a:t>
            </a:r>
          </a:p>
          <a:p>
            <a:r>
              <a:rPr lang="en-US" sz="1200" b="1">
                <a:latin typeface="Courier New" pitchFamily="49" charset="0"/>
              </a:rPr>
              <a:t>Restricted log likelihood   -2169.26982</a:t>
            </a:r>
          </a:p>
          <a:p>
            <a:r>
              <a:rPr lang="en-US" sz="1200" b="1">
                <a:latin typeface="Courier New" pitchFamily="49" charset="0"/>
              </a:rPr>
              <a:t>Chi squared [   5 d.f.]       166.69058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.0384209</a:t>
            </a:r>
          </a:p>
          <a:p>
            <a:r>
              <a:rPr lang="en-US" sz="1200" b="1">
                <a:latin typeface="Courier New" pitchFamily="49" charset="0"/>
              </a:rPr>
              <a:t>Estimation based on N =   3377, K =   6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1.23892     </a:t>
            </a:r>
            <a:r>
              <a:rPr lang="en-US" sz="1200" b="1" smtClean="0">
                <a:latin typeface="Courier New" pitchFamily="49" charset="0"/>
              </a:rPr>
              <a:t>4183.84905</a:t>
            </a:r>
            <a:endParaRPr lang="en-US" sz="1200" b="1">
              <a:latin typeface="Courier New" pitchFamily="49" charset="0"/>
            </a:endParaRPr>
          </a:p>
        </p:txBody>
      </p:sp>
      <p:sp>
        <p:nvSpPr>
          <p:cNvPr id="35845" name="Text Box 8"/>
          <p:cNvSpPr txBox="1">
            <a:spLocks noChangeArrowheads="1"/>
          </p:cNvSpPr>
          <p:nvPr/>
        </p:nvSpPr>
        <p:spPr bwMode="auto">
          <a:xfrm>
            <a:off x="533400" y="4876800"/>
            <a:ext cx="7924800" cy="365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Chi squared[3]  =  2[-2085.92452 - (-2124.06568)]  =  77.46456</a:t>
            </a: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533400" y="2743200"/>
            <a:ext cx="7924800" cy="285750"/>
          </a:xfrm>
          <a:prstGeom prst="rect">
            <a:avLst/>
          </a:prstGeom>
          <a:solidFill>
            <a:srgbClr val="FFCC99">
              <a:alpha val="47843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Wald Test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2209800"/>
            <a:ext cx="7086600" cy="25146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+mj-lt"/>
              </a:rPr>
              <a:t>Unrestricted parameter vector is estimated</a:t>
            </a:r>
          </a:p>
          <a:p>
            <a:pPr eaLnBrk="1" hangingPunct="1"/>
            <a:r>
              <a:rPr lang="en-US" sz="2400" smtClean="0">
                <a:latin typeface="+mj-lt"/>
              </a:rPr>
              <a:t>Discrepancy:  </a:t>
            </a:r>
            <a:r>
              <a:rPr lang="en-US" sz="2400" b="1" smtClean="0">
                <a:latin typeface="+mj-lt"/>
              </a:rPr>
              <a:t>q</a:t>
            </a:r>
            <a:r>
              <a:rPr lang="en-US" sz="2400" smtClean="0">
                <a:latin typeface="+mj-lt"/>
              </a:rPr>
              <a:t>= </a:t>
            </a:r>
            <a:r>
              <a:rPr lang="en-US" sz="2400" b="1" smtClean="0">
                <a:latin typeface="+mj-lt"/>
              </a:rPr>
              <a:t>Rb</a:t>
            </a:r>
            <a:r>
              <a:rPr lang="en-US" sz="2400" smtClean="0">
                <a:latin typeface="+mj-lt"/>
              </a:rPr>
              <a:t> – </a:t>
            </a:r>
            <a:r>
              <a:rPr lang="en-US" sz="2400" b="1" smtClean="0">
                <a:latin typeface="+mj-lt"/>
              </a:rPr>
              <a:t>m</a:t>
            </a:r>
            <a:r>
              <a:rPr lang="en-US" sz="2400" smtClean="0">
                <a:latin typeface="+mj-lt"/>
              </a:rPr>
              <a:t> (or </a:t>
            </a:r>
            <a:r>
              <a:rPr lang="en-US" sz="2400" b="1" smtClean="0">
                <a:latin typeface="+mj-lt"/>
              </a:rPr>
              <a:t>r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smtClean="0">
                <a:latin typeface="+mj-lt"/>
              </a:rPr>
              <a:t>,</a:t>
            </a:r>
            <a:r>
              <a:rPr lang="en-US" sz="2400" b="1" smtClean="0">
                <a:latin typeface="+mj-lt"/>
              </a:rPr>
              <a:t>m</a:t>
            </a:r>
            <a:r>
              <a:rPr lang="en-US" sz="2400" smtClean="0">
                <a:latin typeface="+mj-lt"/>
              </a:rPr>
              <a:t>) if nonlinear) is computed</a:t>
            </a:r>
          </a:p>
          <a:p>
            <a:pPr eaLnBrk="1" hangingPunct="1"/>
            <a:r>
              <a:rPr lang="en-US" sz="2400" smtClean="0">
                <a:latin typeface="+mj-lt"/>
              </a:rPr>
              <a:t>Variance of discrepancy is estimated: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                       Var[</a:t>
            </a:r>
            <a:r>
              <a:rPr lang="en-US" sz="2400" b="1" smtClean="0">
                <a:latin typeface="+mj-lt"/>
              </a:rPr>
              <a:t>q</a:t>
            </a:r>
            <a:r>
              <a:rPr lang="en-US" sz="2400" smtClean="0">
                <a:latin typeface="+mj-lt"/>
              </a:rPr>
              <a:t>] = </a:t>
            </a:r>
            <a:r>
              <a:rPr lang="en-US" sz="2400" b="1" smtClean="0">
                <a:latin typeface="+mj-lt"/>
              </a:rPr>
              <a:t>R V R</a:t>
            </a:r>
            <a:r>
              <a:rPr lang="en-US" sz="2400" smtClean="0"/>
              <a:t>’</a:t>
            </a:r>
            <a:endParaRPr lang="en-US" sz="2400" b="1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Wald Statistic is </a:t>
            </a:r>
            <a:r>
              <a:rPr lang="en-US" sz="2400" b="1" smtClean="0">
                <a:latin typeface="+mj-lt"/>
              </a:rPr>
              <a:t>q</a:t>
            </a:r>
            <a:r>
              <a:rPr lang="en-US" sz="2400" smtClean="0">
                <a:latin typeface="+mj-lt"/>
              </a:rPr>
              <a:t>’[Var(</a:t>
            </a:r>
            <a:r>
              <a:rPr lang="en-US" sz="2400" b="1" smtClean="0">
                <a:latin typeface="+mj-lt"/>
              </a:rPr>
              <a:t>q</a:t>
            </a:r>
            <a:r>
              <a:rPr lang="en-US" sz="2400" smtClean="0">
                <a:latin typeface="+mj-lt"/>
              </a:rPr>
              <a:t>)]</a:t>
            </a:r>
            <a:r>
              <a:rPr lang="en-US" sz="2400" baseline="30000" smtClean="0">
                <a:latin typeface="+mj-lt"/>
              </a:rPr>
              <a:t>-1</a:t>
            </a:r>
            <a:r>
              <a:rPr lang="en-US" sz="2400" b="1" smtClean="0">
                <a:latin typeface="+mj-lt"/>
              </a:rPr>
              <a:t>q = </a:t>
            </a:r>
            <a:r>
              <a:rPr lang="en-US" sz="2400" b="1" smtClean="0"/>
              <a:t>q’</a:t>
            </a:r>
            <a:r>
              <a:rPr lang="en-US" sz="2400" smtClean="0"/>
              <a:t>[</a:t>
            </a:r>
            <a:r>
              <a:rPr lang="en-US" sz="2400" b="1" smtClean="0"/>
              <a:t>RVR’</a:t>
            </a:r>
            <a:r>
              <a:rPr lang="en-US" sz="2400" smtClean="0"/>
              <a:t>]</a:t>
            </a:r>
            <a:r>
              <a:rPr lang="en-US" sz="2400" baseline="30000" smtClean="0"/>
              <a:t>-1</a:t>
            </a:r>
            <a:r>
              <a:rPr lang="en-US" sz="2400" b="1" smtClean="0"/>
              <a:t>q </a:t>
            </a:r>
            <a:r>
              <a:rPr lang="en-US" sz="2400" smtClean="0">
                <a:latin typeface="+mj-lt"/>
              </a:rPr>
              <a:t/>
            </a:r>
            <a:br>
              <a:rPr lang="en-US" sz="2400" smtClean="0">
                <a:latin typeface="+mj-lt"/>
              </a:rPr>
            </a:br>
            <a:endParaRPr lang="en-US" sz="2400" b="1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" y="1343025"/>
            <a:ext cx="748284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533400" y="6096000"/>
            <a:ext cx="7924800" cy="365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Chi squared[3]  =  69.0541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219200" y="1298575"/>
            <a:ext cx="26670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kern="0" smtClean="0"/>
              <a:t>Wald Test</a:t>
            </a:r>
          </a:p>
        </p:txBody>
      </p:sp>
    </p:spTree>
    <p:extLst>
      <p:ext uri="{BB962C8B-B14F-4D97-AF65-F5344CB8AC3E}">
        <p14:creationId xmlns:p14="http://schemas.microsoft.com/office/powerpoint/2010/main" val="286575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Lagrange Multiplier Test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00200" y="2133600"/>
            <a:ext cx="6934200" cy="32766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+mj-lt"/>
              </a:rPr>
              <a:t>Restricted model is estimated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Derivatives of unrestricted model and variances of derivatives are computed at restricted estimates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Wald test of whether derivatives are zero tests the restrictions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Usually hard to compute – difficult to program the derivatives and their variances.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LM Test for a </a:t>
            </a:r>
            <a:r>
              <a:rPr lang="en-US" b="1" dirty="0" err="1" smtClean="0">
                <a:solidFill>
                  <a:srgbClr val="7030A0"/>
                </a:solidFill>
              </a:rPr>
              <a:t>Logit</a:t>
            </a:r>
            <a:r>
              <a:rPr lang="en-US" b="1" dirty="0" smtClean="0">
                <a:solidFill>
                  <a:srgbClr val="7030A0"/>
                </a:solidFill>
              </a:rPr>
              <a:t> Model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676400"/>
            <a:ext cx="7467600" cy="4530725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+mj-lt"/>
              </a:rPr>
              <a:t>Compute 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 (subject to restictions)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(e.g., with zeros in appropriate positions.</a:t>
            </a:r>
            <a:br>
              <a:rPr lang="en-US" sz="2400" smtClean="0">
                <a:latin typeface="+mj-lt"/>
              </a:rPr>
            </a:br>
            <a:endParaRPr lang="en-US" sz="2400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Compute P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) for each observation.</a:t>
            </a:r>
            <a:br>
              <a:rPr lang="en-US" sz="2400" smtClean="0">
                <a:latin typeface="+mj-lt"/>
              </a:rPr>
            </a:br>
            <a:endParaRPr lang="en-US" sz="2400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Compute e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) = [y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 – P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)]</a:t>
            </a:r>
            <a:br>
              <a:rPr lang="en-US" sz="2400" smtClean="0">
                <a:latin typeface="+mj-lt"/>
              </a:rPr>
            </a:br>
            <a:endParaRPr lang="en-US" sz="2400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Compute </a:t>
            </a:r>
            <a:r>
              <a:rPr lang="en-US" sz="2400" b="1" smtClean="0">
                <a:latin typeface="+mj-lt"/>
              </a:rPr>
              <a:t>g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) = 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e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 using full 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 vector</a:t>
            </a:r>
            <a:br>
              <a:rPr lang="en-US" sz="2400" smtClean="0">
                <a:latin typeface="+mj-lt"/>
              </a:rPr>
            </a:br>
            <a:endParaRPr lang="en-US" sz="2400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LM = [</a:t>
            </a:r>
            <a:r>
              <a:rPr lang="el-GR" sz="2400" smtClean="0">
                <a:latin typeface="+mj-lt"/>
              </a:rPr>
              <a:t>Σ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b="1" smtClean="0">
                <a:latin typeface="+mj-lt"/>
              </a:rPr>
              <a:t>g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)]’[</a:t>
            </a:r>
            <a:r>
              <a:rPr lang="el-GR" sz="2400" smtClean="0">
                <a:latin typeface="+mj-lt"/>
              </a:rPr>
              <a:t>Σ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b="1" smtClean="0">
                <a:latin typeface="+mj-lt"/>
              </a:rPr>
              <a:t>g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)</a:t>
            </a:r>
            <a:r>
              <a:rPr lang="en-US" sz="2400" b="1" smtClean="0">
                <a:latin typeface="+mj-lt"/>
              </a:rPr>
              <a:t>g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)]</a:t>
            </a:r>
            <a:r>
              <a:rPr lang="en-US" sz="2400" baseline="30000" smtClean="0">
                <a:latin typeface="+mj-lt"/>
              </a:rPr>
              <a:t>-1</a:t>
            </a:r>
            <a:r>
              <a:rPr lang="en-US" sz="2400" smtClean="0">
                <a:latin typeface="+mj-lt"/>
              </a:rPr>
              <a:t>[</a:t>
            </a:r>
            <a:r>
              <a:rPr lang="el-GR" sz="2400" smtClean="0">
                <a:latin typeface="+mj-lt"/>
              </a:rPr>
              <a:t>Σ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b="1" smtClean="0">
                <a:latin typeface="+mj-lt"/>
              </a:rPr>
              <a:t>g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)]</a:t>
            </a:r>
            <a:endParaRPr lang="el-GR" sz="240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7991475" cy="5155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57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8731327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5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447800"/>
            <a:ext cx="5107273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10000"/>
            <a:ext cx="5791200" cy="1112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970486"/>
            <a:ext cx="4484062" cy="185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830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150" y="1295400"/>
            <a:ext cx="6076950" cy="4203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5486400"/>
            <a:ext cx="63445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8"/>
          <p:cNvSpPr>
            <a:spLocks noChangeShapeType="1"/>
          </p:cNvSpPr>
          <p:nvPr/>
        </p:nvSpPr>
        <p:spPr bwMode="auto">
          <a:xfrm flipH="1">
            <a:off x="4572000" y="2667000"/>
            <a:ext cx="14478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9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914400" y="2819400"/>
            <a:ext cx="7696200" cy="1676400"/>
          </a:xfrm>
        </p:spPr>
        <p:txBody>
          <a:bodyPr/>
          <a:lstStyle/>
          <a:p>
            <a:pPr marL="0" indent="0" eaLnBrk="1" hangingPunct="1"/>
            <a:r>
              <a:rPr lang="en-US" sz="4400" b="1" dirty="0" smtClean="0">
                <a:latin typeface="Arial" charset="0"/>
              </a:rPr>
              <a:t>Inference About </a:t>
            </a:r>
            <a:br>
              <a:rPr lang="en-US" sz="4400" b="1" dirty="0" smtClean="0">
                <a:latin typeface="Arial" charset="0"/>
              </a:rPr>
            </a:br>
            <a:r>
              <a:rPr lang="en-US" sz="4400" b="1" dirty="0" smtClean="0">
                <a:latin typeface="Arial" charset="0"/>
              </a:rPr>
              <a:t>Partial Effects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298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Marginal Effects for Binary Choice</a:t>
            </a:r>
          </a:p>
        </p:txBody>
      </p:sp>
      <p:graphicFrame>
        <p:nvGraphicFramePr>
          <p:cNvPr id="2051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81977064"/>
              </p:ext>
            </p:extLst>
          </p:nvPr>
        </p:nvGraphicFramePr>
        <p:xfrm>
          <a:off x="1447800" y="3429000"/>
          <a:ext cx="5052003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9555" name="Equation" r:id="rId4" imgW="2273300" imgH="685800" progId="Equation.DSMT4">
                  <p:embed/>
                </p:oleObj>
              </mc:Choice>
              <mc:Fallback>
                <p:oleObj name="Equation" r:id="rId4" imgW="2273300" imgH="685800" progId="Equation.DSMT4">
                  <p:embed/>
                  <p:pic>
                    <p:nvPicPr>
                      <p:cNvPr id="0" name="Picture 7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429000"/>
                        <a:ext cx="5052003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85672"/>
              </p:ext>
            </p:extLst>
          </p:nvPr>
        </p:nvGraphicFramePr>
        <p:xfrm>
          <a:off x="1447800" y="2057400"/>
          <a:ext cx="6880186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9556" name="Equation" r:id="rId6" imgW="3378200" imgH="711200" progId="Equation.DSMT4">
                  <p:embed/>
                </p:oleObj>
              </mc:Choice>
              <mc:Fallback>
                <p:oleObj name="Equation" r:id="rId6" imgW="3378200" imgH="711200" progId="Equation.DSMT4">
                  <p:embed/>
                  <p:pic>
                    <p:nvPicPr>
                      <p:cNvPr id="0" name="Picture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057400"/>
                        <a:ext cx="6880186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4352800"/>
              </p:ext>
            </p:extLst>
          </p:nvPr>
        </p:nvGraphicFramePr>
        <p:xfrm>
          <a:off x="1524000" y="4944384"/>
          <a:ext cx="6563303" cy="1304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9557" name="Equation" r:id="rId8" imgW="3454400" imgH="685800" progId="Equation.DSMT4">
                  <p:embed/>
                </p:oleObj>
              </mc:Choice>
              <mc:Fallback>
                <p:oleObj name="Equation" r:id="rId8" imgW="3454400" imgH="685800" progId="Equation.DSMT4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944384"/>
                        <a:ext cx="6563303" cy="13040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371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The Delta Method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1123977"/>
              </p:ext>
            </p:extLst>
          </p:nvPr>
        </p:nvGraphicFramePr>
        <p:xfrm>
          <a:off x="1066800" y="2133600"/>
          <a:ext cx="7646337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0526" name="Equation" r:id="rId4" imgW="3898900" imgH="1981200" progId="Equation.DSMT4">
                  <p:embed/>
                </p:oleObj>
              </mc:Choice>
              <mc:Fallback>
                <p:oleObj name="Equation" r:id="rId4" imgW="3898900" imgH="1981200" progId="Equation.DSMT4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133600"/>
                        <a:ext cx="7646337" cy="3886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Computing Effects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1981200"/>
            <a:ext cx="7315200" cy="4530725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+mj-lt"/>
              </a:rPr>
              <a:t>Compute at the data means?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Simple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Inference is well defined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Average the individual effects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More appropriate?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Asymptotic standard errors more complicated.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Is testing about marginal effects meaningful?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f(</a:t>
            </a:r>
            <a:r>
              <a:rPr lang="en-US" sz="2000" b="1" dirty="0" err="1" smtClean="0">
                <a:latin typeface="+mj-lt"/>
              </a:rPr>
              <a:t>b’x</a:t>
            </a:r>
            <a:r>
              <a:rPr lang="en-US" sz="2000" dirty="0" smtClean="0">
                <a:latin typeface="+mj-lt"/>
              </a:rPr>
              <a:t>) must be &gt; 0; </a:t>
            </a:r>
            <a:r>
              <a:rPr lang="en-US" sz="2000" b="1" dirty="0" smtClean="0">
                <a:latin typeface="+mj-lt"/>
              </a:rPr>
              <a:t>b</a:t>
            </a:r>
            <a:r>
              <a:rPr lang="en-US" sz="2000" dirty="0" smtClean="0">
                <a:latin typeface="+mj-lt"/>
              </a:rPr>
              <a:t> is highly significant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How could f(</a:t>
            </a:r>
            <a:r>
              <a:rPr lang="en-US" sz="2000" b="1" dirty="0" err="1" smtClean="0">
                <a:latin typeface="+mj-lt"/>
              </a:rPr>
              <a:t>b’x</a:t>
            </a:r>
            <a:r>
              <a:rPr lang="en-US" sz="2000" dirty="0" smtClean="0">
                <a:latin typeface="+mj-lt"/>
              </a:rPr>
              <a:t>)*</a:t>
            </a:r>
            <a:r>
              <a:rPr lang="en-US" sz="2000" b="1" dirty="0" smtClean="0">
                <a:latin typeface="+mj-lt"/>
              </a:rPr>
              <a:t>b</a:t>
            </a:r>
            <a:r>
              <a:rPr lang="en-US" sz="2000" dirty="0" smtClean="0">
                <a:latin typeface="+mj-lt"/>
              </a:rPr>
              <a:t> equal zero?</a:t>
            </a:r>
            <a:endParaRPr lang="el-GR" sz="20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838200"/>
          </a:xfrm>
        </p:spPr>
        <p:txBody>
          <a:bodyPr/>
          <a:lstStyle/>
          <a:p>
            <a:r>
              <a:rPr lang="en-US" sz="2400" b="1" smtClean="0"/>
              <a:t>APE vs. Partial Effects at the Mean</a:t>
            </a:r>
            <a:endParaRPr lang="en-US" sz="2400" b="1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2286000" y="1828800"/>
          <a:ext cx="44005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49" name="Equation" r:id="rId3" imgW="3200400" imgH="609600" progId="Equation.DSMT4">
                  <p:embed/>
                </p:oleObj>
              </mc:Choice>
              <mc:Fallback>
                <p:oleObj name="Equation" r:id="rId3" imgW="3200400" imgH="609600" progId="Equation.DSMT4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828800"/>
                        <a:ext cx="440055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629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95400" y="2689665"/>
            <a:ext cx="7210540" cy="4092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Method of </a:t>
            </a:r>
            <a:r>
              <a:rPr lang="en-US" b="1" dirty="0" err="1" smtClean="0">
                <a:solidFill>
                  <a:srgbClr val="7030A0"/>
                </a:solidFill>
              </a:rPr>
              <a:t>Krinsky</a:t>
            </a:r>
            <a:r>
              <a:rPr lang="en-US" b="1" dirty="0" smtClean="0">
                <a:solidFill>
                  <a:srgbClr val="7030A0"/>
                </a:solidFill>
              </a:rPr>
              <a:t> and Robb</a:t>
            </a:r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381000" y="1752600"/>
            <a:ext cx="4495800" cy="39608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Estimate </a:t>
            </a:r>
            <a:r>
              <a:rPr lang="el-GR" b="1">
                <a:cs typeface="Times New Roman" pitchFamily="18" charset="0"/>
              </a:rPr>
              <a:t>β</a:t>
            </a:r>
            <a:r>
              <a:rPr lang="en-US" b="1">
                <a:cs typeface="Times New Roman" pitchFamily="18" charset="0"/>
              </a:rPr>
              <a:t> </a:t>
            </a:r>
            <a:r>
              <a:rPr lang="en-US">
                <a:cs typeface="Times New Roman" pitchFamily="18" charset="0"/>
              </a:rPr>
              <a:t>by Maximum Likelihood with </a:t>
            </a:r>
            <a:r>
              <a:rPr lang="en-US" b="1">
                <a:cs typeface="Times New Roman" pitchFamily="18" charset="0"/>
              </a:rPr>
              <a:t>b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Estimate asymptotic covariance matrix with </a:t>
            </a:r>
            <a:r>
              <a:rPr lang="en-US" b="1">
                <a:cs typeface="Times New Roman" pitchFamily="18" charset="0"/>
              </a:rPr>
              <a:t>V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Draw R observations 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(r) from the normal</a:t>
            </a:r>
            <a:br>
              <a:rPr lang="en-US">
                <a:cs typeface="Times New Roman" pitchFamily="18" charset="0"/>
              </a:rPr>
            </a:br>
            <a:r>
              <a:rPr lang="en-US">
                <a:cs typeface="Times New Roman" pitchFamily="18" charset="0"/>
              </a:rPr>
              <a:t>          population N[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,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]</a:t>
            </a:r>
          </a:p>
          <a:p>
            <a:pPr>
              <a:spcBef>
                <a:spcPct val="50000"/>
              </a:spcBef>
            </a:pP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(r)  =  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  +  </a:t>
            </a:r>
            <a:r>
              <a:rPr lang="en-US" b="1">
                <a:cs typeface="Times New Roman" pitchFamily="18" charset="0"/>
              </a:rPr>
              <a:t>C</a:t>
            </a:r>
            <a:r>
              <a:rPr lang="en-US">
                <a:cs typeface="Times New Roman" pitchFamily="18" charset="0"/>
              </a:rPr>
              <a:t>*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(r),  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(r) drawn from N[0,I]</a:t>
            </a:r>
            <a:br>
              <a:rPr lang="en-US">
                <a:cs typeface="Times New Roman" pitchFamily="18" charset="0"/>
              </a:rPr>
            </a:br>
            <a:r>
              <a:rPr lang="en-US">
                <a:cs typeface="Times New Roman" pitchFamily="18" charset="0"/>
              </a:rPr>
              <a:t>   </a:t>
            </a:r>
            <a:r>
              <a:rPr lang="en-US" b="1">
                <a:cs typeface="Times New Roman" pitchFamily="18" charset="0"/>
              </a:rPr>
              <a:t>C</a:t>
            </a:r>
            <a:r>
              <a:rPr lang="en-US">
                <a:cs typeface="Times New Roman" pitchFamily="18" charset="0"/>
              </a:rPr>
              <a:t>  =  Cholesky matrix, 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 = </a:t>
            </a:r>
            <a:r>
              <a:rPr lang="en-US" b="1">
                <a:cs typeface="Times New Roman" pitchFamily="18" charset="0"/>
              </a:rPr>
              <a:t>CC’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Compute partial effects </a:t>
            </a:r>
            <a:r>
              <a:rPr lang="en-US" b="1">
                <a:cs typeface="Times New Roman" pitchFamily="18" charset="0"/>
              </a:rPr>
              <a:t>d</a:t>
            </a:r>
            <a:r>
              <a:rPr lang="en-US">
                <a:cs typeface="Times New Roman" pitchFamily="18" charset="0"/>
              </a:rPr>
              <a:t>(r) using 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(r)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Compute the sample variance of </a:t>
            </a:r>
            <a:r>
              <a:rPr lang="en-US" b="1">
                <a:cs typeface="Times New Roman" pitchFamily="18" charset="0"/>
              </a:rPr>
              <a:t>d</a:t>
            </a:r>
            <a:r>
              <a:rPr lang="en-US">
                <a:cs typeface="Times New Roman" pitchFamily="18" charset="0"/>
              </a:rPr>
              <a:t>(r),r=1,…,R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Use the sample standard deviations of the R observations to estimate the sampling standard errors for the partial effects.</a:t>
            </a:r>
            <a:endParaRPr lang="el-GR">
              <a:cs typeface="Times New Roman" pitchFamily="18" charset="0"/>
            </a:endParaRPr>
          </a:p>
        </p:txBody>
      </p:sp>
      <p:pic>
        <p:nvPicPr>
          <p:cNvPr id="3891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857375"/>
            <a:ext cx="382905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err="1" smtClean="0">
                <a:solidFill>
                  <a:srgbClr val="7030A0"/>
                </a:solidFill>
              </a:rPr>
              <a:t>Krinsky</a:t>
            </a:r>
            <a:r>
              <a:rPr lang="en-US" b="1" dirty="0" smtClean="0">
                <a:solidFill>
                  <a:srgbClr val="7030A0"/>
                </a:solidFill>
              </a:rPr>
              <a:t> and Robb</a:t>
            </a:r>
          </a:p>
        </p:txBody>
      </p:sp>
      <p:pic>
        <p:nvPicPr>
          <p:cNvPr id="3993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2362200"/>
            <a:ext cx="249713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209800"/>
            <a:ext cx="5707063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Line 7"/>
          <p:cNvSpPr>
            <a:spLocks noChangeShapeType="1"/>
          </p:cNvSpPr>
          <p:nvPr/>
        </p:nvSpPr>
        <p:spPr bwMode="auto">
          <a:xfrm flipV="1">
            <a:off x="6172200" y="3581400"/>
            <a:ext cx="1905000" cy="914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2" name="Line 8"/>
          <p:cNvSpPr>
            <a:spLocks noChangeShapeType="1"/>
          </p:cNvSpPr>
          <p:nvPr/>
        </p:nvSpPr>
        <p:spPr bwMode="auto">
          <a:xfrm flipV="1">
            <a:off x="6172200" y="4343400"/>
            <a:ext cx="1828800" cy="3810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3" name="Line 9"/>
          <p:cNvSpPr>
            <a:spLocks noChangeShapeType="1"/>
          </p:cNvSpPr>
          <p:nvPr/>
        </p:nvSpPr>
        <p:spPr bwMode="auto">
          <a:xfrm>
            <a:off x="6172200" y="4876800"/>
            <a:ext cx="1905000" cy="762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4" name="Rectangle 10"/>
          <p:cNvSpPr>
            <a:spLocks noChangeArrowheads="1"/>
          </p:cNvSpPr>
          <p:nvPr/>
        </p:nvSpPr>
        <p:spPr bwMode="auto">
          <a:xfrm>
            <a:off x="533400" y="4419600"/>
            <a:ext cx="5638800" cy="609600"/>
          </a:xfrm>
          <a:prstGeom prst="rect">
            <a:avLst/>
          </a:prstGeom>
          <a:solidFill>
            <a:srgbClr val="FFCC99">
              <a:alpha val="1686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Text Box 11"/>
          <p:cNvSpPr txBox="1">
            <a:spLocks noChangeArrowheads="1"/>
          </p:cNvSpPr>
          <p:nvPr/>
        </p:nvSpPr>
        <p:spPr bwMode="auto">
          <a:xfrm>
            <a:off x="6426200" y="1981200"/>
            <a:ext cx="24384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Delta Method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413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Partial Effect for Nonlinear Terms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517525" y="2057400"/>
          <a:ext cx="8185150" cy="324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600" name="Equation" r:id="rId4" imgW="4254500" imgH="1689100" progId="Equation.DSMT4">
                  <p:embed/>
                </p:oleObj>
              </mc:Choice>
              <mc:Fallback>
                <p:oleObj name="Equation" r:id="rId4" imgW="4254500" imgH="1689100" progId="Equation.DSMT4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2057400"/>
                        <a:ext cx="8185150" cy="3248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672363"/>
              </p:ext>
            </p:extLst>
          </p:nvPr>
        </p:nvGraphicFramePr>
        <p:xfrm>
          <a:off x="533400" y="5486400"/>
          <a:ext cx="818103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601" name="Equation" r:id="rId6" imgW="4635500" imgH="431800" progId="Equation.DSMT4">
                  <p:embed/>
                </p:oleObj>
              </mc:Choice>
              <mc:Fallback>
                <p:oleObj name="Equation" r:id="rId6" imgW="4635500" imgH="431800" progId="Equation.DSMT4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486400"/>
                        <a:ext cx="8181032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458200" cy="1139825"/>
          </a:xfrm>
        </p:spPr>
        <p:txBody>
          <a:bodyPr/>
          <a:lstStyle/>
          <a:p>
            <a:pPr eaLnBrk="1" hangingPunct="1"/>
            <a:r>
              <a:rPr lang="en-US" sz="2400" smtClean="0">
                <a:solidFill>
                  <a:schemeClr val="tx1"/>
                </a:solidFill>
              </a:rPr>
              <a:t>Average Partial Effect: Averaged over Sample Incomes and Genders for Specific Values of Age</a:t>
            </a:r>
          </a:p>
        </p:txBody>
      </p:sp>
      <p:pic>
        <p:nvPicPr>
          <p:cNvPr id="45465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362200"/>
            <a:ext cx="6897129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838200" y="2438400"/>
            <a:ext cx="7696200" cy="1676400"/>
          </a:xfrm>
        </p:spPr>
        <p:txBody>
          <a:bodyPr/>
          <a:lstStyle/>
          <a:p>
            <a:pPr marL="0" indent="0" eaLnBrk="1" hangingPunct="1"/>
            <a:r>
              <a:rPr lang="en-US" sz="4400" b="1" dirty="0" err="1" smtClean="0">
                <a:latin typeface="Arial" charset="0"/>
              </a:rPr>
              <a:t>Endogeneity</a:t>
            </a:r>
            <a:endParaRPr lang="en-US" sz="4400" b="1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Endogenous RHS Variable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905000"/>
            <a:ext cx="6705600" cy="4530725"/>
          </a:xfrm>
        </p:spPr>
        <p:txBody>
          <a:bodyPr/>
          <a:lstStyle/>
          <a:p>
            <a:pPr eaLnBrk="1" hangingPunct="1"/>
            <a:r>
              <a:rPr lang="en-US" dirty="0" smtClean="0"/>
              <a:t>U*  </a:t>
            </a:r>
            <a:r>
              <a:rPr lang="en-US" dirty="0" smtClean="0">
                <a:latin typeface="+mj-lt"/>
              </a:rPr>
              <a:t>=</a:t>
            </a:r>
            <a:r>
              <a:rPr lang="en-US" dirty="0" smtClean="0"/>
              <a:t> </a:t>
            </a:r>
            <a:r>
              <a:rPr lang="el-GR" b="1" dirty="0" smtClean="0"/>
              <a:t>β</a:t>
            </a:r>
            <a:r>
              <a:rPr lang="en-US" b="1" dirty="0" smtClean="0"/>
              <a:t>’x</a:t>
            </a:r>
            <a:r>
              <a:rPr lang="en-US" dirty="0" smtClean="0"/>
              <a:t> + </a:t>
            </a:r>
            <a:r>
              <a:rPr lang="el-GR" dirty="0" smtClean="0">
                <a:latin typeface="Arial" charset="0"/>
                <a:cs typeface="Arial" charset="0"/>
              </a:rPr>
              <a:t>θ</a:t>
            </a:r>
            <a:r>
              <a:rPr lang="en-US" dirty="0" smtClean="0">
                <a:latin typeface="Arial" charset="0"/>
                <a:cs typeface="Arial" charset="0"/>
              </a:rPr>
              <a:t>h +</a:t>
            </a:r>
            <a:r>
              <a:rPr lang="en-US" dirty="0" smtClean="0"/>
              <a:t> </a:t>
            </a:r>
            <a:r>
              <a:rPr lang="el-GR" dirty="0" smtClean="0"/>
              <a:t>ε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Arial" charset="0"/>
              </a:rPr>
              <a:t>y     = 1[U* &gt; 0]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   </a:t>
            </a:r>
            <a:r>
              <a:rPr lang="en-US" dirty="0" smtClean="0">
                <a:latin typeface="Arial" charset="0"/>
              </a:rPr>
              <a:t>E[</a:t>
            </a:r>
            <a:r>
              <a:rPr lang="el-GR" dirty="0" smtClean="0">
                <a:latin typeface="Arial" charset="0"/>
              </a:rPr>
              <a:t>ε</a:t>
            </a:r>
            <a:r>
              <a:rPr lang="en-US" dirty="0" smtClean="0">
                <a:latin typeface="Arial" charset="0"/>
              </a:rPr>
              <a:t>|h] ≠ 0 (h is endogenous)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Case 1: h is continuous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Case 2: h is binary = a treatment effect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Approaches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Parametric: Maximum Likelihood</a:t>
            </a:r>
          </a:p>
          <a:p>
            <a:pPr lvl="1" eaLnBrk="1" hangingPunct="1"/>
            <a:r>
              <a:rPr lang="en-US" dirty="0" err="1" smtClean="0">
                <a:latin typeface="Arial" charset="0"/>
              </a:rPr>
              <a:t>Semiparametric</a:t>
            </a:r>
            <a:r>
              <a:rPr lang="en-US" dirty="0" smtClean="0">
                <a:latin typeface="Arial" charset="0"/>
              </a:rPr>
              <a:t> (not developed here): 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GMM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Various approaches for case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Endogenous Continuous Variable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752600"/>
            <a:ext cx="7543800" cy="4191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U* = </a:t>
            </a:r>
            <a:r>
              <a:rPr lang="el-GR" b="1" smtClean="0"/>
              <a:t>β</a:t>
            </a:r>
            <a:r>
              <a:rPr lang="en-US" b="1" smtClean="0"/>
              <a:t>’x</a:t>
            </a:r>
            <a:r>
              <a:rPr lang="en-US" smtClean="0"/>
              <a:t> + </a:t>
            </a:r>
            <a:r>
              <a:rPr lang="el-GR" smtClean="0">
                <a:latin typeface="Arial" charset="0"/>
                <a:cs typeface="Arial" charset="0"/>
              </a:rPr>
              <a:t>θ</a:t>
            </a:r>
            <a:r>
              <a:rPr lang="en-US" smtClean="0">
                <a:latin typeface="Arial" charset="0"/>
                <a:cs typeface="Arial" charset="0"/>
              </a:rPr>
              <a:t>h +</a:t>
            </a:r>
            <a:r>
              <a:rPr lang="en-US" smtClean="0"/>
              <a:t> </a:t>
            </a:r>
            <a:r>
              <a:rPr lang="el-GR" smtClean="0"/>
              <a:t>ε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y   = 1[U* &gt; 0]     </a:t>
            </a:r>
            <a:r>
              <a:rPr lang="en-US" b="1" smtClean="0">
                <a:solidFill>
                  <a:srgbClr val="FF0000"/>
                </a:solidFill>
                <a:sym typeface="Symbol"/>
              </a:rPr>
              <a:t>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h   = </a:t>
            </a:r>
            <a:r>
              <a:rPr lang="el-GR" b="1" smtClean="0"/>
              <a:t>α</a:t>
            </a:r>
            <a:r>
              <a:rPr lang="en-US" b="1" smtClean="0"/>
              <a:t>’z</a:t>
            </a:r>
            <a:r>
              <a:rPr lang="en-US" smtClean="0"/>
              <a:t>        + u</a:t>
            </a:r>
            <a:endParaRPr lang="el-GR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E[</a:t>
            </a:r>
            <a:r>
              <a:rPr lang="el-GR" smtClean="0"/>
              <a:t>ε</a:t>
            </a:r>
            <a:r>
              <a:rPr lang="en-US" smtClean="0"/>
              <a:t>|h] ≠ 0 </a:t>
            </a:r>
            <a:r>
              <a:rPr lang="en-US" smtClean="0">
                <a:sym typeface="Wingdings" pitchFamily="2" charset="2"/>
              </a:rPr>
              <a:t> Cov[u, </a:t>
            </a:r>
            <a:r>
              <a:rPr lang="el-GR" smtClean="0"/>
              <a:t>ε</a:t>
            </a:r>
            <a:r>
              <a:rPr lang="en-US" smtClean="0">
                <a:sym typeface="Wingdings" pitchFamily="2" charset="2"/>
              </a:rPr>
              <a:t>] </a:t>
            </a:r>
            <a:r>
              <a:rPr lang="en-US" smtClean="0"/>
              <a:t>≠ 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smtClean="0">
                <a:latin typeface="Arial" charset="0"/>
              </a:rPr>
              <a:t>Additional Assumptions: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(u,</a:t>
            </a:r>
            <a:r>
              <a:rPr lang="el-GR" smtClean="0"/>
              <a:t>ε</a:t>
            </a:r>
            <a:r>
              <a:rPr lang="en-US" smtClean="0"/>
              <a:t>)  ~  N[(0,0),(</a:t>
            </a:r>
            <a:r>
              <a:rPr lang="el-GR" smtClean="0"/>
              <a:t>σ</a:t>
            </a:r>
            <a:r>
              <a:rPr lang="en-US" baseline="-25000" smtClean="0"/>
              <a:t>u</a:t>
            </a:r>
            <a:r>
              <a:rPr lang="en-US" baseline="30000" smtClean="0"/>
              <a:t>2</a:t>
            </a:r>
            <a:r>
              <a:rPr lang="en-US" smtClean="0"/>
              <a:t>, </a:t>
            </a:r>
            <a:r>
              <a:rPr lang="el-GR" smtClean="0"/>
              <a:t>ρσ</a:t>
            </a:r>
            <a:r>
              <a:rPr lang="en-US" baseline="-25000" smtClean="0"/>
              <a:t>u</a:t>
            </a:r>
            <a:r>
              <a:rPr lang="en-US" smtClean="0"/>
              <a:t>, 1)]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b="1" smtClean="0">
                <a:latin typeface="Arial" charset="0"/>
              </a:rPr>
              <a:t>z</a:t>
            </a:r>
            <a:r>
              <a:rPr lang="en-US" smtClean="0">
                <a:latin typeface="Arial" charset="0"/>
              </a:rPr>
              <a:t>          =  a valid set of exogenous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                variables, uncorrelated with (u,</a:t>
            </a:r>
            <a:r>
              <a:rPr lang="el-GR" smtClean="0"/>
              <a:t>ε</a:t>
            </a:r>
            <a:r>
              <a:rPr lang="en-US" smtClean="0"/>
              <a:t>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4495800" y="1828800"/>
            <a:ext cx="304800" cy="12192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0" y="2209800"/>
            <a:ext cx="3581400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+mj-lt"/>
              </a:rPr>
              <a:t>Correlation = </a:t>
            </a:r>
            <a:r>
              <a:rPr lang="el-GR" sz="1400" b="1" smtClean="0">
                <a:latin typeface="+mj-lt"/>
              </a:rPr>
              <a:t>ρ</a:t>
            </a:r>
            <a:r>
              <a:rPr lang="en-US" sz="1400" b="1" smtClean="0">
                <a:latin typeface="+mj-lt"/>
              </a:rPr>
              <a:t>.</a:t>
            </a:r>
          </a:p>
          <a:p>
            <a:r>
              <a:rPr lang="en-US" sz="1400" b="1" smtClean="0">
                <a:latin typeface="+mj-lt"/>
              </a:rPr>
              <a:t>This is the source of the endogeneity  </a:t>
            </a:r>
            <a:endParaRPr lang="en-US" sz="1400" b="1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5791200"/>
            <a:ext cx="731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solidFill>
                  <a:srgbClr val="FF0000"/>
                </a:solidFill>
                <a:latin typeface="+mj-lt"/>
              </a:rPr>
              <a:t>This is not IV estimation. Z may be uncorrelated with X without problems.</a:t>
            </a:r>
            <a:endParaRPr lang="en-US" sz="1600" b="1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3"/>
          <p:cNvSpPr>
            <a:spLocks noGrp="1"/>
          </p:cNvSpPr>
          <p:nvPr>
            <p:ph type="title" idx="4294967295"/>
          </p:nvPr>
        </p:nvSpPr>
        <p:spPr>
          <a:xfrm>
            <a:off x="4114800" y="1752600"/>
            <a:ext cx="4648200" cy="3810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Endogenous Income</a:t>
            </a:r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35052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 bwMode="auto">
          <a:xfrm>
            <a:off x="2590800" y="4267200"/>
            <a:ext cx="13716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7349" name="Straight Arrow Connector 8"/>
          <p:cNvCxnSpPr>
            <a:cxnSpLocks noChangeShapeType="1"/>
          </p:cNvCxnSpPr>
          <p:nvPr/>
        </p:nvCxnSpPr>
        <p:spPr bwMode="auto">
          <a:xfrm flipH="1">
            <a:off x="457200" y="4267200"/>
            <a:ext cx="1752600" cy="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57350" name="TextBox 10"/>
          <p:cNvSpPr txBox="1">
            <a:spLocks noChangeArrowheads="1"/>
          </p:cNvSpPr>
          <p:nvPr/>
        </p:nvSpPr>
        <p:spPr bwMode="auto">
          <a:xfrm>
            <a:off x="457200" y="44196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" charset="0"/>
                <a:cs typeface="Arial" charset="0"/>
              </a:rPr>
              <a:t>     0 = Not Healthy</a:t>
            </a:r>
          </a:p>
        </p:txBody>
      </p:sp>
      <p:sp>
        <p:nvSpPr>
          <p:cNvPr id="57351" name="TextBox 17"/>
          <p:cNvSpPr txBox="1">
            <a:spLocks noChangeArrowheads="1"/>
          </p:cNvSpPr>
          <p:nvPr/>
        </p:nvSpPr>
        <p:spPr bwMode="auto">
          <a:xfrm>
            <a:off x="2114550" y="43815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  <a:cs typeface="Arial" charset="0"/>
              </a:rPr>
              <a:t>        </a:t>
            </a:r>
            <a:r>
              <a:rPr lang="en-US" sz="1400" b="1">
                <a:latin typeface="Arial" charset="0"/>
                <a:cs typeface="Arial" charset="0"/>
              </a:rPr>
              <a:t>1 = Healthy</a:t>
            </a:r>
          </a:p>
        </p:txBody>
      </p:sp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457200" y="4800600"/>
            <a:ext cx="3505200" cy="127727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smtClean="0">
                <a:latin typeface="Arial" charset="0"/>
              </a:rPr>
              <a:t>Healthy = 0 or 1</a:t>
            </a:r>
          </a:p>
          <a:p>
            <a:pPr algn="ctr">
              <a:spcBef>
                <a:spcPct val="50000"/>
              </a:spcBef>
            </a:pPr>
            <a:r>
              <a:rPr lang="en-US" sz="1400" b="1" smtClean="0">
                <a:latin typeface="Arial" charset="0"/>
              </a:rPr>
              <a:t>Age</a:t>
            </a:r>
            <a:r>
              <a:rPr lang="en-US" sz="1400" b="1">
                <a:latin typeface="Arial" charset="0"/>
              </a:rPr>
              <a:t>, Married, Kids, Gender, </a:t>
            </a:r>
            <a:r>
              <a:rPr lang="en-US" sz="1400" b="1" smtClean="0">
                <a:solidFill>
                  <a:srgbClr val="FF3300"/>
                </a:solidFill>
                <a:latin typeface="Arial" charset="0"/>
              </a:rPr>
              <a:t>Income</a:t>
            </a:r>
            <a:br>
              <a:rPr lang="en-US" sz="1400" b="1" smtClean="0">
                <a:solidFill>
                  <a:srgbClr val="FF3300"/>
                </a:solidFill>
                <a:latin typeface="Arial" charset="0"/>
              </a:rPr>
            </a:br>
            <a:r>
              <a:rPr lang="en-US" sz="1400" b="1" smtClean="0">
                <a:solidFill>
                  <a:srgbClr val="FF3300"/>
                </a:solidFill>
                <a:latin typeface="Arial" charset="0"/>
              </a:rPr>
              <a:t>Determinants of Income (observed and unobserved) also determine health satisfaction.</a:t>
            </a:r>
            <a:endParaRPr lang="en-US" sz="1400" b="1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5735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3276600"/>
            <a:ext cx="4419600" cy="234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4572000" y="2514600"/>
            <a:ext cx="3733800" cy="63094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smtClean="0">
                <a:latin typeface="Arial" charset="0"/>
              </a:rPr>
              <a:t>Income responds to</a:t>
            </a:r>
          </a:p>
          <a:p>
            <a:pPr algn="ctr">
              <a:spcBef>
                <a:spcPct val="50000"/>
              </a:spcBef>
            </a:pPr>
            <a:r>
              <a:rPr lang="en-US" sz="1400" b="1" smtClean="0">
                <a:latin typeface="Arial" charset="0"/>
              </a:rPr>
              <a:t>Age</a:t>
            </a:r>
            <a:r>
              <a:rPr lang="en-US" sz="1400" b="1">
                <a:latin typeface="Arial" charset="0"/>
              </a:rPr>
              <a:t>, Age</a:t>
            </a:r>
            <a:r>
              <a:rPr lang="en-US" sz="1400" b="1" baseline="30000">
                <a:latin typeface="Arial" charset="0"/>
              </a:rPr>
              <a:t>2</a:t>
            </a:r>
            <a:r>
              <a:rPr lang="en-US" sz="1400" b="1">
                <a:latin typeface="Arial" charset="0"/>
              </a:rPr>
              <a:t>, </a:t>
            </a:r>
            <a:r>
              <a:rPr lang="en-US" sz="1400" b="1">
                <a:solidFill>
                  <a:srgbClr val="FF3300"/>
                </a:solidFill>
                <a:latin typeface="Arial" charset="0"/>
              </a:rPr>
              <a:t>Educ</a:t>
            </a:r>
            <a:r>
              <a:rPr lang="en-US" sz="1400" b="1">
                <a:latin typeface="Arial" charset="0"/>
              </a:rPr>
              <a:t>, Married, Kids, Gender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Estimation by ML (Control Function)</a:t>
            </a:r>
          </a:p>
        </p:txBody>
      </p:sp>
      <p:graphicFrame>
        <p:nvGraphicFramePr>
          <p:cNvPr id="8194" name="Object 5"/>
          <p:cNvGraphicFramePr>
            <a:graphicFrameLocks noChangeAspect="1"/>
          </p:cNvGraphicFramePr>
          <p:nvPr/>
        </p:nvGraphicFramePr>
        <p:xfrm>
          <a:off x="2057400" y="1905000"/>
          <a:ext cx="5334000" cy="41407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596" name="Equation" r:id="rId4" imgW="3568700" imgH="2768600" progId="Equation.DSMT4">
                  <p:embed/>
                </p:oleObj>
              </mc:Choice>
              <mc:Fallback>
                <p:oleObj name="Equation" r:id="rId4" imgW="3568700" imgH="27686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905000"/>
                        <a:ext cx="5334000" cy="41407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Two Approaches to ML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1752600" y="1949116"/>
          <a:ext cx="5916613" cy="4680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620" name="Equation" r:id="rId4" imgW="3886200" imgH="3073400" progId="Equation.DSMT4">
                  <p:embed/>
                </p:oleObj>
              </mc:Choice>
              <mc:Fallback>
                <p:oleObj name="Equation" r:id="rId4" imgW="3886200" imgH="30734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49116"/>
                        <a:ext cx="5916613" cy="46802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FIML Estimates</a:t>
            </a:r>
          </a:p>
        </p:txBody>
      </p:sp>
      <p:sp>
        <p:nvSpPr>
          <p:cNvPr id="58371" name="Text Box 5"/>
          <p:cNvSpPr txBox="1">
            <a:spLocks noChangeArrowheads="1"/>
          </p:cNvSpPr>
          <p:nvPr/>
        </p:nvSpPr>
        <p:spPr bwMode="auto">
          <a:xfrm>
            <a:off x="1371600" y="1676400"/>
            <a:ext cx="7010400" cy="5021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 err="1">
                <a:solidFill>
                  <a:srgbClr val="FF3300"/>
                </a:solidFill>
                <a:latin typeface="Courier New" pitchFamily="49" charset="0"/>
              </a:rPr>
              <a:t>Probit</a:t>
            </a:r>
            <a:r>
              <a:rPr lang="en-US" sz="1200" b="1" dirty="0">
                <a:solidFill>
                  <a:srgbClr val="FF3300"/>
                </a:solidFill>
                <a:latin typeface="Courier New" pitchFamily="49" charset="0"/>
              </a:rPr>
              <a:t> with Endogenous RHS Variable</a:t>
            </a:r>
          </a:p>
          <a:p>
            <a:r>
              <a:rPr lang="en-US" sz="1200" b="1" dirty="0">
                <a:latin typeface="Courier New" pitchFamily="49" charset="0"/>
              </a:rPr>
              <a:t>Dependent variable              HEALTHY</a:t>
            </a:r>
          </a:p>
          <a:p>
            <a:r>
              <a:rPr lang="en-US" sz="1200" b="1" dirty="0">
                <a:latin typeface="Courier New" pitchFamily="49" charset="0"/>
              </a:rPr>
              <a:t>Log likelihood function     -6464.60772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        |Coefficients in </a:t>
            </a:r>
            <a:r>
              <a:rPr lang="en-US" sz="1200" b="1" dirty="0" err="1">
                <a:latin typeface="Courier New" pitchFamily="49" charset="0"/>
              </a:rPr>
              <a:t>Probit</a:t>
            </a:r>
            <a:r>
              <a:rPr lang="en-US" sz="1200" b="1" dirty="0">
                <a:latin typeface="Courier New" pitchFamily="49" charset="0"/>
              </a:rPr>
              <a:t> Equation for HEALTHY</a:t>
            </a:r>
          </a:p>
          <a:p>
            <a:r>
              <a:rPr lang="en-US" sz="1200" b="1" dirty="0">
                <a:latin typeface="Courier New" pitchFamily="49" charset="0"/>
              </a:rPr>
              <a:t>Constant|    1.21760***       .06359       19.149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-.02426***       .00081      -29.864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MARRIED|    -.02599          .02329       -1.116   .2644       .75862</a:t>
            </a:r>
          </a:p>
          <a:p>
            <a:r>
              <a:rPr lang="en-US" sz="1200" b="1" dirty="0">
                <a:latin typeface="Courier New" pitchFamily="49" charset="0"/>
              </a:rPr>
              <a:t>  HHKIDS|     .06932***       .01890        3.668   .0002       .40273</a:t>
            </a:r>
          </a:p>
          <a:p>
            <a:r>
              <a:rPr lang="en-US" sz="1200" b="1" dirty="0">
                <a:latin typeface="Courier New" pitchFamily="49" charset="0"/>
              </a:rPr>
              <a:t>  FEMALE|    -.14180***       .01583       -8.959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 INCOME|     .53778***       .14473        3.716   .0002       .35208</a:t>
            </a:r>
          </a:p>
          <a:p>
            <a:r>
              <a:rPr lang="en-US" sz="1200" b="1" dirty="0">
                <a:latin typeface="Courier New" pitchFamily="49" charset="0"/>
              </a:rPr>
              <a:t>        |Coefficients in Linear Regression for INCOME</a:t>
            </a:r>
          </a:p>
          <a:p>
            <a:r>
              <a:rPr lang="en-US" sz="1200" b="1" dirty="0">
                <a:latin typeface="Courier New" pitchFamily="49" charset="0"/>
              </a:rPr>
              <a:t>Constant|    -.36099***       .01704      -21.180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.02159***       .00083       26.062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AGESQ|    -.00025***     .944134D-05   -26.569   .0000      2022.86</a:t>
            </a:r>
          </a:p>
          <a:p>
            <a:r>
              <a:rPr lang="en-US" sz="1200" b="1" dirty="0">
                <a:latin typeface="Courier New" pitchFamily="49" charset="0"/>
              </a:rPr>
              <a:t>    EDUC|     .02064***       .00039       52.729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MARRIED|     .07783***       .00259       30.080   .0000       .75862</a:t>
            </a:r>
          </a:p>
          <a:p>
            <a:r>
              <a:rPr lang="en-US" sz="1200" b="1" dirty="0">
                <a:latin typeface="Courier New" pitchFamily="49" charset="0"/>
              </a:rPr>
              <a:t>  HHKIDS|    -.03564***       .00232      -15.332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  FEMALE|     .00413**        .00203        2.033   .0420       .47877</a:t>
            </a:r>
          </a:p>
          <a:p>
            <a:r>
              <a:rPr lang="en-US" sz="1200" b="1" dirty="0">
                <a:latin typeface="Courier New" pitchFamily="49" charset="0"/>
              </a:rPr>
              <a:t>        |Standard Deviation of Regression Disturbances</a:t>
            </a:r>
          </a:p>
          <a:p>
            <a:r>
              <a:rPr lang="en-US" sz="1200" b="1" dirty="0">
                <a:latin typeface="Courier New" pitchFamily="49" charset="0"/>
              </a:rPr>
              <a:t>Sigma(w)|     .16445***       .00026      644.874   .0000</a:t>
            </a:r>
          </a:p>
          <a:p>
            <a:r>
              <a:rPr lang="en-US" sz="1200" b="1" dirty="0">
                <a:latin typeface="Courier New" pitchFamily="49" charset="0"/>
              </a:rPr>
              <a:t>        |Correlation Between </a:t>
            </a:r>
            <a:r>
              <a:rPr lang="en-US" sz="1200" b="1" dirty="0" err="1">
                <a:latin typeface="Courier New" pitchFamily="49" charset="0"/>
              </a:rPr>
              <a:t>Probit</a:t>
            </a:r>
            <a:r>
              <a:rPr lang="en-US" sz="1200" b="1" dirty="0">
                <a:latin typeface="Courier New" pitchFamily="49" charset="0"/>
              </a:rPr>
              <a:t> and Regression Disturbances</a:t>
            </a:r>
          </a:p>
          <a:p>
            <a:r>
              <a:rPr lang="en-US" sz="1200" b="1" dirty="0">
                <a:latin typeface="Courier New" pitchFamily="49" charset="0"/>
              </a:rPr>
              <a:t>Rho(</a:t>
            </a:r>
            <a:r>
              <a:rPr lang="en-US" sz="1200" b="1" dirty="0" err="1">
                <a:latin typeface="Courier New" pitchFamily="49" charset="0"/>
              </a:rPr>
              <a:t>e,w</a:t>
            </a:r>
            <a:r>
              <a:rPr lang="en-US" sz="1200" b="1" dirty="0">
                <a:latin typeface="Courier New" pitchFamily="49" charset="0"/>
              </a:rPr>
              <a:t>)|    -.02630          .02499       -1.052   .2926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295400" y="6096000"/>
            <a:ext cx="6705600" cy="533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Partial Effects: Scaled Coefficients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6927551"/>
              </p:ext>
            </p:extLst>
          </p:nvPr>
        </p:nvGraphicFramePr>
        <p:xfrm>
          <a:off x="1066800" y="2049633"/>
          <a:ext cx="6959600" cy="4351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644" name="Equation" r:id="rId4" imgW="4203700" imgH="2628900" progId="Equation.DSMT4">
                  <p:embed/>
                </p:oleObj>
              </mc:Choice>
              <mc:Fallback>
                <p:oleObj name="Equation" r:id="rId4" imgW="4203700" imgH="26289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049633"/>
                        <a:ext cx="6959600" cy="43511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Partial Effects</a:t>
            </a:r>
          </a:p>
        </p:txBody>
      </p:sp>
      <p:pic>
        <p:nvPicPr>
          <p:cNvPr id="5939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828800"/>
            <a:ext cx="8229600" cy="3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6" name="Text Box 6"/>
          <p:cNvSpPr txBox="1">
            <a:spLocks noChangeArrowheads="1"/>
          </p:cNvSpPr>
          <p:nvPr/>
        </p:nvSpPr>
        <p:spPr bwMode="auto">
          <a:xfrm>
            <a:off x="609600" y="5410200"/>
            <a:ext cx="8077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The scale factor is computed using the model coefficients, means of the variables and 35,000 draws from the standard normal population.</a:t>
            </a:r>
          </a:p>
        </p:txBody>
      </p:sp>
      <p:sp>
        <p:nvSpPr>
          <p:cNvPr id="59397" name="Text Box 8"/>
          <p:cNvSpPr txBox="1">
            <a:spLocks noChangeArrowheads="1"/>
          </p:cNvSpPr>
          <p:nvPr/>
        </p:nvSpPr>
        <p:spPr bwMode="auto">
          <a:xfrm>
            <a:off x="4648200" y="1981200"/>
            <a:ext cx="17526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>
                <a:cs typeface="Times New Roman" pitchFamily="18" charset="0"/>
              </a:rPr>
              <a:t>θ</a:t>
            </a:r>
            <a:r>
              <a:rPr lang="en-US">
                <a:cs typeface="Times New Roman" pitchFamily="18" charset="0"/>
              </a:rPr>
              <a:t> = 0.53778</a:t>
            </a:r>
            <a:endParaRPr lang="el-GR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223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Endogenous Binary Variable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84582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U*   = </a:t>
            </a:r>
            <a:r>
              <a:rPr lang="el-GR" b="1" smtClean="0"/>
              <a:t>β</a:t>
            </a:r>
            <a:r>
              <a:rPr lang="en-US" b="1" smtClean="0"/>
              <a:t>’x</a:t>
            </a:r>
            <a:r>
              <a:rPr lang="en-US" smtClean="0"/>
              <a:t> + </a:t>
            </a:r>
            <a:r>
              <a:rPr lang="el-GR" smtClean="0">
                <a:latin typeface="Arial" charset="0"/>
                <a:cs typeface="Arial" charset="0"/>
              </a:rPr>
              <a:t>θ</a:t>
            </a:r>
            <a:r>
              <a:rPr lang="en-US" smtClean="0">
                <a:latin typeface="Arial" charset="0"/>
                <a:cs typeface="Arial" charset="0"/>
              </a:rPr>
              <a:t>h +</a:t>
            </a:r>
            <a:r>
              <a:rPr lang="en-US" smtClean="0"/>
              <a:t> </a:t>
            </a:r>
            <a:r>
              <a:rPr lang="el-GR" smtClean="0"/>
              <a:t>ε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y     = 1[U* &gt; 0]</a:t>
            </a:r>
            <a:br>
              <a:rPr lang="en-US" smtClean="0"/>
            </a:br>
            <a:r>
              <a:rPr lang="en-US" smtClean="0">
                <a:solidFill>
                  <a:srgbClr val="FF3300"/>
                </a:solidFill>
              </a:rPr>
              <a:t>h*   = </a:t>
            </a:r>
            <a:r>
              <a:rPr lang="el-GR" b="1" smtClean="0">
                <a:solidFill>
                  <a:srgbClr val="FF3300"/>
                </a:solidFill>
              </a:rPr>
              <a:t>α</a:t>
            </a:r>
            <a:r>
              <a:rPr lang="en-US" b="1" smtClean="0">
                <a:solidFill>
                  <a:srgbClr val="FF3300"/>
                </a:solidFill>
              </a:rPr>
              <a:t>’z</a:t>
            </a:r>
            <a:r>
              <a:rPr lang="en-US" smtClean="0">
                <a:solidFill>
                  <a:srgbClr val="FF3300"/>
                </a:solidFill>
              </a:rPr>
              <a:t>        + u</a:t>
            </a:r>
            <a:br>
              <a:rPr lang="en-US" smtClean="0">
                <a:solidFill>
                  <a:srgbClr val="FF3300"/>
                </a:solidFill>
              </a:rPr>
            </a:br>
            <a:r>
              <a:rPr lang="en-US" smtClean="0">
                <a:solidFill>
                  <a:srgbClr val="FF3300"/>
                </a:solidFill>
              </a:rPr>
              <a:t>h     = 1[h* &gt; 0]</a:t>
            </a:r>
            <a:endParaRPr lang="el-GR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E[</a:t>
            </a:r>
            <a:r>
              <a:rPr lang="el-GR" smtClean="0"/>
              <a:t>ε</a:t>
            </a:r>
            <a:r>
              <a:rPr lang="en-US" smtClean="0"/>
              <a:t>|h*] ≠ 0 </a:t>
            </a:r>
            <a:r>
              <a:rPr lang="en-US" smtClean="0">
                <a:sym typeface="Wingdings" pitchFamily="2" charset="2"/>
              </a:rPr>
              <a:t> Cov[u, </a:t>
            </a:r>
            <a:r>
              <a:rPr lang="el-GR" smtClean="0"/>
              <a:t>ε</a:t>
            </a:r>
            <a:r>
              <a:rPr lang="en-US" smtClean="0">
                <a:sym typeface="Wingdings" pitchFamily="2" charset="2"/>
              </a:rPr>
              <a:t>] </a:t>
            </a:r>
            <a:r>
              <a:rPr lang="en-US" smtClean="0"/>
              <a:t>≠ 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Additional Assumptions: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(u,</a:t>
            </a:r>
            <a:r>
              <a:rPr lang="el-GR" smtClean="0"/>
              <a:t>ε</a:t>
            </a:r>
            <a:r>
              <a:rPr lang="en-US" smtClean="0"/>
              <a:t>)  ~  N[(0,0),(</a:t>
            </a:r>
            <a:r>
              <a:rPr lang="el-GR" smtClean="0"/>
              <a:t>σ</a:t>
            </a:r>
            <a:r>
              <a:rPr lang="en-US" baseline="-25000" smtClean="0"/>
              <a:t>u</a:t>
            </a:r>
            <a:r>
              <a:rPr lang="en-US" baseline="30000" smtClean="0"/>
              <a:t>2</a:t>
            </a:r>
            <a:r>
              <a:rPr lang="en-US" smtClean="0"/>
              <a:t>, </a:t>
            </a:r>
            <a:r>
              <a:rPr lang="el-GR" smtClean="0"/>
              <a:t>ρσ</a:t>
            </a:r>
            <a:r>
              <a:rPr lang="en-US" baseline="-25000" smtClean="0"/>
              <a:t>u</a:t>
            </a:r>
            <a:r>
              <a:rPr lang="en-US" smtClean="0"/>
              <a:t>, 1)]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b="1" smtClean="0">
                <a:latin typeface="Arial" charset="0"/>
              </a:rPr>
              <a:t>z</a:t>
            </a:r>
            <a:r>
              <a:rPr lang="en-US" smtClean="0">
                <a:latin typeface="Arial" charset="0"/>
              </a:rPr>
              <a:t>          =  a valid set of exogenous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                variables, uncorrelated with (u,</a:t>
            </a:r>
            <a:r>
              <a:rPr lang="el-GR" smtClean="0"/>
              <a:t>ε</a:t>
            </a:r>
            <a:r>
              <a:rPr lang="en-US" smtClean="0"/>
              <a:t>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4191000" y="1828800"/>
            <a:ext cx="304800" cy="12192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05400" y="2133600"/>
            <a:ext cx="3581400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+mj-lt"/>
              </a:rPr>
              <a:t>Correlation = </a:t>
            </a:r>
            <a:r>
              <a:rPr lang="el-GR" sz="1400" b="1" smtClean="0">
                <a:latin typeface="+mj-lt"/>
              </a:rPr>
              <a:t>ρ</a:t>
            </a:r>
            <a:r>
              <a:rPr lang="en-US" sz="1400" b="1" smtClean="0">
                <a:latin typeface="+mj-lt"/>
              </a:rPr>
              <a:t>.</a:t>
            </a:r>
          </a:p>
          <a:p>
            <a:r>
              <a:rPr lang="en-US" sz="1400" b="1" smtClean="0">
                <a:latin typeface="+mj-lt"/>
              </a:rPr>
              <a:t>This is the source of the endogeneity  </a:t>
            </a:r>
            <a:endParaRPr lang="en-US" sz="1400" b="1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16908" y="2209800"/>
            <a:ext cx="412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  <a:sym typeface="Symbol"/>
              </a:rPr>
              <a:t>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0" y="5791200"/>
            <a:ext cx="731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solidFill>
                  <a:srgbClr val="FF0000"/>
                </a:solidFill>
                <a:latin typeface="+mj-lt"/>
              </a:rPr>
              <a:t>This is not IV estimation. Z may be uncorrelated with X without problems.</a:t>
            </a:r>
            <a:endParaRPr lang="en-US" sz="1600" b="1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03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Endogenous Binary Variable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1371600" y="1600200"/>
          <a:ext cx="7162800" cy="202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668" name="Equation" r:id="rId4" imgW="2921000" imgH="825500" progId="Equation.DSMT4">
                  <p:embed/>
                </p:oleObj>
              </mc:Choice>
              <mc:Fallback>
                <p:oleObj name="Equation" r:id="rId4" imgW="2921000" imgH="8255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600200"/>
                        <a:ext cx="7162800" cy="2024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4267200"/>
            <a:ext cx="3657600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4267200"/>
            <a:ext cx="4038600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457200" y="3810000"/>
            <a:ext cx="3686175" cy="323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Arial" charset="0"/>
              </a:rPr>
              <a:t>Doctor = F(age,age</a:t>
            </a:r>
            <a:r>
              <a:rPr lang="en-US" sz="1400" baseline="30000">
                <a:latin typeface="Arial" charset="0"/>
              </a:rPr>
              <a:t>2</a:t>
            </a:r>
            <a:r>
              <a:rPr lang="en-US" sz="1400">
                <a:latin typeface="Arial" charset="0"/>
              </a:rPr>
              <a:t>,income,female,</a:t>
            </a:r>
            <a:r>
              <a:rPr lang="en-US" sz="1400" b="1">
                <a:solidFill>
                  <a:srgbClr val="FF3300"/>
                </a:solidFill>
                <a:latin typeface="Arial" charset="0"/>
              </a:rPr>
              <a:t>Public</a:t>
            </a:r>
            <a:r>
              <a:rPr lang="en-US" sz="1400">
                <a:latin typeface="Arial" charset="0"/>
              </a:rPr>
              <a:t>)</a:t>
            </a:r>
          </a:p>
        </p:txBody>
      </p:sp>
      <p:sp>
        <p:nvSpPr>
          <p:cNvPr id="11271" name="Text Box 8"/>
          <p:cNvSpPr txBox="1">
            <a:spLocks noChangeArrowheads="1"/>
          </p:cNvSpPr>
          <p:nvPr/>
        </p:nvSpPr>
        <p:spPr bwMode="auto">
          <a:xfrm>
            <a:off x="4495800" y="3810000"/>
            <a:ext cx="4191000" cy="323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3300"/>
                </a:solidFill>
                <a:latin typeface="Arial" charset="0"/>
              </a:rPr>
              <a:t>Public</a:t>
            </a:r>
            <a:r>
              <a:rPr lang="en-US" sz="1400">
                <a:latin typeface="Arial" charset="0"/>
              </a:rPr>
              <a:t> = F(age,educ,income,married,kids,female)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FIML Estimates</a:t>
            </a:r>
          </a:p>
        </p:txBody>
      </p:sp>
      <p:sp>
        <p:nvSpPr>
          <p:cNvPr id="62467" name="Text Box 5"/>
          <p:cNvSpPr txBox="1">
            <a:spLocks noChangeArrowheads="1"/>
          </p:cNvSpPr>
          <p:nvPr/>
        </p:nvSpPr>
        <p:spPr bwMode="auto">
          <a:xfrm>
            <a:off x="1143000" y="1600200"/>
            <a:ext cx="70866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FIML Estimates of Bivariate Probit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DOCPUB</a:t>
            </a:r>
          </a:p>
          <a:p>
            <a:r>
              <a:rPr lang="en-US" sz="1200" b="1">
                <a:latin typeface="Courier New" pitchFamily="49" charset="0"/>
              </a:rPr>
              <a:t>Log likelihood function    -25671.43905</a:t>
            </a:r>
          </a:p>
          <a:p>
            <a:r>
              <a:rPr lang="en-US" sz="1200" b="1">
                <a:latin typeface="Courier New" pitchFamily="49" charset="0"/>
              </a:rPr>
              <a:t>Estimation based on N =  27326, K =  14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DOCTOR</a:t>
            </a:r>
          </a:p>
          <a:p>
            <a:r>
              <a:rPr lang="en-US" sz="1200" b="1">
                <a:latin typeface="Courier New" pitchFamily="49" charset="0"/>
              </a:rPr>
              <a:t>Constant|     .59049***       .14473        4.080   .0000</a:t>
            </a:r>
          </a:p>
          <a:p>
            <a:r>
              <a:rPr lang="en-US" sz="1200" b="1">
                <a:latin typeface="Courier New" pitchFamily="49" charset="0"/>
              </a:rPr>
              <a:t>     AGE|    -.05740***       .00601       -9.559   .0000      43.5257</a:t>
            </a:r>
          </a:p>
          <a:p>
            <a:r>
              <a:rPr lang="en-US" sz="1200" b="1">
                <a:latin typeface="Courier New" pitchFamily="49" charset="0"/>
              </a:rPr>
              <a:t>   AGESQ|     .00082***     .681660D-04    12.100   .0000      2022.86</a:t>
            </a:r>
          </a:p>
          <a:p>
            <a:r>
              <a:rPr lang="en-US" sz="1200" b="1">
                <a:latin typeface="Courier New" pitchFamily="49" charset="0"/>
              </a:rPr>
              <a:t>  INCOME|     .08883*         .05094        1.744   .0812       .35208</a:t>
            </a:r>
          </a:p>
          <a:p>
            <a:r>
              <a:rPr lang="en-US" sz="1200" b="1">
                <a:latin typeface="Courier New" pitchFamily="49" charset="0"/>
              </a:rPr>
              <a:t>  FEMALE|     .34583***       .01629       21.225   .0000       .47877</a:t>
            </a:r>
          </a:p>
          <a:p>
            <a:r>
              <a:rPr lang="en-US" sz="1200" b="1">
                <a:latin typeface="Courier New" pitchFamily="49" charset="0"/>
              </a:rPr>
              <a:t>  PUBLIC|     .43533***       .07357        5.917   .0000       .88571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PUBLIC</a:t>
            </a:r>
          </a:p>
          <a:p>
            <a:r>
              <a:rPr lang="en-US" sz="1200" b="1">
                <a:latin typeface="Courier New" pitchFamily="49" charset="0"/>
              </a:rPr>
              <a:t>Constant|    3.55054***       .07446       47.681   .0000</a:t>
            </a:r>
          </a:p>
          <a:p>
            <a:r>
              <a:rPr lang="en-US" sz="1200" b="1">
                <a:latin typeface="Courier New" pitchFamily="49" charset="0"/>
              </a:rPr>
              <a:t>     AGE|     .00067          .00115         .581   .5612      43.5257</a:t>
            </a:r>
          </a:p>
          <a:p>
            <a:r>
              <a:rPr lang="en-US" sz="1200" b="1">
                <a:latin typeface="Courier New" pitchFamily="49" charset="0"/>
              </a:rPr>
              <a:t>    EDUC|    -.16839***       .00416      -40.499   .0000      11.3206</a:t>
            </a:r>
          </a:p>
          <a:p>
            <a:r>
              <a:rPr lang="en-US" sz="1200" b="1">
                <a:latin typeface="Courier New" pitchFamily="49" charset="0"/>
              </a:rPr>
              <a:t>  INCOME|    -.98656***       .05171      -19.077   .0000       .35208</a:t>
            </a:r>
          </a:p>
          <a:p>
            <a:r>
              <a:rPr lang="en-US" sz="1200" b="1">
                <a:latin typeface="Courier New" pitchFamily="49" charset="0"/>
              </a:rPr>
              <a:t> MARRIED|    -.00985          .02922        -.337   .7361       .75862</a:t>
            </a:r>
          </a:p>
          <a:p>
            <a:r>
              <a:rPr lang="en-US" sz="1200" b="1">
                <a:latin typeface="Courier New" pitchFamily="49" charset="0"/>
              </a:rPr>
              <a:t>  HHKIDS|    -.08095***       .02510       -3.225   .0013       .40273</a:t>
            </a:r>
          </a:p>
          <a:p>
            <a:r>
              <a:rPr lang="en-US" sz="1200" b="1">
                <a:latin typeface="Courier New" pitchFamily="49" charset="0"/>
              </a:rPr>
              <a:t>  FEMALE|     .12139***       .02231        5.442   .0000       .47877</a:t>
            </a:r>
          </a:p>
          <a:p>
            <a:r>
              <a:rPr lang="en-US" sz="1200" b="1">
                <a:latin typeface="Courier New" pitchFamily="49" charset="0"/>
              </a:rPr>
              <a:t>        |Disturbance correlation</a:t>
            </a:r>
          </a:p>
          <a:p>
            <a:r>
              <a:rPr lang="en-US" sz="1200" b="1">
                <a:latin typeface="Courier New" pitchFamily="49" charset="0"/>
              </a:rPr>
              <a:t>RHO(1,2)|    -.17280***       .04074       -4.241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143000" y="5850469"/>
            <a:ext cx="6705600" cy="533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Partial Effects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1219200" y="1634661"/>
          <a:ext cx="6313488" cy="457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7692" name="Equation" r:id="rId4" imgW="3962400" imgH="2870200" progId="Equation.DSMT4">
                  <p:embed/>
                </p:oleObj>
              </mc:Choice>
              <mc:Fallback>
                <p:oleObj name="Equation" r:id="rId4" imgW="3962400" imgH="28702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634661"/>
                        <a:ext cx="6313488" cy="4572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1447800" y="3657600"/>
            <a:ext cx="1447800" cy="9144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447800" y="4953000"/>
            <a:ext cx="1524000" cy="914400"/>
          </a:xfrm>
          <a:prstGeom prst="rect">
            <a:avLst/>
          </a:prstGeom>
          <a:solidFill>
            <a:srgbClr val="92D05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Identification Issues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905001"/>
            <a:ext cx="7315200" cy="35052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charset="0"/>
              </a:rPr>
              <a:t>Exclusions are not needed for estimation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Identification is, in principle, by “functional form”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Researchers usually have a variable in the treatment equation that is not in the main probit equation “to improve identification”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A fully simultaneous model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y1 = f(</a:t>
            </a:r>
            <a:r>
              <a:rPr lang="en-US" sz="2000" b="1" smtClean="0">
                <a:latin typeface="Arial" charset="0"/>
              </a:rPr>
              <a:t>x</a:t>
            </a:r>
            <a:r>
              <a:rPr lang="en-US" sz="2000" smtClean="0">
                <a:latin typeface="Arial" charset="0"/>
              </a:rPr>
              <a:t>1,y2),  y2 = f(</a:t>
            </a:r>
            <a:r>
              <a:rPr lang="en-US" sz="2000" b="1" smtClean="0">
                <a:latin typeface="Arial" charset="0"/>
              </a:rPr>
              <a:t>x</a:t>
            </a:r>
            <a:r>
              <a:rPr lang="en-US" sz="2000" smtClean="0">
                <a:latin typeface="Arial" charset="0"/>
              </a:rPr>
              <a:t>2,y1)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Not identified even with exclusion restrictions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(Model is “incoherent”)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15029</TotalTime>
  <Words>2736</Words>
  <Application>Microsoft Office PowerPoint</Application>
  <PresentationFormat>On-screen Show (4:3)</PresentationFormat>
  <Paragraphs>539</Paragraphs>
  <Slides>86</Slides>
  <Notes>66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86</vt:i4>
      </vt:variant>
    </vt:vector>
  </HeadingPairs>
  <TitlesOfParts>
    <vt:vector size="89" baseType="lpstr">
      <vt:lpstr>Level</vt:lpstr>
      <vt:lpstr>Equation</vt:lpstr>
      <vt:lpstr>MathType 6.0 Equation</vt:lpstr>
      <vt:lpstr>Discrete Choice Modeling</vt:lpstr>
      <vt:lpstr>A Random Utility Approach</vt:lpstr>
      <vt:lpstr>Binary Outcome: Visit Doctor</vt:lpstr>
      <vt:lpstr>A Model for Binary Choice</vt:lpstr>
      <vt:lpstr> </vt:lpstr>
      <vt:lpstr>PowerPoint Presentation</vt:lpstr>
      <vt:lpstr>Application</vt:lpstr>
      <vt:lpstr> Binary Choice Data</vt:lpstr>
      <vt:lpstr>An Econometric Model</vt:lpstr>
      <vt:lpstr>PowerPoint Presentation</vt:lpstr>
      <vt:lpstr>Modeling Approaches</vt:lpstr>
      <vt:lpstr>Nonparametric Regressions</vt:lpstr>
      <vt:lpstr>Klein and Spady Semiparametric No specific distribution assumed</vt:lpstr>
      <vt:lpstr>Fully Parametric</vt:lpstr>
      <vt:lpstr>Parametric: Logit Model</vt:lpstr>
      <vt:lpstr>Parametric Model Estimation</vt:lpstr>
      <vt:lpstr>Completing the Model:  F()</vt:lpstr>
      <vt:lpstr>Estimated Binary Choice Models</vt:lpstr>
      <vt:lpstr>PowerPoint Presentation</vt:lpstr>
      <vt:lpstr>Partial Effects in Probability Models</vt:lpstr>
      <vt:lpstr>Estimated Partial Effects</vt:lpstr>
      <vt:lpstr>Partial Effect for a Dummy Variable</vt:lpstr>
      <vt:lpstr>Partial Effect – Dummy Variable</vt:lpstr>
      <vt:lpstr>Computing Partial Effects</vt:lpstr>
      <vt:lpstr>Average Partial Effects</vt:lpstr>
      <vt:lpstr>Average Partial Effects vs. Partial Effects at Data Means</vt:lpstr>
      <vt:lpstr>Practicalities of Nonlinearities</vt:lpstr>
      <vt:lpstr>Partial Effect for Nonlinear Terms</vt:lpstr>
      <vt:lpstr>Average Partial Effect: Averaged over Sample Incomes and Genders for Specific Values of Age</vt:lpstr>
      <vt:lpstr>The Linear Probability “Model”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Negative Predicted Probabilities</vt:lpstr>
      <vt:lpstr>Measuring Fit</vt:lpstr>
      <vt:lpstr>How Well Does the Model Fit?</vt:lpstr>
      <vt:lpstr>Log Likelihoods</vt:lpstr>
      <vt:lpstr>Likelihood Ratio Index</vt:lpstr>
      <vt:lpstr>The Likelihood Ratio Index</vt:lpstr>
      <vt:lpstr>Fit Measures Based on LogL</vt:lpstr>
      <vt:lpstr>Fit Measures Based on Predictions</vt:lpstr>
      <vt:lpstr>Predicting the Outcome </vt:lpstr>
      <vt:lpstr>Cramer Fit Measure</vt:lpstr>
      <vt:lpstr>Hypothesis Testing in Binary Choice Models</vt:lpstr>
      <vt:lpstr>Covariance Matrix for the MLE</vt:lpstr>
      <vt:lpstr>Simplifications</vt:lpstr>
      <vt:lpstr>Robust Covariance Matrix</vt:lpstr>
      <vt:lpstr>Robust Covariance Matrix for Logit Model</vt:lpstr>
      <vt:lpstr>Base Model for Hypothesis Tests</vt:lpstr>
      <vt:lpstr>Likelihood Ratio Tests</vt:lpstr>
      <vt:lpstr>LR Test of H0</vt:lpstr>
      <vt:lpstr>Wald Test</vt:lpstr>
      <vt:lpstr>PowerPoint Presentation</vt:lpstr>
      <vt:lpstr>Lagrange Multiplier Test</vt:lpstr>
      <vt:lpstr>LM Test for a Logit Model</vt:lpstr>
      <vt:lpstr>PowerPoint Presentation</vt:lpstr>
      <vt:lpstr>PowerPoint Presentation</vt:lpstr>
      <vt:lpstr>PowerPoint Presentation</vt:lpstr>
      <vt:lpstr>PowerPoint Presentation</vt:lpstr>
      <vt:lpstr>Inference About  Partial Effects</vt:lpstr>
      <vt:lpstr>Marginal Effects for Binary Choice</vt:lpstr>
      <vt:lpstr>The Delta Method</vt:lpstr>
      <vt:lpstr>Computing Effects</vt:lpstr>
      <vt:lpstr>APE vs. Partial Effects at the Mean</vt:lpstr>
      <vt:lpstr>Method of Krinsky and Robb</vt:lpstr>
      <vt:lpstr>Krinsky and Robb</vt:lpstr>
      <vt:lpstr>Partial Effect for Nonlinear Terms</vt:lpstr>
      <vt:lpstr>Average Partial Effect: Averaged over Sample Incomes and Genders for Specific Values of Age</vt:lpstr>
      <vt:lpstr>Endogeneity</vt:lpstr>
      <vt:lpstr>Endogenous RHS Variable</vt:lpstr>
      <vt:lpstr>Endogenous Continuous Variable</vt:lpstr>
      <vt:lpstr>Endogenous Income</vt:lpstr>
      <vt:lpstr>Estimation by ML (Control Function)</vt:lpstr>
      <vt:lpstr>Two Approaches to ML</vt:lpstr>
      <vt:lpstr>FIML Estimates</vt:lpstr>
      <vt:lpstr>Partial Effects: Scaled Coefficients</vt:lpstr>
      <vt:lpstr>Partial Effects</vt:lpstr>
      <vt:lpstr>Endogenous Binary Variable</vt:lpstr>
      <vt:lpstr>Endogenous Binary Variable</vt:lpstr>
      <vt:lpstr>FIML Estimates</vt:lpstr>
      <vt:lpstr>Partial Effects</vt:lpstr>
      <vt:lpstr>Identification Issues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118</cp:revision>
  <dcterms:created xsi:type="dcterms:W3CDTF">2001-06-17T19:05:03Z</dcterms:created>
  <dcterms:modified xsi:type="dcterms:W3CDTF">2014-11-28T23:24:28Z</dcterms:modified>
</cp:coreProperties>
</file>