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68"/>
  </p:notesMasterIdLst>
  <p:handoutMasterIdLst>
    <p:handoutMasterId r:id="rId69"/>
  </p:handoutMasterIdLst>
  <p:sldIdLst>
    <p:sldId id="712" r:id="rId2"/>
    <p:sldId id="685" r:id="rId3"/>
    <p:sldId id="686" r:id="rId4"/>
    <p:sldId id="687" r:id="rId5"/>
    <p:sldId id="683" r:id="rId6"/>
    <p:sldId id="684" r:id="rId7"/>
    <p:sldId id="688" r:id="rId8"/>
    <p:sldId id="689" r:id="rId9"/>
    <p:sldId id="690" r:id="rId10"/>
    <p:sldId id="691" r:id="rId11"/>
    <p:sldId id="652" r:id="rId12"/>
    <p:sldId id="653" r:id="rId13"/>
    <p:sldId id="654" r:id="rId14"/>
    <p:sldId id="655" r:id="rId15"/>
    <p:sldId id="715" r:id="rId16"/>
    <p:sldId id="656" r:id="rId17"/>
    <p:sldId id="657" r:id="rId18"/>
    <p:sldId id="658" r:id="rId19"/>
    <p:sldId id="659" r:id="rId20"/>
    <p:sldId id="660" r:id="rId21"/>
    <p:sldId id="661" r:id="rId22"/>
    <p:sldId id="713" r:id="rId23"/>
    <p:sldId id="714" r:id="rId24"/>
    <p:sldId id="716" r:id="rId25"/>
    <p:sldId id="662" r:id="rId26"/>
    <p:sldId id="663" r:id="rId27"/>
    <p:sldId id="664" r:id="rId28"/>
    <p:sldId id="665" r:id="rId29"/>
    <p:sldId id="666" r:id="rId30"/>
    <p:sldId id="667" r:id="rId31"/>
    <p:sldId id="668" r:id="rId32"/>
    <p:sldId id="669" r:id="rId33"/>
    <p:sldId id="670" r:id="rId34"/>
    <p:sldId id="671" r:id="rId35"/>
    <p:sldId id="717" r:id="rId36"/>
    <p:sldId id="692" r:id="rId37"/>
    <p:sldId id="693" r:id="rId38"/>
    <p:sldId id="694" r:id="rId39"/>
    <p:sldId id="695" r:id="rId40"/>
    <p:sldId id="696" r:id="rId41"/>
    <p:sldId id="697" r:id="rId42"/>
    <p:sldId id="698" r:id="rId43"/>
    <p:sldId id="700" r:id="rId44"/>
    <p:sldId id="701" r:id="rId45"/>
    <p:sldId id="702" r:id="rId46"/>
    <p:sldId id="703" r:id="rId47"/>
    <p:sldId id="705" r:id="rId48"/>
    <p:sldId id="707" r:id="rId49"/>
    <p:sldId id="708" r:id="rId50"/>
    <p:sldId id="709" r:id="rId51"/>
    <p:sldId id="710" r:id="rId52"/>
    <p:sldId id="711" r:id="rId53"/>
    <p:sldId id="718" r:id="rId54"/>
    <p:sldId id="719" r:id="rId55"/>
    <p:sldId id="720" r:id="rId56"/>
    <p:sldId id="721" r:id="rId57"/>
    <p:sldId id="722" r:id="rId58"/>
    <p:sldId id="723" r:id="rId59"/>
    <p:sldId id="724" r:id="rId60"/>
    <p:sldId id="725" r:id="rId61"/>
    <p:sldId id="726" r:id="rId62"/>
    <p:sldId id="727" r:id="rId63"/>
    <p:sldId id="728" r:id="rId64"/>
    <p:sldId id="729" r:id="rId65"/>
    <p:sldId id="730" r:id="rId66"/>
    <p:sldId id="731" r:id="rId67"/>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4128">
          <p15:clr>
            <a:srgbClr val="A4A3A4"/>
          </p15:clr>
        </p15:guide>
        <p15:guide id="2" pos="2880">
          <p15:clr>
            <a:srgbClr val="A4A3A4"/>
          </p15:clr>
        </p15:guide>
      </p15:sldGuideLst>
    </p:ext>
    <p:ext uri="{2D200454-40CA-4A62-9FC3-DE9A4176ACB9}">
      <p15:notesGuideLst xmlns=""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0066FF"/>
    <a:srgbClr val="FFCC99"/>
    <a:srgbClr val="99CC00"/>
    <a:srgbClr val="7030A0"/>
    <a:srgbClr val="000000"/>
    <a:srgbClr val="FF3300"/>
    <a:srgbClr val="003399"/>
    <a:srgbClr val="FFFF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6112" autoAdjust="0"/>
  </p:normalViewPr>
  <p:slideViewPr>
    <p:cSldViewPr>
      <p:cViewPr varScale="1">
        <p:scale>
          <a:sx n="82" d="100"/>
          <a:sy n="82" d="100"/>
        </p:scale>
        <p:origin x="-1397" y="-77"/>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44C157CD-6158-49F9-80B5-A86DDA7FD831}" type="slidenum">
              <a:rPr lang="en-US"/>
              <a:pPr/>
              <a:t>‹#›</a:t>
            </a:fld>
            <a:endParaRPr lang="en-US"/>
          </a:p>
        </p:txBody>
      </p:sp>
    </p:spTree>
    <p:extLst>
      <p:ext uri="{BB962C8B-B14F-4D97-AF65-F5344CB8AC3E}">
        <p14:creationId xmlns:p14="http://schemas.microsoft.com/office/powerpoint/2010/main" val="966730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94F65917-EF9C-4924-8575-6D173FBB75B2}" type="slidenum">
              <a:rPr lang="en-US"/>
              <a:pPr/>
              <a:t>‹#›</a:t>
            </a:fld>
            <a:endParaRPr lang="en-US"/>
          </a:p>
        </p:txBody>
      </p:sp>
    </p:spTree>
    <p:extLst>
      <p:ext uri="{BB962C8B-B14F-4D97-AF65-F5344CB8AC3E}">
        <p14:creationId xmlns:p14="http://schemas.microsoft.com/office/powerpoint/2010/main" val="126170953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53969-DC21-4755-AC8F-061A368DACEE}" type="slidenum">
              <a:rPr lang="en-US"/>
              <a:pPr/>
              <a:t>1</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en-US" smtClean="0"/>
          </a:p>
        </p:txBody>
      </p:sp>
      <p:sp>
        <p:nvSpPr>
          <p:cNvPr id="65540" name="Slide Number Placeholder 3"/>
          <p:cNvSpPr txBox="1">
            <a:spLocks noGrp="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eaLnBrk="1" hangingPunct="1"/>
            <a:fld id="{A47390C8-A45A-46F4-9F2F-379024F44192}" type="slidenum">
              <a:rPr lang="en-US" sz="1300"/>
              <a:pPr algn="r" defTabSz="966788" eaLnBrk="1" hangingPunct="1"/>
              <a:t>11</a:t>
            </a:fld>
            <a:endParaRPr lang="en-US" sz="1300"/>
          </a:p>
        </p:txBody>
      </p:sp>
    </p:spTree>
    <p:extLst>
      <p:ext uri="{BB962C8B-B14F-4D97-AF65-F5344CB8AC3E}">
        <p14:creationId xmlns:p14="http://schemas.microsoft.com/office/powerpoint/2010/main" val="1517474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4027115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endParaRPr lang="en-US" smtClean="0"/>
          </a:p>
        </p:txBody>
      </p:sp>
      <p:sp>
        <p:nvSpPr>
          <p:cNvPr id="76804" name="Slide Number Placeholder 3"/>
          <p:cNvSpPr>
            <a:spLocks noGrp="1"/>
          </p:cNvSpPr>
          <p:nvPr>
            <p:ph type="sldNum" sz="quarter" idx="5"/>
          </p:nvPr>
        </p:nvSpPr>
        <p:spPr>
          <a:noFill/>
        </p:spPr>
        <p:txBody>
          <a:bodyPr/>
          <a:lstStyle/>
          <a:p>
            <a:fld id="{EF89E8E0-8F26-4F5F-BF5C-CBFABEA4CC1E}" type="slidenum">
              <a:rPr lang="en-US" smtClean="0">
                <a:cs typeface="Arial" charset="0"/>
              </a:rPr>
              <a:pPr/>
              <a:t>14</a:t>
            </a:fld>
            <a:endParaRPr lang="en-US" smtClean="0">
              <a:cs typeface="Arial" charset="0"/>
            </a:endParaRPr>
          </a:p>
        </p:txBody>
      </p:sp>
    </p:spTree>
    <p:extLst>
      <p:ext uri="{BB962C8B-B14F-4D97-AF65-F5344CB8AC3E}">
        <p14:creationId xmlns:p14="http://schemas.microsoft.com/office/powerpoint/2010/main" val="3781005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783375FC-6A83-48F7-BBE3-8CB90431D406}" type="slidenum">
              <a:rPr lang="en-US" smtClean="0"/>
              <a:pPr/>
              <a:t>15</a:t>
            </a:fld>
            <a:endParaRPr lang="en-US" smtClean="0"/>
          </a:p>
        </p:txBody>
      </p:sp>
    </p:spTree>
    <p:extLst>
      <p:ext uri="{BB962C8B-B14F-4D97-AF65-F5344CB8AC3E}">
        <p14:creationId xmlns:p14="http://schemas.microsoft.com/office/powerpoint/2010/main" val="309600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CCE079AA-2C60-43CF-80E8-3D42158FFBFC}" type="slidenum">
              <a:rPr lang="en-US" smtClean="0">
                <a:cs typeface="Arial" charset="0"/>
              </a:rPr>
              <a:pPr/>
              <a:t>16</a:t>
            </a:fld>
            <a:endParaRPr lang="en-US" smtClean="0">
              <a:cs typeface="Arial" charset="0"/>
            </a:endParaRPr>
          </a:p>
        </p:txBody>
      </p:sp>
    </p:spTree>
    <p:extLst>
      <p:ext uri="{BB962C8B-B14F-4D97-AF65-F5344CB8AC3E}">
        <p14:creationId xmlns:p14="http://schemas.microsoft.com/office/powerpoint/2010/main" val="2961589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008974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81430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912320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214007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EEFA22A1-7CF8-45EE-8BD8-89D0D05134C4}" type="slidenum">
              <a:rPr lang="en-US" smtClean="0">
                <a:cs typeface="Arial" charset="0"/>
              </a:rPr>
              <a:pPr/>
              <a:t>22</a:t>
            </a:fld>
            <a:endParaRPr lang="en-US" smtClean="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783375FC-6A83-48F7-BBE3-8CB90431D406}" type="slidenum">
              <a:rPr lang="en-US" smtClean="0"/>
              <a:pPr/>
              <a:t>24</a:t>
            </a:fld>
            <a:endParaRPr lang="en-US" smtClean="0"/>
          </a:p>
        </p:txBody>
      </p:sp>
    </p:spTree>
    <p:extLst>
      <p:ext uri="{BB962C8B-B14F-4D97-AF65-F5344CB8AC3E}">
        <p14:creationId xmlns:p14="http://schemas.microsoft.com/office/powerpoint/2010/main" val="309600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endParaRPr lang="en-US" smtClean="0"/>
          </a:p>
        </p:txBody>
      </p:sp>
      <p:sp>
        <p:nvSpPr>
          <p:cNvPr id="90116" name="Slide Number Placeholder 3"/>
          <p:cNvSpPr>
            <a:spLocks noGrp="1"/>
          </p:cNvSpPr>
          <p:nvPr>
            <p:ph type="sldNum" sz="quarter" idx="5"/>
          </p:nvPr>
        </p:nvSpPr>
        <p:spPr>
          <a:noFill/>
        </p:spPr>
        <p:txBody>
          <a:bodyPr/>
          <a:lstStyle/>
          <a:p>
            <a:fld id="{C8535F23-9FFA-4682-9DD4-1C346CCA42F3}" type="slidenum">
              <a:rPr lang="en-US" smtClean="0">
                <a:cs typeface="Arial" charset="0"/>
              </a:rPr>
              <a:pPr/>
              <a:t>25</a:t>
            </a:fld>
            <a:endParaRPr lang="en-US" smtClean="0">
              <a:cs typeface="Arial" charset="0"/>
            </a:endParaRPr>
          </a:p>
        </p:txBody>
      </p:sp>
    </p:spTree>
    <p:extLst>
      <p:ext uri="{BB962C8B-B14F-4D97-AF65-F5344CB8AC3E}">
        <p14:creationId xmlns:p14="http://schemas.microsoft.com/office/powerpoint/2010/main" val="3130634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1198060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634203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1350878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189541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p:spPr>
        <p:txBody>
          <a:bodyPr/>
          <a:lstStyle/>
          <a:p>
            <a:pPr eaLnBrk="1" hangingPunct="1"/>
            <a:endParaRPr lang="en-US" smtClean="0"/>
          </a:p>
        </p:txBody>
      </p:sp>
      <p:sp>
        <p:nvSpPr>
          <p:cNvPr id="117764" name="Slide Number Placeholder 3"/>
          <p:cNvSpPr>
            <a:spLocks noGrp="1"/>
          </p:cNvSpPr>
          <p:nvPr>
            <p:ph type="sldNum" sz="quarter" idx="5"/>
          </p:nvPr>
        </p:nvSpPr>
        <p:spPr>
          <a:noFill/>
        </p:spPr>
        <p:txBody>
          <a:bodyPr/>
          <a:lstStyle/>
          <a:p>
            <a:fld id="{547A92C4-1C62-400A-B574-0CB2D333BB0B}" type="slidenum">
              <a:rPr lang="en-US" smtClean="0">
                <a:cs typeface="Arial" charset="0"/>
              </a:rPr>
              <a:pPr/>
              <a:t>30</a:t>
            </a:fld>
            <a:endParaRPr lang="en-US" smtClean="0">
              <a:cs typeface="Arial" charset="0"/>
            </a:endParaRPr>
          </a:p>
        </p:txBody>
      </p:sp>
    </p:spTree>
    <p:extLst>
      <p:ext uri="{BB962C8B-B14F-4D97-AF65-F5344CB8AC3E}">
        <p14:creationId xmlns:p14="http://schemas.microsoft.com/office/powerpoint/2010/main" val="15657241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p:spPr>
        <p:txBody>
          <a:bodyPr/>
          <a:lstStyle/>
          <a:p>
            <a:pPr eaLnBrk="1" hangingPunct="1"/>
            <a:endParaRPr lang="en-US" smtClean="0"/>
          </a:p>
        </p:txBody>
      </p:sp>
      <p:sp>
        <p:nvSpPr>
          <p:cNvPr id="118788" name="Slide Number Placeholder 3"/>
          <p:cNvSpPr>
            <a:spLocks noGrp="1"/>
          </p:cNvSpPr>
          <p:nvPr>
            <p:ph type="sldNum" sz="quarter" idx="5"/>
          </p:nvPr>
        </p:nvSpPr>
        <p:spPr>
          <a:noFill/>
        </p:spPr>
        <p:txBody>
          <a:bodyPr/>
          <a:lstStyle/>
          <a:p>
            <a:fld id="{7D45E605-8A4D-44C0-8532-DD6B952E831E}" type="slidenum">
              <a:rPr lang="en-US" smtClean="0">
                <a:cs typeface="Arial" charset="0"/>
              </a:rPr>
              <a:pPr/>
              <a:t>31</a:t>
            </a:fld>
            <a:endParaRPr lang="en-US" smtClean="0">
              <a:cs typeface="Arial" charset="0"/>
            </a:endParaRPr>
          </a:p>
        </p:txBody>
      </p:sp>
    </p:spTree>
    <p:extLst>
      <p:ext uri="{BB962C8B-B14F-4D97-AF65-F5344CB8AC3E}">
        <p14:creationId xmlns:p14="http://schemas.microsoft.com/office/powerpoint/2010/main" val="3084438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endParaRPr lang="en-US" smtClean="0"/>
          </a:p>
        </p:txBody>
      </p:sp>
      <p:sp>
        <p:nvSpPr>
          <p:cNvPr id="119812" name="Slide Number Placeholder 3"/>
          <p:cNvSpPr>
            <a:spLocks noGrp="1"/>
          </p:cNvSpPr>
          <p:nvPr>
            <p:ph type="sldNum" sz="quarter" idx="5"/>
          </p:nvPr>
        </p:nvSpPr>
        <p:spPr>
          <a:noFill/>
        </p:spPr>
        <p:txBody>
          <a:bodyPr/>
          <a:lstStyle/>
          <a:p>
            <a:fld id="{C7279493-9029-47B8-ACCD-FA8AC0F9F90C}" type="slidenum">
              <a:rPr lang="en-US" smtClean="0">
                <a:cs typeface="Arial" charset="0"/>
              </a:rPr>
              <a:pPr/>
              <a:t>32</a:t>
            </a:fld>
            <a:endParaRPr lang="en-US" smtClean="0">
              <a:cs typeface="Arial" charset="0"/>
            </a:endParaRPr>
          </a:p>
        </p:txBody>
      </p:sp>
    </p:spTree>
    <p:extLst>
      <p:ext uri="{BB962C8B-B14F-4D97-AF65-F5344CB8AC3E}">
        <p14:creationId xmlns:p14="http://schemas.microsoft.com/office/powerpoint/2010/main" val="40705815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p:spPr>
        <p:txBody>
          <a:bodyPr/>
          <a:lstStyle/>
          <a:p>
            <a:endParaRPr lang="en-US" smtClean="0"/>
          </a:p>
        </p:txBody>
      </p:sp>
      <p:sp>
        <p:nvSpPr>
          <p:cNvPr id="120836" name="Slide Number Placeholder 3"/>
          <p:cNvSpPr>
            <a:spLocks noGrp="1"/>
          </p:cNvSpPr>
          <p:nvPr>
            <p:ph type="sldNum" sz="quarter" idx="5"/>
          </p:nvPr>
        </p:nvSpPr>
        <p:spPr>
          <a:noFill/>
        </p:spPr>
        <p:txBody>
          <a:bodyPr/>
          <a:lstStyle/>
          <a:p>
            <a:fld id="{C667CF7C-6C72-43EA-825F-B0D3938A15FD}" type="slidenum">
              <a:rPr lang="en-US" smtClean="0">
                <a:cs typeface="Arial" charset="0"/>
              </a:rPr>
              <a:pPr/>
              <a:t>33</a:t>
            </a:fld>
            <a:endParaRPr lang="en-US" smtClean="0">
              <a:cs typeface="Arial" charset="0"/>
            </a:endParaRPr>
          </a:p>
        </p:txBody>
      </p:sp>
    </p:spTree>
    <p:extLst>
      <p:ext uri="{BB962C8B-B14F-4D97-AF65-F5344CB8AC3E}">
        <p14:creationId xmlns:p14="http://schemas.microsoft.com/office/powerpoint/2010/main" val="37999374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p:spPr>
        <p:txBody>
          <a:bodyPr/>
          <a:lstStyle/>
          <a:p>
            <a:endParaRPr lang="en-US" smtClean="0"/>
          </a:p>
        </p:txBody>
      </p:sp>
      <p:sp>
        <p:nvSpPr>
          <p:cNvPr id="121860" name="Slide Number Placeholder 3"/>
          <p:cNvSpPr>
            <a:spLocks noGrp="1"/>
          </p:cNvSpPr>
          <p:nvPr>
            <p:ph type="sldNum" sz="quarter" idx="5"/>
          </p:nvPr>
        </p:nvSpPr>
        <p:spPr>
          <a:noFill/>
        </p:spPr>
        <p:txBody>
          <a:bodyPr/>
          <a:lstStyle/>
          <a:p>
            <a:fld id="{EA2E697B-48D2-46EA-B2FE-FA9B2F9FCAA8}" type="slidenum">
              <a:rPr lang="en-US" smtClean="0">
                <a:cs typeface="Arial" charset="0"/>
              </a:rPr>
              <a:pPr/>
              <a:t>34</a:t>
            </a:fld>
            <a:endParaRPr lang="en-US" smtClean="0">
              <a:cs typeface="Arial" charset="0"/>
            </a:endParaRPr>
          </a:p>
        </p:txBody>
      </p:sp>
    </p:spTree>
    <p:extLst>
      <p:ext uri="{BB962C8B-B14F-4D97-AF65-F5344CB8AC3E}">
        <p14:creationId xmlns:p14="http://schemas.microsoft.com/office/powerpoint/2010/main" val="41776092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783375FC-6A83-48F7-BBE3-8CB90431D406}" type="slidenum">
              <a:rPr lang="en-US" smtClean="0"/>
              <a:pPr/>
              <a:t>35</a:t>
            </a:fld>
            <a:endParaRPr lang="en-US" smtClean="0"/>
          </a:p>
        </p:txBody>
      </p:sp>
    </p:spTree>
    <p:extLst>
      <p:ext uri="{BB962C8B-B14F-4D97-AF65-F5344CB8AC3E}">
        <p14:creationId xmlns:p14="http://schemas.microsoft.com/office/powerpoint/2010/main" val="3096009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83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A2E40FA1-6A1C-46E3-B644-5CAF5AC3ACAF}" type="slidenum">
              <a:rPr lang="en-US" smtClean="0"/>
              <a:pPr/>
              <a:t>36</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9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9741ABD7-DD0E-432F-AB7F-3678CE3F7029}" type="slidenum">
              <a:rPr lang="en-US" smtClean="0"/>
              <a:pPr/>
              <a:t>37</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43A78EE7-924D-44F8-A949-2D1355C7A355}" type="slidenum">
              <a:rPr lang="en-US" smtClean="0"/>
              <a:pPr/>
              <a:t>38</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2380764D-ED4D-4EE1-85D1-1A06F3128A6C}" type="slidenum">
              <a:rPr lang="en-US" smtClean="0"/>
              <a:pPr/>
              <a:t>39</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676CEE5-4319-4E70-A0F4-993424D20BCF}" type="slidenum">
              <a:rPr lang="en-US" smtClean="0"/>
              <a:pPr/>
              <a:t>40</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2F6A48EB-D664-454B-BEFD-871324301C8B}" type="slidenum">
              <a:rPr lang="en-US" smtClean="0"/>
              <a:pPr/>
              <a:t>41</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4452" name="Slide Number Placeholder 3"/>
          <p:cNvSpPr txBox="1">
            <a:spLocks noGrp="1"/>
          </p:cNvSpPr>
          <p:nvPr/>
        </p:nvSpPr>
        <p:spPr bwMode="auto">
          <a:xfrm>
            <a:off x="4144963" y="9121775"/>
            <a:ext cx="317023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pPr algn="r" eaLnBrk="1" hangingPunct="1"/>
            <a:fld id="{1A5DCADF-352F-4A68-A2C2-D68B618F47CA}" type="slidenum">
              <a:rPr lang="en-US" sz="1300"/>
              <a:pPr algn="r" eaLnBrk="1" hangingPunct="1"/>
              <a:t>42</a:t>
            </a:fld>
            <a:endParaRPr lang="en-US"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65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429DB37-4EAF-4AC6-8406-1EC254231DCD}" type="slidenum">
              <a:rPr lang="en-US" smtClean="0"/>
              <a:pPr/>
              <a:t>43</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7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9C7985A-D9F3-458E-88AC-1607C31B2DDD}" type="slidenum">
              <a:rPr lang="en-US" smtClean="0"/>
              <a:pPr/>
              <a:t>44</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5A6A37E4-1E6D-4A38-925D-AF1A3F384EE4}" type="slidenum">
              <a:rPr lang="en-US" smtClean="0"/>
              <a:pPr/>
              <a:t>45</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F89B90F8-A32E-4829-ACA0-9008C472C568}" type="slidenum">
              <a:rPr lang="en-US" smtClean="0"/>
              <a:pPr/>
              <a:t>46</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1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12F437AB-ABC4-4955-A493-8DEBEA900A72}" type="slidenum">
              <a:rPr lang="en-US" smtClean="0"/>
              <a:pPr/>
              <a:t>47</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46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A0397F3-0857-4AD5-AE8F-5D2CE8386321}" type="slidenum">
              <a:rPr lang="en-US" smtClean="0"/>
              <a:pPr/>
              <a:t>49</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57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A43DE80-2957-4C33-A371-4DD9F6619B85}" type="slidenum">
              <a:rPr lang="en-US" smtClean="0"/>
              <a:pPr/>
              <a:t>50</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05D69B5-AD8C-4A9C-A577-18D040A886CB}" type="slidenum">
              <a:rPr lang="en-US" smtClean="0"/>
              <a:pPr/>
              <a:t>51</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77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6D0DDF71-7C6C-42B3-970D-5620D7517F49}" type="slidenum">
              <a:rPr lang="en-US" smtClean="0"/>
              <a:pPr/>
              <a:t>52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333129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48903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92153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035982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82522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val="1684554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1368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941316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907175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68351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83861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pic>
        <p:nvPicPr>
          <p:cNvPr id="9" name="Picture 20"/>
          <p:cNvPicPr>
            <a:picLocks noChangeAspect="1" noChangeArrowheads="1"/>
          </p:cNvPicPr>
          <p:nvPr userDrawn="1"/>
        </p:nvPicPr>
        <p:blipFill>
          <a:blip r:embed="rId13"/>
          <a:srcRect/>
          <a:stretch>
            <a:fillRect/>
          </a:stretch>
        </p:blipFill>
        <p:spPr bwMode="auto">
          <a:xfrm>
            <a:off x="228600" y="0"/>
            <a:ext cx="1309158" cy="961824"/>
          </a:xfrm>
          <a:prstGeom prst="rect">
            <a:avLst/>
          </a:prstGeom>
          <a:noFill/>
          <a:ln w="9525">
            <a:noFill/>
            <a:miter lim="800000"/>
            <a:headEnd/>
            <a:tailEnd/>
          </a:ln>
        </p:spPr>
      </p:pic>
      <p:pic>
        <p:nvPicPr>
          <p:cNvPr id="10" name="Picture 9"/>
          <p:cNvPicPr>
            <a:picLocks noChangeAspect="1" noChangeArrowheads="1"/>
          </p:cNvPicPr>
          <p:nvPr userDrawn="1"/>
        </p:nvPicPr>
        <p:blipFill>
          <a:blip r:embed="rId14"/>
          <a:srcRect/>
          <a:stretch>
            <a:fillRect/>
          </a:stretch>
        </p:blipFill>
        <p:spPr bwMode="auto">
          <a:xfrm>
            <a:off x="3429000" y="-13636"/>
            <a:ext cx="1338409" cy="975460"/>
          </a:xfrm>
          <a:prstGeom prst="rect">
            <a:avLst/>
          </a:prstGeom>
          <a:noFill/>
          <a:ln w="9525">
            <a:noFill/>
            <a:miter lim="800000"/>
            <a:headEnd/>
            <a:tailEnd/>
          </a:ln>
        </p:spPr>
      </p:pic>
      <p:pic>
        <p:nvPicPr>
          <p:cNvPr id="12" name="Picture 5"/>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537758" y="0"/>
            <a:ext cx="1943100" cy="96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6781800" y="561201"/>
            <a:ext cx="1676400" cy="276999"/>
          </a:xfrm>
          <a:prstGeom prst="rect">
            <a:avLst/>
          </a:prstGeom>
        </p:spPr>
        <p:txBody>
          <a:bodyPr wrap="square">
            <a:spAutoFit/>
          </a:bodyPr>
          <a:lstStyle/>
          <a:p>
            <a:pPr algn="r"/>
            <a:r>
              <a:rPr lang="en-US" sz="1200" b="0" dirty="0" smtClean="0">
                <a:latin typeface="Arial Black" panose="020B0A04020102020204" pitchFamily="34" charset="0"/>
              </a:rPr>
              <a:t>[Part 3]   </a:t>
            </a:r>
            <a:fld id="{9ED99AAF-CB70-44A8-9A44-756D634A7A9A}" type="slidenum">
              <a:rPr lang="en-US" sz="1200" b="0" smtClean="0">
                <a:latin typeface="Arial Black" panose="020B0A04020102020204" pitchFamily="34" charset="0"/>
              </a:rPr>
              <a:pPr algn="r"/>
              <a:t>‹#›</a:t>
            </a:fld>
            <a:r>
              <a:rPr lang="en-US" sz="1200" b="0" dirty="0" smtClean="0">
                <a:latin typeface="Arial Black" panose="020B0A04020102020204" pitchFamily="34" charset="0"/>
              </a:rPr>
              <a:t>/52</a:t>
            </a:r>
            <a:endParaRPr lang="en-US" sz="1200" b="0" dirty="0">
              <a:latin typeface="Arial Black" panose="020B0A04020102020204" pitchFamily="34" charset="0"/>
            </a:endParaRPr>
          </a:p>
        </p:txBody>
      </p:sp>
      <p:sp>
        <p:nvSpPr>
          <p:cNvPr id="3" name="TextBox 2"/>
          <p:cNvSpPr txBox="1"/>
          <p:nvPr userDrawn="1"/>
        </p:nvSpPr>
        <p:spPr>
          <a:xfrm>
            <a:off x="6477000" y="76200"/>
            <a:ext cx="2590800" cy="523220"/>
          </a:xfrm>
          <a:prstGeom prst="rect">
            <a:avLst/>
          </a:prstGeom>
          <a:noFill/>
        </p:spPr>
        <p:txBody>
          <a:bodyPr wrap="square" rtlCol="0">
            <a:spAutoFit/>
          </a:bodyPr>
          <a:lstStyle/>
          <a:p>
            <a:pPr algn="ctr"/>
            <a:r>
              <a:rPr lang="en-US" sz="1600" b="0" smtClean="0">
                <a:latin typeface="Aharoni" panose="02010803020104030203" pitchFamily="2" charset="-79"/>
                <a:cs typeface="Aharoni" panose="02010803020104030203" pitchFamily="2" charset="-79"/>
              </a:rPr>
              <a:t>Discrete</a:t>
            </a:r>
            <a:r>
              <a:rPr lang="en-US" sz="1600" b="0" baseline="0" smtClean="0">
                <a:latin typeface="Aharoni" panose="02010803020104030203" pitchFamily="2" charset="-79"/>
                <a:cs typeface="Aharoni" panose="02010803020104030203" pitchFamily="2" charset="-79"/>
              </a:rPr>
              <a:t> Choice Modeling</a:t>
            </a:r>
          </a:p>
          <a:p>
            <a:pPr algn="ctr"/>
            <a:r>
              <a:rPr lang="en-US" sz="1200" b="0" baseline="0" smtClean="0">
                <a:latin typeface="Aharoni" panose="02010803020104030203" pitchFamily="2" charset="-79"/>
                <a:cs typeface="Aharoni" panose="02010803020104030203" pitchFamily="2" charset="-79"/>
              </a:rPr>
              <a:t>Panel Data Binary Choice Models</a:t>
            </a:r>
          </a:p>
        </p:txBody>
      </p:sp>
      <p:pic>
        <p:nvPicPr>
          <p:cNvPr id="1026" name="Picture 2"/>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764201" y="-6141"/>
            <a:ext cx="1636599" cy="990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userDrawn="1"/>
        </p:nvSpPr>
        <p:spPr bwMode="auto">
          <a:xfrm>
            <a:off x="6425184" y="10160"/>
            <a:ext cx="2718816" cy="980440"/>
          </a:xfrm>
          <a:prstGeom prst="rect">
            <a:avLst/>
          </a:prstGeom>
          <a:noFill/>
          <a:ln w="38100" cap="flat" cmpd="sng" algn="ctr">
            <a:solidFill>
              <a:srgbClr val="7030A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6" name="Rectangle 15"/>
          <p:cNvSpPr/>
          <p:nvPr userDrawn="1"/>
        </p:nvSpPr>
        <p:spPr bwMode="auto">
          <a:xfrm>
            <a:off x="228600" y="967920"/>
            <a:ext cx="8915400" cy="45719"/>
          </a:xfrm>
          <a:prstGeom prst="rect">
            <a:avLst/>
          </a:prstGeom>
          <a:solidFill>
            <a:srgbClr val="7030A0"/>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648226733"/>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5.w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6.w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8.png"/><Relationship Id="rId5" Type="http://schemas.openxmlformats.org/officeDocument/2006/relationships/image" Target="../media/image17.wmf"/><Relationship Id="rId4"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0.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19.wmf"/><Relationship Id="rId4" Type="http://schemas.openxmlformats.org/officeDocument/2006/relationships/oleObject" Target="../embeddings/oleObject4.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1.wmf"/><Relationship Id="rId4" Type="http://schemas.openxmlformats.org/officeDocument/2006/relationships/oleObject" Target="../embeddings/oleObject6.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22.wmf"/><Relationship Id="rId4" Type="http://schemas.openxmlformats.org/officeDocument/2006/relationships/oleObject" Target="../embeddings/oleObject7.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23.wmf"/><Relationship Id="rId4" Type="http://schemas.openxmlformats.org/officeDocument/2006/relationships/oleObject" Target="../embeddings/oleObject8.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24.wmf"/><Relationship Id="rId4" Type="http://schemas.openxmlformats.org/officeDocument/2006/relationships/oleObject" Target="../embeddings/oleObject9.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25.wmf"/><Relationship Id="rId4" Type="http://schemas.openxmlformats.org/officeDocument/2006/relationships/oleObject" Target="../embeddings/oleObject10.bin"/></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28.wmf"/><Relationship Id="rId4" Type="http://schemas.openxmlformats.org/officeDocument/2006/relationships/oleObject" Target="../embeddings/oleObject11.bin"/></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30.wmf"/><Relationship Id="rId4" Type="http://schemas.openxmlformats.org/officeDocument/2006/relationships/oleObject" Target="../embeddings/oleObject12.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31.wmf"/><Relationship Id="rId4" Type="http://schemas.openxmlformats.org/officeDocument/2006/relationships/oleObject" Target="../embeddings/oleObject13.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32.wmf"/><Relationship Id="rId4" Type="http://schemas.openxmlformats.org/officeDocument/2006/relationships/oleObject" Target="../embeddings/oleObject14.bin"/></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34.png"/><Relationship Id="rId4" Type="http://schemas.openxmlformats.org/officeDocument/2006/relationships/oleObject" Target="../embeddings/oleObject15.bin"/></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35.wmf"/><Relationship Id="rId4" Type="http://schemas.openxmlformats.org/officeDocument/2006/relationships/oleObject" Target="../embeddings/oleObject16.bin"/></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16.vml"/><Relationship Id="rId4" Type="http://schemas.openxmlformats.org/officeDocument/2006/relationships/image" Target="../media/image38.wmf"/></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image" Target="../media/image39.wmf"/></Relationships>
</file>

<file path=ppt/slides/_rels/slide5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6.xml"/><Relationship Id="rId1" Type="http://schemas.openxmlformats.org/officeDocument/2006/relationships/vmlDrawing" Target="../drawings/vmlDrawing18.vml"/><Relationship Id="rId4" Type="http://schemas.openxmlformats.org/officeDocument/2006/relationships/image" Target="../media/image45.wmf"/></Relationships>
</file>

<file path=ppt/slides/_rels/slide6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600269" y="1447800"/>
            <a:ext cx="8229600" cy="758825"/>
          </a:xfrm>
          <a:ln w="28575">
            <a:solidFill>
              <a:srgbClr val="7030A0"/>
            </a:solidFill>
          </a:ln>
        </p:spPr>
        <p:txBody>
          <a:bodyPr/>
          <a:lstStyle/>
          <a:p>
            <a:pPr algn="ctr"/>
            <a:r>
              <a:rPr lang="en-US" sz="4800" b="1"/>
              <a:t>Discrete Choice Modeling</a:t>
            </a:r>
          </a:p>
        </p:txBody>
      </p:sp>
      <p:sp>
        <p:nvSpPr>
          <p:cNvPr id="431107" name="Rectangle 3"/>
          <p:cNvSpPr>
            <a:spLocks noGrp="1" noChangeArrowheads="1"/>
          </p:cNvSpPr>
          <p:nvPr>
            <p:ph type="subTitle" idx="4294967295"/>
          </p:nvPr>
        </p:nvSpPr>
        <p:spPr>
          <a:xfrm>
            <a:off x="3962400" y="3352800"/>
            <a:ext cx="4114800" cy="1371600"/>
          </a:xfrm>
        </p:spPr>
        <p:txBody>
          <a:bodyPr/>
          <a:lstStyle/>
          <a:p>
            <a:pPr marL="0" indent="0">
              <a:buFont typeface="Wingdings" pitchFamily="2" charset="2"/>
              <a:buNone/>
            </a:pPr>
            <a:r>
              <a:rPr lang="en-US" sz="2400" b="1">
                <a:latin typeface="Arial" charset="0"/>
              </a:rPr>
              <a:t>William Greene</a:t>
            </a:r>
          </a:p>
          <a:p>
            <a:pPr marL="0" indent="0">
              <a:buFont typeface="Wingdings" pitchFamily="2" charset="2"/>
              <a:buNone/>
            </a:pPr>
            <a:r>
              <a:rPr lang="en-US" sz="2400" b="1">
                <a:latin typeface="Arial" charset="0"/>
              </a:rPr>
              <a:t>Stern School of Business</a:t>
            </a:r>
          </a:p>
          <a:p>
            <a:pPr marL="0" indent="0">
              <a:buFont typeface="Wingdings" pitchFamily="2" charset="2"/>
              <a:buNone/>
            </a:pPr>
            <a:r>
              <a:rPr lang="en-US" sz="2400" b="1">
                <a:latin typeface="Arial" charset="0"/>
              </a:rPr>
              <a:t>New York University</a:t>
            </a:r>
          </a:p>
        </p:txBody>
      </p:sp>
      <p:sp>
        <p:nvSpPr>
          <p:cNvPr id="2" name="TextBox 1"/>
          <p:cNvSpPr txBox="1"/>
          <p:nvPr/>
        </p:nvSpPr>
        <p:spPr>
          <a:xfrm>
            <a:off x="609600" y="2667000"/>
            <a:ext cx="2514600" cy="3108543"/>
          </a:xfrm>
          <a:prstGeom prst="rect">
            <a:avLst/>
          </a:prstGeom>
          <a:noFill/>
          <a:ln w="28575">
            <a:solidFill>
              <a:srgbClr val="7030A0"/>
            </a:solidFill>
          </a:ln>
        </p:spPr>
        <p:txBody>
          <a:bodyPr wrap="square" rtlCol="0">
            <a:spAutoFit/>
          </a:bodyPr>
          <a:lstStyle/>
          <a:p>
            <a:pPr>
              <a:tabLst>
                <a:tab pos="344488" algn="l"/>
              </a:tabLst>
            </a:pPr>
            <a:r>
              <a:rPr lang="en-US" sz="1400" b="1">
                <a:latin typeface="+mj-lt"/>
              </a:rPr>
              <a:t>0	Introduction</a:t>
            </a:r>
          </a:p>
          <a:p>
            <a:pPr>
              <a:tabLst>
                <a:tab pos="344488" algn="l"/>
              </a:tabLst>
            </a:pPr>
            <a:r>
              <a:rPr lang="en-US" sz="1400" b="1">
                <a:latin typeface="+mj-lt"/>
              </a:rPr>
              <a:t>1	</a:t>
            </a:r>
            <a:r>
              <a:rPr lang="en-US" sz="1400" b="1" smtClean="0">
                <a:latin typeface="+mj-lt"/>
              </a:rPr>
              <a:t>Summary</a:t>
            </a:r>
            <a:endParaRPr lang="en-US" sz="1400" b="1">
              <a:latin typeface="+mj-lt"/>
            </a:endParaRPr>
          </a:p>
          <a:p>
            <a:pPr>
              <a:tabLst>
                <a:tab pos="344488" algn="l"/>
              </a:tabLst>
            </a:pPr>
            <a:r>
              <a:rPr lang="en-US" sz="1400" b="1">
                <a:latin typeface="+mj-lt"/>
              </a:rPr>
              <a:t>2	Binary Choice</a:t>
            </a:r>
          </a:p>
          <a:p>
            <a:pPr>
              <a:tabLst>
                <a:tab pos="344488" algn="l"/>
              </a:tabLst>
            </a:pPr>
            <a:r>
              <a:rPr lang="en-US" sz="1400" b="1">
                <a:solidFill>
                  <a:srgbClr val="FF0000"/>
                </a:solidFill>
                <a:latin typeface="+mj-lt"/>
              </a:rPr>
              <a:t>3	Panel Data</a:t>
            </a:r>
          </a:p>
          <a:p>
            <a:pPr>
              <a:tabLst>
                <a:tab pos="344488" algn="l"/>
              </a:tabLst>
            </a:pPr>
            <a:r>
              <a:rPr lang="en-US" sz="1400" b="1">
                <a:latin typeface="+mj-lt"/>
              </a:rPr>
              <a:t>4	Bivariate Probit</a:t>
            </a:r>
          </a:p>
          <a:p>
            <a:pPr>
              <a:tabLst>
                <a:tab pos="344488" algn="l"/>
              </a:tabLst>
            </a:pPr>
            <a:r>
              <a:rPr lang="en-US" sz="1400" b="1">
                <a:latin typeface="+mj-lt"/>
              </a:rPr>
              <a:t>5	Ordered Choice</a:t>
            </a:r>
          </a:p>
          <a:p>
            <a:pPr>
              <a:tabLst>
                <a:tab pos="344488" algn="l"/>
              </a:tabLst>
            </a:pPr>
            <a:r>
              <a:rPr lang="en-US" sz="1400" b="1">
                <a:latin typeface="+mj-lt"/>
              </a:rPr>
              <a:t>6	Count Data</a:t>
            </a:r>
          </a:p>
          <a:p>
            <a:pPr>
              <a:tabLst>
                <a:tab pos="344488" algn="l"/>
              </a:tabLst>
            </a:pPr>
            <a:r>
              <a:rPr lang="en-US" sz="1400" b="1">
                <a:latin typeface="+mj-lt"/>
              </a:rPr>
              <a:t>7	Multinomial Choice</a:t>
            </a:r>
          </a:p>
          <a:p>
            <a:pPr>
              <a:tabLst>
                <a:tab pos="344488" algn="l"/>
              </a:tabLst>
            </a:pPr>
            <a:r>
              <a:rPr lang="en-US" sz="1400" b="1">
                <a:latin typeface="+mj-lt"/>
              </a:rPr>
              <a:t>8	Nested Logit</a:t>
            </a:r>
          </a:p>
          <a:p>
            <a:pPr>
              <a:tabLst>
                <a:tab pos="344488" algn="l"/>
              </a:tabLst>
            </a:pPr>
            <a:r>
              <a:rPr lang="en-US" sz="1400" b="1">
                <a:latin typeface="+mj-lt"/>
              </a:rPr>
              <a:t>9	Heterogeneity</a:t>
            </a:r>
          </a:p>
          <a:p>
            <a:pPr>
              <a:tabLst>
                <a:tab pos="344488" algn="l"/>
              </a:tabLst>
            </a:pPr>
            <a:r>
              <a:rPr lang="en-US" sz="1400" b="1">
                <a:latin typeface="+mj-lt"/>
              </a:rPr>
              <a:t>10	Latent Class</a:t>
            </a:r>
          </a:p>
          <a:p>
            <a:pPr>
              <a:tabLst>
                <a:tab pos="344488" algn="l"/>
              </a:tabLst>
            </a:pPr>
            <a:r>
              <a:rPr lang="en-US" sz="1400" b="1">
                <a:latin typeface="+mj-lt"/>
              </a:rPr>
              <a:t>11	Mixed Logit</a:t>
            </a:r>
          </a:p>
          <a:p>
            <a:pPr>
              <a:tabLst>
                <a:tab pos="344488" algn="l"/>
              </a:tabLst>
            </a:pPr>
            <a:r>
              <a:rPr lang="en-US" sz="1400" b="1">
                <a:latin typeface="+mj-lt"/>
              </a:rPr>
              <a:t>12	Stated Preference</a:t>
            </a:r>
          </a:p>
          <a:p>
            <a:pPr>
              <a:tabLst>
                <a:tab pos="344488" algn="l"/>
              </a:tabLst>
            </a:pPr>
            <a:r>
              <a:rPr lang="en-US" sz="1400" b="1">
                <a:latin typeface="+mj-lt"/>
              </a:rPr>
              <a:t>13	Hybrid </a:t>
            </a:r>
            <a:r>
              <a:rPr lang="en-US" sz="1400" b="1" smtClean="0">
                <a:latin typeface="+mj-lt"/>
              </a:rPr>
              <a:t>Choice</a:t>
            </a:r>
            <a:endParaRPr lang="en-US" sz="1400" b="1">
              <a:latin typeface="+mj-lt"/>
            </a:endParaRPr>
          </a:p>
        </p:txBody>
      </p:sp>
      <p:sp>
        <p:nvSpPr>
          <p:cNvPr id="5" name="Rectangle 4"/>
          <p:cNvSpPr/>
          <p:nvPr/>
        </p:nvSpPr>
        <p:spPr bwMode="auto">
          <a:xfrm>
            <a:off x="609600" y="3342693"/>
            <a:ext cx="2514600" cy="228600"/>
          </a:xfrm>
          <a:prstGeom prst="rect">
            <a:avLst/>
          </a:prstGeom>
          <a:solidFill>
            <a:srgbClr val="7030A0">
              <a:alpha val="20000"/>
            </a:srgbClr>
          </a:solidFill>
          <a:ln w="19050" cap="flat" cmpd="sng" algn="ctr">
            <a:noFill/>
            <a:prstDash val="solid"/>
            <a:round/>
            <a:headEnd type="none" w="med" len="med"/>
            <a:tailEnd type="none" w="med" len="med"/>
          </a:ln>
          <a:effectLst/>
        </p:spPr>
        <p:txBody>
          <a:bodyPr rot="0" spcFirstLastPara="0" vert="horz" wrap="none" lIns="91440" tIns="45720" rIns="91440" bIns="45720" numCol="1" spcCol="0" rtlCol="0" fromWordArt="0" anchor="t"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2000474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295400"/>
            <a:ext cx="5794807"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38905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1828800"/>
            <a:ext cx="7786688" cy="3756392"/>
          </a:xfrm>
          <a:prstGeom prst="rect">
            <a:avLst/>
          </a:prstGeom>
        </p:spPr>
      </p:pic>
    </p:spTree>
    <p:extLst>
      <p:ext uri="{BB962C8B-B14F-4D97-AF65-F5344CB8AC3E}">
        <p14:creationId xmlns:p14="http://schemas.microsoft.com/office/powerpoint/2010/main" val="3507371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143000"/>
            <a:ext cx="5254171"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47673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2"/>
          <p:cNvPicPr>
            <a:picLocks noChangeAspect="1" noChangeArrowheads="1"/>
          </p:cNvPicPr>
          <p:nvPr/>
        </p:nvPicPr>
        <p:blipFill>
          <a:blip r:embed="rId2"/>
          <a:srcRect/>
          <a:stretch>
            <a:fillRect/>
          </a:stretch>
        </p:blipFill>
        <p:spPr bwMode="auto">
          <a:xfrm>
            <a:off x="838200" y="1295400"/>
            <a:ext cx="7134225" cy="5030452"/>
          </a:xfrm>
          <a:prstGeom prst="rect">
            <a:avLst/>
          </a:prstGeom>
          <a:noFill/>
          <a:ln w="9525">
            <a:noFill/>
            <a:miter lim="800000"/>
            <a:headEnd/>
            <a:tailEnd/>
          </a:ln>
          <a:effectLst/>
        </p:spPr>
      </p:pic>
    </p:spTree>
    <p:extLst>
      <p:ext uri="{BB962C8B-B14F-4D97-AF65-F5344CB8AC3E}">
        <p14:creationId xmlns:p14="http://schemas.microsoft.com/office/powerpoint/2010/main" val="2646029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299" y="1447800"/>
            <a:ext cx="8567789"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56255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Picture 2"/>
          <p:cNvPicPr>
            <a:picLocks noChangeAspect="1" noChangeArrowheads="1"/>
          </p:cNvPicPr>
          <p:nvPr/>
        </p:nvPicPr>
        <p:blipFill>
          <a:blip r:embed="rId2"/>
          <a:srcRect/>
          <a:stretch>
            <a:fillRect/>
          </a:stretch>
        </p:blipFill>
        <p:spPr bwMode="auto">
          <a:xfrm>
            <a:off x="685800" y="1214378"/>
            <a:ext cx="8001000" cy="5338822"/>
          </a:xfrm>
          <a:prstGeom prst="rect">
            <a:avLst/>
          </a:prstGeom>
          <a:noFill/>
          <a:ln w="9525">
            <a:noFill/>
            <a:miter lim="800000"/>
            <a:headEnd/>
            <a:tailEnd/>
          </a:ln>
          <a:effectLst/>
        </p:spPr>
      </p:pic>
    </p:spTree>
    <p:extLst>
      <p:ext uri="{BB962C8B-B14F-4D97-AF65-F5344CB8AC3E}">
        <p14:creationId xmlns:p14="http://schemas.microsoft.com/office/powerpoint/2010/main" val="38542791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2"/>
          <p:cNvPicPr>
            <a:picLocks noChangeAspect="1" noChangeArrowheads="1"/>
          </p:cNvPicPr>
          <p:nvPr/>
        </p:nvPicPr>
        <p:blipFill>
          <a:blip r:embed="rId2"/>
          <a:srcRect/>
          <a:stretch>
            <a:fillRect/>
          </a:stretch>
        </p:blipFill>
        <p:spPr bwMode="auto">
          <a:xfrm>
            <a:off x="1219200" y="1295400"/>
            <a:ext cx="6809922" cy="5181600"/>
          </a:xfrm>
          <a:prstGeom prst="rect">
            <a:avLst/>
          </a:prstGeom>
          <a:noFill/>
          <a:ln w="9525">
            <a:noFill/>
            <a:miter lim="800000"/>
            <a:headEnd/>
            <a:tailEnd/>
          </a:ln>
          <a:effectLst/>
        </p:spPr>
      </p:pic>
    </p:spTree>
    <p:extLst>
      <p:ext uri="{BB962C8B-B14F-4D97-AF65-F5344CB8AC3E}">
        <p14:creationId xmlns:p14="http://schemas.microsoft.com/office/powerpoint/2010/main" val="23522367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p:cNvPicPr>
            <a:picLocks noChangeAspect="1" noChangeArrowheads="1"/>
          </p:cNvPicPr>
          <p:nvPr/>
        </p:nvPicPr>
        <p:blipFill>
          <a:blip r:embed="rId2"/>
          <a:srcRect/>
          <a:stretch>
            <a:fillRect/>
          </a:stretch>
        </p:blipFill>
        <p:spPr bwMode="auto">
          <a:xfrm>
            <a:off x="685800" y="1524000"/>
            <a:ext cx="8181975" cy="3932078"/>
          </a:xfrm>
          <a:prstGeom prst="rect">
            <a:avLst/>
          </a:prstGeom>
          <a:noFill/>
          <a:ln w="9525">
            <a:noFill/>
            <a:miter lim="800000"/>
            <a:headEnd/>
            <a:tailEnd/>
          </a:ln>
          <a:effectLst/>
        </p:spPr>
      </p:pic>
    </p:spTree>
    <p:extLst>
      <p:ext uri="{BB962C8B-B14F-4D97-AF65-F5344CB8AC3E}">
        <p14:creationId xmlns:p14="http://schemas.microsoft.com/office/powerpoint/2010/main" val="38389515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2"/>
          <p:cNvPicPr>
            <a:picLocks noChangeAspect="1" noChangeArrowheads="1"/>
          </p:cNvPicPr>
          <p:nvPr/>
        </p:nvPicPr>
        <p:blipFill>
          <a:blip r:embed="rId2"/>
          <a:srcRect/>
          <a:stretch>
            <a:fillRect/>
          </a:stretch>
        </p:blipFill>
        <p:spPr bwMode="auto">
          <a:xfrm>
            <a:off x="627529" y="1295400"/>
            <a:ext cx="7903481" cy="5105400"/>
          </a:xfrm>
          <a:prstGeom prst="rect">
            <a:avLst/>
          </a:prstGeom>
          <a:noFill/>
          <a:ln w="9525">
            <a:noFill/>
            <a:miter lim="800000"/>
            <a:headEnd/>
            <a:tailEnd/>
          </a:ln>
          <a:effectLst/>
        </p:spPr>
      </p:pic>
    </p:spTree>
    <p:extLst>
      <p:ext uri="{BB962C8B-B14F-4D97-AF65-F5344CB8AC3E}">
        <p14:creationId xmlns:p14="http://schemas.microsoft.com/office/powerpoint/2010/main" val="15861447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533400" y="609600"/>
            <a:ext cx="8229600" cy="1139825"/>
          </a:xfrm>
        </p:spPr>
        <p:txBody>
          <a:bodyPr/>
          <a:lstStyle/>
          <a:p>
            <a:pPr eaLnBrk="1" hangingPunct="1"/>
            <a:r>
              <a:rPr lang="en-US" sz="3600" b="1" smtClean="0">
                <a:solidFill>
                  <a:schemeClr val="tx1"/>
                </a:solidFill>
              </a:rPr>
              <a:t>Application: Health Care Panel Data</a:t>
            </a:r>
          </a:p>
        </p:txBody>
      </p:sp>
      <p:sp>
        <p:nvSpPr>
          <p:cNvPr id="27651" name="Text Box 3"/>
          <p:cNvSpPr txBox="1">
            <a:spLocks noChangeArrowheads="1"/>
          </p:cNvSpPr>
          <p:nvPr/>
        </p:nvSpPr>
        <p:spPr bwMode="auto">
          <a:xfrm>
            <a:off x="457200" y="1828800"/>
            <a:ext cx="8382000" cy="4539704"/>
          </a:xfrm>
          <a:prstGeom prst="rect">
            <a:avLst/>
          </a:prstGeom>
          <a:noFill/>
          <a:ln w="19050">
            <a:noFill/>
            <a:miter lim="800000"/>
            <a:headEnd/>
            <a:tailEnd/>
          </a:ln>
        </p:spPr>
        <p:txBody>
          <a:bodyPr>
            <a:spAutoFit/>
          </a:bodyPr>
          <a:lstStyle/>
          <a:p>
            <a:pPr>
              <a:spcBef>
                <a:spcPct val="50000"/>
              </a:spcBef>
            </a:pPr>
            <a:r>
              <a:rPr lang="en-US" sz="1600" b="1">
                <a:solidFill>
                  <a:srgbClr val="FF3300"/>
                </a:solidFill>
              </a:rPr>
              <a:t>German Health Care Usage Data</a:t>
            </a:r>
            <a:r>
              <a:rPr lang="en-US" sz="1400" b="1"/>
              <a:t>, 7,293 Individuals, Varying Numbers of Periods</a:t>
            </a:r>
            <a:r>
              <a:rPr lang="en-US" sz="1400"/>
              <a:t/>
            </a:r>
            <a:br>
              <a:rPr lang="en-US" sz="1400"/>
            </a:br>
            <a:r>
              <a:rPr lang="en-US" sz="1400" smtClean="0"/>
              <a:t>Data </a:t>
            </a:r>
            <a:r>
              <a:rPr lang="en-US" sz="1400"/>
              <a:t>downloaded from Journal of Applied Econometrics Archive. This is an unbalanced panel with 7,293 individuals. They can be used for regression, count models, binary choice, ordered choice, and bivariate binary choice.  </a:t>
            </a:r>
            <a:r>
              <a:rPr lang="en-US" sz="1400" b="1" smtClean="0">
                <a:solidFill>
                  <a:srgbClr val="FF3300"/>
                </a:solidFill>
              </a:rPr>
              <a:t>There </a:t>
            </a:r>
            <a:r>
              <a:rPr lang="en-US" sz="1400" b="1">
                <a:solidFill>
                  <a:srgbClr val="FF3300"/>
                </a:solidFill>
              </a:rPr>
              <a:t>are altogether 27,326 observations.  The number of observations ranges from 1 to 7.  (Frequencies are: 1=1525, 2=2158, 3=825, 4=926, 5=1051, 6=1000, 7=987).</a:t>
            </a:r>
            <a:r>
              <a:rPr lang="en-US" sz="1400"/>
              <a:t> </a:t>
            </a:r>
            <a:endParaRPr lang="en-US" sz="1400" smtClean="0"/>
          </a:p>
          <a:p>
            <a:pPr>
              <a:spcBef>
                <a:spcPct val="50000"/>
              </a:spcBef>
            </a:pPr>
            <a:r>
              <a:rPr lang="en-US" sz="1400" b="1"/>
              <a:t>Variables in the file are</a:t>
            </a:r>
            <a:r>
              <a:rPr lang="en-US" sz="1400"/>
              <a:t/>
            </a:r>
            <a:br>
              <a:rPr lang="en-US" sz="1400"/>
            </a:br>
            <a:endParaRPr lang="en-US" sz="1400"/>
          </a:p>
          <a:p>
            <a:r>
              <a:rPr lang="en-US" sz="1400"/>
              <a:t>                   </a:t>
            </a:r>
            <a:r>
              <a:rPr lang="en-US" sz="1400" b="1"/>
              <a:t>DOCTOR  	=  1(Number of doctor visits &gt; 0)</a:t>
            </a:r>
            <a:br>
              <a:rPr lang="en-US" sz="1400" b="1"/>
            </a:br>
            <a:r>
              <a:rPr lang="en-US" sz="1400" b="1"/>
              <a:t>                   HOSPITAL	=  1(Number of hospital visits &gt; 0)</a:t>
            </a:r>
          </a:p>
          <a:p>
            <a:r>
              <a:rPr lang="en-US" sz="1400" b="1"/>
              <a:t>                   HSAT       	=  health satisfaction, coded 0 (low) - 10 (high)  </a:t>
            </a:r>
          </a:p>
          <a:p>
            <a:r>
              <a:rPr lang="en-US" sz="1400" b="1">
                <a:solidFill>
                  <a:srgbClr val="FF3300"/>
                </a:solidFill>
              </a:rPr>
              <a:t>                   </a:t>
            </a:r>
            <a:r>
              <a:rPr lang="en-US" sz="1400" b="1"/>
              <a:t>DOCVIS    	=  number of doctor visits in last three months</a:t>
            </a:r>
            <a:br>
              <a:rPr lang="en-US" sz="1400" b="1"/>
            </a:br>
            <a:r>
              <a:rPr lang="en-US" sz="1400" b="1"/>
              <a:t>                   HOSPVIS  	=  number of hospital visits in last calendar year</a:t>
            </a:r>
            <a:r>
              <a:rPr lang="en-US" sz="1400" b="1">
                <a:solidFill>
                  <a:srgbClr val="FF3300"/>
                </a:solidFill>
              </a:rPr>
              <a:t/>
            </a:r>
            <a:br>
              <a:rPr lang="en-US" sz="1400" b="1">
                <a:solidFill>
                  <a:srgbClr val="FF3300"/>
                </a:solidFill>
              </a:rPr>
            </a:br>
            <a:r>
              <a:rPr lang="en-US" sz="1400" b="1">
                <a:solidFill>
                  <a:srgbClr val="FF3300"/>
                </a:solidFill>
              </a:rPr>
              <a:t>                   </a:t>
            </a:r>
            <a:r>
              <a:rPr lang="en-US" sz="1400" b="1"/>
              <a:t>PUBLIC    	=  insured in public health insurance = 1; otherwise = 0</a:t>
            </a:r>
            <a:br>
              <a:rPr lang="en-US" sz="1400" b="1"/>
            </a:br>
            <a:r>
              <a:rPr lang="en-US" sz="1400" b="1"/>
              <a:t>                   ADDON 	=  insured by add-on insurance = 1; otherswise = 0</a:t>
            </a:r>
          </a:p>
          <a:p>
            <a:r>
              <a:rPr lang="en-US" sz="1400"/>
              <a:t>                   </a:t>
            </a:r>
            <a:r>
              <a:rPr lang="en-US" sz="1400" b="1"/>
              <a:t>HHNINC 	=  household nominal monthly net income in German marks / 10000</a:t>
            </a:r>
            <a:r>
              <a:rPr lang="en-US" sz="1400"/>
              <a:t>.</a:t>
            </a:r>
          </a:p>
          <a:p>
            <a:r>
              <a:rPr lang="en-US" sz="1400"/>
              <a:t>                                             (4 observations with income=0 were dropped)</a:t>
            </a:r>
            <a:br>
              <a:rPr lang="en-US" sz="1400"/>
            </a:br>
            <a:r>
              <a:rPr lang="en-US" sz="1400"/>
              <a:t>                   </a:t>
            </a:r>
            <a:r>
              <a:rPr lang="en-US" sz="1400" b="1"/>
              <a:t>HHKIDS 	=  children under age 16 in the household = 1; otherwise = 0</a:t>
            </a:r>
            <a:br>
              <a:rPr lang="en-US" sz="1400" b="1"/>
            </a:br>
            <a:r>
              <a:rPr lang="en-US" sz="1400" b="1"/>
              <a:t>                   EDUC 	=  years of schooling </a:t>
            </a:r>
          </a:p>
          <a:p>
            <a:r>
              <a:rPr lang="en-US" sz="1400" b="1"/>
              <a:t>                   AGE 	=  age in years</a:t>
            </a:r>
          </a:p>
          <a:p>
            <a:r>
              <a:rPr lang="en-US" sz="1400" b="1"/>
              <a:t>                   MARRIED 	=  marital </a:t>
            </a:r>
            <a:r>
              <a:rPr lang="en-US" sz="1400" b="1" smtClean="0"/>
              <a:t>status</a:t>
            </a:r>
            <a:endParaRPr lang="en-US" sz="1400" b="1"/>
          </a:p>
        </p:txBody>
      </p:sp>
      <p:sp>
        <p:nvSpPr>
          <p:cNvPr id="27652" name="Line 4"/>
          <p:cNvSpPr>
            <a:spLocks noChangeShapeType="1"/>
          </p:cNvSpPr>
          <p:nvPr/>
        </p:nvSpPr>
        <p:spPr bwMode="auto">
          <a:xfrm>
            <a:off x="685800" y="3733800"/>
            <a:ext cx="609600" cy="0"/>
          </a:xfrm>
          <a:prstGeom prst="line">
            <a:avLst/>
          </a:prstGeom>
          <a:noFill/>
          <a:ln w="57150">
            <a:solidFill>
              <a:srgbClr val="FF3300"/>
            </a:solidFill>
            <a:round/>
            <a:headEnd/>
            <a:tailEnd type="triangle" w="med" len="med"/>
          </a:ln>
        </p:spPr>
        <p:txBody>
          <a:bodyPr wrap="none"/>
          <a:lstStyle/>
          <a:p>
            <a:endParaRPr lang="en-US"/>
          </a:p>
        </p:txBody>
      </p:sp>
      <p:sp>
        <p:nvSpPr>
          <p:cNvPr id="27653" name="Line 5"/>
          <p:cNvSpPr>
            <a:spLocks noChangeShapeType="1"/>
          </p:cNvSpPr>
          <p:nvPr/>
        </p:nvSpPr>
        <p:spPr bwMode="auto">
          <a:xfrm>
            <a:off x="685800" y="4648200"/>
            <a:ext cx="6096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762000"/>
            <a:ext cx="8229600" cy="1139825"/>
          </a:xfrm>
        </p:spPr>
        <p:txBody>
          <a:bodyPr/>
          <a:lstStyle/>
          <a:p>
            <a:pPr eaLnBrk="1" hangingPunct="1"/>
            <a:r>
              <a:rPr lang="en-US" b="1" smtClean="0"/>
              <a:t>Unbalanced Panels</a:t>
            </a:r>
          </a:p>
        </p:txBody>
      </p:sp>
      <p:pic>
        <p:nvPicPr>
          <p:cNvPr id="28675" name="Picture 4"/>
          <p:cNvPicPr>
            <a:picLocks noChangeAspect="1" noChangeArrowheads="1"/>
          </p:cNvPicPr>
          <p:nvPr/>
        </p:nvPicPr>
        <p:blipFill>
          <a:blip r:embed="rId3"/>
          <a:srcRect/>
          <a:stretch>
            <a:fillRect/>
          </a:stretch>
        </p:blipFill>
        <p:spPr bwMode="auto">
          <a:xfrm>
            <a:off x="609600" y="2438400"/>
            <a:ext cx="3161475" cy="1981200"/>
          </a:xfrm>
          <a:prstGeom prst="rect">
            <a:avLst/>
          </a:prstGeom>
          <a:noFill/>
          <a:ln w="9525">
            <a:noFill/>
            <a:miter lim="800000"/>
            <a:headEnd/>
            <a:tailEnd/>
          </a:ln>
        </p:spPr>
      </p:pic>
      <p:sp>
        <p:nvSpPr>
          <p:cNvPr id="4" name="TextBox 3"/>
          <p:cNvSpPr txBox="1"/>
          <p:nvPr/>
        </p:nvSpPr>
        <p:spPr>
          <a:xfrm>
            <a:off x="1524000" y="4583668"/>
            <a:ext cx="1524000" cy="369332"/>
          </a:xfrm>
          <a:prstGeom prst="rect">
            <a:avLst/>
          </a:prstGeom>
          <a:noFill/>
        </p:spPr>
        <p:txBody>
          <a:bodyPr wrap="square" rtlCol="0">
            <a:spAutoFit/>
          </a:bodyPr>
          <a:lstStyle/>
          <a:p>
            <a:r>
              <a:rPr lang="en-US" b="1" smtClean="0">
                <a:solidFill>
                  <a:srgbClr val="7030A0"/>
                </a:solidFill>
                <a:latin typeface="+mj-lt"/>
              </a:rPr>
              <a:t>Group Sizes</a:t>
            </a:r>
            <a:endParaRPr lang="en-US">
              <a:solidFill>
                <a:srgbClr val="7030A0"/>
              </a:solidFill>
              <a:latin typeface="+mj-lt"/>
            </a:endParaRPr>
          </a:p>
        </p:txBody>
      </p:sp>
      <p:sp>
        <p:nvSpPr>
          <p:cNvPr id="5" name="TextBox 4"/>
          <p:cNvSpPr txBox="1"/>
          <p:nvPr/>
        </p:nvSpPr>
        <p:spPr>
          <a:xfrm>
            <a:off x="4114800" y="2133600"/>
            <a:ext cx="4724400" cy="2893100"/>
          </a:xfrm>
          <a:prstGeom prst="rect">
            <a:avLst/>
          </a:prstGeom>
          <a:noFill/>
        </p:spPr>
        <p:txBody>
          <a:bodyPr wrap="square" rtlCol="0">
            <a:spAutoFit/>
          </a:bodyPr>
          <a:lstStyle/>
          <a:p>
            <a:r>
              <a:rPr lang="en-US" sz="1400" b="1" smtClean="0">
                <a:latin typeface="+mj-lt"/>
              </a:rPr>
              <a:t>Most theoretical results are for balanced panels.</a:t>
            </a:r>
          </a:p>
          <a:p>
            <a:endParaRPr lang="en-US" sz="1400" b="1" smtClean="0">
              <a:latin typeface="+mj-lt"/>
            </a:endParaRPr>
          </a:p>
          <a:p>
            <a:r>
              <a:rPr lang="en-US" sz="1400" b="1" smtClean="0">
                <a:latin typeface="+mj-lt"/>
              </a:rPr>
              <a:t>Most real world panels are unbalanced.</a:t>
            </a:r>
          </a:p>
          <a:p>
            <a:endParaRPr lang="en-US" sz="1400" b="1" smtClean="0">
              <a:latin typeface="+mj-lt"/>
            </a:endParaRPr>
          </a:p>
          <a:p>
            <a:r>
              <a:rPr lang="en-US" sz="1400" b="1" smtClean="0">
                <a:latin typeface="+mj-lt"/>
              </a:rPr>
              <a:t>Often the gaps are caused by attrition.</a:t>
            </a:r>
          </a:p>
          <a:p>
            <a:endParaRPr lang="en-US" sz="1400" b="1" smtClean="0">
              <a:latin typeface="+mj-lt"/>
            </a:endParaRPr>
          </a:p>
          <a:p>
            <a:r>
              <a:rPr lang="en-US" sz="1400" b="1" smtClean="0">
                <a:latin typeface="+mj-lt"/>
              </a:rPr>
              <a:t>The major question is whether the gaps are ‘missing completely at random.’  If not, the observation mechanism is endogenous, and at least some methods will produce questionable results.</a:t>
            </a:r>
          </a:p>
          <a:p>
            <a:endParaRPr lang="en-US" sz="1400" b="1" smtClean="0">
              <a:latin typeface="+mj-lt"/>
            </a:endParaRPr>
          </a:p>
          <a:p>
            <a:r>
              <a:rPr lang="en-US" sz="1400" b="1" smtClean="0">
                <a:latin typeface="+mj-lt"/>
              </a:rPr>
              <a:t>Researchers rarely have any reason to treat the data as nonrandomly sampled.  (This is good news.)</a:t>
            </a:r>
            <a:endParaRPr lang="en-US" sz="1400" b="1">
              <a:latin typeface="+mj-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600200"/>
            <a:ext cx="8229600" cy="530225"/>
          </a:xfrm>
        </p:spPr>
        <p:txBody>
          <a:bodyPr/>
          <a:lstStyle/>
          <a:p>
            <a:r>
              <a:rPr lang="en-US" b="1" dirty="0" smtClean="0"/>
              <a:t>Unbalanced Panels and Attrition ‘Bias’</a:t>
            </a:r>
            <a:endParaRPr lang="en-US" b="1" dirty="0"/>
          </a:p>
        </p:txBody>
      </p:sp>
      <p:sp>
        <p:nvSpPr>
          <p:cNvPr id="3" name="Content Placeholder 2"/>
          <p:cNvSpPr>
            <a:spLocks noGrp="1"/>
          </p:cNvSpPr>
          <p:nvPr>
            <p:ph idx="1"/>
          </p:nvPr>
        </p:nvSpPr>
        <p:spPr>
          <a:xfrm>
            <a:off x="533400" y="2514600"/>
            <a:ext cx="8229600" cy="2286000"/>
          </a:xfrm>
        </p:spPr>
        <p:txBody>
          <a:bodyPr/>
          <a:lstStyle/>
          <a:p>
            <a:r>
              <a:rPr lang="en-US" sz="2000" smtClean="0">
                <a:latin typeface="+mj-lt"/>
              </a:rPr>
              <a:t>Test for ‘attrition bias.’  (Verbeek and Nijman, Testing for Selectivity Bias in Panel Data Models, International Economic Review, 1992, 33, 681-703.</a:t>
            </a:r>
          </a:p>
          <a:p>
            <a:pPr lvl="1"/>
            <a:r>
              <a:rPr lang="en-US" sz="1800" smtClean="0">
                <a:latin typeface="+mj-lt"/>
              </a:rPr>
              <a:t>Variable addition test using covariates of presence in the panel</a:t>
            </a:r>
          </a:p>
          <a:p>
            <a:pPr lvl="1"/>
            <a:r>
              <a:rPr lang="en-US" sz="1800" smtClean="0">
                <a:latin typeface="+mj-lt"/>
              </a:rPr>
              <a:t>Nonconstructive – what to do next?</a:t>
            </a:r>
          </a:p>
          <a:p>
            <a:r>
              <a:rPr lang="en-US" sz="2000" smtClean="0">
                <a:latin typeface="+mj-lt"/>
              </a:rPr>
              <a:t>Do something about attrition bias. (Wooldridge, Inverse Probability Weighted M-Estimators for Sample Stratification and Attrition, Portuguese Economic Journal, 2002, 1: 117-139)</a:t>
            </a:r>
          </a:p>
          <a:p>
            <a:pPr lvl="1"/>
            <a:r>
              <a:rPr lang="en-US" sz="1800" smtClean="0">
                <a:latin typeface="+mj-lt"/>
              </a:rPr>
              <a:t>Stringent assumptions about the process</a:t>
            </a:r>
          </a:p>
          <a:p>
            <a:pPr lvl="1"/>
            <a:r>
              <a:rPr lang="en-US" sz="1800" smtClean="0">
                <a:latin typeface="+mj-lt"/>
              </a:rPr>
              <a:t>Model based on probability of being present in each wave of the panel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533400" y="1143000"/>
            <a:ext cx="8229600" cy="682625"/>
          </a:xfrm>
        </p:spPr>
        <p:txBody>
          <a:bodyPr/>
          <a:lstStyle/>
          <a:p>
            <a:pPr algn="ctr" eaLnBrk="1" hangingPunct="1"/>
            <a:r>
              <a:rPr lang="en-US" sz="3600" b="1" dirty="0" smtClean="0"/>
              <a:t>Panel Data Binary Choice Models</a:t>
            </a:r>
          </a:p>
        </p:txBody>
      </p:sp>
      <p:sp>
        <p:nvSpPr>
          <p:cNvPr id="38915" name="Rectangle 3"/>
          <p:cNvSpPr>
            <a:spLocks noGrp="1" noChangeArrowheads="1"/>
          </p:cNvSpPr>
          <p:nvPr>
            <p:ph type="body" idx="4294967295"/>
          </p:nvPr>
        </p:nvSpPr>
        <p:spPr>
          <a:xfrm>
            <a:off x="1219200" y="1946275"/>
            <a:ext cx="7696200" cy="4530725"/>
          </a:xfrm>
        </p:spPr>
        <p:txBody>
          <a:bodyPr/>
          <a:lstStyle/>
          <a:p>
            <a:pPr eaLnBrk="1" hangingPunct="1">
              <a:lnSpc>
                <a:spcPct val="90000"/>
              </a:lnSpc>
              <a:spcBef>
                <a:spcPct val="50000"/>
              </a:spcBef>
              <a:buClrTx/>
              <a:buFont typeface="Wingdings" pitchFamily="2" charset="2"/>
              <a:buNone/>
            </a:pPr>
            <a:r>
              <a:rPr lang="en-US" sz="2400" smtClean="0">
                <a:latin typeface="Arial" charset="0"/>
              </a:rPr>
              <a:t>Random Utility Model for Binary Choice</a:t>
            </a:r>
            <a:br>
              <a:rPr lang="en-US" sz="2400" smtClean="0">
                <a:latin typeface="Arial" charset="0"/>
              </a:rPr>
            </a:br>
            <a:r>
              <a:rPr lang="en-US" sz="2400" smtClean="0">
                <a:latin typeface="Arial" charset="0"/>
              </a:rPr>
              <a:t>    </a:t>
            </a:r>
          </a:p>
          <a:p>
            <a:pPr eaLnBrk="1" hangingPunct="1">
              <a:lnSpc>
                <a:spcPct val="90000"/>
              </a:lnSpc>
              <a:spcBef>
                <a:spcPct val="10000"/>
              </a:spcBef>
              <a:buClrTx/>
              <a:buFont typeface="Wingdings" pitchFamily="2" charset="2"/>
              <a:buNone/>
            </a:pPr>
            <a:r>
              <a:rPr lang="en-US" sz="2400" smtClean="0">
                <a:latin typeface="Arial" charset="0"/>
              </a:rPr>
              <a:t>    U</a:t>
            </a:r>
            <a:r>
              <a:rPr lang="en-US" baseline="-25000" smtClean="0">
                <a:latin typeface="Arial" charset="0"/>
              </a:rPr>
              <a:t>it</a:t>
            </a:r>
            <a:r>
              <a:rPr lang="en-US" sz="2400" smtClean="0">
                <a:latin typeface="Arial" charset="0"/>
              </a:rPr>
              <a:t>   =  </a:t>
            </a:r>
            <a:r>
              <a:rPr lang="en-US" sz="2400" smtClean="0">
                <a:latin typeface="Arial" charset="0"/>
                <a:sym typeface="Symbol" pitchFamily="18" charset="2"/>
              </a:rPr>
              <a:t>  +  </a:t>
            </a:r>
            <a:r>
              <a:rPr lang="en-US" sz="2400" b="1" smtClean="0">
                <a:latin typeface="Arial" charset="0"/>
                <a:sym typeface="Symbol" pitchFamily="18" charset="2"/>
              </a:rPr>
              <a:t>’x</a:t>
            </a:r>
            <a:r>
              <a:rPr lang="en-US" baseline="-25000" smtClean="0">
                <a:latin typeface="Arial" charset="0"/>
                <a:sym typeface="Symbol" pitchFamily="18" charset="2"/>
              </a:rPr>
              <a:t>it</a:t>
            </a:r>
            <a:r>
              <a:rPr lang="en-US" sz="2400" smtClean="0">
                <a:latin typeface="Arial" charset="0"/>
                <a:sym typeface="Symbol" pitchFamily="18" charset="2"/>
              </a:rPr>
              <a:t>    +  </a:t>
            </a:r>
            <a:r>
              <a:rPr lang="en-US" baseline="-25000" smtClean="0">
                <a:latin typeface="Arial" charset="0"/>
                <a:sym typeface="Symbol" pitchFamily="18" charset="2"/>
              </a:rPr>
              <a:t>it</a:t>
            </a:r>
            <a:r>
              <a:rPr lang="en-US" sz="2400" smtClean="0">
                <a:latin typeface="Arial" charset="0"/>
                <a:sym typeface="Symbol" pitchFamily="18" charset="2"/>
              </a:rPr>
              <a:t>  + Person i specific effect</a:t>
            </a:r>
            <a:br>
              <a:rPr lang="en-US" sz="2400" smtClean="0">
                <a:latin typeface="Arial" charset="0"/>
                <a:sym typeface="Symbol" pitchFamily="18" charset="2"/>
              </a:rPr>
            </a:br>
            <a:endParaRPr lang="en-US" sz="2400" smtClean="0">
              <a:latin typeface="Arial" charset="0"/>
            </a:endParaRPr>
          </a:p>
          <a:p>
            <a:pPr eaLnBrk="1" hangingPunct="1">
              <a:lnSpc>
                <a:spcPct val="90000"/>
              </a:lnSpc>
              <a:buFont typeface="Wingdings" pitchFamily="2" charset="2"/>
              <a:buNone/>
            </a:pPr>
            <a:r>
              <a:rPr lang="en-US" sz="2400" smtClean="0">
                <a:latin typeface="Arial" charset="0"/>
              </a:rPr>
              <a:t>Fixed effects using “dummy” variables</a:t>
            </a:r>
            <a:br>
              <a:rPr lang="en-US" sz="2400" smtClean="0">
                <a:latin typeface="Arial" charset="0"/>
              </a:rPr>
            </a:br>
            <a:endParaRPr lang="en-US" sz="2400" smtClean="0">
              <a:latin typeface="Arial" charset="0"/>
            </a:endParaRPr>
          </a:p>
          <a:p>
            <a:pPr eaLnBrk="1" hangingPunct="1">
              <a:lnSpc>
                <a:spcPct val="90000"/>
              </a:lnSpc>
              <a:spcBef>
                <a:spcPct val="0"/>
              </a:spcBef>
              <a:buClrTx/>
              <a:buFont typeface="Wingdings" pitchFamily="2" charset="2"/>
              <a:buNone/>
            </a:pPr>
            <a:r>
              <a:rPr lang="en-US" sz="2400" smtClean="0">
                <a:latin typeface="Arial" charset="0"/>
              </a:rPr>
              <a:t>	 U</a:t>
            </a:r>
            <a:r>
              <a:rPr lang="en-US" baseline="-25000" smtClean="0">
                <a:latin typeface="Arial" charset="0"/>
              </a:rPr>
              <a:t>it</a:t>
            </a:r>
            <a:r>
              <a:rPr lang="en-US" sz="2400" smtClean="0">
                <a:latin typeface="Arial" charset="0"/>
              </a:rPr>
              <a:t> =  </a:t>
            </a:r>
            <a:r>
              <a:rPr lang="en-US" sz="2400" smtClean="0">
                <a:latin typeface="Arial" charset="0"/>
                <a:sym typeface="Symbol" pitchFamily="18" charset="2"/>
              </a:rPr>
              <a:t></a:t>
            </a:r>
            <a:r>
              <a:rPr lang="en-US" baseline="-25000" smtClean="0">
                <a:latin typeface="Arial" charset="0"/>
                <a:sym typeface="Symbol" pitchFamily="18" charset="2"/>
              </a:rPr>
              <a:t>i</a:t>
            </a:r>
            <a:r>
              <a:rPr lang="en-US" sz="2400" smtClean="0">
                <a:latin typeface="Arial" charset="0"/>
                <a:sym typeface="Symbol" pitchFamily="18" charset="2"/>
              </a:rPr>
              <a:t>  + </a:t>
            </a:r>
            <a:r>
              <a:rPr lang="en-US" sz="2400" b="1" smtClean="0">
                <a:latin typeface="Arial" charset="0"/>
                <a:sym typeface="Symbol" pitchFamily="18" charset="2"/>
              </a:rPr>
              <a:t>’x</a:t>
            </a:r>
            <a:r>
              <a:rPr lang="en-US" baseline="-25000" smtClean="0">
                <a:latin typeface="Arial" charset="0"/>
                <a:sym typeface="Symbol" pitchFamily="18" charset="2"/>
              </a:rPr>
              <a:t>it</a:t>
            </a:r>
            <a:r>
              <a:rPr lang="en-US" sz="2400" smtClean="0">
                <a:latin typeface="Arial" charset="0"/>
                <a:sym typeface="Symbol" pitchFamily="18" charset="2"/>
              </a:rPr>
              <a:t> + </a:t>
            </a:r>
            <a:r>
              <a:rPr lang="en-US" baseline="-25000" smtClean="0">
                <a:latin typeface="Arial" charset="0"/>
                <a:sym typeface="Symbol" pitchFamily="18" charset="2"/>
              </a:rPr>
              <a:t>it</a:t>
            </a:r>
            <a:r>
              <a:rPr lang="en-US" sz="2400" smtClean="0">
                <a:latin typeface="Arial" charset="0"/>
                <a:sym typeface="Symbol" pitchFamily="18" charset="2"/>
              </a:rPr>
              <a:t> </a:t>
            </a:r>
            <a:br>
              <a:rPr lang="en-US" sz="2400" smtClean="0">
                <a:latin typeface="Arial" charset="0"/>
                <a:sym typeface="Symbol" pitchFamily="18" charset="2"/>
              </a:rPr>
            </a:br>
            <a:endParaRPr lang="en-US" sz="2400" smtClean="0">
              <a:latin typeface="Arial" charset="0"/>
            </a:endParaRPr>
          </a:p>
          <a:p>
            <a:pPr eaLnBrk="1" hangingPunct="1">
              <a:lnSpc>
                <a:spcPct val="90000"/>
              </a:lnSpc>
              <a:buFont typeface="Wingdings" pitchFamily="2" charset="2"/>
              <a:buNone/>
            </a:pPr>
            <a:r>
              <a:rPr lang="en-US" sz="2400" smtClean="0">
                <a:latin typeface="Arial" charset="0"/>
              </a:rPr>
              <a:t>Random effects using omitted heterogeneity</a:t>
            </a:r>
          </a:p>
          <a:p>
            <a:pPr eaLnBrk="1" hangingPunct="1">
              <a:lnSpc>
                <a:spcPct val="90000"/>
              </a:lnSpc>
              <a:spcBef>
                <a:spcPct val="50000"/>
              </a:spcBef>
              <a:buClrTx/>
              <a:buFont typeface="Wingdings" pitchFamily="2" charset="2"/>
              <a:buNone/>
            </a:pPr>
            <a:r>
              <a:rPr lang="en-US" sz="2400" smtClean="0">
                <a:latin typeface="Arial" charset="0"/>
              </a:rPr>
              <a:t>	 U</a:t>
            </a:r>
            <a:r>
              <a:rPr lang="en-US" baseline="-25000" smtClean="0">
                <a:latin typeface="Arial" charset="0"/>
              </a:rPr>
              <a:t>it</a:t>
            </a:r>
            <a:r>
              <a:rPr lang="en-US" sz="2400" smtClean="0">
                <a:latin typeface="Arial" charset="0"/>
              </a:rPr>
              <a:t> =  </a:t>
            </a:r>
            <a:r>
              <a:rPr lang="en-US" sz="2400" smtClean="0">
                <a:latin typeface="Arial" charset="0"/>
                <a:sym typeface="Symbol" pitchFamily="18" charset="2"/>
              </a:rPr>
              <a:t>   + </a:t>
            </a:r>
            <a:r>
              <a:rPr lang="en-US" sz="2400" b="1" smtClean="0">
                <a:latin typeface="Arial" charset="0"/>
                <a:sym typeface="Symbol" pitchFamily="18" charset="2"/>
              </a:rPr>
              <a:t>’x</a:t>
            </a:r>
            <a:r>
              <a:rPr lang="en-US" baseline="-25000" smtClean="0">
                <a:latin typeface="Arial" charset="0"/>
                <a:sym typeface="Symbol" pitchFamily="18" charset="2"/>
              </a:rPr>
              <a:t>it</a:t>
            </a:r>
            <a:r>
              <a:rPr lang="en-US" sz="2400" smtClean="0">
                <a:latin typeface="Arial" charset="0"/>
                <a:sym typeface="Symbol" pitchFamily="18" charset="2"/>
              </a:rPr>
              <a:t> +  </a:t>
            </a:r>
            <a:r>
              <a:rPr lang="en-US" baseline="-25000" smtClean="0">
                <a:latin typeface="Arial" charset="0"/>
                <a:sym typeface="Symbol" pitchFamily="18" charset="2"/>
              </a:rPr>
              <a:t>it</a:t>
            </a:r>
            <a:r>
              <a:rPr lang="en-US" sz="2400" smtClean="0">
                <a:latin typeface="Arial" charset="0"/>
                <a:sym typeface="Symbol" pitchFamily="18" charset="2"/>
              </a:rPr>
              <a:t> +  u</a:t>
            </a:r>
            <a:r>
              <a:rPr lang="en-US" baseline="-25000" smtClean="0">
                <a:latin typeface="Arial" charset="0"/>
                <a:sym typeface="Symbol" pitchFamily="18" charset="2"/>
              </a:rPr>
              <a:t>i</a:t>
            </a:r>
            <a:endParaRPr lang="en-US" sz="2400" smtClean="0">
              <a:latin typeface="Arial" charset="0"/>
              <a:sym typeface="Symbol" pitchFamily="18" charset="2"/>
            </a:endParaRPr>
          </a:p>
          <a:p>
            <a:pPr eaLnBrk="1" hangingPunct="1">
              <a:lnSpc>
                <a:spcPct val="90000"/>
              </a:lnSpc>
              <a:spcBef>
                <a:spcPct val="50000"/>
              </a:spcBef>
              <a:buClrTx/>
              <a:buFont typeface="Wingdings" pitchFamily="2" charset="2"/>
              <a:buNone/>
            </a:pPr>
            <a:r>
              <a:rPr lang="en-US" sz="2400" smtClean="0">
                <a:latin typeface="Arial" charset="0"/>
              </a:rPr>
              <a:t>Same outcome mechanism:  Y</a:t>
            </a:r>
            <a:r>
              <a:rPr lang="en-US" baseline="-25000" smtClean="0">
                <a:latin typeface="Arial" charset="0"/>
              </a:rPr>
              <a:t>it</a:t>
            </a:r>
            <a:r>
              <a:rPr lang="en-US" sz="2400" smtClean="0">
                <a:latin typeface="Arial" charset="0"/>
              </a:rPr>
              <a:t> =  1[U</a:t>
            </a:r>
            <a:r>
              <a:rPr lang="en-US" baseline="-25000" smtClean="0">
                <a:latin typeface="Arial" charset="0"/>
              </a:rPr>
              <a:t>it</a:t>
            </a:r>
            <a:r>
              <a:rPr lang="en-US" sz="2400" smtClean="0">
                <a:latin typeface="Arial" charset="0"/>
              </a:rPr>
              <a:t> &gt; 0]</a:t>
            </a:r>
          </a:p>
          <a:p>
            <a:pPr eaLnBrk="1" hangingPunct="1">
              <a:lnSpc>
                <a:spcPct val="90000"/>
              </a:lnSpc>
              <a:buFont typeface="Wingdings" pitchFamily="2" charset="2"/>
              <a:buNone/>
            </a:pPr>
            <a:endParaRPr lang="en-US" sz="2400" smtClean="0">
              <a:latin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idx="4294967295"/>
          </p:nvPr>
        </p:nvSpPr>
        <p:spPr>
          <a:xfrm>
            <a:off x="762000" y="2286000"/>
            <a:ext cx="7696200" cy="1676400"/>
          </a:xfrm>
        </p:spPr>
        <p:txBody>
          <a:bodyPr/>
          <a:lstStyle/>
          <a:p>
            <a:pPr marL="0" indent="0" eaLnBrk="1" hangingPunct="1"/>
            <a:r>
              <a:rPr lang="en-US" sz="4400" b="1" dirty="0" smtClean="0">
                <a:latin typeface="Arial" charset="0"/>
              </a:rPr>
              <a:t>Pooled Model</a:t>
            </a:r>
          </a:p>
        </p:txBody>
      </p:sp>
    </p:spTree>
    <p:extLst>
      <p:ext uri="{BB962C8B-B14F-4D97-AF65-F5344CB8AC3E}">
        <p14:creationId xmlns:p14="http://schemas.microsoft.com/office/powerpoint/2010/main" val="33237688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609600" y="762000"/>
            <a:ext cx="8229600" cy="1139825"/>
          </a:xfrm>
        </p:spPr>
        <p:txBody>
          <a:bodyPr/>
          <a:lstStyle/>
          <a:p>
            <a:pPr algn="ctr" eaLnBrk="1" hangingPunct="1"/>
            <a:r>
              <a:rPr lang="en-US" sz="3600" b="1" dirty="0" smtClean="0"/>
              <a:t>Ignoring Unobserved Heterogeneity</a:t>
            </a:r>
          </a:p>
        </p:txBody>
      </p:sp>
      <p:graphicFrame>
        <p:nvGraphicFramePr>
          <p:cNvPr id="1026" name="Object 3"/>
          <p:cNvGraphicFramePr>
            <a:graphicFrameLocks noChangeAspect="1"/>
          </p:cNvGraphicFramePr>
          <p:nvPr/>
        </p:nvGraphicFramePr>
        <p:xfrm>
          <a:off x="1447800" y="2209800"/>
          <a:ext cx="6769100" cy="3248836"/>
        </p:xfrm>
        <a:graphic>
          <a:graphicData uri="http://schemas.openxmlformats.org/presentationml/2006/ole">
            <mc:AlternateContent xmlns:mc="http://schemas.openxmlformats.org/markup-compatibility/2006">
              <mc:Choice xmlns:v="urn:schemas-microsoft-com:vml" Requires="v">
                <p:oleObj spid="_x0000_s498712" name="Equation" r:id="rId4" imgW="3225800" imgH="1549400" progId="Equation.DSMT4">
                  <p:embed/>
                </p:oleObj>
              </mc:Choice>
              <mc:Fallback>
                <p:oleObj name="Equation" r:id="rId4" imgW="3225800" imgH="1549400" progId="Equation.DSMT4">
                  <p:embed/>
                  <p:pic>
                    <p:nvPicPr>
                      <p:cNvPr id="0" name="Picture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209800"/>
                        <a:ext cx="6769100" cy="32488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6"/>
          <p:cNvSpPr>
            <a:spLocks noGrp="1" noChangeArrowheads="1"/>
          </p:cNvSpPr>
          <p:nvPr>
            <p:ph type="title"/>
          </p:nvPr>
        </p:nvSpPr>
        <p:spPr>
          <a:xfrm>
            <a:off x="609600" y="1447800"/>
            <a:ext cx="8229600" cy="530225"/>
          </a:xfrm>
        </p:spPr>
        <p:txBody>
          <a:bodyPr/>
          <a:lstStyle/>
          <a:p>
            <a:pPr algn="ctr" eaLnBrk="1" hangingPunct="1"/>
            <a:r>
              <a:rPr lang="en-US" b="1" smtClean="0"/>
              <a:t>Ignoring Heterogeneity in the RE Model</a:t>
            </a:r>
          </a:p>
        </p:txBody>
      </p:sp>
      <p:graphicFrame>
        <p:nvGraphicFramePr>
          <p:cNvPr id="2050" name="Object 3"/>
          <p:cNvGraphicFramePr>
            <a:graphicFrameLocks noGrp="1" noChangeAspect="1"/>
          </p:cNvGraphicFramePr>
          <p:nvPr>
            <p:ph idx="1"/>
          </p:nvPr>
        </p:nvGraphicFramePr>
        <p:xfrm>
          <a:off x="1143000" y="2209800"/>
          <a:ext cx="7391400" cy="3448050"/>
        </p:xfrm>
        <a:graphic>
          <a:graphicData uri="http://schemas.openxmlformats.org/presentationml/2006/ole">
            <mc:AlternateContent xmlns:mc="http://schemas.openxmlformats.org/markup-compatibility/2006">
              <mc:Choice xmlns:v="urn:schemas-microsoft-com:vml" Requires="v">
                <p:oleObj spid="_x0000_s499736" name="Equation" r:id="rId4" imgW="3403600" imgH="1587500" progId="Equation.DSMT4">
                  <p:embed/>
                </p:oleObj>
              </mc:Choice>
              <mc:Fallback>
                <p:oleObj name="Equation" r:id="rId4" imgW="3403600" imgH="1587500" progId="Equation.DSMT4">
                  <p:embed/>
                  <p:pic>
                    <p:nvPicPr>
                      <p:cNvPr id="0" name="Picture 2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209800"/>
                        <a:ext cx="7391400" cy="3448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71600"/>
            <a:ext cx="8229600" cy="530225"/>
          </a:xfrm>
        </p:spPr>
        <p:txBody>
          <a:bodyPr/>
          <a:lstStyle/>
          <a:p>
            <a:r>
              <a:rPr lang="en-US" b="1" smtClean="0"/>
              <a:t>Ignoring Heterogeneity (Broadly)</a:t>
            </a:r>
            <a:endParaRPr lang="en-US" b="1"/>
          </a:p>
        </p:txBody>
      </p:sp>
      <p:sp>
        <p:nvSpPr>
          <p:cNvPr id="3" name="Content Placeholder 2"/>
          <p:cNvSpPr>
            <a:spLocks noGrp="1"/>
          </p:cNvSpPr>
          <p:nvPr>
            <p:ph idx="1"/>
          </p:nvPr>
        </p:nvSpPr>
        <p:spPr>
          <a:xfrm>
            <a:off x="533400" y="1981201"/>
            <a:ext cx="8229600" cy="3429000"/>
          </a:xfrm>
        </p:spPr>
        <p:txBody>
          <a:bodyPr/>
          <a:lstStyle/>
          <a:p>
            <a:r>
              <a:rPr lang="en-US" sz="2400" smtClean="0">
                <a:latin typeface="+mj-lt"/>
              </a:rPr>
              <a:t>Presence will generally make parameter estimates look smaller than they would otherwise.</a:t>
            </a:r>
          </a:p>
          <a:p>
            <a:r>
              <a:rPr lang="en-US" sz="2400" smtClean="0">
                <a:latin typeface="+mj-lt"/>
              </a:rPr>
              <a:t>Ignoring heterogeneity will definitely distort standard errors.</a:t>
            </a:r>
          </a:p>
          <a:p>
            <a:r>
              <a:rPr lang="en-US" sz="2400" smtClean="0">
                <a:latin typeface="+mj-lt"/>
              </a:rPr>
              <a:t>Partial effects based on the parametric model may not be affected very much.</a:t>
            </a:r>
          </a:p>
          <a:p>
            <a:r>
              <a:rPr lang="en-US" sz="2400" smtClean="0">
                <a:latin typeface="+mj-lt"/>
              </a:rPr>
              <a:t>Is the pooled estimator ‘robust?’  Less so than in the linear model case.</a:t>
            </a:r>
            <a:endParaRPr lang="en-US" sz="2400">
              <a:latin typeface="+mj-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xfrm>
            <a:off x="457200" y="609600"/>
            <a:ext cx="8229600" cy="1139825"/>
          </a:xfrm>
        </p:spPr>
        <p:txBody>
          <a:bodyPr/>
          <a:lstStyle/>
          <a:p>
            <a:pPr algn="ctr" eaLnBrk="1" hangingPunct="1"/>
            <a:r>
              <a:rPr lang="en-US" b="1" dirty="0" smtClean="0"/>
              <a:t>Pooled vs.  RE Panel Estimator</a:t>
            </a:r>
          </a:p>
        </p:txBody>
      </p:sp>
      <p:sp>
        <p:nvSpPr>
          <p:cNvPr id="39939" name="Text Box 5"/>
          <p:cNvSpPr txBox="1">
            <a:spLocks noChangeArrowheads="1"/>
          </p:cNvSpPr>
          <p:nvPr/>
        </p:nvSpPr>
        <p:spPr bwMode="auto">
          <a:xfrm>
            <a:off x="457200" y="1752600"/>
            <a:ext cx="8382000" cy="413385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Binomial Probit Model</a:t>
            </a:r>
          </a:p>
          <a:p>
            <a:r>
              <a:rPr lang="en-US" sz="1400" b="1">
                <a:latin typeface="Courier New" pitchFamily="49" charset="0"/>
              </a:rPr>
              <a:t>Dependent variable               DOCTOR </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Constant|     .02159          .05307         .407   .6842</a:t>
            </a:r>
          </a:p>
          <a:p>
            <a:r>
              <a:rPr lang="en-US" sz="1400" b="1">
                <a:latin typeface="Courier New" pitchFamily="49" charset="0"/>
              </a:rPr>
              <a:t>     AGE|     .01532***       .00071       21.695   .0000      43.5257</a:t>
            </a:r>
          </a:p>
          <a:p>
            <a:r>
              <a:rPr lang="en-US" sz="1400" b="1">
                <a:latin typeface="Courier New" pitchFamily="49" charset="0"/>
              </a:rPr>
              <a:t>    EDUC|    -.02793***       .00348       -8.023   .0000      11.3206</a:t>
            </a:r>
          </a:p>
          <a:p>
            <a:r>
              <a:rPr lang="en-US" sz="1400" b="1">
                <a:latin typeface="Courier New" pitchFamily="49" charset="0"/>
              </a:rPr>
              <a:t>  HHNINC|    -.10204**        .04544       -2.246   .0247       .35208</a:t>
            </a:r>
          </a:p>
          <a:p>
            <a:r>
              <a:rPr lang="en-US" sz="1400" b="1">
                <a:latin typeface="Courier New" pitchFamily="49" charset="0"/>
              </a:rPr>
              <a:t>--------+-------------------------------------------------------------</a:t>
            </a:r>
          </a:p>
          <a:p>
            <a:r>
              <a:rPr lang="en-US" sz="1400" b="1">
                <a:latin typeface="Courier New" pitchFamily="49" charset="0"/>
              </a:rPr>
              <a:t>Unbalanced panel has   7293 individuals</a:t>
            </a:r>
          </a:p>
          <a:p>
            <a:r>
              <a:rPr lang="en-US" sz="1400" b="1">
                <a:latin typeface="Courier New" pitchFamily="49" charset="0"/>
              </a:rPr>
              <a:t>--------+-------------------------------------------------------------</a:t>
            </a:r>
          </a:p>
          <a:p>
            <a:r>
              <a:rPr lang="en-US" sz="1400" b="1">
                <a:latin typeface="Courier New" pitchFamily="49" charset="0"/>
              </a:rPr>
              <a:t>Constant|    -.11819          .09280       -1.273   .2028</a:t>
            </a:r>
          </a:p>
          <a:p>
            <a:r>
              <a:rPr lang="en-US" sz="1400" b="1">
                <a:latin typeface="Courier New" pitchFamily="49" charset="0"/>
              </a:rPr>
              <a:t>     AGE|     .02232***       .00123       18.145   .0000      43.5257</a:t>
            </a:r>
          </a:p>
          <a:p>
            <a:r>
              <a:rPr lang="en-US" sz="1400" b="1">
                <a:latin typeface="Courier New" pitchFamily="49" charset="0"/>
              </a:rPr>
              <a:t>    EDUC|    -.03307***       .00627       -5.276   .0000      11.3206</a:t>
            </a:r>
          </a:p>
          <a:p>
            <a:r>
              <a:rPr lang="en-US" sz="1400" b="1">
                <a:latin typeface="Courier New" pitchFamily="49" charset="0"/>
              </a:rPr>
              <a:t>  HHNINC|     .00660          .06587         .100   .9202       .35208</a:t>
            </a:r>
          </a:p>
          <a:p>
            <a:r>
              <a:rPr lang="en-US" sz="1400" b="1">
                <a:latin typeface="Courier New" pitchFamily="49" charset="0"/>
              </a:rPr>
              <a:t>     Rho|     .44990***       .01020       44.101   .0000</a:t>
            </a:r>
          </a:p>
          <a:p>
            <a:r>
              <a:rPr lang="en-US" sz="1400" b="1">
                <a:latin typeface="Courier New" pitchFamily="49" charset="0"/>
              </a:rPr>
              <a:t>--------+-------------------------------------------------------------</a:t>
            </a:r>
          </a:p>
        </p:txBody>
      </p:sp>
      <p:sp>
        <p:nvSpPr>
          <p:cNvPr id="39940" name="Rectangle 6"/>
          <p:cNvSpPr>
            <a:spLocks noChangeArrowheads="1"/>
          </p:cNvSpPr>
          <p:nvPr/>
        </p:nvSpPr>
        <p:spPr bwMode="auto">
          <a:xfrm>
            <a:off x="1828800" y="3048000"/>
            <a:ext cx="12954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9941" name="Rectangle 7"/>
          <p:cNvSpPr>
            <a:spLocks noChangeArrowheads="1"/>
          </p:cNvSpPr>
          <p:nvPr/>
        </p:nvSpPr>
        <p:spPr bwMode="auto">
          <a:xfrm>
            <a:off x="1828800" y="4495800"/>
            <a:ext cx="12954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Grp="1" noChangeArrowheads="1"/>
          </p:cNvSpPr>
          <p:nvPr>
            <p:ph type="title"/>
          </p:nvPr>
        </p:nvSpPr>
        <p:spPr>
          <a:xfrm>
            <a:off x="457200" y="688975"/>
            <a:ext cx="8229600" cy="1139825"/>
          </a:xfrm>
        </p:spPr>
        <p:txBody>
          <a:bodyPr/>
          <a:lstStyle/>
          <a:p>
            <a:pPr algn="ctr" eaLnBrk="1" hangingPunct="1"/>
            <a:r>
              <a:rPr lang="en-US" b="1" smtClean="0"/>
              <a:t>Partial Effects</a:t>
            </a:r>
          </a:p>
        </p:txBody>
      </p:sp>
      <p:sp>
        <p:nvSpPr>
          <p:cNvPr id="40963" name="Text Box 5"/>
          <p:cNvSpPr txBox="1">
            <a:spLocks noChangeArrowheads="1"/>
          </p:cNvSpPr>
          <p:nvPr/>
        </p:nvSpPr>
        <p:spPr bwMode="auto">
          <a:xfrm>
            <a:off x="914400" y="1828800"/>
            <a:ext cx="7924800" cy="392112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Partial derivatives of E[y] = F[*]  with</a:t>
            </a:r>
          </a:p>
          <a:p>
            <a:r>
              <a:rPr lang="en-US" sz="1400" b="1">
                <a:latin typeface="Courier New" pitchFamily="49" charset="0"/>
              </a:rPr>
              <a:t>respect to the vector of characteristics</a:t>
            </a:r>
          </a:p>
          <a:p>
            <a:r>
              <a:rPr lang="en-US" sz="1400" b="1">
                <a:latin typeface="Courier New" pitchFamily="49" charset="0"/>
              </a:rPr>
              <a:t>They are computed at the means of the Xs</a:t>
            </a:r>
          </a:p>
          <a:p>
            <a:r>
              <a:rPr lang="en-US" sz="1400" b="1">
                <a:latin typeface="Courier New" pitchFamily="49" charset="0"/>
              </a:rPr>
              <a:t>Observations used for means are All Obs.</a:t>
            </a:r>
          </a:p>
          <a:p>
            <a:r>
              <a:rPr lang="en-US" sz="1400" b="1">
                <a:latin typeface="Courier New" pitchFamily="49" charset="0"/>
              </a:rPr>
              <a:t>--------+-------------------------------------------------------------</a:t>
            </a:r>
          </a:p>
          <a:p>
            <a:r>
              <a:rPr lang="en-US" sz="1400" b="1">
                <a:latin typeface="Courier New" pitchFamily="49" charset="0"/>
              </a:rPr>
              <a:t>Variable| Coefficient    Standard Error  b/St.Er. P[|Z|&gt;z]  Elasticity</a:t>
            </a:r>
          </a:p>
          <a:p>
            <a:r>
              <a:rPr lang="en-US" sz="1400" b="1">
                <a:latin typeface="Courier New" pitchFamily="49" charset="0"/>
              </a:rPr>
              <a:t>--------+-------------------------------------------------------------</a:t>
            </a:r>
          </a:p>
          <a:p>
            <a:r>
              <a:rPr lang="en-US" sz="1400" b="1">
                <a:latin typeface="Courier New" pitchFamily="49" charset="0"/>
              </a:rPr>
              <a:t>        |Pooled</a:t>
            </a:r>
          </a:p>
          <a:p>
            <a:r>
              <a:rPr lang="en-US" sz="1400" b="1">
                <a:latin typeface="Courier New" pitchFamily="49" charset="0"/>
              </a:rPr>
              <a:t>     AGE|     .00578***       .00027       21.720   .0000       .39801</a:t>
            </a:r>
          </a:p>
          <a:p>
            <a:r>
              <a:rPr lang="en-US" sz="1400" b="1">
                <a:latin typeface="Courier New" pitchFamily="49" charset="0"/>
              </a:rPr>
              <a:t>    EDUC|    -.01053***       .00131       -8.024   .0000      -.18870</a:t>
            </a:r>
          </a:p>
          <a:p>
            <a:r>
              <a:rPr lang="en-US" sz="1400" b="1">
                <a:latin typeface="Courier New" pitchFamily="49" charset="0"/>
              </a:rPr>
              <a:t>  </a:t>
            </a:r>
            <a:r>
              <a:rPr lang="en-US" sz="1400" b="1">
                <a:solidFill>
                  <a:srgbClr val="FF3300"/>
                </a:solidFill>
                <a:latin typeface="Courier New" pitchFamily="49" charset="0"/>
              </a:rPr>
              <a:t>HHNINC|    -.03847**        .01713       -2.246   .0247      -.02144</a:t>
            </a:r>
          </a:p>
          <a:p>
            <a:r>
              <a:rPr lang="en-US" sz="1400" b="1">
                <a:latin typeface="Courier New" pitchFamily="49" charset="0"/>
              </a:rPr>
              <a:t>--------+-------------------------------------------------------------</a:t>
            </a:r>
          </a:p>
          <a:p>
            <a:r>
              <a:rPr lang="en-US" sz="1400" b="1">
                <a:latin typeface="Courier New" pitchFamily="49" charset="0"/>
              </a:rPr>
              <a:t>        |Based on the panel data estimator</a:t>
            </a:r>
          </a:p>
          <a:p>
            <a:r>
              <a:rPr lang="en-US" sz="1400" b="1">
                <a:latin typeface="Courier New" pitchFamily="49" charset="0"/>
              </a:rPr>
              <a:t>     AGE|     .00620***       .00034       18.375   .0000       .42181</a:t>
            </a:r>
          </a:p>
          <a:p>
            <a:r>
              <a:rPr lang="en-US" sz="1400" b="1">
                <a:latin typeface="Courier New" pitchFamily="49" charset="0"/>
              </a:rPr>
              <a:t>    EDUC|    -.00918***       .00174       -5.282   .0000      -.16256</a:t>
            </a:r>
          </a:p>
          <a:p>
            <a:r>
              <a:rPr lang="en-US" sz="1400" b="1">
                <a:latin typeface="Courier New" pitchFamily="49" charset="0"/>
              </a:rPr>
              <a:t>  </a:t>
            </a:r>
            <a:r>
              <a:rPr lang="en-US" sz="1400" b="1">
                <a:solidFill>
                  <a:srgbClr val="FF3300"/>
                </a:solidFill>
                <a:latin typeface="Courier New" pitchFamily="49" charset="0"/>
              </a:rPr>
              <a:t>HHNINC|     .00183          .01829         .100   .9202       .00101</a:t>
            </a:r>
          </a:p>
          <a:p>
            <a:r>
              <a:rPr lang="en-US" sz="1400" b="1">
                <a:latin typeface="Courier New" pitchFamily="49" charset="0"/>
              </a:rPr>
              <a:t>--------+-------------------------------------------------------------</a:t>
            </a:r>
          </a:p>
        </p:txBody>
      </p:sp>
      <p:sp>
        <p:nvSpPr>
          <p:cNvPr id="40964" name="Rectangle 6"/>
          <p:cNvSpPr>
            <a:spLocks noChangeArrowheads="1"/>
          </p:cNvSpPr>
          <p:nvPr/>
        </p:nvSpPr>
        <p:spPr bwMode="auto">
          <a:xfrm>
            <a:off x="2209800" y="3778250"/>
            <a:ext cx="1295400" cy="685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0965" name="Rectangle 7"/>
          <p:cNvSpPr>
            <a:spLocks noChangeArrowheads="1"/>
          </p:cNvSpPr>
          <p:nvPr/>
        </p:nvSpPr>
        <p:spPr bwMode="auto">
          <a:xfrm>
            <a:off x="2209800" y="4840288"/>
            <a:ext cx="1295400" cy="685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304800" y="1447800"/>
            <a:ext cx="8229600" cy="530225"/>
          </a:xfrm>
        </p:spPr>
        <p:txBody>
          <a:bodyPr/>
          <a:lstStyle/>
          <a:p>
            <a:pPr algn="ctr" eaLnBrk="1" hangingPunct="1"/>
            <a:r>
              <a:rPr lang="en-US" b="1" dirty="0" smtClean="0"/>
              <a:t>Effect of Clustering</a:t>
            </a:r>
          </a:p>
        </p:txBody>
      </p:sp>
      <p:sp>
        <p:nvSpPr>
          <p:cNvPr id="41987" name="Rectangle 3"/>
          <p:cNvSpPr>
            <a:spLocks noGrp="1" noChangeArrowheads="1"/>
          </p:cNvSpPr>
          <p:nvPr>
            <p:ph idx="1"/>
          </p:nvPr>
        </p:nvSpPr>
        <p:spPr>
          <a:xfrm>
            <a:off x="762000" y="2098675"/>
            <a:ext cx="8229600" cy="3921125"/>
          </a:xfrm>
        </p:spPr>
        <p:txBody>
          <a:bodyPr/>
          <a:lstStyle/>
          <a:p>
            <a:pPr eaLnBrk="1" hangingPunct="1">
              <a:lnSpc>
                <a:spcPct val="90000"/>
              </a:lnSpc>
            </a:pPr>
            <a:r>
              <a:rPr lang="en-US" sz="2400" dirty="0" err="1" smtClean="0">
                <a:latin typeface="Arial" charset="0"/>
              </a:rPr>
              <a:t>Y</a:t>
            </a:r>
            <a:r>
              <a:rPr lang="en-US" sz="2400" baseline="-25000" dirty="0" err="1" smtClean="0">
                <a:latin typeface="Arial" charset="0"/>
              </a:rPr>
              <a:t>it</a:t>
            </a:r>
            <a:r>
              <a:rPr lang="en-US" sz="2400" dirty="0" smtClean="0">
                <a:latin typeface="Arial" charset="0"/>
              </a:rPr>
              <a:t> must be correlated with </a:t>
            </a:r>
            <a:r>
              <a:rPr lang="en-US" sz="2400" dirty="0" err="1" smtClean="0">
                <a:latin typeface="Arial" charset="0"/>
              </a:rPr>
              <a:t>Y</a:t>
            </a:r>
            <a:r>
              <a:rPr lang="en-US" sz="2400" baseline="-25000" dirty="0" err="1" smtClean="0">
                <a:latin typeface="Arial" charset="0"/>
              </a:rPr>
              <a:t>is</a:t>
            </a:r>
            <a:r>
              <a:rPr lang="en-US" sz="2400" dirty="0" smtClean="0">
                <a:latin typeface="Arial" charset="0"/>
              </a:rPr>
              <a:t> across periods</a:t>
            </a:r>
          </a:p>
          <a:p>
            <a:pPr eaLnBrk="1" hangingPunct="1">
              <a:lnSpc>
                <a:spcPct val="90000"/>
              </a:lnSpc>
            </a:pPr>
            <a:r>
              <a:rPr lang="en-US" sz="2400" dirty="0" smtClean="0">
                <a:latin typeface="Arial" charset="0"/>
              </a:rPr>
              <a:t>Pooled estimator ignores correlation</a:t>
            </a:r>
          </a:p>
          <a:p>
            <a:pPr eaLnBrk="1" hangingPunct="1">
              <a:lnSpc>
                <a:spcPct val="90000"/>
              </a:lnSpc>
            </a:pPr>
            <a:r>
              <a:rPr lang="en-US" sz="2400" dirty="0" smtClean="0">
                <a:latin typeface="Arial" charset="0"/>
              </a:rPr>
              <a:t>Broadly, </a:t>
            </a:r>
            <a:r>
              <a:rPr lang="en-US" sz="2400" dirty="0" err="1" smtClean="0">
                <a:latin typeface="Arial" charset="0"/>
              </a:rPr>
              <a:t>y</a:t>
            </a:r>
            <a:r>
              <a:rPr lang="en-US" sz="2400" baseline="-25000" dirty="0" err="1" smtClean="0">
                <a:latin typeface="Arial" charset="0"/>
              </a:rPr>
              <a:t>it</a:t>
            </a:r>
            <a:r>
              <a:rPr lang="en-US" sz="2400" dirty="0" smtClean="0">
                <a:latin typeface="Arial" charset="0"/>
              </a:rPr>
              <a:t> = E[</a:t>
            </a:r>
            <a:r>
              <a:rPr lang="en-US" sz="2400" dirty="0" err="1" smtClean="0">
                <a:latin typeface="Arial" charset="0"/>
              </a:rPr>
              <a:t>y</a:t>
            </a:r>
            <a:r>
              <a:rPr lang="en-US" sz="2400" baseline="-25000" dirty="0" err="1" smtClean="0">
                <a:latin typeface="Arial" charset="0"/>
              </a:rPr>
              <a:t>it</a:t>
            </a:r>
            <a:r>
              <a:rPr lang="en-US" sz="2400" dirty="0" err="1" smtClean="0">
                <a:latin typeface="Arial" charset="0"/>
              </a:rPr>
              <a:t>|</a:t>
            </a:r>
            <a:r>
              <a:rPr lang="en-US" sz="2400" b="1" dirty="0" err="1" smtClean="0">
                <a:latin typeface="Arial" charset="0"/>
              </a:rPr>
              <a:t>x</a:t>
            </a:r>
            <a:r>
              <a:rPr lang="en-US" sz="2400" baseline="-25000" dirty="0" err="1" smtClean="0">
                <a:latin typeface="Arial" charset="0"/>
              </a:rPr>
              <a:t>it</a:t>
            </a:r>
            <a:r>
              <a:rPr lang="en-US" sz="2400" dirty="0" smtClean="0">
                <a:latin typeface="Arial" charset="0"/>
              </a:rPr>
              <a:t>] + w</a:t>
            </a:r>
            <a:r>
              <a:rPr lang="en-US" sz="2400" baseline="-25000" dirty="0" smtClean="0">
                <a:latin typeface="Arial" charset="0"/>
              </a:rPr>
              <a:t>it</a:t>
            </a:r>
            <a:r>
              <a:rPr lang="en-US" sz="2400" dirty="0" smtClean="0">
                <a:latin typeface="Arial" charset="0"/>
              </a:rPr>
              <a:t>, </a:t>
            </a:r>
          </a:p>
          <a:p>
            <a:pPr lvl="1" eaLnBrk="1" hangingPunct="1">
              <a:lnSpc>
                <a:spcPct val="90000"/>
              </a:lnSpc>
            </a:pPr>
            <a:r>
              <a:rPr lang="en-US" dirty="0" smtClean="0">
                <a:latin typeface="Arial" charset="0"/>
              </a:rPr>
              <a:t>E[</a:t>
            </a:r>
            <a:r>
              <a:rPr lang="en-US" dirty="0" err="1" smtClean="0">
                <a:latin typeface="Arial" charset="0"/>
              </a:rPr>
              <a:t>y</a:t>
            </a:r>
            <a:r>
              <a:rPr lang="en-US" baseline="-25000" dirty="0" err="1" smtClean="0">
                <a:latin typeface="Arial" charset="0"/>
              </a:rPr>
              <a:t>it</a:t>
            </a:r>
            <a:r>
              <a:rPr lang="en-US" dirty="0" err="1" smtClean="0">
                <a:latin typeface="Arial" charset="0"/>
              </a:rPr>
              <a:t>|</a:t>
            </a:r>
            <a:r>
              <a:rPr lang="en-US" b="1" dirty="0" err="1" smtClean="0">
                <a:latin typeface="Arial" charset="0"/>
              </a:rPr>
              <a:t>x</a:t>
            </a:r>
            <a:r>
              <a:rPr lang="en-US" baseline="-25000" dirty="0" err="1" smtClean="0">
                <a:latin typeface="Arial" charset="0"/>
              </a:rPr>
              <a:t>it</a:t>
            </a:r>
            <a:r>
              <a:rPr lang="en-US" dirty="0" smtClean="0">
                <a:latin typeface="Arial" charset="0"/>
              </a:rPr>
              <a:t>]  =  </a:t>
            </a:r>
            <a:r>
              <a:rPr lang="en-US" dirty="0" err="1" smtClean="0">
                <a:latin typeface="Arial" charset="0"/>
              </a:rPr>
              <a:t>Prob</a:t>
            </a:r>
            <a:r>
              <a:rPr lang="en-US" dirty="0" smtClean="0">
                <a:latin typeface="Arial" charset="0"/>
              </a:rPr>
              <a:t>(</a:t>
            </a:r>
            <a:r>
              <a:rPr lang="en-US" dirty="0" err="1" smtClean="0">
                <a:latin typeface="Arial" charset="0"/>
              </a:rPr>
              <a:t>y</a:t>
            </a:r>
            <a:r>
              <a:rPr lang="en-US" baseline="-25000" dirty="0" err="1" smtClean="0">
                <a:latin typeface="Arial" charset="0"/>
              </a:rPr>
              <a:t>it</a:t>
            </a:r>
            <a:r>
              <a:rPr lang="en-US" dirty="0" smtClean="0">
                <a:latin typeface="Arial" charset="0"/>
              </a:rPr>
              <a:t> = 1|</a:t>
            </a:r>
            <a:r>
              <a:rPr lang="en-US" b="1" dirty="0" smtClean="0">
                <a:latin typeface="Arial" charset="0"/>
              </a:rPr>
              <a:t>x</a:t>
            </a:r>
            <a:r>
              <a:rPr lang="en-US" baseline="-25000" dirty="0" smtClean="0">
                <a:latin typeface="Arial" charset="0"/>
              </a:rPr>
              <a:t>it</a:t>
            </a:r>
            <a:r>
              <a:rPr lang="en-US" dirty="0" smtClean="0">
                <a:latin typeface="Arial" charset="0"/>
              </a:rPr>
              <a:t>)</a:t>
            </a:r>
          </a:p>
          <a:p>
            <a:pPr lvl="1" eaLnBrk="1" hangingPunct="1">
              <a:lnSpc>
                <a:spcPct val="90000"/>
              </a:lnSpc>
            </a:pPr>
            <a:r>
              <a:rPr lang="en-US" dirty="0" smtClean="0">
                <a:latin typeface="Arial" charset="0"/>
              </a:rPr>
              <a:t>w</a:t>
            </a:r>
            <a:r>
              <a:rPr lang="en-US" baseline="-25000" dirty="0" smtClean="0">
                <a:latin typeface="Arial" charset="0"/>
              </a:rPr>
              <a:t>it</a:t>
            </a:r>
            <a:r>
              <a:rPr lang="en-US" dirty="0" smtClean="0">
                <a:latin typeface="Arial" charset="0"/>
              </a:rPr>
              <a:t> is correlated across periods</a:t>
            </a:r>
          </a:p>
          <a:p>
            <a:pPr eaLnBrk="1" hangingPunct="1">
              <a:lnSpc>
                <a:spcPct val="90000"/>
              </a:lnSpc>
            </a:pPr>
            <a:r>
              <a:rPr lang="en-US" sz="2400" dirty="0" smtClean="0">
                <a:latin typeface="Arial" charset="0"/>
              </a:rPr>
              <a:t>Assuming the marginal probability is the same, the pooled estimator is consistent.  (We just saw that it might not be.)</a:t>
            </a:r>
          </a:p>
          <a:p>
            <a:pPr eaLnBrk="1" hangingPunct="1">
              <a:lnSpc>
                <a:spcPct val="90000"/>
              </a:lnSpc>
            </a:pPr>
            <a:r>
              <a:rPr lang="en-US" sz="2400" dirty="0" smtClean="0">
                <a:latin typeface="Arial" charset="0"/>
              </a:rPr>
              <a:t>Ignoring the correlation across periods generally leads to underestimating standard errors</a:t>
            </a:r>
            <a:r>
              <a:rPr lang="en-US" dirty="0" smtClean="0">
                <a:latin typeface="Arial" charset="0"/>
              </a:rPr>
              <a:t>.</a:t>
            </a:r>
          </a:p>
          <a:p>
            <a:pPr eaLnBrk="1" hangingPunct="1">
              <a:lnSpc>
                <a:spcPct val="90000"/>
              </a:lnSpc>
            </a:pPr>
            <a:endParaRPr lang="en-US" dirty="0" smtClean="0">
              <a:latin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533400" y="1524000"/>
            <a:ext cx="8229600" cy="530225"/>
          </a:xfrm>
        </p:spPr>
        <p:txBody>
          <a:bodyPr/>
          <a:lstStyle/>
          <a:p>
            <a:pPr eaLnBrk="1" hangingPunct="1"/>
            <a:r>
              <a:rPr lang="en-US" b="1" smtClean="0">
                <a:latin typeface="Arial" pitchFamily="34" charset="0"/>
                <a:cs typeface="Arial" pitchFamily="34" charset="0"/>
              </a:rPr>
              <a:t>‘Cluster’ Corrected Covariance Matrix</a:t>
            </a:r>
          </a:p>
        </p:txBody>
      </p:sp>
      <p:graphicFrame>
        <p:nvGraphicFramePr>
          <p:cNvPr id="3074" name="Object 4"/>
          <p:cNvGraphicFramePr>
            <a:graphicFrameLocks noChangeAspect="1"/>
          </p:cNvGraphicFramePr>
          <p:nvPr>
            <p:extLst>
              <p:ext uri="{D42A27DB-BD31-4B8C-83A1-F6EECF244321}">
                <p14:modId xmlns:p14="http://schemas.microsoft.com/office/powerpoint/2010/main" val="1835211447"/>
              </p:ext>
            </p:extLst>
          </p:nvPr>
        </p:nvGraphicFramePr>
        <p:xfrm>
          <a:off x="967740" y="2362200"/>
          <a:ext cx="7226300" cy="2141537"/>
        </p:xfrm>
        <a:graphic>
          <a:graphicData uri="http://schemas.openxmlformats.org/presentationml/2006/ole">
            <mc:AlternateContent xmlns:mc="http://schemas.openxmlformats.org/markup-compatibility/2006">
              <mc:Choice xmlns:v="urn:schemas-microsoft-com:vml" Requires="v">
                <p:oleObj spid="_x0000_s515079" name="Equation" r:id="rId4" imgW="2870200" imgH="850900" progId="Equation.DSMT4">
                  <p:embed/>
                </p:oleObj>
              </mc:Choice>
              <mc:Fallback>
                <p:oleObj name="Equation" r:id="rId4" imgW="2870200" imgH="850900" progId="Equation.DSMT4">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7740" y="2362200"/>
                        <a:ext cx="7226300" cy="2141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29059" name="Picture 3"/>
          <p:cNvPicPr>
            <a:picLocks noChangeAspect="1" noChangeArrowheads="1"/>
          </p:cNvPicPr>
          <p:nvPr/>
        </p:nvPicPr>
        <p:blipFill>
          <a:blip r:embed="rId6" cstate="print"/>
          <a:srcRect/>
          <a:stretch>
            <a:fillRect/>
          </a:stretch>
        </p:blipFill>
        <p:spPr bwMode="auto">
          <a:xfrm>
            <a:off x="927100" y="4619625"/>
            <a:ext cx="6867525" cy="1200150"/>
          </a:xfrm>
          <a:prstGeom prst="rect">
            <a:avLst/>
          </a:prstGeom>
          <a:noFill/>
          <a:ln w="9525">
            <a:noFill/>
            <a:miter lim="800000"/>
            <a:headEnd/>
            <a:tailEnd/>
          </a:ln>
          <a:effectLst/>
        </p:spPr>
      </p:pic>
    </p:spTree>
    <p:extLst>
      <p:ext uri="{BB962C8B-B14F-4D97-AF65-F5344CB8AC3E}">
        <p14:creationId xmlns:p14="http://schemas.microsoft.com/office/powerpoint/2010/main" val="7385045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a:xfrm>
            <a:off x="457200" y="533400"/>
            <a:ext cx="8229600" cy="1139825"/>
          </a:xfrm>
        </p:spPr>
        <p:txBody>
          <a:bodyPr/>
          <a:lstStyle/>
          <a:p>
            <a:pPr algn="ctr" eaLnBrk="1" hangingPunct="1"/>
            <a:r>
              <a:rPr lang="en-US" b="1" smtClean="0"/>
              <a:t>Cluster Correction: Doctor</a:t>
            </a:r>
          </a:p>
        </p:txBody>
      </p:sp>
      <p:sp>
        <p:nvSpPr>
          <p:cNvPr id="43011" name="Text Box 5"/>
          <p:cNvSpPr txBox="1">
            <a:spLocks noChangeArrowheads="1"/>
          </p:cNvSpPr>
          <p:nvPr/>
        </p:nvSpPr>
        <p:spPr bwMode="auto">
          <a:xfrm>
            <a:off x="457200" y="1752600"/>
            <a:ext cx="8458200" cy="455930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Binomial Probit Model</a:t>
            </a:r>
          </a:p>
          <a:p>
            <a:r>
              <a:rPr lang="en-US" sz="1400" b="1">
                <a:latin typeface="Courier New" pitchFamily="49" charset="0"/>
              </a:rPr>
              <a:t>Dependent variable               DOCTOR</a:t>
            </a:r>
          </a:p>
          <a:p>
            <a:r>
              <a:rPr lang="en-US" sz="1400" b="1">
                <a:latin typeface="Courier New" pitchFamily="49" charset="0"/>
              </a:rPr>
              <a:t>Log likelihood function    -17457.21899</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 Conventional Standard Errors</a:t>
            </a:r>
          </a:p>
          <a:p>
            <a:r>
              <a:rPr lang="en-US" sz="1400" b="1">
                <a:latin typeface="Courier New" pitchFamily="49" charset="0"/>
              </a:rPr>
              <a:t>Constant|    -.25597***       .05481       -4.670   .0000</a:t>
            </a:r>
          </a:p>
          <a:p>
            <a:r>
              <a:rPr lang="en-US" sz="1400" b="1">
                <a:latin typeface="Courier New" pitchFamily="49" charset="0"/>
              </a:rPr>
              <a:t>     AGE|     .01469***       .00071       20.686   .0000      43.5257</a:t>
            </a:r>
          </a:p>
          <a:p>
            <a:r>
              <a:rPr lang="en-US" sz="1400" b="1">
                <a:latin typeface="Courier New" pitchFamily="49" charset="0"/>
              </a:rPr>
              <a:t>    EDUC|    -.01523***       .00355       -4.289   .0000      11.3206</a:t>
            </a:r>
          </a:p>
          <a:p>
            <a:r>
              <a:rPr lang="en-US" sz="1400" b="1">
                <a:latin typeface="Courier New" pitchFamily="49" charset="0"/>
              </a:rPr>
              <a:t>  HHNINC|    -.10914**        .04569       -2.389   .0169       .35208</a:t>
            </a:r>
          </a:p>
          <a:p>
            <a:r>
              <a:rPr lang="en-US" sz="1400" b="1">
                <a:latin typeface="Courier New" pitchFamily="49" charset="0"/>
              </a:rPr>
              <a:t>  FEMALE|     .35209***       .01598       22.027   .0000       .47877</a:t>
            </a:r>
          </a:p>
          <a:p>
            <a:r>
              <a:rPr lang="en-US" sz="1400" b="1">
                <a:latin typeface="Courier New" pitchFamily="49" charset="0"/>
              </a:rPr>
              <a:t>--------+-------------------------------------------------------------</a:t>
            </a:r>
          </a:p>
          <a:p>
            <a:r>
              <a:rPr lang="en-US" sz="1400" b="1">
                <a:latin typeface="Courier New" pitchFamily="49" charset="0"/>
              </a:rPr>
              <a:t>        | Corrected Standard Errors</a:t>
            </a:r>
          </a:p>
          <a:p>
            <a:r>
              <a:rPr lang="en-US" sz="1400" b="1">
                <a:latin typeface="Courier New" pitchFamily="49" charset="0"/>
              </a:rPr>
              <a:t>Constant|    -.25597***       .07744       -3.305   .0009</a:t>
            </a:r>
          </a:p>
          <a:p>
            <a:r>
              <a:rPr lang="en-US" sz="1400" b="1">
                <a:latin typeface="Courier New" pitchFamily="49" charset="0"/>
              </a:rPr>
              <a:t>     AGE|     .01469***       .00098       15.065   .0000      43.5257</a:t>
            </a:r>
          </a:p>
          <a:p>
            <a:r>
              <a:rPr lang="en-US" sz="1400" b="1">
                <a:latin typeface="Courier New" pitchFamily="49" charset="0"/>
              </a:rPr>
              <a:t>    EDUC|    -.01523***       .00504       -3.023   .0025      11.3206</a:t>
            </a:r>
          </a:p>
          <a:p>
            <a:r>
              <a:rPr lang="en-US" sz="1400" b="1">
                <a:latin typeface="Courier New" pitchFamily="49" charset="0"/>
              </a:rPr>
              <a:t>  HHNINC|    -.10914*         .05645       -1.933   .0532       .35208</a:t>
            </a:r>
          </a:p>
          <a:p>
            <a:r>
              <a:rPr lang="en-US" sz="1400" b="1">
                <a:latin typeface="Courier New" pitchFamily="49" charset="0"/>
              </a:rPr>
              <a:t>  FEMALE|     .35209***       .02290       15.372   .0000       .47877</a:t>
            </a:r>
          </a:p>
          <a:p>
            <a:r>
              <a:rPr lang="en-US" sz="1400" b="1">
                <a:latin typeface="Courier New" pitchFamily="49" charset="0"/>
              </a:rPr>
              <a:t>--------+-------------------------------------------------------------</a:t>
            </a:r>
          </a:p>
        </p:txBody>
      </p:sp>
      <p:sp>
        <p:nvSpPr>
          <p:cNvPr id="43012" name="Rectangle 6"/>
          <p:cNvSpPr>
            <a:spLocks noChangeArrowheads="1"/>
          </p:cNvSpPr>
          <p:nvPr/>
        </p:nvSpPr>
        <p:spPr bwMode="auto">
          <a:xfrm>
            <a:off x="3581400" y="3505200"/>
            <a:ext cx="1066800" cy="1143000"/>
          </a:xfrm>
          <a:prstGeom prst="rect">
            <a:avLst/>
          </a:prstGeom>
          <a:solidFill>
            <a:srgbClr val="FF0000">
              <a:alpha val="9019"/>
            </a:srgbClr>
          </a:solidFill>
          <a:ln w="19050">
            <a:solidFill>
              <a:schemeClr val="tx1"/>
            </a:solidFill>
            <a:miter lim="800000"/>
            <a:headEnd/>
            <a:tailEnd/>
          </a:ln>
        </p:spPr>
        <p:txBody>
          <a:bodyPr wrap="none" anchor="ctr"/>
          <a:lstStyle/>
          <a:p>
            <a:endParaRPr lang="en-US"/>
          </a:p>
        </p:txBody>
      </p:sp>
      <p:sp>
        <p:nvSpPr>
          <p:cNvPr id="43013" name="Rectangle 7"/>
          <p:cNvSpPr>
            <a:spLocks noChangeArrowheads="1"/>
          </p:cNvSpPr>
          <p:nvPr/>
        </p:nvSpPr>
        <p:spPr bwMode="auto">
          <a:xfrm>
            <a:off x="3581400" y="4953000"/>
            <a:ext cx="1066800" cy="1143000"/>
          </a:xfrm>
          <a:prstGeom prst="rect">
            <a:avLst/>
          </a:prstGeom>
          <a:solidFill>
            <a:srgbClr val="FF0000">
              <a:alpha val="9019"/>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30687794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idx="4294967295"/>
          </p:nvPr>
        </p:nvSpPr>
        <p:spPr>
          <a:xfrm>
            <a:off x="762000" y="2286000"/>
            <a:ext cx="7696200" cy="1676400"/>
          </a:xfrm>
        </p:spPr>
        <p:txBody>
          <a:bodyPr/>
          <a:lstStyle/>
          <a:p>
            <a:pPr marL="0" indent="0" eaLnBrk="1" hangingPunct="1"/>
            <a:r>
              <a:rPr lang="en-US" sz="4400" b="1" dirty="0" smtClean="0">
                <a:latin typeface="Arial" charset="0"/>
              </a:rPr>
              <a:t>Random Effects</a:t>
            </a:r>
          </a:p>
        </p:txBody>
      </p:sp>
    </p:spTree>
    <p:extLst>
      <p:ext uri="{BB962C8B-B14F-4D97-AF65-F5344CB8AC3E}">
        <p14:creationId xmlns:p14="http://schemas.microsoft.com/office/powerpoint/2010/main" val="33237688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idx="4294967295"/>
          </p:nvPr>
        </p:nvSpPr>
        <p:spPr>
          <a:xfrm>
            <a:off x="762000" y="1219200"/>
            <a:ext cx="7772400" cy="530225"/>
          </a:xfrm>
        </p:spPr>
        <p:txBody>
          <a:bodyPr/>
          <a:lstStyle/>
          <a:p>
            <a:pPr eaLnBrk="1" hangingPunct="1"/>
            <a:r>
              <a:rPr lang="en-US" b="1" dirty="0" smtClean="0"/>
              <a:t>Quadrature – Butler and Moffitt (1982)</a:t>
            </a:r>
          </a:p>
        </p:txBody>
      </p:sp>
      <p:graphicFrame>
        <p:nvGraphicFramePr>
          <p:cNvPr id="8194" name="Object 3"/>
          <p:cNvGraphicFramePr>
            <a:graphicFrameLocks noGrp="1" noChangeAspect="1"/>
          </p:cNvGraphicFramePr>
          <p:nvPr>
            <p:ph idx="4294967295"/>
            <p:extLst>
              <p:ext uri="{D42A27DB-BD31-4B8C-83A1-F6EECF244321}">
                <p14:modId xmlns:p14="http://schemas.microsoft.com/office/powerpoint/2010/main" val="437793186"/>
              </p:ext>
            </p:extLst>
          </p:nvPr>
        </p:nvGraphicFramePr>
        <p:xfrm>
          <a:off x="914400" y="1779588"/>
          <a:ext cx="6705600" cy="4697412"/>
        </p:xfrm>
        <a:graphic>
          <a:graphicData uri="http://schemas.openxmlformats.org/presentationml/2006/ole">
            <mc:AlternateContent xmlns:mc="http://schemas.openxmlformats.org/markup-compatibility/2006">
              <mc:Choice xmlns:v="urn:schemas-microsoft-com:vml" Requires="v">
                <p:oleObj spid="_x0000_s500780" name="Equation" r:id="rId4" imgW="4495800" imgH="3149600" progId="Equation.DSMT4">
                  <p:embed/>
                </p:oleObj>
              </mc:Choice>
              <mc:Fallback>
                <p:oleObj name="Equation" r:id="rId4" imgW="4495800" imgH="3149600" progId="Equation.DSMT4">
                  <p:embed/>
                  <p:pic>
                    <p:nvPicPr>
                      <p:cNvPr id="0" name="Picture 4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779588"/>
                        <a:ext cx="6705600" cy="4697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4285849352"/>
              </p:ext>
            </p:extLst>
          </p:nvPr>
        </p:nvGraphicFramePr>
        <p:xfrm>
          <a:off x="5957888" y="2732088"/>
          <a:ext cx="2293937" cy="1458912"/>
        </p:xfrm>
        <a:graphic>
          <a:graphicData uri="http://schemas.openxmlformats.org/presentationml/2006/ole">
            <mc:AlternateContent xmlns:mc="http://schemas.openxmlformats.org/markup-compatibility/2006">
              <mc:Choice xmlns:v="urn:schemas-microsoft-com:vml" Requires="v">
                <p:oleObj spid="_x0000_s500781" name="Equation" r:id="rId6" imgW="1117440" imgH="711000" progId="Equation.DSMT4">
                  <p:embed/>
                </p:oleObj>
              </mc:Choice>
              <mc:Fallback>
                <p:oleObj name="Equation" r:id="rId6" imgW="1117440" imgH="711000" progId="Equation.DSMT4">
                  <p:embed/>
                  <p:pic>
                    <p:nvPicPr>
                      <p:cNvPr id="0" name="Picture 4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57888" y="2732088"/>
                        <a:ext cx="2293937" cy="1458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nvSpPr>
        <p:spPr bwMode="auto">
          <a:xfrm>
            <a:off x="5867400" y="2743200"/>
            <a:ext cx="2667000" cy="1524000"/>
          </a:xfrm>
          <a:prstGeom prst="rect">
            <a:avLst/>
          </a:prstGeom>
          <a:solidFill>
            <a:srgbClr val="6699FF">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6"/>
          <p:cNvSpPr>
            <a:spLocks noGrp="1" noChangeArrowheads="1"/>
          </p:cNvSpPr>
          <p:nvPr>
            <p:ph type="title"/>
          </p:nvPr>
        </p:nvSpPr>
        <p:spPr>
          <a:xfrm>
            <a:off x="609600" y="1600200"/>
            <a:ext cx="8229600" cy="530225"/>
          </a:xfrm>
        </p:spPr>
        <p:txBody>
          <a:bodyPr/>
          <a:lstStyle/>
          <a:p>
            <a:pPr algn="ctr" eaLnBrk="1" hangingPunct="1"/>
            <a:r>
              <a:rPr lang="en-US" b="1" smtClean="0"/>
              <a:t>Quadrature Log Likelihood</a:t>
            </a:r>
          </a:p>
        </p:txBody>
      </p:sp>
      <p:graphicFrame>
        <p:nvGraphicFramePr>
          <p:cNvPr id="9218" name="Object 3"/>
          <p:cNvGraphicFramePr>
            <a:graphicFrameLocks noGrp="1" noChangeAspect="1"/>
          </p:cNvGraphicFramePr>
          <p:nvPr>
            <p:ph idx="1"/>
            <p:extLst>
              <p:ext uri="{D42A27DB-BD31-4B8C-83A1-F6EECF244321}">
                <p14:modId xmlns:p14="http://schemas.microsoft.com/office/powerpoint/2010/main" val="578024204"/>
              </p:ext>
            </p:extLst>
          </p:nvPr>
        </p:nvGraphicFramePr>
        <p:xfrm>
          <a:off x="838200" y="2438400"/>
          <a:ext cx="7858125" cy="2514600"/>
        </p:xfrm>
        <a:graphic>
          <a:graphicData uri="http://schemas.openxmlformats.org/presentationml/2006/ole">
            <mc:AlternateContent xmlns:mc="http://schemas.openxmlformats.org/markup-compatibility/2006">
              <mc:Choice xmlns:v="urn:schemas-microsoft-com:vml" Requires="v">
                <p:oleObj spid="_x0000_s501785" name="Equation" r:id="rId4" imgW="4127400" imgH="1320480" progId="Equation.DSMT4">
                  <p:embed/>
                </p:oleObj>
              </mc:Choice>
              <mc:Fallback>
                <p:oleObj name="Equation" r:id="rId4" imgW="4127400" imgH="1320480" progId="Equation.DSMT4">
                  <p:embed/>
                  <p:pic>
                    <p:nvPicPr>
                      <p:cNvPr id="0" name="Picture 2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438400"/>
                        <a:ext cx="7858125" cy="2514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6"/>
          <p:cNvSpPr>
            <a:spLocks noGrp="1" noChangeArrowheads="1"/>
          </p:cNvSpPr>
          <p:nvPr>
            <p:ph type="title"/>
          </p:nvPr>
        </p:nvSpPr>
        <p:spPr>
          <a:xfrm>
            <a:off x="609600" y="1219200"/>
            <a:ext cx="8229600" cy="530225"/>
          </a:xfrm>
        </p:spPr>
        <p:txBody>
          <a:bodyPr/>
          <a:lstStyle/>
          <a:p>
            <a:pPr algn="ctr" eaLnBrk="1" hangingPunct="1"/>
            <a:r>
              <a:rPr lang="en-US" b="1" dirty="0" smtClean="0"/>
              <a:t>Simulation Based Estimator</a:t>
            </a:r>
          </a:p>
        </p:txBody>
      </p:sp>
      <p:graphicFrame>
        <p:nvGraphicFramePr>
          <p:cNvPr id="10242" name="Object 3"/>
          <p:cNvGraphicFramePr>
            <a:graphicFrameLocks noGrp="1" noChangeAspect="1"/>
          </p:cNvGraphicFramePr>
          <p:nvPr>
            <p:ph idx="1"/>
            <p:extLst>
              <p:ext uri="{D42A27DB-BD31-4B8C-83A1-F6EECF244321}">
                <p14:modId xmlns:p14="http://schemas.microsoft.com/office/powerpoint/2010/main" val="1347747551"/>
              </p:ext>
            </p:extLst>
          </p:nvPr>
        </p:nvGraphicFramePr>
        <p:xfrm>
          <a:off x="838200" y="1968500"/>
          <a:ext cx="7772400" cy="4127500"/>
        </p:xfrm>
        <a:graphic>
          <a:graphicData uri="http://schemas.openxmlformats.org/presentationml/2006/ole">
            <mc:AlternateContent xmlns:mc="http://schemas.openxmlformats.org/markup-compatibility/2006">
              <mc:Choice xmlns:v="urn:schemas-microsoft-com:vml" Requires="v">
                <p:oleObj spid="_x0000_s502809" name="Equation" r:id="rId4" imgW="4305300" imgH="2286000" progId="Equation.DSMT4">
                  <p:embed/>
                </p:oleObj>
              </mc:Choice>
              <mc:Fallback>
                <p:oleObj name="Equation" r:id="rId4" imgW="4305300" imgH="2286000" progId="Equation.DSMT4">
                  <p:embed/>
                  <p:pic>
                    <p:nvPicPr>
                      <p:cNvPr id="0" name="Picture 2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968500"/>
                        <a:ext cx="7772400" cy="4127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a:xfrm>
            <a:off x="457200" y="1447800"/>
            <a:ext cx="8229600" cy="381000"/>
          </a:xfrm>
        </p:spPr>
        <p:txBody>
          <a:bodyPr/>
          <a:lstStyle/>
          <a:p>
            <a:pPr algn="ctr" eaLnBrk="1" hangingPunct="1"/>
            <a:r>
              <a:rPr lang="en-US" b="1" smtClean="0"/>
              <a:t>Random Effects Model: Quadrature</a:t>
            </a:r>
          </a:p>
        </p:txBody>
      </p:sp>
      <p:sp>
        <p:nvSpPr>
          <p:cNvPr id="45059" name="Text Box 5"/>
          <p:cNvSpPr txBox="1">
            <a:spLocks noChangeArrowheads="1"/>
          </p:cNvSpPr>
          <p:nvPr/>
        </p:nvSpPr>
        <p:spPr bwMode="auto">
          <a:xfrm>
            <a:off x="668867" y="1752600"/>
            <a:ext cx="7696200" cy="5047536"/>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Random Effects Binary Probit Model</a:t>
            </a:r>
          </a:p>
          <a:p>
            <a:r>
              <a:rPr lang="en-US" sz="1400" b="1">
                <a:latin typeface="Courier New" pitchFamily="49" charset="0"/>
              </a:rPr>
              <a:t>Dependent variable               DOCTOR</a:t>
            </a:r>
          </a:p>
          <a:p>
            <a:r>
              <a:rPr lang="en-US" sz="1400" b="1">
                <a:latin typeface="Courier New" pitchFamily="49" charset="0"/>
              </a:rPr>
              <a:t>Log likelihood function    -16290.72192  </a:t>
            </a:r>
            <a:r>
              <a:rPr lang="en-US" sz="1400" b="1">
                <a:latin typeface="Courier New" pitchFamily="49" charset="0"/>
                <a:sym typeface="Wingdings" pitchFamily="2" charset="2"/>
              </a:rPr>
              <a:t> Random Effects</a:t>
            </a:r>
            <a:endParaRPr lang="en-US" sz="1400" b="1">
              <a:latin typeface="Courier New" pitchFamily="49" charset="0"/>
            </a:endParaRPr>
          </a:p>
          <a:p>
            <a:r>
              <a:rPr lang="en-US" sz="1400" b="1">
                <a:latin typeface="Courier New" pitchFamily="49" charset="0"/>
              </a:rPr>
              <a:t>Restricted log likelihood  -17701.08500  </a:t>
            </a:r>
            <a:r>
              <a:rPr lang="en-US" sz="1400" b="1">
                <a:latin typeface="Courier New" pitchFamily="49" charset="0"/>
                <a:sym typeface="Wingdings" pitchFamily="2" charset="2"/>
              </a:rPr>
              <a:t> Pooled</a:t>
            </a:r>
            <a:endParaRPr lang="en-US" sz="1400" b="1">
              <a:latin typeface="Courier New" pitchFamily="49" charset="0"/>
            </a:endParaRPr>
          </a:p>
          <a:p>
            <a:r>
              <a:rPr lang="en-US" sz="1400" b="1">
                <a:latin typeface="Courier New" pitchFamily="49" charset="0"/>
              </a:rPr>
              <a:t>Chi squared [   1 d.f.]      2820.72616</a:t>
            </a:r>
          </a:p>
          <a:p>
            <a:r>
              <a:rPr lang="en-US" sz="1400" b="1" smtClean="0">
                <a:latin typeface="Courier New" pitchFamily="49" charset="0"/>
              </a:rPr>
              <a:t>Estimation </a:t>
            </a:r>
            <a:r>
              <a:rPr lang="en-US" sz="1400" b="1">
                <a:latin typeface="Courier New" pitchFamily="49" charset="0"/>
              </a:rPr>
              <a:t>based on N =  27326, K =   5</a:t>
            </a:r>
          </a:p>
          <a:p>
            <a:r>
              <a:rPr lang="en-US" sz="1400" b="1">
                <a:latin typeface="Courier New" pitchFamily="49" charset="0"/>
              </a:rPr>
              <a:t>Unbalanced panel has   7293 individuals</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Constant|    -.11819          .09280       -1.273   .2028</a:t>
            </a:r>
          </a:p>
          <a:p>
            <a:r>
              <a:rPr lang="en-US" sz="1400" b="1">
                <a:latin typeface="Courier New" pitchFamily="49" charset="0"/>
              </a:rPr>
              <a:t>     AGE|     .02232***       .00123       18.145   .0000      43.5257</a:t>
            </a:r>
          </a:p>
          <a:p>
            <a:r>
              <a:rPr lang="en-US" sz="1400" b="1">
                <a:latin typeface="Courier New" pitchFamily="49" charset="0"/>
              </a:rPr>
              <a:t>    EDUC|    -.03307***       .00627       -5.276   .0000      11.3206</a:t>
            </a:r>
          </a:p>
          <a:p>
            <a:r>
              <a:rPr lang="en-US" sz="1400" b="1">
                <a:latin typeface="Courier New" pitchFamily="49" charset="0"/>
              </a:rPr>
              <a:t>  HHNINC|     .00660          .06587         .100   .9202       .35208</a:t>
            </a:r>
          </a:p>
          <a:p>
            <a:r>
              <a:rPr lang="en-US" sz="1400" b="1">
                <a:latin typeface="Courier New" pitchFamily="49" charset="0"/>
              </a:rPr>
              <a:t>     Rho|     .44990***       .01020       44.101   .0000</a:t>
            </a:r>
          </a:p>
          <a:p>
            <a:r>
              <a:rPr lang="en-US" sz="1400" b="1">
                <a:latin typeface="Courier New" pitchFamily="49" charset="0"/>
              </a:rPr>
              <a:t>--------+-------------------------------------------------------------</a:t>
            </a:r>
          </a:p>
          <a:p>
            <a:r>
              <a:rPr lang="en-US" sz="1400" b="1">
                <a:latin typeface="Courier New" pitchFamily="49" charset="0"/>
              </a:rPr>
              <a:t>        |Pooled </a:t>
            </a:r>
            <a:r>
              <a:rPr lang="en-US" sz="1400" b="1" smtClean="0">
                <a:latin typeface="Courier New" pitchFamily="49" charset="0"/>
              </a:rPr>
              <a:t>Estimates</a:t>
            </a:r>
            <a:endParaRPr lang="en-US" sz="1400" b="1">
              <a:latin typeface="Courier New" pitchFamily="49" charset="0"/>
            </a:endParaRPr>
          </a:p>
          <a:p>
            <a:r>
              <a:rPr lang="en-US" sz="1400" b="1">
                <a:latin typeface="Courier New" pitchFamily="49" charset="0"/>
              </a:rPr>
              <a:t>Constant|     .02159          .05307         .407   .6842</a:t>
            </a:r>
          </a:p>
          <a:p>
            <a:r>
              <a:rPr lang="en-US" sz="1400" b="1">
                <a:latin typeface="Courier New" pitchFamily="49" charset="0"/>
              </a:rPr>
              <a:t>     AGE|     .01532***       .00071       21.695   .0000      43.5257</a:t>
            </a:r>
          </a:p>
          <a:p>
            <a:r>
              <a:rPr lang="en-US" sz="1400" b="1">
                <a:latin typeface="Courier New" pitchFamily="49" charset="0"/>
              </a:rPr>
              <a:t>    EDUC|    -.02793***       .00348       -8.023   .0000      11.3206</a:t>
            </a:r>
          </a:p>
          <a:p>
            <a:r>
              <a:rPr lang="en-US" sz="1400" b="1">
                <a:latin typeface="Courier New" pitchFamily="49" charset="0"/>
              </a:rPr>
              <a:t>  HHNINC|    -.10204**        .04544       -2.246   .0247       .35208</a:t>
            </a:r>
          </a:p>
          <a:p>
            <a:r>
              <a:rPr lang="en-US" sz="1400" b="1">
                <a:latin typeface="Courier New" pitchFamily="49" charset="0"/>
              </a:rPr>
              <a: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612775"/>
            <a:ext cx="8229600" cy="1139825"/>
          </a:xfrm>
        </p:spPr>
        <p:txBody>
          <a:bodyPr/>
          <a:lstStyle/>
          <a:p>
            <a:pPr algn="ctr" eaLnBrk="1" hangingPunct="1"/>
            <a:r>
              <a:rPr lang="en-US" b="1" smtClean="0"/>
              <a:t>Random Parameter Model</a:t>
            </a:r>
          </a:p>
        </p:txBody>
      </p:sp>
      <p:sp>
        <p:nvSpPr>
          <p:cNvPr id="46083" name="Text Box 4"/>
          <p:cNvSpPr txBox="1">
            <a:spLocks noChangeArrowheads="1"/>
          </p:cNvSpPr>
          <p:nvPr/>
        </p:nvSpPr>
        <p:spPr bwMode="auto">
          <a:xfrm>
            <a:off x="457200" y="1696283"/>
            <a:ext cx="8077200" cy="4247317"/>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Random Coefficients  Probit   Model</a:t>
            </a:r>
          </a:p>
          <a:p>
            <a:r>
              <a:rPr lang="en-US" sz="1400" b="1">
                <a:latin typeface="Courier New" pitchFamily="49" charset="0"/>
              </a:rPr>
              <a:t>Dependent variable               DOCTOR (Quadrature Based)</a:t>
            </a:r>
          </a:p>
          <a:p>
            <a:r>
              <a:rPr lang="en-US" sz="1400" b="1">
                <a:latin typeface="Courier New" pitchFamily="49" charset="0"/>
              </a:rPr>
              <a:t>Log likelihood function    -16296.68110 (-16290.72192)</a:t>
            </a:r>
            <a:r>
              <a:rPr lang="en-US"/>
              <a:t> </a:t>
            </a:r>
            <a:endParaRPr lang="en-US" sz="1400" b="1">
              <a:latin typeface="Courier New" pitchFamily="49" charset="0"/>
            </a:endParaRPr>
          </a:p>
          <a:p>
            <a:r>
              <a:rPr lang="en-US" sz="1400" b="1">
                <a:latin typeface="Courier New" pitchFamily="49" charset="0"/>
              </a:rPr>
              <a:t>Restricted log likelihood  -17701.08500</a:t>
            </a:r>
          </a:p>
          <a:p>
            <a:r>
              <a:rPr lang="en-US" sz="1400" b="1">
                <a:latin typeface="Courier New" pitchFamily="49" charset="0"/>
              </a:rPr>
              <a:t>Chi squared [   1 d.f.]      2808.80780</a:t>
            </a:r>
          </a:p>
          <a:p>
            <a:r>
              <a:rPr lang="en-US" sz="1400" b="1" smtClean="0">
                <a:latin typeface="Courier New" pitchFamily="49" charset="0"/>
              </a:rPr>
              <a:t>Simulation </a:t>
            </a:r>
            <a:r>
              <a:rPr lang="en-US" sz="1400" b="1">
                <a:latin typeface="Courier New" pitchFamily="49" charset="0"/>
              </a:rPr>
              <a:t>based on  50 Halton draws</a:t>
            </a:r>
          </a:p>
          <a:p>
            <a:r>
              <a:rPr lang="en-US" sz="1400" b="1">
                <a:latin typeface="Courier New" pitchFamily="49" charset="0"/>
              </a:rPr>
              <a:t>--------+-------------------------------------------------</a:t>
            </a:r>
          </a:p>
          <a:p>
            <a:r>
              <a:rPr lang="en-US" sz="1400" b="1">
                <a:latin typeface="Courier New" pitchFamily="49" charset="0"/>
              </a:rPr>
              <a:t>Variable| Coefficient    Standard Error  b/St.Er. P[|Z|&gt;z]</a:t>
            </a:r>
          </a:p>
          <a:p>
            <a:r>
              <a:rPr lang="en-US" sz="1400" b="1">
                <a:latin typeface="Courier New" pitchFamily="49" charset="0"/>
              </a:rPr>
              <a:t>--------+-------------------------------------------------</a:t>
            </a:r>
          </a:p>
          <a:p>
            <a:r>
              <a:rPr lang="en-US" sz="1400" b="1">
                <a:latin typeface="Courier New" pitchFamily="49" charset="0"/>
              </a:rPr>
              <a:t>        |Nonrandom parameters</a:t>
            </a:r>
          </a:p>
          <a:p>
            <a:r>
              <a:rPr lang="en-US" sz="1400" b="1">
                <a:latin typeface="Courier New" pitchFamily="49" charset="0"/>
              </a:rPr>
              <a:t>     AGE|     .02226***       .00081       27.365   .0000  ( .02232)</a:t>
            </a:r>
          </a:p>
          <a:p>
            <a:r>
              <a:rPr lang="en-US" sz="1400" b="1">
                <a:latin typeface="Courier New" pitchFamily="49" charset="0"/>
              </a:rPr>
              <a:t>    EDUC|    -.03285***       .00391       -8.407   .0000  (-.03307)</a:t>
            </a:r>
          </a:p>
          <a:p>
            <a:r>
              <a:rPr lang="en-US" sz="1400" b="1">
                <a:latin typeface="Courier New" pitchFamily="49" charset="0"/>
              </a:rPr>
              <a:t>  HHNINC|     .00673          .05105         .132   .8952  ( .00660)</a:t>
            </a:r>
          </a:p>
          <a:p>
            <a:r>
              <a:rPr lang="en-US" sz="1400" b="1">
                <a:latin typeface="Courier New" pitchFamily="49" charset="0"/>
              </a:rPr>
              <a:t>        |Means for random parameters</a:t>
            </a:r>
          </a:p>
          <a:p>
            <a:r>
              <a:rPr lang="en-US" sz="1400" b="1">
                <a:latin typeface="Courier New" pitchFamily="49" charset="0"/>
              </a:rPr>
              <a:t>Constant|    -.11873**        .05950       -1.995   .0460  (-.11819)</a:t>
            </a:r>
          </a:p>
          <a:p>
            <a:r>
              <a:rPr lang="en-US" sz="1400" b="1">
                <a:latin typeface="Courier New" pitchFamily="49" charset="0"/>
              </a:rPr>
              <a:t>        |Scale parameters for dists. of random parameters</a:t>
            </a:r>
          </a:p>
          <a:p>
            <a:r>
              <a:rPr lang="en-US" sz="1400" b="1">
                <a:latin typeface="Courier New" pitchFamily="49" charset="0"/>
              </a:rPr>
              <a:t>Constant|     .90453***       .01128       80.180   .0000</a:t>
            </a:r>
          </a:p>
          <a:p>
            <a:r>
              <a:rPr lang="en-US" sz="1400" b="1">
                <a:latin typeface="Courier New" pitchFamily="49" charset="0"/>
              </a:rPr>
              <a:t>--------+-------------------------------------------------------------</a:t>
            </a:r>
          </a:p>
        </p:txBody>
      </p:sp>
      <p:sp>
        <p:nvSpPr>
          <p:cNvPr id="4" name="TextBox 3"/>
          <p:cNvSpPr txBox="1"/>
          <p:nvPr/>
        </p:nvSpPr>
        <p:spPr>
          <a:xfrm>
            <a:off x="762000" y="5892225"/>
            <a:ext cx="7543800" cy="584775"/>
          </a:xfrm>
          <a:prstGeom prst="rect">
            <a:avLst/>
          </a:prstGeom>
          <a:noFill/>
        </p:spPr>
        <p:txBody>
          <a:bodyPr wrap="square" rtlCol="0">
            <a:spAutoFit/>
          </a:bodyPr>
          <a:lstStyle/>
          <a:p>
            <a:r>
              <a:rPr lang="en-US" sz="1600" b="1" smtClean="0">
                <a:latin typeface="+mj-lt"/>
              </a:rPr>
              <a:t>Using quadrature, a = -.11819.  Implied </a:t>
            </a:r>
            <a:r>
              <a:rPr lang="en-US" sz="1600" b="1" smtClean="0">
                <a:latin typeface="+mj-lt"/>
                <a:sym typeface="Symbol"/>
              </a:rPr>
              <a:t></a:t>
            </a:r>
            <a:r>
              <a:rPr lang="en-US" sz="1600" b="1" smtClean="0">
                <a:latin typeface="+mj-lt"/>
              </a:rPr>
              <a:t> from these estimates is</a:t>
            </a:r>
          </a:p>
          <a:p>
            <a:r>
              <a:rPr lang="en-US" sz="1600" b="1" smtClean="0">
                <a:latin typeface="+mj-lt"/>
              </a:rPr>
              <a:t>.90454</a:t>
            </a:r>
            <a:r>
              <a:rPr lang="en-US" sz="1600" b="1" baseline="30000" smtClean="0">
                <a:latin typeface="+mj-lt"/>
              </a:rPr>
              <a:t>2</a:t>
            </a:r>
            <a:r>
              <a:rPr lang="en-US" sz="1600" b="1" smtClean="0">
                <a:latin typeface="+mj-lt"/>
              </a:rPr>
              <a:t>/(1+.90453</a:t>
            </a:r>
            <a:r>
              <a:rPr lang="en-US" sz="1600" b="1" baseline="30000" smtClean="0">
                <a:latin typeface="+mj-lt"/>
              </a:rPr>
              <a:t>2</a:t>
            </a:r>
            <a:r>
              <a:rPr lang="en-US" sz="1600" b="1" smtClean="0">
                <a:latin typeface="+mj-lt"/>
              </a:rPr>
              <a:t>) = .449998 compared to .44990 using quadrature.</a:t>
            </a:r>
            <a:endParaRPr lang="en-US" sz="1600" b="1">
              <a:latin typeface="+mj-l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idx="4294967295"/>
          </p:nvPr>
        </p:nvSpPr>
        <p:spPr>
          <a:xfrm>
            <a:off x="457200" y="1298575"/>
            <a:ext cx="8229600" cy="530225"/>
          </a:xfrm>
        </p:spPr>
        <p:txBody>
          <a:bodyPr/>
          <a:lstStyle/>
          <a:p>
            <a:pPr algn="ctr" eaLnBrk="1" hangingPunct="1"/>
            <a:r>
              <a:rPr lang="en-US" b="1" dirty="0" smtClean="0"/>
              <a:t>A Dynamic Model</a:t>
            </a:r>
          </a:p>
        </p:txBody>
      </p:sp>
      <p:graphicFrame>
        <p:nvGraphicFramePr>
          <p:cNvPr id="20482" name="Object 3"/>
          <p:cNvGraphicFramePr>
            <a:graphicFrameLocks noChangeAspect="1"/>
          </p:cNvGraphicFramePr>
          <p:nvPr/>
        </p:nvGraphicFramePr>
        <p:xfrm>
          <a:off x="1676400" y="1981200"/>
          <a:ext cx="6436505" cy="3962400"/>
        </p:xfrm>
        <a:graphic>
          <a:graphicData uri="http://schemas.openxmlformats.org/presentationml/2006/ole">
            <mc:AlternateContent xmlns:mc="http://schemas.openxmlformats.org/markup-compatibility/2006">
              <mc:Choice xmlns:v="urn:schemas-microsoft-com:vml" Requires="v">
                <p:oleObj spid="_x0000_s503833" name="Equation" r:id="rId4" imgW="3403600" imgH="2095500" progId="Equation.DSMT4">
                  <p:embed/>
                </p:oleObj>
              </mc:Choice>
              <mc:Fallback>
                <p:oleObj name="Equation" r:id="rId4" imgW="3403600" imgH="2095500" progId="Equation.DSMT4">
                  <p:embed/>
                  <p:pic>
                    <p:nvPicPr>
                      <p:cNvPr id="0"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981200"/>
                        <a:ext cx="6436505" cy="3962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idx="4294967295"/>
          </p:nvPr>
        </p:nvSpPr>
        <p:spPr>
          <a:xfrm>
            <a:off x="457200" y="1146175"/>
            <a:ext cx="8229600" cy="530225"/>
          </a:xfrm>
        </p:spPr>
        <p:txBody>
          <a:bodyPr/>
          <a:lstStyle/>
          <a:p>
            <a:pPr algn="ctr" eaLnBrk="1" hangingPunct="1"/>
            <a:r>
              <a:rPr lang="en-US" sz="2800" b="1" dirty="0" smtClean="0"/>
              <a:t>Dynamic </a:t>
            </a:r>
            <a:r>
              <a:rPr lang="en-US" sz="2800" b="1" dirty="0" err="1" smtClean="0"/>
              <a:t>Probit</a:t>
            </a:r>
            <a:r>
              <a:rPr lang="en-US" sz="2800" b="1" dirty="0" smtClean="0"/>
              <a:t> Model: A Standard Approach</a:t>
            </a:r>
          </a:p>
        </p:txBody>
      </p:sp>
      <p:graphicFrame>
        <p:nvGraphicFramePr>
          <p:cNvPr id="21506" name="Object 3"/>
          <p:cNvGraphicFramePr>
            <a:graphicFrameLocks noChangeAspect="1"/>
          </p:cNvGraphicFramePr>
          <p:nvPr>
            <p:extLst>
              <p:ext uri="{D42A27DB-BD31-4B8C-83A1-F6EECF244321}">
                <p14:modId xmlns:p14="http://schemas.microsoft.com/office/powerpoint/2010/main" val="3411679263"/>
              </p:ext>
            </p:extLst>
          </p:nvPr>
        </p:nvGraphicFramePr>
        <p:xfrm>
          <a:off x="798513" y="1892300"/>
          <a:ext cx="7654925" cy="4391025"/>
        </p:xfrm>
        <a:graphic>
          <a:graphicData uri="http://schemas.openxmlformats.org/presentationml/2006/ole">
            <mc:AlternateContent xmlns:mc="http://schemas.openxmlformats.org/markup-compatibility/2006">
              <mc:Choice xmlns:v="urn:schemas-microsoft-com:vml" Requires="v">
                <p:oleObj spid="_x0000_s504859" name="Equation" r:id="rId4" imgW="4914720" imgH="2819160" progId="Equation.DSMT4">
                  <p:embed/>
                </p:oleObj>
              </mc:Choice>
              <mc:Fallback>
                <p:oleObj name="Equation" r:id="rId4" imgW="4914720" imgH="2819160" progId="Equation.DSMT4">
                  <p:embed/>
                  <p:pic>
                    <p:nvPicPr>
                      <p:cNvPr id="0" name="Picture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13" y="1892300"/>
                        <a:ext cx="7654925" cy="4391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508" name="Rectangle 5"/>
          <p:cNvSpPr>
            <a:spLocks noChangeArrowheads="1"/>
          </p:cNvSpPr>
          <p:nvPr/>
        </p:nvSpPr>
        <p:spPr bwMode="auto">
          <a:xfrm>
            <a:off x="1143000" y="5029200"/>
            <a:ext cx="62484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1509" name="Rectangle 6"/>
          <p:cNvSpPr>
            <a:spLocks noChangeArrowheads="1"/>
          </p:cNvSpPr>
          <p:nvPr/>
        </p:nvSpPr>
        <p:spPr bwMode="auto">
          <a:xfrm>
            <a:off x="1143000" y="2209800"/>
            <a:ext cx="5972175"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1510" name="Rectangle 7"/>
          <p:cNvSpPr>
            <a:spLocks noChangeArrowheads="1"/>
          </p:cNvSpPr>
          <p:nvPr/>
        </p:nvSpPr>
        <p:spPr bwMode="auto">
          <a:xfrm>
            <a:off x="1143000" y="4343400"/>
            <a:ext cx="38862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457200" y="1222375"/>
            <a:ext cx="8229600" cy="530225"/>
          </a:xfrm>
        </p:spPr>
        <p:txBody>
          <a:bodyPr/>
          <a:lstStyle/>
          <a:p>
            <a:pPr algn="ctr" eaLnBrk="1" hangingPunct="1"/>
            <a:r>
              <a:rPr lang="en-US" b="1" dirty="0" smtClean="0"/>
              <a:t>Simplified Dynamic Model</a:t>
            </a:r>
          </a:p>
        </p:txBody>
      </p:sp>
      <p:graphicFrame>
        <p:nvGraphicFramePr>
          <p:cNvPr id="22530" name="Object 3"/>
          <p:cNvGraphicFramePr>
            <a:graphicFrameLocks noGrp="1" noChangeAspect="1"/>
          </p:cNvGraphicFramePr>
          <p:nvPr>
            <p:ph idx="1"/>
          </p:nvPr>
        </p:nvGraphicFramePr>
        <p:xfrm>
          <a:off x="838200" y="1828800"/>
          <a:ext cx="7542213" cy="3814763"/>
        </p:xfrm>
        <a:graphic>
          <a:graphicData uri="http://schemas.openxmlformats.org/presentationml/2006/ole">
            <mc:AlternateContent xmlns:mc="http://schemas.openxmlformats.org/markup-compatibility/2006">
              <mc:Choice xmlns:v="urn:schemas-microsoft-com:vml" Requires="v">
                <p:oleObj spid="_x0000_s505881" name="Equation" r:id="rId4" imgW="4394200" imgH="2222500" progId="Equation.DSMT4">
                  <p:embed/>
                </p:oleObj>
              </mc:Choice>
              <mc:Fallback>
                <p:oleObj name="Equation" r:id="rId4" imgW="4394200" imgH="2222500" progId="Equation.DSMT4">
                  <p:embed/>
                  <p:pic>
                    <p:nvPicPr>
                      <p:cNvPr id="0" name="Picture 2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828800"/>
                        <a:ext cx="7542213" cy="3814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532" name="Rectangle 6"/>
          <p:cNvSpPr>
            <a:spLocks noChangeArrowheads="1"/>
          </p:cNvSpPr>
          <p:nvPr/>
        </p:nvSpPr>
        <p:spPr bwMode="auto">
          <a:xfrm>
            <a:off x="1143000" y="3886200"/>
            <a:ext cx="6858000" cy="1066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 name="Rectangle 6"/>
          <p:cNvSpPr>
            <a:spLocks noChangeArrowheads="1"/>
          </p:cNvSpPr>
          <p:nvPr/>
        </p:nvSpPr>
        <p:spPr bwMode="auto">
          <a:xfrm>
            <a:off x="1143000" y="2590800"/>
            <a:ext cx="46482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09574" y="762000"/>
            <a:ext cx="8229600" cy="1139825"/>
          </a:xfrm>
        </p:spPr>
        <p:txBody>
          <a:bodyPr/>
          <a:lstStyle/>
          <a:p>
            <a:pPr eaLnBrk="1" hangingPunct="1"/>
            <a:r>
              <a:rPr lang="en-US" b="1" smtClean="0"/>
              <a:t>A Dynamic Model for Public Insurance</a:t>
            </a:r>
          </a:p>
        </p:txBody>
      </p:sp>
      <p:sp>
        <p:nvSpPr>
          <p:cNvPr id="60420" name="Text Box 5"/>
          <p:cNvSpPr txBox="1">
            <a:spLocks noChangeArrowheads="1"/>
          </p:cNvSpPr>
          <p:nvPr/>
        </p:nvSpPr>
        <p:spPr bwMode="auto">
          <a:xfrm>
            <a:off x="6716521" y="2935287"/>
            <a:ext cx="2209800" cy="835025"/>
          </a:xfrm>
          <a:prstGeom prst="rect">
            <a:avLst/>
          </a:prstGeom>
          <a:solidFill>
            <a:srgbClr val="FF0000">
              <a:alpha val="14902"/>
            </a:srgbClr>
          </a:solidFill>
          <a:ln w="12700">
            <a:solidFill>
              <a:schemeClr val="tx1"/>
            </a:solidFill>
            <a:miter lim="800000"/>
            <a:headEnd/>
            <a:tailEnd/>
          </a:ln>
        </p:spPr>
        <p:txBody>
          <a:bodyPr>
            <a:spAutoFit/>
          </a:bodyPr>
          <a:lstStyle/>
          <a:p>
            <a:pPr>
              <a:spcBef>
                <a:spcPct val="50000"/>
              </a:spcBef>
            </a:pPr>
            <a:r>
              <a:rPr lang="en-US" sz="1200" b="1">
                <a:latin typeface="Courier New" pitchFamily="49" charset="0"/>
              </a:rPr>
              <a:t>Age</a:t>
            </a:r>
            <a:br>
              <a:rPr lang="en-US" sz="1200" b="1">
                <a:latin typeface="Courier New" pitchFamily="49" charset="0"/>
              </a:rPr>
            </a:br>
            <a:r>
              <a:rPr lang="en-US" sz="1200" b="1">
                <a:latin typeface="Courier New" pitchFamily="49" charset="0"/>
              </a:rPr>
              <a:t>Household Income</a:t>
            </a:r>
            <a:br>
              <a:rPr lang="en-US" sz="1200" b="1">
                <a:latin typeface="Courier New" pitchFamily="49" charset="0"/>
              </a:rPr>
            </a:br>
            <a:r>
              <a:rPr lang="en-US" sz="1200" b="1">
                <a:latin typeface="Courier New" pitchFamily="49" charset="0"/>
              </a:rPr>
              <a:t>Kids in the household</a:t>
            </a:r>
            <a:br>
              <a:rPr lang="en-US" sz="1200" b="1">
                <a:latin typeface="Courier New" pitchFamily="49" charset="0"/>
              </a:rPr>
            </a:br>
            <a:r>
              <a:rPr lang="en-US" sz="1200" b="1">
                <a:latin typeface="Courier New" pitchFamily="49" charset="0"/>
              </a:rPr>
              <a:t>Health Status</a:t>
            </a:r>
          </a:p>
        </p:txBody>
      </p:sp>
      <p:sp>
        <p:nvSpPr>
          <p:cNvPr id="60422" name="Text Box 7"/>
          <p:cNvSpPr txBox="1">
            <a:spLocks noChangeArrowheads="1"/>
          </p:cNvSpPr>
          <p:nvPr/>
        </p:nvSpPr>
        <p:spPr bwMode="auto">
          <a:xfrm>
            <a:off x="1676400" y="4648200"/>
            <a:ext cx="4343400" cy="303212"/>
          </a:xfrm>
          <a:prstGeom prst="rect">
            <a:avLst/>
          </a:prstGeom>
          <a:solidFill>
            <a:srgbClr val="FF0000">
              <a:alpha val="14902"/>
            </a:srgbClr>
          </a:solidFill>
          <a:ln w="28575">
            <a:solidFill>
              <a:schemeClr val="tx1"/>
            </a:solidFill>
            <a:miter lim="800000"/>
            <a:headEnd/>
            <a:tailEnd/>
          </a:ln>
        </p:spPr>
        <p:txBody>
          <a:bodyPr>
            <a:spAutoFit/>
          </a:bodyPr>
          <a:lstStyle/>
          <a:p>
            <a:pPr>
              <a:spcBef>
                <a:spcPct val="50000"/>
              </a:spcBef>
            </a:pPr>
            <a:r>
              <a:rPr lang="en-US" sz="1200" b="1">
                <a:latin typeface="Courier New" pitchFamily="49" charset="0"/>
              </a:rPr>
              <a:t>Add initial value, lagged value, group means </a:t>
            </a:r>
          </a:p>
        </p:txBody>
      </p:sp>
      <p:pic>
        <p:nvPicPr>
          <p:cNvPr id="517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574" y="2133600"/>
            <a:ext cx="6306947"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5"/>
          <p:cNvSpPr>
            <a:spLocks noGrp="1" noChangeArrowheads="1"/>
          </p:cNvSpPr>
          <p:nvPr>
            <p:ph type="title"/>
          </p:nvPr>
        </p:nvSpPr>
        <p:spPr>
          <a:xfrm>
            <a:off x="533400" y="1143000"/>
            <a:ext cx="8229600" cy="682625"/>
          </a:xfrm>
        </p:spPr>
        <p:txBody>
          <a:bodyPr/>
          <a:lstStyle/>
          <a:p>
            <a:pPr algn="ctr" eaLnBrk="1" hangingPunct="1"/>
            <a:r>
              <a:rPr lang="en-US" b="1" dirty="0" smtClean="0"/>
              <a:t>Dynamic Common Effects Model</a:t>
            </a:r>
          </a:p>
        </p:txBody>
      </p:sp>
      <p:pic>
        <p:nvPicPr>
          <p:cNvPr id="518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923089"/>
            <a:ext cx="6096000" cy="48189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bwMode="auto">
          <a:xfrm>
            <a:off x="1524000" y="5829300"/>
            <a:ext cx="5715000" cy="457200"/>
          </a:xfrm>
          <a:prstGeom prst="rect">
            <a:avLst/>
          </a:prstGeom>
          <a:solidFill>
            <a:srgbClr val="7030A0">
              <a:alpha val="1411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idx="4294967295"/>
          </p:nvPr>
        </p:nvSpPr>
        <p:spPr>
          <a:xfrm>
            <a:off x="762000" y="2286000"/>
            <a:ext cx="7696200" cy="1676400"/>
          </a:xfrm>
        </p:spPr>
        <p:txBody>
          <a:bodyPr/>
          <a:lstStyle/>
          <a:p>
            <a:pPr marL="0" indent="0" eaLnBrk="1" hangingPunct="1"/>
            <a:r>
              <a:rPr lang="en-US" sz="4400" b="1" dirty="0" smtClean="0">
                <a:latin typeface="Arial" charset="0"/>
              </a:rPr>
              <a:t>Fixed Effects</a:t>
            </a:r>
          </a:p>
        </p:txBody>
      </p:sp>
    </p:spTree>
    <p:extLst>
      <p:ext uri="{BB962C8B-B14F-4D97-AF65-F5344CB8AC3E}">
        <p14:creationId xmlns:p14="http://schemas.microsoft.com/office/powerpoint/2010/main" val="33237688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228600" y="609600"/>
            <a:ext cx="8229600" cy="1139825"/>
          </a:xfrm>
        </p:spPr>
        <p:txBody>
          <a:bodyPr/>
          <a:lstStyle/>
          <a:p>
            <a:pPr algn="ctr" eaLnBrk="1" hangingPunct="1"/>
            <a:r>
              <a:rPr lang="en-US" dirty="0" smtClean="0"/>
              <a:t>Fixed Effects Models</a:t>
            </a:r>
          </a:p>
        </p:txBody>
      </p:sp>
      <p:sp>
        <p:nvSpPr>
          <p:cNvPr id="38915" name="Rectangle 3"/>
          <p:cNvSpPr>
            <a:spLocks noGrp="1" noChangeArrowheads="1"/>
          </p:cNvSpPr>
          <p:nvPr>
            <p:ph type="body" idx="4294967295"/>
          </p:nvPr>
        </p:nvSpPr>
        <p:spPr>
          <a:xfrm>
            <a:off x="609600" y="1793875"/>
            <a:ext cx="8229600" cy="4530725"/>
          </a:xfrm>
        </p:spPr>
        <p:txBody>
          <a:bodyPr/>
          <a:lstStyle/>
          <a:p>
            <a:pPr eaLnBrk="1" hangingPunct="1"/>
            <a:r>
              <a:rPr lang="en-US" sz="2400" dirty="0" smtClean="0">
                <a:latin typeface="Arial" charset="0"/>
              </a:rPr>
              <a:t>Estimate with dummy variable coefficients</a:t>
            </a:r>
          </a:p>
          <a:p>
            <a:pPr eaLnBrk="1" hangingPunct="1">
              <a:buFont typeface="Wingdings" pitchFamily="2" charset="2"/>
              <a:buNone/>
            </a:pPr>
            <a:r>
              <a:rPr lang="en-US" sz="1800" dirty="0" smtClean="0">
                <a:latin typeface="Arial" charset="0"/>
              </a:rPr>
              <a:t> </a:t>
            </a:r>
            <a:r>
              <a:rPr lang="en-US" sz="2400" dirty="0" smtClean="0">
                <a:latin typeface="Arial" charset="0"/>
              </a:rPr>
              <a:t>	</a:t>
            </a:r>
            <a:r>
              <a:rPr lang="en-US" sz="2400" dirty="0" err="1" smtClean="0">
                <a:latin typeface="Arial" charset="0"/>
              </a:rPr>
              <a:t>U</a:t>
            </a:r>
            <a:r>
              <a:rPr lang="en-US" sz="1600" dirty="0" err="1" smtClean="0">
                <a:latin typeface="Arial" charset="0"/>
              </a:rPr>
              <a:t>it</a:t>
            </a:r>
            <a:r>
              <a:rPr lang="en-US" sz="2000" dirty="0" smtClean="0">
                <a:latin typeface="Arial" charset="0"/>
              </a:rPr>
              <a:t>  =  </a:t>
            </a:r>
            <a:r>
              <a:rPr lang="en-US" sz="2400" dirty="0" smtClean="0">
                <a:latin typeface="Arial" charset="0"/>
                <a:sym typeface="Symbol" pitchFamily="18" charset="2"/>
              </a:rPr>
              <a:t></a:t>
            </a:r>
            <a:r>
              <a:rPr lang="en-US" sz="2400" baseline="-25000" dirty="0" err="1" smtClean="0">
                <a:latin typeface="Arial" charset="0"/>
                <a:sym typeface="Symbol" pitchFamily="18" charset="2"/>
              </a:rPr>
              <a:t>i</a:t>
            </a:r>
            <a:r>
              <a:rPr lang="en-US" sz="2000" dirty="0" smtClean="0">
                <a:latin typeface="Arial" charset="0"/>
                <a:sym typeface="Symbol" pitchFamily="18" charset="2"/>
              </a:rPr>
              <a:t>  </a:t>
            </a:r>
            <a:r>
              <a:rPr lang="en-US" sz="2400" dirty="0" smtClean="0">
                <a:latin typeface="Arial" charset="0"/>
                <a:sym typeface="Symbol" pitchFamily="18" charset="2"/>
              </a:rPr>
              <a:t>+</a:t>
            </a:r>
            <a:r>
              <a:rPr lang="en-US" sz="2000" dirty="0" smtClean="0">
                <a:latin typeface="Arial" charset="0"/>
                <a:sym typeface="Symbol" pitchFamily="18" charset="2"/>
              </a:rPr>
              <a:t>  </a:t>
            </a:r>
            <a:r>
              <a:rPr lang="en-US" sz="2400" b="1" dirty="0" smtClean="0">
                <a:latin typeface="Arial" charset="0"/>
                <a:sym typeface="Symbol" pitchFamily="18" charset="2"/>
              </a:rPr>
              <a:t></a:t>
            </a:r>
            <a:r>
              <a:rPr lang="en-US" sz="2400" dirty="0" smtClean="0">
                <a:latin typeface="Arial" charset="0"/>
                <a:sym typeface="Symbol" pitchFamily="18" charset="2"/>
              </a:rPr>
              <a:t>’</a:t>
            </a:r>
            <a:r>
              <a:rPr lang="en-US" sz="2400" b="1" dirty="0" err="1" smtClean="0">
                <a:latin typeface="Arial" charset="0"/>
                <a:sym typeface="Symbol" pitchFamily="18" charset="2"/>
              </a:rPr>
              <a:t>x</a:t>
            </a:r>
            <a:r>
              <a:rPr lang="en-US" sz="1600" dirty="0" err="1" smtClean="0">
                <a:latin typeface="Arial" charset="0"/>
                <a:sym typeface="Symbol" pitchFamily="18" charset="2"/>
              </a:rPr>
              <a:t>it</a:t>
            </a:r>
            <a:r>
              <a:rPr lang="en-US" sz="2000" dirty="0" smtClean="0">
                <a:latin typeface="Arial" charset="0"/>
                <a:sym typeface="Symbol" pitchFamily="18" charset="2"/>
              </a:rPr>
              <a:t>  </a:t>
            </a:r>
            <a:r>
              <a:rPr lang="en-US" sz="1600" dirty="0" smtClean="0">
                <a:latin typeface="Arial" charset="0"/>
                <a:sym typeface="Symbol" pitchFamily="18" charset="2"/>
              </a:rPr>
              <a:t>  </a:t>
            </a:r>
            <a:r>
              <a:rPr lang="en-US" sz="2400" dirty="0" smtClean="0">
                <a:latin typeface="Arial" charset="0"/>
                <a:sym typeface="Symbol" pitchFamily="18" charset="2"/>
              </a:rPr>
              <a:t>+  </a:t>
            </a:r>
            <a:r>
              <a:rPr lang="en-US" sz="1600" baseline="-25000" dirty="0" smtClean="0">
                <a:latin typeface="Arial" charset="0"/>
                <a:sym typeface="Symbol" pitchFamily="18" charset="2"/>
              </a:rPr>
              <a:t>it</a:t>
            </a:r>
            <a:r>
              <a:rPr lang="en-US" sz="1600" dirty="0" smtClean="0">
                <a:latin typeface="Arial" charset="0"/>
                <a:sym typeface="Symbol" pitchFamily="18" charset="2"/>
              </a:rPr>
              <a:t> </a:t>
            </a:r>
            <a:endParaRPr lang="en-US" sz="1800" dirty="0" smtClean="0">
              <a:latin typeface="Arial" charset="0"/>
            </a:endParaRPr>
          </a:p>
          <a:p>
            <a:pPr eaLnBrk="1" hangingPunct="1"/>
            <a:r>
              <a:rPr lang="en-US" sz="2400" dirty="0" smtClean="0">
                <a:latin typeface="Arial" charset="0"/>
              </a:rPr>
              <a:t>Can be done by “brute force” for 10,000s of individuals</a:t>
            </a:r>
          </a:p>
          <a:p>
            <a:pPr eaLnBrk="1" hangingPunct="1"/>
            <a:endParaRPr lang="en-US" sz="1800" dirty="0" smtClean="0">
              <a:latin typeface="Arial" charset="0"/>
            </a:endParaRPr>
          </a:p>
          <a:p>
            <a:pPr eaLnBrk="1" hangingPunct="1"/>
            <a:endParaRPr lang="en-US" sz="1800" dirty="0" smtClean="0">
              <a:latin typeface="Arial" charset="0"/>
            </a:endParaRPr>
          </a:p>
          <a:p>
            <a:pPr eaLnBrk="1" hangingPunct="1"/>
            <a:endParaRPr lang="en-US" sz="1800" dirty="0" smtClean="0">
              <a:latin typeface="Arial" charset="0"/>
            </a:endParaRPr>
          </a:p>
          <a:p>
            <a:pPr eaLnBrk="1" hangingPunct="1"/>
            <a:r>
              <a:rPr lang="en-US" sz="2400" dirty="0" smtClean="0">
                <a:latin typeface="Arial" charset="0"/>
              </a:rPr>
              <a:t>F(.) = appropriate probability for the observed outcome</a:t>
            </a:r>
          </a:p>
          <a:p>
            <a:pPr eaLnBrk="1" hangingPunct="1"/>
            <a:r>
              <a:rPr lang="en-US" sz="2400" dirty="0" smtClean="0">
                <a:latin typeface="Arial" charset="0"/>
              </a:rPr>
              <a:t>Compute </a:t>
            </a:r>
            <a:r>
              <a:rPr lang="en-US" sz="2400" b="1" dirty="0" smtClean="0">
                <a:latin typeface="Arial" charset="0"/>
                <a:sym typeface="Symbol" pitchFamily="18" charset="2"/>
              </a:rPr>
              <a:t></a:t>
            </a:r>
            <a:r>
              <a:rPr lang="en-US" sz="2400" dirty="0" smtClean="0">
                <a:latin typeface="Arial" charset="0"/>
                <a:sym typeface="Symbol" pitchFamily="18" charset="2"/>
              </a:rPr>
              <a:t> and </a:t>
            </a:r>
            <a:r>
              <a:rPr lang="en-US" sz="2400" baseline="-25000" dirty="0" err="1" smtClean="0">
                <a:latin typeface="Arial" charset="0"/>
                <a:sym typeface="Symbol" pitchFamily="18" charset="2"/>
              </a:rPr>
              <a:t>i</a:t>
            </a:r>
            <a:r>
              <a:rPr lang="en-US" sz="2400" dirty="0" smtClean="0">
                <a:latin typeface="Arial" charset="0"/>
                <a:sym typeface="Symbol" pitchFamily="18" charset="2"/>
              </a:rPr>
              <a:t> for </a:t>
            </a:r>
            <a:r>
              <a:rPr lang="en-US" sz="2400" dirty="0" err="1" smtClean="0">
                <a:latin typeface="Arial" charset="0"/>
                <a:sym typeface="Symbol" pitchFamily="18" charset="2"/>
              </a:rPr>
              <a:t>i</a:t>
            </a:r>
            <a:r>
              <a:rPr lang="en-US" sz="2400" dirty="0" smtClean="0">
                <a:latin typeface="Arial" charset="0"/>
                <a:sym typeface="Symbol" pitchFamily="18" charset="2"/>
              </a:rPr>
              <a:t>=1,…,N (may be large)</a:t>
            </a:r>
            <a:endParaRPr lang="en-US" sz="2400" dirty="0" smtClean="0">
              <a:latin typeface="Arial" charset="0"/>
            </a:endParaRPr>
          </a:p>
          <a:p>
            <a:pPr eaLnBrk="1" hangingPunct="1"/>
            <a:r>
              <a:rPr lang="en-US" sz="2400" dirty="0" smtClean="0">
                <a:latin typeface="Arial" charset="0"/>
              </a:rPr>
              <a:t>See FixedEffects.pdf in course materials.</a:t>
            </a:r>
          </a:p>
        </p:txBody>
      </p:sp>
      <p:graphicFrame>
        <p:nvGraphicFramePr>
          <p:cNvPr id="38916" name="Object 4"/>
          <p:cNvGraphicFramePr>
            <a:graphicFrameLocks noChangeAspect="1"/>
          </p:cNvGraphicFramePr>
          <p:nvPr>
            <p:extLst>
              <p:ext uri="{D42A27DB-BD31-4B8C-83A1-F6EECF244321}">
                <p14:modId xmlns:p14="http://schemas.microsoft.com/office/powerpoint/2010/main" val="689605871"/>
              </p:ext>
            </p:extLst>
          </p:nvPr>
        </p:nvGraphicFramePr>
        <p:xfrm>
          <a:off x="1609725" y="3317875"/>
          <a:ext cx="4791075" cy="568325"/>
        </p:xfrm>
        <a:graphic>
          <a:graphicData uri="http://schemas.openxmlformats.org/presentationml/2006/ole">
            <mc:AlternateContent xmlns:mc="http://schemas.openxmlformats.org/markup-compatibility/2006">
              <mc:Choice xmlns:v="urn:schemas-microsoft-com:vml" Requires="v">
                <p:oleObj spid="_x0000_s506896" name="Equation" r:id="rId4" imgW="2463800" imgH="292100" progId="Equation.DSMT4">
                  <p:embed/>
                </p:oleObj>
              </mc:Choice>
              <mc:Fallback>
                <p:oleObj name="Equation" r:id="rId4" imgW="2463800" imgH="2921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9725" y="3317875"/>
                        <a:ext cx="4791075" cy="568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1343582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381000" y="1524000"/>
            <a:ext cx="8229600" cy="530225"/>
          </a:xfrm>
        </p:spPr>
        <p:txBody>
          <a:bodyPr/>
          <a:lstStyle/>
          <a:p>
            <a:pPr algn="ctr" eaLnBrk="1" hangingPunct="1"/>
            <a:r>
              <a:rPr lang="en-US" dirty="0" smtClean="0"/>
              <a:t>Unconditional Estimation</a:t>
            </a:r>
          </a:p>
        </p:txBody>
      </p:sp>
      <p:sp>
        <p:nvSpPr>
          <p:cNvPr id="39939" name="Rectangle 3"/>
          <p:cNvSpPr>
            <a:spLocks noGrp="1" noChangeArrowheads="1"/>
          </p:cNvSpPr>
          <p:nvPr>
            <p:ph type="body" idx="4294967295"/>
          </p:nvPr>
        </p:nvSpPr>
        <p:spPr>
          <a:xfrm>
            <a:off x="914400" y="1600200"/>
            <a:ext cx="8229600" cy="4530725"/>
          </a:xfrm>
        </p:spPr>
        <p:txBody>
          <a:bodyPr/>
          <a:lstStyle/>
          <a:p>
            <a:pPr eaLnBrk="1" hangingPunct="1"/>
            <a:endParaRPr lang="en-US" smtClean="0"/>
          </a:p>
          <a:p>
            <a:pPr eaLnBrk="1" hangingPunct="1"/>
            <a:r>
              <a:rPr lang="en-US" smtClean="0">
                <a:latin typeface="Arial" charset="0"/>
              </a:rPr>
              <a:t>Maximize the whole log likelihood </a:t>
            </a:r>
          </a:p>
          <a:p>
            <a:pPr eaLnBrk="1" hangingPunct="1"/>
            <a:endParaRPr lang="en-US" smtClean="0">
              <a:latin typeface="Arial" charset="0"/>
            </a:endParaRPr>
          </a:p>
          <a:p>
            <a:pPr eaLnBrk="1" hangingPunct="1"/>
            <a:r>
              <a:rPr lang="en-US" smtClean="0">
                <a:latin typeface="Arial" charset="0"/>
              </a:rPr>
              <a:t>Difficult!  Many (thousands) of parameters.</a:t>
            </a:r>
          </a:p>
          <a:p>
            <a:pPr eaLnBrk="1" hangingPunct="1"/>
            <a:endParaRPr lang="en-US" smtClean="0">
              <a:latin typeface="Arial" charset="0"/>
            </a:endParaRPr>
          </a:p>
          <a:p>
            <a:pPr eaLnBrk="1" hangingPunct="1"/>
            <a:r>
              <a:rPr lang="en-US" smtClean="0">
                <a:latin typeface="Arial" charset="0"/>
              </a:rPr>
              <a:t>Feasible – NLOGIT (2001)  (“Brute force”)</a:t>
            </a:r>
          </a:p>
        </p:txBody>
      </p:sp>
    </p:spTree>
    <p:extLst>
      <p:ext uri="{BB962C8B-B14F-4D97-AF65-F5344CB8AC3E}">
        <p14:creationId xmlns:p14="http://schemas.microsoft.com/office/powerpoint/2010/main" val="25015620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3"/>
          <p:cNvSpPr>
            <a:spLocks noGrp="1"/>
          </p:cNvSpPr>
          <p:nvPr>
            <p:ph type="title" idx="4294967295"/>
          </p:nvPr>
        </p:nvSpPr>
        <p:spPr>
          <a:xfrm>
            <a:off x="381000" y="384175"/>
            <a:ext cx="8229600" cy="1139825"/>
          </a:xfrm>
        </p:spPr>
        <p:txBody>
          <a:bodyPr/>
          <a:lstStyle/>
          <a:p>
            <a:pPr algn="ctr" eaLnBrk="1" hangingPunct="1"/>
            <a:r>
              <a:rPr lang="en-US" dirty="0" smtClean="0"/>
              <a:t>Fixed Effects Health Model</a:t>
            </a:r>
          </a:p>
        </p:txBody>
      </p:sp>
      <p:pic>
        <p:nvPicPr>
          <p:cNvPr id="409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05000"/>
            <a:ext cx="83296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40964" name="Line 5"/>
          <p:cNvSpPr>
            <a:spLocks noChangeShapeType="1"/>
          </p:cNvSpPr>
          <p:nvPr/>
        </p:nvSpPr>
        <p:spPr bwMode="auto">
          <a:xfrm>
            <a:off x="914400" y="1828800"/>
            <a:ext cx="990600" cy="114300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0965" name="Text Box 6"/>
          <p:cNvSpPr txBox="1">
            <a:spLocks noChangeArrowheads="1"/>
          </p:cNvSpPr>
          <p:nvPr/>
        </p:nvSpPr>
        <p:spPr bwMode="auto">
          <a:xfrm>
            <a:off x="1066800" y="1524000"/>
            <a:ext cx="7086600" cy="3794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b="1">
                <a:solidFill>
                  <a:srgbClr val="FF0000"/>
                </a:solidFill>
              </a:rPr>
              <a:t>Groups in which y</a:t>
            </a:r>
            <a:r>
              <a:rPr lang="en-US" b="1" baseline="-25000">
                <a:solidFill>
                  <a:srgbClr val="FF0000"/>
                </a:solidFill>
              </a:rPr>
              <a:t>it</a:t>
            </a:r>
            <a:r>
              <a:rPr lang="en-US" b="1">
                <a:solidFill>
                  <a:srgbClr val="FF0000"/>
                </a:solidFill>
              </a:rPr>
              <a:t> is always = 0 or always = 1. Cannot compute </a:t>
            </a:r>
            <a:r>
              <a:rPr lang="el-GR" b="1">
                <a:solidFill>
                  <a:srgbClr val="FF0000"/>
                </a:solidFill>
                <a:cs typeface="Times New Roman" pitchFamily="18" charset="0"/>
              </a:rPr>
              <a:t>α</a:t>
            </a:r>
            <a:r>
              <a:rPr lang="en-US" b="1" baseline="-25000">
                <a:solidFill>
                  <a:srgbClr val="FF0000"/>
                </a:solidFill>
                <a:cs typeface="Times New Roman" pitchFamily="18" charset="0"/>
              </a:rPr>
              <a:t>i</a:t>
            </a:r>
            <a:r>
              <a:rPr lang="en-US" b="1">
                <a:solidFill>
                  <a:srgbClr val="FF0000"/>
                </a:solidFill>
                <a:cs typeface="Times New Roman" pitchFamily="18" charset="0"/>
              </a:rPr>
              <a:t>.</a:t>
            </a:r>
            <a:endParaRPr lang="el-GR" b="1">
              <a:solidFill>
                <a:srgbClr val="FF0000"/>
              </a:solidFill>
              <a:cs typeface="Times New Roman" pitchFamily="18" charset="0"/>
            </a:endParaRPr>
          </a:p>
        </p:txBody>
      </p:sp>
    </p:spTree>
    <p:extLst>
      <p:ext uri="{BB962C8B-B14F-4D97-AF65-F5344CB8AC3E}">
        <p14:creationId xmlns:p14="http://schemas.microsoft.com/office/powerpoint/2010/main" val="923459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304800" y="612775"/>
            <a:ext cx="8229600" cy="1139825"/>
          </a:xfrm>
        </p:spPr>
        <p:txBody>
          <a:bodyPr/>
          <a:lstStyle/>
          <a:p>
            <a:pPr algn="ctr" eaLnBrk="1" hangingPunct="1"/>
            <a:r>
              <a:rPr lang="en-US" dirty="0" smtClean="0"/>
              <a:t>Conditional Estimation</a:t>
            </a:r>
          </a:p>
        </p:txBody>
      </p:sp>
      <p:sp>
        <p:nvSpPr>
          <p:cNvPr id="41987" name="Rectangle 3"/>
          <p:cNvSpPr>
            <a:spLocks noGrp="1" noChangeArrowheads="1"/>
          </p:cNvSpPr>
          <p:nvPr>
            <p:ph type="body" idx="4294967295"/>
          </p:nvPr>
        </p:nvSpPr>
        <p:spPr>
          <a:xfrm>
            <a:off x="914400" y="1828800"/>
            <a:ext cx="7772400" cy="4530725"/>
          </a:xfrm>
        </p:spPr>
        <p:txBody>
          <a:bodyPr/>
          <a:lstStyle/>
          <a:p>
            <a:pPr eaLnBrk="1" hangingPunct="1"/>
            <a:r>
              <a:rPr lang="en-US" smtClean="0">
                <a:latin typeface="Arial" charset="0"/>
              </a:rPr>
              <a:t>Principle:  f(y</a:t>
            </a:r>
            <a:r>
              <a:rPr lang="en-US" baseline="-25000" smtClean="0">
                <a:latin typeface="Arial" charset="0"/>
              </a:rPr>
              <a:t>i1</a:t>
            </a:r>
            <a:r>
              <a:rPr lang="en-US" smtClean="0">
                <a:latin typeface="Arial" charset="0"/>
              </a:rPr>
              <a:t>,y</a:t>
            </a:r>
            <a:r>
              <a:rPr lang="en-US" baseline="-25000" smtClean="0">
                <a:latin typeface="Arial" charset="0"/>
              </a:rPr>
              <a:t>i2</a:t>
            </a:r>
            <a:r>
              <a:rPr lang="en-US" smtClean="0">
                <a:latin typeface="Arial" charset="0"/>
              </a:rPr>
              <a:t>,… | some statistic) is free of the fixed effects for some models.</a:t>
            </a:r>
          </a:p>
          <a:p>
            <a:pPr eaLnBrk="1" hangingPunct="1"/>
            <a:r>
              <a:rPr lang="en-US" smtClean="0">
                <a:latin typeface="Arial" charset="0"/>
              </a:rPr>
              <a:t>Maximize the conditional log likelihood, given the statistic.</a:t>
            </a:r>
          </a:p>
          <a:p>
            <a:pPr eaLnBrk="1" hangingPunct="1"/>
            <a:r>
              <a:rPr lang="en-US" smtClean="0">
                <a:latin typeface="Arial" charset="0"/>
              </a:rPr>
              <a:t>Can estimate </a:t>
            </a:r>
            <a:r>
              <a:rPr lang="el-GR" b="1" smtClean="0">
                <a:latin typeface="Arial" charset="0"/>
              </a:rPr>
              <a:t>β</a:t>
            </a:r>
            <a:r>
              <a:rPr lang="en-US" smtClean="0">
                <a:latin typeface="Arial" charset="0"/>
              </a:rPr>
              <a:t> without having to estimate </a:t>
            </a:r>
            <a:r>
              <a:rPr lang="el-GR" smtClean="0">
                <a:latin typeface="Arial" charset="0"/>
              </a:rPr>
              <a:t>α</a:t>
            </a:r>
            <a:r>
              <a:rPr lang="en-US" baseline="-25000" smtClean="0">
                <a:latin typeface="Arial" charset="0"/>
              </a:rPr>
              <a:t>i</a:t>
            </a:r>
            <a:r>
              <a:rPr lang="en-US" smtClean="0">
                <a:latin typeface="Arial" charset="0"/>
              </a:rPr>
              <a:t>.</a:t>
            </a:r>
          </a:p>
          <a:p>
            <a:pPr eaLnBrk="1" hangingPunct="1"/>
            <a:r>
              <a:rPr lang="en-US" smtClean="0">
                <a:latin typeface="Arial" charset="0"/>
              </a:rPr>
              <a:t>Only feasible for the logit model. (Poisson and a few other continuous variable models. No other discrete choice models.)</a:t>
            </a:r>
            <a:endParaRPr lang="el-GR" smtClean="0">
              <a:latin typeface="Arial" charset="0"/>
            </a:endParaRPr>
          </a:p>
        </p:txBody>
      </p:sp>
    </p:spTree>
    <p:extLst>
      <p:ext uri="{BB962C8B-B14F-4D97-AF65-F5344CB8AC3E}">
        <p14:creationId xmlns:p14="http://schemas.microsoft.com/office/powerpoint/2010/main" val="12443774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533400" y="536575"/>
            <a:ext cx="8229600" cy="1139825"/>
          </a:xfrm>
        </p:spPr>
        <p:txBody>
          <a:bodyPr/>
          <a:lstStyle/>
          <a:p>
            <a:pPr algn="ctr" eaLnBrk="1" hangingPunct="1"/>
            <a:r>
              <a:rPr lang="en-US" sz="3600" dirty="0" smtClean="0"/>
              <a:t>Binary </a:t>
            </a:r>
            <a:r>
              <a:rPr lang="en-US" sz="3600" dirty="0" err="1" smtClean="0"/>
              <a:t>Logit</a:t>
            </a:r>
            <a:r>
              <a:rPr lang="en-US" sz="3600" dirty="0" smtClean="0"/>
              <a:t> Conditional </a:t>
            </a:r>
            <a:r>
              <a:rPr lang="en-US" sz="3600" dirty="0" err="1" smtClean="0"/>
              <a:t>Probabiities</a:t>
            </a:r>
            <a:endParaRPr lang="en-US" sz="3600" dirty="0" smtClean="0"/>
          </a:p>
        </p:txBody>
      </p:sp>
      <p:sp>
        <p:nvSpPr>
          <p:cNvPr id="43011" name="Rectangle 3"/>
          <p:cNvSpPr>
            <a:spLocks noGrp="1" noChangeArrowheads="1"/>
          </p:cNvSpPr>
          <p:nvPr>
            <p:ph type="body" idx="4294967295"/>
          </p:nvPr>
        </p:nvSpPr>
        <p:spPr>
          <a:xfrm>
            <a:off x="914400" y="1600200"/>
            <a:ext cx="8229600" cy="4530725"/>
          </a:xfrm>
        </p:spPr>
        <p:txBody>
          <a:bodyPr/>
          <a:lstStyle/>
          <a:p>
            <a:pPr eaLnBrk="1" hangingPunct="1">
              <a:buFont typeface="Wingdings" pitchFamily="2" charset="2"/>
              <a:buNone/>
            </a:pPr>
            <a:r>
              <a:rPr lang="en-US" smtClean="0"/>
              <a:t> </a:t>
            </a:r>
          </a:p>
        </p:txBody>
      </p:sp>
      <p:graphicFrame>
        <p:nvGraphicFramePr>
          <p:cNvPr id="43012" name="Object 5"/>
          <p:cNvGraphicFramePr>
            <a:graphicFrameLocks noChangeAspect="1"/>
          </p:cNvGraphicFramePr>
          <p:nvPr/>
        </p:nvGraphicFramePr>
        <p:xfrm>
          <a:off x="838200" y="1565275"/>
          <a:ext cx="7699375" cy="4911725"/>
        </p:xfrm>
        <a:graphic>
          <a:graphicData uri="http://schemas.openxmlformats.org/presentationml/2006/ole">
            <mc:AlternateContent xmlns:mc="http://schemas.openxmlformats.org/markup-compatibility/2006">
              <mc:Choice xmlns:v="urn:schemas-microsoft-com:vml" Requires="v">
                <p:oleObj spid="_x0000_s507920" name="Equation" r:id="rId4" imgW="4457700" imgH="2844800" progId="Equation.DSMT4">
                  <p:embed/>
                </p:oleObj>
              </mc:Choice>
              <mc:Fallback>
                <p:oleObj name="Equation" r:id="rId4" imgW="4457700" imgH="28448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565275"/>
                        <a:ext cx="7699375" cy="4911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4202471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914400" y="1222375"/>
            <a:ext cx="8229600" cy="530225"/>
          </a:xfrm>
        </p:spPr>
        <p:txBody>
          <a:bodyPr/>
          <a:lstStyle/>
          <a:p>
            <a:pPr eaLnBrk="1" hangingPunct="1"/>
            <a:r>
              <a:rPr lang="en-US" b="1" dirty="0" smtClean="0"/>
              <a:t>Example: Two Period Binary </a:t>
            </a:r>
            <a:r>
              <a:rPr lang="en-US" b="1" dirty="0" err="1" smtClean="0"/>
              <a:t>Logit</a:t>
            </a:r>
            <a:endParaRPr lang="en-US" b="1" dirty="0" smtClean="0"/>
          </a:p>
        </p:txBody>
      </p:sp>
      <p:sp>
        <p:nvSpPr>
          <p:cNvPr id="44035" name="Rectangle 3"/>
          <p:cNvSpPr>
            <a:spLocks noGrp="1" noChangeArrowheads="1"/>
          </p:cNvSpPr>
          <p:nvPr>
            <p:ph type="body" idx="4294967295"/>
          </p:nvPr>
        </p:nvSpPr>
        <p:spPr>
          <a:xfrm>
            <a:off x="914400" y="1600200"/>
            <a:ext cx="8229600" cy="4530725"/>
          </a:xfrm>
        </p:spPr>
        <p:txBody>
          <a:bodyPr/>
          <a:lstStyle/>
          <a:p>
            <a:pPr eaLnBrk="1" hangingPunct="1">
              <a:buFont typeface="Wingdings" pitchFamily="2" charset="2"/>
              <a:buNone/>
            </a:pPr>
            <a:r>
              <a:rPr lang="en-US" smtClean="0"/>
              <a:t> </a:t>
            </a:r>
          </a:p>
        </p:txBody>
      </p:sp>
      <p:graphicFrame>
        <p:nvGraphicFramePr>
          <p:cNvPr id="44036" name="Object 4"/>
          <p:cNvGraphicFramePr>
            <a:graphicFrameLocks noChangeAspect="1"/>
          </p:cNvGraphicFramePr>
          <p:nvPr/>
        </p:nvGraphicFramePr>
        <p:xfrm>
          <a:off x="1341438" y="1981200"/>
          <a:ext cx="7116762" cy="4221163"/>
        </p:xfrm>
        <a:graphic>
          <a:graphicData uri="http://schemas.openxmlformats.org/presentationml/2006/ole">
            <mc:AlternateContent xmlns:mc="http://schemas.openxmlformats.org/markup-compatibility/2006">
              <mc:Choice xmlns:v="urn:schemas-microsoft-com:vml" Requires="v">
                <p:oleObj spid="_x0000_s508944" name="Equation" r:id="rId4" imgW="5092700" imgH="3022600" progId="Equation.DSMT4">
                  <p:embed/>
                </p:oleObj>
              </mc:Choice>
              <mc:Fallback>
                <p:oleObj name="Equation" r:id="rId4" imgW="5092700" imgH="30226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1438" y="1981200"/>
                        <a:ext cx="7116762" cy="4221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037" name="Rectangle 7"/>
          <p:cNvSpPr>
            <a:spLocks noChangeArrowheads="1"/>
          </p:cNvSpPr>
          <p:nvPr/>
        </p:nvSpPr>
        <p:spPr bwMode="auto">
          <a:xfrm>
            <a:off x="1295400" y="3781425"/>
            <a:ext cx="4038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4038" name="Rectangle 8"/>
          <p:cNvSpPr>
            <a:spLocks noChangeArrowheads="1"/>
          </p:cNvSpPr>
          <p:nvPr/>
        </p:nvSpPr>
        <p:spPr bwMode="auto">
          <a:xfrm>
            <a:off x="1295400" y="5562600"/>
            <a:ext cx="4038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105345358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685800" y="1447800"/>
            <a:ext cx="8229600" cy="530225"/>
          </a:xfrm>
        </p:spPr>
        <p:txBody>
          <a:bodyPr/>
          <a:lstStyle/>
          <a:p>
            <a:pPr algn="ctr" eaLnBrk="1" hangingPunct="1"/>
            <a:r>
              <a:rPr lang="en-US" b="1" dirty="0" smtClean="0"/>
              <a:t>Estimating Partial Effects</a:t>
            </a:r>
          </a:p>
        </p:txBody>
      </p:sp>
      <p:sp>
        <p:nvSpPr>
          <p:cNvPr id="45059" name="Rectangle 3"/>
          <p:cNvSpPr>
            <a:spLocks noGrp="1" noChangeArrowheads="1"/>
          </p:cNvSpPr>
          <p:nvPr>
            <p:ph type="body" idx="4294967295"/>
          </p:nvPr>
        </p:nvSpPr>
        <p:spPr>
          <a:xfrm>
            <a:off x="152400" y="2251075"/>
            <a:ext cx="8686800" cy="4302125"/>
          </a:xfrm>
        </p:spPr>
        <p:txBody>
          <a:bodyPr/>
          <a:lstStyle/>
          <a:p>
            <a:pPr eaLnBrk="1" hangingPunct="1">
              <a:buFont typeface="Wingdings" pitchFamily="2" charset="2"/>
              <a:buNone/>
            </a:pPr>
            <a:r>
              <a:rPr lang="en-US" sz="2400" dirty="0" smtClean="0"/>
              <a:t>   </a:t>
            </a:r>
            <a:r>
              <a:rPr lang="en-US" sz="2400" dirty="0" smtClean="0">
                <a:latin typeface="+mj-lt"/>
              </a:rPr>
              <a:t>“The fixed effects </a:t>
            </a:r>
            <a:r>
              <a:rPr lang="en-US" sz="2400" dirty="0" err="1" smtClean="0">
                <a:latin typeface="+mj-lt"/>
              </a:rPr>
              <a:t>logit</a:t>
            </a:r>
            <a:r>
              <a:rPr lang="en-US" sz="2400" dirty="0" smtClean="0">
                <a:latin typeface="+mj-lt"/>
              </a:rPr>
              <a:t> estimator of </a:t>
            </a:r>
            <a:r>
              <a:rPr lang="en-US" sz="2400" b="1" dirty="0" smtClean="0">
                <a:latin typeface="+mj-lt"/>
                <a:sym typeface="Symbol" pitchFamily="18" charset="2"/>
              </a:rPr>
              <a:t></a:t>
            </a:r>
            <a:r>
              <a:rPr lang="en-US" sz="2400" dirty="0" smtClean="0">
                <a:latin typeface="+mj-lt"/>
              </a:rPr>
              <a:t> immediately gives us the effect of each element of </a:t>
            </a:r>
            <a:r>
              <a:rPr lang="en-US" sz="2400" b="1" dirty="0" smtClean="0">
                <a:latin typeface="+mj-lt"/>
              </a:rPr>
              <a:t>x</a:t>
            </a:r>
            <a:r>
              <a:rPr lang="en-US" sz="2400" b="1" baseline="-25000" dirty="0" smtClean="0">
                <a:latin typeface="+mj-lt"/>
              </a:rPr>
              <a:t>i</a:t>
            </a:r>
            <a:r>
              <a:rPr lang="en-US" sz="2400" dirty="0" smtClean="0">
                <a:latin typeface="+mj-lt"/>
              </a:rPr>
              <a:t> on the </a:t>
            </a:r>
            <a:r>
              <a:rPr lang="en-US" sz="2400" b="1" dirty="0" smtClean="0">
                <a:solidFill>
                  <a:srgbClr val="FF3300"/>
                </a:solidFill>
                <a:latin typeface="+mj-lt"/>
              </a:rPr>
              <a:t>log-odds ratio</a:t>
            </a:r>
            <a:r>
              <a:rPr lang="en-US" sz="2400" dirty="0" smtClean="0">
                <a:latin typeface="+mj-lt"/>
              </a:rPr>
              <a:t>… Unfortunately, we cannot estimate the partial effects… unless we plug in a value for </a:t>
            </a:r>
            <a:r>
              <a:rPr lang="el-GR" sz="2400" dirty="0" smtClean="0">
                <a:latin typeface="+mj-lt"/>
              </a:rPr>
              <a:t>α</a:t>
            </a:r>
            <a:r>
              <a:rPr lang="en-US" sz="2400" baseline="-25000" dirty="0" err="1" smtClean="0">
                <a:latin typeface="+mj-lt"/>
              </a:rPr>
              <a:t>i</a:t>
            </a:r>
            <a:r>
              <a:rPr lang="en-US" sz="2400" dirty="0" smtClean="0">
                <a:latin typeface="+mj-lt"/>
              </a:rPr>
              <a:t>.  Because the distribution of </a:t>
            </a:r>
            <a:r>
              <a:rPr lang="el-GR" sz="2400" dirty="0" smtClean="0">
                <a:latin typeface="+mj-lt"/>
              </a:rPr>
              <a:t>α</a:t>
            </a:r>
            <a:r>
              <a:rPr lang="en-US" sz="2400" baseline="-25000" dirty="0" err="1" smtClean="0">
                <a:latin typeface="+mj-lt"/>
              </a:rPr>
              <a:t>i</a:t>
            </a:r>
            <a:r>
              <a:rPr lang="en-US" sz="2400" dirty="0" smtClean="0">
                <a:latin typeface="+mj-lt"/>
              </a:rPr>
              <a:t> is unrestricted – in particular, E[</a:t>
            </a:r>
            <a:r>
              <a:rPr lang="el-GR" sz="2400" dirty="0" smtClean="0">
                <a:latin typeface="+mj-lt"/>
              </a:rPr>
              <a:t>α</a:t>
            </a:r>
            <a:r>
              <a:rPr lang="en-US" sz="2400" baseline="-25000" dirty="0" err="1" smtClean="0">
                <a:latin typeface="+mj-lt"/>
              </a:rPr>
              <a:t>i</a:t>
            </a:r>
            <a:r>
              <a:rPr lang="en-US" sz="2400" dirty="0" smtClean="0">
                <a:latin typeface="+mj-lt"/>
              </a:rPr>
              <a:t>] is not necessarily zero – </a:t>
            </a:r>
            <a:r>
              <a:rPr lang="en-US" sz="2400" b="1" dirty="0" smtClean="0">
                <a:solidFill>
                  <a:srgbClr val="FF0000"/>
                </a:solidFill>
                <a:latin typeface="+mj-lt"/>
              </a:rPr>
              <a:t>it is hard to know what to plug in for </a:t>
            </a:r>
            <a:r>
              <a:rPr lang="el-GR" sz="2400" b="1" dirty="0" smtClean="0">
                <a:solidFill>
                  <a:srgbClr val="FF0000"/>
                </a:solidFill>
                <a:latin typeface="+mj-lt"/>
              </a:rPr>
              <a:t>α</a:t>
            </a:r>
            <a:r>
              <a:rPr lang="en-US" sz="2400" b="1" baseline="-25000" dirty="0" err="1" smtClean="0">
                <a:solidFill>
                  <a:srgbClr val="FF0000"/>
                </a:solidFill>
                <a:latin typeface="+mj-lt"/>
              </a:rPr>
              <a:t>i</a:t>
            </a:r>
            <a:r>
              <a:rPr lang="en-US" sz="2400" b="1" dirty="0" smtClean="0">
                <a:solidFill>
                  <a:srgbClr val="FF0000"/>
                </a:solidFill>
                <a:latin typeface="+mj-lt"/>
              </a:rPr>
              <a:t>.</a:t>
            </a:r>
            <a:r>
              <a:rPr lang="en-US" sz="2400" dirty="0" smtClean="0">
                <a:latin typeface="+mj-lt"/>
              </a:rPr>
              <a:t>  In addition, we cannot estimate average partial effects, as doing so would require finding E[</a:t>
            </a:r>
            <a:r>
              <a:rPr lang="el-GR" sz="2400" dirty="0" smtClean="0">
                <a:latin typeface="+mj-lt"/>
              </a:rPr>
              <a:t>Λ</a:t>
            </a:r>
            <a:r>
              <a:rPr lang="en-US" sz="2400" dirty="0" smtClean="0">
                <a:latin typeface="+mj-lt"/>
              </a:rPr>
              <a:t>(</a:t>
            </a:r>
            <a:r>
              <a:rPr lang="en-US" sz="2400" b="1" dirty="0" err="1" smtClean="0">
                <a:latin typeface="+mj-lt"/>
              </a:rPr>
              <a:t>x</a:t>
            </a:r>
            <a:r>
              <a:rPr lang="en-US" sz="2400" baseline="-25000" dirty="0" err="1" smtClean="0">
                <a:latin typeface="+mj-lt"/>
              </a:rPr>
              <a:t>it</a:t>
            </a:r>
            <a:r>
              <a:rPr lang="en-US" sz="2400" baseline="-25000" dirty="0" smtClean="0">
                <a:latin typeface="+mj-lt"/>
              </a:rPr>
              <a:t> </a:t>
            </a:r>
            <a:r>
              <a:rPr lang="en-US" sz="2400" b="1" dirty="0" smtClean="0">
                <a:latin typeface="+mj-lt"/>
                <a:sym typeface="Symbol" pitchFamily="18" charset="2"/>
              </a:rPr>
              <a:t>+ </a:t>
            </a:r>
            <a:r>
              <a:rPr lang="el-GR" sz="2400" dirty="0" smtClean="0">
                <a:latin typeface="+mj-lt"/>
              </a:rPr>
              <a:t>α</a:t>
            </a:r>
            <a:r>
              <a:rPr lang="en-US" sz="2400" baseline="-25000" dirty="0" err="1" smtClean="0">
                <a:latin typeface="+mj-lt"/>
              </a:rPr>
              <a:t>i</a:t>
            </a:r>
            <a:r>
              <a:rPr lang="en-US" sz="2400" dirty="0" smtClean="0">
                <a:latin typeface="+mj-lt"/>
              </a:rPr>
              <a:t>)], a task that apparently requires specifying a distribution for </a:t>
            </a:r>
            <a:r>
              <a:rPr lang="el-GR" sz="2400" dirty="0" smtClean="0">
                <a:latin typeface="+mj-lt"/>
              </a:rPr>
              <a:t>α</a:t>
            </a:r>
            <a:r>
              <a:rPr lang="en-US" sz="2400" baseline="-25000" dirty="0" err="1" smtClean="0">
                <a:latin typeface="+mj-lt"/>
              </a:rPr>
              <a:t>i</a:t>
            </a:r>
            <a:r>
              <a:rPr lang="en-US" sz="2400" dirty="0" smtClean="0">
                <a:latin typeface="+mj-lt"/>
              </a:rPr>
              <a:t>.”</a:t>
            </a:r>
          </a:p>
          <a:p>
            <a:pPr eaLnBrk="1" hangingPunct="1">
              <a:buFont typeface="Wingdings" pitchFamily="2" charset="2"/>
              <a:buNone/>
            </a:pPr>
            <a:r>
              <a:rPr lang="en-US" sz="2400" dirty="0" smtClean="0">
                <a:latin typeface="+mj-lt"/>
              </a:rPr>
              <a:t>   (Wooldridge</a:t>
            </a:r>
            <a:r>
              <a:rPr lang="en-US" sz="2400" smtClean="0">
                <a:latin typeface="+mj-lt"/>
              </a:rPr>
              <a:t>, </a:t>
            </a:r>
            <a:r>
              <a:rPr lang="en-US" sz="2400" smtClean="0">
                <a:latin typeface="+mj-lt"/>
              </a:rPr>
              <a:t>2010)</a:t>
            </a:r>
            <a:endParaRPr lang="en-US" sz="2400" dirty="0" smtClean="0">
              <a:latin typeface="+mj-lt"/>
            </a:endParaRPr>
          </a:p>
        </p:txBody>
      </p:sp>
    </p:spTree>
    <p:extLst>
      <p:ext uri="{BB962C8B-B14F-4D97-AF65-F5344CB8AC3E}">
        <p14:creationId xmlns:p14="http://schemas.microsoft.com/office/powerpoint/2010/main" val="41833534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457200" y="1222375"/>
            <a:ext cx="8229600" cy="530225"/>
          </a:xfrm>
        </p:spPr>
        <p:txBody>
          <a:bodyPr/>
          <a:lstStyle/>
          <a:p>
            <a:pPr algn="ctr" eaLnBrk="1" hangingPunct="1"/>
            <a:r>
              <a:rPr lang="en-US" b="1" dirty="0" err="1" smtClean="0"/>
              <a:t>Logit</a:t>
            </a:r>
            <a:r>
              <a:rPr lang="en-US" b="1" dirty="0" smtClean="0"/>
              <a:t> Constant Terms</a:t>
            </a:r>
          </a:p>
        </p:txBody>
      </p:sp>
      <p:graphicFrame>
        <p:nvGraphicFramePr>
          <p:cNvPr id="47107" name="Object 3"/>
          <p:cNvGraphicFramePr>
            <a:graphicFrameLocks noChangeAspect="1"/>
          </p:cNvGraphicFramePr>
          <p:nvPr>
            <p:extLst>
              <p:ext uri="{D42A27DB-BD31-4B8C-83A1-F6EECF244321}">
                <p14:modId xmlns:p14="http://schemas.microsoft.com/office/powerpoint/2010/main" val="481333329"/>
              </p:ext>
            </p:extLst>
          </p:nvPr>
        </p:nvGraphicFramePr>
        <p:xfrm>
          <a:off x="1524000" y="1981200"/>
          <a:ext cx="6835775" cy="4140200"/>
        </p:xfrm>
        <a:graphic>
          <a:graphicData uri="http://schemas.openxmlformats.org/presentationml/2006/ole">
            <mc:AlternateContent xmlns:mc="http://schemas.openxmlformats.org/markup-compatibility/2006">
              <mc:Choice xmlns:v="urn:schemas-microsoft-com:vml" Requires="v">
                <p:oleObj spid="_x0000_s510992" name="Equation" r:id="rId4" imgW="4089400" imgH="2476500" progId="Equation.DSMT4">
                  <p:embed/>
                </p:oleObj>
              </mc:Choice>
              <mc:Fallback>
                <p:oleObj name="Equation" r:id="rId4" imgW="4089400" imgH="24765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981200"/>
                        <a:ext cx="6835775" cy="414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8427085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idx="4294967295"/>
          </p:nvPr>
        </p:nvSpPr>
        <p:spPr>
          <a:xfrm>
            <a:off x="914400" y="1527175"/>
            <a:ext cx="8229600" cy="530225"/>
          </a:xfrm>
        </p:spPr>
        <p:txBody>
          <a:bodyPr/>
          <a:lstStyle/>
          <a:p>
            <a:pPr algn="ctr" eaLnBrk="1" hangingPunct="1"/>
            <a:r>
              <a:rPr lang="en-US" b="1" dirty="0" smtClean="0"/>
              <a:t>Fixed Effects </a:t>
            </a:r>
            <a:r>
              <a:rPr lang="en-US" b="1" dirty="0" err="1" smtClean="0"/>
              <a:t>Logit</a:t>
            </a:r>
            <a:r>
              <a:rPr lang="en-US" b="1" dirty="0" smtClean="0"/>
              <a:t> Health Model: Conditional vs. Unconditional</a:t>
            </a:r>
          </a:p>
        </p:txBody>
      </p:sp>
      <p:pic>
        <p:nvPicPr>
          <p:cNvPr id="481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013" y="1987550"/>
            <a:ext cx="85344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48132" name="Rectangle 5"/>
          <p:cNvSpPr>
            <a:spLocks noChangeArrowheads="1"/>
          </p:cNvSpPr>
          <p:nvPr/>
        </p:nvSpPr>
        <p:spPr bwMode="auto">
          <a:xfrm>
            <a:off x="1905000" y="2438400"/>
            <a:ext cx="2438400" cy="228600"/>
          </a:xfrm>
          <a:prstGeom prst="rect">
            <a:avLst/>
          </a:prstGeom>
          <a:solidFill>
            <a:srgbClr val="FF3300">
              <a:alpha val="14902"/>
            </a:srgbClr>
          </a:solidFill>
          <a:ln w="19050">
            <a:solidFill>
              <a:schemeClr val="tx1"/>
            </a:solidFill>
            <a:miter lim="800000"/>
            <a:headEnd/>
            <a:tailEnd/>
          </a:ln>
        </p:spPr>
        <p:txBody>
          <a:bodyPr wrap="none" anchor="ctr"/>
          <a:lstStyle/>
          <a:p>
            <a:endParaRPr lang="en-US"/>
          </a:p>
        </p:txBody>
      </p:sp>
      <p:sp>
        <p:nvSpPr>
          <p:cNvPr id="48133" name="Rectangle 6"/>
          <p:cNvSpPr>
            <a:spLocks noChangeArrowheads="1"/>
          </p:cNvSpPr>
          <p:nvPr/>
        </p:nvSpPr>
        <p:spPr bwMode="auto">
          <a:xfrm>
            <a:off x="5105400" y="2438400"/>
            <a:ext cx="2438400" cy="228600"/>
          </a:xfrm>
          <a:prstGeom prst="rect">
            <a:avLst/>
          </a:prstGeom>
          <a:solidFill>
            <a:srgbClr val="FF3300">
              <a:alpha val="14902"/>
            </a:srgbClr>
          </a:solidFill>
          <a:ln w="19050">
            <a:solidFill>
              <a:schemeClr val="tx1"/>
            </a:solidFill>
            <a:miter lim="800000"/>
            <a:headEnd/>
            <a:tailEnd/>
          </a:ln>
        </p:spPr>
        <p:txBody>
          <a:bodyPr wrap="none" anchor="ctr"/>
          <a:lstStyle/>
          <a:p>
            <a:endParaRPr lang="en-US"/>
          </a:p>
        </p:txBody>
      </p:sp>
      <p:sp>
        <p:nvSpPr>
          <p:cNvPr id="48134" name="Rectangle 7"/>
          <p:cNvSpPr>
            <a:spLocks noChangeArrowheads="1"/>
          </p:cNvSpPr>
          <p:nvPr/>
        </p:nvSpPr>
        <p:spPr bwMode="auto">
          <a:xfrm>
            <a:off x="1447800" y="5181600"/>
            <a:ext cx="8382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8135" name="Rectangle 8"/>
          <p:cNvSpPr>
            <a:spLocks noChangeArrowheads="1"/>
          </p:cNvSpPr>
          <p:nvPr/>
        </p:nvSpPr>
        <p:spPr bwMode="auto">
          <a:xfrm>
            <a:off x="4724400" y="5181600"/>
            <a:ext cx="8382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88341677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1524000" y="914400"/>
            <a:ext cx="6553200" cy="1139825"/>
          </a:xfrm>
        </p:spPr>
        <p:txBody>
          <a:bodyPr/>
          <a:lstStyle/>
          <a:p>
            <a:pPr algn="ctr" eaLnBrk="1" hangingPunct="1"/>
            <a:r>
              <a:rPr lang="en-US" sz="3200" b="1" dirty="0" smtClean="0">
                <a:solidFill>
                  <a:srgbClr val="7030A0"/>
                </a:solidFill>
              </a:rPr>
              <a:t>Advantages and Disadvantages </a:t>
            </a:r>
            <a:br>
              <a:rPr lang="en-US" sz="3200" b="1" dirty="0" smtClean="0">
                <a:solidFill>
                  <a:srgbClr val="7030A0"/>
                </a:solidFill>
              </a:rPr>
            </a:br>
            <a:r>
              <a:rPr lang="en-US" sz="3200" b="1" dirty="0" smtClean="0">
                <a:solidFill>
                  <a:srgbClr val="7030A0"/>
                </a:solidFill>
              </a:rPr>
              <a:t>of the FE Model</a:t>
            </a:r>
          </a:p>
        </p:txBody>
      </p:sp>
      <p:sp>
        <p:nvSpPr>
          <p:cNvPr id="49155" name="Rectangle 3"/>
          <p:cNvSpPr>
            <a:spLocks noGrp="1" noChangeArrowheads="1"/>
          </p:cNvSpPr>
          <p:nvPr>
            <p:ph type="body" idx="4294967295"/>
          </p:nvPr>
        </p:nvSpPr>
        <p:spPr>
          <a:xfrm>
            <a:off x="762000" y="1905000"/>
            <a:ext cx="8229600" cy="4530725"/>
          </a:xfrm>
        </p:spPr>
        <p:txBody>
          <a:bodyPr/>
          <a:lstStyle/>
          <a:p>
            <a:pPr eaLnBrk="1" hangingPunct="1"/>
            <a:r>
              <a:rPr lang="en-US" dirty="0" smtClean="0">
                <a:latin typeface="Arial" charset="0"/>
              </a:rPr>
              <a:t>Advantages</a:t>
            </a:r>
          </a:p>
          <a:p>
            <a:pPr lvl="1" eaLnBrk="1" hangingPunct="1"/>
            <a:r>
              <a:rPr lang="en-US" dirty="0" smtClean="0">
                <a:latin typeface="Arial" charset="0"/>
              </a:rPr>
              <a:t>Allows correlation of effect and </a:t>
            </a:r>
            <a:r>
              <a:rPr lang="en-US" dirty="0" err="1" smtClean="0">
                <a:latin typeface="Arial" charset="0"/>
              </a:rPr>
              <a:t>regressors</a:t>
            </a:r>
            <a:endParaRPr lang="en-US" dirty="0" smtClean="0">
              <a:latin typeface="Arial" charset="0"/>
            </a:endParaRPr>
          </a:p>
          <a:p>
            <a:pPr lvl="1" eaLnBrk="1" hangingPunct="1"/>
            <a:r>
              <a:rPr lang="en-US" dirty="0" smtClean="0">
                <a:latin typeface="Arial" charset="0"/>
              </a:rPr>
              <a:t>Fairly straightforward to estimate</a:t>
            </a:r>
          </a:p>
          <a:p>
            <a:pPr lvl="1" eaLnBrk="1" hangingPunct="1"/>
            <a:r>
              <a:rPr lang="en-US" dirty="0" smtClean="0">
                <a:latin typeface="Arial" charset="0"/>
              </a:rPr>
              <a:t>Simple to interpret</a:t>
            </a:r>
          </a:p>
          <a:p>
            <a:pPr eaLnBrk="1" hangingPunct="1"/>
            <a:r>
              <a:rPr lang="en-US" dirty="0" smtClean="0">
                <a:latin typeface="Arial" charset="0"/>
              </a:rPr>
              <a:t>Disadvantages</a:t>
            </a:r>
          </a:p>
          <a:p>
            <a:pPr lvl="1" eaLnBrk="1" hangingPunct="1"/>
            <a:r>
              <a:rPr lang="en-US" dirty="0" smtClean="0">
                <a:latin typeface="Arial" charset="0"/>
              </a:rPr>
              <a:t>Model may not contain time invariant variables</a:t>
            </a:r>
          </a:p>
          <a:p>
            <a:pPr lvl="1" eaLnBrk="1" hangingPunct="1"/>
            <a:r>
              <a:rPr lang="en-US" dirty="0" smtClean="0">
                <a:latin typeface="Arial" charset="0"/>
              </a:rPr>
              <a:t>Not necessarily simple to estimate if very large samples (</a:t>
            </a:r>
            <a:r>
              <a:rPr lang="en-US" dirty="0" err="1" smtClean="0">
                <a:latin typeface="Arial" charset="0"/>
              </a:rPr>
              <a:t>Stata</a:t>
            </a:r>
            <a:r>
              <a:rPr lang="en-US" dirty="0" smtClean="0">
                <a:latin typeface="Arial" charset="0"/>
              </a:rPr>
              <a:t> just creates the thousands of dummy variables)</a:t>
            </a:r>
          </a:p>
          <a:p>
            <a:pPr lvl="1" eaLnBrk="1" hangingPunct="1"/>
            <a:r>
              <a:rPr lang="en-US" b="1" dirty="0" smtClean="0">
                <a:solidFill>
                  <a:srgbClr val="FF3300"/>
                </a:solidFill>
                <a:latin typeface="Arial" charset="0"/>
              </a:rPr>
              <a:t>The incidental parameters problem:  Small T bias</a:t>
            </a:r>
          </a:p>
        </p:txBody>
      </p:sp>
    </p:spTree>
    <p:extLst>
      <p:ext uri="{BB962C8B-B14F-4D97-AF65-F5344CB8AC3E}">
        <p14:creationId xmlns:p14="http://schemas.microsoft.com/office/powerpoint/2010/main" val="150016458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838200" y="1679575"/>
            <a:ext cx="8229600" cy="530225"/>
          </a:xfrm>
        </p:spPr>
        <p:txBody>
          <a:bodyPr/>
          <a:lstStyle/>
          <a:p>
            <a:pPr algn="ctr" eaLnBrk="1" hangingPunct="1"/>
            <a:r>
              <a:rPr lang="en-US" b="1" dirty="0" smtClean="0"/>
              <a:t>Incidental Parameters Problems: Conventional Wisdom</a:t>
            </a:r>
          </a:p>
        </p:txBody>
      </p:sp>
      <p:sp>
        <p:nvSpPr>
          <p:cNvPr id="50179" name="Rectangle 3"/>
          <p:cNvSpPr>
            <a:spLocks noGrp="1" noChangeArrowheads="1"/>
          </p:cNvSpPr>
          <p:nvPr>
            <p:ph type="body" idx="4294967295"/>
          </p:nvPr>
        </p:nvSpPr>
        <p:spPr>
          <a:xfrm>
            <a:off x="685800" y="2362200"/>
            <a:ext cx="8229600" cy="4191000"/>
          </a:xfrm>
        </p:spPr>
        <p:txBody>
          <a:bodyPr/>
          <a:lstStyle/>
          <a:p>
            <a:pPr eaLnBrk="1" hangingPunct="1"/>
            <a:r>
              <a:rPr lang="en-US" u="sng" dirty="0" smtClean="0">
                <a:latin typeface="Arial" charset="0"/>
              </a:rPr>
              <a:t>General</a:t>
            </a:r>
            <a:r>
              <a:rPr lang="en-US" dirty="0" smtClean="0">
                <a:latin typeface="Arial" charset="0"/>
              </a:rPr>
              <a:t>:  The unconditional MLE is biased in samples with fixed </a:t>
            </a:r>
            <a:r>
              <a:rPr lang="en-US" i="1" dirty="0" smtClean="0">
                <a:latin typeface="Arial" charset="0"/>
              </a:rPr>
              <a:t>T</a:t>
            </a:r>
            <a:r>
              <a:rPr lang="en-US" dirty="0" smtClean="0">
                <a:latin typeface="Arial" charset="0"/>
              </a:rPr>
              <a:t> except in special cases such as linear or Poisson regression (even when the FEM is the right model).</a:t>
            </a:r>
          </a:p>
          <a:p>
            <a:pPr lvl="1" eaLnBrk="1" hangingPunct="1">
              <a:buFont typeface="Wingdings" pitchFamily="2" charset="2"/>
              <a:buNone/>
            </a:pPr>
            <a:r>
              <a:rPr lang="en-US" dirty="0" smtClean="0">
                <a:latin typeface="Arial" charset="0"/>
              </a:rPr>
              <a:t>   The conditional estimator (that bypasses </a:t>
            </a:r>
            <a:br>
              <a:rPr lang="en-US" dirty="0" smtClean="0">
                <a:latin typeface="Arial" charset="0"/>
              </a:rPr>
            </a:br>
            <a:r>
              <a:rPr lang="en-US" dirty="0" smtClean="0">
                <a:latin typeface="Arial" charset="0"/>
              </a:rPr>
              <a:t>estimation of </a:t>
            </a:r>
            <a:r>
              <a:rPr lang="el-GR" dirty="0" smtClean="0">
                <a:latin typeface="Arial" charset="0"/>
              </a:rPr>
              <a:t>α</a:t>
            </a:r>
            <a:r>
              <a:rPr lang="en-US" baseline="-25000" dirty="0" err="1" smtClean="0">
                <a:latin typeface="Arial" charset="0"/>
              </a:rPr>
              <a:t>i</a:t>
            </a:r>
            <a:r>
              <a:rPr lang="en-US" dirty="0" smtClean="0">
                <a:latin typeface="Arial" charset="0"/>
              </a:rPr>
              <a:t>) is consistent.</a:t>
            </a:r>
          </a:p>
          <a:p>
            <a:pPr eaLnBrk="1" hangingPunct="1"/>
            <a:r>
              <a:rPr lang="en-US" u="sng" dirty="0" smtClean="0">
                <a:latin typeface="Arial" charset="0"/>
              </a:rPr>
              <a:t>Specific</a:t>
            </a:r>
            <a:r>
              <a:rPr lang="en-US" dirty="0" smtClean="0">
                <a:latin typeface="Arial" charset="0"/>
              </a:rPr>
              <a:t>:  Upward bias (experience with </a:t>
            </a:r>
            <a:r>
              <a:rPr lang="en-US" dirty="0" err="1" smtClean="0">
                <a:latin typeface="Arial" charset="0"/>
              </a:rPr>
              <a:t>probit</a:t>
            </a:r>
            <a:r>
              <a:rPr lang="en-US" dirty="0" smtClean="0">
                <a:latin typeface="Arial" charset="0"/>
              </a:rPr>
              <a:t> and </a:t>
            </a:r>
            <a:r>
              <a:rPr lang="en-US" dirty="0" err="1" smtClean="0">
                <a:latin typeface="Arial" charset="0"/>
              </a:rPr>
              <a:t>logit</a:t>
            </a:r>
            <a:r>
              <a:rPr lang="en-US" dirty="0" smtClean="0">
                <a:latin typeface="Arial" charset="0"/>
              </a:rPr>
              <a:t>) in estimators of </a:t>
            </a:r>
            <a:r>
              <a:rPr lang="en-US" b="1" dirty="0" smtClean="0">
                <a:latin typeface="Arial" charset="0"/>
                <a:sym typeface="Symbol" pitchFamily="18" charset="2"/>
              </a:rPr>
              <a:t></a:t>
            </a:r>
            <a:endParaRPr lang="en-US" b="1" dirty="0" smtClean="0">
              <a:latin typeface="Arial" charset="0"/>
            </a:endParaRPr>
          </a:p>
        </p:txBody>
      </p:sp>
    </p:spTree>
    <p:extLst>
      <p:ext uri="{BB962C8B-B14F-4D97-AF65-F5344CB8AC3E}">
        <p14:creationId xmlns:p14="http://schemas.microsoft.com/office/powerpoint/2010/main" val="17431383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a:xfrm>
            <a:off x="609600" y="1603375"/>
            <a:ext cx="8229600" cy="530225"/>
          </a:xfrm>
        </p:spPr>
        <p:txBody>
          <a:bodyPr/>
          <a:lstStyle/>
          <a:p>
            <a:pPr eaLnBrk="1" hangingPunct="1"/>
            <a:r>
              <a:rPr lang="en-US" sz="3200" b="1" dirty="0" smtClean="0"/>
              <a:t>A Monte Carlo Study of the </a:t>
            </a:r>
            <a:br>
              <a:rPr lang="en-US" sz="3200" b="1" dirty="0" smtClean="0"/>
            </a:br>
            <a:r>
              <a:rPr lang="en-US" sz="3200" b="1" dirty="0" smtClean="0"/>
              <a:t>FE Estimator: </a:t>
            </a:r>
            <a:r>
              <a:rPr lang="en-US" sz="3200" b="1" dirty="0" err="1" smtClean="0"/>
              <a:t>Probit</a:t>
            </a:r>
            <a:r>
              <a:rPr lang="en-US" sz="3200" b="1" dirty="0" smtClean="0"/>
              <a:t> vs. </a:t>
            </a:r>
            <a:r>
              <a:rPr lang="en-US" sz="3200" b="1" dirty="0" err="1" smtClean="0"/>
              <a:t>Logit</a:t>
            </a:r>
            <a:endParaRPr lang="en-US" sz="3200" b="1" dirty="0" smtClean="0"/>
          </a:p>
        </p:txBody>
      </p:sp>
      <p:sp>
        <p:nvSpPr>
          <p:cNvPr id="52227" name="Rectangle 3"/>
          <p:cNvSpPr>
            <a:spLocks noGrp="1" noChangeArrowheads="1"/>
          </p:cNvSpPr>
          <p:nvPr>
            <p:ph type="body" idx="4294967295"/>
          </p:nvPr>
        </p:nvSpPr>
        <p:spPr>
          <a:xfrm>
            <a:off x="914400" y="1600200"/>
            <a:ext cx="8229600" cy="4530725"/>
          </a:xfrm>
        </p:spPr>
        <p:txBody>
          <a:bodyPr/>
          <a:lstStyle/>
          <a:p>
            <a:pPr eaLnBrk="1" hangingPunct="1"/>
            <a:endParaRPr lang="en-US" dirty="0" smtClean="0"/>
          </a:p>
          <a:p>
            <a:pPr eaLnBrk="1" hangingPunct="1"/>
            <a:endParaRPr lang="en-US" dirty="0" smtClean="0"/>
          </a:p>
        </p:txBody>
      </p:sp>
      <p:graphicFrame>
        <p:nvGraphicFramePr>
          <p:cNvPr id="52228" name="Object 4"/>
          <p:cNvGraphicFramePr>
            <a:graphicFrameLocks noChangeAspect="1"/>
          </p:cNvGraphicFramePr>
          <p:nvPr>
            <p:extLst>
              <p:ext uri="{D42A27DB-BD31-4B8C-83A1-F6EECF244321}">
                <p14:modId xmlns:p14="http://schemas.microsoft.com/office/powerpoint/2010/main" val="1546258111"/>
              </p:ext>
            </p:extLst>
          </p:nvPr>
        </p:nvGraphicFramePr>
        <p:xfrm>
          <a:off x="265113" y="3038475"/>
          <a:ext cx="8802687" cy="2828925"/>
        </p:xfrm>
        <a:graphic>
          <a:graphicData uri="http://schemas.openxmlformats.org/presentationml/2006/ole">
            <mc:AlternateContent xmlns:mc="http://schemas.openxmlformats.org/markup-compatibility/2006">
              <mc:Choice xmlns:v="urn:schemas-microsoft-com:vml" Requires="v">
                <p:oleObj spid="_x0000_s512016" name="Bitmap Image" r:id="rId4" imgW="8802329" imgH="2448267" progId="PBrush">
                  <p:embed/>
                </p:oleObj>
              </mc:Choice>
              <mc:Fallback>
                <p:oleObj name="Bitmap Image" r:id="rId4" imgW="8802329" imgH="2448267" progId="PBrush">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113" y="3038475"/>
                        <a:ext cx="8802687" cy="282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2229" name="Text Box 5"/>
          <p:cNvSpPr txBox="1">
            <a:spLocks noChangeArrowheads="1"/>
          </p:cNvSpPr>
          <p:nvPr/>
        </p:nvSpPr>
        <p:spPr bwMode="auto">
          <a:xfrm>
            <a:off x="2286000" y="2193925"/>
            <a:ext cx="5257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2000" b="1" dirty="0">
                <a:latin typeface="Arial" charset="0"/>
              </a:rPr>
              <a:t>Estimates of Coefficients and Marginal Effects at the Implied Data Means</a:t>
            </a:r>
          </a:p>
        </p:txBody>
      </p:sp>
      <p:sp>
        <p:nvSpPr>
          <p:cNvPr id="52230" name="Text Box 6"/>
          <p:cNvSpPr txBox="1">
            <a:spLocks noChangeArrowheads="1"/>
          </p:cNvSpPr>
          <p:nvPr/>
        </p:nvSpPr>
        <p:spPr bwMode="auto">
          <a:xfrm>
            <a:off x="1066800" y="5892800"/>
            <a:ext cx="7315200" cy="66040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b="1">
                <a:latin typeface="Arial" charset="0"/>
              </a:rPr>
              <a:t>Results are scaled so the desired quantity being estimated </a:t>
            </a:r>
            <a:br>
              <a:rPr lang="en-US" b="1">
                <a:latin typeface="Arial" charset="0"/>
              </a:rPr>
            </a:br>
            <a:r>
              <a:rPr lang="en-US" b="1">
                <a:latin typeface="Arial" charset="0"/>
              </a:rPr>
              <a:t>(</a:t>
            </a:r>
            <a:r>
              <a:rPr lang="en-US" b="1">
                <a:latin typeface="Arial" charset="0"/>
                <a:sym typeface="Symbol" pitchFamily="18" charset="2"/>
              </a:rPr>
              <a:t>, , marginal effects) all equal 1.0 in the population.</a:t>
            </a:r>
          </a:p>
        </p:txBody>
      </p:sp>
    </p:spTree>
    <p:extLst>
      <p:ext uri="{BB962C8B-B14F-4D97-AF65-F5344CB8AC3E}">
        <p14:creationId xmlns:p14="http://schemas.microsoft.com/office/powerpoint/2010/main" val="7627141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09600" y="1143000"/>
            <a:ext cx="8229600" cy="530225"/>
          </a:xfrm>
        </p:spPr>
        <p:txBody>
          <a:bodyPr/>
          <a:lstStyle/>
          <a:p>
            <a:pPr algn="ctr" eaLnBrk="1" hangingPunct="1"/>
            <a:r>
              <a:rPr lang="en-US" smtClean="0"/>
              <a:t>Bias Correction Estimators</a:t>
            </a:r>
          </a:p>
        </p:txBody>
      </p:sp>
      <p:sp>
        <p:nvSpPr>
          <p:cNvPr id="54275" name="Rectangle 3"/>
          <p:cNvSpPr>
            <a:spLocks noGrp="1" noChangeArrowheads="1"/>
          </p:cNvSpPr>
          <p:nvPr>
            <p:ph idx="1"/>
          </p:nvPr>
        </p:nvSpPr>
        <p:spPr/>
        <p:txBody>
          <a:bodyPr/>
          <a:lstStyle/>
          <a:p>
            <a:pPr eaLnBrk="1" hangingPunct="1">
              <a:lnSpc>
                <a:spcPct val="90000"/>
              </a:lnSpc>
            </a:pPr>
            <a:r>
              <a:rPr lang="en-US" sz="2400" dirty="0" smtClean="0">
                <a:latin typeface="Arial" charset="0"/>
              </a:rPr>
              <a:t>Motivation: Undo the incidental parameters bias in the fixed effects </a:t>
            </a:r>
            <a:r>
              <a:rPr lang="en-US" sz="2400" dirty="0" err="1" smtClean="0">
                <a:latin typeface="Arial" charset="0"/>
              </a:rPr>
              <a:t>probit</a:t>
            </a:r>
            <a:r>
              <a:rPr lang="en-US" sz="2400" dirty="0" smtClean="0">
                <a:latin typeface="Arial" charset="0"/>
              </a:rPr>
              <a:t> model:</a:t>
            </a:r>
          </a:p>
          <a:p>
            <a:pPr lvl="1" eaLnBrk="1" hangingPunct="1">
              <a:lnSpc>
                <a:spcPct val="90000"/>
              </a:lnSpc>
            </a:pPr>
            <a:r>
              <a:rPr lang="en-US" sz="2000" dirty="0" smtClean="0">
                <a:latin typeface="Arial" charset="0"/>
              </a:rPr>
              <a:t>(1) Maximize a penalized log likelihood function, or</a:t>
            </a:r>
          </a:p>
          <a:p>
            <a:pPr lvl="1" eaLnBrk="1" hangingPunct="1">
              <a:lnSpc>
                <a:spcPct val="90000"/>
              </a:lnSpc>
            </a:pPr>
            <a:r>
              <a:rPr lang="en-US" sz="2000" dirty="0" smtClean="0">
                <a:latin typeface="Arial" charset="0"/>
              </a:rPr>
              <a:t>(2) Directly correct the estimator of </a:t>
            </a:r>
            <a:r>
              <a:rPr lang="el-GR" sz="2000" dirty="0" smtClean="0">
                <a:latin typeface="Arial" charset="0"/>
              </a:rPr>
              <a:t>β</a:t>
            </a:r>
            <a:endParaRPr lang="en-US" sz="2000" dirty="0" smtClean="0">
              <a:latin typeface="Arial" charset="0"/>
            </a:endParaRPr>
          </a:p>
          <a:p>
            <a:pPr eaLnBrk="1" hangingPunct="1">
              <a:lnSpc>
                <a:spcPct val="90000"/>
              </a:lnSpc>
            </a:pPr>
            <a:r>
              <a:rPr lang="en-US" sz="2400" dirty="0" smtClean="0">
                <a:latin typeface="Arial" charset="0"/>
              </a:rPr>
              <a:t>Advantages</a:t>
            </a:r>
          </a:p>
          <a:p>
            <a:pPr lvl="1" eaLnBrk="1" hangingPunct="1">
              <a:lnSpc>
                <a:spcPct val="90000"/>
              </a:lnSpc>
            </a:pPr>
            <a:r>
              <a:rPr lang="en-US" sz="2000" dirty="0" smtClean="0">
                <a:latin typeface="Arial" charset="0"/>
              </a:rPr>
              <a:t>For (1) estimates </a:t>
            </a:r>
            <a:r>
              <a:rPr lang="el-GR" sz="2000" dirty="0" smtClean="0">
                <a:latin typeface="Arial" charset="0"/>
              </a:rPr>
              <a:t>α</a:t>
            </a:r>
            <a:r>
              <a:rPr lang="en-US" sz="2000" baseline="-25000" dirty="0" err="1" smtClean="0">
                <a:latin typeface="Arial" charset="0"/>
              </a:rPr>
              <a:t>i</a:t>
            </a:r>
            <a:r>
              <a:rPr lang="en-US" sz="2000" dirty="0" smtClean="0">
                <a:latin typeface="Arial" charset="0"/>
              </a:rPr>
              <a:t> so enables partial effects</a:t>
            </a:r>
          </a:p>
          <a:p>
            <a:pPr lvl="1" eaLnBrk="1" hangingPunct="1">
              <a:lnSpc>
                <a:spcPct val="90000"/>
              </a:lnSpc>
            </a:pPr>
            <a:r>
              <a:rPr lang="en-US" sz="2000" dirty="0" smtClean="0">
                <a:latin typeface="Arial" charset="0"/>
              </a:rPr>
              <a:t>Estimator is consistent under some circumstances</a:t>
            </a:r>
          </a:p>
          <a:p>
            <a:pPr lvl="1" eaLnBrk="1" hangingPunct="1">
              <a:lnSpc>
                <a:spcPct val="90000"/>
              </a:lnSpc>
            </a:pPr>
            <a:r>
              <a:rPr lang="en-US" sz="2000" dirty="0" smtClean="0">
                <a:latin typeface="Arial" charset="0"/>
              </a:rPr>
              <a:t>(Possibly) corrects in dynamic models</a:t>
            </a:r>
          </a:p>
          <a:p>
            <a:pPr eaLnBrk="1" hangingPunct="1">
              <a:lnSpc>
                <a:spcPct val="90000"/>
              </a:lnSpc>
            </a:pPr>
            <a:r>
              <a:rPr lang="en-US" sz="2400" dirty="0" smtClean="0">
                <a:latin typeface="Arial" charset="0"/>
              </a:rPr>
              <a:t>Disadvantage</a:t>
            </a:r>
          </a:p>
          <a:p>
            <a:pPr lvl="1" eaLnBrk="1" hangingPunct="1">
              <a:lnSpc>
                <a:spcPct val="90000"/>
              </a:lnSpc>
            </a:pPr>
            <a:r>
              <a:rPr lang="en-US" sz="2000" dirty="0" smtClean="0">
                <a:latin typeface="Arial" charset="0"/>
              </a:rPr>
              <a:t>No time invariant variables in the model</a:t>
            </a:r>
          </a:p>
          <a:p>
            <a:pPr lvl="1" eaLnBrk="1" hangingPunct="1">
              <a:lnSpc>
                <a:spcPct val="90000"/>
              </a:lnSpc>
            </a:pPr>
            <a:r>
              <a:rPr lang="en-US" sz="2000" dirty="0" smtClean="0">
                <a:latin typeface="Arial" charset="0"/>
              </a:rPr>
              <a:t>Practical implementation</a:t>
            </a:r>
          </a:p>
          <a:p>
            <a:pPr lvl="1" eaLnBrk="1" hangingPunct="1">
              <a:lnSpc>
                <a:spcPct val="90000"/>
              </a:lnSpc>
            </a:pPr>
            <a:r>
              <a:rPr lang="en-US" sz="2000" dirty="0" smtClean="0">
                <a:latin typeface="Arial" charset="0"/>
              </a:rPr>
              <a:t>Extension to other models? (Ordered </a:t>
            </a:r>
            <a:r>
              <a:rPr lang="en-US" sz="2000" dirty="0" err="1" smtClean="0">
                <a:latin typeface="Arial" charset="0"/>
              </a:rPr>
              <a:t>probit</a:t>
            </a:r>
            <a:r>
              <a:rPr lang="en-US" sz="2000" dirty="0" smtClean="0">
                <a:latin typeface="Arial" charset="0"/>
              </a:rPr>
              <a:t> model (maybe) – see JBES 2009)</a:t>
            </a:r>
            <a:endParaRPr lang="el-GR" sz="2000" dirty="0" smtClean="0">
              <a:latin typeface="Arial" charset="0"/>
            </a:endParaRPr>
          </a:p>
        </p:txBody>
      </p:sp>
    </p:spTree>
    <p:extLst>
      <p:ext uri="{BB962C8B-B14F-4D97-AF65-F5344CB8AC3E}">
        <p14:creationId xmlns:p14="http://schemas.microsoft.com/office/powerpoint/2010/main" val="253031444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idx="4294967295"/>
          </p:nvPr>
        </p:nvSpPr>
        <p:spPr>
          <a:xfrm>
            <a:off x="685800" y="1222375"/>
            <a:ext cx="8229600" cy="530225"/>
          </a:xfrm>
        </p:spPr>
        <p:txBody>
          <a:bodyPr/>
          <a:lstStyle/>
          <a:p>
            <a:pPr eaLnBrk="1" hangingPunct="1"/>
            <a:r>
              <a:rPr lang="en-US" sz="3600" smtClean="0"/>
              <a:t>A Mundlak Correction for the FE Model</a:t>
            </a:r>
          </a:p>
        </p:txBody>
      </p:sp>
      <p:graphicFrame>
        <p:nvGraphicFramePr>
          <p:cNvPr id="55299" name="Object 5"/>
          <p:cNvGraphicFramePr>
            <a:graphicFrameLocks noChangeAspect="1"/>
          </p:cNvGraphicFramePr>
          <p:nvPr/>
        </p:nvGraphicFramePr>
        <p:xfrm>
          <a:off x="1295400" y="2011363"/>
          <a:ext cx="7086600" cy="4241800"/>
        </p:xfrm>
        <a:graphic>
          <a:graphicData uri="http://schemas.openxmlformats.org/presentationml/2006/ole">
            <mc:AlternateContent xmlns:mc="http://schemas.openxmlformats.org/markup-compatibility/2006">
              <mc:Choice xmlns:v="urn:schemas-microsoft-com:vml" Requires="v">
                <p:oleObj spid="_x0000_s514064" name="Equation" r:id="rId4" imgW="3606800" imgH="2159000" progId="Equation.DSMT4">
                  <p:embed/>
                </p:oleObj>
              </mc:Choice>
              <mc:Fallback>
                <p:oleObj name="Equation" r:id="rId4" imgW="3606800" imgH="21590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011363"/>
                        <a:ext cx="7086600" cy="424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5300" name="Rectangle 6"/>
          <p:cNvSpPr>
            <a:spLocks noChangeArrowheads="1"/>
          </p:cNvSpPr>
          <p:nvPr/>
        </p:nvSpPr>
        <p:spPr bwMode="auto">
          <a:xfrm>
            <a:off x="1219200" y="3657600"/>
            <a:ext cx="1981200" cy="457200"/>
          </a:xfrm>
          <a:prstGeom prst="rect">
            <a:avLst/>
          </a:prstGeom>
          <a:solidFill>
            <a:srgbClr val="FF0000">
              <a:alpha val="16078"/>
            </a:srgbClr>
          </a:solidFill>
          <a:ln w="19050">
            <a:solidFill>
              <a:schemeClr val="tx1"/>
            </a:solidFill>
            <a:miter lim="800000"/>
            <a:headEnd/>
            <a:tailEnd/>
          </a:ln>
        </p:spPr>
        <p:txBody>
          <a:bodyPr wrap="none" anchor="ctr"/>
          <a:lstStyle/>
          <a:p>
            <a:endParaRPr lang="en-US"/>
          </a:p>
        </p:txBody>
      </p:sp>
      <p:sp>
        <p:nvSpPr>
          <p:cNvPr id="55301" name="Rectangle 7"/>
          <p:cNvSpPr>
            <a:spLocks noChangeArrowheads="1"/>
          </p:cNvSpPr>
          <p:nvPr/>
        </p:nvSpPr>
        <p:spPr bwMode="auto">
          <a:xfrm>
            <a:off x="1219200" y="2438400"/>
            <a:ext cx="22098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5302" name="Rectangle 8"/>
          <p:cNvSpPr>
            <a:spLocks noChangeArrowheads="1"/>
          </p:cNvSpPr>
          <p:nvPr/>
        </p:nvSpPr>
        <p:spPr bwMode="auto">
          <a:xfrm>
            <a:off x="1219200" y="5410200"/>
            <a:ext cx="32766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257781340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idx="4294967295"/>
          </p:nvPr>
        </p:nvSpPr>
        <p:spPr>
          <a:xfrm>
            <a:off x="914400" y="1222375"/>
            <a:ext cx="8229600" cy="530225"/>
          </a:xfrm>
        </p:spPr>
        <p:txBody>
          <a:bodyPr/>
          <a:lstStyle/>
          <a:p>
            <a:pPr algn="ctr" eaLnBrk="1" hangingPunct="1"/>
            <a:r>
              <a:rPr lang="en-US" smtClean="0"/>
              <a:t>Mundlak Correction</a:t>
            </a:r>
          </a:p>
        </p:txBody>
      </p:sp>
      <p:pic>
        <p:nvPicPr>
          <p:cNvPr id="563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81200"/>
            <a:ext cx="8434388"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56324" name="Rectangle 5"/>
          <p:cNvSpPr>
            <a:spLocks noChangeArrowheads="1"/>
          </p:cNvSpPr>
          <p:nvPr/>
        </p:nvSpPr>
        <p:spPr bwMode="auto">
          <a:xfrm>
            <a:off x="4800600" y="4876800"/>
            <a:ext cx="23622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6325" name="Line 6"/>
          <p:cNvSpPr>
            <a:spLocks noChangeShapeType="1"/>
          </p:cNvSpPr>
          <p:nvPr/>
        </p:nvSpPr>
        <p:spPr bwMode="auto">
          <a:xfrm>
            <a:off x="3846513" y="2690813"/>
            <a:ext cx="1295400" cy="0"/>
          </a:xfrm>
          <a:prstGeom prst="line">
            <a:avLst/>
          </a:prstGeom>
          <a:noFill/>
          <a:ln w="5715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28746280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idx="4294967295"/>
          </p:nvPr>
        </p:nvSpPr>
        <p:spPr>
          <a:xfrm>
            <a:off x="762000" y="1524000"/>
            <a:ext cx="8229600" cy="530225"/>
          </a:xfrm>
        </p:spPr>
        <p:txBody>
          <a:bodyPr/>
          <a:lstStyle/>
          <a:p>
            <a:pPr eaLnBrk="1" hangingPunct="1"/>
            <a:r>
              <a:rPr lang="en-US" sz="3600" dirty="0" smtClean="0"/>
              <a:t>A Variable Addition Test for FE vs. RE</a:t>
            </a:r>
          </a:p>
        </p:txBody>
      </p:sp>
      <p:sp>
        <p:nvSpPr>
          <p:cNvPr id="57347" name="TextBox 2"/>
          <p:cNvSpPr txBox="1">
            <a:spLocks noChangeArrowheads="1"/>
          </p:cNvSpPr>
          <p:nvPr/>
        </p:nvSpPr>
        <p:spPr bwMode="auto">
          <a:xfrm>
            <a:off x="1676400" y="2286000"/>
            <a:ext cx="5715000" cy="378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2800" dirty="0">
                <a:latin typeface="Arial" charset="0"/>
              </a:rPr>
              <a:t>The Wald statistic of 45.27922 and the likelihood ratio statistic of 40.280 are both far larger than the critical chi squared with 5 degrees of freedom, 11.07.  This suggests that for these data, the fixed effects model is the preferred framework.</a:t>
            </a:r>
          </a:p>
          <a:p>
            <a:endParaRPr lang="en-US" dirty="0"/>
          </a:p>
        </p:txBody>
      </p:sp>
    </p:spTree>
    <p:extLst>
      <p:ext uri="{BB962C8B-B14F-4D97-AF65-F5344CB8AC3E}">
        <p14:creationId xmlns:p14="http://schemas.microsoft.com/office/powerpoint/2010/main" val="135260924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a:xfrm>
            <a:off x="914400" y="1222375"/>
            <a:ext cx="8229600" cy="530225"/>
          </a:xfrm>
        </p:spPr>
        <p:txBody>
          <a:bodyPr/>
          <a:lstStyle/>
          <a:p>
            <a:pPr eaLnBrk="1" hangingPunct="1"/>
            <a:r>
              <a:rPr lang="en-US" smtClean="0"/>
              <a:t>Fixed Effects Models Summary</a:t>
            </a:r>
          </a:p>
        </p:txBody>
      </p:sp>
      <p:sp>
        <p:nvSpPr>
          <p:cNvPr id="58371" name="Rectangle 3"/>
          <p:cNvSpPr>
            <a:spLocks noGrp="1" noChangeArrowheads="1"/>
          </p:cNvSpPr>
          <p:nvPr>
            <p:ph type="body" idx="4294967295"/>
          </p:nvPr>
        </p:nvSpPr>
        <p:spPr>
          <a:xfrm>
            <a:off x="762000" y="1828800"/>
            <a:ext cx="7772400" cy="4530725"/>
          </a:xfrm>
        </p:spPr>
        <p:txBody>
          <a:bodyPr/>
          <a:lstStyle/>
          <a:p>
            <a:pPr eaLnBrk="1" hangingPunct="1">
              <a:lnSpc>
                <a:spcPct val="90000"/>
              </a:lnSpc>
            </a:pPr>
            <a:r>
              <a:rPr lang="en-US" sz="2400" dirty="0" smtClean="0">
                <a:latin typeface="Arial" charset="0"/>
              </a:rPr>
              <a:t>Incidental parameters problem if T &lt; 10 (roughly)</a:t>
            </a:r>
          </a:p>
          <a:p>
            <a:pPr eaLnBrk="1" hangingPunct="1">
              <a:lnSpc>
                <a:spcPct val="90000"/>
              </a:lnSpc>
            </a:pPr>
            <a:r>
              <a:rPr lang="en-US" sz="2400" dirty="0" smtClean="0">
                <a:latin typeface="Arial" charset="0"/>
              </a:rPr>
              <a:t>Inconvenience of computation</a:t>
            </a:r>
          </a:p>
          <a:p>
            <a:pPr eaLnBrk="1" hangingPunct="1">
              <a:lnSpc>
                <a:spcPct val="90000"/>
              </a:lnSpc>
            </a:pPr>
            <a:r>
              <a:rPr lang="en-US" sz="2400" dirty="0" smtClean="0">
                <a:latin typeface="Arial" charset="0"/>
              </a:rPr>
              <a:t>Appealing specification</a:t>
            </a:r>
          </a:p>
          <a:p>
            <a:pPr eaLnBrk="1" hangingPunct="1">
              <a:lnSpc>
                <a:spcPct val="90000"/>
              </a:lnSpc>
            </a:pPr>
            <a:r>
              <a:rPr lang="en-US" sz="2400" dirty="0" smtClean="0">
                <a:latin typeface="Arial" charset="0"/>
              </a:rPr>
              <a:t>Alternative </a:t>
            </a:r>
            <a:r>
              <a:rPr lang="en-US" sz="2400" dirty="0" err="1" smtClean="0">
                <a:latin typeface="Arial" charset="0"/>
              </a:rPr>
              <a:t>semiparametric</a:t>
            </a:r>
            <a:r>
              <a:rPr lang="en-US" sz="2400" dirty="0" smtClean="0">
                <a:latin typeface="Arial" charset="0"/>
              </a:rPr>
              <a:t> estimators?</a:t>
            </a:r>
          </a:p>
          <a:p>
            <a:pPr lvl="1" eaLnBrk="1" hangingPunct="1">
              <a:lnSpc>
                <a:spcPct val="90000"/>
              </a:lnSpc>
            </a:pPr>
            <a:r>
              <a:rPr lang="en-US" dirty="0" smtClean="0">
                <a:latin typeface="Arial" charset="0"/>
              </a:rPr>
              <a:t>Theory not well developed for T &gt; 2</a:t>
            </a:r>
          </a:p>
          <a:p>
            <a:pPr lvl="1" eaLnBrk="1" hangingPunct="1">
              <a:lnSpc>
                <a:spcPct val="90000"/>
              </a:lnSpc>
            </a:pPr>
            <a:r>
              <a:rPr lang="en-US" dirty="0" smtClean="0">
                <a:latin typeface="Arial" charset="0"/>
              </a:rPr>
              <a:t>Not informative for anything but slopes (e.g., predictions and marginal effects)</a:t>
            </a:r>
          </a:p>
          <a:p>
            <a:pPr eaLnBrk="1" hangingPunct="1">
              <a:lnSpc>
                <a:spcPct val="90000"/>
              </a:lnSpc>
            </a:pPr>
            <a:r>
              <a:rPr lang="en-US" sz="2400" dirty="0" smtClean="0">
                <a:latin typeface="Arial" charset="0"/>
              </a:rPr>
              <a:t>Ignoring the heterogeneity definitely produces an inconsistent estimator (</a:t>
            </a:r>
            <a:r>
              <a:rPr lang="en-US" sz="2400" i="1" u="sng" dirty="0" smtClean="0">
                <a:latin typeface="Arial" charset="0"/>
              </a:rPr>
              <a:t>even with cluster correction</a:t>
            </a:r>
            <a:r>
              <a:rPr lang="en-US" sz="2400" dirty="0" smtClean="0">
                <a:latin typeface="Arial" charset="0"/>
              </a:rPr>
              <a:t>!)</a:t>
            </a:r>
          </a:p>
          <a:p>
            <a:pPr eaLnBrk="1" hangingPunct="1">
              <a:lnSpc>
                <a:spcPct val="90000"/>
              </a:lnSpc>
            </a:pPr>
            <a:r>
              <a:rPr lang="en-US" sz="2400" dirty="0" smtClean="0">
                <a:latin typeface="Arial" charset="0"/>
              </a:rPr>
              <a:t>A Hobson’s choice</a:t>
            </a:r>
          </a:p>
          <a:p>
            <a:pPr eaLnBrk="1" hangingPunct="1">
              <a:lnSpc>
                <a:spcPct val="90000"/>
              </a:lnSpc>
            </a:pPr>
            <a:r>
              <a:rPr lang="en-US" sz="2400" dirty="0" err="1" smtClean="0">
                <a:latin typeface="Arial" charset="0"/>
              </a:rPr>
              <a:t>Mundlak</a:t>
            </a:r>
            <a:r>
              <a:rPr lang="en-US" sz="2400" dirty="0" smtClean="0">
                <a:latin typeface="Arial" charset="0"/>
              </a:rPr>
              <a:t> correction is a useful common approach.</a:t>
            </a:r>
          </a:p>
        </p:txBody>
      </p:sp>
    </p:spTree>
    <p:extLst>
      <p:ext uri="{BB962C8B-B14F-4D97-AF65-F5344CB8AC3E}">
        <p14:creationId xmlns:p14="http://schemas.microsoft.com/office/powerpoint/2010/main" val="48110430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762000"/>
            <a:ext cx="8229600" cy="1143000"/>
          </a:xfrm>
        </p:spPr>
        <p:txBody>
          <a:bodyPr/>
          <a:lstStyle/>
          <a:p>
            <a:pPr eaLnBrk="1" hangingPunct="1"/>
            <a:r>
              <a:rPr lang="en-US" sz="2400" b="1" smtClean="0"/>
              <a:t>A Study of Health Status in the Presence of Attrition</a:t>
            </a:r>
          </a:p>
        </p:txBody>
      </p:sp>
      <p:pic>
        <p:nvPicPr>
          <p:cNvPr id="5" name="Picture 2"/>
          <p:cNvPicPr>
            <a:picLocks noChangeAspect="1" noChangeArrowheads="1"/>
          </p:cNvPicPr>
          <p:nvPr/>
        </p:nvPicPr>
        <p:blipFill>
          <a:blip r:embed="rId2"/>
          <a:srcRect/>
          <a:stretch>
            <a:fillRect/>
          </a:stretch>
        </p:blipFill>
        <p:spPr bwMode="auto">
          <a:xfrm>
            <a:off x="1066800" y="2133600"/>
            <a:ext cx="7334860" cy="4186237"/>
          </a:xfrm>
          <a:prstGeom prst="rect">
            <a:avLst/>
          </a:prstGeom>
          <a:noFill/>
          <a:ln w="9525">
            <a:noFill/>
            <a:miter lim="800000"/>
            <a:headEnd/>
            <a:tailEnd/>
          </a:ln>
          <a:effec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Model for Self Assessed Health</a:t>
            </a:r>
            <a:endParaRPr lang="en-US" b="1"/>
          </a:p>
        </p:txBody>
      </p:sp>
      <p:sp>
        <p:nvSpPr>
          <p:cNvPr id="3" name="Content Placeholder 2"/>
          <p:cNvSpPr>
            <a:spLocks noGrp="1"/>
          </p:cNvSpPr>
          <p:nvPr>
            <p:ph idx="1"/>
          </p:nvPr>
        </p:nvSpPr>
        <p:spPr>
          <a:xfrm>
            <a:off x="533400" y="1981200"/>
            <a:ext cx="8229600" cy="3048000"/>
          </a:xfrm>
        </p:spPr>
        <p:txBody>
          <a:bodyPr/>
          <a:lstStyle/>
          <a:p>
            <a:r>
              <a:rPr lang="en-US" smtClean="0">
                <a:latin typeface="Arial" pitchFamily="34" charset="0"/>
                <a:cs typeface="Arial" pitchFamily="34" charset="0"/>
              </a:rPr>
              <a:t>British Household Panel Survey (BHPS) </a:t>
            </a:r>
          </a:p>
          <a:p>
            <a:pPr lvl="1"/>
            <a:r>
              <a:rPr lang="en-US" smtClean="0">
                <a:latin typeface="Arial" pitchFamily="34" charset="0"/>
                <a:cs typeface="Arial" pitchFamily="34" charset="0"/>
              </a:rPr>
              <a:t>Waves 1-8, 1991-1998</a:t>
            </a:r>
          </a:p>
          <a:p>
            <a:pPr lvl="1"/>
            <a:r>
              <a:rPr lang="en-US" smtClean="0">
                <a:latin typeface="Arial" pitchFamily="34" charset="0"/>
                <a:cs typeface="Arial" pitchFamily="34" charset="0"/>
              </a:rPr>
              <a:t>Self assessed health on 0,1,2,3,4 scale</a:t>
            </a:r>
          </a:p>
          <a:p>
            <a:pPr lvl="1"/>
            <a:r>
              <a:rPr lang="en-US" smtClean="0">
                <a:latin typeface="Arial" pitchFamily="34" charset="0"/>
                <a:cs typeface="Arial" pitchFamily="34" charset="0"/>
              </a:rPr>
              <a:t>Sociological and demographic covariates</a:t>
            </a:r>
          </a:p>
          <a:p>
            <a:pPr lvl="1"/>
            <a:r>
              <a:rPr lang="en-US" smtClean="0">
                <a:latin typeface="Arial" pitchFamily="34" charset="0"/>
                <a:cs typeface="Arial" pitchFamily="34" charset="0"/>
              </a:rPr>
              <a:t>Dynamics – inertia in reporting of top scale</a:t>
            </a:r>
          </a:p>
          <a:p>
            <a:r>
              <a:rPr lang="en-US" smtClean="0">
                <a:latin typeface="Arial" pitchFamily="34" charset="0"/>
                <a:cs typeface="Arial" pitchFamily="34" charset="0"/>
              </a:rPr>
              <a:t>Dynamic ordered probit model</a:t>
            </a:r>
          </a:p>
          <a:p>
            <a:pPr lvl="1"/>
            <a:r>
              <a:rPr lang="en-US" smtClean="0">
                <a:latin typeface="Arial" pitchFamily="34" charset="0"/>
                <a:cs typeface="Arial" pitchFamily="34" charset="0"/>
              </a:rPr>
              <a:t>Balanced panel – analyze dynamics</a:t>
            </a:r>
          </a:p>
          <a:p>
            <a:pPr lvl="1"/>
            <a:r>
              <a:rPr lang="en-US" smtClean="0">
                <a:latin typeface="Arial" pitchFamily="34" charset="0"/>
                <a:cs typeface="Arial" pitchFamily="34" charset="0"/>
              </a:rPr>
              <a:t>Unbalanced panel – examine attrition</a:t>
            </a:r>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39825"/>
          </a:xfrm>
        </p:spPr>
        <p:txBody>
          <a:bodyPr/>
          <a:lstStyle/>
          <a:p>
            <a:r>
              <a:rPr lang="en-US" b="1" smtClean="0">
                <a:solidFill>
                  <a:srgbClr val="FF0000"/>
                </a:solidFill>
              </a:rPr>
              <a:t>Dynamic</a:t>
            </a:r>
            <a:r>
              <a:rPr lang="en-US" b="1" smtClean="0"/>
              <a:t> Ordered Probit Model</a:t>
            </a:r>
            <a:endParaRPr lang="en-US" b="1"/>
          </a:p>
        </p:txBody>
      </p:sp>
      <p:graphicFrame>
        <p:nvGraphicFramePr>
          <p:cNvPr id="3" name="Object 2"/>
          <p:cNvGraphicFramePr>
            <a:graphicFrameLocks noChangeAspect="1"/>
          </p:cNvGraphicFramePr>
          <p:nvPr/>
        </p:nvGraphicFramePr>
        <p:xfrm>
          <a:off x="1066800" y="1905000"/>
          <a:ext cx="7709188" cy="4419600"/>
        </p:xfrm>
        <a:graphic>
          <a:graphicData uri="http://schemas.openxmlformats.org/presentationml/2006/ole">
            <mc:AlternateContent xmlns:mc="http://schemas.openxmlformats.org/markup-compatibility/2006">
              <mc:Choice xmlns:v="urn:schemas-microsoft-com:vml" Requires="v">
                <p:oleObj spid="_x0000_s600068" name="Equation" r:id="rId3" imgW="3898900" imgH="2235200" progId="Equation.DSMT4">
                  <p:embed/>
                </p:oleObj>
              </mc:Choice>
              <mc:Fallback>
                <p:oleObj name="Equation" r:id="rId3" imgW="3898900" imgH="223520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905000"/>
                        <a:ext cx="7709188" cy="441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2514600" y="2362200"/>
            <a:ext cx="914400" cy="3810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990600" y="3200400"/>
            <a:ext cx="7848600" cy="9144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3462864" y="5410200"/>
            <a:ext cx="48429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2243665" y="5892801"/>
            <a:ext cx="15663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6400800" y="1828800"/>
            <a:ext cx="2209800" cy="1169551"/>
          </a:xfrm>
          <a:prstGeom prst="rect">
            <a:avLst/>
          </a:prstGeom>
          <a:noFill/>
          <a:ln w="12700">
            <a:solidFill>
              <a:schemeClr val="tx1"/>
            </a:solidFill>
          </a:ln>
        </p:spPr>
        <p:txBody>
          <a:bodyPr wrap="square" rtlCol="0">
            <a:spAutoFit/>
          </a:bodyPr>
          <a:lstStyle/>
          <a:p>
            <a:r>
              <a:rPr lang="en-US" sz="1400" b="1" smtClean="0">
                <a:latin typeface="+mj-lt"/>
              </a:rPr>
              <a:t>It would not be appropriate to include h</a:t>
            </a:r>
            <a:r>
              <a:rPr lang="en-US" sz="1400" b="1" baseline="-25000" smtClean="0">
                <a:latin typeface="+mj-lt"/>
              </a:rPr>
              <a:t>i,t-1</a:t>
            </a:r>
            <a:r>
              <a:rPr lang="en-US" sz="1400" b="1" smtClean="0">
                <a:latin typeface="+mj-lt"/>
              </a:rPr>
              <a:t> itself in the model as this is a label, not a measure</a:t>
            </a:r>
            <a:endParaRPr lang="en-US" sz="1400" b="1">
              <a:latin typeface="+mj-lt"/>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457200" y="609600"/>
            <a:ext cx="8229600" cy="1143000"/>
          </a:xfrm>
        </p:spPr>
        <p:txBody>
          <a:bodyPr/>
          <a:lstStyle/>
          <a:p>
            <a:pPr eaLnBrk="1" hangingPunct="1"/>
            <a:r>
              <a:rPr lang="en-US" sz="2400" b="1" smtClean="0"/>
              <a:t>Random Effects Dynamic Ordered Probit Model</a:t>
            </a:r>
          </a:p>
        </p:txBody>
      </p:sp>
      <p:graphicFrame>
        <p:nvGraphicFramePr>
          <p:cNvPr id="20482" name="Object 4"/>
          <p:cNvGraphicFramePr>
            <a:graphicFrameLocks noChangeAspect="1"/>
          </p:cNvGraphicFramePr>
          <p:nvPr/>
        </p:nvGraphicFramePr>
        <p:xfrm>
          <a:off x="1905000" y="1905000"/>
          <a:ext cx="5638800" cy="4521242"/>
        </p:xfrm>
        <a:graphic>
          <a:graphicData uri="http://schemas.openxmlformats.org/presentationml/2006/ole">
            <mc:AlternateContent xmlns:mc="http://schemas.openxmlformats.org/markup-compatibility/2006">
              <mc:Choice xmlns:v="urn:schemas-microsoft-com:vml" Requires="v">
                <p:oleObj spid="_x0000_s601092" name="Equation" r:id="rId3" imgW="3009900" imgH="2413000" progId="Equation.DSMT4">
                  <p:embed/>
                </p:oleObj>
              </mc:Choice>
              <mc:Fallback>
                <p:oleObj name="Equation" r:id="rId3" imgW="3009900" imgH="241300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905000"/>
                        <a:ext cx="5638800" cy="452124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Grp="1" noChangeArrowheads="1"/>
          </p:cNvSpPr>
          <p:nvPr>
            <p:ph type="title"/>
          </p:nvPr>
        </p:nvSpPr>
        <p:spPr>
          <a:xfrm>
            <a:off x="533400" y="685800"/>
            <a:ext cx="8229600" cy="1139825"/>
          </a:xfrm>
        </p:spPr>
        <p:txBody>
          <a:bodyPr/>
          <a:lstStyle/>
          <a:p>
            <a:pPr eaLnBrk="1" hangingPunct="1"/>
            <a:r>
              <a:rPr lang="en-US" smtClean="0"/>
              <a:t>Data</a:t>
            </a:r>
          </a:p>
        </p:txBody>
      </p:sp>
      <p:pic>
        <p:nvPicPr>
          <p:cNvPr id="53251" name="Picture 5"/>
          <p:cNvPicPr>
            <a:picLocks noChangeAspect="1" noChangeArrowheads="1"/>
          </p:cNvPicPr>
          <p:nvPr/>
        </p:nvPicPr>
        <p:blipFill>
          <a:blip r:embed="rId2"/>
          <a:srcRect/>
          <a:stretch>
            <a:fillRect/>
          </a:stretch>
        </p:blipFill>
        <p:spPr bwMode="auto">
          <a:xfrm>
            <a:off x="304800" y="1981200"/>
            <a:ext cx="8610600" cy="3732213"/>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81000" y="685800"/>
            <a:ext cx="8229600" cy="1139825"/>
          </a:xfrm>
        </p:spPr>
        <p:txBody>
          <a:bodyPr/>
          <a:lstStyle/>
          <a:p>
            <a:pPr eaLnBrk="1" hangingPunct="1"/>
            <a:r>
              <a:rPr lang="en-US" smtClean="0"/>
              <a:t>Variable of Interest</a:t>
            </a:r>
          </a:p>
        </p:txBody>
      </p:sp>
      <p:pic>
        <p:nvPicPr>
          <p:cNvPr id="54275" name="Picture 4"/>
          <p:cNvPicPr>
            <a:picLocks noChangeAspect="1" noChangeArrowheads="1"/>
          </p:cNvPicPr>
          <p:nvPr/>
        </p:nvPicPr>
        <p:blipFill>
          <a:blip r:embed="rId2"/>
          <a:srcRect/>
          <a:stretch>
            <a:fillRect/>
          </a:stretch>
        </p:blipFill>
        <p:spPr bwMode="auto">
          <a:xfrm>
            <a:off x="1524000" y="1828800"/>
            <a:ext cx="6248400" cy="4854575"/>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381000" y="685800"/>
            <a:ext cx="8229600" cy="1139825"/>
          </a:xfrm>
        </p:spPr>
        <p:txBody>
          <a:bodyPr/>
          <a:lstStyle/>
          <a:p>
            <a:pPr eaLnBrk="1" hangingPunct="1"/>
            <a:r>
              <a:rPr lang="en-US" smtClean="0"/>
              <a:t>Dynamics</a:t>
            </a:r>
          </a:p>
        </p:txBody>
      </p:sp>
      <p:pic>
        <p:nvPicPr>
          <p:cNvPr id="55299" name="Picture 4"/>
          <p:cNvPicPr>
            <a:picLocks noChangeAspect="1" noChangeArrowheads="1"/>
          </p:cNvPicPr>
          <p:nvPr/>
        </p:nvPicPr>
        <p:blipFill>
          <a:blip r:embed="rId2"/>
          <a:srcRect/>
          <a:stretch>
            <a:fillRect/>
          </a:stretch>
        </p:blipFill>
        <p:spPr bwMode="auto">
          <a:xfrm>
            <a:off x="609600" y="1828800"/>
            <a:ext cx="7696200" cy="4732338"/>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381000" y="762000"/>
            <a:ext cx="8229600" cy="1139825"/>
          </a:xfrm>
        </p:spPr>
        <p:txBody>
          <a:bodyPr/>
          <a:lstStyle/>
          <a:p>
            <a:pPr eaLnBrk="1" hangingPunct="1"/>
            <a:r>
              <a:rPr lang="en-US" smtClean="0"/>
              <a:t>Attrition</a:t>
            </a:r>
          </a:p>
        </p:txBody>
      </p:sp>
      <p:pic>
        <p:nvPicPr>
          <p:cNvPr id="56323" name="Picture 4"/>
          <p:cNvPicPr>
            <a:picLocks noChangeAspect="1" noChangeArrowheads="1"/>
          </p:cNvPicPr>
          <p:nvPr/>
        </p:nvPicPr>
        <p:blipFill>
          <a:blip r:embed="rId2"/>
          <a:srcRect/>
          <a:stretch>
            <a:fillRect/>
          </a:stretch>
        </p:blipFill>
        <p:spPr bwMode="auto">
          <a:xfrm>
            <a:off x="381000" y="2133600"/>
            <a:ext cx="8382000" cy="3332163"/>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39825"/>
          </a:xfrm>
        </p:spPr>
        <p:txBody>
          <a:bodyPr/>
          <a:lstStyle/>
          <a:p>
            <a:r>
              <a:rPr lang="en-US" b="1" smtClean="0"/>
              <a:t>Testing for Attrition Bias</a:t>
            </a:r>
            <a:endParaRPr lang="en-US" b="1"/>
          </a:p>
        </p:txBody>
      </p:sp>
      <p:pic>
        <p:nvPicPr>
          <p:cNvPr id="118786" name="Picture 2"/>
          <p:cNvPicPr>
            <a:picLocks noChangeAspect="1" noChangeArrowheads="1"/>
          </p:cNvPicPr>
          <p:nvPr/>
        </p:nvPicPr>
        <p:blipFill>
          <a:blip r:embed="rId2"/>
          <a:srcRect/>
          <a:stretch>
            <a:fillRect/>
          </a:stretch>
        </p:blipFill>
        <p:spPr bwMode="auto">
          <a:xfrm>
            <a:off x="647700" y="2209800"/>
            <a:ext cx="8191500" cy="2847975"/>
          </a:xfrm>
          <a:prstGeom prst="rect">
            <a:avLst/>
          </a:prstGeom>
          <a:noFill/>
          <a:ln w="9525">
            <a:noFill/>
            <a:miter lim="800000"/>
            <a:headEnd/>
            <a:tailEnd/>
          </a:ln>
          <a:effectLst/>
        </p:spPr>
      </p:pic>
      <p:sp>
        <p:nvSpPr>
          <p:cNvPr id="4" name="TextBox 3"/>
          <p:cNvSpPr txBox="1"/>
          <p:nvPr/>
        </p:nvSpPr>
        <p:spPr>
          <a:xfrm>
            <a:off x="609600" y="5257800"/>
            <a:ext cx="8001000" cy="584775"/>
          </a:xfrm>
          <a:prstGeom prst="rect">
            <a:avLst/>
          </a:prstGeom>
          <a:noFill/>
        </p:spPr>
        <p:txBody>
          <a:bodyPr wrap="square" rtlCol="0">
            <a:spAutoFit/>
          </a:bodyPr>
          <a:lstStyle/>
          <a:p>
            <a:r>
              <a:rPr lang="en-US" sz="1600" b="1" smtClean="0">
                <a:latin typeface="+mj-lt"/>
              </a:rPr>
              <a:t>Three dummy variables added to full model with unbalanced panel suggest presence of attrition effects.</a:t>
            </a:r>
            <a:endParaRPr lang="en-US" sz="1600" b="1">
              <a:latin typeface="+mj-lt"/>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85800" y="1447800"/>
            <a:ext cx="8229600" cy="530225"/>
          </a:xfrm>
        </p:spPr>
        <p:txBody>
          <a:bodyPr/>
          <a:lstStyle/>
          <a:p>
            <a:pPr eaLnBrk="1" hangingPunct="1"/>
            <a:r>
              <a:rPr lang="en-US" smtClean="0"/>
              <a:t>Probability Weighting Estimators</a:t>
            </a:r>
          </a:p>
        </p:txBody>
      </p:sp>
      <p:sp>
        <p:nvSpPr>
          <p:cNvPr id="57347" name="Rectangle 3"/>
          <p:cNvSpPr>
            <a:spLocks noGrp="1" noChangeArrowheads="1"/>
          </p:cNvSpPr>
          <p:nvPr>
            <p:ph type="body" idx="1"/>
          </p:nvPr>
        </p:nvSpPr>
        <p:spPr>
          <a:xfrm>
            <a:off x="381000" y="2362200"/>
            <a:ext cx="8229600" cy="3276600"/>
          </a:xfrm>
        </p:spPr>
        <p:txBody>
          <a:bodyPr/>
          <a:lstStyle/>
          <a:p>
            <a:pPr eaLnBrk="1" hangingPunct="1"/>
            <a:r>
              <a:rPr lang="en-US" sz="2400" smtClean="0">
                <a:latin typeface="Arial" pitchFamily="34" charset="0"/>
                <a:cs typeface="Arial" pitchFamily="34" charset="0"/>
              </a:rPr>
              <a:t>A Patch for Attrition</a:t>
            </a:r>
          </a:p>
          <a:p>
            <a:pPr eaLnBrk="1" hangingPunct="1"/>
            <a:r>
              <a:rPr lang="en-US" sz="2400" smtClean="0">
                <a:latin typeface="Arial" pitchFamily="34" charset="0"/>
                <a:cs typeface="Arial" pitchFamily="34" charset="0"/>
              </a:rPr>
              <a:t>(1) Fit a participation probit equation for each wave.</a:t>
            </a:r>
          </a:p>
          <a:p>
            <a:pPr eaLnBrk="1" hangingPunct="1"/>
            <a:r>
              <a:rPr lang="en-US" sz="2400" smtClean="0">
                <a:latin typeface="Arial" pitchFamily="34" charset="0"/>
                <a:cs typeface="Arial" pitchFamily="34" charset="0"/>
              </a:rPr>
              <a:t>(2) Compute p(i,t) = predictions of participation for each individual in each period.</a:t>
            </a:r>
          </a:p>
          <a:p>
            <a:pPr lvl="1" eaLnBrk="1" hangingPunct="1"/>
            <a:r>
              <a:rPr lang="en-US" smtClean="0">
                <a:latin typeface="Arial" pitchFamily="34" charset="0"/>
                <a:cs typeface="Arial" pitchFamily="34" charset="0"/>
              </a:rPr>
              <a:t>Special assumptions needed to make this work</a:t>
            </a:r>
          </a:p>
          <a:p>
            <a:pPr eaLnBrk="1" hangingPunct="1"/>
            <a:r>
              <a:rPr lang="en-US" sz="2400" smtClean="0">
                <a:latin typeface="Arial" pitchFamily="34" charset="0"/>
                <a:cs typeface="Arial" pitchFamily="34" charset="0"/>
              </a:rPr>
              <a:t>Ignore common effects and fit a weighted pooled log likelihood: </a:t>
            </a:r>
            <a:r>
              <a:rPr lang="el-GR" sz="2400" smtClean="0">
                <a:latin typeface="Arial" pitchFamily="34" charset="0"/>
                <a:cs typeface="Arial" pitchFamily="34" charset="0"/>
              </a:rPr>
              <a:t>Σ</a:t>
            </a:r>
            <a:r>
              <a:rPr lang="en-US" sz="2400" baseline="-25000" smtClean="0">
                <a:latin typeface="Arial" pitchFamily="34" charset="0"/>
                <a:cs typeface="Arial" pitchFamily="34" charset="0"/>
              </a:rPr>
              <a:t>i</a:t>
            </a:r>
            <a:r>
              <a:rPr lang="en-US" sz="2400" smtClean="0">
                <a:latin typeface="Arial" pitchFamily="34" charset="0"/>
                <a:cs typeface="Arial" pitchFamily="34" charset="0"/>
              </a:rPr>
              <a:t> </a:t>
            </a:r>
            <a:r>
              <a:rPr lang="el-GR" sz="2400" smtClean="0">
                <a:latin typeface="Arial" pitchFamily="34" charset="0"/>
                <a:cs typeface="Arial" pitchFamily="34" charset="0"/>
              </a:rPr>
              <a:t>Σ</a:t>
            </a:r>
            <a:r>
              <a:rPr lang="en-US" sz="2400" baseline="-25000" smtClean="0">
                <a:latin typeface="Arial" pitchFamily="34" charset="0"/>
                <a:cs typeface="Arial" pitchFamily="34" charset="0"/>
              </a:rPr>
              <a:t>t</a:t>
            </a:r>
            <a:r>
              <a:rPr lang="en-US" sz="2400" smtClean="0">
                <a:latin typeface="Arial" pitchFamily="34" charset="0"/>
                <a:cs typeface="Arial" pitchFamily="34" charset="0"/>
              </a:rPr>
              <a:t> [d</a:t>
            </a:r>
            <a:r>
              <a:rPr lang="en-US" sz="2400" baseline="-25000" smtClean="0">
                <a:latin typeface="Arial" pitchFamily="34" charset="0"/>
                <a:cs typeface="Arial" pitchFamily="34" charset="0"/>
              </a:rPr>
              <a:t>it</a:t>
            </a:r>
            <a:r>
              <a:rPr lang="en-US" sz="2400" smtClean="0">
                <a:latin typeface="Arial" pitchFamily="34" charset="0"/>
                <a:cs typeface="Arial" pitchFamily="34" charset="0"/>
              </a:rPr>
              <a:t>/p(i,t)]logLP</a:t>
            </a:r>
            <a:r>
              <a:rPr lang="en-US" sz="2400" baseline="-25000" smtClean="0">
                <a:latin typeface="Arial" pitchFamily="34" charset="0"/>
                <a:cs typeface="Arial" pitchFamily="34" charset="0"/>
              </a:rPr>
              <a:t>it</a:t>
            </a:r>
            <a:r>
              <a:rPr lang="en-US" sz="2400" smtClean="0">
                <a:latin typeface="Arial" pitchFamily="34" charset="0"/>
                <a:cs typeface="Arial" pitchFamily="34" charset="0"/>
              </a:rPr>
              <a:t>.</a:t>
            </a:r>
            <a:endParaRPr lang="el-GR" sz="2400" smtClean="0">
              <a:latin typeface="Arial" pitchFamily="34" charset="0"/>
              <a:cs typeface="Arial"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smtClean="0"/>
              <a:t>Attrition Model with IP Weights</a:t>
            </a:r>
            <a:endParaRPr lang="en-US"/>
          </a:p>
        </p:txBody>
      </p:sp>
      <p:pic>
        <p:nvPicPr>
          <p:cNvPr id="3" name="Picture 4"/>
          <p:cNvPicPr>
            <a:picLocks noChangeAspect="1" noChangeArrowheads="1"/>
          </p:cNvPicPr>
          <p:nvPr/>
        </p:nvPicPr>
        <p:blipFill>
          <a:blip r:embed="rId2"/>
          <a:srcRect/>
          <a:stretch>
            <a:fillRect/>
          </a:stretch>
        </p:blipFill>
        <p:spPr bwMode="auto">
          <a:xfrm>
            <a:off x="2133600" y="1676400"/>
            <a:ext cx="4800600" cy="3008390"/>
          </a:xfrm>
          <a:prstGeom prst="rect">
            <a:avLst/>
          </a:prstGeom>
          <a:noFill/>
          <a:ln w="9525">
            <a:noFill/>
            <a:miter lim="800000"/>
            <a:headEnd/>
            <a:tailEnd/>
          </a:ln>
        </p:spPr>
      </p:pic>
      <p:sp>
        <p:nvSpPr>
          <p:cNvPr id="4" name="TextBox 3"/>
          <p:cNvSpPr txBox="1"/>
          <p:nvPr/>
        </p:nvSpPr>
        <p:spPr>
          <a:xfrm>
            <a:off x="838200" y="5029200"/>
            <a:ext cx="8001000" cy="1323439"/>
          </a:xfrm>
          <a:prstGeom prst="rect">
            <a:avLst/>
          </a:prstGeom>
          <a:noFill/>
          <a:ln w="19050">
            <a:solidFill>
              <a:schemeClr val="tx1"/>
            </a:solidFill>
          </a:ln>
        </p:spPr>
        <p:txBody>
          <a:bodyPr wrap="square" rtlCol="0">
            <a:spAutoFit/>
          </a:bodyPr>
          <a:lstStyle/>
          <a:p>
            <a:r>
              <a:rPr lang="en-US" sz="1600" smtClean="0">
                <a:ln w="12700">
                  <a:noFill/>
                </a:ln>
                <a:latin typeface="Arial" pitchFamily="34" charset="0"/>
                <a:cs typeface="Arial" pitchFamily="34" charset="0"/>
              </a:rPr>
              <a:t>Assumes (1) Prob(attrition|all data) = Prob(attrition|selected variables) (ignorability)</a:t>
            </a:r>
          </a:p>
          <a:p>
            <a:r>
              <a:rPr lang="en-US" sz="1600" smtClean="0">
                <a:ln w="12700">
                  <a:noFill/>
                </a:ln>
                <a:latin typeface="Arial" pitchFamily="34" charset="0"/>
                <a:cs typeface="Arial" pitchFamily="34" charset="0"/>
              </a:rPr>
              <a:t>                (2) Attrition is an ‘absorbing state.’  No reentry.  </a:t>
            </a:r>
            <a:br>
              <a:rPr lang="en-US" sz="1600" smtClean="0">
                <a:ln w="12700">
                  <a:noFill/>
                </a:ln>
                <a:latin typeface="Arial" pitchFamily="34" charset="0"/>
                <a:cs typeface="Arial" pitchFamily="34" charset="0"/>
              </a:rPr>
            </a:br>
            <a:r>
              <a:rPr lang="en-US" sz="1600" smtClean="0">
                <a:ln w="12700">
                  <a:noFill/>
                </a:ln>
                <a:latin typeface="Arial" pitchFamily="34" charset="0"/>
                <a:cs typeface="Arial" pitchFamily="34" charset="0"/>
              </a:rPr>
              <a:t>                     Obviously not true for the GSOEP data above.</a:t>
            </a:r>
          </a:p>
          <a:p>
            <a:r>
              <a:rPr lang="en-US" sz="1600" smtClean="0">
                <a:ln w="12700">
                  <a:noFill/>
                </a:ln>
                <a:latin typeface="Arial" pitchFamily="34" charset="0"/>
                <a:cs typeface="Arial" pitchFamily="34" charset="0"/>
              </a:rPr>
              <a:t>Can deal with point (2) by isolating a subsample of those present at wave 1 and the monotonically shrinking subsample as the waves progress.</a:t>
            </a:r>
            <a:endParaRPr lang="en-US" sz="1600">
              <a:ln w="12700">
                <a:noFill/>
              </a:ln>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39825"/>
          </a:xfrm>
        </p:spPr>
        <p:txBody>
          <a:bodyPr/>
          <a:lstStyle/>
          <a:p>
            <a:r>
              <a:rPr lang="en-US" b="1" smtClean="0"/>
              <a:t>Inverse Probability Weighting</a:t>
            </a:r>
            <a:endParaRPr lang="en-US" b="1"/>
          </a:p>
        </p:txBody>
      </p:sp>
      <p:graphicFrame>
        <p:nvGraphicFramePr>
          <p:cNvPr id="3" name="Object 2"/>
          <p:cNvGraphicFramePr>
            <a:graphicFrameLocks noChangeAspect="1"/>
          </p:cNvGraphicFramePr>
          <p:nvPr/>
        </p:nvGraphicFramePr>
        <p:xfrm>
          <a:off x="1828800" y="1655440"/>
          <a:ext cx="6574302" cy="4897760"/>
        </p:xfrm>
        <a:graphic>
          <a:graphicData uri="http://schemas.openxmlformats.org/presentationml/2006/ole">
            <mc:AlternateContent xmlns:mc="http://schemas.openxmlformats.org/markup-compatibility/2006">
              <mc:Choice xmlns:v="urn:schemas-microsoft-com:vml" Requires="v">
                <p:oleObj spid="_x0000_s602116" name="Equation" r:id="rId3" imgW="4432300" imgH="3302000" progId="Equation.DSMT4">
                  <p:embed/>
                </p:oleObj>
              </mc:Choice>
              <mc:Fallback>
                <p:oleObj name="Equation" r:id="rId3" imgW="4432300" imgH="330200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655440"/>
                        <a:ext cx="6574302" cy="48977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39825"/>
          </a:xfrm>
        </p:spPr>
        <p:txBody>
          <a:bodyPr/>
          <a:lstStyle/>
          <a:p>
            <a:r>
              <a:rPr lang="en-US" b="1" smtClean="0"/>
              <a:t>Estimated Partial Effects by Model</a:t>
            </a:r>
            <a:endParaRPr lang="en-US" b="1"/>
          </a:p>
        </p:txBody>
      </p:sp>
      <p:pic>
        <p:nvPicPr>
          <p:cNvPr id="119810" name="Picture 2"/>
          <p:cNvPicPr>
            <a:picLocks noChangeAspect="1" noChangeArrowheads="1"/>
          </p:cNvPicPr>
          <p:nvPr/>
        </p:nvPicPr>
        <p:blipFill>
          <a:blip r:embed="rId2"/>
          <a:srcRect/>
          <a:stretch>
            <a:fillRect/>
          </a:stretch>
        </p:blipFill>
        <p:spPr bwMode="auto">
          <a:xfrm>
            <a:off x="762000" y="2133600"/>
            <a:ext cx="7858125" cy="38957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1143000"/>
          </a:xfrm>
        </p:spPr>
        <p:txBody>
          <a:bodyPr/>
          <a:lstStyle/>
          <a:p>
            <a:r>
              <a:rPr lang="en-US" b="1" smtClean="0"/>
              <a:t>Partial Effect for a Category</a:t>
            </a:r>
            <a:endParaRPr lang="en-US" b="1"/>
          </a:p>
        </p:txBody>
      </p:sp>
      <p:pic>
        <p:nvPicPr>
          <p:cNvPr id="3" name="Picture 2"/>
          <p:cNvPicPr>
            <a:picLocks noChangeAspect="1" noChangeArrowheads="1"/>
          </p:cNvPicPr>
          <p:nvPr/>
        </p:nvPicPr>
        <p:blipFill>
          <a:blip r:embed="rId2"/>
          <a:srcRect/>
          <a:stretch>
            <a:fillRect/>
          </a:stretch>
        </p:blipFill>
        <p:spPr bwMode="auto">
          <a:xfrm>
            <a:off x="609600" y="2438400"/>
            <a:ext cx="3074081" cy="1523999"/>
          </a:xfrm>
          <a:prstGeom prst="rect">
            <a:avLst/>
          </a:prstGeom>
          <a:noFill/>
          <a:ln w="9525">
            <a:noFill/>
            <a:miter lim="800000"/>
            <a:headEnd/>
            <a:tailEnd/>
          </a:ln>
          <a:effectLst/>
        </p:spPr>
      </p:pic>
      <p:pic>
        <p:nvPicPr>
          <p:cNvPr id="120834" name="Picture 2"/>
          <p:cNvPicPr>
            <a:picLocks noChangeAspect="1" noChangeArrowheads="1"/>
          </p:cNvPicPr>
          <p:nvPr/>
        </p:nvPicPr>
        <p:blipFill>
          <a:blip r:embed="rId3"/>
          <a:srcRect/>
          <a:stretch>
            <a:fillRect/>
          </a:stretch>
        </p:blipFill>
        <p:spPr bwMode="auto">
          <a:xfrm>
            <a:off x="4495800" y="2590800"/>
            <a:ext cx="3657600" cy="1238250"/>
          </a:xfrm>
          <a:prstGeom prst="rect">
            <a:avLst/>
          </a:prstGeom>
          <a:noFill/>
          <a:ln w="9525">
            <a:noFill/>
            <a:miter lim="800000"/>
            <a:headEnd/>
            <a:tailEnd/>
          </a:ln>
          <a:effectLst/>
        </p:spPr>
      </p:pic>
      <p:sp>
        <p:nvSpPr>
          <p:cNvPr id="5" name="Rectangle 4"/>
          <p:cNvSpPr/>
          <p:nvPr/>
        </p:nvSpPr>
        <p:spPr bwMode="auto">
          <a:xfrm>
            <a:off x="609600" y="3581400"/>
            <a:ext cx="533400" cy="3048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7" name="Straight Arrow Connector 6"/>
          <p:cNvCxnSpPr>
            <a:stCxn id="5" idx="3"/>
          </p:cNvCxnSpPr>
          <p:nvPr/>
        </p:nvCxnSpPr>
        <p:spPr bwMode="auto">
          <a:xfrm flipV="1">
            <a:off x="1143000" y="3200400"/>
            <a:ext cx="3124200" cy="533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8" name="Rectangle 7"/>
          <p:cNvSpPr/>
          <p:nvPr/>
        </p:nvSpPr>
        <p:spPr bwMode="auto">
          <a:xfrm>
            <a:off x="4495800" y="2590800"/>
            <a:ext cx="3581400" cy="11430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TextBox 8"/>
          <p:cNvSpPr txBox="1"/>
          <p:nvPr/>
        </p:nvSpPr>
        <p:spPr>
          <a:xfrm>
            <a:off x="762000" y="4343400"/>
            <a:ext cx="8077200" cy="2031325"/>
          </a:xfrm>
          <a:prstGeom prst="rect">
            <a:avLst/>
          </a:prstGeom>
          <a:noFill/>
        </p:spPr>
        <p:txBody>
          <a:bodyPr wrap="square" rtlCol="0">
            <a:spAutoFit/>
          </a:bodyPr>
          <a:lstStyle/>
          <a:p>
            <a:r>
              <a:rPr lang="en-US" b="1" smtClean="0">
                <a:latin typeface="+mj-lt"/>
              </a:rPr>
              <a:t>These are 4 dummy variables for state in the previous period.  Using first differences, the 0.234 estimated for SAHEX means transition from EXCELLENT in the previous period to GOOD in the previous period, where GOOD is the omitted category.  Likewise for the other 3 previous state variables.   The margin from ‘POOR’ to ‘GOOD’ was not interesting in the paper.  The better margin would have been from EXCELLENT to POOR, which would have (EX,POOR) change from (1,0) to (0,1).</a:t>
            </a:r>
            <a:endParaRPr lang="en-US" b="1">
              <a:latin typeface="+mj-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14939</TotalTime>
  <Words>2204</Words>
  <Application>Microsoft Office PowerPoint</Application>
  <PresentationFormat>On-screen Show (4:3)</PresentationFormat>
  <Paragraphs>328</Paragraphs>
  <Slides>66</Slides>
  <Notes>41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66</vt:i4>
      </vt:variant>
    </vt:vector>
  </HeadingPairs>
  <TitlesOfParts>
    <vt:vector size="69" baseType="lpstr">
      <vt:lpstr>1_Level</vt:lpstr>
      <vt:lpstr>Equation</vt:lpstr>
      <vt:lpstr>Bitmap Image</vt:lpstr>
      <vt:lpstr>Discrete Choice Modeling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 Health Care Panel Data</vt:lpstr>
      <vt:lpstr>Unbalanced Panels</vt:lpstr>
      <vt:lpstr>Unbalanced Panels and Attrition ‘Bias’</vt:lpstr>
      <vt:lpstr>Panel Data Binary Choice Models</vt:lpstr>
      <vt:lpstr>Pooled Model</vt:lpstr>
      <vt:lpstr>Ignoring Unobserved Heterogeneity</vt:lpstr>
      <vt:lpstr>Ignoring Heterogeneity in the RE Model</vt:lpstr>
      <vt:lpstr>Ignoring Heterogeneity (Broadly)</vt:lpstr>
      <vt:lpstr>Pooled vs.  RE Panel Estimator</vt:lpstr>
      <vt:lpstr>Partial Effects</vt:lpstr>
      <vt:lpstr>Effect of Clustering</vt:lpstr>
      <vt:lpstr>‘Cluster’ Corrected Covariance Matrix</vt:lpstr>
      <vt:lpstr>Cluster Correction: Doctor</vt:lpstr>
      <vt:lpstr>Random Effects</vt:lpstr>
      <vt:lpstr>Quadrature – Butler and Moffitt (1982)</vt:lpstr>
      <vt:lpstr>Quadrature Log Likelihood</vt:lpstr>
      <vt:lpstr>Simulation Based Estimator</vt:lpstr>
      <vt:lpstr>Random Effects Model: Quadrature</vt:lpstr>
      <vt:lpstr>Random Parameter Model</vt:lpstr>
      <vt:lpstr>A Dynamic Model</vt:lpstr>
      <vt:lpstr>Dynamic Probit Model: A Standard Approach</vt:lpstr>
      <vt:lpstr>Simplified Dynamic Model</vt:lpstr>
      <vt:lpstr>A Dynamic Model for Public Insurance</vt:lpstr>
      <vt:lpstr>Dynamic Common Effects Model</vt:lpstr>
      <vt:lpstr>Fixed Effects</vt:lpstr>
      <vt:lpstr>Fixed Effects Models</vt:lpstr>
      <vt:lpstr>Unconditional Estimation</vt:lpstr>
      <vt:lpstr>Fixed Effects Health Model</vt:lpstr>
      <vt:lpstr>Conditional Estimation</vt:lpstr>
      <vt:lpstr>Binary Logit Conditional Probabiities</vt:lpstr>
      <vt:lpstr>Example: Two Period Binary Logit</vt:lpstr>
      <vt:lpstr>Estimating Partial Effects</vt:lpstr>
      <vt:lpstr>Logit Constant Terms</vt:lpstr>
      <vt:lpstr>Fixed Effects Logit Health Model: Conditional vs. Unconditional</vt:lpstr>
      <vt:lpstr>Advantages and Disadvantages  of the FE Model</vt:lpstr>
      <vt:lpstr>Incidental Parameters Problems: Conventional Wisdom</vt:lpstr>
      <vt:lpstr>A Monte Carlo Study of the  FE Estimator: Probit vs. Logit</vt:lpstr>
      <vt:lpstr>Bias Correction Estimators</vt:lpstr>
      <vt:lpstr>A Mundlak Correction for the FE Model</vt:lpstr>
      <vt:lpstr>Mundlak Correction</vt:lpstr>
      <vt:lpstr>A Variable Addition Test for FE vs. RE</vt:lpstr>
      <vt:lpstr>Fixed Effects Models Summary</vt:lpstr>
      <vt:lpstr>A Study of Health Status in the Presence of Attrition</vt:lpstr>
      <vt:lpstr>Model for Self Assessed Health</vt:lpstr>
      <vt:lpstr>Dynamic Ordered Probit Model</vt:lpstr>
      <vt:lpstr>Random Effects Dynamic Ordered Probit Model</vt:lpstr>
      <vt:lpstr>Data</vt:lpstr>
      <vt:lpstr>Variable of Interest</vt:lpstr>
      <vt:lpstr>Dynamics</vt:lpstr>
      <vt:lpstr>Attrition</vt:lpstr>
      <vt:lpstr>Testing for Attrition Bias</vt:lpstr>
      <vt:lpstr>Probability Weighting Estimators</vt:lpstr>
      <vt:lpstr>Attrition Model with IP Weights</vt:lpstr>
      <vt:lpstr>Inverse Probability Weighting</vt:lpstr>
      <vt:lpstr>Estimated Partial Effects by Model</vt:lpstr>
      <vt:lpstr>Partial Effect for a Category</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110</cp:revision>
  <dcterms:created xsi:type="dcterms:W3CDTF">2001-06-17T19:05:03Z</dcterms:created>
  <dcterms:modified xsi:type="dcterms:W3CDTF">2014-11-28T23:24:10Z</dcterms:modified>
</cp:coreProperties>
</file>