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5"/>
  </p:notesMasterIdLst>
  <p:handoutMasterIdLst>
    <p:handoutMasterId r:id="rId46"/>
  </p:handoutMasterIdLst>
  <p:sldIdLst>
    <p:sldId id="530" r:id="rId2"/>
    <p:sldId id="475" r:id="rId3"/>
    <p:sldId id="476" r:id="rId4"/>
    <p:sldId id="477" r:id="rId5"/>
    <p:sldId id="478" r:id="rId6"/>
    <p:sldId id="480" r:id="rId7"/>
    <p:sldId id="481" r:id="rId8"/>
    <p:sldId id="482" r:id="rId9"/>
    <p:sldId id="483" r:id="rId10"/>
    <p:sldId id="484" r:id="rId11"/>
    <p:sldId id="487" r:id="rId12"/>
    <p:sldId id="488" r:id="rId13"/>
    <p:sldId id="485" r:id="rId14"/>
    <p:sldId id="486" r:id="rId15"/>
    <p:sldId id="489" r:id="rId16"/>
    <p:sldId id="491" r:id="rId17"/>
    <p:sldId id="492" r:id="rId18"/>
    <p:sldId id="490" r:id="rId19"/>
    <p:sldId id="493" r:id="rId20"/>
    <p:sldId id="527" r:id="rId21"/>
    <p:sldId id="528" r:id="rId22"/>
    <p:sldId id="529" r:id="rId23"/>
    <p:sldId id="496" r:id="rId24"/>
    <p:sldId id="525" r:id="rId25"/>
    <p:sldId id="498" r:id="rId26"/>
    <p:sldId id="499" r:id="rId27"/>
    <p:sldId id="500" r:id="rId28"/>
    <p:sldId id="501" r:id="rId29"/>
    <p:sldId id="531" r:id="rId30"/>
    <p:sldId id="532" r:id="rId31"/>
    <p:sldId id="538" r:id="rId32"/>
    <p:sldId id="533" r:id="rId33"/>
    <p:sldId id="534" r:id="rId34"/>
    <p:sldId id="535" r:id="rId35"/>
    <p:sldId id="536" r:id="rId36"/>
    <p:sldId id="537" r:id="rId37"/>
    <p:sldId id="502" r:id="rId38"/>
    <p:sldId id="503" r:id="rId39"/>
    <p:sldId id="504" r:id="rId40"/>
    <p:sldId id="511" r:id="rId41"/>
    <p:sldId id="512" r:id="rId42"/>
    <p:sldId id="526" r:id="rId43"/>
    <p:sldId id="513" r:id="rId44"/>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FFFF"/>
    <a:srgbClr val="CCECFF"/>
    <a:srgbClr val="0066FF"/>
    <a:srgbClr val="0099FF"/>
    <a:srgbClr val="33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00" autoAdjust="0"/>
    <p:restoredTop sz="94636" autoAdjust="0"/>
  </p:normalViewPr>
  <p:slideViewPr>
    <p:cSldViewPr>
      <p:cViewPr varScale="1">
        <p:scale>
          <a:sx n="80" d="100"/>
          <a:sy n="80" d="100"/>
        </p:scale>
        <p:origin x="-1819" y="-8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1" d="100"/>
          <a:sy n="61" d="100"/>
        </p:scale>
        <p:origin x="-3130" y="-91"/>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B50B7938-B9AD-43D4-AD96-3B59C9175771}" type="slidenum">
              <a:rPr lang="en-US"/>
              <a:pPr>
                <a:defRPr/>
              </a:pPr>
              <a:t>‹#›</a:t>
            </a:fld>
            <a:endParaRPr lang="en-US"/>
          </a:p>
        </p:txBody>
      </p:sp>
    </p:spTree>
    <p:extLst>
      <p:ext uri="{BB962C8B-B14F-4D97-AF65-F5344CB8AC3E}">
        <p14:creationId xmlns:p14="http://schemas.microsoft.com/office/powerpoint/2010/main" val="2226518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4915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E6569671-88DA-43C0-AE11-89FADFFE28EF}" type="slidenum">
              <a:rPr lang="en-US"/>
              <a:pPr>
                <a:defRPr/>
              </a:pPr>
              <a:t>‹#›</a:t>
            </a:fld>
            <a:endParaRPr lang="en-US"/>
          </a:p>
        </p:txBody>
      </p:sp>
    </p:spTree>
    <p:extLst>
      <p:ext uri="{BB962C8B-B14F-4D97-AF65-F5344CB8AC3E}">
        <p14:creationId xmlns:p14="http://schemas.microsoft.com/office/powerpoint/2010/main" val="1421546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927D0B4-018B-4F51-AE1D-B94B94EF460C}"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A9C2BC4-0DB9-4941-8423-237CE677B5B0}"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6AB6F10-1133-4DBA-B44B-64C44E166126}"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4C5A292-34AC-49CC-A218-47463F01E1E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5B5E7AA-3DF2-4BD3-9F0B-54ECD360ADF8}"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54B2D2-BF85-41FC-8CA6-87449E67B822}"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1831E33-19A5-45E6-9899-CF2FEE795D42}"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8F38D2D-153F-4388-B938-80D290383DDE}"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59EB5E5-94E3-47E3-80A4-21BF72502B75}"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6BBBED8-D0AF-4AA3-881A-CF4A21571940}"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6A45AC6-361F-48F2-AA6C-C467F3B2EA46}"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EA10A4B-EF93-4B28-8B59-1D2F70727F5E}"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63B4337-E0DE-4445-90CB-BA7780EDB7EC}"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1BEDA7C-803D-4E02-95AF-899367F95FFC}"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6284AD-D8AD-4BE5-AC8D-DEC9E9EEAF9F}"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968D713-F37C-491D-8123-65257CA086BD}"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DF39EA6-DB14-4915-AEAC-2CAB4455D2B4}"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1E7DE8D-5E3D-4E23-A673-B68342116237}"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875B4B7-6813-42BC-80AB-DB45C15C1547}" type="slidenum">
              <a:rPr lang="en-US" smtClean="0"/>
              <a:pPr/>
              <a:t>23</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A9BA516-8F49-4529-A30B-C4779CB775E8}" type="slidenum">
              <a:rPr lang="en-US" smtClean="0"/>
              <a:pPr/>
              <a:t>24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0A6A0F7-EF7C-4C1C-9CCC-996BCE73F278}" type="slidenum">
              <a:rPr lang="en-US" smtClean="0"/>
              <a:pPr/>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2824D92-6BDD-4F59-8DE1-99C14AB3FE7B}" type="slidenum">
              <a:rPr lang="en-US" smtClean="0"/>
              <a:pPr/>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B8AADEB-3433-44C7-957F-EED514FF4B34}" type="slidenum">
              <a:rPr lang="en-US" smtClean="0"/>
              <a:pPr/>
              <a:t>27</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374C375-9C1A-45BA-A0F7-39A1123F4174}" type="slidenum">
              <a:rPr lang="en-US" smtClean="0"/>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0F6F789B-9670-4301-948C-E0B94343DBBB}" type="slidenum">
              <a:rPr lang="en-US" smtClean="0"/>
              <a:pPr/>
              <a:t>37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90ACC6D-4E3C-4999-950A-AB314B962142}" type="slidenum">
              <a:rPr lang="en-US" smtClean="0"/>
              <a:pPr/>
              <a:t>38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12A29C8-7C6F-4755-A9FF-025C18454DE1}" type="slidenum">
              <a:rPr lang="en-US" smtClean="0"/>
              <a:pPr/>
              <a:t>39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3667D48-4F3F-49F0-879E-BE2B56983DA4}" type="slidenum">
              <a:rPr lang="en-US" smtClean="0"/>
              <a:pPr/>
              <a:t>40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4FE0B029-4C1D-42D5-BABF-5535839179F2}" type="slidenum">
              <a:rPr lang="en-US" smtClean="0"/>
              <a:pPr/>
              <a:t>41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A61E175-3B93-4D73-B861-C1ED45F473EB}" type="slidenum">
              <a:rPr lang="en-US" smtClean="0"/>
              <a:pPr/>
              <a:t>42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BDB43E0-C671-46E4-A044-303E2922B16F}" type="slidenum">
              <a:rPr lang="en-US" smtClean="0"/>
              <a:pPr/>
              <a:t>43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333129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48903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9215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03598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2522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1684554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1368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41316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7175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835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3861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533400" y="1146175"/>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870075"/>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9" name="Picture 20"/>
          <p:cNvPicPr>
            <a:picLocks noChangeAspect="1" noChangeArrowheads="1"/>
          </p:cNvPicPr>
          <p:nvPr userDrawn="1"/>
        </p:nvPicPr>
        <p:blipFill>
          <a:blip r:embed="rId13"/>
          <a:srcRect/>
          <a:stretch>
            <a:fillRect/>
          </a:stretch>
        </p:blipFill>
        <p:spPr bwMode="auto">
          <a:xfrm>
            <a:off x="228600" y="0"/>
            <a:ext cx="1309158" cy="961824"/>
          </a:xfrm>
          <a:prstGeom prst="rect">
            <a:avLst/>
          </a:prstGeom>
          <a:noFill/>
          <a:ln w="9525">
            <a:noFill/>
            <a:miter lim="800000"/>
            <a:headEnd/>
            <a:tailEnd/>
          </a:ln>
        </p:spPr>
      </p:pic>
      <p:pic>
        <p:nvPicPr>
          <p:cNvPr id="10" name="Picture 9"/>
          <p:cNvPicPr>
            <a:picLocks noChangeAspect="1" noChangeArrowheads="1"/>
          </p:cNvPicPr>
          <p:nvPr userDrawn="1"/>
        </p:nvPicPr>
        <p:blipFill>
          <a:blip r:embed="rId14"/>
          <a:srcRect/>
          <a:stretch>
            <a:fillRect/>
          </a:stretch>
        </p:blipFill>
        <p:spPr bwMode="auto">
          <a:xfrm>
            <a:off x="3429000" y="-13636"/>
            <a:ext cx="1338409" cy="975460"/>
          </a:xfrm>
          <a:prstGeom prst="rect">
            <a:avLst/>
          </a:prstGeom>
          <a:noFill/>
          <a:ln w="9525">
            <a:noFill/>
            <a:miter lim="800000"/>
            <a:headEnd/>
            <a:tailEnd/>
          </a:ln>
        </p:spPr>
      </p:pic>
      <p:pic>
        <p:nvPicPr>
          <p:cNvPr id="12"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37758" y="0"/>
            <a:ext cx="1943100" cy="9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781800" y="561201"/>
            <a:ext cx="1676400" cy="276999"/>
          </a:xfrm>
          <a:prstGeom prst="rect">
            <a:avLst/>
          </a:prstGeom>
        </p:spPr>
        <p:txBody>
          <a:bodyPr wrap="square">
            <a:spAutoFit/>
          </a:bodyPr>
          <a:lstStyle/>
          <a:p>
            <a:pPr algn="r"/>
            <a:r>
              <a:rPr lang="en-US" sz="1200" b="0" dirty="0" smtClean="0">
                <a:latin typeface="Arial Black" panose="020B0A04020102020204" pitchFamily="34" charset="0"/>
              </a:rPr>
              <a:t>[Part 4</a:t>
            </a:r>
            <a:r>
              <a:rPr lang="en-US" sz="1200" b="0" smtClean="0">
                <a:latin typeface="Arial Black" panose="020B0A04020102020204" pitchFamily="34" charset="0"/>
              </a:rPr>
              <a:t>]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/43</a:t>
            </a:r>
            <a:endParaRPr lang="en-US" sz="1200" b="0" dirty="0">
              <a:latin typeface="Arial Black" panose="020B0A04020102020204" pitchFamily="34" charset="0"/>
            </a:endParaRPr>
          </a:p>
        </p:txBody>
      </p:sp>
      <p:sp>
        <p:nvSpPr>
          <p:cNvPr id="3" name="TextBox 2"/>
          <p:cNvSpPr txBox="1"/>
          <p:nvPr userDrawn="1"/>
        </p:nvSpPr>
        <p:spPr>
          <a:xfrm>
            <a:off x="6477000" y="76200"/>
            <a:ext cx="2590800" cy="523220"/>
          </a:xfrm>
          <a:prstGeom prst="rect">
            <a:avLst/>
          </a:prstGeom>
          <a:noFill/>
        </p:spPr>
        <p:txBody>
          <a:bodyPr wrap="square" rtlCol="0">
            <a:spAutoFit/>
          </a:bodyPr>
          <a:lstStyle/>
          <a:p>
            <a:pPr algn="ctr"/>
            <a:r>
              <a:rPr lang="en-US" sz="1600" b="0" smtClean="0">
                <a:latin typeface="Aharoni" panose="02010803020104030203" pitchFamily="2" charset="-79"/>
                <a:cs typeface="Aharoni" panose="02010803020104030203" pitchFamily="2" charset="-79"/>
              </a:rPr>
              <a:t>Discrete</a:t>
            </a:r>
            <a:r>
              <a:rPr lang="en-US" sz="1600" b="0" baseline="0" smtClean="0">
                <a:latin typeface="Aharoni" panose="02010803020104030203" pitchFamily="2" charset="-79"/>
                <a:cs typeface="Aharoni" panose="02010803020104030203" pitchFamily="2" charset="-79"/>
              </a:rPr>
              <a:t> Choice Modeling</a:t>
            </a:r>
          </a:p>
          <a:p>
            <a:pPr algn="ctr"/>
            <a:r>
              <a:rPr lang="en-US" sz="1200" b="0" baseline="0" smtClean="0">
                <a:latin typeface="Aharoni" panose="02010803020104030203" pitchFamily="2" charset="-79"/>
                <a:cs typeface="Aharoni" panose="02010803020104030203" pitchFamily="2" charset="-79"/>
              </a:rPr>
              <a:t>Bivariate &amp; Multivariate Probit</a:t>
            </a:r>
          </a:p>
        </p:txBody>
      </p:sp>
      <p:pic>
        <p:nvPicPr>
          <p:cNvPr id="1026"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764201" y="-6141"/>
            <a:ext cx="1636599" cy="99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userDrawn="1"/>
        </p:nvSpPr>
        <p:spPr bwMode="auto">
          <a:xfrm>
            <a:off x="6425184" y="10160"/>
            <a:ext cx="2718816" cy="980440"/>
          </a:xfrm>
          <a:prstGeom prst="rect">
            <a:avLst/>
          </a:prstGeom>
          <a:noFill/>
          <a:ln w="381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userDrawn="1"/>
        </p:nvSpPr>
        <p:spPr bwMode="auto">
          <a:xfrm>
            <a:off x="228600" y="96792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64822673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par>
    </p:tnLst>
  </p:timing>
  <p:txStyles>
    <p:titleStyle>
      <a:lvl1pPr algn="ctr" rtl="0" fontAlgn="base">
        <a:spcBef>
          <a:spcPct val="0"/>
        </a:spcBef>
        <a:spcAft>
          <a:spcPct val="0"/>
        </a:spcAft>
        <a:defRPr sz="3200" b="1">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8.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9.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0.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4.w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5.wmf"/><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9.wmf"/><Relationship Id="rId4" Type="http://schemas.openxmlformats.org/officeDocument/2006/relationships/oleObject" Target="../embeddings/oleObject8.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30.wmf"/><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1.wmf"/><Relationship Id="rId4" Type="http://schemas.openxmlformats.org/officeDocument/2006/relationships/oleObject" Target="../embeddings/oleObject10.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600269" y="1447800"/>
            <a:ext cx="8229600" cy="758825"/>
          </a:xfrm>
          <a:ln w="28575">
            <a:solidFill>
              <a:srgbClr val="7030A0"/>
            </a:solidFill>
          </a:ln>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3962400" y="3352800"/>
            <a:ext cx="4114800" cy="1371600"/>
          </a:xfrm>
        </p:spPr>
        <p:txBody>
          <a:bodyPr/>
          <a:lstStyle/>
          <a:p>
            <a:pPr marL="0" indent="0">
              <a:buFont typeface="Wingdings" pitchFamily="2" charset="2"/>
              <a:buNone/>
            </a:pPr>
            <a:r>
              <a:rPr lang="en-US" sz="2400" b="1">
                <a:latin typeface="Arial" charset="0"/>
              </a:rPr>
              <a:t>William Greene</a:t>
            </a:r>
          </a:p>
          <a:p>
            <a:pPr marL="0" indent="0">
              <a:buFont typeface="Wingdings" pitchFamily="2" charset="2"/>
              <a:buNone/>
            </a:pPr>
            <a:r>
              <a:rPr lang="en-US" sz="2400" b="1">
                <a:latin typeface="Arial" charset="0"/>
              </a:rPr>
              <a:t>Stern School of Business</a:t>
            </a:r>
          </a:p>
          <a:p>
            <a:pPr marL="0" indent="0">
              <a:buFont typeface="Wingdings" pitchFamily="2" charset="2"/>
              <a:buNone/>
            </a:pPr>
            <a:r>
              <a:rPr lang="en-US" sz="2400" b="1">
                <a:latin typeface="Arial" charset="0"/>
              </a:rPr>
              <a:t>New York University</a:t>
            </a:r>
          </a:p>
        </p:txBody>
      </p:sp>
      <p:sp>
        <p:nvSpPr>
          <p:cNvPr id="2" name="TextBox 1"/>
          <p:cNvSpPr txBox="1"/>
          <p:nvPr/>
        </p:nvSpPr>
        <p:spPr>
          <a:xfrm>
            <a:off x="609600" y="2667000"/>
            <a:ext cx="2514600" cy="3108543"/>
          </a:xfrm>
          <a:prstGeom prst="rect">
            <a:avLst/>
          </a:prstGeom>
          <a:noFill/>
          <a:ln w="28575">
            <a:solidFill>
              <a:srgbClr val="7030A0"/>
            </a:solidFill>
          </a:ln>
        </p:spPr>
        <p:txBody>
          <a:bodyPr wrap="square" rtlCol="0">
            <a:spAutoFit/>
          </a:bodyPr>
          <a:lstStyle/>
          <a:p>
            <a:pPr>
              <a:tabLst>
                <a:tab pos="344488" algn="l"/>
              </a:tabLst>
            </a:pPr>
            <a:r>
              <a:rPr lang="en-US" sz="1400" b="1">
                <a:latin typeface="+mj-lt"/>
              </a:rPr>
              <a:t>0	Introduction</a:t>
            </a:r>
          </a:p>
          <a:p>
            <a:pPr>
              <a:tabLst>
                <a:tab pos="344488" algn="l"/>
              </a:tabLst>
            </a:pPr>
            <a:r>
              <a:rPr lang="en-US" sz="1400" b="1">
                <a:latin typeface="+mj-lt"/>
              </a:rPr>
              <a:t>1	</a:t>
            </a:r>
            <a:r>
              <a:rPr lang="en-US" sz="1400" b="1" smtClean="0">
                <a:latin typeface="+mj-lt"/>
              </a:rPr>
              <a:t>Summary</a:t>
            </a:r>
            <a:endParaRPr lang="en-US" sz="1400" b="1">
              <a:latin typeface="+mj-lt"/>
            </a:endParaRPr>
          </a:p>
          <a:p>
            <a:pPr>
              <a:tabLst>
                <a:tab pos="344488" algn="l"/>
              </a:tabLst>
            </a:pPr>
            <a:r>
              <a:rPr lang="en-US" sz="1400" b="1">
                <a:latin typeface="+mj-lt"/>
              </a:rPr>
              <a:t>2	Binary Choice</a:t>
            </a:r>
          </a:p>
          <a:p>
            <a:pPr>
              <a:tabLst>
                <a:tab pos="344488" algn="l"/>
              </a:tabLst>
            </a:pPr>
            <a:r>
              <a:rPr lang="en-US" sz="1400" b="1">
                <a:latin typeface="+mj-lt"/>
              </a:rPr>
              <a:t>3	Panel Data</a:t>
            </a:r>
          </a:p>
          <a:p>
            <a:pPr>
              <a:tabLst>
                <a:tab pos="344488" algn="l"/>
              </a:tabLst>
            </a:pPr>
            <a:r>
              <a:rPr lang="en-US" sz="1400" b="1">
                <a:solidFill>
                  <a:srgbClr val="FF0000"/>
                </a:solidFill>
                <a:latin typeface="+mj-lt"/>
              </a:rPr>
              <a:t>4	Bivariate Probit</a:t>
            </a:r>
          </a:p>
          <a:p>
            <a:pPr>
              <a:tabLst>
                <a:tab pos="344488" algn="l"/>
              </a:tabLst>
            </a:pPr>
            <a:r>
              <a:rPr lang="en-US" sz="1400" b="1">
                <a:latin typeface="+mj-lt"/>
              </a:rPr>
              <a:t>5	Ordered Choice</a:t>
            </a:r>
          </a:p>
          <a:p>
            <a:pPr>
              <a:tabLst>
                <a:tab pos="344488" algn="l"/>
              </a:tabLst>
            </a:pPr>
            <a:r>
              <a:rPr lang="en-US" sz="1400" b="1">
                <a:latin typeface="+mj-lt"/>
              </a:rPr>
              <a:t>6	Count Data</a:t>
            </a:r>
          </a:p>
          <a:p>
            <a:pPr>
              <a:tabLst>
                <a:tab pos="344488" algn="l"/>
              </a:tabLst>
            </a:pPr>
            <a:r>
              <a:rPr lang="en-US" sz="1400" b="1">
                <a:latin typeface="+mj-lt"/>
              </a:rPr>
              <a:t>7	Multinomial Choice</a:t>
            </a:r>
          </a:p>
          <a:p>
            <a:pPr>
              <a:tabLst>
                <a:tab pos="344488" algn="l"/>
              </a:tabLst>
            </a:pPr>
            <a:r>
              <a:rPr lang="en-US" sz="1400" b="1">
                <a:latin typeface="+mj-lt"/>
              </a:rPr>
              <a:t>8	Nested Logit</a:t>
            </a:r>
          </a:p>
          <a:p>
            <a:pPr>
              <a:tabLst>
                <a:tab pos="344488" algn="l"/>
              </a:tabLst>
            </a:pPr>
            <a:r>
              <a:rPr lang="en-US" sz="1400" b="1">
                <a:latin typeface="+mj-lt"/>
              </a:rPr>
              <a:t>9	Heterogeneity</a:t>
            </a:r>
          </a:p>
          <a:p>
            <a:pPr>
              <a:tabLst>
                <a:tab pos="344488" algn="l"/>
              </a:tabLst>
            </a:pPr>
            <a:r>
              <a:rPr lang="en-US" sz="1400" b="1">
                <a:latin typeface="+mj-lt"/>
              </a:rPr>
              <a:t>10	Latent Class</a:t>
            </a:r>
          </a:p>
          <a:p>
            <a:pPr>
              <a:tabLst>
                <a:tab pos="344488" algn="l"/>
              </a:tabLst>
            </a:pPr>
            <a:r>
              <a:rPr lang="en-US" sz="1400" b="1">
                <a:latin typeface="+mj-lt"/>
              </a:rPr>
              <a:t>11	Mixed Logit</a:t>
            </a:r>
          </a:p>
          <a:p>
            <a:pPr>
              <a:tabLst>
                <a:tab pos="344488" algn="l"/>
              </a:tabLst>
            </a:pPr>
            <a:r>
              <a:rPr lang="en-US" sz="1400" b="1">
                <a:latin typeface="+mj-lt"/>
              </a:rPr>
              <a:t>12	Stated Preference</a:t>
            </a:r>
          </a:p>
          <a:p>
            <a:pPr>
              <a:tabLst>
                <a:tab pos="344488" algn="l"/>
              </a:tabLst>
            </a:pPr>
            <a:r>
              <a:rPr lang="en-US" sz="1400" b="1">
                <a:latin typeface="+mj-lt"/>
              </a:rPr>
              <a:t>13	Hybrid </a:t>
            </a:r>
            <a:r>
              <a:rPr lang="en-US" sz="1400" b="1" smtClean="0">
                <a:latin typeface="+mj-lt"/>
              </a:rPr>
              <a:t>Choice</a:t>
            </a:r>
            <a:endParaRPr lang="en-US" sz="1400" b="1">
              <a:latin typeface="+mj-lt"/>
            </a:endParaRPr>
          </a:p>
        </p:txBody>
      </p:sp>
      <p:sp>
        <p:nvSpPr>
          <p:cNvPr id="5" name="Rectangle 4"/>
          <p:cNvSpPr/>
          <p:nvPr/>
        </p:nvSpPr>
        <p:spPr bwMode="auto">
          <a:xfrm>
            <a:off x="609600" y="3561080"/>
            <a:ext cx="2514600" cy="228600"/>
          </a:xfrm>
          <a:prstGeom prst="rect">
            <a:avLst/>
          </a:prstGeom>
          <a:solidFill>
            <a:srgbClr val="7030A0">
              <a:alpha val="20000"/>
            </a:srgbClr>
          </a:solidFill>
          <a:ln w="19050" cap="flat" cmpd="sng" algn="ctr">
            <a:noFill/>
            <a:prstDash val="solid"/>
            <a:round/>
            <a:headEnd type="none" w="med" len="med"/>
            <a:tailEnd type="none" w="med" len="med"/>
          </a:ln>
          <a:effectLst/>
        </p:spPr>
        <p:txBody>
          <a:bodyPr rot="0" spcFirstLastPara="0" vert="horz" wrap="non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200047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533400" y="533400"/>
            <a:ext cx="8229600" cy="1139825"/>
          </a:xfrm>
        </p:spPr>
        <p:txBody>
          <a:bodyPr/>
          <a:lstStyle/>
          <a:p>
            <a:pPr eaLnBrk="1" hangingPunct="1"/>
            <a:r>
              <a:rPr lang="en-US" b="1" dirty="0" smtClean="0"/>
              <a:t>Multivariate Binary Choice Models</a:t>
            </a:r>
          </a:p>
        </p:txBody>
      </p:sp>
      <p:sp>
        <p:nvSpPr>
          <p:cNvPr id="5123" name="Rectangle 3"/>
          <p:cNvSpPr>
            <a:spLocks noGrp="1" noChangeArrowheads="1"/>
          </p:cNvSpPr>
          <p:nvPr>
            <p:ph type="body" idx="4294967295"/>
          </p:nvPr>
        </p:nvSpPr>
        <p:spPr>
          <a:xfrm>
            <a:off x="1066800" y="1828800"/>
            <a:ext cx="7239000" cy="4419600"/>
          </a:xfrm>
        </p:spPr>
        <p:txBody>
          <a:bodyPr/>
          <a:lstStyle/>
          <a:p>
            <a:pPr eaLnBrk="1" hangingPunct="1">
              <a:lnSpc>
                <a:spcPct val="90000"/>
              </a:lnSpc>
            </a:pPr>
            <a:r>
              <a:rPr lang="en-US" sz="2400" dirty="0" smtClean="0">
                <a:latin typeface="+mj-lt"/>
              </a:rPr>
              <a:t>Bivariate </a:t>
            </a:r>
            <a:r>
              <a:rPr lang="en-US" sz="2400" dirty="0" err="1" smtClean="0">
                <a:latin typeface="+mj-lt"/>
              </a:rPr>
              <a:t>Probit</a:t>
            </a:r>
            <a:r>
              <a:rPr lang="en-US" sz="2400" dirty="0" smtClean="0">
                <a:latin typeface="+mj-lt"/>
              </a:rPr>
              <a:t> Models</a:t>
            </a:r>
          </a:p>
          <a:p>
            <a:pPr lvl="1" eaLnBrk="1" hangingPunct="1">
              <a:lnSpc>
                <a:spcPct val="90000"/>
              </a:lnSpc>
            </a:pPr>
            <a:r>
              <a:rPr lang="en-US" sz="2000" dirty="0" smtClean="0">
                <a:latin typeface="+mj-lt"/>
              </a:rPr>
              <a:t>Analysis of bivariate choices</a:t>
            </a:r>
          </a:p>
          <a:p>
            <a:pPr lvl="1" eaLnBrk="1" hangingPunct="1">
              <a:lnSpc>
                <a:spcPct val="90000"/>
              </a:lnSpc>
            </a:pPr>
            <a:r>
              <a:rPr lang="en-US" sz="2000" dirty="0" smtClean="0">
                <a:latin typeface="+mj-lt"/>
              </a:rPr>
              <a:t>Marginal effects </a:t>
            </a:r>
          </a:p>
          <a:p>
            <a:pPr lvl="1" eaLnBrk="1" hangingPunct="1">
              <a:lnSpc>
                <a:spcPct val="90000"/>
              </a:lnSpc>
            </a:pPr>
            <a:r>
              <a:rPr lang="en-US" sz="2000" dirty="0" smtClean="0">
                <a:latin typeface="+mj-lt"/>
              </a:rPr>
              <a:t>Prediction </a:t>
            </a:r>
          </a:p>
          <a:p>
            <a:pPr eaLnBrk="1" hangingPunct="1">
              <a:lnSpc>
                <a:spcPct val="90000"/>
              </a:lnSpc>
            </a:pPr>
            <a:r>
              <a:rPr lang="en-US" sz="2400" dirty="0" smtClean="0">
                <a:latin typeface="+mj-lt"/>
              </a:rPr>
              <a:t>Simultaneous Equations and Recursive Models</a:t>
            </a:r>
          </a:p>
          <a:p>
            <a:pPr eaLnBrk="1" hangingPunct="1">
              <a:lnSpc>
                <a:spcPct val="90000"/>
              </a:lnSpc>
            </a:pPr>
            <a:r>
              <a:rPr lang="en-US" sz="2400" dirty="0" smtClean="0">
                <a:latin typeface="+mj-lt"/>
              </a:rPr>
              <a:t>A Sample Selection Bivariate </a:t>
            </a:r>
            <a:r>
              <a:rPr lang="en-US" sz="2400" dirty="0" err="1" smtClean="0">
                <a:latin typeface="+mj-lt"/>
              </a:rPr>
              <a:t>Probit</a:t>
            </a:r>
            <a:r>
              <a:rPr lang="en-US" sz="2400" dirty="0" smtClean="0">
                <a:latin typeface="+mj-lt"/>
              </a:rPr>
              <a:t> Model</a:t>
            </a:r>
          </a:p>
          <a:p>
            <a:pPr eaLnBrk="1" hangingPunct="1">
              <a:lnSpc>
                <a:spcPct val="90000"/>
              </a:lnSpc>
            </a:pPr>
            <a:r>
              <a:rPr lang="en-US" sz="2400" dirty="0" smtClean="0">
                <a:latin typeface="+mj-lt"/>
              </a:rPr>
              <a:t>The Multivariate </a:t>
            </a:r>
            <a:r>
              <a:rPr lang="en-US" sz="2400" dirty="0" err="1" smtClean="0">
                <a:latin typeface="+mj-lt"/>
              </a:rPr>
              <a:t>Probit</a:t>
            </a:r>
            <a:r>
              <a:rPr lang="en-US" sz="2400" dirty="0" smtClean="0">
                <a:latin typeface="+mj-lt"/>
              </a:rPr>
              <a:t> Model</a:t>
            </a:r>
          </a:p>
          <a:p>
            <a:pPr lvl="1" eaLnBrk="1" hangingPunct="1">
              <a:lnSpc>
                <a:spcPct val="90000"/>
              </a:lnSpc>
            </a:pPr>
            <a:r>
              <a:rPr lang="en-US" sz="2000" dirty="0" smtClean="0">
                <a:latin typeface="+mj-lt"/>
              </a:rPr>
              <a:t>Specification</a:t>
            </a:r>
          </a:p>
          <a:p>
            <a:pPr lvl="1" eaLnBrk="1" hangingPunct="1">
              <a:lnSpc>
                <a:spcPct val="90000"/>
              </a:lnSpc>
            </a:pPr>
            <a:r>
              <a:rPr lang="en-US" sz="2000" dirty="0" smtClean="0">
                <a:latin typeface="+mj-lt"/>
              </a:rPr>
              <a:t>Simulation based estimation</a:t>
            </a:r>
          </a:p>
          <a:p>
            <a:pPr lvl="1" eaLnBrk="1" hangingPunct="1">
              <a:lnSpc>
                <a:spcPct val="90000"/>
              </a:lnSpc>
            </a:pPr>
            <a:r>
              <a:rPr lang="en-US" sz="2000" dirty="0" smtClean="0">
                <a:latin typeface="+mj-lt"/>
              </a:rPr>
              <a:t>Inference</a:t>
            </a:r>
          </a:p>
          <a:p>
            <a:pPr lvl="1" eaLnBrk="1" hangingPunct="1">
              <a:lnSpc>
                <a:spcPct val="90000"/>
              </a:lnSpc>
            </a:pPr>
            <a:r>
              <a:rPr lang="en-US" sz="2000" dirty="0" smtClean="0">
                <a:latin typeface="+mj-lt"/>
              </a:rPr>
              <a:t>Partial effects and analysis</a:t>
            </a:r>
          </a:p>
          <a:p>
            <a:pPr eaLnBrk="1" hangingPunct="1">
              <a:lnSpc>
                <a:spcPct val="90000"/>
              </a:lnSpc>
            </a:pPr>
            <a:r>
              <a:rPr lang="en-US" sz="2400" dirty="0" smtClean="0">
                <a:latin typeface="+mj-lt"/>
              </a:rPr>
              <a:t>The ‘panel </a:t>
            </a:r>
            <a:r>
              <a:rPr lang="en-US" sz="2400" dirty="0" err="1" smtClean="0">
                <a:latin typeface="+mj-lt"/>
              </a:rPr>
              <a:t>probit</a:t>
            </a:r>
            <a:r>
              <a:rPr lang="en-US" sz="2400" dirty="0" smtClean="0">
                <a:latin typeface="+mj-lt"/>
              </a:rPr>
              <a:t> model’</a:t>
            </a:r>
          </a:p>
          <a:p>
            <a:pPr eaLnBrk="1" hangingPunct="1">
              <a:lnSpc>
                <a:spcPct val="90000"/>
              </a:lnSpc>
            </a:pP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457200" y="533400"/>
            <a:ext cx="8229600" cy="1139825"/>
          </a:xfrm>
        </p:spPr>
        <p:txBody>
          <a:bodyPr/>
          <a:lstStyle/>
          <a:p>
            <a:pPr eaLnBrk="1" hangingPunct="1"/>
            <a:r>
              <a:rPr lang="en-US" dirty="0" smtClean="0"/>
              <a:t>Application: Health Care Usage</a:t>
            </a:r>
          </a:p>
        </p:txBody>
      </p:sp>
      <p:sp>
        <p:nvSpPr>
          <p:cNvPr id="6147" name="Text Box 3"/>
          <p:cNvSpPr txBox="1">
            <a:spLocks noChangeArrowheads="1"/>
          </p:cNvSpPr>
          <p:nvPr/>
        </p:nvSpPr>
        <p:spPr bwMode="auto">
          <a:xfrm>
            <a:off x="457200" y="1828800"/>
            <a:ext cx="8382000" cy="497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dirty="0">
                <a:solidFill>
                  <a:srgbClr val="FF3300"/>
                </a:solidFill>
              </a:rPr>
              <a:t>German Health Care Usage Data</a:t>
            </a:r>
            <a:r>
              <a:rPr lang="en-US" sz="1400" b="1" dirty="0"/>
              <a:t>, 7,293 Individuals, Varying Numbers of Periods</a:t>
            </a:r>
            <a:r>
              <a:rPr lang="en-US" sz="1400" dirty="0"/>
              <a:t/>
            </a:r>
            <a:br>
              <a:rPr lang="en-US" sz="1400" dirty="0"/>
            </a:br>
            <a:r>
              <a:rPr lang="en-US" sz="1400" b="1" dirty="0"/>
              <a:t>Variables in the file are</a:t>
            </a:r>
            <a:r>
              <a:rPr lang="en-US" sz="1400" dirty="0"/>
              <a:t/>
            </a:r>
            <a:br>
              <a:rPr lang="en-US" sz="1400" dirty="0"/>
            </a:br>
            <a:r>
              <a:rPr lang="en-US" sz="1400" dirty="0"/>
              <a:t>Data downloaded from Journal of Applied Econometrics Archive. This is an unbalanced panel with 7,293 individuals. They can be used for regression, count models, binary choice, ordered choice, and bivariate binary choice.  This is a large data set.  There are altogether 27,326 observations.  The number of observations ranges from 1 to 7.  (Frequencies are: 1=1525, 2=1079, 3=825, 4=926, 5=1051, 6=1000, 7=887).  Note, the variable NUMOBS below tells how many observations there are for each person.  This variable is repeated in each row of the data for the person.  </a:t>
            </a:r>
            <a:endParaRPr lang="en-US" sz="1400" dirty="0" smtClean="0"/>
          </a:p>
          <a:p>
            <a:pPr>
              <a:spcBef>
                <a:spcPct val="50000"/>
              </a:spcBef>
            </a:pPr>
            <a:r>
              <a:rPr lang="en-US" sz="1400" dirty="0" smtClean="0"/>
              <a:t>                   </a:t>
            </a:r>
            <a:r>
              <a:rPr lang="en-US" sz="1400" b="1" dirty="0"/>
              <a:t>DOCTOR = 1(Number of doctor visits &gt; 0)</a:t>
            </a:r>
            <a:br>
              <a:rPr lang="en-US" sz="1400" b="1" dirty="0"/>
            </a:br>
            <a:r>
              <a:rPr lang="en-US" sz="1400" b="1" dirty="0"/>
              <a:t>                   HOSPITAL = 1(Number of hospital visits &gt; 0)</a:t>
            </a:r>
          </a:p>
          <a:p>
            <a:r>
              <a:rPr lang="en-US" sz="1400" b="1" dirty="0"/>
              <a:t>                   HSAT =  health satisfaction, coded 0 (low) - 10 (high)  </a:t>
            </a:r>
          </a:p>
          <a:p>
            <a:r>
              <a:rPr lang="en-US" sz="1400" b="1" dirty="0">
                <a:solidFill>
                  <a:srgbClr val="FF3300"/>
                </a:solidFill>
              </a:rPr>
              <a:t>                   DOCVIS =  number of doctor visits in last three months</a:t>
            </a:r>
            <a:br>
              <a:rPr lang="en-US" sz="1400" b="1" dirty="0">
                <a:solidFill>
                  <a:srgbClr val="FF3300"/>
                </a:solidFill>
              </a:rPr>
            </a:br>
            <a:r>
              <a:rPr lang="en-US" sz="1400" b="1" dirty="0">
                <a:solidFill>
                  <a:srgbClr val="FF3300"/>
                </a:solidFill>
              </a:rPr>
              <a:t>                   HOSPVIS =  number of hospital visits in last calendar year</a:t>
            </a:r>
            <a:br>
              <a:rPr lang="en-US" sz="1400" b="1" dirty="0">
                <a:solidFill>
                  <a:srgbClr val="FF3300"/>
                </a:solidFill>
              </a:rPr>
            </a:br>
            <a:r>
              <a:rPr lang="en-US" sz="1400" b="1" dirty="0">
                <a:solidFill>
                  <a:srgbClr val="FF3300"/>
                </a:solidFill>
              </a:rPr>
              <a:t>                   </a:t>
            </a:r>
            <a:r>
              <a:rPr lang="en-US" sz="1400" b="1" dirty="0"/>
              <a:t>PUBLIC =  insured in public health insurance = 1; otherwise = 0</a:t>
            </a:r>
            <a:br>
              <a:rPr lang="en-US" sz="1400" b="1" dirty="0"/>
            </a:br>
            <a:r>
              <a:rPr lang="en-US" sz="1400" b="1" dirty="0"/>
              <a:t>                   ADDON =  insured by add-on insurance = 1; </a:t>
            </a:r>
            <a:r>
              <a:rPr lang="en-US" sz="1400" b="1" dirty="0" err="1"/>
              <a:t>otherswise</a:t>
            </a:r>
            <a:r>
              <a:rPr lang="en-US" sz="1400" b="1" dirty="0"/>
              <a:t> = 0</a:t>
            </a:r>
          </a:p>
          <a:p>
            <a:r>
              <a:rPr lang="en-US" sz="1400" dirty="0"/>
              <a:t>                   HHNINC =  household nominal monthly net income in German marks / 10000.</a:t>
            </a:r>
          </a:p>
          <a:p>
            <a:r>
              <a:rPr lang="en-US" sz="1400" dirty="0"/>
              <a:t>                     (4 observations with income=0 were dropped)</a:t>
            </a:r>
            <a:br>
              <a:rPr lang="en-US" sz="1400" dirty="0"/>
            </a:br>
            <a:r>
              <a:rPr lang="en-US" sz="1400" dirty="0"/>
              <a:t>                   HHKIDS = children under age 16 in the household = 1; otherwise = 0</a:t>
            </a:r>
            <a:br>
              <a:rPr lang="en-US" sz="1400" dirty="0"/>
            </a:br>
            <a:r>
              <a:rPr lang="en-US" sz="1400" dirty="0"/>
              <a:t>                   EDUC =  years of schooling </a:t>
            </a:r>
          </a:p>
          <a:p>
            <a:r>
              <a:rPr lang="en-US" sz="1400" dirty="0"/>
              <a:t>                   AGE = age in years</a:t>
            </a:r>
          </a:p>
          <a:p>
            <a:r>
              <a:rPr lang="en-US" sz="1400" dirty="0"/>
              <a:t>                   MARRIED = marital status</a:t>
            </a:r>
          </a:p>
          <a:p>
            <a:r>
              <a:rPr lang="en-US" sz="1400" dirty="0"/>
              <a:t>                   EDUC = years of education</a:t>
            </a:r>
          </a:p>
        </p:txBody>
      </p:sp>
      <p:sp>
        <p:nvSpPr>
          <p:cNvPr id="6148" name="Line 4"/>
          <p:cNvSpPr>
            <a:spLocks noChangeShapeType="1"/>
          </p:cNvSpPr>
          <p:nvPr/>
        </p:nvSpPr>
        <p:spPr bwMode="auto">
          <a:xfrm>
            <a:off x="533400" y="40386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49" name="Line 5"/>
          <p:cNvSpPr>
            <a:spLocks noChangeShapeType="1"/>
          </p:cNvSpPr>
          <p:nvPr/>
        </p:nvSpPr>
        <p:spPr bwMode="auto">
          <a:xfrm>
            <a:off x="533400" y="38100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150" name="Line 4"/>
          <p:cNvSpPr>
            <a:spLocks noChangeShapeType="1"/>
          </p:cNvSpPr>
          <p:nvPr/>
        </p:nvSpPr>
        <p:spPr bwMode="auto">
          <a:xfrm>
            <a:off x="533400" y="4876800"/>
            <a:ext cx="762000"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304800" y="384175"/>
            <a:ext cx="8229600" cy="1139825"/>
          </a:xfrm>
        </p:spPr>
        <p:txBody>
          <a:bodyPr/>
          <a:lstStyle/>
          <a:p>
            <a:pPr eaLnBrk="1" hangingPunct="1"/>
            <a:r>
              <a:rPr lang="en-US" sz="2400" b="1" smtClean="0"/>
              <a:t>Gross Relation Between Two Binary Variables</a:t>
            </a:r>
          </a:p>
        </p:txBody>
      </p:sp>
      <p:sp>
        <p:nvSpPr>
          <p:cNvPr id="7171" name="Rectangle 3"/>
          <p:cNvSpPr>
            <a:spLocks noGrp="1" noChangeArrowheads="1"/>
          </p:cNvSpPr>
          <p:nvPr>
            <p:ph type="body" idx="4294967295"/>
          </p:nvPr>
        </p:nvSpPr>
        <p:spPr>
          <a:xfrm>
            <a:off x="0" y="1600200"/>
            <a:ext cx="8229600" cy="4530725"/>
          </a:xfrm>
        </p:spPr>
        <p:txBody>
          <a:bodyPr/>
          <a:lstStyle/>
          <a:p>
            <a:pPr eaLnBrk="1" hangingPunct="1">
              <a:buFont typeface="Wingdings" pitchFamily="2" charset="2"/>
              <a:buNone/>
            </a:pPr>
            <a:r>
              <a:rPr lang="en-US" sz="1800" b="1" dirty="0" smtClean="0"/>
              <a:t>                          Cross Tabulation Suggests Presence or </a:t>
            </a:r>
            <a:br>
              <a:rPr lang="en-US" sz="1800" b="1" dirty="0" smtClean="0"/>
            </a:br>
            <a:r>
              <a:rPr lang="en-US" sz="1800" b="1" dirty="0" smtClean="0"/>
              <a:t>                       Absence of a Bivariate Relationship</a:t>
            </a:r>
          </a:p>
        </p:txBody>
      </p:sp>
      <p:pic>
        <p:nvPicPr>
          <p:cNvPr id="71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62200"/>
            <a:ext cx="8361363"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304800" y="609600"/>
            <a:ext cx="8229600" cy="1139825"/>
          </a:xfrm>
        </p:spPr>
        <p:txBody>
          <a:bodyPr/>
          <a:lstStyle/>
          <a:p>
            <a:pPr eaLnBrk="1" hangingPunct="1"/>
            <a:r>
              <a:rPr lang="en-US" dirty="0" err="1" smtClean="0"/>
              <a:t>Tetrachoric</a:t>
            </a:r>
            <a:r>
              <a:rPr lang="en-US" dirty="0" smtClean="0"/>
              <a:t> Correlation</a:t>
            </a:r>
          </a:p>
        </p:txBody>
      </p:sp>
      <p:graphicFrame>
        <p:nvGraphicFramePr>
          <p:cNvPr id="8195" name="Object 3"/>
          <p:cNvGraphicFramePr>
            <a:graphicFrameLocks noChangeAspect="1"/>
          </p:cNvGraphicFramePr>
          <p:nvPr/>
        </p:nvGraphicFramePr>
        <p:xfrm>
          <a:off x="717550" y="1905000"/>
          <a:ext cx="8008938" cy="3913188"/>
        </p:xfrm>
        <a:graphic>
          <a:graphicData uri="http://schemas.openxmlformats.org/presentationml/2006/ole">
            <mc:AlternateContent xmlns:mc="http://schemas.openxmlformats.org/markup-compatibility/2006">
              <mc:Choice xmlns:v="urn:schemas-microsoft-com:vml" Requires="v">
                <p:oleObj spid="_x0000_s8208" name="Equation" r:id="rId4" imgW="3378200" imgH="1651000" progId="Equation.DSMT4">
                  <p:embed/>
                </p:oleObj>
              </mc:Choice>
              <mc:Fallback>
                <p:oleObj name="Equation" r:id="rId4" imgW="3378200" imgH="1651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50" y="1905000"/>
                        <a:ext cx="8008938" cy="3913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04800" y="762000"/>
            <a:ext cx="8229600" cy="1139825"/>
          </a:xfrm>
        </p:spPr>
        <p:txBody>
          <a:bodyPr/>
          <a:lstStyle/>
          <a:p>
            <a:pPr eaLnBrk="1" hangingPunct="1"/>
            <a:r>
              <a:rPr lang="en-US" b="1" dirty="0" smtClean="0"/>
              <a:t>Log Likelihood Function</a:t>
            </a:r>
          </a:p>
        </p:txBody>
      </p:sp>
      <p:graphicFrame>
        <p:nvGraphicFramePr>
          <p:cNvPr id="10243" name="Object 3"/>
          <p:cNvGraphicFramePr>
            <a:graphicFrameLocks noChangeAspect="1"/>
          </p:cNvGraphicFramePr>
          <p:nvPr/>
        </p:nvGraphicFramePr>
        <p:xfrm>
          <a:off x="838200" y="2209800"/>
          <a:ext cx="7543800" cy="3049588"/>
        </p:xfrm>
        <a:graphic>
          <a:graphicData uri="http://schemas.openxmlformats.org/presentationml/2006/ole">
            <mc:AlternateContent xmlns:mc="http://schemas.openxmlformats.org/markup-compatibility/2006">
              <mc:Choice xmlns:v="urn:schemas-microsoft-com:vml" Requires="v">
                <p:oleObj spid="_x0000_s10256" name="Equation" r:id="rId4" imgW="3771900" imgH="1524000" progId="Equation.DSMT4">
                  <p:embed/>
                </p:oleObj>
              </mc:Choice>
              <mc:Fallback>
                <p:oleObj name="Equation" r:id="rId4" imgW="3771900" imgH="1524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209800"/>
                        <a:ext cx="7543800" cy="3049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228600" y="765175"/>
            <a:ext cx="8229600" cy="1139825"/>
          </a:xfrm>
        </p:spPr>
        <p:txBody>
          <a:bodyPr/>
          <a:lstStyle/>
          <a:p>
            <a:pPr eaLnBrk="1" hangingPunct="1"/>
            <a:r>
              <a:rPr lang="en-US" dirty="0" smtClean="0"/>
              <a:t>Estimation</a:t>
            </a:r>
          </a:p>
        </p:txBody>
      </p:sp>
      <p:sp>
        <p:nvSpPr>
          <p:cNvPr id="11267" name="Text Box 4"/>
          <p:cNvSpPr txBox="1">
            <a:spLocks noChangeArrowheads="1"/>
          </p:cNvSpPr>
          <p:nvPr/>
        </p:nvSpPr>
        <p:spPr bwMode="auto">
          <a:xfrm>
            <a:off x="1447800" y="1905000"/>
            <a:ext cx="71628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FIML Estimates of Bivariate </a:t>
            </a:r>
            <a:r>
              <a:rPr lang="en-US" sz="1400" b="1" dirty="0" err="1">
                <a:latin typeface="Courier New" pitchFamily="49" charset="0"/>
              </a:rPr>
              <a:t>Probit</a:t>
            </a:r>
            <a:r>
              <a:rPr lang="en-US" sz="1400" b="1" dirty="0">
                <a:latin typeface="Courier New" pitchFamily="49" charset="0"/>
              </a:rPr>
              <a:t> Model    |</a:t>
            </a:r>
          </a:p>
          <a:p>
            <a:r>
              <a:rPr lang="en-US" sz="1400" b="1" dirty="0">
                <a:latin typeface="Courier New" pitchFamily="49" charset="0"/>
              </a:rPr>
              <a:t>| Maximum Likelihood Estimates                |</a:t>
            </a:r>
          </a:p>
          <a:p>
            <a:r>
              <a:rPr lang="en-US" sz="1400" b="1" dirty="0">
                <a:latin typeface="Courier New" pitchFamily="49" charset="0"/>
              </a:rPr>
              <a:t>| Dependent variable               DOCHOS     |</a:t>
            </a:r>
          </a:p>
          <a:p>
            <a:r>
              <a:rPr lang="en-US" sz="1400" b="1" dirty="0">
                <a:latin typeface="Courier New" pitchFamily="49" charset="0"/>
              </a:rPr>
              <a:t>| Weighting variable                 None     |</a:t>
            </a:r>
          </a:p>
          <a:p>
            <a:r>
              <a:rPr lang="en-US" sz="1400" b="1" dirty="0">
                <a:latin typeface="Courier New" pitchFamily="49" charset="0"/>
              </a:rPr>
              <a:t>| Number of observations            27326     |</a:t>
            </a:r>
          </a:p>
          <a:p>
            <a:r>
              <a:rPr lang="en-US" sz="1400" b="1" dirty="0">
                <a:latin typeface="Courier New" pitchFamily="49" charset="0"/>
              </a:rPr>
              <a:t>| Log likelihood function       -25898.27     |</a:t>
            </a:r>
          </a:p>
          <a:p>
            <a:r>
              <a:rPr lang="en-US" sz="1400" b="1" dirty="0">
                <a:latin typeface="Courier New" pitchFamily="49" charset="0"/>
              </a:rPr>
              <a:t>| Number of parameters                  3     |</a:t>
            </a:r>
          </a:p>
          <a:p>
            <a:r>
              <a:rPr lang="en-US" sz="1400" b="1" dirty="0">
                <a:latin typeface="Courier New" pitchFamily="49" charset="0"/>
              </a:rPr>
              <a:t>+---------------------------------------------+</a:t>
            </a:r>
          </a:p>
          <a:p>
            <a:r>
              <a:rPr lang="en-US" sz="1400" b="1" dirty="0">
                <a:latin typeface="Courier New" pitchFamily="49" charset="0"/>
              </a:rPr>
              <a:t>+---------+--------------+----------------+--------+---------+</a:t>
            </a:r>
          </a:p>
          <a:p>
            <a:r>
              <a:rPr lang="en-US" sz="1400" b="1" dirty="0">
                <a:latin typeface="Courier New" pitchFamily="49" charset="0"/>
              </a:rPr>
              <a:t>|Variable | Coefficient  | Standard Error |b/St.</a:t>
            </a:r>
            <a:r>
              <a:rPr lang="en-US" sz="1400" b="1" dirty="0" err="1">
                <a:latin typeface="Courier New" pitchFamily="49" charset="0"/>
              </a:rPr>
              <a:t>Er</a:t>
            </a:r>
            <a:r>
              <a:rPr lang="en-US" sz="1400" b="1" dirty="0">
                <a:latin typeface="Courier New" pitchFamily="49" charset="0"/>
              </a:rPr>
              <a:t>.|P[|Z|&gt;z] |</a:t>
            </a:r>
          </a:p>
          <a:p>
            <a:r>
              <a:rPr lang="en-US" sz="1400" b="1" dirty="0">
                <a:latin typeface="Courier New" pitchFamily="49" charset="0"/>
              </a:rPr>
              <a:t>+---------+--------------+----------------+--------+---------+</a:t>
            </a:r>
          </a:p>
          <a:p>
            <a:r>
              <a:rPr lang="en-US" sz="1400" b="1" dirty="0">
                <a:latin typeface="Courier New" pitchFamily="49" charset="0"/>
              </a:rPr>
              <a:t> Index    equation for DOCTOR</a:t>
            </a:r>
          </a:p>
          <a:p>
            <a:r>
              <a:rPr lang="en-US" sz="1400" b="1" dirty="0">
                <a:latin typeface="Courier New" pitchFamily="49" charset="0"/>
              </a:rPr>
              <a:t> Constant       .32949128      .00773326    42.607   .0000</a:t>
            </a:r>
          </a:p>
          <a:p>
            <a:r>
              <a:rPr lang="en-US" sz="1400" b="1" dirty="0">
                <a:latin typeface="Courier New" pitchFamily="49" charset="0"/>
              </a:rPr>
              <a:t> Index    equation for HOSPITAL</a:t>
            </a:r>
          </a:p>
          <a:p>
            <a:r>
              <a:rPr lang="en-US" sz="1400" b="1" dirty="0">
                <a:latin typeface="Courier New" pitchFamily="49" charset="0"/>
              </a:rPr>
              <a:t> Constant     -1.35539755      .01074410  -126.153   .0000</a:t>
            </a:r>
          </a:p>
          <a:p>
            <a:r>
              <a:rPr lang="en-US" sz="1400" b="1" dirty="0">
                <a:latin typeface="Courier New" pitchFamily="49" charset="0"/>
              </a:rPr>
              <a:t> </a:t>
            </a:r>
            <a:r>
              <a:rPr lang="en-US" sz="1400" b="1" dirty="0" err="1">
                <a:latin typeface="Courier New" pitchFamily="49" charset="0"/>
              </a:rPr>
              <a:t>Tetrachoric</a:t>
            </a:r>
            <a:r>
              <a:rPr lang="en-US" sz="1400" b="1" dirty="0">
                <a:latin typeface="Courier New" pitchFamily="49" charset="0"/>
              </a:rPr>
              <a:t> Correlation between DOCTOR   and HOSPITAL</a:t>
            </a:r>
          </a:p>
          <a:p>
            <a:r>
              <a:rPr lang="en-US" sz="1400" b="1" dirty="0">
                <a:latin typeface="Courier New" pitchFamily="49" charset="0"/>
              </a:rPr>
              <a:t> RHO(1,2)       .31105965      .01357302    22.918   .0000</a:t>
            </a:r>
          </a:p>
        </p:txBody>
      </p:sp>
      <p:sp>
        <p:nvSpPr>
          <p:cNvPr id="11268" name="Rectangle 1"/>
          <p:cNvSpPr>
            <a:spLocks noChangeArrowheads="1"/>
          </p:cNvSpPr>
          <p:nvPr/>
        </p:nvSpPr>
        <p:spPr bwMode="auto">
          <a:xfrm>
            <a:off x="1524000" y="5334000"/>
            <a:ext cx="6324600" cy="457200"/>
          </a:xfrm>
          <a:prstGeom prst="rect">
            <a:avLst/>
          </a:prstGeom>
          <a:solidFill>
            <a:srgbClr val="FF3300">
              <a:alpha val="18039"/>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81000" y="762000"/>
            <a:ext cx="8229600" cy="1139825"/>
          </a:xfrm>
        </p:spPr>
        <p:txBody>
          <a:bodyPr/>
          <a:lstStyle/>
          <a:p>
            <a:pPr eaLnBrk="1" hangingPunct="1"/>
            <a:r>
              <a:rPr lang="en-US" dirty="0" smtClean="0"/>
              <a:t>A Bivariate </a:t>
            </a:r>
            <a:r>
              <a:rPr lang="en-US" dirty="0" err="1" smtClean="0"/>
              <a:t>Probit</a:t>
            </a:r>
            <a:r>
              <a:rPr lang="en-US" dirty="0" smtClean="0"/>
              <a:t> Model</a:t>
            </a:r>
          </a:p>
        </p:txBody>
      </p:sp>
      <p:sp>
        <p:nvSpPr>
          <p:cNvPr id="12291" name="Rectangle 3"/>
          <p:cNvSpPr>
            <a:spLocks noGrp="1" noChangeArrowheads="1"/>
          </p:cNvSpPr>
          <p:nvPr>
            <p:ph type="body" idx="4294967295"/>
          </p:nvPr>
        </p:nvSpPr>
        <p:spPr>
          <a:xfrm>
            <a:off x="1295400" y="2209800"/>
            <a:ext cx="7086600" cy="4038600"/>
          </a:xfrm>
        </p:spPr>
        <p:txBody>
          <a:bodyPr/>
          <a:lstStyle/>
          <a:p>
            <a:pPr eaLnBrk="1" hangingPunct="1"/>
            <a:r>
              <a:rPr lang="en-US" dirty="0" smtClean="0">
                <a:latin typeface="+mj-lt"/>
              </a:rPr>
              <a:t>Two Equation </a:t>
            </a:r>
            <a:r>
              <a:rPr lang="en-US" dirty="0" err="1" smtClean="0">
                <a:latin typeface="+mj-lt"/>
              </a:rPr>
              <a:t>Probit</a:t>
            </a:r>
            <a:r>
              <a:rPr lang="en-US" dirty="0" smtClean="0">
                <a:latin typeface="+mj-lt"/>
              </a:rPr>
              <a:t> Model</a:t>
            </a:r>
          </a:p>
          <a:p>
            <a:pPr eaLnBrk="1" hangingPunct="1"/>
            <a:r>
              <a:rPr lang="en-US" dirty="0" smtClean="0">
                <a:latin typeface="+mj-lt"/>
              </a:rPr>
              <a:t>(More than two equations comes later)</a:t>
            </a:r>
          </a:p>
          <a:p>
            <a:pPr eaLnBrk="1" hangingPunct="1"/>
            <a:r>
              <a:rPr lang="en-US" dirty="0" smtClean="0">
                <a:latin typeface="+mj-lt"/>
              </a:rPr>
              <a:t>No bivariate </a:t>
            </a:r>
            <a:r>
              <a:rPr lang="en-US" dirty="0" err="1" smtClean="0">
                <a:latin typeface="+mj-lt"/>
              </a:rPr>
              <a:t>logit</a:t>
            </a:r>
            <a:r>
              <a:rPr lang="en-US" dirty="0" smtClean="0">
                <a:latin typeface="+mj-lt"/>
              </a:rPr>
              <a:t> – there is no reasonable bivariate counterpart</a:t>
            </a:r>
          </a:p>
          <a:p>
            <a:pPr eaLnBrk="1" hangingPunct="1"/>
            <a:r>
              <a:rPr lang="en-US" dirty="0" smtClean="0">
                <a:latin typeface="+mj-lt"/>
              </a:rPr>
              <a:t>Why fit the two equation model?</a:t>
            </a:r>
          </a:p>
          <a:p>
            <a:pPr lvl="1" eaLnBrk="1" hangingPunct="1"/>
            <a:r>
              <a:rPr lang="en-US" dirty="0" smtClean="0">
                <a:latin typeface="+mj-lt"/>
              </a:rPr>
              <a:t>Analogy to SUR model: Efficient</a:t>
            </a:r>
          </a:p>
          <a:p>
            <a:pPr lvl="1" eaLnBrk="1" hangingPunct="1"/>
            <a:r>
              <a:rPr lang="en-US" dirty="0" smtClean="0">
                <a:latin typeface="+mj-lt"/>
              </a:rPr>
              <a:t>Make </a:t>
            </a:r>
            <a:r>
              <a:rPr lang="en-US" dirty="0" err="1" smtClean="0">
                <a:latin typeface="+mj-lt"/>
              </a:rPr>
              <a:t>tetrachoric</a:t>
            </a:r>
            <a:r>
              <a:rPr lang="en-US" dirty="0" smtClean="0">
                <a:latin typeface="+mj-lt"/>
              </a:rPr>
              <a:t> correlation conditional on covariates – i.e., residual correlation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304800" y="762000"/>
            <a:ext cx="8229600" cy="1139825"/>
          </a:xfrm>
        </p:spPr>
        <p:txBody>
          <a:bodyPr/>
          <a:lstStyle/>
          <a:p>
            <a:pPr eaLnBrk="1" hangingPunct="1"/>
            <a:r>
              <a:rPr lang="en-US" dirty="0" smtClean="0"/>
              <a:t>Bivariate </a:t>
            </a:r>
            <a:r>
              <a:rPr lang="en-US" dirty="0" err="1" smtClean="0"/>
              <a:t>Probit</a:t>
            </a:r>
            <a:r>
              <a:rPr lang="en-US" dirty="0" smtClean="0"/>
              <a:t> Model</a:t>
            </a:r>
          </a:p>
        </p:txBody>
      </p:sp>
      <p:graphicFrame>
        <p:nvGraphicFramePr>
          <p:cNvPr id="13315" name="Object 3"/>
          <p:cNvGraphicFramePr>
            <a:graphicFrameLocks noGrp="1" noChangeAspect="1"/>
          </p:cNvGraphicFramePr>
          <p:nvPr>
            <p:ph idx="4294967295"/>
            <p:extLst>
              <p:ext uri="{D42A27DB-BD31-4B8C-83A1-F6EECF244321}">
                <p14:modId xmlns:p14="http://schemas.microsoft.com/office/powerpoint/2010/main" val="1934691051"/>
              </p:ext>
            </p:extLst>
          </p:nvPr>
        </p:nvGraphicFramePr>
        <p:xfrm>
          <a:off x="1752600" y="2057400"/>
          <a:ext cx="6748462" cy="3895725"/>
        </p:xfrm>
        <a:graphic>
          <a:graphicData uri="http://schemas.openxmlformats.org/presentationml/2006/ole">
            <mc:AlternateContent xmlns:mc="http://schemas.openxmlformats.org/markup-compatibility/2006">
              <mc:Choice xmlns:v="urn:schemas-microsoft-com:vml" Requires="v">
                <p:oleObj spid="_x0000_s13328" name="Equation" r:id="rId4" imgW="4025900" imgH="2324100" progId="Equation.DSMT4">
                  <p:embed/>
                </p:oleObj>
              </mc:Choice>
              <mc:Fallback>
                <p:oleObj name="Equation" r:id="rId4" imgW="4025900" imgH="23241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057400"/>
                        <a:ext cx="6748462" cy="3895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09600" y="1069975"/>
            <a:ext cx="8229600" cy="1139825"/>
          </a:xfrm>
        </p:spPr>
        <p:txBody>
          <a:bodyPr/>
          <a:lstStyle/>
          <a:p>
            <a:pPr eaLnBrk="1" hangingPunct="1"/>
            <a:r>
              <a:rPr lang="en-US" dirty="0" smtClean="0"/>
              <a:t>ML Estimation of the </a:t>
            </a:r>
            <a:br>
              <a:rPr lang="en-US" dirty="0" smtClean="0"/>
            </a:br>
            <a:r>
              <a:rPr lang="en-US" dirty="0" smtClean="0"/>
              <a:t>Bivariate </a:t>
            </a:r>
            <a:r>
              <a:rPr lang="en-US" dirty="0" err="1" smtClean="0"/>
              <a:t>Probit</a:t>
            </a:r>
            <a:r>
              <a:rPr lang="en-US" dirty="0" smtClean="0"/>
              <a:t> Model</a:t>
            </a:r>
          </a:p>
        </p:txBody>
      </p:sp>
      <p:graphicFrame>
        <p:nvGraphicFramePr>
          <p:cNvPr id="14339" name="Object 3"/>
          <p:cNvGraphicFramePr>
            <a:graphicFrameLocks noChangeAspect="1"/>
          </p:cNvGraphicFramePr>
          <p:nvPr>
            <p:extLst>
              <p:ext uri="{D42A27DB-BD31-4B8C-83A1-F6EECF244321}">
                <p14:modId xmlns:p14="http://schemas.microsoft.com/office/powerpoint/2010/main" val="10997779"/>
              </p:ext>
            </p:extLst>
          </p:nvPr>
        </p:nvGraphicFramePr>
        <p:xfrm>
          <a:off x="1371600" y="2399853"/>
          <a:ext cx="6629400" cy="4000947"/>
        </p:xfrm>
        <a:graphic>
          <a:graphicData uri="http://schemas.openxmlformats.org/presentationml/2006/ole">
            <mc:AlternateContent xmlns:mc="http://schemas.openxmlformats.org/markup-compatibility/2006">
              <mc:Choice xmlns:v="urn:schemas-microsoft-com:vml" Requires="v">
                <p:oleObj spid="_x0000_s14352" name="Equation" r:id="rId4" imgW="3200400" imgH="1930400" progId="Equation.DSMT4">
                  <p:embed/>
                </p:oleObj>
              </mc:Choice>
              <mc:Fallback>
                <p:oleObj name="Equation" r:id="rId4" imgW="3200400" imgH="19304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399853"/>
                        <a:ext cx="6629400" cy="40009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609600" y="1371600"/>
            <a:ext cx="8229600" cy="838200"/>
          </a:xfrm>
        </p:spPr>
        <p:txBody>
          <a:bodyPr/>
          <a:lstStyle/>
          <a:p>
            <a:pPr eaLnBrk="1" hangingPunct="1"/>
            <a:r>
              <a:rPr lang="en-US" dirty="0" smtClean="0"/>
              <a:t>Application to Health Care Data</a:t>
            </a:r>
          </a:p>
        </p:txBody>
      </p:sp>
      <p:sp>
        <p:nvSpPr>
          <p:cNvPr id="15363" name="Rectangle 3"/>
          <p:cNvSpPr>
            <a:spLocks noGrp="1" noChangeArrowheads="1"/>
          </p:cNvSpPr>
          <p:nvPr>
            <p:ph type="body" idx="4294967295"/>
          </p:nvPr>
        </p:nvSpPr>
        <p:spPr>
          <a:xfrm>
            <a:off x="533400" y="2362200"/>
            <a:ext cx="8229600" cy="2971800"/>
          </a:xfrm>
        </p:spPr>
        <p:txBody>
          <a:bodyPr/>
          <a:lstStyle/>
          <a:p>
            <a:pPr eaLnBrk="1" hangingPunct="1">
              <a:buFont typeface="Wingdings" pitchFamily="2" charset="2"/>
              <a:buNone/>
            </a:pPr>
            <a:endParaRPr lang="en-US" b="1" dirty="0" smtClean="0"/>
          </a:p>
          <a:p>
            <a:pPr eaLnBrk="1" hangingPunct="1">
              <a:buFont typeface="Wingdings" pitchFamily="2" charset="2"/>
              <a:buNone/>
            </a:pPr>
            <a:r>
              <a:rPr lang="en-US" b="1" dirty="0" smtClean="0"/>
              <a:t>   </a:t>
            </a:r>
            <a:r>
              <a:rPr lang="en-US" sz="2400" b="1" dirty="0" smtClean="0">
                <a:latin typeface="+mj-lt"/>
              </a:rPr>
              <a:t>x1=</a:t>
            </a:r>
            <a:r>
              <a:rPr lang="en-US" sz="2400" b="1" dirty="0" err="1" smtClean="0">
                <a:latin typeface="+mj-lt"/>
              </a:rPr>
              <a:t>one,age,female,educ,married,working</a:t>
            </a:r>
            <a:endParaRPr lang="en-US" sz="2400" b="1" dirty="0" smtClean="0">
              <a:latin typeface="+mj-lt"/>
            </a:endParaRPr>
          </a:p>
          <a:p>
            <a:pPr eaLnBrk="1" hangingPunct="1">
              <a:buFont typeface="Wingdings" pitchFamily="2" charset="2"/>
              <a:buNone/>
            </a:pPr>
            <a:r>
              <a:rPr lang="en-US" sz="2400" b="1" dirty="0" smtClean="0">
                <a:latin typeface="+mj-lt"/>
              </a:rPr>
              <a:t>     x2=</a:t>
            </a:r>
            <a:r>
              <a:rPr lang="en-US" sz="2400" b="1" dirty="0" err="1" smtClean="0">
                <a:latin typeface="+mj-lt"/>
              </a:rPr>
              <a:t>one,age,female,hhninc,hhkids</a:t>
            </a:r>
            <a:endParaRPr lang="en-US" sz="2400" b="1" dirty="0" smtClean="0">
              <a:latin typeface="+mj-lt"/>
            </a:endParaRPr>
          </a:p>
          <a:p>
            <a:pPr eaLnBrk="1" hangingPunct="1">
              <a:buFont typeface="Wingdings" pitchFamily="2" charset="2"/>
              <a:buNone/>
            </a:pPr>
            <a:r>
              <a:rPr lang="en-US" sz="2400" b="1" dirty="0" smtClean="0">
                <a:latin typeface="+mj-lt"/>
              </a:rPr>
              <a:t>     </a:t>
            </a:r>
            <a:r>
              <a:rPr lang="en-US" sz="2400" b="1" dirty="0" err="1" smtClean="0">
                <a:latin typeface="+mj-lt"/>
              </a:rPr>
              <a:t>BivariateProbit</a:t>
            </a:r>
            <a:r>
              <a:rPr lang="en-US" sz="2400" b="1" dirty="0" smtClean="0">
                <a:latin typeface="+mj-lt"/>
              </a:rPr>
              <a:t> ;lhs=</a:t>
            </a:r>
            <a:r>
              <a:rPr lang="en-US" sz="2400" b="1" dirty="0" err="1" smtClean="0">
                <a:latin typeface="+mj-lt"/>
              </a:rPr>
              <a:t>doctor,hospital</a:t>
            </a:r>
            <a:endParaRPr lang="en-US" sz="2400" b="1" dirty="0" smtClean="0">
              <a:latin typeface="+mj-lt"/>
            </a:endParaRPr>
          </a:p>
          <a:p>
            <a:pPr eaLnBrk="1" hangingPunct="1">
              <a:buFont typeface="Wingdings" pitchFamily="2" charset="2"/>
              <a:buNone/>
            </a:pPr>
            <a:r>
              <a:rPr lang="en-US" sz="2400" b="1" dirty="0" smtClean="0">
                <a:latin typeface="+mj-lt"/>
              </a:rPr>
              <a:t>                               ;rh1=x1</a:t>
            </a:r>
          </a:p>
          <a:p>
            <a:pPr eaLnBrk="1" hangingPunct="1">
              <a:buFont typeface="Wingdings" pitchFamily="2" charset="2"/>
              <a:buNone/>
            </a:pPr>
            <a:r>
              <a:rPr lang="en-US" sz="2400" b="1" dirty="0" smtClean="0">
                <a:latin typeface="+mj-lt"/>
              </a:rPr>
              <a:t>                               ;rh2=x2;marginal effects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228600" y="384175"/>
            <a:ext cx="8229600" cy="1139825"/>
          </a:xfrm>
        </p:spPr>
        <p:txBody>
          <a:bodyPr/>
          <a:lstStyle/>
          <a:p>
            <a:pPr eaLnBrk="1" hangingPunct="1"/>
            <a:r>
              <a:rPr lang="en-US" dirty="0" smtClean="0"/>
              <a:t>Parameter Estimates</a:t>
            </a:r>
          </a:p>
        </p:txBody>
      </p:sp>
      <p:sp>
        <p:nvSpPr>
          <p:cNvPr id="16387" name="Text Box 3"/>
          <p:cNvSpPr txBox="1">
            <a:spLocks noChangeArrowheads="1"/>
          </p:cNvSpPr>
          <p:nvPr/>
        </p:nvSpPr>
        <p:spPr bwMode="auto">
          <a:xfrm>
            <a:off x="685800" y="1447800"/>
            <a:ext cx="83058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FIML Estimates of Bivariate Probit Model</a:t>
            </a:r>
          </a:p>
          <a:p>
            <a:r>
              <a:rPr lang="en-US" sz="1400" b="1">
                <a:latin typeface="Courier New" pitchFamily="49" charset="0"/>
              </a:rPr>
              <a:t>Dependent variable               DOCHOS</a:t>
            </a:r>
          </a:p>
          <a:p>
            <a:r>
              <a:rPr lang="en-US" sz="1400" b="1">
                <a:latin typeface="Courier New" pitchFamily="49" charset="0"/>
              </a:rPr>
              <a:t>Log likelihood function    -25323.63074</a:t>
            </a:r>
          </a:p>
          <a:p>
            <a:r>
              <a:rPr lang="en-US" sz="1400" b="1">
                <a:latin typeface="Courier New" pitchFamily="49" charset="0"/>
              </a:rPr>
              <a:t>Estimation based on N =  27326, K =  12</a:t>
            </a:r>
          </a:p>
          <a:p>
            <a:r>
              <a:rPr lang="en-US" sz="1400" b="1">
                <a:latin typeface="Courier New" pitchFamily="49" charset="0"/>
              </a:rPr>
              <a:t>--------+-------------------------------------------------------------</a:t>
            </a:r>
          </a:p>
          <a:p>
            <a:r>
              <a:rPr lang="en-US" sz="1400" b="1">
                <a:latin typeface="Courier New" pitchFamily="49" charset="0"/>
              </a:rPr>
              <a:t>Variable| Coefficient    Standard Error  b/St.Er. P[|Z|&gt;z]   Mean of X</a:t>
            </a:r>
          </a:p>
          <a:p>
            <a:r>
              <a:rPr lang="en-US" sz="1400" b="1">
                <a:latin typeface="Courier New" pitchFamily="49" charset="0"/>
              </a:rPr>
              <a:t>--------+-------------------------------------------------------------</a:t>
            </a:r>
          </a:p>
          <a:p>
            <a:r>
              <a:rPr lang="en-US" sz="1400" b="1">
                <a:latin typeface="Courier New" pitchFamily="49" charset="0"/>
              </a:rPr>
              <a:t>        |Index    equation for DOCTOR</a:t>
            </a:r>
          </a:p>
          <a:p>
            <a:r>
              <a:rPr lang="en-US" sz="1400" b="1">
                <a:latin typeface="Courier New" pitchFamily="49" charset="0"/>
              </a:rPr>
              <a:t>Constant|    -.20664***       .05832       -3.543   .0004</a:t>
            </a:r>
          </a:p>
          <a:p>
            <a:r>
              <a:rPr lang="en-US" sz="1400" b="1">
                <a:latin typeface="Courier New" pitchFamily="49" charset="0"/>
              </a:rPr>
              <a:t>     AGE|     .01402***       .00074       18.948   .0000      43.5257</a:t>
            </a:r>
          </a:p>
          <a:p>
            <a:r>
              <a:rPr lang="en-US" sz="1400" b="1">
                <a:latin typeface="Courier New" pitchFamily="49" charset="0"/>
              </a:rPr>
              <a:t>  FEMALE|     .32453***       .01733       18.722   .0000       .47877</a:t>
            </a:r>
          </a:p>
          <a:p>
            <a:r>
              <a:rPr lang="en-US" sz="1400" b="1">
                <a:latin typeface="Courier New" pitchFamily="49" charset="0"/>
              </a:rPr>
              <a:t>    EDUC|    -.01438***       .00342       -4.209   .0000      11.3206</a:t>
            </a:r>
          </a:p>
          <a:p>
            <a:r>
              <a:rPr lang="en-US" sz="1400" b="1">
                <a:latin typeface="Courier New" pitchFamily="49" charset="0"/>
              </a:rPr>
              <a:t> MARRIED|     .00224          .01856         .121   .9040       .75862</a:t>
            </a:r>
          </a:p>
          <a:p>
            <a:r>
              <a:rPr lang="en-US" sz="1400" b="1">
                <a:latin typeface="Courier New" pitchFamily="49" charset="0"/>
              </a:rPr>
              <a:t> WORKING|    -.08356***       .01891       -4.419   .0000       .67705</a:t>
            </a:r>
          </a:p>
          <a:p>
            <a:r>
              <a:rPr lang="en-US" sz="1400" b="1">
                <a:latin typeface="Courier New" pitchFamily="49" charset="0"/>
              </a:rPr>
              <a:t>        |Index    equation for HOSPITAL</a:t>
            </a:r>
          </a:p>
          <a:p>
            <a:r>
              <a:rPr lang="en-US" sz="1400" b="1">
                <a:latin typeface="Courier New" pitchFamily="49" charset="0"/>
              </a:rPr>
              <a:t>Constant|   -1.62738***       .05430      -29.972   .0000</a:t>
            </a:r>
          </a:p>
          <a:p>
            <a:r>
              <a:rPr lang="en-US" sz="1400" b="1">
                <a:latin typeface="Courier New" pitchFamily="49" charset="0"/>
              </a:rPr>
              <a:t>     AGE|     .00509***       .00100        5.075   .0000      43.5257</a:t>
            </a:r>
          </a:p>
          <a:p>
            <a:r>
              <a:rPr lang="en-US" sz="1400" b="1">
                <a:latin typeface="Courier New" pitchFamily="49" charset="0"/>
              </a:rPr>
              <a:t>  FEMALE|     .12143***       .02153        5.641   .0000       .47877</a:t>
            </a:r>
          </a:p>
          <a:p>
            <a:r>
              <a:rPr lang="en-US" sz="1400" b="1">
                <a:latin typeface="Courier New" pitchFamily="49" charset="0"/>
              </a:rPr>
              <a:t>  HHNINC|    -.03147          .05452        -.577   .5638       .35208</a:t>
            </a:r>
          </a:p>
          <a:p>
            <a:r>
              <a:rPr lang="en-US" sz="1400" b="1">
                <a:latin typeface="Courier New" pitchFamily="49" charset="0"/>
              </a:rPr>
              <a:t>  HHKIDS|    -.00505          .02387        -.212   .8323       .40273</a:t>
            </a:r>
          </a:p>
          <a:p>
            <a:r>
              <a:rPr lang="en-US" sz="1400" b="1">
                <a:latin typeface="Courier New" pitchFamily="49" charset="0"/>
              </a:rPr>
              <a:t>        |Disturbance correlation</a:t>
            </a:r>
          </a:p>
          <a:p>
            <a:r>
              <a:rPr lang="en-US" sz="1400" b="1">
                <a:latin typeface="Courier New" pitchFamily="49" charset="0"/>
              </a:rPr>
              <a:t>RHO(1,2)|     .29611***       .01393       21.253   .0000</a:t>
            </a:r>
          </a:p>
          <a:p>
            <a:r>
              <a:rPr lang="en-US" sz="1400" b="1">
                <a:latin typeface="Courier New" pitchFamily="49" charset="0"/>
              </a:rPr>
              <a:t>--------+-------------------------------------------------------------</a:t>
            </a:r>
          </a:p>
        </p:txBody>
      </p:sp>
      <p:sp>
        <p:nvSpPr>
          <p:cNvPr id="16388" name="Rectangle 3"/>
          <p:cNvSpPr>
            <a:spLocks noChangeArrowheads="1"/>
          </p:cNvSpPr>
          <p:nvPr/>
        </p:nvSpPr>
        <p:spPr bwMode="auto">
          <a:xfrm>
            <a:off x="685800" y="5964238"/>
            <a:ext cx="7620000" cy="512762"/>
          </a:xfrm>
          <a:prstGeom prst="rect">
            <a:avLst/>
          </a:prstGeom>
          <a:solidFill>
            <a:srgbClr val="FF3300">
              <a:alpha val="18039"/>
            </a:srgbClr>
          </a:solidFill>
          <a:ln w="19050" algn="ctr">
            <a:solidFill>
              <a:schemeClr val="tx1"/>
            </a:solidFill>
            <a:round/>
            <a:headEnd/>
            <a:tailEnd/>
          </a:ln>
        </p:spPr>
        <p:txBody>
          <a:bodyPr wrap="none"/>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838200"/>
            <a:ext cx="8229600" cy="1139825"/>
          </a:xfrm>
        </p:spPr>
        <p:txBody>
          <a:bodyPr/>
          <a:lstStyle/>
          <a:p>
            <a:pPr eaLnBrk="1" hangingPunct="1"/>
            <a:r>
              <a:rPr lang="en-US" dirty="0" smtClean="0"/>
              <a:t>Marginal Effects</a:t>
            </a:r>
          </a:p>
        </p:txBody>
      </p:sp>
      <p:sp>
        <p:nvSpPr>
          <p:cNvPr id="19459" name="Rectangle 3"/>
          <p:cNvSpPr>
            <a:spLocks noGrp="1" noChangeArrowheads="1"/>
          </p:cNvSpPr>
          <p:nvPr>
            <p:ph type="body" idx="4294967295"/>
          </p:nvPr>
        </p:nvSpPr>
        <p:spPr>
          <a:xfrm>
            <a:off x="914400" y="2209800"/>
            <a:ext cx="7848600" cy="3657600"/>
          </a:xfrm>
        </p:spPr>
        <p:txBody>
          <a:bodyPr/>
          <a:lstStyle/>
          <a:p>
            <a:pPr eaLnBrk="1" hangingPunct="1">
              <a:lnSpc>
                <a:spcPct val="90000"/>
              </a:lnSpc>
            </a:pPr>
            <a:r>
              <a:rPr lang="en-US" sz="2400" dirty="0" smtClean="0">
                <a:latin typeface="+mj-lt"/>
              </a:rPr>
              <a:t>What are the marginal effects</a:t>
            </a:r>
          </a:p>
          <a:p>
            <a:pPr lvl="1" eaLnBrk="1" hangingPunct="1">
              <a:lnSpc>
                <a:spcPct val="90000"/>
              </a:lnSpc>
            </a:pPr>
            <a:r>
              <a:rPr lang="en-US" sz="2000" dirty="0" smtClean="0">
                <a:latin typeface="+mj-lt"/>
              </a:rPr>
              <a:t>Effect of what on what?</a:t>
            </a:r>
          </a:p>
          <a:p>
            <a:pPr lvl="1" eaLnBrk="1" hangingPunct="1">
              <a:lnSpc>
                <a:spcPct val="90000"/>
              </a:lnSpc>
            </a:pPr>
            <a:r>
              <a:rPr lang="en-US" sz="2000" dirty="0" smtClean="0">
                <a:latin typeface="+mj-lt"/>
              </a:rPr>
              <a:t>Two equation model, what is the conditional mean?</a:t>
            </a:r>
          </a:p>
          <a:p>
            <a:pPr eaLnBrk="1" hangingPunct="1">
              <a:lnSpc>
                <a:spcPct val="90000"/>
              </a:lnSpc>
            </a:pPr>
            <a:r>
              <a:rPr lang="en-US" sz="2400" dirty="0" smtClean="0">
                <a:latin typeface="+mj-lt"/>
              </a:rPr>
              <a:t>Possible margins?</a:t>
            </a:r>
          </a:p>
          <a:p>
            <a:pPr lvl="1" eaLnBrk="1" hangingPunct="1">
              <a:lnSpc>
                <a:spcPct val="90000"/>
              </a:lnSpc>
            </a:pPr>
            <a:r>
              <a:rPr lang="en-US" sz="2000" dirty="0" smtClean="0">
                <a:latin typeface="+mj-lt"/>
              </a:rPr>
              <a:t>Derivatives of joint probability = </a:t>
            </a:r>
            <a:r>
              <a:rPr lang="el-GR" sz="2000" dirty="0" smtClean="0">
                <a:latin typeface="+mj-lt"/>
                <a:cs typeface="Times New Roman" pitchFamily="18" charset="0"/>
              </a:rPr>
              <a:t>Φ</a:t>
            </a:r>
            <a:r>
              <a:rPr lang="en-US" sz="2000" baseline="-25000" dirty="0" smtClean="0">
                <a:latin typeface="+mj-lt"/>
                <a:cs typeface="Times New Roman" pitchFamily="18" charset="0"/>
              </a:rPr>
              <a:t>2</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1" baseline="-25000" dirty="0" smtClean="0">
                <a:latin typeface="+mj-lt"/>
                <a:cs typeface="Times New Roman" pitchFamily="18" charset="0"/>
              </a:rPr>
              <a:t>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 </a:t>
            </a:r>
            <a:r>
              <a:rPr lang="el-GR" sz="2000" b="1" dirty="0" smtClean="0">
                <a:latin typeface="+mj-lt"/>
                <a:cs typeface="Times New Roman" pitchFamily="18" charset="0"/>
              </a:rPr>
              <a:t>β</a:t>
            </a:r>
            <a:r>
              <a:rPr lang="en-US" sz="2000" b="1" baseline="-25000" dirty="0" smtClean="0">
                <a:latin typeface="+mj-lt"/>
                <a:cs typeface="Times New Roman" pitchFamily="18" charset="0"/>
              </a:rPr>
              <a:t>2</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a:t>
            </a:r>
            <a:r>
              <a:rPr lang="el-GR" sz="2000" dirty="0" smtClean="0">
                <a:latin typeface="+mj-lt"/>
                <a:cs typeface="Times New Roman" pitchFamily="18" charset="0"/>
              </a:rPr>
              <a:t>ρ</a:t>
            </a:r>
            <a:r>
              <a:rPr lang="en-US" sz="2000" dirty="0" smtClean="0">
                <a:latin typeface="+mj-lt"/>
                <a:cs typeface="Times New Roman" pitchFamily="18" charset="0"/>
              </a:rPr>
              <a:t>) </a:t>
            </a:r>
            <a:endParaRPr lang="en-US" sz="2000" dirty="0" smtClean="0">
              <a:latin typeface="+mj-lt"/>
            </a:endParaRPr>
          </a:p>
          <a:p>
            <a:pPr lvl="1" eaLnBrk="1" hangingPunct="1">
              <a:lnSpc>
                <a:spcPct val="90000"/>
              </a:lnSpc>
            </a:pPr>
            <a:r>
              <a:rPr lang="en-US" sz="2000" dirty="0" smtClean="0">
                <a:latin typeface="+mj-lt"/>
              </a:rPr>
              <a:t>Partials of E[</a:t>
            </a:r>
            <a:r>
              <a:rPr lang="en-US" sz="2000" dirty="0" err="1" smtClean="0">
                <a:latin typeface="+mj-lt"/>
              </a:rPr>
              <a:t>y</a:t>
            </a:r>
            <a:r>
              <a:rPr lang="en-US" sz="2000" baseline="-25000" dirty="0" err="1" smtClean="0">
                <a:latin typeface="+mj-lt"/>
              </a:rPr>
              <a:t>ij</a:t>
            </a:r>
            <a:r>
              <a:rPr lang="en-US" sz="2000" dirty="0" err="1" smtClean="0">
                <a:latin typeface="+mj-lt"/>
              </a:rPr>
              <a:t>|</a:t>
            </a:r>
            <a:r>
              <a:rPr lang="en-US" sz="2000" b="1" dirty="0" err="1" smtClean="0">
                <a:latin typeface="+mj-lt"/>
              </a:rPr>
              <a:t>x</a:t>
            </a:r>
            <a:r>
              <a:rPr lang="en-US" sz="2000" baseline="-25000" dirty="0" err="1" smtClean="0">
                <a:latin typeface="+mj-lt"/>
              </a:rPr>
              <a:t>ij</a:t>
            </a:r>
            <a:r>
              <a:rPr lang="en-US" sz="2000" dirty="0" smtClean="0">
                <a:latin typeface="+mj-lt"/>
              </a:rPr>
              <a:t>] =</a:t>
            </a:r>
            <a:r>
              <a:rPr lang="el-GR" sz="2000" dirty="0" smtClean="0">
                <a:latin typeface="+mj-lt"/>
                <a:cs typeface="Times New Roman" pitchFamily="18" charset="0"/>
              </a:rPr>
              <a:t>Φ</a:t>
            </a:r>
            <a:r>
              <a:rPr lang="en-US" sz="2000" dirty="0" smtClean="0">
                <a:latin typeface="+mj-lt"/>
                <a:cs typeface="Times New Roman" pitchFamily="18" charset="0"/>
              </a:rPr>
              <a:t>(</a:t>
            </a:r>
            <a:r>
              <a:rPr lang="el-GR" sz="2000" b="1" dirty="0" smtClean="0">
                <a:latin typeface="+mj-lt"/>
                <a:cs typeface="Times New Roman" pitchFamily="18" charset="0"/>
              </a:rPr>
              <a:t>β</a:t>
            </a:r>
            <a:r>
              <a:rPr lang="en-US" sz="2000" baseline="-25000" dirty="0" err="1" smtClean="0">
                <a:latin typeface="+mj-lt"/>
                <a:cs typeface="Times New Roman" pitchFamily="18" charset="0"/>
              </a:rPr>
              <a:t>j</a:t>
            </a:r>
            <a:r>
              <a:rPr lang="en-US" sz="2000" dirty="0" err="1" smtClean="0">
                <a:latin typeface="+mj-lt"/>
                <a:cs typeface="Times New Roman" pitchFamily="18" charset="0"/>
              </a:rPr>
              <a:t>’</a:t>
            </a:r>
            <a:r>
              <a:rPr lang="en-US" sz="2000" b="1" dirty="0" err="1" smtClean="0">
                <a:latin typeface="+mj-lt"/>
                <a:cs typeface="Times New Roman" pitchFamily="18" charset="0"/>
              </a:rPr>
              <a:t>x</a:t>
            </a:r>
            <a:r>
              <a:rPr lang="en-US" sz="2000" baseline="-25000" dirty="0" err="1" smtClean="0">
                <a:latin typeface="+mj-lt"/>
                <a:cs typeface="Times New Roman" pitchFamily="18" charset="0"/>
              </a:rPr>
              <a:t>ij</a:t>
            </a:r>
            <a:r>
              <a:rPr lang="en-US" sz="2000" dirty="0" smtClean="0">
                <a:latin typeface="+mj-lt"/>
                <a:cs typeface="Times New Roman" pitchFamily="18" charset="0"/>
              </a:rPr>
              <a:t>)  (</a:t>
            </a:r>
            <a:r>
              <a:rPr lang="en-US" sz="2000" dirty="0" err="1" smtClean="0">
                <a:latin typeface="+mj-lt"/>
                <a:cs typeface="Times New Roman" pitchFamily="18" charset="0"/>
              </a:rPr>
              <a:t>Univariate</a:t>
            </a:r>
            <a:r>
              <a:rPr lang="en-US" sz="2000" dirty="0" smtClean="0">
                <a:latin typeface="+mj-lt"/>
                <a:cs typeface="Times New Roman" pitchFamily="18" charset="0"/>
              </a:rPr>
              <a:t> probability)</a:t>
            </a:r>
          </a:p>
          <a:p>
            <a:pPr lvl="1" eaLnBrk="1" hangingPunct="1">
              <a:lnSpc>
                <a:spcPct val="90000"/>
              </a:lnSpc>
            </a:pPr>
            <a:r>
              <a:rPr lang="en-US" sz="2000" dirty="0" smtClean="0">
                <a:latin typeface="+mj-lt"/>
                <a:cs typeface="Times New Roman" pitchFamily="18" charset="0"/>
              </a:rPr>
              <a:t>Partials of E[y</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i1</a:t>
            </a:r>
            <a:r>
              <a:rPr lang="en-US" sz="2000" dirty="0" smtClean="0">
                <a:latin typeface="+mj-lt"/>
                <a:cs typeface="Times New Roman" pitchFamily="18" charset="0"/>
              </a:rPr>
              <a:t>,</a:t>
            </a:r>
            <a:r>
              <a:rPr lang="en-US" sz="2000" b="1" dirty="0" smtClean="0">
                <a:latin typeface="+mj-lt"/>
                <a:cs typeface="Times New Roman" pitchFamily="18" charset="0"/>
              </a:rPr>
              <a:t>x</a:t>
            </a:r>
            <a:r>
              <a:rPr lang="en-US" sz="2000" baseline="-25000" dirty="0" smtClean="0">
                <a:latin typeface="+mj-lt"/>
                <a:cs typeface="Times New Roman" pitchFamily="18" charset="0"/>
              </a:rPr>
              <a:t>i2</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 = P(y</a:t>
            </a:r>
            <a:r>
              <a:rPr lang="en-US" sz="2000" baseline="-25000" dirty="0" smtClean="0">
                <a:latin typeface="+mj-lt"/>
                <a:cs typeface="Times New Roman" pitchFamily="18" charset="0"/>
              </a:rPr>
              <a:t>i1</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r>
              <a:rPr lang="en-US" sz="2000" dirty="0" err="1" smtClean="0">
                <a:latin typeface="+mj-lt"/>
                <a:cs typeface="Times New Roman" pitchFamily="18" charset="0"/>
              </a:rPr>
              <a:t>Prob</a:t>
            </a:r>
            <a:r>
              <a:rPr lang="en-US" sz="2000" dirty="0" smtClean="0">
                <a:latin typeface="+mj-lt"/>
                <a:cs typeface="Times New Roman" pitchFamily="18" charset="0"/>
              </a:rPr>
              <a:t>[y</a:t>
            </a:r>
            <a:r>
              <a:rPr lang="en-US" sz="2000" baseline="-25000" dirty="0" smtClean="0">
                <a:latin typeface="+mj-lt"/>
                <a:cs typeface="Times New Roman" pitchFamily="18" charset="0"/>
              </a:rPr>
              <a:t>i2</a:t>
            </a:r>
            <a:r>
              <a:rPr lang="en-US" sz="2000" dirty="0" smtClean="0">
                <a:latin typeface="+mj-lt"/>
                <a:cs typeface="Times New Roman" pitchFamily="18" charset="0"/>
              </a:rPr>
              <a:t>=1]</a:t>
            </a:r>
          </a:p>
          <a:p>
            <a:pPr eaLnBrk="1" hangingPunct="1">
              <a:lnSpc>
                <a:spcPct val="90000"/>
              </a:lnSpc>
            </a:pPr>
            <a:r>
              <a:rPr lang="en-US" sz="2400" dirty="0" smtClean="0">
                <a:latin typeface="+mj-lt"/>
              </a:rPr>
              <a:t>Note marginal effects involve both sets of </a:t>
            </a:r>
            <a:r>
              <a:rPr lang="en-US" sz="2400" dirty="0" err="1" smtClean="0">
                <a:latin typeface="+mj-lt"/>
              </a:rPr>
              <a:t>regressors</a:t>
            </a:r>
            <a:r>
              <a:rPr lang="en-US" sz="2400" dirty="0" smtClean="0">
                <a:latin typeface="+mj-lt"/>
              </a:rPr>
              <a:t>. </a:t>
            </a:r>
            <a:br>
              <a:rPr lang="en-US" sz="2400" dirty="0" smtClean="0">
                <a:latin typeface="+mj-lt"/>
              </a:rPr>
            </a:br>
            <a:r>
              <a:rPr lang="en-US" sz="2400" dirty="0" smtClean="0">
                <a:latin typeface="+mj-lt"/>
              </a:rPr>
              <a:t>If there are common variables, there are two effects </a:t>
            </a:r>
            <a:br>
              <a:rPr lang="en-US" sz="2400" dirty="0" smtClean="0">
                <a:latin typeface="+mj-lt"/>
              </a:rPr>
            </a:br>
            <a:r>
              <a:rPr lang="en-US" sz="2400" dirty="0" smtClean="0">
                <a:latin typeface="+mj-lt"/>
              </a:rPr>
              <a:t>in the derivative that are added.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533400" y="457200"/>
            <a:ext cx="8229600" cy="1139825"/>
          </a:xfrm>
        </p:spPr>
        <p:txBody>
          <a:bodyPr/>
          <a:lstStyle/>
          <a:p>
            <a:pPr eaLnBrk="1" hangingPunct="1"/>
            <a:r>
              <a:rPr lang="en-US" sz="3600" dirty="0" smtClean="0"/>
              <a:t>Bivariate </a:t>
            </a:r>
            <a:r>
              <a:rPr lang="en-US" sz="3600" dirty="0" err="1" smtClean="0"/>
              <a:t>Probit</a:t>
            </a:r>
            <a:r>
              <a:rPr lang="en-US" sz="3600" dirty="0" smtClean="0"/>
              <a:t> Conditional Means</a:t>
            </a:r>
          </a:p>
        </p:txBody>
      </p:sp>
      <p:graphicFrame>
        <p:nvGraphicFramePr>
          <p:cNvPr id="20483" name="Object 3"/>
          <p:cNvGraphicFramePr>
            <a:graphicFrameLocks noChangeAspect="1"/>
          </p:cNvGraphicFramePr>
          <p:nvPr/>
        </p:nvGraphicFramePr>
        <p:xfrm>
          <a:off x="601663" y="1828800"/>
          <a:ext cx="8288337" cy="4303713"/>
        </p:xfrm>
        <a:graphic>
          <a:graphicData uri="http://schemas.openxmlformats.org/presentationml/2006/ole">
            <mc:AlternateContent xmlns:mc="http://schemas.openxmlformats.org/markup-compatibility/2006">
              <mc:Choice xmlns:v="urn:schemas-microsoft-com:vml" Requires="v">
                <p:oleObj spid="_x0000_s20499" name="Equation" r:id="rId4" imgW="5918200" imgH="3073400" progId="Equation.DSMT4">
                  <p:embed/>
                </p:oleObj>
              </mc:Choice>
              <mc:Fallback>
                <p:oleObj name="Equation" r:id="rId4" imgW="5918200" imgH="3073400" progId="Equation.DSMT4">
                  <p:embed/>
                  <p:pic>
                    <p:nvPicPr>
                      <p:cNvPr id="0"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63" y="1828800"/>
                        <a:ext cx="8288337" cy="4303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4" name="Rectangle 9"/>
          <p:cNvSpPr>
            <a:spLocks noChangeArrowheads="1"/>
          </p:cNvSpPr>
          <p:nvPr/>
        </p:nvSpPr>
        <p:spPr bwMode="auto">
          <a:xfrm>
            <a:off x="609600" y="1752600"/>
            <a:ext cx="35052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0485" name="Rectangle 11"/>
          <p:cNvSpPr>
            <a:spLocks noChangeArrowheads="1"/>
          </p:cNvSpPr>
          <p:nvPr/>
        </p:nvSpPr>
        <p:spPr bwMode="auto">
          <a:xfrm>
            <a:off x="609600" y="4191000"/>
            <a:ext cx="60198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28600" y="685800"/>
            <a:ext cx="8229600" cy="1139825"/>
          </a:xfrm>
        </p:spPr>
        <p:txBody>
          <a:bodyPr/>
          <a:lstStyle/>
          <a:p>
            <a:pPr eaLnBrk="1" hangingPunct="1"/>
            <a:r>
              <a:rPr lang="en-US" dirty="0" smtClean="0"/>
              <a:t>Marginal Effects: Decomposition</a:t>
            </a:r>
          </a:p>
        </p:txBody>
      </p:sp>
      <p:sp>
        <p:nvSpPr>
          <p:cNvPr id="21507" name="Text Box 3"/>
          <p:cNvSpPr txBox="1">
            <a:spLocks noChangeArrowheads="1"/>
          </p:cNvSpPr>
          <p:nvPr/>
        </p:nvSpPr>
        <p:spPr bwMode="auto">
          <a:xfrm>
            <a:off x="609600" y="1981200"/>
            <a:ext cx="8153400"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b="1" dirty="0">
                <a:latin typeface="Courier New" pitchFamily="49" charset="0"/>
              </a:rPr>
              <a:t>+------------------------------------------------------+</a:t>
            </a:r>
          </a:p>
          <a:p>
            <a:r>
              <a:rPr lang="en-US" b="1" dirty="0">
                <a:latin typeface="Courier New" pitchFamily="49" charset="0"/>
              </a:rPr>
              <a:t>| Marginal Effects for Ey1|y2=1                        |</a:t>
            </a:r>
          </a:p>
          <a:p>
            <a:r>
              <a:rPr lang="en-US" b="1" dirty="0">
                <a:latin typeface="Courier New" pitchFamily="49" charset="0"/>
              </a:rPr>
              <a:t>+----------+----------+----------+----------+----------+</a:t>
            </a:r>
          </a:p>
          <a:p>
            <a:r>
              <a:rPr lang="en-US" b="1" dirty="0">
                <a:latin typeface="Courier New" pitchFamily="49" charset="0"/>
              </a:rPr>
              <a:t>| Variable | </a:t>
            </a:r>
            <a:r>
              <a:rPr lang="en-US" b="1" dirty="0" err="1">
                <a:latin typeface="Courier New" pitchFamily="49" charset="0"/>
              </a:rPr>
              <a:t>Efct</a:t>
            </a:r>
            <a:r>
              <a:rPr lang="en-US" b="1" dirty="0">
                <a:latin typeface="Courier New" pitchFamily="49" charset="0"/>
              </a:rPr>
              <a:t>  x1 | </a:t>
            </a:r>
            <a:r>
              <a:rPr lang="en-US" b="1" dirty="0" err="1">
                <a:latin typeface="Courier New" pitchFamily="49" charset="0"/>
              </a:rPr>
              <a:t>Efct</a:t>
            </a:r>
            <a:r>
              <a:rPr lang="en-US" b="1" dirty="0">
                <a:latin typeface="Courier New" pitchFamily="49" charset="0"/>
              </a:rPr>
              <a:t>  x2 | </a:t>
            </a:r>
            <a:r>
              <a:rPr lang="en-US" b="1" dirty="0" err="1">
                <a:latin typeface="Courier New" pitchFamily="49" charset="0"/>
              </a:rPr>
              <a:t>Efct</a:t>
            </a:r>
            <a:r>
              <a:rPr lang="en-US" b="1" dirty="0">
                <a:latin typeface="Courier New" pitchFamily="49" charset="0"/>
              </a:rPr>
              <a:t>  z1 | </a:t>
            </a:r>
            <a:r>
              <a:rPr lang="en-US" b="1" dirty="0" err="1">
                <a:latin typeface="Courier New" pitchFamily="49" charset="0"/>
              </a:rPr>
              <a:t>Efct</a:t>
            </a:r>
            <a:r>
              <a:rPr lang="en-US" b="1" dirty="0">
                <a:latin typeface="Courier New" pitchFamily="49" charset="0"/>
              </a:rPr>
              <a:t>  z2 |</a:t>
            </a:r>
          </a:p>
          <a:p>
            <a:r>
              <a:rPr lang="en-US" b="1" dirty="0">
                <a:latin typeface="Courier New" pitchFamily="49" charset="0"/>
              </a:rPr>
              <a:t>+----------+----------+----------+----------+----------+</a:t>
            </a:r>
          </a:p>
          <a:p>
            <a:r>
              <a:rPr lang="en-US" b="1" dirty="0">
                <a:latin typeface="Courier New" pitchFamily="49" charset="0"/>
              </a:rPr>
              <a:t>| AGE      |   .00383 |  -.00035 |   .00000 |   .00000 |</a:t>
            </a:r>
          </a:p>
          <a:p>
            <a:r>
              <a:rPr lang="en-US" b="1" dirty="0">
                <a:latin typeface="Courier New" pitchFamily="49" charset="0"/>
              </a:rPr>
              <a:t>| FEMALE   |   .08857 |  -.00835 |   .00000 |   .00000 |</a:t>
            </a:r>
          </a:p>
          <a:p>
            <a:r>
              <a:rPr lang="en-US" b="1" dirty="0">
                <a:latin typeface="Courier New" pitchFamily="49" charset="0"/>
              </a:rPr>
              <a:t>| EDUC     |  -.00392 |   .00000 |   .00000 |   .00000 |</a:t>
            </a:r>
          </a:p>
          <a:p>
            <a:r>
              <a:rPr lang="en-US" b="1" dirty="0">
                <a:latin typeface="Courier New" pitchFamily="49" charset="0"/>
              </a:rPr>
              <a:t>| MARRIED  |   .00061 |   .00000 |   .00000 |   .00000 |</a:t>
            </a:r>
          </a:p>
          <a:p>
            <a:r>
              <a:rPr lang="en-US" b="1" dirty="0">
                <a:latin typeface="Courier New" pitchFamily="49" charset="0"/>
              </a:rPr>
              <a:t>| WORKING  |  -.02281 |   .00000 |   .00000 |   .00000 |</a:t>
            </a:r>
          </a:p>
          <a:p>
            <a:r>
              <a:rPr lang="en-US" b="1" dirty="0">
                <a:latin typeface="Courier New" pitchFamily="49" charset="0"/>
              </a:rPr>
              <a:t>| HHNINC   |   .00000 |   .00217 |   .00000 |   .00000 |</a:t>
            </a:r>
          </a:p>
          <a:p>
            <a:r>
              <a:rPr lang="en-US" b="1" dirty="0">
                <a:latin typeface="Courier New" pitchFamily="49" charset="0"/>
              </a:rPr>
              <a:t>| HHKIDS   |   .00000 |   .00035 |   .00000 |   .00000 |</a:t>
            </a:r>
          </a:p>
          <a:p>
            <a:r>
              <a:rPr lang="en-US" b="1" dirty="0">
                <a:latin typeface="Courier New" pitchFamily="49" charset="0"/>
              </a:rPr>
              <a:t>+----------+----------+----------+----------+----------+</a:t>
            </a:r>
          </a:p>
          <a:p>
            <a:pPr>
              <a:spcBef>
                <a:spcPct val="50000"/>
              </a:spcBef>
            </a:pPr>
            <a:endParaRPr lang="en-US" dirty="0"/>
          </a:p>
        </p:txBody>
      </p:sp>
      <p:sp>
        <p:nvSpPr>
          <p:cNvPr id="21508" name="Rectangle 5"/>
          <p:cNvSpPr>
            <a:spLocks noChangeArrowheads="1"/>
          </p:cNvSpPr>
          <p:nvPr/>
        </p:nvSpPr>
        <p:spPr bwMode="auto">
          <a:xfrm>
            <a:off x="5257800" y="2730500"/>
            <a:ext cx="2971800" cy="2714625"/>
          </a:xfrm>
          <a:prstGeom prst="rect">
            <a:avLst/>
          </a:prstGeom>
          <a:solidFill>
            <a:srgbClr val="000000">
              <a:alpha val="38823"/>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533400" y="841375"/>
            <a:ext cx="8229600" cy="1139825"/>
          </a:xfrm>
        </p:spPr>
        <p:txBody>
          <a:bodyPr/>
          <a:lstStyle/>
          <a:p>
            <a:pPr eaLnBrk="1" hangingPunct="1"/>
            <a:r>
              <a:rPr lang="en-US" sz="3200" dirty="0" smtClean="0"/>
              <a:t>Direct Effects</a:t>
            </a:r>
            <a:br>
              <a:rPr lang="en-US" sz="3200" dirty="0" smtClean="0"/>
            </a:br>
            <a:r>
              <a:rPr lang="en-US" sz="3200" dirty="0" smtClean="0"/>
              <a:t>Derivatives of E[y</a:t>
            </a:r>
            <a:r>
              <a:rPr lang="en-US" sz="3200" baseline="-25000" dirty="0" smtClean="0"/>
              <a:t>1</a:t>
            </a:r>
            <a:r>
              <a:rPr lang="en-US" sz="3200" dirty="0" smtClean="0"/>
              <a:t>|</a:t>
            </a:r>
            <a:r>
              <a:rPr lang="en-US" sz="3200" b="1" dirty="0" smtClean="0"/>
              <a:t>x</a:t>
            </a:r>
            <a:r>
              <a:rPr lang="en-US" sz="3200" baseline="-25000" dirty="0" smtClean="0"/>
              <a:t>1</a:t>
            </a:r>
            <a:r>
              <a:rPr lang="en-US" sz="3200" dirty="0" smtClean="0"/>
              <a:t>,</a:t>
            </a:r>
            <a:r>
              <a:rPr lang="en-US" sz="3200" b="1" dirty="0" smtClean="0"/>
              <a:t>x</a:t>
            </a:r>
            <a:r>
              <a:rPr lang="en-US" sz="3200" baseline="-25000" dirty="0" smtClean="0"/>
              <a:t>2</a:t>
            </a:r>
            <a:r>
              <a:rPr lang="en-US" sz="3200" dirty="0" smtClean="0"/>
              <a:t>,y</a:t>
            </a:r>
            <a:r>
              <a:rPr lang="en-US" sz="3200" baseline="-25000" dirty="0" smtClean="0"/>
              <a:t>2</a:t>
            </a:r>
            <a:r>
              <a:rPr lang="en-US" sz="3200" dirty="0" smtClean="0"/>
              <a:t>=1] </a:t>
            </a:r>
            <a:r>
              <a:rPr lang="en-US" sz="3200" dirty="0" err="1" smtClean="0"/>
              <a:t>wrt</a:t>
            </a:r>
            <a:r>
              <a:rPr lang="en-US" sz="3200" dirty="0" smtClean="0"/>
              <a:t> </a:t>
            </a:r>
            <a:r>
              <a:rPr lang="en-US" sz="3200" b="1" dirty="0" smtClean="0"/>
              <a:t>x</a:t>
            </a:r>
            <a:r>
              <a:rPr lang="en-US" sz="3200" baseline="-25000" dirty="0" smtClean="0"/>
              <a:t>1</a:t>
            </a:r>
          </a:p>
        </p:txBody>
      </p:sp>
      <p:sp>
        <p:nvSpPr>
          <p:cNvPr id="22531" name="Text Box 3"/>
          <p:cNvSpPr txBox="1">
            <a:spLocks noChangeArrowheads="1"/>
          </p:cNvSpPr>
          <p:nvPr/>
        </p:nvSpPr>
        <p:spPr bwMode="auto">
          <a:xfrm>
            <a:off x="457200" y="1981200"/>
            <a:ext cx="8382000" cy="445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These are the direct marginal effects.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.00382760      .00022088    17.329   .0000    43.5256898</a:t>
            </a:r>
          </a:p>
          <a:p>
            <a:r>
              <a:rPr lang="en-US" sz="1400" b="1">
                <a:latin typeface="Courier New" pitchFamily="49" charset="0"/>
              </a:rPr>
              <a:t> FEMALE         .08857260      .00519658    17.044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.000000   ......(Fixed Parameter).......     .35208362</a:t>
            </a:r>
          </a:p>
          <a:p>
            <a:r>
              <a:rPr lang="en-US" sz="1400" b="1">
                <a:latin typeface="Courier New" pitchFamily="49" charset="0"/>
              </a:rPr>
              <a:t> HHKIDS           .000000   ......(Fixed Parameter).......     .40273000</a:t>
            </a:r>
          </a:p>
          <a:p>
            <a:pPr>
              <a:spcBef>
                <a:spcPct val="50000"/>
              </a:spcBef>
            </a:pPr>
            <a:endParaRPr lang="en-US" sz="1400" b="1">
              <a:latin typeface="Courier New" pitchFamily="49"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518615" y="841375"/>
            <a:ext cx="8229600" cy="1139825"/>
          </a:xfrm>
        </p:spPr>
        <p:txBody>
          <a:bodyPr/>
          <a:lstStyle/>
          <a:p>
            <a:pPr eaLnBrk="1" hangingPunct="1"/>
            <a:r>
              <a:rPr lang="en-US" sz="3200" smtClean="0"/>
              <a:t>Indirect Effects</a:t>
            </a:r>
            <a:br>
              <a:rPr lang="en-US" sz="3200" smtClean="0"/>
            </a:br>
            <a:r>
              <a:rPr lang="en-US" sz="3200" smtClean="0"/>
              <a:t>Derivatives of E[y</a:t>
            </a:r>
            <a:r>
              <a:rPr lang="en-US" sz="3200" baseline="-25000" smtClean="0"/>
              <a:t>1</a:t>
            </a:r>
            <a:r>
              <a:rPr lang="en-US" sz="3200" smtClean="0"/>
              <a:t>|</a:t>
            </a:r>
            <a:r>
              <a:rPr lang="en-US" sz="3200" b="1" smtClean="0"/>
              <a:t>x</a:t>
            </a:r>
            <a:r>
              <a:rPr lang="en-US" sz="3200" baseline="-25000" smtClean="0"/>
              <a:t>1</a:t>
            </a:r>
            <a:r>
              <a:rPr lang="en-US" sz="3200" smtClean="0"/>
              <a:t>,</a:t>
            </a:r>
            <a:r>
              <a:rPr lang="en-US" sz="3200" b="1" smtClean="0"/>
              <a:t>x</a:t>
            </a:r>
            <a:r>
              <a:rPr lang="en-US" sz="3200" baseline="-25000" smtClean="0"/>
              <a:t>2</a:t>
            </a:r>
            <a:r>
              <a:rPr lang="en-US" sz="3200" smtClean="0"/>
              <a:t>,y</a:t>
            </a:r>
            <a:r>
              <a:rPr lang="en-US" sz="3200" baseline="-25000" smtClean="0"/>
              <a:t>2</a:t>
            </a:r>
            <a:r>
              <a:rPr lang="en-US" sz="3200" smtClean="0"/>
              <a:t>=1] wrt </a:t>
            </a:r>
            <a:r>
              <a:rPr lang="en-US" sz="3200" b="1" smtClean="0"/>
              <a:t>x</a:t>
            </a:r>
            <a:r>
              <a:rPr lang="en-US" sz="3200" baseline="-25000" smtClean="0"/>
              <a:t>2</a:t>
            </a:r>
          </a:p>
        </p:txBody>
      </p:sp>
      <p:sp>
        <p:nvSpPr>
          <p:cNvPr id="23555" name="Text Box 3"/>
          <p:cNvSpPr txBox="1">
            <a:spLocks noChangeArrowheads="1"/>
          </p:cNvSpPr>
          <p:nvPr/>
        </p:nvSpPr>
        <p:spPr bwMode="auto">
          <a:xfrm>
            <a:off x="457200" y="1905000"/>
            <a:ext cx="838200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Partial derivatives of E[y1|y2=1] with    |</a:t>
            </a:r>
          </a:p>
          <a:p>
            <a:r>
              <a:rPr lang="en-US" sz="1400" b="1" dirty="0">
                <a:latin typeface="Courier New" pitchFamily="49" charset="0"/>
              </a:rPr>
              <a:t>| respect to the vector of characteristics. |</a:t>
            </a:r>
          </a:p>
          <a:p>
            <a:r>
              <a:rPr lang="en-US" sz="1400" b="1" dirty="0">
                <a:latin typeface="Courier New" pitchFamily="49" charset="0"/>
              </a:rPr>
              <a:t>| They are computed at the means of the </a:t>
            </a:r>
            <a:r>
              <a:rPr lang="en-US" sz="1400" b="1" dirty="0" err="1">
                <a:latin typeface="Courier New" pitchFamily="49" charset="0"/>
              </a:rPr>
              <a:t>Xs</a:t>
            </a:r>
            <a:r>
              <a:rPr lang="en-US" sz="1400" b="1" dirty="0">
                <a:latin typeface="Courier New" pitchFamily="49" charset="0"/>
              </a:rPr>
              <a:t>. |</a:t>
            </a:r>
          </a:p>
          <a:p>
            <a:r>
              <a:rPr lang="en-US" sz="1400" b="1" dirty="0">
                <a:latin typeface="Courier New" pitchFamily="49" charset="0"/>
              </a:rPr>
              <a:t>| Effect shown is total of 4 parts above.   |</a:t>
            </a:r>
          </a:p>
          <a:p>
            <a:r>
              <a:rPr lang="en-US" sz="1400" b="1" dirty="0">
                <a:latin typeface="Courier New" pitchFamily="49" charset="0"/>
              </a:rPr>
              <a:t>| Estimate of E[y1|y2=1] = .819898          |</a:t>
            </a:r>
          </a:p>
          <a:p>
            <a:r>
              <a:rPr lang="en-US" sz="1400" b="1" dirty="0">
                <a:latin typeface="Courier New" pitchFamily="49" charset="0"/>
              </a:rPr>
              <a:t>| Observations used for means are All Obs.  |</a:t>
            </a:r>
          </a:p>
          <a:p>
            <a:r>
              <a:rPr lang="en-US" sz="1400" b="1" dirty="0">
                <a:latin typeface="Courier New" pitchFamily="49" charset="0"/>
              </a:rPr>
              <a:t>| These are the indirect marginal effects.  |</a:t>
            </a:r>
          </a:p>
          <a:p>
            <a:r>
              <a:rPr lang="en-US" sz="1400" b="1" dirty="0">
                <a:latin typeface="Courier New" pitchFamily="49" charset="0"/>
              </a:rPr>
              <a:t>+-------------------------------------------+</a:t>
            </a:r>
          </a:p>
          <a:p>
            <a:r>
              <a:rPr lang="en-US" sz="1400" b="1" dirty="0">
                <a:latin typeface="Courier New" pitchFamily="49" charset="0"/>
              </a:rPr>
              <a:t>+---------+--------------+----------------+--------+---------+----------+</a:t>
            </a:r>
          </a:p>
          <a:p>
            <a:r>
              <a:rPr lang="en-US" sz="1400" b="1" dirty="0">
                <a:latin typeface="Courier New" pitchFamily="49" charset="0"/>
              </a:rPr>
              <a:t>|Variable | Coefficient  | Standard Error |b/St.</a:t>
            </a:r>
            <a:r>
              <a:rPr lang="en-US" sz="1400" b="1" dirty="0" err="1">
                <a:latin typeface="Courier New" pitchFamily="49" charset="0"/>
              </a:rPr>
              <a:t>Er</a:t>
            </a:r>
            <a:r>
              <a:rPr lang="en-US" sz="1400" b="1" dirty="0">
                <a:latin typeface="Courier New" pitchFamily="49" charset="0"/>
              </a:rPr>
              <a:t>.|P[|Z|&gt;z] | Mean of X|</a:t>
            </a:r>
          </a:p>
          <a:p>
            <a:r>
              <a:rPr lang="en-US" sz="1400" b="1" dirty="0">
                <a:latin typeface="Courier New" pitchFamily="49" charset="0"/>
              </a:rPr>
              <a:t>+---------+--------------+----------------+--------+---------+----------+</a:t>
            </a:r>
          </a:p>
          <a:p>
            <a:r>
              <a:rPr lang="en-US" sz="1400" b="1" dirty="0">
                <a:latin typeface="Courier New" pitchFamily="49" charset="0"/>
              </a:rPr>
              <a:t> AGE           -.00035034    .697563D-04    -5.022   .0000    43.5256898</a:t>
            </a:r>
          </a:p>
          <a:p>
            <a:r>
              <a:rPr lang="en-US" sz="1400" b="1" dirty="0">
                <a:latin typeface="Courier New" pitchFamily="49" charset="0"/>
              </a:rPr>
              <a:t> FEMALE        -.00835397      .00150062    -5.567   .0000     .47877479</a:t>
            </a:r>
          </a:p>
          <a:p>
            <a:r>
              <a:rPr lang="en-US" sz="1400" b="1" dirty="0">
                <a:latin typeface="Courier New" pitchFamily="49" charset="0"/>
              </a:rPr>
              <a:t> EDUC             .000000   ......(Fixed Parameter).......    11.3206310</a:t>
            </a:r>
          </a:p>
          <a:p>
            <a:r>
              <a:rPr lang="en-US" sz="1400" b="1" dirty="0">
                <a:latin typeface="Courier New" pitchFamily="49" charset="0"/>
              </a:rPr>
              <a:t> MARRIED          .000000   ......(Fixed Parameter).......     .75861817</a:t>
            </a:r>
          </a:p>
          <a:p>
            <a:r>
              <a:rPr lang="en-US" sz="1400" b="1" dirty="0">
                <a:latin typeface="Courier New" pitchFamily="49" charset="0"/>
              </a:rPr>
              <a:t> WORKING          .000000   ......(Fixed Parameter).......     .67704750</a:t>
            </a:r>
          </a:p>
          <a:p>
            <a:r>
              <a:rPr lang="en-US" sz="1400" b="1" dirty="0">
                <a:latin typeface="Courier New" pitchFamily="49" charset="0"/>
              </a:rPr>
              <a:t> HHNINC         .00216510      .00374879      .578   .5636     .35208362</a:t>
            </a:r>
          </a:p>
          <a:p>
            <a:r>
              <a:rPr lang="en-US" sz="1400" b="1" dirty="0">
                <a:latin typeface="Courier New" pitchFamily="49" charset="0"/>
              </a:rPr>
              <a:t> HHKIDS         .00034768      .00164160      .212   .8323     .40273000</a:t>
            </a:r>
          </a:p>
          <a:p>
            <a:pPr>
              <a:spcBef>
                <a:spcPct val="50000"/>
              </a:spcBef>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457200" y="897103"/>
            <a:ext cx="8229600" cy="1139825"/>
          </a:xfrm>
        </p:spPr>
        <p:txBody>
          <a:bodyPr/>
          <a:lstStyle/>
          <a:p>
            <a:pPr eaLnBrk="1" hangingPunct="1"/>
            <a:r>
              <a:rPr lang="en-US" sz="3200" dirty="0" smtClean="0"/>
              <a:t>Marginal Effects: Total Effects</a:t>
            </a:r>
            <a:br>
              <a:rPr lang="en-US" sz="3200" dirty="0" smtClean="0"/>
            </a:br>
            <a:r>
              <a:rPr lang="en-US" sz="3200" dirty="0" smtClean="0"/>
              <a:t>Sum of Two Derivative Vectors</a:t>
            </a:r>
          </a:p>
        </p:txBody>
      </p:sp>
      <p:sp>
        <p:nvSpPr>
          <p:cNvPr id="24579" name="Text Box 3"/>
          <p:cNvSpPr txBox="1">
            <a:spLocks noChangeArrowheads="1"/>
          </p:cNvSpPr>
          <p:nvPr/>
        </p:nvSpPr>
        <p:spPr bwMode="auto">
          <a:xfrm>
            <a:off x="457200" y="2057400"/>
            <a:ext cx="8382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Courier New" pitchFamily="49" charset="0"/>
              </a:rPr>
              <a:t>+-------------------------------------------+</a:t>
            </a:r>
          </a:p>
          <a:p>
            <a:r>
              <a:rPr lang="en-US" sz="1400" b="1">
                <a:latin typeface="Courier New" pitchFamily="49" charset="0"/>
              </a:rPr>
              <a:t>| Partial derivatives of E[y1|y2=1] with    |</a:t>
            </a:r>
          </a:p>
          <a:p>
            <a:r>
              <a:rPr lang="en-US" sz="1400" b="1">
                <a:latin typeface="Courier New" pitchFamily="49" charset="0"/>
              </a:rPr>
              <a:t>| respect to the vector of characteristics. |</a:t>
            </a:r>
          </a:p>
          <a:p>
            <a:r>
              <a:rPr lang="en-US" sz="1400" b="1">
                <a:latin typeface="Courier New" pitchFamily="49" charset="0"/>
              </a:rPr>
              <a:t>| They are computed at the means of the Xs. |</a:t>
            </a:r>
          </a:p>
          <a:p>
            <a:r>
              <a:rPr lang="en-US" sz="1400" b="1">
                <a:latin typeface="Courier New" pitchFamily="49" charset="0"/>
              </a:rPr>
              <a:t>| Effect shown is total of 4 parts above.   |</a:t>
            </a:r>
          </a:p>
          <a:p>
            <a:r>
              <a:rPr lang="en-US" sz="1400" b="1">
                <a:latin typeface="Courier New" pitchFamily="49" charset="0"/>
              </a:rPr>
              <a:t>| Estimate of E[y1|y2=1] = .819898          |</a:t>
            </a:r>
          </a:p>
          <a:p>
            <a:r>
              <a:rPr lang="en-US" sz="1400" b="1">
                <a:latin typeface="Courier New" pitchFamily="49" charset="0"/>
              </a:rPr>
              <a:t>| Observations used for means are All Obs.  |</a:t>
            </a:r>
          </a:p>
          <a:p>
            <a:r>
              <a:rPr lang="en-US" sz="1400" b="1">
                <a:latin typeface="Courier New" pitchFamily="49" charset="0"/>
              </a:rPr>
              <a:t>| Total effects reported = direct+indirect.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AGE            .00347726      .00022941    15.157   .0000    43.5256898</a:t>
            </a:r>
          </a:p>
          <a:p>
            <a:r>
              <a:rPr lang="en-US" sz="1400" b="1">
                <a:latin typeface="Courier New" pitchFamily="49" charset="0"/>
              </a:rPr>
              <a:t> FEMALE         .08021863      .00535648    14.976   .0000     .47877479</a:t>
            </a:r>
          </a:p>
          <a:p>
            <a:r>
              <a:rPr lang="en-US" sz="1400" b="1">
                <a:latin typeface="Courier New" pitchFamily="49" charset="0"/>
              </a:rPr>
              <a:t> EDUC          -.00392413      .00093911    -4.179   .0000    11.3206310</a:t>
            </a:r>
          </a:p>
          <a:p>
            <a:r>
              <a:rPr lang="en-US" sz="1400" b="1">
                <a:latin typeface="Courier New" pitchFamily="49" charset="0"/>
              </a:rPr>
              <a:t> MARRIED        .00061108      .00506488      .121   .9040     .75861817</a:t>
            </a:r>
          </a:p>
          <a:p>
            <a:r>
              <a:rPr lang="en-US" sz="1400" b="1">
                <a:latin typeface="Courier New" pitchFamily="49" charset="0"/>
              </a:rPr>
              <a:t> WORKING       -.02280671      .00518908    -4.395   .0000     .67704750</a:t>
            </a:r>
          </a:p>
          <a:p>
            <a:r>
              <a:rPr lang="en-US" sz="1400" b="1">
                <a:latin typeface="Courier New" pitchFamily="49" charset="0"/>
              </a:rPr>
              <a:t> HHNINC         .00216510      .00374879      .578   .5636     .35208362</a:t>
            </a:r>
          </a:p>
          <a:p>
            <a:r>
              <a:rPr lang="en-US" sz="1400" b="1">
                <a:latin typeface="Courier New" pitchFamily="49" charset="0"/>
              </a:rPr>
              <a:t> HHKIDS         .00034768      .00164160      .212   .8323     .40273000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533400" y="1222375"/>
            <a:ext cx="8229600" cy="1139825"/>
          </a:xfrm>
        </p:spPr>
        <p:txBody>
          <a:bodyPr/>
          <a:lstStyle/>
          <a:p>
            <a:pPr eaLnBrk="1" hangingPunct="1"/>
            <a:r>
              <a:rPr lang="en-US" sz="3600" dirty="0" smtClean="0"/>
              <a:t>Marginal Effects: Dummy Variables</a:t>
            </a:r>
            <a:br>
              <a:rPr lang="en-US" sz="3600" dirty="0" smtClean="0"/>
            </a:br>
            <a:r>
              <a:rPr lang="en-US" sz="3600" dirty="0" smtClean="0"/>
              <a:t>Using Differences of Probabilities</a:t>
            </a:r>
          </a:p>
        </p:txBody>
      </p:sp>
      <p:sp>
        <p:nvSpPr>
          <p:cNvPr id="25603" name="Text Box 3"/>
          <p:cNvSpPr txBox="1">
            <a:spLocks noChangeArrowheads="1"/>
          </p:cNvSpPr>
          <p:nvPr/>
        </p:nvSpPr>
        <p:spPr bwMode="auto">
          <a:xfrm>
            <a:off x="1371600" y="2536825"/>
            <a:ext cx="7086600"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dirty="0">
                <a:latin typeface="Courier New" pitchFamily="49" charset="0"/>
              </a:rPr>
              <a:t>+-----------------------------------------------------------+</a:t>
            </a:r>
          </a:p>
          <a:p>
            <a:r>
              <a:rPr lang="en-US" sz="1400" b="1" dirty="0">
                <a:latin typeface="Courier New" pitchFamily="49" charset="0"/>
              </a:rPr>
              <a:t>| Analysis of dummy variables in the model. The effects are |</a:t>
            </a:r>
          </a:p>
          <a:p>
            <a:r>
              <a:rPr lang="en-US" sz="1400" b="1" dirty="0">
                <a:latin typeface="Courier New" pitchFamily="49" charset="0"/>
              </a:rPr>
              <a:t>| computed using E[y1|y2=1,d=1] - E[y1|y2=1,d=0] where d is |</a:t>
            </a:r>
          </a:p>
          <a:p>
            <a:r>
              <a:rPr lang="en-US" sz="1400" b="1" dirty="0">
                <a:latin typeface="Courier New" pitchFamily="49" charset="0"/>
              </a:rPr>
              <a:t>| the variable. Variances use the delta method.  The effect |</a:t>
            </a:r>
          </a:p>
          <a:p>
            <a:r>
              <a:rPr lang="en-US" sz="1400" b="1" dirty="0">
                <a:latin typeface="Courier New" pitchFamily="49" charset="0"/>
              </a:rPr>
              <a:t>| accounts for all appearances of the variable in the model.|</a:t>
            </a:r>
          </a:p>
          <a:p>
            <a:r>
              <a:rPr lang="en-US" sz="1400" b="1" dirty="0">
                <a:latin typeface="Courier New" pitchFamily="49" charset="0"/>
              </a:rPr>
              <a:t>+-----------------------------------------------------------+</a:t>
            </a:r>
          </a:p>
          <a:p>
            <a:r>
              <a:rPr lang="en-US" sz="1400" b="1" dirty="0">
                <a:latin typeface="Courier New" pitchFamily="49" charset="0"/>
              </a:rPr>
              <a:t>|Variable      Effect   Standard error     t ratio  (</a:t>
            </a:r>
            <a:r>
              <a:rPr lang="en-US" sz="1400" b="1" dirty="0" err="1">
                <a:latin typeface="Courier New" pitchFamily="49" charset="0"/>
              </a:rPr>
              <a:t>deriv</a:t>
            </a:r>
            <a:r>
              <a:rPr lang="en-US" sz="1400" b="1" dirty="0">
                <a:latin typeface="Courier New" pitchFamily="49" charset="0"/>
              </a:rPr>
              <a:t>) |</a:t>
            </a:r>
          </a:p>
          <a:p>
            <a:r>
              <a:rPr lang="en-US" sz="1400" b="1" dirty="0">
                <a:latin typeface="Courier New" pitchFamily="49" charset="0"/>
              </a:rPr>
              <a:t>+-----------------------------------------------------------+</a:t>
            </a:r>
          </a:p>
          <a:p>
            <a:r>
              <a:rPr lang="en-US" sz="1400" b="1" dirty="0">
                <a:latin typeface="Courier New" pitchFamily="49" charset="0"/>
              </a:rPr>
              <a:t> FEMALE       .079694     .005290           15.065  (.080219)</a:t>
            </a:r>
          </a:p>
          <a:p>
            <a:r>
              <a:rPr lang="en-US" sz="1400" b="1" dirty="0">
                <a:latin typeface="Courier New" pitchFamily="49" charset="0"/>
              </a:rPr>
              <a:t> MARRIED      .000611     .005070             .121  (.000511)</a:t>
            </a:r>
          </a:p>
          <a:p>
            <a:r>
              <a:rPr lang="en-US" sz="1400" b="1" dirty="0">
                <a:latin typeface="Courier New" pitchFamily="49" charset="0"/>
              </a:rPr>
              <a:t> WORKING     -.022485     .005044           -4.457 (-.022807)</a:t>
            </a:r>
          </a:p>
          <a:p>
            <a:r>
              <a:rPr lang="en-US" sz="1400" b="1" dirty="0">
                <a:latin typeface="Courier New" pitchFamily="49" charset="0"/>
              </a:rPr>
              <a:t> HHKIDS       .000348     .001641             .212  (.000348)</a:t>
            </a:r>
          </a:p>
        </p:txBody>
      </p:sp>
      <p:sp>
        <p:nvSpPr>
          <p:cNvPr id="25604" name="Rectangle 5"/>
          <p:cNvSpPr>
            <a:spLocks noChangeArrowheads="1"/>
          </p:cNvSpPr>
          <p:nvPr/>
        </p:nvSpPr>
        <p:spPr bwMode="auto">
          <a:xfrm>
            <a:off x="6858000" y="37338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25605" name="Rectangle 6"/>
          <p:cNvSpPr>
            <a:spLocks noChangeArrowheads="1"/>
          </p:cNvSpPr>
          <p:nvPr/>
        </p:nvSpPr>
        <p:spPr bwMode="auto">
          <a:xfrm>
            <a:off x="2743200" y="3810000"/>
            <a:ext cx="1143000" cy="1371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90800"/>
            <a:ext cx="812482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Title 1"/>
          <p:cNvSpPr>
            <a:spLocks noGrp="1"/>
          </p:cNvSpPr>
          <p:nvPr>
            <p:ph type="title"/>
          </p:nvPr>
        </p:nvSpPr>
        <p:spPr>
          <a:xfrm>
            <a:off x="457200" y="990600"/>
            <a:ext cx="8229600" cy="1139825"/>
          </a:xfrm>
        </p:spPr>
        <p:txBody>
          <a:bodyPr/>
          <a:lstStyle/>
          <a:p>
            <a:r>
              <a:rPr lang="en-US" dirty="0" smtClean="0"/>
              <a:t>Average Partial Effects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692624"/>
            <a:ext cx="8229600" cy="1139825"/>
          </a:xfrm>
        </p:spPr>
        <p:txBody>
          <a:bodyPr/>
          <a:lstStyle/>
          <a:p>
            <a:r>
              <a:rPr lang="en-US" smtClean="0"/>
              <a:t>Model Simulation</a:t>
            </a:r>
          </a:p>
        </p:txBody>
      </p:sp>
      <p:pic>
        <p:nvPicPr>
          <p:cNvPr id="307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57400"/>
            <a:ext cx="8134350"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84175"/>
            <a:ext cx="8229600" cy="1139825"/>
          </a:xfrm>
        </p:spPr>
        <p:txBody>
          <a:bodyPr/>
          <a:lstStyle/>
          <a:p>
            <a:r>
              <a:rPr lang="en-US" dirty="0" smtClean="0"/>
              <a:t>Model Simulation</a:t>
            </a:r>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600200"/>
            <a:ext cx="819467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304800" y="612775"/>
            <a:ext cx="8229600" cy="1139825"/>
          </a:xfrm>
        </p:spPr>
        <p:txBody>
          <a:bodyPr/>
          <a:lstStyle/>
          <a:p>
            <a:pPr eaLnBrk="1" hangingPunct="1"/>
            <a:r>
              <a:rPr lang="en-US" sz="3600" dirty="0" smtClean="0"/>
              <a:t>A Simultaneous Equations Model</a:t>
            </a:r>
          </a:p>
        </p:txBody>
      </p:sp>
      <p:graphicFrame>
        <p:nvGraphicFramePr>
          <p:cNvPr id="32771" name="Object 3"/>
          <p:cNvGraphicFramePr>
            <a:graphicFrameLocks noGrp="1" noChangeAspect="1"/>
          </p:cNvGraphicFramePr>
          <p:nvPr>
            <p:ph idx="4294967295"/>
            <p:extLst>
              <p:ext uri="{D42A27DB-BD31-4B8C-83A1-F6EECF244321}">
                <p14:modId xmlns:p14="http://schemas.microsoft.com/office/powerpoint/2010/main" val="2841961422"/>
              </p:ext>
            </p:extLst>
          </p:nvPr>
        </p:nvGraphicFramePr>
        <p:xfrm>
          <a:off x="1512888" y="2133600"/>
          <a:ext cx="6499225" cy="3836988"/>
        </p:xfrm>
        <a:graphic>
          <a:graphicData uri="http://schemas.openxmlformats.org/presentationml/2006/ole">
            <mc:AlternateContent xmlns:mc="http://schemas.openxmlformats.org/markup-compatibility/2006">
              <mc:Choice xmlns:v="urn:schemas-microsoft-com:vml" Requires="v">
                <p:oleObj spid="_x0000_s32786" name="Equation" r:id="rId4" imgW="3162240" imgH="1866600" progId="Equation.DSMT4">
                  <p:embed/>
                </p:oleObj>
              </mc:Choice>
              <mc:Fallback>
                <p:oleObj name="Equation" r:id="rId4" imgW="3162240" imgH="1866600" progId="Equation.DSMT4">
                  <p:embed/>
                  <p:pic>
                    <p:nvPicPr>
                      <p:cNvPr id="0" name="Picture 15"/>
                      <p:cNvPicPr>
                        <a:picLocks noGrp="1" noChangeAspect="1" noChangeArrowheads="1"/>
                      </p:cNvPicPr>
                      <p:nvPr/>
                    </p:nvPicPr>
                    <p:blipFill>
                      <a:blip r:embed="rId5"/>
                      <a:srcRect/>
                      <a:stretch>
                        <a:fillRect/>
                      </a:stretch>
                    </p:blipFill>
                    <p:spPr bwMode="auto">
                      <a:xfrm>
                        <a:off x="1512888" y="2133600"/>
                        <a:ext cx="6499225" cy="3836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60375"/>
            <a:ext cx="8229600" cy="1139825"/>
          </a:xfrm>
        </p:spPr>
        <p:txBody>
          <a:bodyPr/>
          <a:lstStyle/>
          <a:p>
            <a:pPr eaLnBrk="1" hangingPunct="1"/>
            <a:r>
              <a:rPr lang="en-US" sz="3600" dirty="0" smtClean="0"/>
              <a:t>Fully Simultaneous “Model”</a:t>
            </a:r>
          </a:p>
        </p:txBody>
      </p:sp>
      <p:sp>
        <p:nvSpPr>
          <p:cNvPr id="33795" name="Text Box 4"/>
          <p:cNvSpPr txBox="1">
            <a:spLocks noChangeArrowheads="1"/>
          </p:cNvSpPr>
          <p:nvPr/>
        </p:nvSpPr>
        <p:spPr bwMode="auto">
          <a:xfrm>
            <a:off x="1066800" y="1600200"/>
            <a:ext cx="70104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a:latin typeface="Courier New" pitchFamily="49" charset="0"/>
              </a:rPr>
              <a:t>----------------------------------------------------------------------</a:t>
            </a:r>
          </a:p>
          <a:p>
            <a:r>
              <a:rPr lang="en-US" sz="1200" b="1">
                <a:latin typeface="Courier New" pitchFamily="49" charset="0"/>
              </a:rPr>
              <a:t>FIML Estimates of Bivariate Probit Model</a:t>
            </a:r>
          </a:p>
          <a:p>
            <a:r>
              <a:rPr lang="en-US" sz="1200" b="1">
                <a:latin typeface="Courier New" pitchFamily="49" charset="0"/>
              </a:rPr>
              <a:t>Dependent variable               DOCHOS</a:t>
            </a:r>
          </a:p>
          <a:p>
            <a:r>
              <a:rPr lang="en-US" sz="1200" b="1">
                <a:latin typeface="Courier New" pitchFamily="49" charset="0"/>
              </a:rPr>
              <a:t>Log likelihood function    -20318.69455</a:t>
            </a:r>
          </a:p>
          <a:p>
            <a:r>
              <a:rPr lang="en-US" sz="1200" b="1">
                <a:latin typeface="Courier New" pitchFamily="49" charset="0"/>
              </a:rPr>
              <a:t>--------+-------------------------------------------------------------</a:t>
            </a:r>
          </a:p>
          <a:p>
            <a:r>
              <a:rPr lang="en-US" sz="1200" b="1">
                <a:latin typeface="Courier New" pitchFamily="49" charset="0"/>
              </a:rPr>
              <a:t>Variable| Coefficient    Standard Error  b/St.Er. P[|Z|&gt;z]   Mean of X</a:t>
            </a:r>
          </a:p>
          <a:p>
            <a:r>
              <a:rPr lang="en-US" sz="1200" b="1">
                <a:latin typeface="Courier New" pitchFamily="49" charset="0"/>
              </a:rPr>
              <a:t>--------+-------------------------------------------------------------</a:t>
            </a:r>
          </a:p>
          <a:p>
            <a:r>
              <a:rPr lang="en-US" sz="1200" b="1">
                <a:latin typeface="Courier New" pitchFamily="49" charset="0"/>
              </a:rPr>
              <a:t>        |Index    equation for </a:t>
            </a:r>
            <a:r>
              <a:rPr lang="en-US" sz="1200" b="1">
                <a:solidFill>
                  <a:srgbClr val="FF3300"/>
                </a:solidFill>
                <a:latin typeface="Courier New" pitchFamily="49" charset="0"/>
              </a:rPr>
              <a:t>DOCTOR</a:t>
            </a:r>
          </a:p>
          <a:p>
            <a:r>
              <a:rPr lang="en-US" sz="1200" b="1">
                <a:latin typeface="Courier New" pitchFamily="49" charset="0"/>
              </a:rPr>
              <a:t>Constant|    -.46741***       .06726       -6.949   .0000</a:t>
            </a:r>
          </a:p>
          <a:p>
            <a:r>
              <a:rPr lang="en-US" sz="1200" b="1">
                <a:latin typeface="Courier New" pitchFamily="49" charset="0"/>
              </a:rPr>
              <a:t>     AGE|     .01124***       .00084       13.353   .0000      43.5257</a:t>
            </a:r>
          </a:p>
          <a:p>
            <a:r>
              <a:rPr lang="en-US" sz="1200" b="1">
                <a:latin typeface="Courier New" pitchFamily="49" charset="0"/>
              </a:rPr>
              <a:t>  FEMALE|     .27070***       .01961       13.807   .0000       .47877</a:t>
            </a:r>
          </a:p>
          <a:p>
            <a:r>
              <a:rPr lang="en-US" sz="1200" b="1">
                <a:latin typeface="Courier New" pitchFamily="49" charset="0"/>
              </a:rPr>
              <a:t>    EDUC|    -.00025          .00376        -.067   .9463      11.3206</a:t>
            </a:r>
          </a:p>
          <a:p>
            <a:r>
              <a:rPr lang="en-US" sz="1200" b="1">
                <a:latin typeface="Courier New" pitchFamily="49" charset="0"/>
              </a:rPr>
              <a:t> MARRIED|    -.00212          .02114        -.100   .9201       .75862</a:t>
            </a:r>
          </a:p>
          <a:p>
            <a:r>
              <a:rPr lang="en-US" sz="1200" b="1">
                <a:latin typeface="Courier New" pitchFamily="49" charset="0"/>
              </a:rPr>
              <a:t> WORKING|    -.00362          .02212        -.164   .8701       .67705</a:t>
            </a:r>
          </a:p>
          <a:p>
            <a:r>
              <a:rPr lang="en-US" sz="1200" b="1">
                <a:solidFill>
                  <a:srgbClr val="FF3300"/>
                </a:solidFill>
                <a:latin typeface="Courier New" pitchFamily="49" charset="0"/>
              </a:rPr>
              <a:t>HOSPITAL|    2.04295***       .30031        6.803   .0000       .08765</a:t>
            </a:r>
          </a:p>
          <a:p>
            <a:r>
              <a:rPr lang="en-US" sz="1200" b="1">
                <a:latin typeface="Courier New" pitchFamily="49" charset="0"/>
              </a:rPr>
              <a:t>        |Index    equation for </a:t>
            </a:r>
            <a:r>
              <a:rPr lang="en-US" sz="1200" b="1">
                <a:solidFill>
                  <a:srgbClr val="FF3300"/>
                </a:solidFill>
                <a:latin typeface="Courier New" pitchFamily="49" charset="0"/>
              </a:rPr>
              <a:t>HOSPITAL</a:t>
            </a:r>
          </a:p>
          <a:p>
            <a:r>
              <a:rPr lang="en-US" sz="1200" b="1">
                <a:latin typeface="Courier New" pitchFamily="49" charset="0"/>
              </a:rPr>
              <a:t>Constant|   -1.58437***       .08367      -18.936   .0000</a:t>
            </a:r>
          </a:p>
          <a:p>
            <a:r>
              <a:rPr lang="en-US" sz="1200" b="1">
                <a:latin typeface="Courier New" pitchFamily="49" charset="0"/>
              </a:rPr>
              <a:t>     AGE|    -.01115***       .00165       -6.755   .0000      43.5257</a:t>
            </a:r>
          </a:p>
          <a:p>
            <a:r>
              <a:rPr lang="en-US" sz="1200" b="1">
                <a:latin typeface="Courier New" pitchFamily="49" charset="0"/>
              </a:rPr>
              <a:t>  FEMALE|    -.26881***       .03966       -6.778   .0000       .47877</a:t>
            </a:r>
          </a:p>
          <a:p>
            <a:r>
              <a:rPr lang="en-US" sz="1200" b="1">
                <a:latin typeface="Courier New" pitchFamily="49" charset="0"/>
              </a:rPr>
              <a:t>  HHNINC|     .00421          .08006         .053   .9581       .35208</a:t>
            </a:r>
          </a:p>
          <a:p>
            <a:r>
              <a:rPr lang="en-US" sz="1200" b="1">
                <a:latin typeface="Courier New" pitchFamily="49" charset="0"/>
              </a:rPr>
              <a:t>  HHKIDS|    -.00050          .03559        -.014   .9888       .40273</a:t>
            </a:r>
          </a:p>
          <a:p>
            <a:r>
              <a:rPr lang="en-US" sz="1200" b="1">
                <a:latin typeface="Courier New" pitchFamily="49" charset="0"/>
              </a:rPr>
              <a:t>  </a:t>
            </a:r>
            <a:r>
              <a:rPr lang="en-US" sz="1200" b="1">
                <a:solidFill>
                  <a:srgbClr val="FF3300"/>
                </a:solidFill>
                <a:latin typeface="Courier New" pitchFamily="49" charset="0"/>
              </a:rPr>
              <a:t>DOCTOR|    2.04479***       .09133       22.389   .0000       .62911</a:t>
            </a:r>
          </a:p>
          <a:p>
            <a:r>
              <a:rPr lang="en-US" sz="1200" b="1">
                <a:latin typeface="Courier New" pitchFamily="49" charset="0"/>
              </a:rPr>
              <a:t>        |Disturbance correlation</a:t>
            </a:r>
          </a:p>
          <a:p>
            <a:r>
              <a:rPr lang="en-US" sz="1200" b="1">
                <a:solidFill>
                  <a:srgbClr val="FF3300"/>
                </a:solidFill>
                <a:latin typeface="Courier New" pitchFamily="49" charset="0"/>
              </a:rPr>
              <a:t>RHO(1,2)|    -.99996***       .00048     ********   .0000</a:t>
            </a:r>
          </a:p>
          <a:p>
            <a:r>
              <a:rPr lang="en-US" sz="1200" b="1">
                <a:latin typeface="Courier New" pitchFamily="49" charset="0"/>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57200" y="917575"/>
            <a:ext cx="8229600" cy="1139825"/>
          </a:xfrm>
        </p:spPr>
        <p:txBody>
          <a:bodyPr/>
          <a:lstStyle/>
          <a:p>
            <a:pPr eaLnBrk="1" hangingPunct="1"/>
            <a:r>
              <a:rPr lang="en-US" sz="3200" dirty="0" smtClean="0"/>
              <a:t>A Recursive Simultaneous </a:t>
            </a:r>
            <a:br>
              <a:rPr lang="en-US" sz="3200" dirty="0" smtClean="0"/>
            </a:br>
            <a:r>
              <a:rPr lang="en-US" sz="3200" dirty="0" smtClean="0"/>
              <a:t>Equations Model</a:t>
            </a:r>
          </a:p>
        </p:txBody>
      </p:sp>
      <p:graphicFrame>
        <p:nvGraphicFramePr>
          <p:cNvPr id="35843" name="Object 3"/>
          <p:cNvGraphicFramePr>
            <a:graphicFrameLocks noGrp="1" noChangeAspect="1"/>
          </p:cNvGraphicFramePr>
          <p:nvPr>
            <p:ph idx="4294967295"/>
            <p:extLst>
              <p:ext uri="{D42A27DB-BD31-4B8C-83A1-F6EECF244321}">
                <p14:modId xmlns:p14="http://schemas.microsoft.com/office/powerpoint/2010/main" val="816330000"/>
              </p:ext>
            </p:extLst>
          </p:nvPr>
        </p:nvGraphicFramePr>
        <p:xfrm>
          <a:off x="1652588" y="2052638"/>
          <a:ext cx="6065837" cy="3814762"/>
        </p:xfrm>
        <a:graphic>
          <a:graphicData uri="http://schemas.openxmlformats.org/presentationml/2006/ole">
            <mc:AlternateContent xmlns:mc="http://schemas.openxmlformats.org/markup-compatibility/2006">
              <mc:Choice xmlns:v="urn:schemas-microsoft-com:vml" Requires="v">
                <p:oleObj spid="_x0000_s35859" name="Equation" r:id="rId4" imgW="4038480" imgH="2539800" progId="Equation.DSMT4">
                  <p:embed/>
                </p:oleObj>
              </mc:Choice>
              <mc:Fallback>
                <p:oleObj name="Equation" r:id="rId4" imgW="4038480" imgH="2539800" progId="Equation.DSMT4">
                  <p:embed/>
                  <p:pic>
                    <p:nvPicPr>
                      <p:cNvPr id="0" name="Picture 17"/>
                      <p:cNvPicPr>
                        <a:picLocks noGrp="1" noChangeAspect="1" noChangeArrowheads="1"/>
                      </p:cNvPicPr>
                      <p:nvPr/>
                    </p:nvPicPr>
                    <p:blipFill>
                      <a:blip r:embed="rId5"/>
                      <a:srcRect/>
                      <a:stretch>
                        <a:fillRect/>
                      </a:stretch>
                    </p:blipFill>
                    <p:spPr bwMode="auto">
                      <a:xfrm>
                        <a:off x="1652588" y="2052638"/>
                        <a:ext cx="6065837" cy="3814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4" name="Text Box 4"/>
          <p:cNvSpPr txBox="1">
            <a:spLocks noChangeArrowheads="1"/>
          </p:cNvSpPr>
          <p:nvPr/>
        </p:nvSpPr>
        <p:spPr bwMode="auto">
          <a:xfrm>
            <a:off x="1676400" y="6070600"/>
            <a:ext cx="60198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a:latin typeface="Arial" charset="0"/>
              </a:rPr>
              <a:t>Bivariate ; Lhs = y1,y2 ; Rh1=…,y2 ; Rh2 = … $</a:t>
            </a:r>
          </a:p>
        </p:txBody>
      </p:sp>
      <p:sp>
        <p:nvSpPr>
          <p:cNvPr id="35845" name="Rectangle 6"/>
          <p:cNvSpPr>
            <a:spLocks noChangeArrowheads="1"/>
          </p:cNvSpPr>
          <p:nvPr/>
        </p:nvSpPr>
        <p:spPr bwMode="auto">
          <a:xfrm>
            <a:off x="2133600" y="2667000"/>
            <a:ext cx="12954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993775"/>
            <a:ext cx="8229600" cy="1139825"/>
          </a:xfrm>
        </p:spPr>
        <p:txBody>
          <a:bodyPr/>
          <a:lstStyle/>
          <a:p>
            <a:pPr eaLnBrk="1" hangingPunct="1"/>
            <a:r>
              <a:rPr lang="en-US" dirty="0" smtClean="0"/>
              <a:t>Application:  Gender Economics at Liberal Arts Colleges</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57400"/>
            <a:ext cx="640080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4"/>
          <p:cNvSpPr txBox="1">
            <a:spLocks noChangeArrowheads="1"/>
          </p:cNvSpPr>
          <p:nvPr/>
        </p:nvSpPr>
        <p:spPr bwMode="auto">
          <a:xfrm>
            <a:off x="2209800" y="6019800"/>
            <a:ext cx="42672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t>Journal of Economic Education, fall, 1998.</a:t>
            </a:r>
          </a:p>
        </p:txBody>
      </p:sp>
      <p:sp>
        <p:nvSpPr>
          <p:cNvPr id="36869" name="Rectangle 6"/>
          <p:cNvSpPr>
            <a:spLocks noChangeArrowheads="1"/>
          </p:cNvSpPr>
          <p:nvPr/>
        </p:nvSpPr>
        <p:spPr bwMode="auto">
          <a:xfrm>
            <a:off x="1752600" y="263842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0" name="Rectangle 7"/>
          <p:cNvSpPr>
            <a:spLocks noChangeArrowheads="1"/>
          </p:cNvSpPr>
          <p:nvPr/>
        </p:nvSpPr>
        <p:spPr bwMode="auto">
          <a:xfrm>
            <a:off x="3733800" y="2390775"/>
            <a:ext cx="838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6871" name="Rectangle 9"/>
          <p:cNvSpPr>
            <a:spLocks noChangeArrowheads="1"/>
          </p:cNvSpPr>
          <p:nvPr/>
        </p:nvSpPr>
        <p:spPr bwMode="auto">
          <a:xfrm>
            <a:off x="3105150" y="2400300"/>
            <a:ext cx="552450" cy="228600"/>
          </a:xfrm>
          <a:prstGeom prst="rect">
            <a:avLst/>
          </a:prstGeom>
          <a:solidFill>
            <a:srgbClr val="008000">
              <a:alpha val="29019"/>
            </a:srgbClr>
          </a:solidFill>
          <a:ln w="19050">
            <a:solidFill>
              <a:schemeClr val="tx1"/>
            </a:solidFill>
            <a:miter lim="800000"/>
            <a:headEnd/>
            <a:tailEnd/>
          </a:ln>
        </p:spPr>
        <p:txBody>
          <a:bodyPr wrap="none" anchor="ctr"/>
          <a:lstStyle/>
          <a:p>
            <a:endParaRPr lang="en-US"/>
          </a:p>
        </p:txBody>
      </p:sp>
      <p:sp>
        <p:nvSpPr>
          <p:cNvPr id="36872" name="Rectangle 10"/>
          <p:cNvSpPr>
            <a:spLocks noChangeArrowheads="1"/>
          </p:cNvSpPr>
          <p:nvPr/>
        </p:nvSpPr>
        <p:spPr bwMode="auto">
          <a:xfrm>
            <a:off x="3086100" y="2638425"/>
            <a:ext cx="552450" cy="228600"/>
          </a:xfrm>
          <a:prstGeom prst="rect">
            <a:avLst/>
          </a:prstGeom>
          <a:solidFill>
            <a:srgbClr val="008000">
              <a:alpha val="30196"/>
            </a:srgbClr>
          </a:solidFill>
          <a:ln w="19050">
            <a:solidFill>
              <a:schemeClr val="tx1"/>
            </a:solidFill>
            <a:miter lim="800000"/>
            <a:headEnd/>
            <a:tailEnd/>
          </a:ln>
        </p:spPr>
        <p:txBody>
          <a:bodyPr wrap="none" anchor="ctr"/>
          <a:lstStyle/>
          <a:p>
            <a:endParaRPr lang="en-US"/>
          </a:p>
        </p:txBody>
      </p:sp>
      <p:sp>
        <p:nvSpPr>
          <p:cNvPr id="36873" name="Rectangle 12"/>
          <p:cNvSpPr>
            <a:spLocks noChangeArrowheads="1"/>
          </p:cNvSpPr>
          <p:nvPr/>
        </p:nvSpPr>
        <p:spPr bwMode="auto">
          <a:xfrm>
            <a:off x="4476750" y="2647950"/>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4" name="Rectangle 13"/>
          <p:cNvSpPr>
            <a:spLocks noChangeArrowheads="1"/>
          </p:cNvSpPr>
          <p:nvPr/>
        </p:nvSpPr>
        <p:spPr bwMode="auto">
          <a:xfrm>
            <a:off x="6229350" y="2390775"/>
            <a:ext cx="552450" cy="228600"/>
          </a:xfrm>
          <a:prstGeom prst="rect">
            <a:avLst/>
          </a:prstGeom>
          <a:solidFill>
            <a:srgbClr val="FFFF00">
              <a:alpha val="14902"/>
            </a:srgbClr>
          </a:solidFill>
          <a:ln w="19050">
            <a:solidFill>
              <a:schemeClr val="tx1"/>
            </a:solidFill>
            <a:miter lim="800000"/>
            <a:headEnd/>
            <a:tailEnd/>
          </a:ln>
        </p:spPr>
        <p:txBody>
          <a:bodyPr wrap="none" anchor="ctr"/>
          <a:lstStyle/>
          <a:p>
            <a:endParaRPr lang="en-US"/>
          </a:p>
        </p:txBody>
      </p:sp>
      <p:sp>
        <p:nvSpPr>
          <p:cNvPr id="36875" name="Rectangle 14"/>
          <p:cNvSpPr>
            <a:spLocks noChangeArrowheads="1"/>
          </p:cNvSpPr>
          <p:nvPr/>
        </p:nvSpPr>
        <p:spPr bwMode="auto">
          <a:xfrm>
            <a:off x="3762375" y="2638425"/>
            <a:ext cx="685800" cy="228600"/>
          </a:xfrm>
          <a:prstGeom prst="rect">
            <a:avLst/>
          </a:prstGeom>
          <a:solidFill>
            <a:srgbClr val="0000FF">
              <a:alpha val="25098"/>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152400" y="460375"/>
            <a:ext cx="8229600" cy="1139825"/>
          </a:xfrm>
        </p:spPr>
        <p:txBody>
          <a:bodyPr/>
          <a:lstStyle/>
          <a:p>
            <a:pPr eaLnBrk="1" hangingPunct="1"/>
            <a:r>
              <a:rPr lang="en-US" dirty="0" smtClean="0"/>
              <a:t>Estimated Recursive Model</a:t>
            </a: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76400"/>
            <a:ext cx="61071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533400" y="533400"/>
            <a:ext cx="8229600" cy="1139825"/>
          </a:xfrm>
        </p:spPr>
        <p:txBody>
          <a:bodyPr/>
          <a:lstStyle/>
          <a:p>
            <a:pPr eaLnBrk="1" hangingPunct="1"/>
            <a:r>
              <a:rPr lang="en-US" dirty="0" smtClean="0"/>
              <a:t>Estimated Effects: Decomposition</a:t>
            </a:r>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89113"/>
            <a:ext cx="83058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a:srcRect/>
          <a:stretch>
            <a:fillRect/>
          </a:stretch>
        </p:blipFill>
        <p:spPr bwMode="auto">
          <a:xfrm>
            <a:off x="381000" y="1905000"/>
            <a:ext cx="8391371" cy="2971800"/>
          </a:xfrm>
          <a:prstGeom prst="rect">
            <a:avLst/>
          </a:prstGeom>
          <a:noFill/>
          <a:ln w="9525">
            <a:noFill/>
            <a:miter lim="800000"/>
            <a:headEnd/>
            <a:tailEnd/>
          </a:ln>
          <a:effectLst/>
        </p:spPr>
      </p:pic>
    </p:spTree>
    <p:extLst>
      <p:ext uri="{BB962C8B-B14F-4D97-AF65-F5344CB8AC3E}">
        <p14:creationId xmlns:p14="http://schemas.microsoft.com/office/powerpoint/2010/main" val="42185342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62" name="Picture 2"/>
          <p:cNvPicPr>
            <a:picLocks noChangeAspect="1" noChangeArrowheads="1"/>
          </p:cNvPicPr>
          <p:nvPr/>
        </p:nvPicPr>
        <p:blipFill>
          <a:blip r:embed="rId2"/>
          <a:srcRect/>
          <a:stretch>
            <a:fillRect/>
          </a:stretch>
        </p:blipFill>
        <p:spPr bwMode="auto">
          <a:xfrm>
            <a:off x="304800" y="1066800"/>
            <a:ext cx="8459819" cy="2971800"/>
          </a:xfrm>
          <a:prstGeom prst="rect">
            <a:avLst/>
          </a:prstGeom>
          <a:noFill/>
          <a:ln w="9525">
            <a:noFill/>
            <a:miter lim="800000"/>
            <a:headEnd/>
            <a:tailEnd/>
          </a:ln>
          <a:effectLst/>
        </p:spPr>
      </p:pic>
      <p:pic>
        <p:nvPicPr>
          <p:cNvPr id="348163" name="Picture 3"/>
          <p:cNvPicPr>
            <a:picLocks noChangeAspect="1" noChangeArrowheads="1"/>
          </p:cNvPicPr>
          <p:nvPr/>
        </p:nvPicPr>
        <p:blipFill>
          <a:blip r:embed="rId3"/>
          <a:srcRect/>
          <a:stretch>
            <a:fillRect/>
          </a:stretch>
        </p:blipFill>
        <p:spPr bwMode="auto">
          <a:xfrm>
            <a:off x="381000" y="4495800"/>
            <a:ext cx="8365436" cy="1905000"/>
          </a:xfrm>
          <a:prstGeom prst="rect">
            <a:avLst/>
          </a:prstGeom>
          <a:noFill/>
          <a:ln w="9525">
            <a:noFill/>
            <a:miter lim="800000"/>
            <a:headEnd/>
            <a:tailEnd/>
          </a:ln>
          <a:effectLst/>
        </p:spPr>
      </p:pic>
      <p:sp>
        <p:nvSpPr>
          <p:cNvPr id="4" name="Rectangle 6"/>
          <p:cNvSpPr>
            <a:spLocks noChangeArrowheads="1"/>
          </p:cNvSpPr>
          <p:nvPr/>
        </p:nvSpPr>
        <p:spPr bwMode="auto">
          <a:xfrm>
            <a:off x="3200400" y="1981200"/>
            <a:ext cx="32766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Rectangle 6"/>
          <p:cNvSpPr>
            <a:spLocks noChangeArrowheads="1"/>
          </p:cNvSpPr>
          <p:nvPr/>
        </p:nvSpPr>
        <p:spPr bwMode="auto">
          <a:xfrm>
            <a:off x="3535018" y="5410200"/>
            <a:ext cx="2057400" cy="381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5672473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457200" y="2819400"/>
            <a:ext cx="8365436" cy="1905000"/>
          </a:xfrm>
          <a:prstGeom prst="rect">
            <a:avLst/>
          </a:prstGeom>
          <a:noFill/>
          <a:ln w="9525">
            <a:noFill/>
            <a:miter lim="800000"/>
            <a:headEnd/>
            <a:tailEnd/>
          </a:ln>
          <a:effectLst/>
        </p:spPr>
      </p:pic>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905000"/>
            <a:ext cx="30670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306167" y="4800600"/>
            <a:ext cx="7058025" cy="1477328"/>
          </a:xfrm>
          <a:prstGeom prst="rect">
            <a:avLst/>
          </a:prstGeom>
          <a:noFill/>
        </p:spPr>
        <p:txBody>
          <a:bodyPr wrap="square" rtlCol="0">
            <a:spAutoFit/>
          </a:bodyPr>
          <a:lstStyle/>
          <a:p>
            <a:r>
              <a:rPr lang="en-US" smtClean="0"/>
              <a:t>Causal Inference?</a:t>
            </a:r>
          </a:p>
          <a:p>
            <a:r>
              <a:rPr lang="en-US" smtClean="0"/>
              <a:t>There is no partial (marginal) effect for PIP.</a:t>
            </a:r>
          </a:p>
          <a:p>
            <a:r>
              <a:rPr lang="en-US" smtClean="0"/>
              <a:t>PIP cannot change partially (marginally).  It changes because something </a:t>
            </a:r>
            <a:br>
              <a:rPr lang="en-US" smtClean="0"/>
            </a:br>
            <a:r>
              <a:rPr lang="en-US" smtClean="0"/>
              <a:t>else changes. (X or I or u</a:t>
            </a:r>
            <a:r>
              <a:rPr lang="en-US" baseline="-25000" smtClean="0"/>
              <a:t>2</a:t>
            </a:r>
            <a:r>
              <a:rPr lang="en-US" smtClean="0"/>
              <a:t>.)</a:t>
            </a:r>
          </a:p>
          <a:p>
            <a:r>
              <a:rPr lang="en-US" smtClean="0"/>
              <a:t>The calculation of ME</a:t>
            </a:r>
            <a:r>
              <a:rPr lang="en-US" baseline="-25000" smtClean="0"/>
              <a:t>PIP</a:t>
            </a:r>
            <a:r>
              <a:rPr lang="en-US" smtClean="0"/>
              <a:t>  does not make sense.</a:t>
            </a:r>
            <a:endParaRPr lang="en-US"/>
          </a:p>
        </p:txBody>
      </p:sp>
      <p:sp>
        <p:nvSpPr>
          <p:cNvPr id="6" name="Rectangle 6"/>
          <p:cNvSpPr>
            <a:spLocks noChangeArrowheads="1"/>
          </p:cNvSpPr>
          <p:nvPr/>
        </p:nvSpPr>
        <p:spPr bwMode="auto">
          <a:xfrm>
            <a:off x="1306167" y="4800600"/>
            <a:ext cx="6990107" cy="1556861"/>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5" name="Title 4"/>
          <p:cNvSpPr>
            <a:spLocks noGrp="1"/>
          </p:cNvSpPr>
          <p:nvPr>
            <p:ph type="title"/>
          </p:nvPr>
        </p:nvSpPr>
        <p:spPr>
          <a:xfrm>
            <a:off x="457200" y="457200"/>
            <a:ext cx="8229600" cy="1139825"/>
          </a:xfrm>
        </p:spPr>
        <p:txBody>
          <a:bodyPr/>
          <a:lstStyle/>
          <a:p>
            <a:r>
              <a:rPr lang="en-US" smtClean="0"/>
              <a:t>Causal Inference?</a:t>
            </a:r>
            <a:endParaRPr lang="en-US"/>
          </a:p>
        </p:txBody>
      </p:sp>
    </p:spTree>
    <p:extLst>
      <p:ext uri="{BB962C8B-B14F-4D97-AF65-F5344CB8AC3E}">
        <p14:creationId xmlns:p14="http://schemas.microsoft.com/office/powerpoint/2010/main" val="2090086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a:srcRect/>
          <a:stretch>
            <a:fillRect/>
          </a:stretch>
        </p:blipFill>
        <p:spPr bwMode="auto">
          <a:xfrm>
            <a:off x="452874" y="2667000"/>
            <a:ext cx="8319651" cy="1600200"/>
          </a:xfrm>
          <a:prstGeom prst="rect">
            <a:avLst/>
          </a:prstGeom>
          <a:noFill/>
          <a:ln w="9525">
            <a:noFill/>
            <a:miter lim="800000"/>
            <a:headEnd/>
            <a:tailEnd/>
          </a:ln>
          <a:effectLst/>
        </p:spPr>
      </p:pic>
    </p:spTree>
    <p:extLst>
      <p:ext uri="{BB962C8B-B14F-4D97-AF65-F5344CB8AC3E}">
        <p14:creationId xmlns:p14="http://schemas.microsoft.com/office/powerpoint/2010/main" val="1888593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2"/>
          <p:cNvPicPr>
            <a:picLocks noChangeAspect="1" noChangeArrowheads="1"/>
          </p:cNvPicPr>
          <p:nvPr/>
        </p:nvPicPr>
        <p:blipFill>
          <a:blip r:embed="rId2"/>
          <a:srcRect/>
          <a:stretch>
            <a:fillRect/>
          </a:stretch>
        </p:blipFill>
        <p:spPr bwMode="auto">
          <a:xfrm>
            <a:off x="838200" y="1138789"/>
            <a:ext cx="7439025" cy="5566811"/>
          </a:xfrm>
          <a:prstGeom prst="rect">
            <a:avLst/>
          </a:prstGeom>
          <a:noFill/>
          <a:ln w="9525">
            <a:noFill/>
            <a:miter lim="800000"/>
            <a:headEnd/>
            <a:tailEnd/>
          </a:ln>
          <a:effectLst/>
        </p:spPr>
      </p:pic>
    </p:spTree>
    <p:extLst>
      <p:ext uri="{BB962C8B-B14F-4D97-AF65-F5344CB8AC3E}">
        <p14:creationId xmlns:p14="http://schemas.microsoft.com/office/powerpoint/2010/main" val="25313334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7177088" cy="516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99941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0"/>
            <a:ext cx="8184759"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66022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66800"/>
            <a:ext cx="1791334" cy="5614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757488"/>
            <a:ext cx="6456734"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79255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81000" y="685800"/>
            <a:ext cx="8229600" cy="1139825"/>
          </a:xfrm>
        </p:spPr>
        <p:txBody>
          <a:bodyPr/>
          <a:lstStyle/>
          <a:p>
            <a:pPr eaLnBrk="1" hangingPunct="1"/>
            <a:r>
              <a:rPr lang="en-US" dirty="0" smtClean="0"/>
              <a:t>A Sample Selection Model</a:t>
            </a:r>
          </a:p>
        </p:txBody>
      </p:sp>
      <p:graphicFrame>
        <p:nvGraphicFramePr>
          <p:cNvPr id="39939" name="Object 3"/>
          <p:cNvGraphicFramePr>
            <a:graphicFrameLocks noGrp="1" noChangeAspect="1"/>
          </p:cNvGraphicFramePr>
          <p:nvPr>
            <p:ph idx="4294967295"/>
            <p:extLst>
              <p:ext uri="{D42A27DB-BD31-4B8C-83A1-F6EECF244321}">
                <p14:modId xmlns:p14="http://schemas.microsoft.com/office/powerpoint/2010/main" val="742752122"/>
              </p:ext>
            </p:extLst>
          </p:nvPr>
        </p:nvGraphicFramePr>
        <p:xfrm>
          <a:off x="1295400" y="2133600"/>
          <a:ext cx="7010400" cy="3840163"/>
        </p:xfrm>
        <a:graphic>
          <a:graphicData uri="http://schemas.openxmlformats.org/presentationml/2006/ole">
            <mc:AlternateContent xmlns:mc="http://schemas.openxmlformats.org/markup-compatibility/2006">
              <mc:Choice xmlns:v="urn:schemas-microsoft-com:vml" Requires="v">
                <p:oleObj spid="_x0000_s39953" name="Equation" r:id="rId4" imgW="3848100" imgH="2108200" progId="Equation.DSMT4">
                  <p:embed/>
                </p:oleObj>
              </mc:Choice>
              <mc:Fallback>
                <p:oleObj name="Equation" r:id="rId4" imgW="3848100" imgH="2108200" progId="Equation.DSMT4">
                  <p:embed/>
                  <p:pic>
                    <p:nvPicPr>
                      <p:cNvPr id="0" name="Picture 1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133600"/>
                        <a:ext cx="7010400" cy="3840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533400" y="533400"/>
            <a:ext cx="8229600" cy="1139825"/>
          </a:xfrm>
        </p:spPr>
        <p:txBody>
          <a:bodyPr/>
          <a:lstStyle/>
          <a:p>
            <a:pPr eaLnBrk="1" hangingPunct="1"/>
            <a:r>
              <a:rPr lang="en-US" sz="3600" smtClean="0"/>
              <a:t>Sample Selection Model: Estimation</a:t>
            </a:r>
          </a:p>
        </p:txBody>
      </p:sp>
      <p:graphicFrame>
        <p:nvGraphicFramePr>
          <p:cNvPr id="40963" name="Object 3"/>
          <p:cNvGraphicFramePr>
            <a:graphicFrameLocks noGrp="1" noChangeAspect="1"/>
          </p:cNvGraphicFramePr>
          <p:nvPr>
            <p:ph idx="4294967295"/>
            <p:extLst>
              <p:ext uri="{D42A27DB-BD31-4B8C-83A1-F6EECF244321}">
                <p14:modId xmlns:p14="http://schemas.microsoft.com/office/powerpoint/2010/main" val="3627262839"/>
              </p:ext>
            </p:extLst>
          </p:nvPr>
        </p:nvGraphicFramePr>
        <p:xfrm>
          <a:off x="914400" y="1981200"/>
          <a:ext cx="7467600" cy="3968750"/>
        </p:xfrm>
        <a:graphic>
          <a:graphicData uri="http://schemas.openxmlformats.org/presentationml/2006/ole">
            <mc:AlternateContent xmlns:mc="http://schemas.openxmlformats.org/markup-compatibility/2006">
              <mc:Choice xmlns:v="urn:schemas-microsoft-com:vml" Requires="v">
                <p:oleObj spid="_x0000_s40977" name="Equation" r:id="rId4" imgW="3848100" imgH="2044700" progId="Equation.DSMT4">
                  <p:embed/>
                </p:oleObj>
              </mc:Choice>
              <mc:Fallback>
                <p:oleObj name="Equation" r:id="rId4" imgW="3848100" imgH="2044700" progId="Equation.DSMT4">
                  <p:embed/>
                  <p:pic>
                    <p:nvPicPr>
                      <p:cNvPr id="0" name="Picture 1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81200"/>
                        <a:ext cx="7467600" cy="396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457200" y="1219200"/>
            <a:ext cx="8229600" cy="609600"/>
          </a:xfrm>
        </p:spPr>
        <p:txBody>
          <a:bodyPr/>
          <a:lstStyle/>
          <a:p>
            <a:pPr eaLnBrk="1" hangingPunct="1"/>
            <a:r>
              <a:rPr lang="en-US" dirty="0" smtClean="0"/>
              <a:t>Application: Credit Scoring</a:t>
            </a:r>
          </a:p>
        </p:txBody>
      </p:sp>
      <p:sp>
        <p:nvSpPr>
          <p:cNvPr id="41987" name="Rectangle 3"/>
          <p:cNvSpPr>
            <a:spLocks noGrp="1" noChangeArrowheads="1"/>
          </p:cNvSpPr>
          <p:nvPr>
            <p:ph type="body" idx="4294967295"/>
          </p:nvPr>
        </p:nvSpPr>
        <p:spPr>
          <a:xfrm>
            <a:off x="685800" y="2022475"/>
            <a:ext cx="7543800" cy="3387725"/>
          </a:xfrm>
        </p:spPr>
        <p:txBody>
          <a:bodyPr/>
          <a:lstStyle/>
          <a:p>
            <a:pPr eaLnBrk="1" hangingPunct="1"/>
            <a:r>
              <a:rPr lang="en-US" smtClean="0">
                <a:latin typeface="+mj-lt"/>
              </a:rPr>
              <a:t>American Express: 1992</a:t>
            </a:r>
          </a:p>
          <a:p>
            <a:pPr eaLnBrk="1" hangingPunct="1"/>
            <a:r>
              <a:rPr lang="en-US" b="1" smtClean="0">
                <a:solidFill>
                  <a:srgbClr val="FF3300"/>
                </a:solidFill>
                <a:latin typeface="+mj-lt"/>
              </a:rPr>
              <a:t>N = 13,444 Applications</a:t>
            </a:r>
          </a:p>
          <a:p>
            <a:pPr lvl="1" eaLnBrk="1" hangingPunct="1"/>
            <a:r>
              <a:rPr lang="en-US" smtClean="0">
                <a:latin typeface="+mj-lt"/>
              </a:rPr>
              <a:t>Observed application data</a:t>
            </a:r>
          </a:p>
          <a:p>
            <a:pPr lvl="1" eaLnBrk="1" hangingPunct="1"/>
            <a:r>
              <a:rPr lang="en-US" smtClean="0">
                <a:latin typeface="+mj-lt"/>
              </a:rPr>
              <a:t>Observed acceptance/rejection of application</a:t>
            </a:r>
          </a:p>
          <a:p>
            <a:pPr eaLnBrk="1" hangingPunct="1"/>
            <a:r>
              <a:rPr lang="en-US" b="1" smtClean="0">
                <a:solidFill>
                  <a:srgbClr val="FF3300"/>
                </a:solidFill>
                <a:latin typeface="+mj-lt"/>
              </a:rPr>
              <a:t>N</a:t>
            </a:r>
            <a:r>
              <a:rPr lang="en-US" b="1" baseline="-25000" smtClean="0">
                <a:solidFill>
                  <a:srgbClr val="FF3300"/>
                </a:solidFill>
                <a:latin typeface="+mj-lt"/>
              </a:rPr>
              <a:t>1</a:t>
            </a:r>
            <a:r>
              <a:rPr lang="en-US" b="1" smtClean="0">
                <a:solidFill>
                  <a:srgbClr val="FF3300"/>
                </a:solidFill>
                <a:latin typeface="+mj-lt"/>
              </a:rPr>
              <a:t> =  10,499 Cardholders</a:t>
            </a:r>
          </a:p>
          <a:p>
            <a:pPr lvl="1" eaLnBrk="1" hangingPunct="1"/>
            <a:r>
              <a:rPr lang="en-US" smtClean="0">
                <a:latin typeface="+mj-lt"/>
              </a:rPr>
              <a:t>Observed demographics and economic data</a:t>
            </a:r>
          </a:p>
          <a:p>
            <a:pPr lvl="1" eaLnBrk="1" hangingPunct="1"/>
            <a:r>
              <a:rPr lang="en-US" smtClean="0">
                <a:latin typeface="+mj-lt"/>
              </a:rPr>
              <a:t>Observed default or not in first 12 months</a:t>
            </a:r>
          </a:p>
        </p:txBody>
      </p:sp>
      <p:sp>
        <p:nvSpPr>
          <p:cNvPr id="41988" name="Text Box 4"/>
          <p:cNvSpPr txBox="1">
            <a:spLocks noChangeArrowheads="1"/>
          </p:cNvSpPr>
          <p:nvPr/>
        </p:nvSpPr>
        <p:spPr bwMode="auto">
          <a:xfrm>
            <a:off x="533400" y="5994400"/>
            <a:ext cx="8153400"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2000" b="1" dirty="0">
                <a:latin typeface="Arial" charset="0"/>
              </a:rPr>
              <a:t>Full Sample is </a:t>
            </a:r>
            <a:r>
              <a:rPr lang="en-US" sz="2000" b="1">
                <a:latin typeface="Arial" charset="0"/>
              </a:rPr>
              <a:t>in </a:t>
            </a:r>
            <a:r>
              <a:rPr lang="en-US" sz="2000" b="1" smtClean="0">
                <a:latin typeface="Arial" charset="0"/>
              </a:rPr>
              <a:t>AmEx.lpj</a:t>
            </a:r>
            <a:r>
              <a:rPr lang="en-US" sz="2000" b="1">
                <a:latin typeface="Arial" charset="0"/>
              </a:rPr>
              <a:t>;</a:t>
            </a:r>
            <a:r>
              <a:rPr lang="en-US" sz="2000" b="1" smtClean="0">
                <a:latin typeface="Arial" charset="0"/>
              </a:rPr>
              <a:t> description shows when imported.</a:t>
            </a:r>
            <a:endParaRPr lang="en-US" sz="2000" b="1" dirty="0">
              <a:latin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304800" y="533400"/>
            <a:ext cx="8229600" cy="1139825"/>
          </a:xfrm>
        </p:spPr>
        <p:txBody>
          <a:bodyPr/>
          <a:lstStyle/>
          <a:p>
            <a:pPr eaLnBrk="1" hangingPunct="1"/>
            <a:r>
              <a:rPr lang="en-US" dirty="0" smtClean="0"/>
              <a:t>The Multivariate </a:t>
            </a:r>
            <a:r>
              <a:rPr lang="en-US" dirty="0" err="1" smtClean="0"/>
              <a:t>Probit</a:t>
            </a:r>
            <a:r>
              <a:rPr lang="en-US" dirty="0" smtClean="0"/>
              <a:t> Model</a:t>
            </a:r>
          </a:p>
        </p:txBody>
      </p:sp>
      <p:graphicFrame>
        <p:nvGraphicFramePr>
          <p:cNvPr id="45059" name="Object 3"/>
          <p:cNvGraphicFramePr>
            <a:graphicFrameLocks noChangeAspect="1"/>
          </p:cNvGraphicFramePr>
          <p:nvPr>
            <p:extLst>
              <p:ext uri="{D42A27DB-BD31-4B8C-83A1-F6EECF244321}">
                <p14:modId xmlns:p14="http://schemas.microsoft.com/office/powerpoint/2010/main" val="3262103907"/>
              </p:ext>
            </p:extLst>
          </p:nvPr>
        </p:nvGraphicFramePr>
        <p:xfrm>
          <a:off x="1219200" y="1981200"/>
          <a:ext cx="6900863" cy="4297363"/>
        </p:xfrm>
        <a:graphic>
          <a:graphicData uri="http://schemas.openxmlformats.org/presentationml/2006/ole">
            <mc:AlternateContent xmlns:mc="http://schemas.openxmlformats.org/markup-compatibility/2006">
              <mc:Choice xmlns:v="urn:schemas-microsoft-com:vml" Requires="v">
                <p:oleObj spid="_x0000_s45073" name="Equation" r:id="rId4" imgW="4241800" imgH="2641600" progId="Equation.DSMT4">
                  <p:embed/>
                </p:oleObj>
              </mc:Choice>
              <mc:Fallback>
                <p:oleObj name="Equation" r:id="rId4" imgW="4241800" imgH="26416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981200"/>
                        <a:ext cx="6900863" cy="429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612775"/>
            <a:ext cx="8229600" cy="1139825"/>
          </a:xfrm>
        </p:spPr>
        <p:txBody>
          <a:bodyPr/>
          <a:lstStyle/>
          <a:p>
            <a:pPr eaLnBrk="1" hangingPunct="1"/>
            <a:r>
              <a:rPr lang="en-US" dirty="0" smtClean="0"/>
              <a:t>MLE: Simulation</a:t>
            </a:r>
          </a:p>
        </p:txBody>
      </p:sp>
      <p:sp>
        <p:nvSpPr>
          <p:cNvPr id="46083" name="Rectangle 3"/>
          <p:cNvSpPr>
            <a:spLocks noGrp="1" noChangeArrowheads="1"/>
          </p:cNvSpPr>
          <p:nvPr>
            <p:ph type="body" idx="4294967295"/>
          </p:nvPr>
        </p:nvSpPr>
        <p:spPr>
          <a:xfrm>
            <a:off x="457200" y="1870075"/>
            <a:ext cx="8229600" cy="4530725"/>
          </a:xfrm>
        </p:spPr>
        <p:txBody>
          <a:bodyPr/>
          <a:lstStyle/>
          <a:p>
            <a:pPr eaLnBrk="1" hangingPunct="1">
              <a:lnSpc>
                <a:spcPct val="90000"/>
              </a:lnSpc>
            </a:pPr>
            <a:r>
              <a:rPr lang="en-US" dirty="0" smtClean="0">
                <a:latin typeface="+mj-lt"/>
              </a:rPr>
              <a:t>Estimation of the multivariate </a:t>
            </a:r>
            <a:r>
              <a:rPr lang="en-US" dirty="0" err="1" smtClean="0">
                <a:latin typeface="+mj-lt"/>
              </a:rPr>
              <a:t>probit</a:t>
            </a:r>
            <a:r>
              <a:rPr lang="en-US" dirty="0" smtClean="0">
                <a:latin typeface="+mj-lt"/>
              </a:rPr>
              <a:t> model requires evaluation of M-order Integrals</a:t>
            </a:r>
          </a:p>
          <a:p>
            <a:pPr eaLnBrk="1" hangingPunct="1">
              <a:lnSpc>
                <a:spcPct val="90000"/>
              </a:lnSpc>
            </a:pPr>
            <a:r>
              <a:rPr lang="en-US" dirty="0" smtClean="0">
                <a:latin typeface="+mj-lt"/>
              </a:rPr>
              <a:t>The general case is usually handled with the GHK simulator.  Much current research focuses on efficiency (speed) gains in this computation.</a:t>
            </a:r>
          </a:p>
          <a:p>
            <a:pPr eaLnBrk="1" hangingPunct="1">
              <a:lnSpc>
                <a:spcPct val="90000"/>
              </a:lnSpc>
            </a:pPr>
            <a:r>
              <a:rPr lang="en-US" dirty="0" smtClean="0">
                <a:latin typeface="+mj-lt"/>
              </a:rPr>
              <a:t>The “Panel </a:t>
            </a:r>
            <a:r>
              <a:rPr lang="en-US" dirty="0" err="1" smtClean="0">
                <a:latin typeface="+mj-lt"/>
              </a:rPr>
              <a:t>Probit</a:t>
            </a:r>
            <a:r>
              <a:rPr lang="en-US" dirty="0" smtClean="0">
                <a:latin typeface="+mj-lt"/>
              </a:rPr>
              <a:t> Model” is a special case.</a:t>
            </a:r>
          </a:p>
          <a:p>
            <a:pPr lvl="1" eaLnBrk="1" hangingPunct="1">
              <a:lnSpc>
                <a:spcPct val="90000"/>
              </a:lnSpc>
            </a:pPr>
            <a:r>
              <a:rPr lang="en-US" dirty="0" smtClean="0">
                <a:latin typeface="+mj-lt"/>
              </a:rPr>
              <a:t>(</a:t>
            </a:r>
            <a:r>
              <a:rPr lang="en-US" dirty="0" err="1" smtClean="0">
                <a:latin typeface="+mj-lt"/>
              </a:rPr>
              <a:t>Bertschek-Lechner</a:t>
            </a:r>
            <a:r>
              <a:rPr lang="en-US" dirty="0" smtClean="0">
                <a:latin typeface="+mj-lt"/>
              </a:rPr>
              <a:t>, JE, 1999) – Construct a GMM estimator using only first order integrals of the </a:t>
            </a:r>
            <a:r>
              <a:rPr lang="en-US" dirty="0" err="1" smtClean="0">
                <a:latin typeface="+mj-lt"/>
              </a:rPr>
              <a:t>univariate</a:t>
            </a:r>
            <a:r>
              <a:rPr lang="en-US" dirty="0" smtClean="0">
                <a:latin typeface="+mj-lt"/>
              </a:rPr>
              <a:t> normal CDF</a:t>
            </a:r>
          </a:p>
          <a:p>
            <a:pPr lvl="1" eaLnBrk="1" hangingPunct="1">
              <a:lnSpc>
                <a:spcPct val="90000"/>
              </a:lnSpc>
            </a:pPr>
            <a:r>
              <a:rPr lang="en-US" dirty="0" smtClean="0">
                <a:latin typeface="+mj-lt"/>
              </a:rPr>
              <a:t>(Greene, </a:t>
            </a:r>
            <a:r>
              <a:rPr lang="en-US" dirty="0" err="1" smtClean="0">
                <a:latin typeface="+mj-lt"/>
              </a:rPr>
              <a:t>Emp.Econ</a:t>
            </a:r>
            <a:r>
              <a:rPr lang="en-US" dirty="0" smtClean="0">
                <a:latin typeface="+mj-lt"/>
              </a:rPr>
              <a:t>, 2003) – Estimate the integrals with simulation (GHK) anyway.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ChangeArrowheads="1"/>
          </p:cNvSpPr>
          <p:nvPr/>
        </p:nvSpPr>
        <p:spPr bwMode="auto">
          <a:xfrm>
            <a:off x="381000" y="1371600"/>
            <a:ext cx="83058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sp>
        <p:nvSpPr>
          <p:cNvPr id="47107" name="Text Box 6"/>
          <p:cNvSpPr txBox="1">
            <a:spLocks noChangeArrowheads="1"/>
          </p:cNvSpPr>
          <p:nvPr/>
        </p:nvSpPr>
        <p:spPr bwMode="auto">
          <a:xfrm>
            <a:off x="457200" y="1060450"/>
            <a:ext cx="85344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dirty="0">
                <a:latin typeface="Courier New" pitchFamily="49" charset="0"/>
              </a:rPr>
              <a:t>----------------------------------------------------------------------</a:t>
            </a:r>
          </a:p>
          <a:p>
            <a:r>
              <a:rPr lang="en-US" sz="1200" b="1" dirty="0">
                <a:latin typeface="Courier New" pitchFamily="49" charset="0"/>
              </a:rPr>
              <a:t>Multivariate </a:t>
            </a:r>
            <a:r>
              <a:rPr lang="en-US" sz="1200" b="1" dirty="0" err="1">
                <a:latin typeface="Courier New" pitchFamily="49" charset="0"/>
              </a:rPr>
              <a:t>Probit</a:t>
            </a:r>
            <a:r>
              <a:rPr lang="en-US" sz="1200" b="1" dirty="0">
                <a:latin typeface="Courier New" pitchFamily="49" charset="0"/>
              </a:rPr>
              <a:t> Model:  3 equations.</a:t>
            </a:r>
          </a:p>
          <a:p>
            <a:r>
              <a:rPr lang="en-US" sz="1200" b="1" dirty="0">
                <a:latin typeface="Courier New" pitchFamily="49" charset="0"/>
              </a:rPr>
              <a:t>Dependent variable             </a:t>
            </a:r>
            <a:r>
              <a:rPr lang="en-US" sz="1200" b="1" dirty="0" err="1">
                <a:latin typeface="Courier New" pitchFamily="49" charset="0"/>
              </a:rPr>
              <a:t>MVProbit</a:t>
            </a:r>
            <a:endParaRPr lang="en-US" sz="1200" b="1" dirty="0">
              <a:latin typeface="Courier New" pitchFamily="49" charset="0"/>
            </a:endParaRPr>
          </a:p>
          <a:p>
            <a:r>
              <a:rPr lang="en-US" sz="1200" b="1" dirty="0">
                <a:latin typeface="Courier New" pitchFamily="49" charset="0"/>
              </a:rPr>
              <a:t>Log likelihood function     -4751.09039</a:t>
            </a:r>
          </a:p>
          <a:p>
            <a:r>
              <a:rPr lang="en-US" sz="1200" b="1" dirty="0">
                <a:latin typeface="Courier New" pitchFamily="49" charset="0"/>
              </a:rPr>
              <a:t>--------+-------------------------------------------------------------</a:t>
            </a:r>
          </a:p>
          <a:p>
            <a:r>
              <a:rPr lang="en-US" sz="1200" b="1" dirty="0">
                <a:latin typeface="Courier New" pitchFamily="49" charset="0"/>
              </a:rPr>
              <a:t>Variable| Coefficient    Standard Error  b/</a:t>
            </a:r>
            <a:r>
              <a:rPr lang="en-US" sz="1200" b="1" dirty="0" err="1">
                <a:latin typeface="Courier New" pitchFamily="49" charset="0"/>
              </a:rPr>
              <a:t>St.Er</a:t>
            </a:r>
            <a:r>
              <a:rPr lang="en-US" sz="1200" b="1" dirty="0">
                <a:latin typeface="Courier New" pitchFamily="49" charset="0"/>
              </a:rPr>
              <a:t>. P[|Z|&gt;z]   Mean of X</a:t>
            </a:r>
          </a:p>
          <a:p>
            <a:r>
              <a:rPr lang="en-US" sz="1200" b="1" dirty="0">
                <a:latin typeface="Courier New" pitchFamily="49" charset="0"/>
              </a:rPr>
              <a:t>--------+-------------------------------------------------------------</a:t>
            </a:r>
          </a:p>
          <a:p>
            <a:r>
              <a:rPr lang="en-US" sz="1200" b="1" dirty="0">
                <a:latin typeface="Courier New" pitchFamily="49" charset="0"/>
              </a:rPr>
              <a:t>        |Index function for DOCTOR</a:t>
            </a:r>
          </a:p>
          <a:p>
            <a:r>
              <a:rPr lang="en-US" sz="1200" b="1" dirty="0">
                <a:latin typeface="Courier New" pitchFamily="49" charset="0"/>
              </a:rPr>
              <a:t>Constant|    -.35527**        .16715       -2.125   .0335               [-0.29987  .16195]</a:t>
            </a:r>
          </a:p>
          <a:p>
            <a:r>
              <a:rPr lang="en-US" sz="1200" b="1" dirty="0">
                <a:latin typeface="Courier New" pitchFamily="49" charset="0"/>
              </a:rPr>
              <a:t>     AGE|     .01664***       .00194        8.565   .0000      43.9959  [ 0.01644  .00193]</a:t>
            </a:r>
          </a:p>
          <a:p>
            <a:r>
              <a:rPr lang="en-US" sz="1200" b="1" dirty="0">
                <a:latin typeface="Courier New" pitchFamily="49" charset="0"/>
              </a:rPr>
              <a:t>  FEMALE|     .30931***       .04812        6.427   .0000       .47935  [ 0.30643  .04767]</a:t>
            </a:r>
          </a:p>
          <a:p>
            <a:r>
              <a:rPr lang="en-US" sz="1200" b="1" dirty="0">
                <a:latin typeface="Courier New" pitchFamily="49" charset="0"/>
              </a:rPr>
              <a:t>    EDUC|    -.01566          .01024       -1.530   .1261      11.0909  [-0.01936  .00962]</a:t>
            </a:r>
          </a:p>
          <a:p>
            <a:r>
              <a:rPr lang="en-US" sz="1200" b="1" dirty="0">
                <a:latin typeface="Courier New" pitchFamily="49" charset="0"/>
              </a:rPr>
              <a:t> MARRIED|    -.04487          .05112        -.878   .3801       .78911  [-0.04423  .05139]</a:t>
            </a:r>
          </a:p>
          <a:p>
            <a:r>
              <a:rPr lang="en-US" sz="1200" b="1" dirty="0">
                <a:latin typeface="Courier New" pitchFamily="49" charset="0"/>
              </a:rPr>
              <a:t> WORKING|    -.14712***       .05075       -2.899   .0037       .63345  [-0.15390  .05054]</a:t>
            </a:r>
          </a:p>
          <a:p>
            <a:r>
              <a:rPr lang="en-US" sz="1200" b="1" dirty="0">
                <a:latin typeface="Courier New" pitchFamily="49" charset="0"/>
              </a:rPr>
              <a:t>        |Index function for HOSPITAL</a:t>
            </a:r>
          </a:p>
          <a:p>
            <a:r>
              <a:rPr lang="en-US" sz="1200" b="1" dirty="0">
                <a:latin typeface="Courier New" pitchFamily="49" charset="0"/>
              </a:rPr>
              <a:t>Constant|   -1.61787***       .15729      -10.286   .0000               [-1.58276  .16119]</a:t>
            </a:r>
          </a:p>
          <a:p>
            <a:r>
              <a:rPr lang="en-US" sz="1200" b="1" dirty="0">
                <a:latin typeface="Courier New" pitchFamily="49" charset="0"/>
              </a:rPr>
              <a:t>     AGE|     .00717**        .00283        2.536   .0112      43.9959  [ 0.00662  .00288]</a:t>
            </a:r>
          </a:p>
          <a:p>
            <a:r>
              <a:rPr lang="en-US" sz="1200" b="1" dirty="0">
                <a:latin typeface="Courier New" pitchFamily="49" charset="0"/>
              </a:rPr>
              <a:t>  FEMALE|    -.00039          .05995        -.007   .9948       .47935  [-0.00407  .05991]</a:t>
            </a:r>
          </a:p>
          <a:p>
            <a:r>
              <a:rPr lang="en-US" sz="1200" b="1" dirty="0">
                <a:latin typeface="Courier New" pitchFamily="49" charset="0"/>
              </a:rPr>
              <a:t>  HHNINC|    -.41050          .25147       -1.632   .1026       .29688  [-0.41080  .22891]</a:t>
            </a:r>
          </a:p>
          <a:p>
            <a:r>
              <a:rPr lang="en-US" sz="1200" b="1" dirty="0">
                <a:latin typeface="Courier New" pitchFamily="49" charset="0"/>
              </a:rPr>
              <a:t>  HHKIDS|    -.01547          .06551        -.236   .8134       .44915  [-0.03688  .06615]</a:t>
            </a:r>
          </a:p>
          <a:p>
            <a:r>
              <a:rPr lang="en-US" sz="1200" b="1" dirty="0">
                <a:latin typeface="Courier New" pitchFamily="49" charset="0"/>
              </a:rPr>
              <a:t>        |Index function for PUBLIC</a:t>
            </a:r>
          </a:p>
          <a:p>
            <a:r>
              <a:rPr lang="en-US" sz="1200" b="1" dirty="0">
                <a:latin typeface="Courier New" pitchFamily="49" charset="0"/>
              </a:rPr>
              <a:t>Constant|    1.51314***       .18608        8.132   .0000               [ 1.53542  .17060]</a:t>
            </a:r>
          </a:p>
          <a:p>
            <a:r>
              <a:rPr lang="en-US" sz="1200" b="1" dirty="0">
                <a:latin typeface="Courier New" pitchFamily="49" charset="0"/>
              </a:rPr>
              <a:t>     AGE|     .00661**        .00289        2.287   .0222      43.9959  [ 0.00646  .00268]</a:t>
            </a:r>
          </a:p>
          <a:p>
            <a:r>
              <a:rPr lang="en-US" sz="1200" b="1" dirty="0">
                <a:latin typeface="Courier New" pitchFamily="49" charset="0"/>
              </a:rPr>
              <a:t>    HSAT|    -.06844***       .01385       -4.941   .0000      6.90062  [-0.07069  .01266]</a:t>
            </a:r>
          </a:p>
          <a:p>
            <a:r>
              <a:rPr lang="en-US" sz="1200" b="1" dirty="0">
                <a:latin typeface="Courier New" pitchFamily="49" charset="0"/>
              </a:rPr>
              <a:t> MARRIED|    -.00859          .06892        -.125   .9008       .78911  [-.00813   .06908]</a:t>
            </a:r>
          </a:p>
          <a:p>
            <a:r>
              <a:rPr lang="en-US" sz="1200" b="1" dirty="0">
                <a:latin typeface="Courier New" pitchFamily="49" charset="0"/>
              </a:rPr>
              <a:t>        |Correlation coefficients</a:t>
            </a:r>
          </a:p>
          <a:p>
            <a:r>
              <a:rPr lang="en-US" sz="1200" b="1" dirty="0">
                <a:latin typeface="Courier New" pitchFamily="49" charset="0"/>
              </a:rPr>
              <a:t>R(01,02)|     .28381***       .03833        7.404   .0000               [ was 0.29611    ]</a:t>
            </a:r>
          </a:p>
          <a:p>
            <a:r>
              <a:rPr lang="en-US" sz="1200" b="1" dirty="0">
                <a:latin typeface="Courier New" pitchFamily="49" charset="0"/>
              </a:rPr>
              <a:t>R(01,03)|     .03509          .03768         .931   .3517</a:t>
            </a:r>
          </a:p>
          <a:p>
            <a:r>
              <a:rPr lang="en-US" sz="1200" b="1" dirty="0">
                <a:latin typeface="Courier New" pitchFamily="49" charset="0"/>
              </a:rPr>
              <a:t>R(02,03)|    -.04100          .04831        -.849   .3960</a:t>
            </a:r>
          </a:p>
          <a:p>
            <a:r>
              <a:rPr lang="en-US" sz="1200" b="1" dirty="0">
                <a:latin typeface="Courier New" pitchFamily="49" charset="0"/>
              </a:rPr>
              <a:t>--------+-------------------------------------------------------------</a:t>
            </a:r>
          </a:p>
        </p:txBody>
      </p:sp>
      <p:sp>
        <p:nvSpPr>
          <p:cNvPr id="47108" name="Rectangle 7"/>
          <p:cNvSpPr>
            <a:spLocks noChangeArrowheads="1"/>
          </p:cNvSpPr>
          <p:nvPr/>
        </p:nvSpPr>
        <p:spPr bwMode="auto">
          <a:xfrm>
            <a:off x="1676400" y="2514600"/>
            <a:ext cx="22860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09" name="Rectangle 8"/>
          <p:cNvSpPr>
            <a:spLocks noChangeArrowheads="1"/>
          </p:cNvSpPr>
          <p:nvPr/>
        </p:nvSpPr>
        <p:spPr bwMode="auto">
          <a:xfrm>
            <a:off x="1676400" y="3848100"/>
            <a:ext cx="22860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0" name="Rectangle 9"/>
          <p:cNvSpPr>
            <a:spLocks noChangeArrowheads="1"/>
          </p:cNvSpPr>
          <p:nvPr/>
        </p:nvSpPr>
        <p:spPr bwMode="auto">
          <a:xfrm>
            <a:off x="1676400" y="4943475"/>
            <a:ext cx="22860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1" name="Rectangle 10"/>
          <p:cNvSpPr>
            <a:spLocks noChangeArrowheads="1"/>
          </p:cNvSpPr>
          <p:nvPr/>
        </p:nvSpPr>
        <p:spPr bwMode="auto">
          <a:xfrm>
            <a:off x="7162800" y="2514600"/>
            <a:ext cx="1676400" cy="1143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2" name="Rectangle 11"/>
          <p:cNvSpPr>
            <a:spLocks noChangeArrowheads="1"/>
          </p:cNvSpPr>
          <p:nvPr/>
        </p:nvSpPr>
        <p:spPr bwMode="auto">
          <a:xfrm>
            <a:off x="7162800" y="3848100"/>
            <a:ext cx="1676400" cy="8763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3" name="Rectangle 12"/>
          <p:cNvSpPr>
            <a:spLocks noChangeArrowheads="1"/>
          </p:cNvSpPr>
          <p:nvPr/>
        </p:nvSpPr>
        <p:spPr bwMode="auto">
          <a:xfrm>
            <a:off x="7162800" y="4943475"/>
            <a:ext cx="1676400" cy="6953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4" name="Rectangle 13"/>
          <p:cNvSpPr>
            <a:spLocks noChangeArrowheads="1"/>
          </p:cNvSpPr>
          <p:nvPr/>
        </p:nvSpPr>
        <p:spPr bwMode="auto">
          <a:xfrm>
            <a:off x="1676400" y="5838825"/>
            <a:ext cx="2286000" cy="18097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47115" name="Rectangle 14"/>
          <p:cNvSpPr>
            <a:spLocks noChangeArrowheads="1"/>
          </p:cNvSpPr>
          <p:nvPr/>
        </p:nvSpPr>
        <p:spPr bwMode="auto">
          <a:xfrm>
            <a:off x="7162800" y="5791200"/>
            <a:ext cx="1676400" cy="238125"/>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914400"/>
            <a:ext cx="8229600" cy="1139825"/>
          </a:xfrm>
        </p:spPr>
        <p:txBody>
          <a:bodyPr/>
          <a:lstStyle/>
          <a:p>
            <a:pPr eaLnBrk="1" hangingPunct="1"/>
            <a:r>
              <a:rPr lang="en-US" dirty="0" smtClean="0"/>
              <a:t>Marginal Effects</a:t>
            </a:r>
          </a:p>
        </p:txBody>
      </p:sp>
      <p:sp>
        <p:nvSpPr>
          <p:cNvPr id="48131" name="Rectangle 3"/>
          <p:cNvSpPr>
            <a:spLocks noGrp="1" noChangeArrowheads="1"/>
          </p:cNvSpPr>
          <p:nvPr>
            <p:ph type="body" idx="4294967295"/>
          </p:nvPr>
        </p:nvSpPr>
        <p:spPr>
          <a:xfrm>
            <a:off x="838200" y="2362200"/>
            <a:ext cx="7543800" cy="3505200"/>
          </a:xfrm>
        </p:spPr>
        <p:txBody>
          <a:bodyPr/>
          <a:lstStyle/>
          <a:p>
            <a:pPr eaLnBrk="1" hangingPunct="1"/>
            <a:r>
              <a:rPr lang="en-US" sz="2400" dirty="0" smtClean="0">
                <a:latin typeface="+mj-lt"/>
              </a:rPr>
              <a:t>There are M equations:  “Effect of what on what?”</a:t>
            </a:r>
          </a:p>
          <a:p>
            <a:pPr eaLnBrk="1" hangingPunct="1"/>
            <a:r>
              <a:rPr lang="en-US" sz="2400" dirty="0" smtClean="0">
                <a:latin typeface="+mj-lt"/>
              </a:rPr>
              <a:t>NLOGIT computes E[y1|all other </a:t>
            </a:r>
            <a:r>
              <a:rPr lang="en-US" sz="2400" dirty="0" err="1" smtClean="0">
                <a:latin typeface="+mj-lt"/>
              </a:rPr>
              <a:t>ys</a:t>
            </a:r>
            <a:r>
              <a:rPr lang="en-US" sz="2400" dirty="0" smtClean="0">
                <a:latin typeface="+mj-lt"/>
              </a:rPr>
              <a:t>, all </a:t>
            </a:r>
            <a:r>
              <a:rPr lang="en-US" sz="2400" dirty="0" err="1" smtClean="0">
                <a:latin typeface="+mj-lt"/>
              </a:rPr>
              <a:t>xs</a:t>
            </a:r>
            <a:r>
              <a:rPr lang="en-US" sz="2400" dirty="0" smtClean="0">
                <a:latin typeface="+mj-lt"/>
              </a:rPr>
              <a:t>]</a:t>
            </a:r>
          </a:p>
          <a:p>
            <a:pPr eaLnBrk="1" hangingPunct="1"/>
            <a:r>
              <a:rPr lang="en-US" sz="2400" dirty="0" smtClean="0">
                <a:latin typeface="+mj-lt"/>
              </a:rPr>
              <a:t>Marginal effects are derivatives of this with respect to all </a:t>
            </a:r>
            <a:r>
              <a:rPr lang="en-US" sz="2400" dirty="0" err="1" smtClean="0">
                <a:latin typeface="+mj-lt"/>
              </a:rPr>
              <a:t>xs</a:t>
            </a:r>
            <a:r>
              <a:rPr lang="en-US" sz="2400" dirty="0" smtClean="0">
                <a:latin typeface="+mj-lt"/>
              </a:rPr>
              <a:t>.  (EXTREMELY MESSY)</a:t>
            </a:r>
          </a:p>
          <a:p>
            <a:pPr eaLnBrk="1" hangingPunct="1"/>
            <a:r>
              <a:rPr lang="en-US" sz="2400" dirty="0" smtClean="0">
                <a:latin typeface="+mj-lt"/>
              </a:rPr>
              <a:t>Standard errors are estimated with bootstrapping.</a:t>
            </a:r>
          </a:p>
          <a:p>
            <a:pPr eaLnBrk="1" hangingPunct="1"/>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12637</TotalTime>
  <Words>2215</Words>
  <Application>Microsoft Office PowerPoint</Application>
  <PresentationFormat>On-screen Show (4:3)</PresentationFormat>
  <Paragraphs>328</Paragraphs>
  <Slides>43</Slides>
  <Notes>32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46" baseType="lpstr">
      <vt:lpstr>Level</vt:lpstr>
      <vt:lpstr>Equation</vt:lpstr>
      <vt:lpstr>MathType 6.0 Equation</vt:lpstr>
      <vt:lpstr>Discrete Choice Modeling</vt:lpstr>
      <vt:lpstr>Multivariate Binary Choice Models</vt:lpstr>
      <vt:lpstr>Application: Health Care Usage</vt:lpstr>
      <vt:lpstr>Gross Relation Between Two Binary Variables</vt:lpstr>
      <vt:lpstr>Tetrachoric Correlation</vt:lpstr>
      <vt:lpstr>Log Likelihood Function</vt:lpstr>
      <vt:lpstr>Estimation</vt:lpstr>
      <vt:lpstr>A Bivariate Probit Model</vt:lpstr>
      <vt:lpstr>Bivariate Probit Model</vt:lpstr>
      <vt:lpstr>ML Estimation of the  Bivariate Probit Model</vt:lpstr>
      <vt:lpstr>Application to Health Care Data</vt:lpstr>
      <vt:lpstr>Parameter Estimates</vt:lpstr>
      <vt:lpstr>Marginal Effects</vt:lpstr>
      <vt:lpstr>Bivariate Probit Conditional Means</vt:lpstr>
      <vt:lpstr>Marginal Effects: Decomposition</vt:lpstr>
      <vt:lpstr>Direct Effects Derivatives of E[y1|x1,x2,y2=1] wrt x1</vt:lpstr>
      <vt:lpstr>Indirect Effects Derivatives of E[y1|x1,x2,y2=1] wrt x2</vt:lpstr>
      <vt:lpstr>Marginal Effects: Total Effects Sum of Two Derivative Vectors</vt:lpstr>
      <vt:lpstr>Marginal Effects: Dummy Variables Using Differences of Probabilities</vt:lpstr>
      <vt:lpstr>Average Partial Effects</vt:lpstr>
      <vt:lpstr>Model Simulation</vt:lpstr>
      <vt:lpstr>Model Simulation</vt:lpstr>
      <vt:lpstr>A Simultaneous Equations Model</vt:lpstr>
      <vt:lpstr>Fully Simultaneous “Model”</vt:lpstr>
      <vt:lpstr>A Recursive Simultaneous  Equations Model</vt:lpstr>
      <vt:lpstr>Application:  Gender Economics at Liberal Arts Colleges</vt:lpstr>
      <vt:lpstr>Estimated Recursive Model</vt:lpstr>
      <vt:lpstr>Estimated Effects: Decomposition</vt:lpstr>
      <vt:lpstr>PowerPoint Presentation</vt:lpstr>
      <vt:lpstr>PowerPoint Presentation</vt:lpstr>
      <vt:lpstr>Causal Inference?</vt:lpstr>
      <vt:lpstr>PowerPoint Presentation</vt:lpstr>
      <vt:lpstr>PowerPoint Presentation</vt:lpstr>
      <vt:lpstr>PowerPoint Presentation</vt:lpstr>
      <vt:lpstr>PowerPoint Presentation</vt:lpstr>
      <vt:lpstr>PowerPoint Presentation</vt:lpstr>
      <vt:lpstr>A Sample Selection Model</vt:lpstr>
      <vt:lpstr>Sample Selection Model: Estimation</vt:lpstr>
      <vt:lpstr>Application: Credit Scoring</vt:lpstr>
      <vt:lpstr>The Multivariate Probit Model</vt:lpstr>
      <vt:lpstr>MLE: Simulation</vt:lpstr>
      <vt:lpstr>PowerPoint Presentation</vt:lpstr>
      <vt:lpstr>Marginal Effects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84</cp:revision>
  <dcterms:created xsi:type="dcterms:W3CDTF">2001-06-17T19:05:03Z</dcterms:created>
  <dcterms:modified xsi:type="dcterms:W3CDTF">2014-11-28T23:39:37Z</dcterms:modified>
</cp:coreProperties>
</file>