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8"/>
  </p:notesMasterIdLst>
  <p:handoutMasterIdLst>
    <p:handoutMasterId r:id="rId49"/>
  </p:handoutMasterIdLst>
  <p:sldIdLst>
    <p:sldId id="531" r:id="rId2"/>
    <p:sldId id="436" r:id="rId3"/>
    <p:sldId id="478" r:id="rId4"/>
    <p:sldId id="457" r:id="rId5"/>
    <p:sldId id="437" r:id="rId6"/>
    <p:sldId id="458" r:id="rId7"/>
    <p:sldId id="475" r:id="rId8"/>
    <p:sldId id="459" r:id="rId9"/>
    <p:sldId id="532" r:id="rId10"/>
    <p:sldId id="461" r:id="rId11"/>
    <p:sldId id="462" r:id="rId12"/>
    <p:sldId id="477" r:id="rId13"/>
    <p:sldId id="463" r:id="rId14"/>
    <p:sldId id="464" r:id="rId15"/>
    <p:sldId id="465" r:id="rId16"/>
    <p:sldId id="517" r:id="rId17"/>
    <p:sldId id="485" r:id="rId18"/>
    <p:sldId id="486" r:id="rId19"/>
    <p:sldId id="507" r:id="rId20"/>
    <p:sldId id="508" r:id="rId21"/>
    <p:sldId id="509" r:id="rId22"/>
    <p:sldId id="487" r:id="rId23"/>
    <p:sldId id="512" r:id="rId24"/>
    <p:sldId id="511" r:id="rId25"/>
    <p:sldId id="452" r:id="rId26"/>
    <p:sldId id="518" r:id="rId27"/>
    <p:sldId id="519" r:id="rId28"/>
    <p:sldId id="520" r:id="rId29"/>
    <p:sldId id="493" r:id="rId30"/>
    <p:sldId id="527" r:id="rId31"/>
    <p:sldId id="494" r:id="rId32"/>
    <p:sldId id="541" r:id="rId33"/>
    <p:sldId id="542" r:id="rId34"/>
    <p:sldId id="543" r:id="rId35"/>
    <p:sldId id="528" r:id="rId36"/>
    <p:sldId id="498" r:id="rId37"/>
    <p:sldId id="533" r:id="rId38"/>
    <p:sldId id="534" r:id="rId39"/>
    <p:sldId id="535" r:id="rId40"/>
    <p:sldId id="536" r:id="rId41"/>
    <p:sldId id="537" r:id="rId42"/>
    <p:sldId id="538" r:id="rId43"/>
    <p:sldId id="539" r:id="rId44"/>
    <p:sldId id="540" r:id="rId45"/>
    <p:sldId id="501" r:id="rId46"/>
    <p:sldId id="530" r:id="rId4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Arial" charset="0"/>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Arial" charset="0"/>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Arial" charset="0"/>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FFFFFF"/>
    <a:srgbClr val="CCECFF"/>
    <a:srgbClr val="0066FF"/>
    <a:srgbClr val="0099FF"/>
    <a:srgbClr val="3399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90" autoAdjust="0"/>
    <p:restoredTop sz="94636" autoAdjust="0"/>
  </p:normalViewPr>
  <p:slideViewPr>
    <p:cSldViewPr>
      <p:cViewPr>
        <p:scale>
          <a:sx n="75" d="100"/>
          <a:sy n="75" d="100"/>
        </p:scale>
        <p:origin x="-1790" y="-192"/>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348"/>
    </p:cViewPr>
  </p:sorterViewPr>
  <p:notesViewPr>
    <p:cSldViewPr>
      <p:cViewPr varScale="1">
        <p:scale>
          <a:sx n="85" d="100"/>
          <a:sy n="85" d="100"/>
        </p:scale>
        <p:origin x="-184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130051"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130052"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130053"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BC45CBE5-A06A-4743-948F-21492B3D3663}" type="slidenum">
              <a:rPr lang="en-US"/>
              <a:pPr>
                <a:defRPr/>
              </a:pPr>
              <a:t>‹#›</a:t>
            </a:fld>
            <a:endParaRPr lang="en-US"/>
          </a:p>
        </p:txBody>
      </p:sp>
    </p:spTree>
    <p:extLst>
      <p:ext uri="{BB962C8B-B14F-4D97-AF65-F5344CB8AC3E}">
        <p14:creationId xmlns:p14="http://schemas.microsoft.com/office/powerpoint/2010/main" val="2547116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1" hangingPunct="1">
              <a:defRPr sz="1300">
                <a:cs typeface="+mn-cs"/>
              </a:defRPr>
            </a:lvl1pPr>
          </a:lstStyle>
          <a:p>
            <a:pPr>
              <a:defRPr/>
            </a:pPr>
            <a:endParaRPr lang="en-US"/>
          </a:p>
        </p:txBody>
      </p:sp>
      <p:sp>
        <p:nvSpPr>
          <p:cNvPr id="4505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1" hangingPunct="1">
              <a:defRPr sz="1300">
                <a:cs typeface="+mn-cs"/>
              </a:defRPr>
            </a:lvl1pPr>
          </a:lstStyle>
          <a:p>
            <a:pPr>
              <a:defRPr/>
            </a:pPr>
            <a:endParaRPr lang="en-US"/>
          </a:p>
        </p:txBody>
      </p:sp>
      <p:sp>
        <p:nvSpPr>
          <p:cNvPr id="6042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1" hangingPunct="1">
              <a:defRPr sz="1300">
                <a:cs typeface="+mn-cs"/>
              </a:defRPr>
            </a:lvl1pPr>
          </a:lstStyle>
          <a:p>
            <a:pPr>
              <a:defRPr/>
            </a:pPr>
            <a:endParaRPr lang="en-US"/>
          </a:p>
        </p:txBody>
      </p:sp>
      <p:sp>
        <p:nvSpPr>
          <p:cNvPr id="4506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1" hangingPunct="1">
              <a:defRPr sz="1300">
                <a:cs typeface="+mn-cs"/>
              </a:defRPr>
            </a:lvl1pPr>
          </a:lstStyle>
          <a:p>
            <a:pPr>
              <a:defRPr/>
            </a:pPr>
            <a:fld id="{6AD8426C-9107-4568-A1A0-0208CEBCE3BF}" type="slidenum">
              <a:rPr lang="en-US"/>
              <a:pPr>
                <a:defRPr/>
              </a:pPr>
              <a:t>‹#›</a:t>
            </a:fld>
            <a:endParaRPr lang="en-US"/>
          </a:p>
        </p:txBody>
      </p:sp>
    </p:spTree>
    <p:extLst>
      <p:ext uri="{BB962C8B-B14F-4D97-AF65-F5344CB8AC3E}">
        <p14:creationId xmlns:p14="http://schemas.microsoft.com/office/powerpoint/2010/main" val="11425393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53969-DC21-4755-AC8F-061A368DACEE}" type="slidenum">
              <a:rPr lang="en-US"/>
              <a:pPr/>
              <a:t>1</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BA457EA-E4E7-44F8-A671-E9E92BE2C65E}"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A0D3996-4563-4294-97E2-8BEDCAFD54B3}"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0EDA54F-A935-49E5-A607-D0AC6F5D7EB9}"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7A76325-56D8-49DC-AD51-CD159F179825}"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0EBC3D2-718B-4137-9E1E-E8C5712B45B4}"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986E37E5-5C21-4DD1-ADA5-5A4C78C797FF}"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805DA07-AFEF-4330-A7E3-06D25BF02E1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8F29BB01-DD71-4487-85E4-5D77D837C578}"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74D8F12D-8379-48F8-942C-FCA423AA1005}"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3A87D31-3A08-4CB2-B9E7-2A93B3CBCC64}"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E879632-F649-49DE-AF7F-6F00823AD979}" type="slidenum">
              <a:rPr lang="en-US"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E55F9C77-796D-4D12-8CDA-239249E0D4C7}"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3C08F0F-E2A6-431B-A3F7-6FBB7F285987}"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994E21BB-0502-42F5-9246-87CDB988C2BF}"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18EF23D-0E42-499E-B545-58F147753F7D}"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C92C4D0-C046-4964-AE0F-716FFC103D86}"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B7F6469F-E724-4610-BD8C-CA935730C6FA}"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24317704-4D68-4F6E-9302-6E486C814F30}"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7F555CE-132A-4D96-8E39-0F2A644CC9A6}" type="slidenum">
              <a:rPr lang="en-US" smtClean="0"/>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4DA0424-F83D-4967-B12D-6778845FA070}" type="slidenum">
              <a:rPr lang="en-US"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30DE4358-68C2-4715-9D61-707B89D4EDB8}" type="slidenum">
              <a:rPr lang="en-US"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85B8CEE-A3CA-4C7F-B60F-7EEAFEAB1BAE}" type="slidenum">
              <a:rPr lang="en-US"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219EC1B-EEF8-4F9C-8F49-B885953C7F06}" type="slidenum">
              <a:rPr lang="en-US" smtClean="0"/>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A09CC19-8E2A-4F06-8FAF-3E5AEACE0CC2}" type="slidenum">
              <a:rPr lang="en-US" smtClean="0"/>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DA0A88E9-E5B9-482F-8DE5-9309735AD5A7}" type="slidenum">
              <a:rPr lang="en-US" smtClean="0"/>
              <a:pPr/>
              <a:t>27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79E0257-676C-4593-A5A2-71EA8E28C1D1}" type="slidenum">
              <a:rPr lang="en-US" smtClean="0"/>
              <a:pPr/>
              <a:t>28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58BC11DB-BA86-464A-8FF0-CB3B82BA6479}" type="slidenum">
              <a:rPr lang="en-US" smtClean="0"/>
              <a:pPr/>
              <a:t>29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C9018C5B-49EE-45D3-AE70-063B456B8AA0}" type="slidenum">
              <a:rPr lang="en-US" smtClean="0"/>
              <a:pPr/>
              <a:t>30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4B7BB81-7717-42EB-89AE-665ACB5D790F}" type="slidenum">
              <a:rPr lang="en-US" smtClean="0"/>
              <a:pPr/>
              <a:t>31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A0CD209C-5BDA-497B-93C5-7B259D6E0974}" type="slidenum">
              <a:rPr lang="en-US" smtClean="0"/>
              <a:pPr/>
              <a:t>35</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13A361D5-31A5-4ADF-B4D6-B2694562E259}" type="slidenum">
              <a:rPr lang="en-US" smtClean="0"/>
              <a:pPr/>
              <a:t>36</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692F817C-FA38-4536-BEA3-DA5625DE9D23}" type="slidenum">
              <a:rPr lang="en-US" smtClean="0"/>
              <a:pPr/>
              <a:t>45</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Times New Roman" pitchFamily="18" charset="0"/>
                <a:cs typeface="Arial" charset="0"/>
              </a:defRPr>
            </a:lvl1pPr>
            <a:lvl2pPr marL="742950" indent="-285750" defTabSz="966788">
              <a:defRPr>
                <a:solidFill>
                  <a:schemeClr val="tx1"/>
                </a:solidFill>
                <a:latin typeface="Times New Roman" pitchFamily="18" charset="0"/>
                <a:cs typeface="Arial" charset="0"/>
              </a:defRPr>
            </a:lvl2pPr>
            <a:lvl3pPr marL="1143000" indent="-228600" defTabSz="966788">
              <a:defRPr>
                <a:solidFill>
                  <a:schemeClr val="tx1"/>
                </a:solidFill>
                <a:latin typeface="Times New Roman" pitchFamily="18" charset="0"/>
                <a:cs typeface="Arial" charset="0"/>
              </a:defRPr>
            </a:lvl3pPr>
            <a:lvl4pPr marL="1600200" indent="-228600" defTabSz="966788">
              <a:defRPr>
                <a:solidFill>
                  <a:schemeClr val="tx1"/>
                </a:solidFill>
                <a:latin typeface="Times New Roman" pitchFamily="18" charset="0"/>
                <a:cs typeface="Arial" charset="0"/>
              </a:defRPr>
            </a:lvl4pPr>
            <a:lvl5pPr marL="2057400" indent="-228600" defTabSz="966788">
              <a:defRPr>
                <a:solidFill>
                  <a:schemeClr val="tx1"/>
                </a:solidFill>
                <a:latin typeface="Times New Roman" pitchFamily="18" charset="0"/>
                <a:cs typeface="Arial" charset="0"/>
              </a:defRPr>
            </a:lvl5pPr>
            <a:lvl6pPr marL="2514600" indent="-228600" defTabSz="966788" eaLnBrk="0" fontAlgn="base" hangingPunct="0">
              <a:spcBef>
                <a:spcPct val="0"/>
              </a:spcBef>
              <a:spcAft>
                <a:spcPct val="0"/>
              </a:spcAft>
              <a:defRPr>
                <a:solidFill>
                  <a:schemeClr val="tx1"/>
                </a:solidFill>
                <a:latin typeface="Times New Roman" pitchFamily="18" charset="0"/>
                <a:cs typeface="Arial" charset="0"/>
              </a:defRPr>
            </a:lvl6pPr>
            <a:lvl7pPr marL="2971800" indent="-228600" defTabSz="966788" eaLnBrk="0" fontAlgn="base" hangingPunct="0">
              <a:spcBef>
                <a:spcPct val="0"/>
              </a:spcBef>
              <a:spcAft>
                <a:spcPct val="0"/>
              </a:spcAft>
              <a:defRPr>
                <a:solidFill>
                  <a:schemeClr val="tx1"/>
                </a:solidFill>
                <a:latin typeface="Times New Roman" pitchFamily="18" charset="0"/>
                <a:cs typeface="Arial" charset="0"/>
              </a:defRPr>
            </a:lvl7pPr>
            <a:lvl8pPr marL="3429000" indent="-228600" defTabSz="966788" eaLnBrk="0" fontAlgn="base" hangingPunct="0">
              <a:spcBef>
                <a:spcPct val="0"/>
              </a:spcBef>
              <a:spcAft>
                <a:spcPct val="0"/>
              </a:spcAft>
              <a:defRPr>
                <a:solidFill>
                  <a:schemeClr val="tx1"/>
                </a:solidFill>
                <a:latin typeface="Times New Roman" pitchFamily="18" charset="0"/>
                <a:cs typeface="Arial" charset="0"/>
              </a:defRPr>
            </a:lvl8pPr>
            <a:lvl9pPr marL="3886200" indent="-228600" defTabSz="966788" eaLnBrk="0" fontAlgn="base" hangingPunct="0">
              <a:spcBef>
                <a:spcPct val="0"/>
              </a:spcBef>
              <a:spcAft>
                <a:spcPct val="0"/>
              </a:spcAft>
              <a:defRPr>
                <a:solidFill>
                  <a:schemeClr val="tx1"/>
                </a:solidFill>
                <a:latin typeface="Times New Roman" pitchFamily="18" charset="0"/>
                <a:cs typeface="Arial" charset="0"/>
              </a:defRPr>
            </a:lvl9pPr>
          </a:lstStyle>
          <a:p>
            <a:fld id="{F2D8D72F-CC8D-47CE-B5A9-9FEFB538DE33}" type="slidenum">
              <a:rPr lang="en-US" smtClean="0"/>
              <a:pPr/>
              <a:t>46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53063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8229600" cy="530225"/>
          </a:xfrm>
        </p:spPr>
        <p:txBody>
          <a:bodyPr/>
          <a:lstStyle/>
          <a:p>
            <a:r>
              <a:rPr lang="en-US" smtClean="0"/>
              <a:t>Click to edit Master title style</a:t>
            </a:r>
            <a:endParaRPr lang="en-US"/>
          </a:p>
        </p:txBody>
      </p:sp>
      <p:sp>
        <p:nvSpPr>
          <p:cNvPr id="3" name="Content Placeholder 2"/>
          <p:cNvSpPr>
            <a:spLocks noGrp="1"/>
          </p:cNvSpPr>
          <p:nvPr>
            <p:ph idx="1"/>
          </p:nvPr>
        </p:nvSpPr>
        <p:spPr>
          <a:xfrm>
            <a:off x="533400" y="1793875"/>
            <a:ext cx="8229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349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43564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80663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239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Tree>
    <p:extLst>
      <p:ext uri="{BB962C8B-B14F-4D97-AF65-F5344CB8AC3E}">
        <p14:creationId xmlns:p14="http://schemas.microsoft.com/office/powerpoint/2010/main" val="293573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328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9011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69896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854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13095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fld id="{37E9C7CE-6DEE-4B1E-98D1-FBEDE825BAF4}" type="datetimeFigureOut">
              <a:rPr lang="en-US"/>
              <a:pPr>
                <a:defRPr/>
              </a:pPr>
              <a:t>11/27/2014</a:t>
            </a:fld>
            <a:endParaRPr lang="en-US"/>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D33A2572-28E0-4484-A13C-8C6DE228FDA4}" type="slidenum">
              <a:rPr lang="en-US"/>
              <a:pPr>
                <a:defRPr/>
              </a:pPr>
              <a:t>‹#›</a:t>
            </a:fld>
            <a:endParaRPr lang="en-US"/>
          </a:p>
        </p:txBody>
      </p:sp>
    </p:spTree>
    <p:extLst>
      <p:ext uri="{BB962C8B-B14F-4D97-AF65-F5344CB8AC3E}">
        <p14:creationId xmlns:p14="http://schemas.microsoft.com/office/powerpoint/2010/main" val="3387100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xfrm>
            <a:off x="762000" y="838200"/>
            <a:ext cx="8229600" cy="5302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35203" name="Rectangle 3"/>
          <p:cNvSpPr>
            <a:spLocks noGrp="1" noChangeArrowheads="1"/>
          </p:cNvSpPr>
          <p:nvPr>
            <p:ph type="body" idx="1"/>
          </p:nvPr>
        </p:nvSpPr>
        <p:spPr bwMode="auto">
          <a:xfrm>
            <a:off x="5334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5239" name="Rectangle 7"/>
          <p:cNvSpPr>
            <a:spLocks noChangeArrowheads="1"/>
          </p:cNvSpPr>
          <p:nvPr/>
        </p:nvSpPr>
        <p:spPr bwMode="auto">
          <a:xfrm>
            <a:off x="0" y="0"/>
            <a:ext cx="228600" cy="2286000"/>
          </a:xfrm>
          <a:prstGeom prst="rect">
            <a:avLst/>
          </a:prstGeom>
          <a:solidFill>
            <a:srgbClr val="003399"/>
          </a:solidFill>
          <a:ln w="9525">
            <a:noFill/>
            <a:miter lim="800000"/>
            <a:headEnd/>
            <a:tailEnd/>
          </a:ln>
          <a:effectLst/>
        </p:spPr>
        <p:txBody>
          <a:bodyPr wrap="none" anchor="ctr"/>
          <a:lstStyle/>
          <a:p>
            <a:pPr algn="ctr" eaLnBrk="1" hangingPunct="1">
              <a:defRPr/>
            </a:pPr>
            <a:endParaRPr lang="en-US" sz="2400"/>
          </a:p>
        </p:txBody>
      </p:sp>
      <p:sp>
        <p:nvSpPr>
          <p:cNvPr id="95241" name="Rectangle 9"/>
          <p:cNvSpPr>
            <a:spLocks noChangeArrowheads="1"/>
          </p:cNvSpPr>
          <p:nvPr/>
        </p:nvSpPr>
        <p:spPr bwMode="auto">
          <a:xfrm>
            <a:off x="0" y="2286000"/>
            <a:ext cx="228600" cy="2286000"/>
          </a:xfrm>
          <a:prstGeom prst="rect">
            <a:avLst/>
          </a:prstGeom>
          <a:solidFill>
            <a:srgbClr val="7030A0"/>
          </a:solidFill>
          <a:ln w="9525">
            <a:noFill/>
            <a:miter lim="800000"/>
            <a:headEnd/>
            <a:tailEnd/>
          </a:ln>
          <a:effectLst/>
        </p:spPr>
        <p:txBody>
          <a:bodyPr wrap="none" anchor="ctr"/>
          <a:lstStyle/>
          <a:p>
            <a:pPr algn="ctr" eaLnBrk="1" hangingPunct="1">
              <a:defRPr/>
            </a:pPr>
            <a:endParaRPr lang="en-US" sz="2400"/>
          </a:p>
        </p:txBody>
      </p:sp>
      <p:sp>
        <p:nvSpPr>
          <p:cNvPr id="95242" name="Rectangle 10"/>
          <p:cNvSpPr>
            <a:spLocks noChangeArrowheads="1"/>
          </p:cNvSpPr>
          <p:nvPr/>
        </p:nvSpPr>
        <p:spPr bwMode="auto">
          <a:xfrm>
            <a:off x="0" y="4572000"/>
            <a:ext cx="228600" cy="2286000"/>
          </a:xfrm>
          <a:prstGeom prst="rect">
            <a:avLst/>
          </a:prstGeom>
          <a:solidFill>
            <a:srgbClr val="002060"/>
          </a:solidFill>
          <a:ln w="9525">
            <a:noFill/>
            <a:miter lim="800000"/>
            <a:headEnd/>
            <a:tailEnd/>
          </a:ln>
          <a:effectLst/>
        </p:spPr>
        <p:txBody>
          <a:bodyPr wrap="none" anchor="ctr"/>
          <a:lstStyle/>
          <a:p>
            <a:pPr algn="ctr" eaLnBrk="1" hangingPunct="1">
              <a:defRPr/>
            </a:pPr>
            <a:endParaRPr lang="en-US" sz="2400"/>
          </a:p>
        </p:txBody>
      </p:sp>
      <p:pic>
        <p:nvPicPr>
          <p:cNvPr id="9" name="Picture 20"/>
          <p:cNvPicPr>
            <a:picLocks noChangeAspect="1" noChangeArrowheads="1"/>
          </p:cNvPicPr>
          <p:nvPr userDrawn="1"/>
        </p:nvPicPr>
        <p:blipFill>
          <a:blip r:embed="rId14"/>
          <a:srcRect/>
          <a:stretch>
            <a:fillRect/>
          </a:stretch>
        </p:blipFill>
        <p:spPr bwMode="auto">
          <a:xfrm>
            <a:off x="228600" y="0"/>
            <a:ext cx="1309158" cy="961824"/>
          </a:xfrm>
          <a:prstGeom prst="rect">
            <a:avLst/>
          </a:prstGeom>
          <a:noFill/>
          <a:ln w="9525">
            <a:noFill/>
            <a:miter lim="800000"/>
            <a:headEnd/>
            <a:tailEnd/>
          </a:ln>
        </p:spPr>
      </p:pic>
      <p:pic>
        <p:nvPicPr>
          <p:cNvPr id="10" name="Picture 9"/>
          <p:cNvPicPr>
            <a:picLocks noChangeAspect="1" noChangeArrowheads="1"/>
          </p:cNvPicPr>
          <p:nvPr userDrawn="1"/>
        </p:nvPicPr>
        <p:blipFill>
          <a:blip r:embed="rId15"/>
          <a:srcRect/>
          <a:stretch>
            <a:fillRect/>
          </a:stretch>
        </p:blipFill>
        <p:spPr bwMode="auto">
          <a:xfrm>
            <a:off x="3429000" y="-13636"/>
            <a:ext cx="1338409" cy="975460"/>
          </a:xfrm>
          <a:prstGeom prst="rect">
            <a:avLst/>
          </a:prstGeom>
          <a:noFill/>
          <a:ln w="9525">
            <a:noFill/>
            <a:miter lim="800000"/>
            <a:headEnd/>
            <a:tailEnd/>
          </a:ln>
        </p:spPr>
      </p:pic>
      <p:pic>
        <p:nvPicPr>
          <p:cNvPr id="12" name="Picture 5"/>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537758" y="0"/>
            <a:ext cx="1943100" cy="9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6781800" y="561201"/>
            <a:ext cx="1676400" cy="276999"/>
          </a:xfrm>
          <a:prstGeom prst="rect">
            <a:avLst/>
          </a:prstGeom>
        </p:spPr>
        <p:txBody>
          <a:bodyPr wrap="square">
            <a:spAutoFit/>
          </a:bodyPr>
          <a:lstStyle/>
          <a:p>
            <a:pPr algn="r"/>
            <a:r>
              <a:rPr lang="en-US" sz="1200" b="0" dirty="0" smtClean="0">
                <a:latin typeface="Arial Black" panose="020B0A04020102020204" pitchFamily="34" charset="0"/>
              </a:rPr>
              <a:t>[Part 5</a:t>
            </a:r>
            <a:r>
              <a:rPr lang="en-US" sz="1200" b="0" smtClean="0">
                <a:latin typeface="Arial Black" panose="020B0A04020102020204" pitchFamily="34" charset="0"/>
              </a:rPr>
              <a:t>]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/43</a:t>
            </a:r>
            <a:endParaRPr lang="en-US" sz="1200" b="0" dirty="0">
              <a:latin typeface="Arial Black" panose="020B0A04020102020204" pitchFamily="34" charset="0"/>
            </a:endParaRPr>
          </a:p>
        </p:txBody>
      </p:sp>
      <p:sp>
        <p:nvSpPr>
          <p:cNvPr id="3" name="TextBox 2"/>
          <p:cNvSpPr txBox="1"/>
          <p:nvPr userDrawn="1"/>
        </p:nvSpPr>
        <p:spPr>
          <a:xfrm>
            <a:off x="6477000" y="76200"/>
            <a:ext cx="2590800" cy="523220"/>
          </a:xfrm>
          <a:prstGeom prst="rect">
            <a:avLst/>
          </a:prstGeom>
          <a:noFill/>
        </p:spPr>
        <p:txBody>
          <a:bodyPr wrap="square" rtlCol="0">
            <a:spAutoFit/>
          </a:bodyPr>
          <a:lstStyle/>
          <a:p>
            <a:pPr algn="ctr"/>
            <a:r>
              <a:rPr lang="en-US" sz="1600" b="0" smtClean="0">
                <a:latin typeface="Aharoni" panose="02010803020104030203" pitchFamily="2" charset="-79"/>
                <a:cs typeface="Aharoni" panose="02010803020104030203" pitchFamily="2" charset="-79"/>
              </a:rPr>
              <a:t>Discrete</a:t>
            </a:r>
            <a:r>
              <a:rPr lang="en-US" sz="1600" b="0" baseline="0" smtClean="0">
                <a:latin typeface="Aharoni" panose="02010803020104030203" pitchFamily="2" charset="-79"/>
                <a:cs typeface="Aharoni" panose="02010803020104030203" pitchFamily="2" charset="-79"/>
              </a:rPr>
              <a:t> Choice Modeling</a:t>
            </a:r>
          </a:p>
          <a:p>
            <a:pPr algn="ctr"/>
            <a:r>
              <a:rPr lang="en-US" sz="1200" b="0" baseline="0" smtClean="0">
                <a:latin typeface="Aharoni" panose="02010803020104030203" pitchFamily="2" charset="-79"/>
                <a:cs typeface="Aharoni" panose="02010803020104030203" pitchFamily="2" charset="-79"/>
              </a:rPr>
              <a:t>Ordered Choice Models</a:t>
            </a:r>
          </a:p>
        </p:txBody>
      </p:sp>
      <p:pic>
        <p:nvPicPr>
          <p:cNvPr id="102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4764201" y="-6141"/>
            <a:ext cx="1636599" cy="990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userDrawn="1"/>
        </p:nvSpPr>
        <p:spPr bwMode="auto">
          <a:xfrm>
            <a:off x="6425184" y="10160"/>
            <a:ext cx="2718816" cy="980440"/>
          </a:xfrm>
          <a:prstGeom prst="rect">
            <a:avLst/>
          </a:prstGeom>
          <a:noFill/>
          <a:ln w="38100" cap="flat" cmpd="sng" algn="ctr">
            <a:solidFill>
              <a:srgbClr val="7030A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Rectangle 15"/>
          <p:cNvSpPr/>
          <p:nvPr userDrawn="1"/>
        </p:nvSpPr>
        <p:spPr bwMode="auto">
          <a:xfrm>
            <a:off x="228600" y="967920"/>
            <a:ext cx="8915400" cy="45719"/>
          </a:xfrm>
          <a:prstGeom prst="rect">
            <a:avLst/>
          </a:prstGeom>
          <a:solidFill>
            <a:srgbClr val="7030A0"/>
          </a:solidFill>
          <a:ln w="19050"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9585472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1" r:id="rId12"/>
  </p:sldLayoutIdLst>
  <p:timing>
    <p:tnLst>
      <p:par>
        <p:cTn id="1" dur="indefinite" restart="never" nodeType="tmRoot"/>
      </p:par>
    </p:tnLst>
  </p:timing>
  <p:txStyles>
    <p:title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1.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4.png"/><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notesSlide" Target="../notesSlides/notesSlide22.xml"/><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9.wmf"/><Relationship Id="rId5" Type="http://schemas.openxmlformats.org/officeDocument/2006/relationships/oleObject" Target="../embeddings/oleObject5.bin"/><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notesSlide" Target="../notesSlides/notesSlide23.xml"/><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2.wmf"/><Relationship Id="rId5" Type="http://schemas.openxmlformats.org/officeDocument/2006/relationships/oleObject" Target="../embeddings/oleObject7.bin"/><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5.wmf"/><Relationship Id="rId4" Type="http://schemas.openxmlformats.org/officeDocument/2006/relationships/oleObject" Target="../embeddings/oleObject9.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vmlDrawing" Target="../drawings/vmlDrawing8.vml"/><Relationship Id="rId5" Type="http://schemas.openxmlformats.org/officeDocument/2006/relationships/image" Target="../media/image26.wmf"/><Relationship Id="rId4" Type="http://schemas.openxmlformats.org/officeDocument/2006/relationships/oleObject" Target="../embeddings/oleObject10.bin"/></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37.wmf"/></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image" Target="../media/image40.wmf"/></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600269" y="1447800"/>
            <a:ext cx="8229600" cy="758825"/>
          </a:xfrm>
          <a:ln w="28575">
            <a:solidFill>
              <a:srgbClr val="7030A0"/>
            </a:solidFill>
          </a:ln>
        </p:spPr>
        <p:txBody>
          <a:bodyPr/>
          <a:lstStyle/>
          <a:p>
            <a:pPr algn="ctr"/>
            <a:r>
              <a:rPr lang="en-US" sz="4800" b="1"/>
              <a:t>Discrete Choice Modeling</a:t>
            </a:r>
          </a:p>
        </p:txBody>
      </p:sp>
      <p:sp>
        <p:nvSpPr>
          <p:cNvPr id="431107" name="Rectangle 3"/>
          <p:cNvSpPr>
            <a:spLocks noGrp="1" noChangeArrowheads="1"/>
          </p:cNvSpPr>
          <p:nvPr>
            <p:ph type="subTitle" idx="4294967295"/>
          </p:nvPr>
        </p:nvSpPr>
        <p:spPr>
          <a:xfrm>
            <a:off x="3276600" y="2590800"/>
            <a:ext cx="4114800" cy="1371600"/>
          </a:xfrm>
        </p:spPr>
        <p:txBody>
          <a:bodyPr/>
          <a:lstStyle/>
          <a:p>
            <a:pPr marL="0" indent="0">
              <a:buFont typeface="Wingdings" pitchFamily="2" charset="2"/>
              <a:buNone/>
            </a:pPr>
            <a:r>
              <a:rPr lang="en-US" sz="2400" b="1">
                <a:latin typeface="Arial" charset="0"/>
              </a:rPr>
              <a:t>William Greene</a:t>
            </a:r>
          </a:p>
          <a:p>
            <a:pPr marL="0" indent="0">
              <a:buFont typeface="Wingdings" pitchFamily="2" charset="2"/>
              <a:buNone/>
            </a:pPr>
            <a:r>
              <a:rPr lang="en-US" sz="2400" b="1">
                <a:latin typeface="Arial" charset="0"/>
              </a:rPr>
              <a:t>Stern School of Business</a:t>
            </a:r>
          </a:p>
          <a:p>
            <a:pPr marL="0" indent="0">
              <a:buFont typeface="Wingdings" pitchFamily="2" charset="2"/>
              <a:buNone/>
            </a:pPr>
            <a:r>
              <a:rPr lang="en-US" sz="2400" b="1">
                <a:latin typeface="Arial" charset="0"/>
              </a:rPr>
              <a:t>New York University</a:t>
            </a:r>
          </a:p>
        </p:txBody>
      </p:sp>
      <p:sp>
        <p:nvSpPr>
          <p:cNvPr id="2" name="TextBox 1"/>
          <p:cNvSpPr txBox="1"/>
          <p:nvPr/>
        </p:nvSpPr>
        <p:spPr>
          <a:xfrm>
            <a:off x="609600" y="2667000"/>
            <a:ext cx="2514600" cy="3108543"/>
          </a:xfrm>
          <a:prstGeom prst="rect">
            <a:avLst/>
          </a:prstGeom>
          <a:noFill/>
          <a:ln w="28575">
            <a:solidFill>
              <a:srgbClr val="7030A0"/>
            </a:solidFill>
          </a:ln>
        </p:spPr>
        <p:txBody>
          <a:bodyPr wrap="square" rtlCol="0">
            <a:spAutoFit/>
          </a:bodyPr>
          <a:lstStyle/>
          <a:p>
            <a:pPr>
              <a:tabLst>
                <a:tab pos="344488" algn="l"/>
              </a:tabLst>
            </a:pPr>
            <a:r>
              <a:rPr lang="en-US" sz="1400" b="1">
                <a:latin typeface="+mj-lt"/>
              </a:rPr>
              <a:t>0	Introduction</a:t>
            </a:r>
          </a:p>
          <a:p>
            <a:pPr>
              <a:tabLst>
                <a:tab pos="344488" algn="l"/>
              </a:tabLst>
            </a:pPr>
            <a:r>
              <a:rPr lang="en-US" sz="1400" b="1">
                <a:latin typeface="+mj-lt"/>
              </a:rPr>
              <a:t>1	</a:t>
            </a:r>
            <a:r>
              <a:rPr lang="en-US" sz="1400" b="1" smtClean="0">
                <a:latin typeface="+mj-lt"/>
              </a:rPr>
              <a:t>Summary</a:t>
            </a:r>
            <a:endParaRPr lang="en-US" sz="1400" b="1">
              <a:latin typeface="+mj-lt"/>
            </a:endParaRPr>
          </a:p>
          <a:p>
            <a:pPr>
              <a:tabLst>
                <a:tab pos="344488" algn="l"/>
              </a:tabLst>
            </a:pPr>
            <a:r>
              <a:rPr lang="en-US" sz="1400" b="1">
                <a:latin typeface="+mj-lt"/>
              </a:rPr>
              <a:t>2	Binary Choice</a:t>
            </a:r>
          </a:p>
          <a:p>
            <a:pPr>
              <a:tabLst>
                <a:tab pos="344488" algn="l"/>
              </a:tabLst>
            </a:pPr>
            <a:r>
              <a:rPr lang="en-US" sz="1400" b="1">
                <a:latin typeface="+mj-lt"/>
              </a:rPr>
              <a:t>3	Panel Data</a:t>
            </a:r>
          </a:p>
          <a:p>
            <a:pPr>
              <a:tabLst>
                <a:tab pos="344488" algn="l"/>
              </a:tabLst>
            </a:pPr>
            <a:r>
              <a:rPr lang="en-US" sz="1400" b="1">
                <a:latin typeface="+mj-lt"/>
              </a:rPr>
              <a:t>4	Bivariate Probit</a:t>
            </a:r>
          </a:p>
          <a:p>
            <a:pPr>
              <a:tabLst>
                <a:tab pos="344488" algn="l"/>
              </a:tabLst>
            </a:pPr>
            <a:r>
              <a:rPr lang="en-US" sz="1400" b="1">
                <a:solidFill>
                  <a:srgbClr val="FF0000"/>
                </a:solidFill>
                <a:latin typeface="+mj-lt"/>
              </a:rPr>
              <a:t>5	Ordered Choice</a:t>
            </a:r>
          </a:p>
          <a:p>
            <a:pPr>
              <a:tabLst>
                <a:tab pos="344488" algn="l"/>
              </a:tabLst>
            </a:pPr>
            <a:r>
              <a:rPr lang="en-US" sz="1400" b="1">
                <a:latin typeface="+mj-lt"/>
              </a:rPr>
              <a:t>6	Count Data</a:t>
            </a:r>
          </a:p>
          <a:p>
            <a:pPr>
              <a:tabLst>
                <a:tab pos="344488" algn="l"/>
              </a:tabLst>
            </a:pPr>
            <a:r>
              <a:rPr lang="en-US" sz="1400" b="1">
                <a:latin typeface="+mj-lt"/>
              </a:rPr>
              <a:t>7	Multinomial Choice</a:t>
            </a:r>
          </a:p>
          <a:p>
            <a:pPr>
              <a:tabLst>
                <a:tab pos="344488" algn="l"/>
              </a:tabLst>
            </a:pPr>
            <a:r>
              <a:rPr lang="en-US" sz="1400" b="1">
                <a:latin typeface="+mj-lt"/>
              </a:rPr>
              <a:t>8	Nested Logit</a:t>
            </a:r>
          </a:p>
          <a:p>
            <a:pPr>
              <a:tabLst>
                <a:tab pos="344488" algn="l"/>
              </a:tabLst>
            </a:pPr>
            <a:r>
              <a:rPr lang="en-US" sz="1400" b="1">
                <a:latin typeface="+mj-lt"/>
              </a:rPr>
              <a:t>9	Heterogeneity</a:t>
            </a:r>
          </a:p>
          <a:p>
            <a:pPr>
              <a:tabLst>
                <a:tab pos="344488" algn="l"/>
              </a:tabLst>
            </a:pPr>
            <a:r>
              <a:rPr lang="en-US" sz="1400" b="1">
                <a:latin typeface="+mj-lt"/>
              </a:rPr>
              <a:t>10	Latent Class</a:t>
            </a:r>
          </a:p>
          <a:p>
            <a:pPr>
              <a:tabLst>
                <a:tab pos="344488" algn="l"/>
              </a:tabLst>
            </a:pPr>
            <a:r>
              <a:rPr lang="en-US" sz="1400" b="1">
                <a:latin typeface="+mj-lt"/>
              </a:rPr>
              <a:t>11	Mixed Logit</a:t>
            </a:r>
          </a:p>
          <a:p>
            <a:pPr>
              <a:tabLst>
                <a:tab pos="344488" algn="l"/>
              </a:tabLst>
            </a:pPr>
            <a:r>
              <a:rPr lang="en-US" sz="1400" b="1">
                <a:latin typeface="+mj-lt"/>
              </a:rPr>
              <a:t>12	Stated Preference</a:t>
            </a:r>
          </a:p>
          <a:p>
            <a:pPr>
              <a:tabLst>
                <a:tab pos="344488" algn="l"/>
              </a:tabLst>
            </a:pPr>
            <a:r>
              <a:rPr lang="en-US" sz="1400" b="1">
                <a:latin typeface="+mj-lt"/>
              </a:rPr>
              <a:t>13	Hybrid </a:t>
            </a:r>
            <a:r>
              <a:rPr lang="en-US" sz="1400" b="1" smtClean="0">
                <a:latin typeface="+mj-lt"/>
              </a:rPr>
              <a:t>Choice</a:t>
            </a:r>
            <a:endParaRPr lang="en-US" sz="1400" b="1">
              <a:latin typeface="+mj-lt"/>
            </a:endParaRPr>
          </a:p>
        </p:txBody>
      </p:sp>
      <p:sp>
        <p:nvSpPr>
          <p:cNvPr id="5" name="Rectangle 4"/>
          <p:cNvSpPr/>
          <p:nvPr/>
        </p:nvSpPr>
        <p:spPr bwMode="auto">
          <a:xfrm>
            <a:off x="609600" y="3763700"/>
            <a:ext cx="2514600" cy="228600"/>
          </a:xfrm>
          <a:prstGeom prst="rect">
            <a:avLst/>
          </a:prstGeom>
          <a:solidFill>
            <a:srgbClr val="7030A0">
              <a:alpha val="20000"/>
            </a:srgbClr>
          </a:solidFill>
          <a:ln w="19050" cap="flat" cmpd="sng" algn="ctr">
            <a:noFill/>
            <a:prstDash val="solid"/>
            <a:round/>
            <a:headEnd type="none" w="med" len="med"/>
            <a:tailEnd type="none" w="med" len="med"/>
          </a:ln>
          <a:effectLst/>
        </p:spPr>
        <p:txBody>
          <a:bodyPr rot="0" spcFirstLastPara="0" vert="horz" wrap="non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599" y="3755984"/>
            <a:ext cx="1859043" cy="264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047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685800" y="762000"/>
            <a:ext cx="8229600" cy="1139825"/>
          </a:xfrm>
        </p:spPr>
        <p:txBody>
          <a:bodyPr/>
          <a:lstStyle/>
          <a:p>
            <a:pPr eaLnBrk="1" hangingPunct="1"/>
            <a:r>
              <a:rPr lang="en-US" dirty="0" smtClean="0"/>
              <a:t>Ordered Discrete Outcomes</a:t>
            </a:r>
          </a:p>
        </p:txBody>
      </p:sp>
      <p:sp>
        <p:nvSpPr>
          <p:cNvPr id="7171" name="Rectangle 3"/>
          <p:cNvSpPr>
            <a:spLocks noGrp="1" noChangeArrowheads="1"/>
          </p:cNvSpPr>
          <p:nvPr>
            <p:ph type="body" idx="4294967295"/>
          </p:nvPr>
        </p:nvSpPr>
        <p:spPr>
          <a:xfrm>
            <a:off x="1295400" y="2209800"/>
            <a:ext cx="6705600" cy="3352800"/>
          </a:xfrm>
        </p:spPr>
        <p:txBody>
          <a:bodyPr/>
          <a:lstStyle/>
          <a:p>
            <a:pPr eaLnBrk="1" hangingPunct="1">
              <a:lnSpc>
                <a:spcPct val="90000"/>
              </a:lnSpc>
            </a:pPr>
            <a:r>
              <a:rPr lang="en-US" sz="2000" dirty="0" smtClean="0">
                <a:latin typeface="+mj-lt"/>
              </a:rPr>
              <a:t>E.g.: Taste test, credit rating, course grade, preference scale</a:t>
            </a:r>
          </a:p>
          <a:p>
            <a:pPr eaLnBrk="1" hangingPunct="1">
              <a:lnSpc>
                <a:spcPct val="90000"/>
              </a:lnSpc>
            </a:pPr>
            <a:r>
              <a:rPr lang="en-US" sz="2000" dirty="0" smtClean="0">
                <a:latin typeface="+mj-lt"/>
              </a:rPr>
              <a:t>Underlying random preferences: </a:t>
            </a:r>
          </a:p>
          <a:p>
            <a:pPr lvl="1" eaLnBrk="1" hangingPunct="1">
              <a:lnSpc>
                <a:spcPct val="90000"/>
              </a:lnSpc>
            </a:pPr>
            <a:r>
              <a:rPr lang="en-US" sz="1800" dirty="0" smtClean="0">
                <a:latin typeface="+mj-lt"/>
              </a:rPr>
              <a:t>Existence of an underlying continuous preference scale</a:t>
            </a:r>
          </a:p>
          <a:p>
            <a:pPr lvl="1" eaLnBrk="1" hangingPunct="1">
              <a:lnSpc>
                <a:spcPct val="90000"/>
              </a:lnSpc>
            </a:pPr>
            <a:r>
              <a:rPr lang="en-US" sz="1800" dirty="0" smtClean="0">
                <a:latin typeface="+mj-lt"/>
              </a:rPr>
              <a:t>Mapping to observed choices</a:t>
            </a:r>
          </a:p>
          <a:p>
            <a:pPr eaLnBrk="1" hangingPunct="1">
              <a:lnSpc>
                <a:spcPct val="90000"/>
              </a:lnSpc>
            </a:pPr>
            <a:r>
              <a:rPr lang="en-US" sz="2000" dirty="0" smtClean="0">
                <a:latin typeface="+mj-lt"/>
              </a:rPr>
              <a:t>Strength of preferences is reflected in the discrete outcome</a:t>
            </a:r>
          </a:p>
          <a:p>
            <a:pPr eaLnBrk="1" hangingPunct="1">
              <a:lnSpc>
                <a:spcPct val="90000"/>
              </a:lnSpc>
            </a:pPr>
            <a:r>
              <a:rPr lang="en-US" sz="2000" dirty="0" smtClean="0">
                <a:latin typeface="+mj-lt"/>
              </a:rPr>
              <a:t>Censoring and discrete measurement</a:t>
            </a:r>
          </a:p>
          <a:p>
            <a:pPr eaLnBrk="1" hangingPunct="1">
              <a:lnSpc>
                <a:spcPct val="90000"/>
              </a:lnSpc>
            </a:pPr>
            <a:r>
              <a:rPr lang="en-US" sz="2000" dirty="0" smtClean="0">
                <a:latin typeface="+mj-lt"/>
              </a:rPr>
              <a:t>The nature of ordered data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idx="4294967295"/>
          </p:nvPr>
        </p:nvSpPr>
        <p:spPr>
          <a:xfrm>
            <a:off x="446314" y="457200"/>
            <a:ext cx="8229600" cy="1139825"/>
          </a:xfrm>
        </p:spPr>
        <p:txBody>
          <a:bodyPr/>
          <a:lstStyle/>
          <a:p>
            <a:pPr eaLnBrk="1" hangingPunct="1"/>
            <a:r>
              <a:rPr lang="en-US" dirty="0" smtClean="0"/>
              <a:t>Ordered Preferences at IMDB.com</a:t>
            </a:r>
          </a:p>
        </p:txBody>
      </p:sp>
      <p:pic>
        <p:nvPicPr>
          <p:cNvPr id="81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7848600"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5"/>
          <p:cNvSpPr>
            <a:spLocks noChangeArrowheads="1"/>
          </p:cNvSpPr>
          <p:nvPr/>
        </p:nvSpPr>
        <p:spPr bwMode="auto">
          <a:xfrm>
            <a:off x="457200" y="1676400"/>
            <a:ext cx="8077200" cy="4572000"/>
          </a:xfrm>
          <a:prstGeom prst="rect">
            <a:avLst/>
          </a:prstGeom>
          <a:solidFill>
            <a:srgbClr val="FFCC99">
              <a:alpha val="10196"/>
            </a:srgbClr>
          </a:solidFill>
          <a:ln w="28575">
            <a:solidFill>
              <a:schemeClr val="tx1"/>
            </a:solidFill>
            <a:miter lim="800000"/>
            <a:headEnd/>
            <a:tailEnd/>
          </a:ln>
        </p:spPr>
        <p:txBody>
          <a:bodyPr wrap="none" anchor="ct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04800" y="536575"/>
            <a:ext cx="8229600" cy="1139825"/>
          </a:xfrm>
        </p:spPr>
        <p:txBody>
          <a:bodyPr/>
          <a:lstStyle/>
          <a:p>
            <a:pPr eaLnBrk="1" hangingPunct="1"/>
            <a:r>
              <a:rPr lang="en-US" dirty="0" smtClean="0"/>
              <a:t>Health Satisfaction (HSAT)</a:t>
            </a:r>
          </a:p>
        </p:txBody>
      </p:sp>
      <p:sp>
        <p:nvSpPr>
          <p:cNvPr id="10243" name="Text Box 5"/>
          <p:cNvSpPr txBox="1">
            <a:spLocks noChangeArrowheads="1"/>
          </p:cNvSpPr>
          <p:nvPr/>
        </p:nvSpPr>
        <p:spPr bwMode="auto">
          <a:xfrm>
            <a:off x="1219200" y="1803400"/>
            <a:ext cx="693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a:latin typeface="Arial" charset="0"/>
              </a:rPr>
              <a:t>Self administered survey: Health Care Satisfaction? (0 – 10)</a:t>
            </a:r>
          </a:p>
        </p:txBody>
      </p:sp>
      <p:sp>
        <p:nvSpPr>
          <p:cNvPr id="10244" name="Line 6"/>
          <p:cNvSpPr>
            <a:spLocks noChangeShapeType="1"/>
          </p:cNvSpPr>
          <p:nvPr/>
        </p:nvSpPr>
        <p:spPr bwMode="auto">
          <a:xfrm>
            <a:off x="1676400" y="6324600"/>
            <a:ext cx="6096000" cy="0"/>
          </a:xfrm>
          <a:prstGeom prst="line">
            <a:avLst/>
          </a:prstGeom>
          <a:noFill/>
          <a:ln w="5715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45" name="Text Box 19"/>
          <p:cNvSpPr txBox="1">
            <a:spLocks noChangeArrowheads="1"/>
          </p:cNvSpPr>
          <p:nvPr/>
        </p:nvSpPr>
        <p:spPr bwMode="auto">
          <a:xfrm>
            <a:off x="1905000" y="6477000"/>
            <a:ext cx="609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lgn="ctr">
              <a:spcBef>
                <a:spcPct val="50000"/>
              </a:spcBef>
            </a:pPr>
            <a:r>
              <a:rPr lang="en-US" b="1">
                <a:latin typeface="Arial" charset="0"/>
              </a:rPr>
              <a:t>Continuous Preference Scale</a:t>
            </a:r>
          </a:p>
        </p:txBody>
      </p:sp>
      <p:pic>
        <p:nvPicPr>
          <p:cNvPr id="1024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143125"/>
            <a:ext cx="563880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533400" y="685800"/>
            <a:ext cx="8229600" cy="1139825"/>
          </a:xfrm>
        </p:spPr>
        <p:txBody>
          <a:bodyPr/>
          <a:lstStyle/>
          <a:p>
            <a:pPr eaLnBrk="1" hangingPunct="1"/>
            <a:r>
              <a:rPr lang="en-US" dirty="0" smtClean="0"/>
              <a:t>Modeling Ordered Choices</a:t>
            </a:r>
          </a:p>
        </p:txBody>
      </p:sp>
      <p:sp>
        <p:nvSpPr>
          <p:cNvPr id="11267" name="Rectangle 3"/>
          <p:cNvSpPr>
            <a:spLocks noGrp="1" noChangeArrowheads="1"/>
          </p:cNvSpPr>
          <p:nvPr>
            <p:ph type="body" idx="4294967295"/>
          </p:nvPr>
        </p:nvSpPr>
        <p:spPr>
          <a:xfrm>
            <a:off x="1295400" y="2057400"/>
            <a:ext cx="7315200" cy="3352800"/>
          </a:xfrm>
        </p:spPr>
        <p:txBody>
          <a:bodyPr/>
          <a:lstStyle/>
          <a:p>
            <a:pPr eaLnBrk="1" hangingPunct="1"/>
            <a:r>
              <a:rPr lang="en-US" sz="2400" dirty="0" smtClean="0">
                <a:latin typeface="+mj-lt"/>
              </a:rPr>
              <a:t>Random Utility (allowing a panel data setting)</a:t>
            </a:r>
          </a:p>
          <a:p>
            <a:pPr eaLnBrk="1" hangingPunct="1">
              <a:spcBef>
                <a:spcPct val="50000"/>
              </a:spcBef>
              <a:buClrTx/>
              <a:buFont typeface="Wingdings" pitchFamily="2" charset="2"/>
              <a:buNone/>
            </a:pPr>
            <a:r>
              <a:rPr lang="en-US" dirty="0" smtClean="0">
                <a:latin typeface="+mj-lt"/>
              </a:rPr>
              <a:t>		   </a:t>
            </a:r>
            <a:r>
              <a:rPr lang="en-US" dirty="0" err="1" smtClean="0">
                <a:latin typeface="+mj-lt"/>
              </a:rPr>
              <a:t>U</a:t>
            </a:r>
            <a:r>
              <a:rPr lang="en-US" sz="1800" dirty="0" err="1" smtClean="0">
                <a:latin typeface="+mj-lt"/>
              </a:rPr>
              <a:t>it</a:t>
            </a:r>
            <a:r>
              <a:rPr lang="en-US" sz="2400" dirty="0" smtClean="0">
                <a:latin typeface="+mj-lt"/>
              </a:rPr>
              <a:t>    =  </a:t>
            </a:r>
            <a:r>
              <a:rPr lang="en-US" dirty="0" smtClean="0">
                <a:latin typeface="+mj-lt"/>
                <a:sym typeface="Symbol" pitchFamily="18" charset="2"/>
              </a:rPr>
              <a:t></a:t>
            </a:r>
            <a:r>
              <a:rPr lang="en-US" sz="2400" dirty="0" smtClean="0">
                <a:latin typeface="+mj-lt"/>
                <a:sym typeface="Symbol" pitchFamily="18" charset="2"/>
              </a:rPr>
              <a:t>  </a:t>
            </a:r>
            <a:r>
              <a:rPr lang="en-US" dirty="0" smtClean="0">
                <a:latin typeface="+mj-lt"/>
                <a:sym typeface="Symbol" pitchFamily="18" charset="2"/>
              </a:rPr>
              <a:t>+</a:t>
            </a:r>
            <a:r>
              <a:rPr lang="en-US" sz="2400" dirty="0" smtClean="0">
                <a:latin typeface="+mj-lt"/>
                <a:sym typeface="Symbol" pitchFamily="18" charset="2"/>
              </a:rPr>
              <a:t>  </a:t>
            </a:r>
            <a:r>
              <a:rPr lang="en-US" b="1" dirty="0" smtClean="0">
                <a:latin typeface="+mj-lt"/>
                <a:sym typeface="Symbol" pitchFamily="18" charset="2"/>
              </a:rPr>
              <a:t></a:t>
            </a:r>
            <a:r>
              <a:rPr lang="en-US" dirty="0" smtClean="0">
                <a:latin typeface="+mj-lt"/>
                <a:sym typeface="Symbol" pitchFamily="18" charset="2"/>
              </a:rPr>
              <a:t>’</a:t>
            </a:r>
            <a:r>
              <a:rPr lang="en-US" b="1" dirty="0" err="1" smtClean="0">
                <a:latin typeface="+mj-lt"/>
                <a:sym typeface="Symbol" pitchFamily="18" charset="2"/>
              </a:rPr>
              <a:t>x</a:t>
            </a:r>
            <a:r>
              <a:rPr lang="en-US" sz="1800" dirty="0" err="1" smtClean="0">
                <a:latin typeface="+mj-lt"/>
                <a:sym typeface="Symbol" pitchFamily="18" charset="2"/>
              </a:rPr>
              <a:t>it</a:t>
            </a:r>
            <a:r>
              <a:rPr lang="en-US" sz="2400" dirty="0" smtClean="0">
                <a:latin typeface="+mj-lt"/>
                <a:sym typeface="Symbol" pitchFamily="18" charset="2"/>
              </a:rPr>
              <a:t>   </a:t>
            </a:r>
            <a:r>
              <a:rPr lang="en-US" dirty="0" smtClean="0">
                <a:latin typeface="+mj-lt"/>
                <a:sym typeface="Symbol" pitchFamily="18" charset="2"/>
              </a:rPr>
              <a:t>+  </a:t>
            </a:r>
            <a:r>
              <a:rPr lang="en-US" sz="1800" baseline="-25000" dirty="0" smtClean="0">
                <a:latin typeface="+mj-lt"/>
                <a:sym typeface="Symbol" pitchFamily="18" charset="2"/>
              </a:rPr>
              <a:t>it</a:t>
            </a:r>
            <a:r>
              <a:rPr lang="en-US" sz="1800" dirty="0" smtClean="0">
                <a:latin typeface="+mj-lt"/>
                <a:sym typeface="Symbol" pitchFamily="18" charset="2"/>
              </a:rPr>
              <a:t> </a:t>
            </a:r>
          </a:p>
          <a:p>
            <a:pPr eaLnBrk="1" hangingPunct="1">
              <a:spcBef>
                <a:spcPct val="50000"/>
              </a:spcBef>
              <a:buClrTx/>
              <a:buFont typeface="Wingdings" pitchFamily="2" charset="2"/>
              <a:buNone/>
            </a:pPr>
            <a:r>
              <a:rPr lang="en-US" sz="1800" dirty="0" smtClean="0">
                <a:latin typeface="+mj-lt"/>
                <a:sym typeface="Symbol" pitchFamily="18" charset="2"/>
              </a:rPr>
              <a:t>              		 </a:t>
            </a:r>
            <a:r>
              <a:rPr lang="en-US" sz="2000" dirty="0" smtClean="0">
                <a:latin typeface="+mj-lt"/>
                <a:sym typeface="Symbol" pitchFamily="18" charset="2"/>
              </a:rPr>
              <a:t>=</a:t>
            </a:r>
            <a:r>
              <a:rPr lang="en-US" sz="1800" dirty="0" smtClean="0">
                <a:latin typeface="+mj-lt"/>
                <a:sym typeface="Symbol" pitchFamily="18" charset="2"/>
              </a:rPr>
              <a:t>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1800" dirty="0" smtClean="0">
                <a:latin typeface="+mj-lt"/>
                <a:sym typeface="Symbol" pitchFamily="18" charset="2"/>
              </a:rPr>
              <a:t> </a:t>
            </a:r>
            <a:r>
              <a:rPr lang="en-US" dirty="0" smtClean="0">
                <a:latin typeface="+mj-lt"/>
                <a:sym typeface="Symbol" pitchFamily="18" charset="2"/>
              </a:rPr>
              <a:t>+  </a:t>
            </a:r>
            <a:r>
              <a:rPr lang="en-US" sz="1800" baseline="-25000" dirty="0" smtClean="0">
                <a:latin typeface="+mj-lt"/>
                <a:sym typeface="Symbol" pitchFamily="18" charset="2"/>
              </a:rPr>
              <a:t>it</a:t>
            </a:r>
            <a:r>
              <a:rPr lang="en-US" sz="1800" dirty="0" smtClean="0">
                <a:latin typeface="+mj-lt"/>
                <a:sym typeface="Symbol" pitchFamily="18" charset="2"/>
              </a:rPr>
              <a:t> </a:t>
            </a:r>
            <a:endParaRPr lang="en-US" sz="2000" b="1" dirty="0" smtClean="0">
              <a:latin typeface="+mj-lt"/>
            </a:endParaRPr>
          </a:p>
          <a:p>
            <a:pPr eaLnBrk="1" hangingPunct="1"/>
            <a:r>
              <a:rPr lang="en-US" sz="2400" dirty="0" smtClean="0">
                <a:latin typeface="+mj-lt"/>
              </a:rPr>
              <a:t>Observe outcome j if utility is in region j</a:t>
            </a:r>
          </a:p>
          <a:p>
            <a:pPr eaLnBrk="1" hangingPunct="1"/>
            <a:r>
              <a:rPr lang="en-US" sz="2400" dirty="0" smtClean="0">
                <a:latin typeface="+mj-lt"/>
              </a:rPr>
              <a:t>Probability of outcome = probability of cell</a:t>
            </a:r>
          </a:p>
          <a:p>
            <a:pPr eaLnBrk="1" hangingPunct="1">
              <a:buFont typeface="Wingdings" pitchFamily="2" charset="2"/>
              <a:buNone/>
            </a:pPr>
            <a:r>
              <a:rPr lang="en-US" sz="2400" dirty="0" smtClean="0">
                <a:latin typeface="+mj-lt"/>
              </a:rPr>
              <a:t>    </a:t>
            </a:r>
            <a:r>
              <a:rPr lang="en-US" sz="2400" dirty="0" err="1" smtClean="0">
                <a:latin typeface="+mj-lt"/>
              </a:rPr>
              <a:t>Pr</a:t>
            </a:r>
            <a:r>
              <a:rPr lang="en-US" sz="2400" dirty="0" smtClean="0">
                <a:latin typeface="+mj-lt"/>
              </a:rPr>
              <a:t>[</a:t>
            </a:r>
            <a:r>
              <a:rPr lang="en-US" sz="2400" dirty="0" err="1" smtClean="0">
                <a:latin typeface="+mj-lt"/>
              </a:rPr>
              <a:t>Y</a:t>
            </a:r>
            <a:r>
              <a:rPr lang="en-US" sz="1800" dirty="0" err="1" smtClean="0">
                <a:latin typeface="+mj-lt"/>
              </a:rPr>
              <a:t>it</a:t>
            </a:r>
            <a:r>
              <a:rPr lang="en-US" sz="2400" dirty="0" smtClean="0">
                <a:latin typeface="+mj-lt"/>
              </a:rPr>
              <a:t>=j] = F(</a:t>
            </a:r>
            <a:r>
              <a:rPr lang="en-US" dirty="0" smtClean="0">
                <a:latin typeface="+mj-lt"/>
                <a:sym typeface="Symbol" pitchFamily="18" charset="2"/>
              </a:rPr>
              <a:t></a:t>
            </a:r>
            <a:r>
              <a:rPr lang="en-US" sz="1800" baseline="-25000" dirty="0" smtClean="0">
                <a:latin typeface="+mj-lt"/>
                <a:sym typeface="Symbol" pitchFamily="18" charset="2"/>
              </a:rPr>
              <a:t>j</a:t>
            </a:r>
            <a:r>
              <a:rPr lang="en-US" sz="2400" dirty="0" smtClean="0">
                <a:latin typeface="+mj-lt"/>
                <a:sym typeface="Symbol" pitchFamily="18" charset="2"/>
              </a:rPr>
              <a:t> –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2400" dirty="0" smtClean="0">
                <a:latin typeface="+mj-lt"/>
                <a:sym typeface="Symbol" pitchFamily="18" charset="2"/>
              </a:rPr>
              <a:t>)   - </a:t>
            </a:r>
            <a:r>
              <a:rPr lang="en-US" sz="2400" dirty="0" smtClean="0">
                <a:latin typeface="+mj-lt"/>
              </a:rPr>
              <a:t>F(</a:t>
            </a:r>
            <a:r>
              <a:rPr lang="en-US" dirty="0" smtClean="0">
                <a:latin typeface="+mj-lt"/>
                <a:sym typeface="Symbol" pitchFamily="18" charset="2"/>
              </a:rPr>
              <a:t></a:t>
            </a:r>
            <a:r>
              <a:rPr lang="en-US" sz="1800" baseline="-25000" dirty="0" smtClean="0">
                <a:latin typeface="+mj-lt"/>
                <a:sym typeface="Symbol" pitchFamily="18" charset="2"/>
              </a:rPr>
              <a:t>j-1</a:t>
            </a:r>
            <a:r>
              <a:rPr lang="en-US" sz="2400" dirty="0" smtClean="0">
                <a:latin typeface="+mj-lt"/>
                <a:sym typeface="Symbol" pitchFamily="18" charset="2"/>
              </a:rPr>
              <a:t> – </a:t>
            </a:r>
            <a:r>
              <a:rPr lang="en-US" sz="2000" dirty="0" err="1" smtClean="0">
                <a:latin typeface="+mj-lt"/>
                <a:sym typeface="Symbol" pitchFamily="18" charset="2"/>
              </a:rPr>
              <a:t>a</a:t>
            </a:r>
            <a:r>
              <a:rPr lang="en-US" sz="1800" baseline="-25000" dirty="0" err="1" smtClean="0">
                <a:latin typeface="+mj-lt"/>
                <a:sym typeface="Symbol" pitchFamily="18" charset="2"/>
              </a:rPr>
              <a:t>it</a:t>
            </a:r>
            <a:r>
              <a:rPr lang="en-US" sz="2400" dirty="0" smtClean="0">
                <a:latin typeface="+mj-lt"/>
                <a:sym typeface="Symbol" pitchFamily="18" charset="2"/>
              </a:rPr>
              <a:t>) </a:t>
            </a:r>
            <a:endParaRPr lang="en-US" sz="2400" dirty="0" smtClean="0">
              <a:latin typeface="+mj-lt"/>
            </a:endParaRPr>
          </a:p>
          <a:p>
            <a:pPr eaLnBrk="1" hangingPunct="1">
              <a:buFont typeface="Wingdings" pitchFamily="2" charset="2"/>
              <a:buNone/>
            </a:pPr>
            <a:endParaRPr lang="en-US" sz="2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81000" y="685800"/>
            <a:ext cx="8229600" cy="1139825"/>
          </a:xfrm>
        </p:spPr>
        <p:txBody>
          <a:bodyPr/>
          <a:lstStyle/>
          <a:p>
            <a:pPr eaLnBrk="1" hangingPunct="1"/>
            <a:r>
              <a:rPr lang="en-US" dirty="0" smtClean="0"/>
              <a:t>Ordered Probability Model</a:t>
            </a:r>
          </a:p>
        </p:txBody>
      </p:sp>
      <p:graphicFrame>
        <p:nvGraphicFramePr>
          <p:cNvPr id="12291" name="Object 4"/>
          <p:cNvGraphicFramePr>
            <a:graphicFrameLocks noChangeAspect="1"/>
          </p:cNvGraphicFramePr>
          <p:nvPr/>
        </p:nvGraphicFramePr>
        <p:xfrm>
          <a:off x="1414463" y="2070100"/>
          <a:ext cx="6392862" cy="3808413"/>
        </p:xfrm>
        <a:graphic>
          <a:graphicData uri="http://schemas.openxmlformats.org/presentationml/2006/ole">
            <mc:AlternateContent xmlns:mc="http://schemas.openxmlformats.org/markup-compatibility/2006">
              <mc:Choice xmlns:v="urn:schemas-microsoft-com:vml" Requires="v">
                <p:oleObj spid="_x0000_s12308" name="Equation" r:id="rId4" imgW="3581400" imgH="2133600" progId="Equation.DSMT4">
                  <p:embed/>
                </p:oleObj>
              </mc:Choice>
              <mc:Fallback>
                <p:oleObj name="Equation" r:id="rId4" imgW="3581400" imgH="2133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2070100"/>
                        <a:ext cx="6392862" cy="3808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2" name="Rectangle 5"/>
          <p:cNvSpPr>
            <a:spLocks noChangeArrowheads="1"/>
          </p:cNvSpPr>
          <p:nvPr/>
        </p:nvSpPr>
        <p:spPr bwMode="auto">
          <a:xfrm>
            <a:off x="1371600" y="5410200"/>
            <a:ext cx="5638800" cy="4572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idx="4294967295"/>
          </p:nvPr>
        </p:nvSpPr>
        <p:spPr>
          <a:xfrm>
            <a:off x="609600" y="914400"/>
            <a:ext cx="8534400" cy="838200"/>
          </a:xfrm>
        </p:spPr>
        <p:txBody>
          <a:bodyPr/>
          <a:lstStyle/>
          <a:p>
            <a:pPr eaLnBrk="1" hangingPunct="1"/>
            <a:r>
              <a:rPr lang="en-US" sz="3200" dirty="0" smtClean="0"/>
              <a:t>Combined Outcomes for Health Satisfaction</a:t>
            </a:r>
          </a:p>
        </p:txBody>
      </p:sp>
      <p:pic>
        <p:nvPicPr>
          <p:cNvPr id="1331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52600"/>
            <a:ext cx="65532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609600" y="609600"/>
            <a:ext cx="8229600" cy="1139825"/>
          </a:xfrm>
        </p:spPr>
        <p:txBody>
          <a:bodyPr/>
          <a:lstStyle/>
          <a:p>
            <a:pPr eaLnBrk="1" hangingPunct="1"/>
            <a:r>
              <a:rPr lang="en-US" dirty="0" smtClean="0"/>
              <a:t>Ordered Probabilities</a:t>
            </a:r>
          </a:p>
        </p:txBody>
      </p:sp>
      <p:graphicFrame>
        <p:nvGraphicFramePr>
          <p:cNvPr id="14339" name="Object 4"/>
          <p:cNvGraphicFramePr>
            <a:graphicFrameLocks noChangeAspect="1"/>
          </p:cNvGraphicFramePr>
          <p:nvPr/>
        </p:nvGraphicFramePr>
        <p:xfrm>
          <a:off x="1524000" y="2286000"/>
          <a:ext cx="6477000" cy="2851150"/>
        </p:xfrm>
        <a:graphic>
          <a:graphicData uri="http://schemas.openxmlformats.org/presentationml/2006/ole">
            <mc:AlternateContent xmlns:mc="http://schemas.openxmlformats.org/markup-compatibility/2006">
              <mc:Choice xmlns:v="urn:schemas-microsoft-com:vml" Requires="v">
                <p:oleObj spid="_x0000_s14357" name="Equation" r:id="rId4" imgW="3403600" imgH="1498600" progId="Equation.DSMT4">
                  <p:embed/>
                </p:oleObj>
              </mc:Choice>
              <mc:Fallback>
                <p:oleObj name="Equation" r:id="rId4" imgW="3403600" imgH="1498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286000"/>
                        <a:ext cx="6477000" cy="285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0" name="Line 5"/>
          <p:cNvSpPr>
            <a:spLocks noChangeShapeType="1"/>
          </p:cNvSpPr>
          <p:nvPr/>
        </p:nvSpPr>
        <p:spPr bwMode="auto">
          <a:xfrm flipH="1">
            <a:off x="3810000" y="1905000"/>
            <a:ext cx="3048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341" name="Line 6"/>
          <p:cNvSpPr>
            <a:spLocks noChangeShapeType="1"/>
          </p:cNvSpPr>
          <p:nvPr/>
        </p:nvSpPr>
        <p:spPr bwMode="auto">
          <a:xfrm flipH="1">
            <a:off x="5181600" y="1905000"/>
            <a:ext cx="304800" cy="4572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63914"/>
            <a:ext cx="8524504"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0743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533400" y="914400"/>
            <a:ext cx="8229600" cy="1139825"/>
          </a:xfrm>
        </p:spPr>
        <p:txBody>
          <a:bodyPr/>
          <a:lstStyle/>
          <a:p>
            <a:pPr eaLnBrk="1" hangingPunct="1"/>
            <a:r>
              <a:rPr lang="en-US" b="1" dirty="0" smtClean="0"/>
              <a:t>Coefficients</a:t>
            </a:r>
          </a:p>
        </p:txBody>
      </p:sp>
      <p:graphicFrame>
        <p:nvGraphicFramePr>
          <p:cNvPr id="16387" name="Object 4"/>
          <p:cNvGraphicFramePr>
            <a:graphicFrameLocks noChangeAspect="1"/>
          </p:cNvGraphicFramePr>
          <p:nvPr/>
        </p:nvGraphicFramePr>
        <p:xfrm>
          <a:off x="585788" y="2209800"/>
          <a:ext cx="8196262" cy="3108325"/>
        </p:xfrm>
        <a:graphic>
          <a:graphicData uri="http://schemas.openxmlformats.org/presentationml/2006/ole">
            <mc:AlternateContent xmlns:mc="http://schemas.openxmlformats.org/markup-compatibility/2006">
              <mc:Choice xmlns:v="urn:schemas-microsoft-com:vml" Requires="v">
                <p:oleObj spid="_x0000_s16403" name="Equation" r:id="rId4" imgW="4152900" imgH="1574800" progId="Equation.DSMT4">
                  <p:embed/>
                </p:oleObj>
              </mc:Choice>
              <mc:Fallback>
                <p:oleObj name="Equation" r:id="rId4" imgW="4152900" imgH="15748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2209800"/>
                        <a:ext cx="8196262" cy="310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381000" y="685800"/>
            <a:ext cx="8229600" cy="1139825"/>
          </a:xfrm>
        </p:spPr>
        <p:txBody>
          <a:bodyPr/>
          <a:lstStyle/>
          <a:p>
            <a:pPr eaLnBrk="1" hangingPunct="1"/>
            <a:r>
              <a:rPr lang="en-US" dirty="0" smtClean="0"/>
              <a:t>Partial Effects </a:t>
            </a:r>
            <a:r>
              <a:rPr lang="en-US" smtClean="0"/>
              <a:t>in the Ordered </a:t>
            </a:r>
            <a:r>
              <a:rPr lang="en-US" dirty="0" smtClean="0"/>
              <a:t>Choice Model</a:t>
            </a:r>
          </a:p>
        </p:txBody>
      </p:sp>
      <p:sp>
        <p:nvSpPr>
          <p:cNvPr id="17411" name="Text Box 5"/>
          <p:cNvSpPr txBox="1">
            <a:spLocks noChangeArrowheads="1"/>
          </p:cNvSpPr>
          <p:nvPr/>
        </p:nvSpPr>
        <p:spPr bwMode="auto">
          <a:xfrm>
            <a:off x="5943600" y="1981200"/>
            <a:ext cx="2971800" cy="43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dirty="0">
                <a:latin typeface="Tahoma" pitchFamily="34" charset="0"/>
              </a:rPr>
              <a:t>Assume the </a:t>
            </a:r>
            <a:r>
              <a:rPr lang="el-GR" dirty="0">
                <a:latin typeface="Tahoma" pitchFamily="34" charset="0"/>
                <a:cs typeface="Tahoma" pitchFamily="34" charset="0"/>
              </a:rPr>
              <a:t>β</a:t>
            </a:r>
            <a:r>
              <a:rPr lang="en-US" baseline="-25000" dirty="0">
                <a:latin typeface="Tahoma" pitchFamily="34" charset="0"/>
                <a:cs typeface="Tahoma" pitchFamily="34" charset="0"/>
              </a:rPr>
              <a:t>k</a:t>
            </a:r>
            <a:r>
              <a:rPr lang="en-US" dirty="0">
                <a:latin typeface="Tahoma" pitchFamily="34" charset="0"/>
                <a:cs typeface="Tahoma" pitchFamily="34" charset="0"/>
              </a:rPr>
              <a:t> is positive.</a:t>
            </a:r>
          </a:p>
          <a:p>
            <a:pPr>
              <a:spcBef>
                <a:spcPct val="50000"/>
              </a:spcBef>
            </a:pPr>
            <a:r>
              <a:rPr lang="en-US" dirty="0">
                <a:latin typeface="Tahoma" pitchFamily="34" charset="0"/>
                <a:cs typeface="Tahoma" pitchFamily="34" charset="0"/>
              </a:rPr>
              <a:t>Assume that </a:t>
            </a:r>
            <a:r>
              <a:rPr lang="en-US" dirty="0" err="1">
                <a:latin typeface="Tahoma" pitchFamily="34" charset="0"/>
                <a:cs typeface="Tahoma" pitchFamily="34" charset="0"/>
              </a:rPr>
              <a:t>x</a:t>
            </a:r>
            <a:r>
              <a:rPr lang="en-US" baseline="-25000" dirty="0" err="1">
                <a:latin typeface="Tahoma" pitchFamily="34" charset="0"/>
                <a:cs typeface="Tahoma" pitchFamily="34" charset="0"/>
              </a:rPr>
              <a:t>k</a:t>
            </a:r>
            <a:r>
              <a:rPr lang="en-US" dirty="0">
                <a:latin typeface="Tahoma" pitchFamily="34" charset="0"/>
                <a:cs typeface="Tahoma" pitchFamily="34" charset="0"/>
              </a:rPr>
              <a:t> increases.</a:t>
            </a:r>
          </a:p>
          <a:p>
            <a:pPr>
              <a:spcBef>
                <a:spcPct val="50000"/>
              </a:spcBef>
            </a:pPr>
            <a:r>
              <a:rPr lang="el-GR" b="1" dirty="0">
                <a:latin typeface="Tahoma" pitchFamily="34" charset="0"/>
              </a:rPr>
              <a:t>β</a:t>
            </a:r>
            <a:r>
              <a:rPr lang="en-US" b="1" dirty="0">
                <a:latin typeface="Tahoma" pitchFamily="34" charset="0"/>
              </a:rPr>
              <a:t>’x </a:t>
            </a:r>
            <a:r>
              <a:rPr lang="en-US" dirty="0">
                <a:latin typeface="Tahoma" pitchFamily="34" charset="0"/>
              </a:rPr>
              <a:t>increases. </a:t>
            </a:r>
            <a:r>
              <a:rPr lang="el-GR" dirty="0">
                <a:latin typeface="Tahoma" pitchFamily="34" charset="0"/>
                <a:cs typeface="Tahoma" pitchFamily="34" charset="0"/>
              </a:rPr>
              <a:t>μ</a:t>
            </a:r>
            <a:r>
              <a:rPr lang="en-US" baseline="-25000" dirty="0">
                <a:latin typeface="Tahoma" pitchFamily="34" charset="0"/>
                <a:cs typeface="Tahoma" pitchFamily="34" charset="0"/>
              </a:rPr>
              <a:t>j</a:t>
            </a:r>
            <a:r>
              <a:rPr lang="en-US" dirty="0">
                <a:latin typeface="Tahoma" pitchFamily="34" charset="0"/>
                <a:cs typeface="Tahoma" pitchFamily="34" charset="0"/>
              </a:rPr>
              <a:t>- </a:t>
            </a:r>
            <a:r>
              <a:rPr lang="el-GR" b="1" dirty="0">
                <a:latin typeface="Tahoma" pitchFamily="34" charset="0"/>
              </a:rPr>
              <a:t>β</a:t>
            </a:r>
            <a:r>
              <a:rPr lang="en-US" b="1" dirty="0">
                <a:latin typeface="Tahoma" pitchFamily="34" charset="0"/>
              </a:rPr>
              <a:t>’x</a:t>
            </a:r>
            <a:r>
              <a:rPr lang="en-US" dirty="0">
                <a:latin typeface="Tahoma" pitchFamily="34" charset="0"/>
                <a:cs typeface="Tahoma" pitchFamily="34" charset="0"/>
              </a:rPr>
              <a:t> shifts to the left for all 5 cells.</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[y=0] decreases</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[y=1] decreases – the mass shifted out is larger than the mass shifted in.</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[y=3] increases – same reason in reverse.</a:t>
            </a:r>
          </a:p>
          <a:p>
            <a:pPr>
              <a:spcBef>
                <a:spcPct val="50000"/>
              </a:spcBef>
            </a:pPr>
            <a:r>
              <a:rPr lang="en-US" dirty="0" err="1">
                <a:latin typeface="Tahoma" pitchFamily="34" charset="0"/>
                <a:cs typeface="Tahoma" pitchFamily="34" charset="0"/>
              </a:rPr>
              <a:t>Prob</a:t>
            </a:r>
            <a:r>
              <a:rPr lang="en-US" dirty="0">
                <a:latin typeface="Tahoma" pitchFamily="34" charset="0"/>
                <a:cs typeface="Tahoma" pitchFamily="34" charset="0"/>
              </a:rPr>
              <a:t>[y=4] must increase.</a:t>
            </a:r>
          </a:p>
          <a:p>
            <a:pPr>
              <a:spcBef>
                <a:spcPct val="50000"/>
              </a:spcBef>
            </a:pPr>
            <a:endParaRPr lang="el-GR" b="1" dirty="0">
              <a:latin typeface="Tahoma" pitchFamily="34" charset="0"/>
              <a:cs typeface="Tahoma" pitchFamily="34" charset="0"/>
            </a:endParaRPr>
          </a:p>
        </p:txBody>
      </p:sp>
      <p:sp>
        <p:nvSpPr>
          <p:cNvPr id="17412" name="Text Box 10"/>
          <p:cNvSpPr txBox="1">
            <a:spLocks noChangeArrowheads="1"/>
          </p:cNvSpPr>
          <p:nvPr/>
        </p:nvSpPr>
        <p:spPr bwMode="auto">
          <a:xfrm>
            <a:off x="533400" y="5486400"/>
            <a:ext cx="5334000" cy="10826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pPr>
              <a:spcBef>
                <a:spcPct val="50000"/>
              </a:spcBef>
            </a:pPr>
            <a:r>
              <a:rPr lang="en-US" sz="1600" b="1">
                <a:latin typeface="Tahoma" pitchFamily="34" charset="0"/>
              </a:rPr>
              <a:t>When </a:t>
            </a:r>
            <a:r>
              <a:rPr lang="el-GR" sz="1600" b="1">
                <a:latin typeface="Tahoma" pitchFamily="34" charset="0"/>
                <a:cs typeface="Tahoma" pitchFamily="34" charset="0"/>
              </a:rPr>
              <a:t>β</a:t>
            </a:r>
            <a:r>
              <a:rPr lang="en-US" sz="1600" b="1" baseline="-25000">
                <a:latin typeface="Tahoma" pitchFamily="34" charset="0"/>
                <a:cs typeface="Tahoma" pitchFamily="34" charset="0"/>
              </a:rPr>
              <a:t>k</a:t>
            </a:r>
            <a:r>
              <a:rPr lang="en-US" sz="1600" b="1">
                <a:latin typeface="Tahoma" pitchFamily="34" charset="0"/>
                <a:cs typeface="Tahoma" pitchFamily="34" charset="0"/>
              </a:rPr>
              <a:t> &gt; 0, increase in x</a:t>
            </a:r>
            <a:r>
              <a:rPr lang="en-US" sz="1600" b="1" baseline="-25000">
                <a:latin typeface="Tahoma" pitchFamily="34" charset="0"/>
                <a:cs typeface="Tahoma" pitchFamily="34" charset="0"/>
              </a:rPr>
              <a:t>k</a:t>
            </a:r>
            <a:r>
              <a:rPr lang="en-US" sz="1600" b="1">
                <a:latin typeface="Tahoma" pitchFamily="34" charset="0"/>
                <a:cs typeface="Tahoma" pitchFamily="34" charset="0"/>
              </a:rPr>
              <a:t> decreases Prob[y=0] and increases Prob[y=J]. Intermediate cells are ambiguous, but there is only one sign change in the marginal effects from 0 to 1 to … to J</a:t>
            </a:r>
            <a:endParaRPr lang="el-GR" sz="1600" b="1">
              <a:latin typeface="Tahoma" pitchFamily="34" charset="0"/>
              <a:cs typeface="Tahoma" pitchFamily="34" charset="0"/>
            </a:endParaRPr>
          </a:p>
        </p:txBody>
      </p:sp>
      <p:pic>
        <p:nvPicPr>
          <p:cNvPr id="174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5334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Line 12"/>
          <p:cNvSpPr>
            <a:spLocks noChangeShapeType="1"/>
          </p:cNvSpPr>
          <p:nvPr/>
        </p:nvSpPr>
        <p:spPr bwMode="auto">
          <a:xfrm flipV="1">
            <a:off x="1816100" y="4508500"/>
            <a:ext cx="0" cy="1524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5" name="Line 13"/>
          <p:cNvSpPr>
            <a:spLocks noChangeShapeType="1"/>
          </p:cNvSpPr>
          <p:nvPr/>
        </p:nvSpPr>
        <p:spPr bwMode="auto">
          <a:xfrm flipV="1">
            <a:off x="2590800" y="3657600"/>
            <a:ext cx="0" cy="9906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6" name="Line 14"/>
          <p:cNvSpPr>
            <a:spLocks noChangeShapeType="1"/>
          </p:cNvSpPr>
          <p:nvPr/>
        </p:nvSpPr>
        <p:spPr bwMode="auto">
          <a:xfrm flipV="1">
            <a:off x="3581400" y="2743200"/>
            <a:ext cx="0" cy="19050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7417" name="Line 15"/>
          <p:cNvSpPr>
            <a:spLocks noChangeShapeType="1"/>
          </p:cNvSpPr>
          <p:nvPr/>
        </p:nvSpPr>
        <p:spPr bwMode="auto">
          <a:xfrm flipV="1">
            <a:off x="4038600" y="3352800"/>
            <a:ext cx="0" cy="1295400"/>
          </a:xfrm>
          <a:prstGeom prst="line">
            <a:avLst/>
          </a:prstGeom>
          <a:noFill/>
          <a:ln w="19050">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idx="4294967295"/>
          </p:nvPr>
        </p:nvSpPr>
        <p:spPr>
          <a:xfrm>
            <a:off x="304800" y="612775"/>
            <a:ext cx="8229600" cy="1139825"/>
          </a:xfrm>
        </p:spPr>
        <p:txBody>
          <a:bodyPr/>
          <a:lstStyle/>
          <a:p>
            <a:pPr eaLnBrk="1" hangingPunct="1"/>
            <a:r>
              <a:rPr lang="en-US" sz="3200" b="1" dirty="0" smtClean="0"/>
              <a:t>Partial Effects of 8 Years of Education</a:t>
            </a:r>
          </a:p>
        </p:txBody>
      </p:sp>
      <p:pic>
        <p:nvPicPr>
          <p:cNvPr id="1843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70087"/>
            <a:ext cx="7924800" cy="443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04800" y="688975"/>
            <a:ext cx="8229600" cy="1139825"/>
          </a:xfrm>
        </p:spPr>
        <p:txBody>
          <a:bodyPr/>
          <a:lstStyle/>
          <a:p>
            <a:pPr eaLnBrk="1" hangingPunct="1"/>
            <a:r>
              <a:rPr lang="en-US" sz="2400" b="1" dirty="0" smtClean="0"/>
              <a:t>An Ordered Probability </a:t>
            </a:r>
            <a:br>
              <a:rPr lang="en-US" sz="2400" b="1" dirty="0" smtClean="0"/>
            </a:br>
            <a:r>
              <a:rPr lang="en-US" sz="2400" b="1" dirty="0" smtClean="0"/>
              <a:t>Model for Health Satisfaction</a:t>
            </a:r>
          </a:p>
        </p:txBody>
      </p:sp>
      <p:sp>
        <p:nvSpPr>
          <p:cNvPr id="19459" name="Text Box 4"/>
          <p:cNvSpPr txBox="1">
            <a:spLocks noChangeArrowheads="1"/>
          </p:cNvSpPr>
          <p:nvPr/>
        </p:nvSpPr>
        <p:spPr bwMode="auto">
          <a:xfrm>
            <a:off x="1676400" y="1736725"/>
            <a:ext cx="6324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000" b="1" dirty="0">
                <a:latin typeface="Courier New" pitchFamily="49" charset="0"/>
              </a:rPr>
              <a:t>+---------------------------------------------+</a:t>
            </a:r>
          </a:p>
          <a:p>
            <a:r>
              <a:rPr lang="en-US" sz="1000" b="1" dirty="0">
                <a:latin typeface="Courier New" pitchFamily="49" charset="0"/>
              </a:rPr>
              <a:t>| Ordered Probability Model                   |</a:t>
            </a:r>
          </a:p>
          <a:p>
            <a:r>
              <a:rPr lang="en-US" sz="1000" b="1" dirty="0">
                <a:latin typeface="Courier New" pitchFamily="49" charset="0"/>
              </a:rPr>
              <a:t>| Dependent variable                 HSAT     |</a:t>
            </a:r>
          </a:p>
          <a:p>
            <a:r>
              <a:rPr lang="en-US" sz="1000" b="1" dirty="0">
                <a:latin typeface="Courier New" pitchFamily="49" charset="0"/>
              </a:rPr>
              <a:t>| Number of observations            27326     |</a:t>
            </a:r>
          </a:p>
          <a:p>
            <a:r>
              <a:rPr lang="en-US" sz="1000" b="1" dirty="0">
                <a:latin typeface="Courier New" pitchFamily="49" charset="0"/>
              </a:rPr>
              <a:t>| Underlying probabilities based on Normal    |</a:t>
            </a:r>
          </a:p>
          <a:p>
            <a:r>
              <a:rPr lang="en-US" sz="1000" b="1" dirty="0">
                <a:latin typeface="Courier New" pitchFamily="49" charset="0"/>
              </a:rPr>
              <a:t>|    Cell frequencies for outcomes            |</a:t>
            </a:r>
          </a:p>
          <a:p>
            <a:r>
              <a:rPr lang="en-US" sz="1000" b="1" dirty="0">
                <a:latin typeface="Courier New" pitchFamily="49" charset="0"/>
              </a:rPr>
              <a:t>|  Y Count </a:t>
            </a:r>
            <a:r>
              <a:rPr lang="en-US" sz="1000" b="1" dirty="0" err="1">
                <a:latin typeface="Courier New" pitchFamily="49" charset="0"/>
              </a:rPr>
              <a:t>Freq</a:t>
            </a:r>
            <a:r>
              <a:rPr lang="en-US" sz="1000" b="1" dirty="0">
                <a:latin typeface="Courier New" pitchFamily="49" charset="0"/>
              </a:rPr>
              <a:t>  Y Count </a:t>
            </a:r>
            <a:r>
              <a:rPr lang="en-US" sz="1000" b="1" dirty="0" err="1">
                <a:latin typeface="Courier New" pitchFamily="49" charset="0"/>
              </a:rPr>
              <a:t>Freq</a:t>
            </a:r>
            <a:r>
              <a:rPr lang="en-US" sz="1000" b="1" dirty="0">
                <a:latin typeface="Courier New" pitchFamily="49" charset="0"/>
              </a:rPr>
              <a:t>  Y Count </a:t>
            </a:r>
            <a:r>
              <a:rPr lang="en-US" sz="1000" b="1" dirty="0" err="1">
                <a:latin typeface="Courier New" pitchFamily="49" charset="0"/>
              </a:rPr>
              <a:t>Freq</a:t>
            </a:r>
            <a:r>
              <a:rPr lang="en-US" sz="1000" b="1" dirty="0">
                <a:latin typeface="Courier New" pitchFamily="49" charset="0"/>
              </a:rPr>
              <a:t>   |</a:t>
            </a:r>
          </a:p>
          <a:p>
            <a:r>
              <a:rPr lang="en-US" sz="1000" b="1" dirty="0">
                <a:latin typeface="Courier New" pitchFamily="49" charset="0"/>
              </a:rPr>
              <a:t>|  0   447 .016  1   255 .009  2   642 .023   |</a:t>
            </a:r>
          </a:p>
          <a:p>
            <a:r>
              <a:rPr lang="en-US" sz="1000" b="1" dirty="0">
                <a:latin typeface="Courier New" pitchFamily="49" charset="0"/>
              </a:rPr>
              <a:t>|  3  1173 .042  4  1390 .050  5  4233 .154   |</a:t>
            </a:r>
          </a:p>
          <a:p>
            <a:r>
              <a:rPr lang="en-US" sz="1000" b="1" dirty="0">
                <a:latin typeface="Courier New" pitchFamily="49" charset="0"/>
              </a:rPr>
              <a:t>|  6  2530 .092  7  4231 .154  8  6172 .225   |</a:t>
            </a:r>
          </a:p>
          <a:p>
            <a:r>
              <a:rPr lang="en-US" sz="1000" b="1" dirty="0">
                <a:latin typeface="Courier New" pitchFamily="49" charset="0"/>
              </a:rPr>
              <a:t>|  9  3061 .112 10  3192 .116                 |</a:t>
            </a:r>
          </a:p>
          <a:p>
            <a:r>
              <a:rPr lang="en-US" sz="1000" b="1" dirty="0">
                <a:latin typeface="Courier New" pitchFamily="49" charset="0"/>
              </a:rPr>
              <a:t>+---------------------------------------------+</a:t>
            </a:r>
          </a:p>
          <a:p>
            <a:r>
              <a:rPr lang="en-US" sz="1000" b="1" dirty="0">
                <a:latin typeface="Courier New" pitchFamily="49" charset="0"/>
              </a:rPr>
              <a:t>+---------+--------------+----------------+--------+---------+----------+</a:t>
            </a:r>
          </a:p>
          <a:p>
            <a:r>
              <a:rPr lang="en-US" sz="1000" b="1" dirty="0">
                <a:latin typeface="Courier New" pitchFamily="49" charset="0"/>
              </a:rPr>
              <a:t>|Variable | Coefficient  | Standard Error |b/St.</a:t>
            </a:r>
            <a:r>
              <a:rPr lang="en-US" sz="1000" b="1" dirty="0" err="1">
                <a:latin typeface="Courier New" pitchFamily="49" charset="0"/>
              </a:rPr>
              <a:t>Er</a:t>
            </a:r>
            <a:r>
              <a:rPr lang="en-US" sz="1000" b="1" dirty="0">
                <a:latin typeface="Courier New" pitchFamily="49" charset="0"/>
              </a:rPr>
              <a:t>.|P[|Z|&gt;z] | Mean of X|</a:t>
            </a:r>
          </a:p>
          <a:p>
            <a:r>
              <a:rPr lang="en-US" sz="1000" b="1" dirty="0">
                <a:latin typeface="Courier New" pitchFamily="49" charset="0"/>
              </a:rPr>
              <a:t>+---------+--------------+----------------+--------+---------+----------+</a:t>
            </a:r>
          </a:p>
          <a:p>
            <a:r>
              <a:rPr lang="en-US" sz="1000" b="1" dirty="0">
                <a:latin typeface="Courier New" pitchFamily="49" charset="0"/>
              </a:rPr>
              <a:t>          Index function for probability</a:t>
            </a:r>
          </a:p>
          <a:p>
            <a:r>
              <a:rPr lang="en-US" sz="1000" b="1" dirty="0">
                <a:latin typeface="Courier New" pitchFamily="49" charset="0"/>
              </a:rPr>
              <a:t> Constant      2.61335825      .04658496    56.099   .0000</a:t>
            </a:r>
          </a:p>
          <a:p>
            <a:r>
              <a:rPr lang="en-US" sz="1000" b="1" dirty="0">
                <a:latin typeface="Courier New" pitchFamily="49" charset="0"/>
              </a:rPr>
              <a:t> FEMALE        -.05840486      .01259442    -4.637   .0000     .47877479</a:t>
            </a:r>
          </a:p>
          <a:p>
            <a:r>
              <a:rPr lang="en-US" sz="1000" b="1" dirty="0">
                <a:latin typeface="Courier New" pitchFamily="49" charset="0"/>
              </a:rPr>
              <a:t> EDUC           .03390552      .00284332    11.925   .0000    11.3206310</a:t>
            </a:r>
          </a:p>
          <a:p>
            <a:r>
              <a:rPr lang="en-US" sz="1000" b="1" dirty="0">
                <a:latin typeface="Courier New" pitchFamily="49" charset="0"/>
              </a:rPr>
              <a:t> AGE           -.01997327      .00059487   -33.576   .0000    43.5256898</a:t>
            </a:r>
          </a:p>
          <a:p>
            <a:r>
              <a:rPr lang="en-US" sz="1000" b="1" dirty="0">
                <a:latin typeface="Courier New" pitchFamily="49" charset="0"/>
              </a:rPr>
              <a:t> HHNINC         .25914964      .03631951     7.135   .0000     .35208362</a:t>
            </a:r>
          </a:p>
          <a:p>
            <a:r>
              <a:rPr lang="en-US" sz="1000" b="1" dirty="0">
                <a:latin typeface="Courier New" pitchFamily="49" charset="0"/>
              </a:rPr>
              <a:t> HHKIDS         .06314906      .01350176     4.677   .0000     .40273000</a:t>
            </a:r>
          </a:p>
          <a:p>
            <a:r>
              <a:rPr lang="en-US" sz="1000" b="1" dirty="0">
                <a:latin typeface="Courier New" pitchFamily="49" charset="0"/>
              </a:rPr>
              <a:t>          Threshold parameters for index</a:t>
            </a:r>
          </a:p>
          <a:p>
            <a:r>
              <a:rPr lang="en-US" sz="1000" b="1" dirty="0">
                <a:latin typeface="Courier New" pitchFamily="49" charset="0"/>
              </a:rPr>
              <a:t> Mu(1)          .19352076      .01002714    19.300   .0000</a:t>
            </a:r>
          </a:p>
          <a:p>
            <a:r>
              <a:rPr lang="en-US" sz="1000" b="1" dirty="0">
                <a:latin typeface="Courier New" pitchFamily="49" charset="0"/>
              </a:rPr>
              <a:t> Mu(2)          .49955053      .01087525    45.935   .0000</a:t>
            </a:r>
          </a:p>
          <a:p>
            <a:r>
              <a:rPr lang="en-US" sz="1000" b="1" dirty="0">
                <a:latin typeface="Courier New" pitchFamily="49" charset="0"/>
              </a:rPr>
              <a:t> Mu(3)          .83593441      .00990420    84.402   .0000</a:t>
            </a:r>
          </a:p>
          <a:p>
            <a:r>
              <a:rPr lang="en-US" sz="1000" b="1" dirty="0">
                <a:latin typeface="Courier New" pitchFamily="49" charset="0"/>
              </a:rPr>
              <a:t> Mu(4)         1.10524187      .00908506   121.655   .0000</a:t>
            </a:r>
          </a:p>
          <a:p>
            <a:r>
              <a:rPr lang="en-US" sz="1000" b="1" dirty="0">
                <a:latin typeface="Courier New" pitchFamily="49" charset="0"/>
              </a:rPr>
              <a:t> Mu(5)         1.66256620      .00801113   207.532   .0000</a:t>
            </a:r>
          </a:p>
          <a:p>
            <a:r>
              <a:rPr lang="en-US" sz="1000" b="1" dirty="0">
                <a:latin typeface="Courier New" pitchFamily="49" charset="0"/>
              </a:rPr>
              <a:t> Mu(6)         1.92729096      .00774122   248.965   .0000</a:t>
            </a:r>
          </a:p>
          <a:p>
            <a:r>
              <a:rPr lang="en-US" sz="1000" b="1" dirty="0">
                <a:latin typeface="Courier New" pitchFamily="49" charset="0"/>
              </a:rPr>
              <a:t> Mu(7)         2.33879408      .00777041   300.987   .0000</a:t>
            </a:r>
          </a:p>
          <a:p>
            <a:r>
              <a:rPr lang="en-US" sz="1000" b="1" dirty="0">
                <a:latin typeface="Courier New" pitchFamily="49" charset="0"/>
              </a:rPr>
              <a:t> Mu(8)         2.99432165      .00851090   351.822   .0000</a:t>
            </a:r>
          </a:p>
          <a:p>
            <a:r>
              <a:rPr lang="en-US" sz="1000" b="1" dirty="0">
                <a:latin typeface="Courier New" pitchFamily="49" charset="0"/>
              </a:rPr>
              <a:t> Mu(9)         3.45366015      .01017554   339.408   .0000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381000" y="460375"/>
            <a:ext cx="8229600" cy="1139825"/>
          </a:xfrm>
        </p:spPr>
        <p:txBody>
          <a:bodyPr/>
          <a:lstStyle/>
          <a:p>
            <a:pPr eaLnBrk="1" hangingPunct="1"/>
            <a:r>
              <a:rPr lang="en-US" b="1" dirty="0" smtClean="0"/>
              <a:t>Ordered Probability Partial Effects</a:t>
            </a:r>
          </a:p>
        </p:txBody>
      </p:sp>
      <p:sp>
        <p:nvSpPr>
          <p:cNvPr id="20483" name="Text Box 4"/>
          <p:cNvSpPr txBox="1">
            <a:spLocks noChangeArrowheads="1"/>
          </p:cNvSpPr>
          <p:nvPr/>
        </p:nvSpPr>
        <p:spPr bwMode="auto">
          <a:xfrm>
            <a:off x="914400" y="1600200"/>
            <a:ext cx="7543800" cy="502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200" b="1" dirty="0">
                <a:latin typeface="Courier New" pitchFamily="49" charset="0"/>
              </a:rPr>
              <a:t>+----------------------------------------------------+</a:t>
            </a:r>
          </a:p>
          <a:p>
            <a:r>
              <a:rPr lang="en-US" sz="1200" b="1" dirty="0">
                <a:latin typeface="Courier New" pitchFamily="49" charset="0"/>
              </a:rPr>
              <a:t>| Marginal effects for ordered probability model     |</a:t>
            </a:r>
          </a:p>
          <a:p>
            <a:r>
              <a:rPr lang="en-US" sz="1200" b="1" dirty="0">
                <a:latin typeface="Courier New" pitchFamily="49" charset="0"/>
              </a:rPr>
              <a:t>| M.E.s for dummy variables are </a:t>
            </a:r>
            <a:r>
              <a:rPr lang="en-US" sz="1200" b="1" dirty="0" err="1">
                <a:latin typeface="Courier New" pitchFamily="49" charset="0"/>
              </a:rPr>
              <a:t>Pr</a:t>
            </a:r>
            <a:r>
              <a:rPr lang="en-US" sz="1200" b="1" dirty="0">
                <a:latin typeface="Courier New" pitchFamily="49" charset="0"/>
              </a:rPr>
              <a:t>[</a:t>
            </a:r>
            <a:r>
              <a:rPr lang="en-US" sz="1200" b="1" dirty="0" err="1">
                <a:latin typeface="Courier New" pitchFamily="49" charset="0"/>
              </a:rPr>
              <a:t>y|x</a:t>
            </a:r>
            <a:r>
              <a:rPr lang="en-US" sz="1200" b="1" dirty="0">
                <a:latin typeface="Courier New" pitchFamily="49" charset="0"/>
              </a:rPr>
              <a:t>=1]-</a:t>
            </a:r>
            <a:r>
              <a:rPr lang="en-US" sz="1200" b="1" dirty="0" err="1">
                <a:latin typeface="Courier New" pitchFamily="49" charset="0"/>
              </a:rPr>
              <a:t>Pr</a:t>
            </a:r>
            <a:r>
              <a:rPr lang="en-US" sz="1200" b="1" dirty="0">
                <a:latin typeface="Courier New" pitchFamily="49" charset="0"/>
              </a:rPr>
              <a:t>[</a:t>
            </a:r>
            <a:r>
              <a:rPr lang="en-US" sz="1200" b="1" dirty="0" err="1">
                <a:latin typeface="Courier New" pitchFamily="49" charset="0"/>
              </a:rPr>
              <a:t>y|x</a:t>
            </a:r>
            <a:r>
              <a:rPr lang="en-US" sz="1200" b="1" dirty="0">
                <a:latin typeface="Courier New" pitchFamily="49" charset="0"/>
              </a:rPr>
              <a:t>=0]  |</a:t>
            </a:r>
          </a:p>
          <a:p>
            <a:r>
              <a:rPr lang="en-US" sz="1200" b="1" dirty="0">
                <a:latin typeface="Courier New" pitchFamily="49" charset="0"/>
              </a:rPr>
              <a:t>| Names for dummy variables are marked by *.         |</a:t>
            </a:r>
          </a:p>
          <a:p>
            <a:r>
              <a:rPr lang="en-US" sz="1200" b="1" dirty="0">
                <a:latin typeface="Courier New" pitchFamily="49" charset="0"/>
              </a:rPr>
              <a:t>+----------------------------------------------------+</a:t>
            </a:r>
          </a:p>
          <a:p>
            <a:r>
              <a:rPr lang="en-US" sz="1200" b="1" dirty="0">
                <a:latin typeface="Courier New" pitchFamily="49" charset="0"/>
              </a:rPr>
              <a:t>+---------+--------------+----------------+--------+---------+----------+</a:t>
            </a:r>
          </a:p>
          <a:p>
            <a:r>
              <a:rPr lang="en-US" sz="1200" b="1" dirty="0">
                <a:latin typeface="Courier New" pitchFamily="49" charset="0"/>
              </a:rPr>
              <a:t>|Variable | Coefficient  | Standard Error |b/St.</a:t>
            </a:r>
            <a:r>
              <a:rPr lang="en-US" sz="1200" b="1" dirty="0" err="1">
                <a:latin typeface="Courier New" pitchFamily="49" charset="0"/>
              </a:rPr>
              <a:t>Er</a:t>
            </a:r>
            <a:r>
              <a:rPr lang="en-US" sz="1200" b="1" dirty="0">
                <a:latin typeface="Courier New" pitchFamily="49" charset="0"/>
              </a:rPr>
              <a:t>.|P[|Z|&gt;z] | Mean of X|</a:t>
            </a:r>
          </a:p>
          <a:p>
            <a:r>
              <a:rPr lang="en-US" sz="1200" b="1" dirty="0">
                <a:latin typeface="Courier New" pitchFamily="49" charset="0"/>
              </a:rPr>
              <a:t>+---------+--------------+----------------+--------+---------+----------+</a:t>
            </a:r>
          </a:p>
          <a:p>
            <a:r>
              <a:rPr lang="en-US" sz="1200" b="1" dirty="0">
                <a:latin typeface="Courier New" pitchFamily="49" charset="0"/>
              </a:rPr>
              <a:t>          These are the effects on </a:t>
            </a:r>
            <a:r>
              <a:rPr lang="en-US" sz="1200" b="1" dirty="0" err="1">
                <a:latin typeface="Courier New" pitchFamily="49" charset="0"/>
              </a:rPr>
              <a:t>Prob</a:t>
            </a:r>
            <a:r>
              <a:rPr lang="en-US" sz="1200" b="1" dirty="0">
                <a:latin typeface="Courier New" pitchFamily="49" charset="0"/>
              </a:rPr>
              <a:t>[Y=00] at means.</a:t>
            </a:r>
          </a:p>
          <a:p>
            <a:r>
              <a:rPr lang="en-US" sz="1200" b="1" dirty="0">
                <a:latin typeface="Courier New" pitchFamily="49" charset="0"/>
              </a:rPr>
              <a:t> *FEMALE        .00200414      .00043473     4.610   .0000     .47877479</a:t>
            </a:r>
          </a:p>
          <a:p>
            <a:r>
              <a:rPr lang="en-US" sz="1200" b="1" dirty="0">
                <a:latin typeface="Courier New" pitchFamily="49" charset="0"/>
              </a:rPr>
              <a:t> EDUC          -.00115962    .986135D-04   -11.759   .0000    11.3206310</a:t>
            </a:r>
          </a:p>
          <a:p>
            <a:r>
              <a:rPr lang="en-US" sz="1200" b="1" dirty="0">
                <a:latin typeface="Courier New" pitchFamily="49" charset="0"/>
              </a:rPr>
              <a:t> AGE            .00068311    .224205D-04    30.468   .0000    43.5256898</a:t>
            </a:r>
          </a:p>
          <a:p>
            <a:r>
              <a:rPr lang="en-US" sz="1200" b="1" dirty="0">
                <a:latin typeface="Courier New" pitchFamily="49" charset="0"/>
              </a:rPr>
              <a:t> HHNINC        -.00886328      .00124869    -7.098   .0000     .35208362</a:t>
            </a:r>
          </a:p>
          <a:p>
            <a:r>
              <a:rPr lang="en-US" sz="1200" b="1" dirty="0">
                <a:latin typeface="Courier New" pitchFamily="49" charset="0"/>
              </a:rPr>
              <a:t> *HHKIDS       -.00213193      .00045119    -4.725   .0000     .40273000</a:t>
            </a:r>
          </a:p>
          <a:p>
            <a:r>
              <a:rPr lang="en-US" sz="1200" b="1" dirty="0">
                <a:latin typeface="Courier New" pitchFamily="49" charset="0"/>
              </a:rPr>
              <a:t>          These are the effects on </a:t>
            </a:r>
            <a:r>
              <a:rPr lang="en-US" sz="1200" b="1" dirty="0" err="1">
                <a:latin typeface="Courier New" pitchFamily="49" charset="0"/>
              </a:rPr>
              <a:t>Prob</a:t>
            </a:r>
            <a:r>
              <a:rPr lang="en-US" sz="1200" b="1" dirty="0">
                <a:latin typeface="Courier New" pitchFamily="49" charset="0"/>
              </a:rPr>
              <a:t>[Y=01] at means.</a:t>
            </a:r>
          </a:p>
          <a:p>
            <a:r>
              <a:rPr lang="en-US" sz="1200" b="1" dirty="0">
                <a:latin typeface="Courier New" pitchFamily="49" charset="0"/>
              </a:rPr>
              <a:t> *FEMALE        .00101533      .00021973     4.621   .0000     .47877479</a:t>
            </a:r>
          </a:p>
          <a:p>
            <a:r>
              <a:rPr lang="en-US" sz="1200" b="1" dirty="0">
                <a:latin typeface="Courier New" pitchFamily="49" charset="0"/>
              </a:rPr>
              <a:t> EDUC          -.00058810    .496973D-04   -11.834   .0000    11.3206310</a:t>
            </a:r>
          </a:p>
          <a:p>
            <a:r>
              <a:rPr lang="en-US" sz="1200" b="1" dirty="0">
                <a:latin typeface="Courier New" pitchFamily="49" charset="0"/>
              </a:rPr>
              <a:t> AGE            .00034644    .108937D-04    31.802   .0000    43.5256898</a:t>
            </a:r>
          </a:p>
          <a:p>
            <a:r>
              <a:rPr lang="en-US" sz="1200" b="1" dirty="0">
                <a:latin typeface="Courier New" pitchFamily="49" charset="0"/>
              </a:rPr>
              <a:t> HHNINC        -.00449505      .00063180    -7.115   .0000     .35208362</a:t>
            </a:r>
          </a:p>
          <a:p>
            <a:r>
              <a:rPr lang="en-US" sz="1200" b="1" dirty="0">
                <a:latin typeface="Courier New" pitchFamily="49" charset="0"/>
              </a:rPr>
              <a:t> *HHKIDS       -.00108460      .00022994    -4.717   .0000     .40273000</a:t>
            </a:r>
          </a:p>
          <a:p>
            <a:r>
              <a:rPr lang="en-US" sz="1200" b="1" dirty="0">
                <a:latin typeface="Courier New" pitchFamily="49" charset="0"/>
              </a:rPr>
              <a:t> ... repeated for all 11 outcomes</a:t>
            </a:r>
          </a:p>
          <a:p>
            <a:r>
              <a:rPr lang="en-US" sz="1200" b="1" dirty="0">
                <a:latin typeface="Courier New" pitchFamily="49" charset="0"/>
              </a:rPr>
              <a:t>          These are the effects on </a:t>
            </a:r>
            <a:r>
              <a:rPr lang="en-US" sz="1200" b="1" dirty="0" err="1">
                <a:latin typeface="Courier New" pitchFamily="49" charset="0"/>
              </a:rPr>
              <a:t>Prob</a:t>
            </a:r>
            <a:r>
              <a:rPr lang="en-US" sz="1200" b="1" dirty="0">
                <a:latin typeface="Courier New" pitchFamily="49" charset="0"/>
              </a:rPr>
              <a:t>[Y=10] at means.</a:t>
            </a:r>
          </a:p>
          <a:p>
            <a:r>
              <a:rPr lang="en-US" sz="1200" b="1" dirty="0">
                <a:latin typeface="Courier New" pitchFamily="49" charset="0"/>
              </a:rPr>
              <a:t> *FEMALE       -.01082419      .00233746    -4.631   .0000     .47877479</a:t>
            </a:r>
          </a:p>
          <a:p>
            <a:r>
              <a:rPr lang="en-US" sz="1200" b="1" dirty="0">
                <a:latin typeface="Courier New" pitchFamily="49" charset="0"/>
              </a:rPr>
              <a:t> EDUC           .00629289      .00053706    11.717   .0000    11.3206310</a:t>
            </a:r>
          </a:p>
          <a:p>
            <a:r>
              <a:rPr lang="en-US" sz="1200" b="1" dirty="0">
                <a:latin typeface="Courier New" pitchFamily="49" charset="0"/>
              </a:rPr>
              <a:t> AGE           -.00370705      .00012547   -29.545   .0000    43.5256898</a:t>
            </a:r>
          </a:p>
          <a:p>
            <a:r>
              <a:rPr lang="en-US" sz="1200" b="1" dirty="0">
                <a:latin typeface="Courier New" pitchFamily="49" charset="0"/>
              </a:rPr>
              <a:t> HHNINC         .04809836      .00678434     7.090   .0000     .35208362</a:t>
            </a:r>
          </a:p>
          <a:p>
            <a:r>
              <a:rPr lang="en-US" sz="1200" b="1" dirty="0">
                <a:latin typeface="Courier New" pitchFamily="49" charset="0"/>
              </a:rPr>
              <a:t> *HHKIDS        .01181070      .00255177     4.628   .0000     .40273000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57200" y="1066800"/>
            <a:ext cx="8229600" cy="1139825"/>
          </a:xfrm>
        </p:spPr>
        <p:txBody>
          <a:bodyPr/>
          <a:lstStyle/>
          <a:p>
            <a:pPr eaLnBrk="1" hangingPunct="1"/>
            <a:r>
              <a:rPr lang="en-US" dirty="0" smtClean="0"/>
              <a:t>Ordered </a:t>
            </a:r>
            <a:r>
              <a:rPr lang="en-US" dirty="0" err="1" smtClean="0"/>
              <a:t>Probit</a:t>
            </a:r>
            <a:r>
              <a:rPr lang="en-US" dirty="0" smtClean="0"/>
              <a:t> Marginal Effects</a:t>
            </a:r>
          </a:p>
        </p:txBody>
      </p:sp>
      <p:graphicFrame>
        <p:nvGraphicFramePr>
          <p:cNvPr id="21507" name="Object 4"/>
          <p:cNvGraphicFramePr>
            <a:graphicFrameLocks noChangeAspect="1"/>
          </p:cNvGraphicFramePr>
          <p:nvPr/>
        </p:nvGraphicFramePr>
        <p:xfrm>
          <a:off x="457200" y="2425700"/>
          <a:ext cx="8305800" cy="2908300"/>
        </p:xfrm>
        <a:graphic>
          <a:graphicData uri="http://schemas.openxmlformats.org/presentationml/2006/ole">
            <mc:AlternateContent xmlns:mc="http://schemas.openxmlformats.org/markup-compatibility/2006">
              <mc:Choice xmlns:v="urn:schemas-microsoft-com:vml" Requires="v">
                <p:oleObj spid="_x0000_s21523" name="Bitmap Image" r:id="rId4" imgW="5819048" imgH="2038095" progId="Paint.Picture">
                  <p:embed/>
                </p:oleObj>
              </mc:Choice>
              <mc:Fallback>
                <p:oleObj name="Bitmap Image" r:id="rId4" imgW="5819048" imgH="2038095"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425700"/>
                        <a:ext cx="8305800" cy="290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229600" cy="530225"/>
          </a:xfrm>
        </p:spPr>
        <p:txBody>
          <a:bodyPr/>
          <a:lstStyle/>
          <a:p>
            <a:pPr eaLnBrk="1" hangingPunct="1"/>
            <a:r>
              <a:rPr lang="en-US" dirty="0" smtClean="0"/>
              <a:t>Analysis of Model Implications</a:t>
            </a:r>
          </a:p>
        </p:txBody>
      </p:sp>
      <p:sp>
        <p:nvSpPr>
          <p:cNvPr id="23555" name="Rectangle 3"/>
          <p:cNvSpPr>
            <a:spLocks noGrp="1" noChangeArrowheads="1"/>
          </p:cNvSpPr>
          <p:nvPr>
            <p:ph idx="1"/>
          </p:nvPr>
        </p:nvSpPr>
        <p:spPr>
          <a:xfrm>
            <a:off x="1371600" y="2362200"/>
            <a:ext cx="6858000" cy="3505200"/>
          </a:xfrm>
        </p:spPr>
        <p:txBody>
          <a:bodyPr/>
          <a:lstStyle/>
          <a:p>
            <a:pPr eaLnBrk="1" hangingPunct="1"/>
            <a:r>
              <a:rPr lang="en-US" dirty="0" smtClean="0">
                <a:latin typeface="+mj-lt"/>
              </a:rPr>
              <a:t>Partial Effects</a:t>
            </a:r>
          </a:p>
          <a:p>
            <a:pPr eaLnBrk="1" hangingPunct="1"/>
            <a:r>
              <a:rPr lang="en-US" dirty="0" smtClean="0">
                <a:latin typeface="+mj-lt"/>
              </a:rPr>
              <a:t>Fit Measures</a:t>
            </a:r>
          </a:p>
          <a:p>
            <a:pPr eaLnBrk="1" hangingPunct="1"/>
            <a:r>
              <a:rPr lang="en-US" dirty="0" smtClean="0">
                <a:latin typeface="+mj-lt"/>
              </a:rPr>
              <a:t>Predicted Probabilities</a:t>
            </a:r>
          </a:p>
          <a:p>
            <a:pPr lvl="1" eaLnBrk="1" hangingPunct="1"/>
            <a:r>
              <a:rPr lang="en-US" dirty="0" smtClean="0">
                <a:latin typeface="+mj-lt"/>
              </a:rPr>
              <a:t>Averaged: They match sample proportions.</a:t>
            </a:r>
          </a:p>
          <a:p>
            <a:pPr lvl="1" eaLnBrk="1" hangingPunct="1"/>
            <a:r>
              <a:rPr lang="en-US" dirty="0" smtClean="0">
                <a:latin typeface="+mj-lt"/>
              </a:rPr>
              <a:t>By observation</a:t>
            </a:r>
          </a:p>
          <a:p>
            <a:pPr lvl="1" eaLnBrk="1" hangingPunct="1"/>
            <a:r>
              <a:rPr lang="en-US" dirty="0" smtClean="0">
                <a:latin typeface="+mj-lt"/>
              </a:rPr>
              <a:t>Segments of the sample</a:t>
            </a:r>
          </a:p>
          <a:p>
            <a:pPr lvl="1" eaLnBrk="1" hangingPunct="1"/>
            <a:r>
              <a:rPr lang="en-US" dirty="0" smtClean="0">
                <a:latin typeface="+mj-lt"/>
              </a:rPr>
              <a:t>Related to particular variables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533400"/>
            <a:ext cx="8229600" cy="1139825"/>
          </a:xfrm>
        </p:spPr>
        <p:txBody>
          <a:bodyPr/>
          <a:lstStyle/>
          <a:p>
            <a:pPr eaLnBrk="1" hangingPunct="1"/>
            <a:r>
              <a:rPr lang="en-US" sz="3200" dirty="0" smtClean="0"/>
              <a:t>Predictions from the Model Related to Age</a:t>
            </a:r>
          </a:p>
        </p:txBody>
      </p:sp>
      <p:pic>
        <p:nvPicPr>
          <p:cNvPr id="256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60562"/>
            <a:ext cx="7467600" cy="436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1146175"/>
            <a:ext cx="8229600" cy="530225"/>
          </a:xfrm>
        </p:spPr>
        <p:txBody>
          <a:bodyPr/>
          <a:lstStyle/>
          <a:p>
            <a:pPr eaLnBrk="1" hangingPunct="1"/>
            <a:r>
              <a:rPr lang="en-US" dirty="0" smtClean="0"/>
              <a:t>Fit Measures</a:t>
            </a:r>
          </a:p>
        </p:txBody>
      </p:sp>
      <p:sp>
        <p:nvSpPr>
          <p:cNvPr id="26627" name="Rectangle 3"/>
          <p:cNvSpPr>
            <a:spLocks noGrp="1" noChangeArrowheads="1"/>
          </p:cNvSpPr>
          <p:nvPr>
            <p:ph idx="1"/>
          </p:nvPr>
        </p:nvSpPr>
        <p:spPr>
          <a:xfrm>
            <a:off x="1143000" y="1676400"/>
            <a:ext cx="7543800" cy="4530725"/>
          </a:xfrm>
        </p:spPr>
        <p:txBody>
          <a:bodyPr/>
          <a:lstStyle/>
          <a:p>
            <a:pPr eaLnBrk="1" hangingPunct="1">
              <a:lnSpc>
                <a:spcPct val="90000"/>
              </a:lnSpc>
            </a:pPr>
            <a:r>
              <a:rPr lang="en-US" dirty="0" smtClean="0">
                <a:latin typeface="+mj-lt"/>
              </a:rPr>
              <a:t>There is no single “dependent variable” to explain.</a:t>
            </a:r>
          </a:p>
          <a:p>
            <a:pPr eaLnBrk="1" hangingPunct="1">
              <a:lnSpc>
                <a:spcPct val="90000"/>
              </a:lnSpc>
            </a:pPr>
            <a:r>
              <a:rPr lang="en-US" dirty="0" smtClean="0">
                <a:latin typeface="+mj-lt"/>
              </a:rPr>
              <a:t>There is no sum of squares or other measure of “variation” to explain.</a:t>
            </a:r>
          </a:p>
          <a:p>
            <a:pPr eaLnBrk="1" hangingPunct="1">
              <a:lnSpc>
                <a:spcPct val="90000"/>
              </a:lnSpc>
            </a:pPr>
            <a:r>
              <a:rPr lang="en-US" dirty="0" smtClean="0">
                <a:latin typeface="+mj-lt"/>
              </a:rPr>
              <a:t>Predictions of the model relate to a set of J+1 probabilities, not a single variable.</a:t>
            </a:r>
          </a:p>
          <a:p>
            <a:pPr eaLnBrk="1" hangingPunct="1">
              <a:lnSpc>
                <a:spcPct val="90000"/>
              </a:lnSpc>
            </a:pPr>
            <a:r>
              <a:rPr lang="en-US" dirty="0" smtClean="0">
                <a:latin typeface="+mj-lt"/>
              </a:rPr>
              <a:t>How to explain fit?</a:t>
            </a:r>
          </a:p>
          <a:p>
            <a:pPr lvl="1" eaLnBrk="1" hangingPunct="1">
              <a:lnSpc>
                <a:spcPct val="90000"/>
              </a:lnSpc>
            </a:pPr>
            <a:r>
              <a:rPr lang="en-US" dirty="0" smtClean="0">
                <a:latin typeface="+mj-lt"/>
              </a:rPr>
              <a:t>Based on the underlying regression</a:t>
            </a:r>
          </a:p>
          <a:p>
            <a:pPr lvl="1" eaLnBrk="1" hangingPunct="1">
              <a:lnSpc>
                <a:spcPct val="90000"/>
              </a:lnSpc>
            </a:pPr>
            <a:r>
              <a:rPr lang="en-US" dirty="0" smtClean="0">
                <a:latin typeface="+mj-lt"/>
              </a:rPr>
              <a:t>Based on the likelihood function</a:t>
            </a:r>
          </a:p>
          <a:p>
            <a:pPr lvl="1" eaLnBrk="1" hangingPunct="1">
              <a:lnSpc>
                <a:spcPct val="90000"/>
              </a:lnSpc>
            </a:pPr>
            <a:r>
              <a:rPr lang="en-US" dirty="0" smtClean="0">
                <a:latin typeface="+mj-lt"/>
              </a:rPr>
              <a:t>Based on prediction of the outcome variable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457200" y="841375"/>
            <a:ext cx="8229600" cy="1139825"/>
          </a:xfrm>
        </p:spPr>
        <p:txBody>
          <a:bodyPr/>
          <a:lstStyle/>
          <a:p>
            <a:pPr eaLnBrk="1" hangingPunct="1"/>
            <a:r>
              <a:rPr lang="en-US" dirty="0" smtClean="0"/>
              <a:t>Log Likelihood Based Fit Measures</a:t>
            </a:r>
          </a:p>
        </p:txBody>
      </p:sp>
      <p:pic>
        <p:nvPicPr>
          <p:cNvPr id="2765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09800"/>
            <a:ext cx="807720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2867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066800"/>
            <a:ext cx="4840288" cy="540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381000" y="536575"/>
            <a:ext cx="8229600" cy="1139825"/>
          </a:xfrm>
        </p:spPr>
        <p:txBody>
          <a:bodyPr/>
          <a:lstStyle/>
          <a:p>
            <a:pPr eaLnBrk="1" hangingPunct="1"/>
            <a:r>
              <a:rPr lang="en-US" dirty="0" smtClean="0"/>
              <a:t>A Somewhat Better Fit</a:t>
            </a:r>
          </a:p>
        </p:txBody>
      </p:sp>
      <p:pic>
        <p:nvPicPr>
          <p:cNvPr id="296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752600"/>
            <a:ext cx="624998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1143000"/>
            <a:ext cx="8229600" cy="530225"/>
          </a:xfrm>
        </p:spPr>
        <p:txBody>
          <a:bodyPr/>
          <a:lstStyle/>
          <a:p>
            <a:pPr eaLnBrk="1" hangingPunct="1"/>
            <a:r>
              <a:rPr lang="en-US" b="1" dirty="0" smtClean="0"/>
              <a:t>Different Normalizations</a:t>
            </a:r>
          </a:p>
        </p:txBody>
      </p:sp>
      <p:sp>
        <p:nvSpPr>
          <p:cNvPr id="31747" name="Rectangle 3"/>
          <p:cNvSpPr>
            <a:spLocks noGrp="1" noChangeArrowheads="1"/>
          </p:cNvSpPr>
          <p:nvPr>
            <p:ph idx="1"/>
          </p:nvPr>
        </p:nvSpPr>
        <p:spPr>
          <a:xfrm>
            <a:off x="609600" y="1905000"/>
            <a:ext cx="8229600" cy="4530725"/>
          </a:xfrm>
        </p:spPr>
        <p:txBody>
          <a:bodyPr/>
          <a:lstStyle/>
          <a:p>
            <a:pPr eaLnBrk="1" hangingPunct="1"/>
            <a:r>
              <a:rPr lang="en-US" dirty="0" smtClean="0">
                <a:latin typeface="+mj-lt"/>
              </a:rPr>
              <a:t>NLOGIT</a:t>
            </a:r>
          </a:p>
          <a:p>
            <a:pPr lvl="1" eaLnBrk="1" hangingPunct="1"/>
            <a:r>
              <a:rPr lang="en-US" dirty="0" smtClean="0">
                <a:latin typeface="+mj-lt"/>
              </a:rPr>
              <a:t>Y = 0,1,…,J,  U* = </a:t>
            </a:r>
            <a:r>
              <a:rPr lang="el-GR" dirty="0" smtClean="0">
                <a:latin typeface="+mj-lt"/>
              </a:rPr>
              <a:t>α</a:t>
            </a:r>
            <a:r>
              <a:rPr lang="en-US" dirty="0" smtClean="0">
                <a:latin typeface="+mj-lt"/>
              </a:rPr>
              <a:t> + </a:t>
            </a:r>
            <a:r>
              <a:rPr lang="el-GR" dirty="0" smtClean="0">
                <a:latin typeface="+mj-lt"/>
              </a:rPr>
              <a:t>β</a:t>
            </a:r>
            <a:r>
              <a:rPr lang="en-US" dirty="0" smtClean="0">
                <a:latin typeface="+mj-lt"/>
              </a:rPr>
              <a:t>’x + </a:t>
            </a:r>
            <a:r>
              <a:rPr lang="el-GR" dirty="0" smtClean="0">
                <a:latin typeface="+mj-lt"/>
              </a:rPr>
              <a:t>ε</a:t>
            </a:r>
          </a:p>
          <a:p>
            <a:pPr lvl="1" eaLnBrk="1" hangingPunct="1"/>
            <a:r>
              <a:rPr lang="en-US" dirty="0" smtClean="0">
                <a:latin typeface="+mj-lt"/>
              </a:rPr>
              <a:t>One overall constant term, </a:t>
            </a:r>
            <a:r>
              <a:rPr lang="el-GR" dirty="0" smtClean="0">
                <a:latin typeface="+mj-lt"/>
              </a:rPr>
              <a:t>α</a:t>
            </a:r>
            <a:endParaRPr lang="en-US" dirty="0" smtClean="0">
              <a:latin typeface="+mj-lt"/>
            </a:endParaRPr>
          </a:p>
          <a:p>
            <a:pPr lvl="1" eaLnBrk="1" hangingPunct="1"/>
            <a:r>
              <a:rPr lang="en-US" dirty="0" smtClean="0">
                <a:latin typeface="+mj-lt"/>
              </a:rPr>
              <a:t>J-1 “</a:t>
            </a:r>
            <a:r>
              <a:rPr lang="en-US" dirty="0" err="1" smtClean="0">
                <a:latin typeface="+mj-lt"/>
              </a:rPr>
              <a:t>cutpoints</a:t>
            </a:r>
            <a:r>
              <a:rPr lang="en-US" dirty="0" smtClean="0">
                <a:latin typeface="+mj-lt"/>
              </a:rPr>
              <a:t>;” </a:t>
            </a:r>
            <a:r>
              <a:rPr lang="el-GR" dirty="0" smtClean="0">
                <a:latin typeface="+mj-lt"/>
              </a:rPr>
              <a:t>μ</a:t>
            </a:r>
            <a:r>
              <a:rPr lang="en-US" baseline="-25000" dirty="0" smtClean="0">
                <a:latin typeface="+mj-lt"/>
              </a:rPr>
              <a:t>-1</a:t>
            </a:r>
            <a:r>
              <a:rPr lang="en-US" dirty="0" smtClean="0">
                <a:latin typeface="+mj-lt"/>
              </a:rPr>
              <a:t> = -∞, </a:t>
            </a:r>
            <a:r>
              <a:rPr lang="el-GR" dirty="0" smtClean="0">
                <a:latin typeface="+mj-lt"/>
              </a:rPr>
              <a:t>μ</a:t>
            </a:r>
            <a:r>
              <a:rPr lang="en-US" baseline="-25000" dirty="0" smtClean="0">
                <a:latin typeface="+mj-lt"/>
              </a:rPr>
              <a:t>0</a:t>
            </a:r>
            <a:r>
              <a:rPr lang="en-US" dirty="0" smtClean="0">
                <a:latin typeface="+mj-lt"/>
              </a:rPr>
              <a:t> = 0, </a:t>
            </a:r>
            <a:r>
              <a:rPr lang="el-GR" dirty="0" smtClean="0">
                <a:latin typeface="+mj-lt"/>
              </a:rPr>
              <a:t>μ</a:t>
            </a:r>
            <a:r>
              <a:rPr lang="en-US" baseline="-25000" dirty="0" smtClean="0">
                <a:latin typeface="+mj-lt"/>
              </a:rPr>
              <a:t>1</a:t>
            </a:r>
            <a:r>
              <a:rPr lang="en-US" dirty="0" smtClean="0">
                <a:latin typeface="+mj-lt"/>
              </a:rPr>
              <a:t>,… </a:t>
            </a:r>
            <a:r>
              <a:rPr lang="el-GR" dirty="0" smtClean="0">
                <a:latin typeface="+mj-lt"/>
              </a:rPr>
              <a:t>μ</a:t>
            </a:r>
            <a:r>
              <a:rPr lang="en-US" baseline="-25000" dirty="0" smtClean="0">
                <a:latin typeface="+mj-lt"/>
              </a:rPr>
              <a:t>J-1</a:t>
            </a:r>
            <a:r>
              <a:rPr lang="en-US" dirty="0" smtClean="0">
                <a:latin typeface="+mj-lt"/>
              </a:rPr>
              <a:t>, </a:t>
            </a:r>
            <a:r>
              <a:rPr lang="el-GR" dirty="0" smtClean="0">
                <a:latin typeface="+mj-lt"/>
              </a:rPr>
              <a:t>μ</a:t>
            </a:r>
            <a:r>
              <a:rPr lang="en-US" baseline="-25000" dirty="0" smtClean="0">
                <a:latin typeface="+mj-lt"/>
              </a:rPr>
              <a:t>J </a:t>
            </a:r>
            <a:r>
              <a:rPr lang="en-US" dirty="0" smtClean="0">
                <a:latin typeface="+mj-lt"/>
              </a:rPr>
              <a:t>= + ∞ </a:t>
            </a:r>
          </a:p>
          <a:p>
            <a:pPr eaLnBrk="1" hangingPunct="1"/>
            <a:r>
              <a:rPr lang="en-US" dirty="0" err="1" smtClean="0">
                <a:latin typeface="+mj-lt"/>
              </a:rPr>
              <a:t>Stata</a:t>
            </a:r>
            <a:endParaRPr lang="en-US" dirty="0" smtClean="0">
              <a:latin typeface="+mj-lt"/>
            </a:endParaRPr>
          </a:p>
          <a:p>
            <a:pPr lvl="1" eaLnBrk="1" hangingPunct="1"/>
            <a:r>
              <a:rPr lang="en-US" dirty="0" smtClean="0">
                <a:latin typeface="+mj-lt"/>
              </a:rPr>
              <a:t>Y = 1,…,J+1,  U* = </a:t>
            </a:r>
            <a:r>
              <a:rPr lang="el-GR" dirty="0" smtClean="0">
                <a:latin typeface="+mj-lt"/>
              </a:rPr>
              <a:t>β</a:t>
            </a:r>
            <a:r>
              <a:rPr lang="en-US" dirty="0" smtClean="0">
                <a:latin typeface="+mj-lt"/>
              </a:rPr>
              <a:t>’x + </a:t>
            </a:r>
            <a:r>
              <a:rPr lang="el-GR" dirty="0" smtClean="0">
                <a:latin typeface="+mj-lt"/>
              </a:rPr>
              <a:t>ε</a:t>
            </a:r>
            <a:endParaRPr lang="en-US" dirty="0" smtClean="0">
              <a:latin typeface="+mj-lt"/>
            </a:endParaRPr>
          </a:p>
          <a:p>
            <a:pPr lvl="1" eaLnBrk="1" hangingPunct="1"/>
            <a:r>
              <a:rPr lang="en-US" dirty="0" smtClean="0">
                <a:latin typeface="+mj-lt"/>
              </a:rPr>
              <a:t>No overall constant, </a:t>
            </a:r>
            <a:r>
              <a:rPr lang="el-GR" dirty="0" smtClean="0">
                <a:latin typeface="+mj-lt"/>
              </a:rPr>
              <a:t>α</a:t>
            </a:r>
            <a:r>
              <a:rPr lang="en-US" dirty="0" smtClean="0">
                <a:latin typeface="+mj-lt"/>
              </a:rPr>
              <a:t>=0</a:t>
            </a:r>
          </a:p>
          <a:p>
            <a:pPr lvl="1" eaLnBrk="1" hangingPunct="1"/>
            <a:r>
              <a:rPr lang="en-US" dirty="0" smtClean="0">
                <a:latin typeface="+mj-lt"/>
              </a:rPr>
              <a:t>J “</a:t>
            </a:r>
            <a:r>
              <a:rPr lang="en-US" dirty="0" err="1" smtClean="0">
                <a:latin typeface="+mj-lt"/>
              </a:rPr>
              <a:t>cutpoints</a:t>
            </a:r>
            <a:r>
              <a:rPr lang="en-US" dirty="0" smtClean="0">
                <a:latin typeface="+mj-lt"/>
              </a:rPr>
              <a:t>;” </a:t>
            </a:r>
            <a:r>
              <a:rPr lang="el-GR" dirty="0" smtClean="0">
                <a:latin typeface="+mj-lt"/>
              </a:rPr>
              <a:t>μ</a:t>
            </a:r>
            <a:r>
              <a:rPr lang="en-US" baseline="-25000" dirty="0" smtClean="0">
                <a:latin typeface="+mj-lt"/>
              </a:rPr>
              <a:t>0</a:t>
            </a:r>
            <a:r>
              <a:rPr lang="en-US" dirty="0" smtClean="0">
                <a:latin typeface="+mj-lt"/>
              </a:rPr>
              <a:t> = -∞, </a:t>
            </a:r>
            <a:r>
              <a:rPr lang="el-GR" dirty="0" smtClean="0">
                <a:latin typeface="+mj-lt"/>
              </a:rPr>
              <a:t>μ</a:t>
            </a:r>
            <a:r>
              <a:rPr lang="en-US" baseline="-25000" dirty="0" smtClean="0">
                <a:latin typeface="+mj-lt"/>
              </a:rPr>
              <a:t>1</a:t>
            </a:r>
            <a:r>
              <a:rPr lang="en-US" dirty="0" smtClean="0">
                <a:latin typeface="+mj-lt"/>
              </a:rPr>
              <a:t>,… </a:t>
            </a:r>
            <a:r>
              <a:rPr lang="el-GR" dirty="0" smtClean="0">
                <a:latin typeface="+mj-lt"/>
              </a:rPr>
              <a:t>μ</a:t>
            </a:r>
            <a:r>
              <a:rPr lang="en-US" baseline="-25000" dirty="0" smtClean="0">
                <a:latin typeface="+mj-lt"/>
              </a:rPr>
              <a:t>J</a:t>
            </a:r>
            <a:r>
              <a:rPr lang="en-US" dirty="0" smtClean="0">
                <a:latin typeface="+mj-lt"/>
              </a:rPr>
              <a:t>, </a:t>
            </a:r>
            <a:r>
              <a:rPr lang="el-GR" dirty="0" smtClean="0">
                <a:latin typeface="+mj-lt"/>
              </a:rPr>
              <a:t>μ</a:t>
            </a:r>
            <a:r>
              <a:rPr lang="en-US" baseline="-25000" dirty="0" smtClean="0">
                <a:latin typeface="+mj-lt"/>
              </a:rPr>
              <a:t>J+1 </a:t>
            </a:r>
            <a:r>
              <a:rPr lang="en-US" dirty="0" smtClean="0">
                <a:latin typeface="+mj-lt"/>
              </a:rPr>
              <a:t>= +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3277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4425" y="1209675"/>
            <a:ext cx="6916738"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5"/>
          <p:cNvSpPr>
            <a:spLocks noChangeArrowheads="1"/>
          </p:cNvSpPr>
          <p:nvPr/>
        </p:nvSpPr>
        <p:spPr bwMode="auto">
          <a:xfrm>
            <a:off x="1219200" y="4953000"/>
            <a:ext cx="2209800" cy="5334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3" name="Rectangle 6"/>
          <p:cNvSpPr>
            <a:spLocks noChangeArrowheads="1"/>
          </p:cNvSpPr>
          <p:nvPr/>
        </p:nvSpPr>
        <p:spPr bwMode="auto">
          <a:xfrm>
            <a:off x="1304925" y="2286000"/>
            <a:ext cx="3886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2774" name="Rectangle 7"/>
          <p:cNvSpPr>
            <a:spLocks noChangeArrowheads="1"/>
          </p:cNvSpPr>
          <p:nvPr/>
        </p:nvSpPr>
        <p:spPr bwMode="auto">
          <a:xfrm>
            <a:off x="6172200" y="2971800"/>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graphicFrame>
        <p:nvGraphicFramePr>
          <p:cNvPr id="32775" name="Object 8"/>
          <p:cNvGraphicFramePr>
            <a:graphicFrameLocks noChangeAspect="1"/>
          </p:cNvGraphicFramePr>
          <p:nvPr>
            <p:extLst>
              <p:ext uri="{D42A27DB-BD31-4B8C-83A1-F6EECF244321}">
                <p14:modId xmlns:p14="http://schemas.microsoft.com/office/powerpoint/2010/main" val="2734690052"/>
              </p:ext>
            </p:extLst>
          </p:nvPr>
        </p:nvGraphicFramePr>
        <p:xfrm>
          <a:off x="6396037" y="3021806"/>
          <a:ext cx="238125" cy="357188"/>
        </p:xfrm>
        <a:graphic>
          <a:graphicData uri="http://schemas.openxmlformats.org/presentationml/2006/ole">
            <mc:AlternateContent xmlns:mc="http://schemas.openxmlformats.org/markup-compatibility/2006">
              <mc:Choice xmlns:v="urn:schemas-microsoft-com:vml" Requires="v">
                <p:oleObj spid="_x0000_s32810" name="Equation" r:id="rId5" imgW="126890" imgH="190335" progId="Equation.DSMT4">
                  <p:embed/>
                </p:oleObj>
              </mc:Choice>
              <mc:Fallback>
                <p:oleObj name="Equation" r:id="rId5" imgW="126890" imgH="190335"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6037" y="3021806"/>
                        <a:ext cx="238125"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77" name="Object 11"/>
          <p:cNvGraphicFramePr>
            <a:graphicFrameLocks noChangeAspect="1"/>
          </p:cNvGraphicFramePr>
          <p:nvPr>
            <p:extLst>
              <p:ext uri="{D42A27DB-BD31-4B8C-83A1-F6EECF244321}">
                <p14:modId xmlns:p14="http://schemas.microsoft.com/office/powerpoint/2010/main" val="100943697"/>
              </p:ext>
            </p:extLst>
          </p:nvPr>
        </p:nvGraphicFramePr>
        <p:xfrm>
          <a:off x="4364831" y="6154057"/>
          <a:ext cx="261937" cy="452438"/>
        </p:xfrm>
        <a:graphic>
          <a:graphicData uri="http://schemas.openxmlformats.org/presentationml/2006/ole">
            <mc:AlternateContent xmlns:mc="http://schemas.openxmlformats.org/markup-compatibility/2006">
              <mc:Choice xmlns:v="urn:schemas-microsoft-com:vml" Requires="v">
                <p:oleObj spid="_x0000_s32811" name="Equation" r:id="rId7" imgW="139639" imgH="241195" progId="Equation.DSMT4">
                  <p:embed/>
                </p:oleObj>
              </mc:Choice>
              <mc:Fallback>
                <p:oleObj name="Equation" r:id="rId7" imgW="139639" imgH="241195"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4831" y="6154057"/>
                        <a:ext cx="261937"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8" name="Rectangle 12"/>
          <p:cNvSpPr>
            <a:spLocks noChangeArrowheads="1"/>
          </p:cNvSpPr>
          <p:nvPr/>
        </p:nvSpPr>
        <p:spPr bwMode="auto">
          <a:xfrm>
            <a:off x="4076700" y="6166757"/>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32779" name="Line 13"/>
          <p:cNvSpPr>
            <a:spLocks noChangeShapeType="1"/>
          </p:cNvSpPr>
          <p:nvPr/>
        </p:nvSpPr>
        <p:spPr bwMode="auto">
          <a:xfrm flipH="1" flipV="1">
            <a:off x="3429000" y="5562600"/>
            <a:ext cx="6858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cxnSp>
        <p:nvCxnSpPr>
          <p:cNvPr id="3" name="Straight Arrow Connector 2"/>
          <p:cNvCxnSpPr/>
          <p:nvPr/>
        </p:nvCxnSpPr>
        <p:spPr bwMode="auto">
          <a:xfrm flipH="1">
            <a:off x="3429000" y="3200400"/>
            <a:ext cx="2667000" cy="15240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381000" y="1371600"/>
            <a:ext cx="8229600" cy="2286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3379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447800"/>
            <a:ext cx="784860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6"/>
          <p:cNvSpPr>
            <a:spLocks noChangeArrowheads="1"/>
          </p:cNvSpPr>
          <p:nvPr/>
        </p:nvSpPr>
        <p:spPr bwMode="auto">
          <a:xfrm>
            <a:off x="2286000" y="4800600"/>
            <a:ext cx="990600" cy="609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
        <p:nvSpPr>
          <p:cNvPr id="33797" name="Rectangle 7"/>
          <p:cNvSpPr>
            <a:spLocks noChangeArrowheads="1"/>
          </p:cNvSpPr>
          <p:nvPr/>
        </p:nvSpPr>
        <p:spPr bwMode="auto">
          <a:xfrm>
            <a:off x="2133600" y="2466975"/>
            <a:ext cx="2743200" cy="2286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graphicFrame>
        <p:nvGraphicFramePr>
          <p:cNvPr id="33799" name="Object 9"/>
          <p:cNvGraphicFramePr>
            <a:graphicFrameLocks noChangeAspect="1"/>
          </p:cNvGraphicFramePr>
          <p:nvPr>
            <p:extLst>
              <p:ext uri="{D42A27DB-BD31-4B8C-83A1-F6EECF244321}">
                <p14:modId xmlns:p14="http://schemas.microsoft.com/office/powerpoint/2010/main" val="3196612454"/>
              </p:ext>
            </p:extLst>
          </p:nvPr>
        </p:nvGraphicFramePr>
        <p:xfrm>
          <a:off x="7620000" y="1806235"/>
          <a:ext cx="381000" cy="483394"/>
        </p:xfrm>
        <a:graphic>
          <a:graphicData uri="http://schemas.openxmlformats.org/presentationml/2006/ole">
            <mc:AlternateContent xmlns:mc="http://schemas.openxmlformats.org/markup-compatibility/2006">
              <mc:Choice xmlns:v="urn:schemas-microsoft-com:vml" Requires="v">
                <p:oleObj spid="_x0000_s33834" name="Equation" r:id="rId5" imgW="203112" imgH="190417" progId="Equation.DSMT4">
                  <p:embed/>
                </p:oleObj>
              </mc:Choice>
              <mc:Fallback>
                <p:oleObj name="Equation" r:id="rId5" imgW="203112" imgH="190417"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0" y="1806235"/>
                        <a:ext cx="381000" cy="483394"/>
                      </a:xfrm>
                      <a:prstGeom prst="rect">
                        <a:avLst/>
                      </a:prstGeom>
                      <a:noFill/>
                      <a:ln>
                        <a:noFill/>
                      </a:ln>
                      <a:effectLst/>
                      <a:extLst/>
                    </p:spPr>
                  </p:pic>
                </p:oleObj>
              </mc:Fallback>
            </mc:AlternateContent>
          </a:graphicData>
        </a:graphic>
      </p:graphicFrame>
      <p:graphicFrame>
        <p:nvGraphicFramePr>
          <p:cNvPr id="33800" name="Object 10"/>
          <p:cNvGraphicFramePr>
            <a:graphicFrameLocks noChangeAspect="1"/>
          </p:cNvGraphicFramePr>
          <p:nvPr/>
        </p:nvGraphicFramePr>
        <p:xfrm>
          <a:off x="4418013" y="5743575"/>
          <a:ext cx="690562" cy="452438"/>
        </p:xfrm>
        <a:graphic>
          <a:graphicData uri="http://schemas.openxmlformats.org/presentationml/2006/ole">
            <mc:AlternateContent xmlns:mc="http://schemas.openxmlformats.org/markup-compatibility/2006">
              <mc:Choice xmlns:v="urn:schemas-microsoft-com:vml" Requires="v">
                <p:oleObj spid="_x0000_s33835" name="Equation" r:id="rId7" imgW="368300" imgH="241300" progId="Equation.DSMT4">
                  <p:embed/>
                </p:oleObj>
              </mc:Choice>
              <mc:Fallback>
                <p:oleObj name="Equation" r:id="rId7" imgW="368300" imgH="241300" progId="Equation.DSMT4">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8013" y="5743575"/>
                        <a:ext cx="690562"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01" name="Line 11"/>
          <p:cNvSpPr>
            <a:spLocks noChangeShapeType="1"/>
          </p:cNvSpPr>
          <p:nvPr/>
        </p:nvSpPr>
        <p:spPr bwMode="auto">
          <a:xfrm flipH="1" flipV="1">
            <a:off x="3200400" y="5105400"/>
            <a:ext cx="114300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2" name="Rectangle 12"/>
          <p:cNvSpPr>
            <a:spLocks noChangeArrowheads="1"/>
          </p:cNvSpPr>
          <p:nvPr/>
        </p:nvSpPr>
        <p:spPr bwMode="auto">
          <a:xfrm>
            <a:off x="7467600" y="1836057"/>
            <a:ext cx="6858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sp>
        <p:nvSpPr>
          <p:cNvPr id="33803" name="Rectangle 13"/>
          <p:cNvSpPr>
            <a:spLocks noChangeArrowheads="1"/>
          </p:cNvSpPr>
          <p:nvPr/>
        </p:nvSpPr>
        <p:spPr bwMode="auto">
          <a:xfrm>
            <a:off x="4343400" y="5715000"/>
            <a:ext cx="838200" cy="457200"/>
          </a:xfrm>
          <a:prstGeom prst="rect">
            <a:avLst/>
          </a:prstGeom>
          <a:solidFill>
            <a:srgbClr val="3366FF">
              <a:alpha val="14902"/>
            </a:srgbClr>
          </a:solidFill>
          <a:ln w="19050">
            <a:solidFill>
              <a:schemeClr val="tx1"/>
            </a:solidFill>
            <a:miter lim="800000"/>
            <a:headEnd/>
            <a:tailEnd/>
          </a:ln>
        </p:spPr>
        <p:txBody>
          <a:bodyPr wrap="none" anchor="ctr"/>
          <a:lstStyle/>
          <a:p>
            <a:endParaRPr lang="en-US"/>
          </a:p>
        </p:txBody>
      </p:sp>
      <p:cxnSp>
        <p:nvCxnSpPr>
          <p:cNvPr id="12" name="Straight Arrow Connector 11"/>
          <p:cNvCxnSpPr/>
          <p:nvPr/>
        </p:nvCxnSpPr>
        <p:spPr bwMode="auto">
          <a:xfrm flipH="1">
            <a:off x="3162300" y="2286000"/>
            <a:ext cx="4229100" cy="23622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304800" y="990600"/>
            <a:ext cx="8229600" cy="1139825"/>
          </a:xfrm>
        </p:spPr>
        <p:txBody>
          <a:bodyPr/>
          <a:lstStyle/>
          <a:p>
            <a:pPr eaLnBrk="1" hangingPunct="1"/>
            <a:r>
              <a:rPr lang="en-US" sz="3200" dirty="0" smtClean="0"/>
              <a:t>Generalizing the Ordered </a:t>
            </a:r>
            <a:r>
              <a:rPr lang="en-US" sz="3200" dirty="0" err="1" smtClean="0"/>
              <a:t>Probit</a:t>
            </a:r>
            <a:r>
              <a:rPr lang="en-US" sz="3200" dirty="0" smtClean="0"/>
              <a:t> </a:t>
            </a:r>
            <a:br>
              <a:rPr lang="en-US" sz="3200" dirty="0" smtClean="0"/>
            </a:br>
            <a:r>
              <a:rPr lang="en-US" sz="3200" dirty="0" smtClean="0"/>
              <a:t>with Heterogeneous Thresholds</a:t>
            </a:r>
          </a:p>
        </p:txBody>
      </p:sp>
      <p:graphicFrame>
        <p:nvGraphicFramePr>
          <p:cNvPr id="39939" name="Object 8"/>
          <p:cNvGraphicFramePr>
            <a:graphicFrameLocks noChangeAspect="1"/>
          </p:cNvGraphicFramePr>
          <p:nvPr>
            <p:extLst>
              <p:ext uri="{D42A27DB-BD31-4B8C-83A1-F6EECF244321}">
                <p14:modId xmlns:p14="http://schemas.microsoft.com/office/powerpoint/2010/main" val="1066087561"/>
              </p:ext>
            </p:extLst>
          </p:nvPr>
        </p:nvGraphicFramePr>
        <p:xfrm>
          <a:off x="858837" y="2362200"/>
          <a:ext cx="7599363" cy="3646488"/>
        </p:xfrm>
        <a:graphic>
          <a:graphicData uri="http://schemas.openxmlformats.org/presentationml/2006/ole">
            <mc:AlternateContent xmlns:mc="http://schemas.openxmlformats.org/markup-compatibility/2006">
              <mc:Choice xmlns:v="urn:schemas-microsoft-com:vml" Requires="v">
                <p:oleObj spid="_x0000_s39955" name="Equation" r:id="rId4" imgW="4076700" imgH="1955800" progId="Equation.DSMT4">
                  <p:embed/>
                </p:oleObj>
              </mc:Choice>
              <mc:Fallback>
                <p:oleObj name="Equation" r:id="rId4" imgW="4076700" imgH="19558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837" y="2362200"/>
                        <a:ext cx="7599363" cy="364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838200"/>
            <a:ext cx="8229600" cy="1139825"/>
          </a:xfrm>
        </p:spPr>
        <p:txBody>
          <a:bodyPr/>
          <a:lstStyle/>
          <a:p>
            <a:pPr eaLnBrk="1" hangingPunct="1"/>
            <a:r>
              <a:rPr lang="en-US" smtClean="0"/>
              <a:t>Hierarchical Ordered Probit</a:t>
            </a:r>
          </a:p>
        </p:txBody>
      </p:sp>
      <p:graphicFrame>
        <p:nvGraphicFramePr>
          <p:cNvPr id="40963" name="Object 8"/>
          <p:cNvGraphicFramePr>
            <a:graphicFrameLocks noGrp="1" noChangeAspect="1"/>
          </p:cNvGraphicFramePr>
          <p:nvPr>
            <p:ph sz="half" idx="1"/>
            <p:extLst>
              <p:ext uri="{D42A27DB-BD31-4B8C-83A1-F6EECF244321}">
                <p14:modId xmlns:p14="http://schemas.microsoft.com/office/powerpoint/2010/main" val="3271454257"/>
              </p:ext>
            </p:extLst>
          </p:nvPr>
        </p:nvGraphicFramePr>
        <p:xfrm>
          <a:off x="1219200" y="2362200"/>
          <a:ext cx="7162800" cy="3249613"/>
        </p:xfrm>
        <a:graphic>
          <a:graphicData uri="http://schemas.openxmlformats.org/presentationml/2006/ole">
            <mc:AlternateContent xmlns:mc="http://schemas.openxmlformats.org/markup-compatibility/2006">
              <mc:Choice xmlns:v="urn:schemas-microsoft-com:vml" Requires="v">
                <p:oleObj spid="_x0000_s40979" name="Equation" r:id="rId4" imgW="3835400" imgH="1739900" progId="Equation.DSMT4">
                  <p:embed/>
                </p:oleObj>
              </mc:Choice>
              <mc:Fallback>
                <p:oleObj name="Equation" r:id="rId4" imgW="3835400" imgH="17399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362200"/>
                        <a:ext cx="7162800" cy="3249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3400" y="460375"/>
            <a:ext cx="8229600" cy="1139825"/>
          </a:xfrm>
        </p:spPr>
        <p:txBody>
          <a:bodyPr/>
          <a:lstStyle/>
          <a:p>
            <a:pPr eaLnBrk="1" hangingPunct="1"/>
            <a:r>
              <a:rPr lang="en-US" smtClean="0"/>
              <a:t>Ordered Choice Model</a:t>
            </a:r>
          </a:p>
        </p:txBody>
      </p:sp>
      <p:pic>
        <p:nvPicPr>
          <p:cNvPr id="419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00200"/>
            <a:ext cx="5819775"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5"/>
          <p:cNvSpPr>
            <a:spLocks noChangeArrowheads="1"/>
          </p:cNvSpPr>
          <p:nvPr/>
        </p:nvSpPr>
        <p:spPr bwMode="auto">
          <a:xfrm>
            <a:off x="2305050" y="5676900"/>
            <a:ext cx="4876800" cy="7620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84175"/>
            <a:ext cx="8229600" cy="1139825"/>
          </a:xfrm>
        </p:spPr>
        <p:txBody>
          <a:bodyPr/>
          <a:lstStyle/>
          <a:p>
            <a:pPr eaLnBrk="1" hangingPunct="1"/>
            <a:r>
              <a:rPr lang="en-US" smtClean="0"/>
              <a:t>HOPit Model</a:t>
            </a:r>
          </a:p>
        </p:txBody>
      </p:sp>
      <p:pic>
        <p:nvPicPr>
          <p:cNvPr id="430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2013" y="1504950"/>
            <a:ext cx="5792787"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5"/>
          <p:cNvSpPr>
            <a:spLocks noChangeArrowheads="1"/>
          </p:cNvSpPr>
          <p:nvPr/>
        </p:nvSpPr>
        <p:spPr bwMode="auto">
          <a:xfrm>
            <a:off x="2209800" y="5676900"/>
            <a:ext cx="4724400" cy="1066800"/>
          </a:xfrm>
          <a:prstGeom prst="rect">
            <a:avLst/>
          </a:prstGeom>
          <a:solidFill>
            <a:srgbClr val="FF0000">
              <a:alpha val="14902"/>
            </a:srgbClr>
          </a:solidFill>
          <a:ln w="1905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09600" y="460375"/>
            <a:ext cx="8229600" cy="1139825"/>
          </a:xfrm>
        </p:spPr>
        <p:txBody>
          <a:bodyPr/>
          <a:lstStyle/>
          <a:p>
            <a:pPr eaLnBrk="1" hangingPunct="1"/>
            <a:r>
              <a:rPr lang="en-US" b="1" dirty="0" smtClean="0"/>
              <a:t>Differential Item Functioning</a:t>
            </a:r>
          </a:p>
        </p:txBody>
      </p:sp>
      <p:pic>
        <p:nvPicPr>
          <p:cNvPr id="512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00200"/>
            <a:ext cx="587216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33400" y="688975"/>
            <a:ext cx="8229600" cy="1139825"/>
          </a:xfrm>
        </p:spPr>
        <p:txBody>
          <a:bodyPr/>
          <a:lstStyle/>
          <a:p>
            <a:pPr eaLnBrk="1" hangingPunct="1"/>
            <a:r>
              <a:rPr lang="en-US" dirty="0" smtClean="0"/>
              <a:t>A Vignette Random Effects Model</a:t>
            </a:r>
          </a:p>
        </p:txBody>
      </p:sp>
      <p:pic>
        <p:nvPicPr>
          <p:cNvPr id="522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28800"/>
            <a:ext cx="79248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ChangeArrowheads="1"/>
          </p:cNvSpPr>
          <p:nvPr/>
        </p:nvSpPr>
        <p:spPr bwMode="auto">
          <a:xfrm>
            <a:off x="304800" y="1295400"/>
            <a:ext cx="8534400" cy="30480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US"/>
          </a:p>
        </p:txBody>
      </p:sp>
      <p:pic>
        <p:nvPicPr>
          <p:cNvPr id="5325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38287"/>
            <a:ext cx="6248400"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4038600" y="887412"/>
            <a:ext cx="1828800" cy="6365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3200">
                <a:solidFill>
                  <a:srgbClr val="003399"/>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a:lstStyle>
          <a:p>
            <a:pPr eaLnBrk="1" hangingPunct="1"/>
            <a:r>
              <a:rPr lang="en-US" sz="2800" b="1" kern="0" smtClean="0"/>
              <a:t>Vignettes</a:t>
            </a:r>
            <a:endParaRPr lang="en-US" sz="2800" b="1" kern="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9" y="1371600"/>
            <a:ext cx="7854145" cy="47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bwMode="auto">
          <a:xfrm>
            <a:off x="457200" y="5027326"/>
            <a:ext cx="3886200" cy="1295400"/>
          </a:xfrm>
          <a:prstGeom prst="ellipse">
            <a:avLst/>
          </a:prstGeom>
          <a:noFill/>
          <a:ln w="57150" cap="flat" cmpd="sng" algn="ctr">
            <a:solidFill>
              <a:srgbClr val="FF33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922150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066800"/>
            <a:ext cx="5410200" cy="5490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7220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7010400" cy="5421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096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Panel Data</a:t>
            </a:r>
          </a:p>
        </p:txBody>
      </p:sp>
      <p:sp>
        <p:nvSpPr>
          <p:cNvPr id="54275" name="Rectangle 3"/>
          <p:cNvSpPr>
            <a:spLocks noGrp="1" noChangeArrowheads="1"/>
          </p:cNvSpPr>
          <p:nvPr>
            <p:ph idx="1"/>
          </p:nvPr>
        </p:nvSpPr>
        <p:spPr>
          <a:xfrm>
            <a:off x="1066800" y="1600200"/>
            <a:ext cx="7696200" cy="4530725"/>
          </a:xfrm>
        </p:spPr>
        <p:txBody>
          <a:bodyPr/>
          <a:lstStyle/>
          <a:p>
            <a:pPr eaLnBrk="1" hangingPunct="1"/>
            <a:r>
              <a:rPr lang="en-US" dirty="0" smtClean="0">
                <a:latin typeface="+mj-lt"/>
              </a:rPr>
              <a:t>Fixed Effects</a:t>
            </a:r>
          </a:p>
          <a:p>
            <a:pPr lvl="1" eaLnBrk="1" hangingPunct="1"/>
            <a:r>
              <a:rPr lang="en-US" dirty="0" smtClean="0">
                <a:latin typeface="+mj-lt"/>
              </a:rPr>
              <a:t>The usual incidental parameters problem</a:t>
            </a:r>
          </a:p>
          <a:p>
            <a:pPr lvl="1" eaLnBrk="1" hangingPunct="1"/>
            <a:r>
              <a:rPr lang="en-US" dirty="0" smtClean="0">
                <a:latin typeface="+mj-lt"/>
              </a:rPr>
              <a:t>Practically feasible but methodologically ambiguous</a:t>
            </a:r>
          </a:p>
          <a:p>
            <a:pPr lvl="1" eaLnBrk="1" hangingPunct="1"/>
            <a:r>
              <a:rPr lang="en-US" dirty="0" smtClean="0">
                <a:latin typeface="+mj-lt"/>
              </a:rPr>
              <a:t>Partitioning </a:t>
            </a:r>
            <a:r>
              <a:rPr lang="en-US" dirty="0" err="1" smtClean="0">
                <a:latin typeface="+mj-lt"/>
              </a:rPr>
              <a:t>Prob</a:t>
            </a:r>
            <a:r>
              <a:rPr lang="en-US" dirty="0" smtClean="0">
                <a:latin typeface="+mj-lt"/>
              </a:rPr>
              <a:t>(</a:t>
            </a:r>
            <a:r>
              <a:rPr lang="en-US" dirty="0" err="1" smtClean="0">
                <a:latin typeface="+mj-lt"/>
              </a:rPr>
              <a:t>y</a:t>
            </a:r>
            <a:r>
              <a:rPr lang="en-US" baseline="-25000" dirty="0" err="1" smtClean="0">
                <a:latin typeface="+mj-lt"/>
              </a:rPr>
              <a:t>it</a:t>
            </a:r>
            <a:r>
              <a:rPr lang="en-US" dirty="0" smtClean="0">
                <a:latin typeface="+mj-lt"/>
              </a:rPr>
              <a:t> &gt; </a:t>
            </a:r>
            <a:r>
              <a:rPr lang="en-US" dirty="0" err="1" smtClean="0">
                <a:latin typeface="+mj-lt"/>
              </a:rPr>
              <a:t>j|</a:t>
            </a:r>
            <a:r>
              <a:rPr lang="en-US" b="1" dirty="0" err="1" smtClean="0">
                <a:latin typeface="+mj-lt"/>
              </a:rPr>
              <a:t>x</a:t>
            </a:r>
            <a:r>
              <a:rPr lang="en-US" baseline="-25000" dirty="0" err="1" smtClean="0">
                <a:latin typeface="+mj-lt"/>
              </a:rPr>
              <a:t>it</a:t>
            </a:r>
            <a:r>
              <a:rPr lang="en-US" dirty="0" smtClean="0">
                <a:latin typeface="+mj-lt"/>
              </a:rPr>
              <a:t>) produces estimable binomial </a:t>
            </a:r>
            <a:r>
              <a:rPr lang="en-US" dirty="0" err="1" smtClean="0">
                <a:latin typeface="+mj-lt"/>
              </a:rPr>
              <a:t>logit</a:t>
            </a:r>
            <a:r>
              <a:rPr lang="en-US" dirty="0" smtClean="0">
                <a:latin typeface="+mj-lt"/>
              </a:rPr>
              <a:t> models. (Find a way to combine multiple estimates of the same </a:t>
            </a:r>
            <a:r>
              <a:rPr lang="el-GR" b="1" dirty="0" smtClean="0">
                <a:latin typeface="+mj-lt"/>
              </a:rPr>
              <a:t>β</a:t>
            </a:r>
            <a:r>
              <a:rPr lang="en-US" dirty="0" smtClean="0">
                <a:latin typeface="+mj-lt"/>
              </a:rPr>
              <a:t>.</a:t>
            </a:r>
            <a:endParaRPr lang="el-GR" dirty="0" smtClean="0">
              <a:latin typeface="+mj-lt"/>
            </a:endParaRPr>
          </a:p>
          <a:p>
            <a:pPr eaLnBrk="1" hangingPunct="1"/>
            <a:r>
              <a:rPr lang="en-US" dirty="0" smtClean="0">
                <a:latin typeface="+mj-lt"/>
              </a:rPr>
              <a:t>Random Effects</a:t>
            </a:r>
          </a:p>
          <a:p>
            <a:pPr lvl="1" eaLnBrk="1" hangingPunct="1"/>
            <a:r>
              <a:rPr lang="en-US" dirty="0" smtClean="0">
                <a:latin typeface="+mj-lt"/>
              </a:rPr>
              <a:t>Standard application</a:t>
            </a:r>
          </a:p>
          <a:p>
            <a:pPr lvl="1" eaLnBrk="1" hangingPunct="1"/>
            <a:r>
              <a:rPr lang="en-US" dirty="0" smtClean="0">
                <a:latin typeface="+mj-lt"/>
              </a:rPr>
              <a:t>Extension to random parameters – see above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04800" y="838200"/>
            <a:ext cx="8229600" cy="1139825"/>
          </a:xfrm>
        </p:spPr>
        <p:txBody>
          <a:bodyPr/>
          <a:lstStyle/>
          <a:p>
            <a:pPr eaLnBrk="1" hangingPunct="1"/>
            <a:r>
              <a:rPr lang="en-US" smtClean="0"/>
              <a:t>Incidental Parameters Problem</a:t>
            </a:r>
          </a:p>
        </p:txBody>
      </p:sp>
      <p:sp>
        <p:nvSpPr>
          <p:cNvPr id="55299" name="Text Box 4"/>
          <p:cNvSpPr txBox="1">
            <a:spLocks noChangeArrowheads="1"/>
          </p:cNvSpPr>
          <p:nvPr/>
        </p:nvSpPr>
        <p:spPr bwMode="auto">
          <a:xfrm>
            <a:off x="1676400" y="2362200"/>
            <a:ext cx="57150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Times New Roman" pitchFamily="18" charset="0"/>
                <a:cs typeface="Arial" charset="0"/>
              </a:defRPr>
            </a:lvl1pPr>
            <a:lvl2pPr marL="742950" indent="-285750">
              <a:defRPr>
                <a:solidFill>
                  <a:schemeClr val="tx1"/>
                </a:solidFill>
                <a:latin typeface="Times New Roman" pitchFamily="18" charset="0"/>
                <a:cs typeface="Arial" charset="0"/>
              </a:defRPr>
            </a:lvl2pPr>
            <a:lvl3pPr marL="1143000" indent="-228600">
              <a:defRPr>
                <a:solidFill>
                  <a:schemeClr val="tx1"/>
                </a:solidFill>
                <a:latin typeface="Times New Roman" pitchFamily="18" charset="0"/>
                <a:cs typeface="Arial" charset="0"/>
              </a:defRPr>
            </a:lvl3pPr>
            <a:lvl4pPr marL="1600200" indent="-228600">
              <a:defRPr>
                <a:solidFill>
                  <a:schemeClr val="tx1"/>
                </a:solidFill>
                <a:latin typeface="Times New Roman" pitchFamily="18" charset="0"/>
                <a:cs typeface="Arial" charset="0"/>
              </a:defRPr>
            </a:lvl4pPr>
            <a:lvl5pPr marL="2057400" indent="-228600">
              <a:defRPr>
                <a:solidFill>
                  <a:schemeClr val="tx1"/>
                </a:solidFill>
                <a:latin typeface="Times New Roman" pitchFamily="18" charset="0"/>
                <a:cs typeface="Arial" charset="0"/>
              </a:defRPr>
            </a:lvl5pPr>
            <a:lvl6pPr marL="2514600" indent="-228600" eaLnBrk="0" fontAlgn="base" hangingPunct="0">
              <a:spcBef>
                <a:spcPct val="0"/>
              </a:spcBef>
              <a:spcAft>
                <a:spcPct val="0"/>
              </a:spcAft>
              <a:defRPr>
                <a:solidFill>
                  <a:schemeClr val="tx1"/>
                </a:solidFill>
                <a:latin typeface="Times New Roman" pitchFamily="18" charset="0"/>
                <a:cs typeface="Arial" charset="0"/>
              </a:defRPr>
            </a:lvl6pPr>
            <a:lvl7pPr marL="2971800" indent="-228600" eaLnBrk="0" fontAlgn="base" hangingPunct="0">
              <a:spcBef>
                <a:spcPct val="0"/>
              </a:spcBef>
              <a:spcAft>
                <a:spcPct val="0"/>
              </a:spcAft>
              <a:defRPr>
                <a:solidFill>
                  <a:schemeClr val="tx1"/>
                </a:solidFill>
                <a:latin typeface="Times New Roman" pitchFamily="18" charset="0"/>
                <a:cs typeface="Arial" charset="0"/>
              </a:defRPr>
            </a:lvl7pPr>
            <a:lvl8pPr marL="3429000" indent="-228600" eaLnBrk="0" fontAlgn="base" hangingPunct="0">
              <a:spcBef>
                <a:spcPct val="0"/>
              </a:spcBef>
              <a:spcAft>
                <a:spcPct val="0"/>
              </a:spcAft>
              <a:defRPr>
                <a:solidFill>
                  <a:schemeClr val="tx1"/>
                </a:solidFill>
                <a:latin typeface="Times New Roman" pitchFamily="18" charset="0"/>
                <a:cs typeface="Arial" charset="0"/>
              </a:defRPr>
            </a:lvl8pPr>
            <a:lvl9pPr marL="3886200" indent="-228600" eaLnBrk="0" fontAlgn="base" hangingPunct="0">
              <a:spcBef>
                <a:spcPct val="0"/>
              </a:spcBef>
              <a:spcAft>
                <a:spcPct val="0"/>
              </a:spcAft>
              <a:defRPr>
                <a:solidFill>
                  <a:schemeClr val="tx1"/>
                </a:solidFill>
                <a:latin typeface="Times New Roman" pitchFamily="18" charset="0"/>
                <a:cs typeface="Arial" charset="0"/>
              </a:defRPr>
            </a:lvl9pPr>
          </a:lstStyle>
          <a:p>
            <a:r>
              <a:rPr lang="en-US" sz="1400" b="1">
                <a:latin typeface="Arial" charset="0"/>
              </a:rPr>
              <a:t>Table 9.1  Monte Carlo Analysis of the Bias of the MLE in Fixed Effects Discrete Choice Models (Means of empirical sampling distributions, </a:t>
            </a:r>
            <a:r>
              <a:rPr lang="en-US" sz="1400" b="1" i="1">
                <a:latin typeface="Arial" charset="0"/>
              </a:rPr>
              <a:t>N</a:t>
            </a:r>
            <a:r>
              <a:rPr lang="en-US" sz="1400" b="1">
                <a:latin typeface="Arial" charset="0"/>
              </a:rPr>
              <a:t> = 1,000 individuals, </a:t>
            </a:r>
            <a:r>
              <a:rPr lang="en-US" sz="1400" b="1" i="1">
                <a:latin typeface="Arial" charset="0"/>
              </a:rPr>
              <a:t>R</a:t>
            </a:r>
            <a:r>
              <a:rPr lang="en-US" sz="1400" b="1">
                <a:latin typeface="Arial" charset="0"/>
              </a:rPr>
              <a:t> = 200 replications)</a:t>
            </a:r>
            <a:endParaRPr lang="en-US" sz="1400" b="1" i="1">
              <a:latin typeface="Arial" charset="0"/>
            </a:endParaRPr>
          </a:p>
        </p:txBody>
      </p:sp>
      <p:pic>
        <p:nvPicPr>
          <p:cNvPr id="553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352800"/>
            <a:ext cx="48101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A Dynamic Ordered Probit Model</a:t>
            </a:r>
            <a:endParaRPr lang="en-US" b="1"/>
          </a:p>
        </p:txBody>
      </p:sp>
      <p:pic>
        <p:nvPicPr>
          <p:cNvPr id="116738" name="Picture 2"/>
          <p:cNvPicPr>
            <a:picLocks noChangeAspect="1" noChangeArrowheads="1"/>
          </p:cNvPicPr>
          <p:nvPr/>
        </p:nvPicPr>
        <p:blipFill>
          <a:blip r:embed="rId2"/>
          <a:srcRect/>
          <a:stretch>
            <a:fillRect/>
          </a:stretch>
        </p:blipFill>
        <p:spPr bwMode="auto">
          <a:xfrm>
            <a:off x="1219200" y="1981200"/>
            <a:ext cx="7334860" cy="4186237"/>
          </a:xfrm>
          <a:prstGeom prst="rect">
            <a:avLst/>
          </a:prstGeom>
          <a:noFill/>
          <a:ln w="9525">
            <a:noFill/>
            <a:miter lim="800000"/>
            <a:headEnd/>
            <a:tailEnd/>
          </a:ln>
          <a:effectLst/>
        </p:spPr>
      </p:pic>
    </p:spTree>
    <p:extLst>
      <p:ext uri="{BB962C8B-B14F-4D97-AF65-F5344CB8AC3E}">
        <p14:creationId xmlns:p14="http://schemas.microsoft.com/office/powerpoint/2010/main" val="20597707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229600" cy="530225"/>
          </a:xfrm>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extLst>
      <p:ext uri="{BB962C8B-B14F-4D97-AF65-F5344CB8AC3E}">
        <p14:creationId xmlns:p14="http://schemas.microsoft.com/office/powerpoint/2010/main" val="28995262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mc:AlternateContent xmlns:mc="http://schemas.openxmlformats.org/markup-compatibility/2006">
              <mc:Choice xmlns:v="urn:schemas-microsoft-com:vml" Requires="v">
                <p:oleObj spid="_x0000_s41991" name="Equation" r:id="rId3" imgW="3898900" imgH="2235200" progId="Equation.DSMT4">
                  <p:embed/>
                </p:oleObj>
              </mc:Choice>
              <mc:Fallback>
                <p:oleObj name="Equation" r:id="rId3" imgW="3898900" imgH="2235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05000"/>
                        <a:ext cx="7709188" cy="441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Arial" pitchFamily="34" charset="0"/>
                <a:cs typeface="Arial" pitchFamily="34" charset="0"/>
              </a:rPr>
              <a:t>It would not be appropriate to include h</a:t>
            </a:r>
            <a:r>
              <a:rPr lang="en-US" sz="1400" b="1" baseline="-25000" smtClean="0">
                <a:latin typeface="Arial" pitchFamily="34" charset="0"/>
                <a:cs typeface="Arial" pitchFamily="34" charset="0"/>
              </a:rPr>
              <a:t>i,t-1</a:t>
            </a:r>
            <a:r>
              <a:rPr lang="en-US" sz="1400" b="1" smtClean="0">
                <a:latin typeface="Arial" pitchFamily="34" charset="0"/>
                <a:cs typeface="Arial" pitchFamily="34" charset="0"/>
              </a:rPr>
              <a:t> itself in the model as this is a label, not a measure</a:t>
            </a:r>
            <a:endParaRPr lang="en-US" sz="1400" b="1">
              <a:latin typeface="Arial" pitchFamily="34" charset="0"/>
              <a:cs typeface="Arial" pitchFamily="34" charset="0"/>
            </a:endParaRPr>
          </a:p>
        </p:txBody>
      </p:sp>
    </p:spTree>
    <p:extLst>
      <p:ext uri="{BB962C8B-B14F-4D97-AF65-F5344CB8AC3E}">
        <p14:creationId xmlns:p14="http://schemas.microsoft.com/office/powerpoint/2010/main" val="23326309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extLst>
      <p:ext uri="{BB962C8B-B14F-4D97-AF65-F5344CB8AC3E}">
        <p14:creationId xmlns:p14="http://schemas.microsoft.com/office/powerpoint/2010/main" val="6344379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Arial" pitchFamily="34" charset="0"/>
                <a:cs typeface="Arial" pitchFamily="34" charset="0"/>
              </a:rPr>
              <a:t>Assumes (1) Prob(attrition|all data) = Prob(attrition|selected variables) (ignorability)</a:t>
            </a:r>
          </a:p>
          <a:p>
            <a:r>
              <a:rPr lang="en-US" sz="1600" smtClean="0">
                <a:ln w="12700">
                  <a:noFill/>
                </a:ln>
                <a:latin typeface="Arial" pitchFamily="34" charset="0"/>
                <a:cs typeface="Arial" pitchFamily="34" charset="0"/>
              </a:rPr>
              <a:t>                (2) Attrition is an ‘absorbing state.’  No reentry.  </a:t>
            </a:r>
            <a:br>
              <a:rPr lang="en-US" sz="1600" smtClean="0">
                <a:ln w="12700">
                  <a:noFill/>
                </a:ln>
                <a:latin typeface="Arial" pitchFamily="34" charset="0"/>
                <a:cs typeface="Arial" pitchFamily="34" charset="0"/>
              </a:rPr>
            </a:br>
            <a:r>
              <a:rPr lang="en-US" sz="1600" smtClean="0">
                <a:ln w="12700">
                  <a:noFill/>
                </a:ln>
                <a:latin typeface="Arial" pitchFamily="34" charset="0"/>
                <a:cs typeface="Arial" pitchFamily="34" charset="0"/>
              </a:rPr>
              <a:t>                     Obviously not true for the GSOEP data above.</a:t>
            </a:r>
          </a:p>
          <a:p>
            <a:r>
              <a:rPr lang="en-US" sz="1600" smtClean="0">
                <a:ln w="12700">
                  <a:noFill/>
                </a:ln>
                <a:latin typeface="Arial" pitchFamily="34" charset="0"/>
                <a:cs typeface="Arial" pitchFamily="34" charset="0"/>
              </a:rPr>
              <a:t>Can deal with point (2) by isolating a subsample of those present at wave 1 and the monotonically shrinking subsample as the waves progress.</a:t>
            </a:r>
            <a:endParaRPr lang="en-US" sz="1600">
              <a:ln w="12700">
                <a:noFill/>
              </a:ln>
              <a:latin typeface="Arial" pitchFamily="34" charset="0"/>
              <a:cs typeface="Arial" pitchFamily="34" charset="0"/>
            </a:endParaRPr>
          </a:p>
        </p:txBody>
      </p:sp>
    </p:spTree>
    <p:extLst>
      <p:ext uri="{BB962C8B-B14F-4D97-AF65-F5344CB8AC3E}">
        <p14:creationId xmlns:p14="http://schemas.microsoft.com/office/powerpoint/2010/main" val="9038117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175"/>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extLst>
              <p:ext uri="{D42A27DB-BD31-4B8C-83A1-F6EECF244321}">
                <p14:modId xmlns:p14="http://schemas.microsoft.com/office/powerpoint/2010/main" val="113423803"/>
              </p:ext>
            </p:extLst>
          </p:nvPr>
        </p:nvGraphicFramePr>
        <p:xfrm>
          <a:off x="1447800" y="1524000"/>
          <a:ext cx="6955302" cy="5181600"/>
        </p:xfrm>
        <a:graphic>
          <a:graphicData uri="http://schemas.openxmlformats.org/presentationml/2006/ole">
            <mc:AlternateContent xmlns:mc="http://schemas.openxmlformats.org/markup-compatibility/2006">
              <mc:Choice xmlns:v="urn:schemas-microsoft-com:vml" Requires="v">
                <p:oleObj spid="_x0000_s43015" name="Equation" r:id="rId3" imgW="4432300" imgH="3302000" progId="Equation.DSMT4">
                  <p:embed/>
                </p:oleObj>
              </mc:Choice>
              <mc:Fallback>
                <p:oleObj name="Equation" r:id="rId3" imgW="4432300" imgH="3302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524000"/>
                        <a:ext cx="6955302" cy="518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363243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a:srcRect/>
          <a:stretch>
            <a:fillRect/>
          </a:stretch>
        </p:blipFill>
        <p:spPr bwMode="auto">
          <a:xfrm>
            <a:off x="762000" y="2133600"/>
            <a:ext cx="7858125" cy="3895725"/>
          </a:xfrm>
          <a:prstGeom prst="rect">
            <a:avLst/>
          </a:prstGeom>
          <a:noFill/>
          <a:ln w="9525">
            <a:noFill/>
            <a:miter lim="800000"/>
            <a:headEnd/>
            <a:tailEnd/>
          </a:ln>
          <a:effectLst/>
        </p:spPr>
      </p:pic>
    </p:spTree>
    <p:extLst>
      <p:ext uri="{BB962C8B-B14F-4D97-AF65-F5344CB8AC3E}">
        <p14:creationId xmlns:p14="http://schemas.microsoft.com/office/powerpoint/2010/main" val="3124515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Arial" pitchFamily="34" charset="0"/>
                <a:cs typeface="Arial" pitchFamily="34" charset="0"/>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Arial" pitchFamily="34" charset="0"/>
              <a:cs typeface="Arial" pitchFamily="34" charset="0"/>
            </a:endParaRPr>
          </a:p>
        </p:txBody>
      </p:sp>
    </p:spTree>
    <p:extLst>
      <p:ext uri="{BB962C8B-B14F-4D97-AF65-F5344CB8AC3E}">
        <p14:creationId xmlns:p14="http://schemas.microsoft.com/office/powerpoint/2010/main" val="1734115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1295400"/>
            <a:ext cx="8229600" cy="530225"/>
          </a:xfrm>
        </p:spPr>
        <p:txBody>
          <a:bodyPr/>
          <a:lstStyle/>
          <a:p>
            <a:pPr eaLnBrk="1" hangingPunct="1"/>
            <a:r>
              <a:rPr lang="en-US" dirty="0" smtClean="0"/>
              <a:t>Model Extensions</a:t>
            </a:r>
          </a:p>
        </p:txBody>
      </p:sp>
      <p:sp>
        <p:nvSpPr>
          <p:cNvPr id="58371" name="Rectangle 3"/>
          <p:cNvSpPr>
            <a:spLocks noGrp="1" noChangeArrowheads="1"/>
          </p:cNvSpPr>
          <p:nvPr>
            <p:ph idx="1"/>
          </p:nvPr>
        </p:nvSpPr>
        <p:spPr>
          <a:xfrm>
            <a:off x="2133600" y="2133600"/>
            <a:ext cx="5943600" cy="3276600"/>
          </a:xfrm>
        </p:spPr>
        <p:txBody>
          <a:bodyPr/>
          <a:lstStyle/>
          <a:p>
            <a:pPr eaLnBrk="1" hangingPunct="1"/>
            <a:r>
              <a:rPr lang="en-US" dirty="0" smtClean="0">
                <a:latin typeface="+mj-lt"/>
              </a:rPr>
              <a:t>Multivariate</a:t>
            </a:r>
          </a:p>
          <a:p>
            <a:pPr lvl="1" eaLnBrk="1" hangingPunct="1"/>
            <a:r>
              <a:rPr lang="en-US" dirty="0" smtClean="0">
                <a:latin typeface="+mj-lt"/>
              </a:rPr>
              <a:t>Bivariate</a:t>
            </a:r>
          </a:p>
          <a:p>
            <a:pPr lvl="1" eaLnBrk="1" hangingPunct="1"/>
            <a:r>
              <a:rPr lang="en-US" dirty="0" smtClean="0">
                <a:latin typeface="+mj-lt"/>
              </a:rPr>
              <a:t>Multivariate</a:t>
            </a:r>
          </a:p>
          <a:p>
            <a:pPr eaLnBrk="1" hangingPunct="1"/>
            <a:r>
              <a:rPr lang="en-US" dirty="0" smtClean="0">
                <a:latin typeface="+mj-lt"/>
              </a:rPr>
              <a:t>Inflation and Two Part</a:t>
            </a:r>
          </a:p>
          <a:p>
            <a:pPr lvl="1" eaLnBrk="1" hangingPunct="1"/>
            <a:r>
              <a:rPr lang="en-US" dirty="0" smtClean="0">
                <a:latin typeface="+mj-lt"/>
              </a:rPr>
              <a:t>Zero inflation</a:t>
            </a:r>
          </a:p>
          <a:p>
            <a:pPr lvl="1" eaLnBrk="1" hangingPunct="1"/>
            <a:r>
              <a:rPr lang="en-US" dirty="0" smtClean="0">
                <a:latin typeface="+mj-lt"/>
              </a:rPr>
              <a:t>Sample Selection</a:t>
            </a:r>
          </a:p>
          <a:p>
            <a:pPr lvl="1" eaLnBrk="1" hangingPunct="1"/>
            <a:r>
              <a:rPr lang="en-US" dirty="0" smtClean="0">
                <a:latin typeface="+mj-lt"/>
              </a:rPr>
              <a:t>Endogenous Latent Class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384175"/>
            <a:ext cx="8229600" cy="1139825"/>
          </a:xfrm>
        </p:spPr>
        <p:txBody>
          <a:bodyPr/>
          <a:lstStyle/>
          <a:p>
            <a:pPr eaLnBrk="1" hangingPunct="1"/>
            <a:r>
              <a:rPr lang="en-US" b="1" dirty="0" smtClean="0"/>
              <a:t>A Sample Selection Model</a:t>
            </a:r>
          </a:p>
        </p:txBody>
      </p:sp>
      <p:pic>
        <p:nvPicPr>
          <p:cNvPr id="593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7288213"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600200"/>
            <a:ext cx="4114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6"/>
          <p:cNvSpPr>
            <a:spLocks noChangeArrowheads="1"/>
          </p:cNvSpPr>
          <p:nvPr/>
        </p:nvSpPr>
        <p:spPr bwMode="auto">
          <a:xfrm>
            <a:off x="4876800" y="1600200"/>
            <a:ext cx="4114800" cy="1219200"/>
          </a:xfrm>
          <a:prstGeom prst="rect">
            <a:avLst/>
          </a:prstGeom>
          <a:solidFill>
            <a:srgbClr val="FF0000">
              <a:alpha val="10196"/>
            </a:srgbClr>
          </a:solidFill>
          <a:ln w="19050">
            <a:solidFill>
              <a:schemeClr val="tx1"/>
            </a:solidFill>
            <a:miter lim="800000"/>
            <a:headEnd/>
            <a:tailEnd/>
          </a:ln>
        </p:spPr>
        <p:txBody>
          <a:bodyPr wrap="none" anchor="ctr"/>
          <a:lstStyle/>
          <a:p>
            <a:endParaRPr lang="en-US"/>
          </a:p>
        </p:txBody>
      </p:sp>
    </p:spTree>
  </p:cSld>
  <p:clrMapOvr>
    <a:masterClrMapping/>
  </p:clrMapOvr>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12959</TotalTime>
  <Words>1380</Words>
  <Application>Microsoft Office PowerPoint</Application>
  <PresentationFormat>On-screen Show (4:3)</PresentationFormat>
  <Paragraphs>223</Paragraphs>
  <Slides>46</Slides>
  <Notes>34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49" baseType="lpstr">
      <vt:lpstr>Level</vt:lpstr>
      <vt:lpstr>Equation</vt:lpstr>
      <vt:lpstr>Bitmap Image</vt:lpstr>
      <vt:lpstr>Discrete Choice Modeling</vt:lpstr>
      <vt:lpstr>Ordered Discrete Outcomes</vt:lpstr>
      <vt:lpstr>Ordered Preferences at IMDB.com</vt:lpstr>
      <vt:lpstr>Health Satisfaction (HSAT)</vt:lpstr>
      <vt:lpstr>Modeling Ordered Choices</vt:lpstr>
      <vt:lpstr>Ordered Probability Model</vt:lpstr>
      <vt:lpstr>Combined Outcomes for Health Satisfaction</vt:lpstr>
      <vt:lpstr>Ordered Probabilities</vt:lpstr>
      <vt:lpstr>PowerPoint Presentation</vt:lpstr>
      <vt:lpstr>Coefficients</vt:lpstr>
      <vt:lpstr>Partial Effects in the Ordered Choice Model</vt:lpstr>
      <vt:lpstr>Partial Effects of 8 Years of Education</vt:lpstr>
      <vt:lpstr>An Ordered Probability  Model for Health Satisfaction</vt:lpstr>
      <vt:lpstr>Ordered Probability Partial Effects</vt:lpstr>
      <vt:lpstr>Ordered Probit Marginal Effects</vt:lpstr>
      <vt:lpstr>Analysis of Model Implications</vt:lpstr>
      <vt:lpstr>Predictions from the Model Related to Age</vt:lpstr>
      <vt:lpstr>Fit Measures</vt:lpstr>
      <vt:lpstr>Log Likelihood Based Fit Measures</vt:lpstr>
      <vt:lpstr>PowerPoint Presentation</vt:lpstr>
      <vt:lpstr>A Somewhat Better Fit</vt:lpstr>
      <vt:lpstr>Different Normalizations</vt:lpstr>
      <vt:lpstr>PowerPoint Presentation</vt:lpstr>
      <vt:lpstr>PowerPoint Presentation</vt:lpstr>
      <vt:lpstr>Generalizing the Ordered Probit  with Heterogeneous Thresholds</vt:lpstr>
      <vt:lpstr>Hierarchical Ordered Probit</vt:lpstr>
      <vt:lpstr>Ordered Choice Model</vt:lpstr>
      <vt:lpstr>HOPit Model</vt:lpstr>
      <vt:lpstr>Differential Item Functioning</vt:lpstr>
      <vt:lpstr>A Vignette Random Effects Model</vt:lpstr>
      <vt:lpstr>PowerPoint Presentation</vt:lpstr>
      <vt:lpstr>PowerPoint Presentation</vt:lpstr>
      <vt:lpstr>PowerPoint Presentation</vt:lpstr>
      <vt:lpstr>PowerPoint Presentation</vt:lpstr>
      <vt:lpstr>Panel Data</vt:lpstr>
      <vt:lpstr>Incidental Parameters Problem</vt:lpstr>
      <vt:lpstr>A Dynamic Ordered Probit Model</vt:lpstr>
      <vt:lpstr>Model for Self Assessed Health</vt:lpstr>
      <vt:lpstr>Dynamic Ordered Probit Model</vt:lpstr>
      <vt:lpstr>Testing for Attrition Bias</vt:lpstr>
      <vt:lpstr>Attrition Model with IP Weights</vt:lpstr>
      <vt:lpstr>Inverse Probability Weighting</vt:lpstr>
      <vt:lpstr>Estimated Partial Effects by Model</vt:lpstr>
      <vt:lpstr>Partial Effect for a Category</vt:lpstr>
      <vt:lpstr>Model Extensions</vt:lpstr>
      <vt:lpstr>A Sample Selection Model</vt:lpstr>
    </vt:vector>
  </TitlesOfParts>
  <Company>Stern School of Business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Sherrie</cp:lastModifiedBy>
  <cp:revision>87</cp:revision>
  <dcterms:created xsi:type="dcterms:W3CDTF">2001-06-17T19:05:03Z</dcterms:created>
  <dcterms:modified xsi:type="dcterms:W3CDTF">2014-11-28T23:41:37Z</dcterms:modified>
</cp:coreProperties>
</file>