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57"/>
  </p:notesMasterIdLst>
  <p:handoutMasterIdLst>
    <p:handoutMasterId r:id="rId58"/>
  </p:handoutMasterIdLst>
  <p:sldIdLst>
    <p:sldId id="519" r:id="rId2"/>
    <p:sldId id="440" r:id="rId3"/>
    <p:sldId id="441" r:id="rId4"/>
    <p:sldId id="521" r:id="rId5"/>
    <p:sldId id="505" r:id="rId6"/>
    <p:sldId id="439" r:id="rId7"/>
    <p:sldId id="506" r:id="rId8"/>
    <p:sldId id="507" r:id="rId9"/>
    <p:sldId id="453" r:id="rId10"/>
    <p:sldId id="522" r:id="rId11"/>
    <p:sldId id="508" r:id="rId12"/>
    <p:sldId id="509" r:id="rId13"/>
    <p:sldId id="467" r:id="rId14"/>
    <p:sldId id="468" r:id="rId15"/>
    <p:sldId id="469" r:id="rId16"/>
    <p:sldId id="525" r:id="rId17"/>
    <p:sldId id="526" r:id="rId18"/>
    <p:sldId id="503" r:id="rId19"/>
    <p:sldId id="511" r:id="rId20"/>
    <p:sldId id="520" r:id="rId21"/>
    <p:sldId id="454" r:id="rId22"/>
    <p:sldId id="514" r:id="rId23"/>
    <p:sldId id="516" r:id="rId24"/>
    <p:sldId id="515" r:id="rId25"/>
    <p:sldId id="517" r:id="rId26"/>
    <p:sldId id="527" r:id="rId27"/>
    <p:sldId id="529" r:id="rId28"/>
    <p:sldId id="530" r:id="rId29"/>
    <p:sldId id="531" r:id="rId30"/>
    <p:sldId id="532" r:id="rId31"/>
    <p:sldId id="533" r:id="rId32"/>
    <p:sldId id="534" r:id="rId33"/>
    <p:sldId id="555" r:id="rId34"/>
    <p:sldId id="536" r:id="rId35"/>
    <p:sldId id="556" r:id="rId36"/>
    <p:sldId id="538" r:id="rId37"/>
    <p:sldId id="539" r:id="rId38"/>
    <p:sldId id="540" r:id="rId39"/>
    <p:sldId id="541" r:id="rId40"/>
    <p:sldId id="542" r:id="rId41"/>
    <p:sldId id="543" r:id="rId42"/>
    <p:sldId id="544" r:id="rId43"/>
    <p:sldId id="545" r:id="rId44"/>
    <p:sldId id="546" r:id="rId45"/>
    <p:sldId id="547" r:id="rId46"/>
    <p:sldId id="548" r:id="rId47"/>
    <p:sldId id="504" r:id="rId48"/>
    <p:sldId id="523" r:id="rId49"/>
    <p:sldId id="524" r:id="rId50"/>
    <p:sldId id="549" r:id="rId51"/>
    <p:sldId id="550" r:id="rId52"/>
    <p:sldId id="551" r:id="rId53"/>
    <p:sldId id="552" r:id="rId54"/>
    <p:sldId id="553" r:id="rId55"/>
    <p:sldId id="554" r:id="rId5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00"/>
    <a:srgbClr val="FFFFFF"/>
    <a:srgbClr val="CCECFF"/>
    <a:srgbClr val="0066FF"/>
    <a:srgbClr val="0099FF"/>
    <a:srgbClr val="33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0" autoAdjust="0"/>
    <p:restoredTop sz="94636" autoAdjust="0"/>
  </p:normalViewPr>
  <p:slideViewPr>
    <p:cSldViewPr>
      <p:cViewPr varScale="1">
        <p:scale>
          <a:sx n="74" d="100"/>
          <a:sy n="74" d="100"/>
        </p:scale>
        <p:origin x="-1339" y="-6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718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A06B1F0B-F7A1-4752-9FF4-A23AC7711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95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34974722-FDBF-4412-8C37-089AABFD4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21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0C6C530-9B54-4D8A-A0CC-73E6600AB98A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14881C-7D2C-4273-9636-BDE646D5925B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3041FCB-91F8-419F-B1E2-55E0FD2E3195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D18CFB1-71D7-446C-B680-BEFF23BC08A8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34DF0D-8C0F-42A5-9078-5C57BBEEF9E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CB6F812-8832-4468-9013-F1BABCCCEE92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07E4DC-00DD-4516-9E4A-D8CD6DDA1E4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A736E6-3931-4CED-A5F5-6F7BBFE09B1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C75FB03-BD61-4A60-B448-5A38A3567EAC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E969729-4DD6-4A0D-A40E-C6539A7526B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7BC48D-7431-4CBD-8DE2-3DB16643A20D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3E7801-AFE3-410D-8D50-4F80BB728556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F5D0F43-4970-45F2-9E69-7A03825B4B1D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95D4095-5282-4E1F-B093-1E1E76BE28E4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A993FC-EDB9-4329-97CF-E160CE7B6B4D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671D0F-C708-4142-AC4C-A98468B38BFE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837CF73-A78B-4676-955A-04DA7A92D30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8B65DB-0FB4-4A09-9130-A7A29342FDFD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fld id="{0B4010CC-0357-4D9C-8455-2ED388A66E9B}" type="slidenum">
              <a:rPr lang="en-US" sz="1300"/>
              <a:pPr algn="r" eaLnBrk="1" hangingPunct="1"/>
              <a:t>25</a:t>
            </a:fld>
            <a:endParaRPr lang="en-US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646BD-4621-4E54-AB8B-248AB1AF5587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4144964" y="9121776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3" tIns="48326" rIns="96653" bIns="48326" anchor="b"/>
          <a:lstStyle/>
          <a:p>
            <a:pPr algn="r" defTabSz="966702" eaLnBrk="1" hangingPunct="1"/>
            <a:fld id="{117832B9-F343-4786-9B90-9A2263DB83C3}" type="slidenum">
              <a:rPr lang="en-US" sz="1300"/>
              <a:pPr algn="r" defTabSz="966702" eaLnBrk="1" hangingPunct="1"/>
              <a:t>30</a:t>
            </a:fld>
            <a:endParaRPr lang="en-US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450" indent="-29709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385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740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095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448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89803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156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511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D8BD3D-94DF-43B6-832E-55D9F8AAFF1F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B9DD19F-EF3F-424E-A14F-FC29135482BC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1D712F2-3091-482A-8213-154548FD4A87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450" indent="-29709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385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740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095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448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89803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156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511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84BC03-471D-4974-B92D-F92EFDDE5FF4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450" indent="-29709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385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740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095" indent="-237677" defTabSz="96721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448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89803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156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511" indent="-237677" defTabSz="9672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E95883-5C91-4DF6-94B5-11A2E09038FF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63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9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56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6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9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3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28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11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9896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4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09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5612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dirty="0" smtClean="0">
                <a:latin typeface="Arial Black" panose="020B0A04020102020204" pitchFamily="34" charset="0"/>
              </a:rPr>
              <a:t>[Part 6</a:t>
            </a:r>
            <a:r>
              <a:rPr lang="en-US" sz="1200" b="0" smtClean="0">
                <a:latin typeface="Arial Black" panose="020B0A04020102020204" pitchFamily="34" charset="0"/>
              </a:rPr>
              <a:t>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/55</a:t>
            </a:r>
            <a:endParaRPr lang="en-US" sz="1200" b="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762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Count Data Models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85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7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624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	</a:t>
            </a:r>
            <a:r>
              <a:rPr lang="en-US" sz="1400" b="1" smtClean="0">
                <a:latin typeface="+mj-lt"/>
              </a:rPr>
              <a:t>Summary</a:t>
            </a:r>
            <a:endParaRPr lang="en-US" sz="14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6	Count </a:t>
            </a:r>
            <a:r>
              <a:rPr lang="en-US" sz="1400" b="1" smtClean="0">
                <a:solidFill>
                  <a:srgbClr val="FF0000"/>
                </a:solidFill>
                <a:latin typeface="+mj-lt"/>
              </a:rPr>
              <a:t>Data Models</a:t>
            </a:r>
            <a:endParaRPr lang="en-US" sz="1400" b="1">
              <a:solidFill>
                <a:srgbClr val="FF0000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09600" y="3982720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04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Application: Major Derogatory Reports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33400" y="1944688"/>
            <a:ext cx="2895600" cy="3519487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N = 1310 (of 13,777)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Number of major derogatory reports in 1 year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Issues: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  </a:t>
            </a:r>
            <a:r>
              <a:rPr lang="en-US" sz="1600">
                <a:latin typeface="Tahoma" pitchFamily="34" charset="0"/>
              </a:rPr>
              <a:t>Nonrandom selection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Excess zeros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05000"/>
            <a:ext cx="5181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5800" y="1905000"/>
            <a:ext cx="81534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b="1" dirty="0">
                <a:latin typeface="Courier New" pitchFamily="49" charset="0"/>
              </a:rPr>
              <a:t>Histogram for MAJORDRG     NOBS=  1310, Too low:     0, Too high:     0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Bin  Lower limit   Upper limit       Frequency     Cumulative Frequency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========================================================================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0         .000         1.000       1053 ( .8038)        1053( .8038)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1        1.000         2.000        136 ( .1038)        1189( .9076)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2        2.000         3.000         50 ( .0382)        1239( .9458)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3        3.000         4.000         24 ( .0183)        1263( .9641)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4        4.000         5.000         17 ( .0130)        1280( .9771)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5        5.000         6.000         10 ( .0076)        1290( .9847)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6        6.000         7.000          5 ( .0038)        1295( .9885)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7        7.000         8.000          6 ( .0046)        1301( .9931)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8        8.000         9.000          0 ( .0000)        1301( .9931)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 9        9.000        10.000          2 ( .0015)        1303( .9947)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10       10.000        11.000          1 ( .0008)        1304( .9954)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11       11.000        12.000          4 ( .0031)        1308( .9985)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12       12.000        13.000          1 ( .0008)        1309( .9992)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13       13.000        14.000          0 ( .0000)        1309( .9992)</a:t>
            </a:r>
            <a:br>
              <a:rPr lang="en-US" sz="1400" b="1" dirty="0">
                <a:latin typeface="Courier New" pitchFamily="49" charset="0"/>
              </a:rPr>
            </a:br>
            <a:r>
              <a:rPr lang="en-US" sz="1400" b="1" dirty="0">
                <a:latin typeface="Courier New" pitchFamily="49" charset="0"/>
              </a:rPr>
              <a:t> 14       14.000        15.000          1 ( .0008)        1310(1.0000)</a:t>
            </a:r>
            <a:r>
              <a:rPr lang="en-US" sz="1200" b="1" dirty="0">
                <a:latin typeface="Courier New" pitchFamily="49" charset="0"/>
              </a:rPr>
              <a:t/>
            </a:r>
            <a:br>
              <a:rPr lang="en-US" sz="1200" b="1" dirty="0">
                <a:latin typeface="Courier New" pitchFamily="49" charset="0"/>
              </a:rPr>
            </a:br>
            <a:endParaRPr lang="en-US" sz="1200" b="1" dirty="0">
              <a:latin typeface="Courier New" pitchFamily="49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905000" y="1103941"/>
            <a:ext cx="5486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+mj-lt"/>
              </a:rPr>
              <a:t>Histogram for Credit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1336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31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Doctor Visits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Basic Modeling for Counts of Events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0104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E.g., Visits to site, number of purchases, number of doctor visits</a:t>
            </a:r>
          </a:p>
          <a:p>
            <a:pPr eaLnBrk="1" hangingPunct="1"/>
            <a:r>
              <a:rPr lang="en-US" dirty="0" smtClean="0">
                <a:latin typeface="+mj-lt"/>
              </a:rPr>
              <a:t>Regression approach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Quantitative outcome measured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Discrete variable, model probabilities</a:t>
            </a:r>
          </a:p>
          <a:p>
            <a:pPr eaLnBrk="1" hangingPunct="1"/>
            <a:r>
              <a:rPr lang="en-US" dirty="0" smtClean="0">
                <a:latin typeface="+mj-lt"/>
              </a:rPr>
              <a:t>Poisson probabilities – “</a:t>
            </a:r>
            <a:r>
              <a:rPr lang="en-US" dirty="0" err="1" smtClean="0">
                <a:latin typeface="+mj-lt"/>
              </a:rPr>
              <a:t>loglinear</a:t>
            </a:r>
            <a:r>
              <a:rPr lang="en-US" dirty="0" smtClean="0">
                <a:latin typeface="+mj-lt"/>
              </a:rPr>
              <a:t> model”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584560"/>
              </p:ext>
            </p:extLst>
          </p:nvPr>
        </p:nvGraphicFramePr>
        <p:xfrm>
          <a:off x="2362200" y="4659312"/>
          <a:ext cx="3919538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1778000" imgH="685800" progId="Equation.DSMT4">
                  <p:embed/>
                </p:oleObj>
              </mc:Choice>
              <mc:Fallback>
                <p:oleObj name="Equation" r:id="rId4" imgW="1778000" imgH="685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659312"/>
                        <a:ext cx="3919538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for Doctor Visits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4" imgW="926698" imgH="406224" progId="Equation.DSMT4">
                  <p:embed/>
                </p:oleObj>
              </mc:Choice>
              <mc:Fallback>
                <p:oleObj name="Equation" r:id="rId4" imgW="926698" imgH="4062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33600"/>
                        <a:ext cx="21336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Specification Issues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28800"/>
            <a:ext cx="7848600" cy="4191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+mj-lt"/>
              </a:rPr>
              <a:t>Equi</a:t>
            </a:r>
            <a:r>
              <a:rPr lang="en-US" dirty="0" smtClean="0">
                <a:latin typeface="+mj-lt"/>
              </a:rPr>
              <a:t>-Dispersion: </a:t>
            </a:r>
            <a:r>
              <a:rPr lang="en-US" dirty="0" err="1" smtClean="0">
                <a:latin typeface="+mj-lt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 = E[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].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Overdispersion</a:t>
            </a:r>
            <a:r>
              <a:rPr lang="en-US" dirty="0" smtClean="0">
                <a:latin typeface="+mj-lt"/>
              </a:rPr>
              <a:t>: If </a:t>
            </a:r>
            <a:r>
              <a:rPr lang="en-US" dirty="0" smtClean="0">
                <a:latin typeface="+mj-lt"/>
                <a:sym typeface="Symbol" pitchFamily="18" charset="2"/>
              </a:rPr>
              <a:t>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= </a:t>
            </a:r>
            <a:r>
              <a:rPr lang="en-US" dirty="0" err="1" smtClean="0">
                <a:latin typeface="+mj-lt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γ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&gt; 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(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overdispersed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474" name="Object 2"/>
          <p:cNvGraphicFramePr>
            <a:graphicFrameLocks noChangeAspect="1"/>
          </p:cNvGraphicFramePr>
          <p:nvPr/>
        </p:nvGraphicFramePr>
        <p:xfrm>
          <a:off x="1091606" y="1371600"/>
          <a:ext cx="7137994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Equation" r:id="rId3" imgW="3898800" imgH="2577960" progId="Equation.DSMT4">
                  <p:embed/>
                </p:oleObj>
              </mc:Choice>
              <mc:Fallback>
                <p:oleObj name="Equation" r:id="rId3" imgW="3898800" imgH="257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1606" y="1371600"/>
                        <a:ext cx="7137994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066800" y="4648200"/>
            <a:ext cx="7391400" cy="14478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3551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Poisson Model for Doctor Visits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685800" y="990600"/>
            <a:ext cx="8077200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Standard – Negative Inverse of Second Derivatives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Robust – Sandwich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Constant|     .77267***       .08529        9.059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.00105       16.773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.00487       -6.123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.02250       13.015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.02906         .332   .7401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.06674       -7.825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.02657       -6.034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Cluster Correction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.11628        6.645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.00142       12.440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.00685       -4.355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.03213        9.116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.03851         .250   .8023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.08295       -6.297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.03455       -4.640   .0000       .40273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505200" y="17526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3505200" y="3400425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3505200" y="50292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Negative Binomial Specification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793875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(Y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dirty="0" err="1" smtClean="0">
                <a:latin typeface="+mj-lt"/>
              </a:rPr>
              <a:t>j|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 has greater mass to the right and left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Conditional mean function is the same as the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Poisson: E[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Exp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  <a:sym typeface="Symbol" pitchFamily="18" charset="2"/>
              </a:rPr>
              <a:t>’</a:t>
            </a:r>
            <a:r>
              <a:rPr lang="en-US" sz="2400" b="1" dirty="0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so marginal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Variance is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Var</a:t>
            </a:r>
            <a:r>
              <a:rPr lang="en-US" sz="2400" dirty="0" smtClean="0">
                <a:latin typeface="+mj-lt"/>
                <a:cs typeface="Times New Roman" pitchFamily="18" charset="0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(1 +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 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the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overdispersion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parameter;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= 0 reverts 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Poisson is consistent when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NegBin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appropriate.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Therefore, this is a case for the ROBUST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covariance matrix estimator.  (Neglected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heterogeneity that is uncorrelated with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x</a:t>
            </a:r>
            <a:r>
              <a:rPr lang="en-US" sz="2400" baseline="-25000" dirty="0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.)</a:t>
            </a:r>
            <a:endParaRPr lang="el-GR" sz="24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43000" y="46482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 Model for Doctor Visits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-60134.50735  NegBin  LogL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  Poisson LogL</a:t>
            </a:r>
          </a:p>
          <a:p>
            <a:r>
              <a:rPr lang="en-US" sz="1200" b="1">
                <a:latin typeface="Courier New" pitchFamily="49" charset="0"/>
              </a:rPr>
              <a:t>Chi squared [   1 d.f.]     87185.57782  Reject Poisson model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>
                <a:latin typeface="Courier New" pitchFamily="49" charset="0"/>
              </a:rPr>
              <a:t>NegBin form 2; Psi(i) = theta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2138" y="673598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Marginal Effects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68580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+---------------------------------------------------------------------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3.1924  NEGATIVE BINOMIAL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077176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79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95400"/>
            <a:ext cx="709352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10800000">
            <a:off x="3887634" y="2787764"/>
            <a:ext cx="38862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8536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41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Model Formulations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7" name="Equation" r:id="rId4" imgW="2184400" imgH="1066800" progId="Equation.DSMT4">
                  <p:embed/>
                </p:oleObj>
              </mc:Choice>
              <mc:Fallback>
                <p:oleObj name="Equation" r:id="rId4" imgW="2184400" imgH="1066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9718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E[y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|</a:t>
            </a:r>
            <a:r>
              <a:rPr lang="en-US" b="1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]=</a:t>
            </a:r>
            <a:r>
              <a:rPr lang="el-GR">
                <a:cs typeface="Times New Roman" pitchFamily="18" charset="0"/>
              </a:rPr>
              <a:t>λ</a:t>
            </a:r>
            <a:r>
              <a:rPr lang="en-US" baseline="-25000">
                <a:cs typeface="Times New Roman" pitchFamily="18" charset="0"/>
              </a:rPr>
              <a:t>i</a:t>
            </a:r>
            <a:endParaRPr lang="el-GR">
              <a:cs typeface="Times New Roman" pitchFamily="18" charset="0"/>
            </a:endParaRPr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3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4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-P Model</a:t>
            </a:r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0772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(P)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-59992.32903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Chi squared [   1 d.f.]     87469.93445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.60840***       .06452        9.429 </a:t>
            </a:r>
          </a:p>
          <a:p>
            <a:r>
              <a:rPr lang="en-US" sz="1200" b="1">
                <a:latin typeface="Courier New" pitchFamily="49" charset="0"/>
              </a:rPr>
              <a:t>     AGE|     .01710***       .00082       20.782 </a:t>
            </a:r>
          </a:p>
          <a:p>
            <a:r>
              <a:rPr lang="en-US" sz="1200" b="1">
                <a:latin typeface="Courier New" pitchFamily="49" charset="0"/>
              </a:rPr>
              <a:t>    EDUC|    -.02313***       .00414       -5.581 </a:t>
            </a:r>
          </a:p>
          <a:p>
            <a:r>
              <a:rPr lang="en-US" sz="1200" b="1">
                <a:latin typeface="Courier New" pitchFamily="49" charset="0"/>
              </a:rPr>
              <a:t>  FEMALE|     .36386***       .01640       22.187 </a:t>
            </a:r>
          </a:p>
          <a:p>
            <a:r>
              <a:rPr lang="en-US" sz="1200" b="1">
                <a:latin typeface="Courier New" pitchFamily="49" charset="0"/>
              </a:rPr>
              <a:t> MARRIED|     .03670*         .02030        1.808 </a:t>
            </a:r>
          </a:p>
          <a:p>
            <a:r>
              <a:rPr lang="en-US" sz="1200" b="1">
                <a:latin typeface="Courier New" pitchFamily="49" charset="0"/>
              </a:rPr>
              <a:t>  HHNINC|    -.35093***       .05146       -6.819 </a:t>
            </a:r>
          </a:p>
          <a:p>
            <a:r>
              <a:rPr lang="en-US" sz="1200" b="1">
                <a:latin typeface="Courier New" pitchFamily="49" charset="0"/>
              </a:rPr>
              <a:t>  HHKIDS|    -.16902***       .01911       -8.843 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3.85713***       .14581       26.453 </a:t>
            </a:r>
          </a:p>
          <a:p>
            <a:r>
              <a:rPr lang="en-US" sz="1200" b="1">
                <a:latin typeface="Courier New" pitchFamily="49" charset="0"/>
              </a:rPr>
              <a:t>        |Negative Binomial. General form, NegBin P</a:t>
            </a:r>
          </a:p>
          <a:p>
            <a:r>
              <a:rPr lang="en-US" sz="1200" b="1">
                <a:latin typeface="Courier New" pitchFamily="49" charset="0"/>
              </a:rPr>
              <a:t>       P|    1.38693***       .03142       44.140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257550"/>
            <a:ext cx="11144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3267075"/>
            <a:ext cx="1009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305175"/>
            <a:ext cx="10858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5334000" y="2847975"/>
            <a:ext cx="32766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NB-2       NB-1       Poisson</a:t>
            </a:r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1724025" y="3276600"/>
            <a:ext cx="990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Rectangle 11"/>
          <p:cNvSpPr>
            <a:spLocks noChangeArrowheads="1"/>
          </p:cNvSpPr>
          <p:nvPr/>
        </p:nvSpPr>
        <p:spPr bwMode="auto">
          <a:xfrm>
            <a:off x="5334000" y="3276600"/>
            <a:ext cx="3276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6248400" cy="573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661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Zero Inflation – ZIP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0574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Poisson with 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(0) = </a:t>
            </a:r>
            <a:r>
              <a:rPr lang="en-US" sz="2000" dirty="0" err="1" smtClean="0">
                <a:latin typeface="+mj-lt"/>
              </a:rPr>
              <a:t>exp</a:t>
            </a:r>
            <a:r>
              <a:rPr lang="en-US" sz="2000" dirty="0" smtClean="0">
                <a:latin typeface="+mj-lt"/>
              </a:rPr>
              <a:t>[- </a:t>
            </a:r>
            <a:r>
              <a:rPr lang="en-US" sz="2000" dirty="0" smtClean="0">
                <a:latin typeface="+mj-lt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000" dirty="0" smtClean="0">
                <a:latin typeface="+mj-lt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[0] = P(regime 0) + P(regime 1)*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[j | j &gt;0] = P(regime 1)*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</a:t>
            </a:r>
            <a:r>
              <a:rPr lang="en-US" sz="2000" dirty="0" err="1" smtClean="0">
                <a:latin typeface="+mj-lt"/>
              </a:rPr>
              <a:t>j|regime</a:t>
            </a:r>
            <a:r>
              <a:rPr lang="en-US" sz="2000" dirty="0" smtClean="0">
                <a:latin typeface="+mj-lt"/>
              </a:rPr>
              <a:t> 1]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“Two inflation” – Number of children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These are “latent class models”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Models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858046"/>
              </p:ext>
            </p:extLst>
          </p:nvPr>
        </p:nvGraphicFramePr>
        <p:xfrm>
          <a:off x="1524000" y="2159000"/>
          <a:ext cx="5080000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Equation" r:id="rId4" imgW="2514600" imgH="1688760" progId="Equation.DSMT4">
                  <p:embed/>
                </p:oleObj>
              </mc:Choice>
              <mc:Fallback>
                <p:oleObj name="Equation" r:id="rId4" imgW="2514600" imgH="16887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59000"/>
                        <a:ext cx="5080000" cy="341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2133600"/>
            <a:ext cx="5486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3695700" y="38862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9"/>
          <p:cNvSpPr>
            <a:spLocks noChangeArrowheads="1"/>
          </p:cNvSpPr>
          <p:nvPr/>
        </p:nvSpPr>
        <p:spPr bwMode="auto">
          <a:xfrm>
            <a:off x="3695700" y="51816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Notes on Zero Inflation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Poisson is not nested </a:t>
            </a:r>
            <a:r>
              <a:rPr lang="en-US" smtClean="0">
                <a:latin typeface="+mj-lt"/>
              </a:rPr>
              <a:t>in ZIP. </a:t>
            </a:r>
            <a:r>
              <a:rPr lang="el-GR" smtClean="0">
                <a:latin typeface="+mj-lt"/>
              </a:rPr>
              <a:t>γ</a:t>
            </a:r>
            <a:r>
              <a:rPr lang="en-US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= 0 in ZIP does not produce Poisson; it produces ZIP with P(regime 0) = ½.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Standard tests are not appropriate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</a:t>
            </a:r>
            <a:r>
              <a:rPr lang="en-US" dirty="0" err="1" smtClean="0">
                <a:latin typeface="+mj-lt"/>
              </a:rPr>
              <a:t>Vuong</a:t>
            </a:r>
            <a:r>
              <a:rPr lang="en-US" dirty="0" smtClean="0">
                <a:latin typeface="+mj-lt"/>
              </a:rPr>
              <a:t> statistic.  ZIP model almost always wins.</a:t>
            </a:r>
          </a:p>
          <a:p>
            <a:pPr eaLnBrk="1" hangingPunct="1"/>
            <a:r>
              <a:rPr lang="en-US" dirty="0" smtClean="0">
                <a:latin typeface="+mj-lt"/>
              </a:rPr>
              <a:t>Zero Inflation models extend to NB </a:t>
            </a:r>
            <a:r>
              <a:rPr lang="en-US" smtClean="0">
                <a:latin typeface="+mj-lt"/>
              </a:rPr>
              <a:t>models –ZINB is a standard model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Creates two sources of </a:t>
            </a:r>
            <a:r>
              <a:rPr lang="en-US" dirty="0" err="1" smtClean="0">
                <a:latin typeface="+mj-lt"/>
              </a:rPr>
              <a:t>overdispersion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Generally difficult to estimate</a:t>
            </a:r>
            <a:endParaRPr lang="el-GR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90999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ZIP Model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 dirty="0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 dirty="0">
                <a:latin typeface="Courier New" pitchFamily="49" charset="0"/>
              </a:rPr>
              <a:t>ZAP term in probability is F[tau x Z(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   ]</a:t>
            </a:r>
          </a:p>
          <a:p>
            <a:r>
              <a:rPr lang="en-US" sz="1200" b="1" dirty="0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 dirty="0">
                <a:latin typeface="Courier New" pitchFamily="49" charset="0"/>
              </a:rPr>
              <a:t>            </a:t>
            </a:r>
            <a:r>
              <a:rPr lang="en-US" sz="1200" b="1" dirty="0" err="1">
                <a:latin typeface="Courier New" pitchFamily="49" charset="0"/>
              </a:rPr>
              <a:t>Pr</a:t>
            </a:r>
            <a:r>
              <a:rPr lang="en-US" sz="1200" b="1" dirty="0">
                <a:latin typeface="Courier New" pitchFamily="49" charset="0"/>
              </a:rPr>
              <a:t>[0|means]       Number of zeros        Log-likelihood</a:t>
            </a:r>
          </a:p>
          <a:p>
            <a:r>
              <a:rPr lang="en-US" sz="1200" b="1" dirty="0">
                <a:latin typeface="Courier New" pitchFamily="49" charset="0"/>
              </a:rPr>
              <a:t>Poisson          .04933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1347.9   -103727.29625</a:t>
            </a:r>
          </a:p>
          <a:p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     .36565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9991.8    -83843.36088</a:t>
            </a:r>
          </a:p>
          <a:p>
            <a:r>
              <a:rPr lang="en-US" sz="1200" b="1" dirty="0" err="1">
                <a:latin typeface="Courier New" pitchFamily="49" charset="0"/>
              </a:rPr>
              <a:t>Vuong</a:t>
            </a:r>
            <a:r>
              <a:rPr lang="en-US" sz="1200" b="1" dirty="0">
                <a:latin typeface="Courier New" pitchFamily="49" charset="0"/>
              </a:rPr>
              <a:t> statistic for testing ZIP vs. unaltered model is     44.6739</a:t>
            </a:r>
          </a:p>
          <a:p>
            <a:r>
              <a:rPr lang="en-US" sz="1200" b="1" dirty="0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 dirty="0">
                <a:latin typeface="Courier New" pitchFamily="49" charset="0"/>
              </a:rPr>
              <a:t>+1.96 favors the zero altered </a:t>
            </a:r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model.</a:t>
            </a:r>
          </a:p>
          <a:p>
            <a:r>
              <a:rPr lang="en-US" sz="1200" b="1" dirty="0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|Zero inflation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sz="1200" b="1" dirty="0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447800" y="2286000"/>
            <a:ext cx="6324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04800" y="1295400"/>
            <a:ext cx="8382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295400" y="1638300"/>
            <a:ext cx="6858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3.1924  NEGATIVE BINOMIAL - 2</a:t>
            </a:r>
          </a:p>
          <a:p>
            <a:r>
              <a:rPr lang="en-US" sz="1200" b="1" dirty="0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  <a:endParaRPr lang="en-US" b="1" dirty="0"/>
          </a:p>
          <a:p>
            <a:r>
              <a:rPr lang="en-US" sz="1200" b="1" dirty="0">
                <a:latin typeface="Courier New" pitchFamily="49" charset="0"/>
              </a:rPr>
              <a:t>Scale Factor for Marginal Effects  3.1149  ZERO INFLATED POISSON</a:t>
            </a:r>
          </a:p>
          <a:p>
            <a:r>
              <a:rPr lang="en-US" sz="1200" b="1" dirty="0">
                <a:latin typeface="Courier New" pitchFamily="49" charset="0"/>
              </a:rPr>
              <a:t>     AGE|     .03427***       .00052       66.157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-.11192***       .00662      -16.901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.97958***       .02917       33.577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-.08639***       .01031       -8.379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-1.31573***       .03112      -42.278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-.25486***       .01064      -23.958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116012"/>
            <a:ext cx="82296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kern="0" smtClean="0"/>
              <a:t>Marginal Effects for Different Models</a:t>
            </a:r>
            <a:endParaRPr lang="en-US" b="1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Models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5327695"/>
              </p:ext>
            </p:extLst>
          </p:nvPr>
        </p:nvGraphicFramePr>
        <p:xfrm>
          <a:off x="914399" y="2030412"/>
          <a:ext cx="7553237" cy="254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Equation" r:id="rId4" imgW="2489040" imgH="838080" progId="Equation.DSMT4">
                  <p:embed/>
                </p:oleObj>
              </mc:Choice>
              <mc:Fallback>
                <p:oleObj name="Equation" r:id="rId4" imgW="2489040" imgH="838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399" y="2030412"/>
                        <a:ext cx="7553237" cy="25415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5943600" y="3048000"/>
            <a:ext cx="25146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4267200" y="3962400"/>
            <a:ext cx="1371600" cy="6096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3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5781675" cy="490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3400" y="990600"/>
            <a:ext cx="7772400" cy="606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 Unidentified ZINB Model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787104" y="5486400"/>
            <a:ext cx="5562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0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7647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1184696" y="1676400"/>
            <a:ext cx="7010400" cy="1676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0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92212"/>
            <a:ext cx="8229600" cy="407988"/>
          </a:xfrm>
        </p:spPr>
        <p:txBody>
          <a:bodyPr/>
          <a:lstStyle/>
          <a:p>
            <a:pPr eaLnBrk="1" hangingPunct="1"/>
            <a:r>
              <a:rPr lang="en-US" sz="3200" b="1" smtClean="0"/>
              <a:t>Partial Effects for Different Models</a:t>
            </a:r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685925"/>
            <a:ext cx="6153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2949" y="4503626"/>
            <a:ext cx="6096000" cy="204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5873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  <a:cs typeface="Arial" pitchFamily="34" charset="0"/>
              </a:rPr>
              <a:t>The Vuong Statistic for Nonnested 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847219"/>
              </p:ext>
            </p:extLst>
          </p:nvPr>
        </p:nvGraphicFramePr>
        <p:xfrm>
          <a:off x="1981200" y="2438400"/>
          <a:ext cx="5257800" cy="3888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Equation" r:id="rId4" imgW="4292600" imgH="3175000" progId="Equation.DSMT4">
                  <p:embed/>
                </p:oleObj>
              </mc:Choice>
              <mc:Fallback>
                <p:oleObj name="Equation" r:id="rId4" imgW="4292600" imgH="317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438400"/>
                        <a:ext cx="5257800" cy="3888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232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9" y="2286000"/>
            <a:ext cx="878757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0428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 Hurdle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Two part model: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1:  Probability model for more than zero occurrences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dirty="0" smtClean="0">
                <a:latin typeface="+mj-lt"/>
              </a:rPr>
              <a:t>Applications common in health economics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Usage of health care facilities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of drugs, alcohol, etc.</a:t>
            </a:r>
          </a:p>
        </p:txBody>
      </p:sp>
    </p:spTree>
    <p:extLst>
      <p:ext uri="{BB962C8B-B14F-4D97-AF65-F5344CB8AC3E}">
        <p14:creationId xmlns:p14="http://schemas.microsoft.com/office/powerpoint/2010/main" val="34751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8829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253704" y="4284452"/>
            <a:ext cx="7467600" cy="1447800"/>
          </a:xfrm>
          <a:prstGeom prst="rect">
            <a:avLst/>
          </a:prstGeom>
          <a:solidFill>
            <a:srgbClr val="CCECFF">
              <a:alpha val="6078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50982" y="1981200"/>
            <a:ext cx="194096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94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Equation" r:id="rId4" imgW="4597400" imgH="2692400" progId="Equation.DSMT4">
                  <p:embed/>
                </p:oleObj>
              </mc:Choice>
              <mc:Fallback>
                <p:oleObj name="Equation" r:id="rId4" imgW="4597400" imgH="269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52600"/>
                        <a:ext cx="7689850" cy="450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18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799" y="1676400"/>
            <a:ext cx="66177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77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84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52600"/>
            <a:ext cx="776036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9559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9775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0"/>
            <a:ext cx="85371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04800" y="2261556"/>
            <a:ext cx="84582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475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58117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762000"/>
          </a:xfrm>
        </p:spPr>
        <p:txBody>
          <a:bodyPr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Application of Several of the Models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Discussed in this Section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34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05000"/>
            <a:ext cx="81930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86200"/>
            <a:ext cx="83021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071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35966"/>
            <a:ext cx="6096000" cy="56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29375" y="2895600"/>
            <a:ext cx="2590800" cy="1600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400800" y="1434405"/>
            <a:ext cx="2667000" cy="13849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See also: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van Ophem H. 2000. Modeling selectivity in count data models. </a:t>
            </a:r>
            <a:r>
              <a:rPr lang="en-US" sz="1400" i="1" smtClean="0">
                <a:latin typeface="Arial" pitchFamily="34" charset="0"/>
                <a:cs typeface="Arial" pitchFamily="34" charset="0"/>
              </a:rPr>
              <a:t>Journal of Business and Economic Statistics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18: 503–511.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2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1571625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553200" y="2020669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Probit Participation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Poisson-Normal Intensity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46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5638800" cy="22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00800" y="1905000"/>
            <a:ext cx="2362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Bivariate-Normal Heterogeneity in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962400"/>
            <a:ext cx="2362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Gaussian Copula for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85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591" y="990600"/>
            <a:ext cx="590800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6974" y="3962400"/>
            <a:ext cx="65419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41910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341852" y="585014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2098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Heterogeneity Terms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1371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Counts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5181600" y="2667000"/>
            <a:ext cx="137160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5816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 Models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latin typeface="+mj-lt"/>
              </a:rPr>
              <a:t>Heterogeneity; </a:t>
            </a:r>
            <a:r>
              <a:rPr lang="el-GR" sz="2400" dirty="0" smtClean="0">
                <a:latin typeface="+mj-lt"/>
              </a:rPr>
              <a:t>λ</a:t>
            </a:r>
            <a:r>
              <a:rPr lang="en-US" sz="2400" baseline="-25000" dirty="0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  = </a:t>
            </a:r>
            <a:r>
              <a:rPr lang="en-US" sz="2400" dirty="0" err="1" smtClean="0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(</a:t>
            </a:r>
            <a:r>
              <a:rPr lang="el-GR" sz="2400" b="1" dirty="0" smtClean="0">
                <a:latin typeface="+mj-lt"/>
              </a:rPr>
              <a:t>β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 + c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</a:t>
            </a:r>
            <a:endParaRPr lang="el-GR" sz="2400" dirty="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Negative Binomial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err="1" smtClean="0">
                <a:latin typeface="+mj-lt"/>
              </a:rPr>
              <a:t>Hausman</a:t>
            </a:r>
            <a:r>
              <a:rPr lang="en-US" sz="1600" dirty="0" smtClean="0">
                <a:latin typeface="+mj-lt"/>
              </a:rPr>
              <a:t>, Hall, </a:t>
            </a:r>
            <a:r>
              <a:rPr lang="en-US" sz="1600" dirty="0" err="1" smtClean="0">
                <a:latin typeface="+mj-lt"/>
              </a:rPr>
              <a:t>Griliches</a:t>
            </a:r>
            <a:r>
              <a:rPr lang="en-US" sz="1600" dirty="0" smtClean="0">
                <a:latin typeface="+mj-lt"/>
              </a:rPr>
              <a:t>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+mj-lt"/>
              </a:rPr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NB with random effects is equivalent to two “effects” one time varying one time invariant. The model is probably </a:t>
            </a:r>
            <a:r>
              <a:rPr lang="en-US" sz="1800" dirty="0" err="1" smtClean="0">
                <a:latin typeface="+mj-lt"/>
              </a:rPr>
              <a:t>overspecified</a:t>
            </a:r>
            <a:endParaRPr lang="en-US" sz="18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Random Parameters: Mixed models, latent class models, </a:t>
            </a:r>
            <a:r>
              <a:rPr lang="en-US" sz="2400" dirty="0" err="1" smtClean="0">
                <a:latin typeface="+mj-lt"/>
              </a:rPr>
              <a:t>hiererchical</a:t>
            </a:r>
            <a:r>
              <a:rPr lang="en-US" sz="2400" dirty="0" smtClean="0">
                <a:latin typeface="+mj-lt"/>
              </a:rPr>
              <a:t> – all extended to Poisson and NB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1275" y="2113494"/>
            <a:ext cx="6486525" cy="4635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11661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95270" y="6137696"/>
            <a:ext cx="6520130" cy="567904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687349" y="1143000"/>
            <a:ext cx="60960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sz="2800" kern="0" smtClean="0"/>
              <a:t>Poisson (log)Normal Mixture</a:t>
            </a:r>
          </a:p>
        </p:txBody>
      </p:sp>
    </p:spTree>
    <p:extLst>
      <p:ext uri="{BB962C8B-B14F-4D97-AF65-F5344CB8AC3E}">
        <p14:creationId xmlns:p14="http://schemas.microsoft.com/office/powerpoint/2010/main" val="196969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43000"/>
            <a:ext cx="643965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5181600"/>
            <a:ext cx="635329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491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 Peculiarity of the FENB Model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248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‘True’ FE model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=exp(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+x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mtClean="0">
                <a:latin typeface="Arial" pitchFamily="34" charset="0"/>
                <a:cs typeface="Arial" pitchFamily="34" charset="0"/>
              </a:rPr>
              <a:t>’</a:t>
            </a:r>
            <a:r>
              <a:rPr lang="el-GR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mtClean="0">
                <a:latin typeface="Arial" pitchFamily="34" charset="0"/>
                <a:cs typeface="Arial" pitchFamily="34" charset="0"/>
              </a:rPr>
              <a:t>).  Cannot be fit if there are time invariant variables.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Hausman, Hall and Griliches (Econometrica, 1984)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 appearing in </a:t>
            </a:r>
            <a:r>
              <a:rPr lang="el-GR" smtClean="0">
                <a:latin typeface="Arial" pitchFamily="34" charset="0"/>
                <a:cs typeface="Arial" pitchFamily="34" charset="0"/>
              </a:rPr>
              <a:t>θ</a:t>
            </a:r>
            <a:r>
              <a:rPr lang="en-US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Produces different results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Implies that the FEM can contain time invariant variables. 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41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181100"/>
            <a:ext cx="61150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08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4076700"/>
            <a:ext cx="53244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162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524000"/>
            <a:ext cx="744722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4895165"/>
            <a:ext cx="48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See:  	Allison and Waterman (2002),</a:t>
            </a:r>
          </a:p>
          <a:p>
            <a:r>
              <a:rPr lang="en-US" smtClean="0"/>
              <a:t>	Guimaraes (2007) </a:t>
            </a:r>
            <a:br>
              <a:rPr lang="en-US" smtClean="0"/>
            </a:br>
            <a:r>
              <a:rPr lang="en-US" smtClean="0"/>
              <a:t>           	Greene, Econometric Analysis (</a:t>
            </a:r>
            <a:r>
              <a:rPr lang="en-US" smtClean="0"/>
              <a:t>2012)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1055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19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581400"/>
            <a:ext cx="61055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76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169" y="1059286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38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912" y="10668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0783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1562100" y="6353175"/>
            <a:ext cx="5863831" cy="228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53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13314</TotalTime>
  <Words>2666</Words>
  <Application>Microsoft Office PowerPoint</Application>
  <PresentationFormat>On-screen Show (4:3)</PresentationFormat>
  <Paragraphs>377</Paragraphs>
  <Slides>55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Level</vt:lpstr>
      <vt:lpstr>Equation</vt:lpstr>
      <vt:lpstr>Discrete Choice Modeling</vt:lpstr>
      <vt:lpstr>Application: Major Derogatory Reports</vt:lpstr>
      <vt:lpstr>PowerPoint Presentation</vt:lpstr>
      <vt:lpstr>PowerPoint Presentation</vt:lpstr>
      <vt:lpstr>Doctor Visits</vt:lpstr>
      <vt:lpstr>Basic Modeling for Counts of Events</vt:lpstr>
      <vt:lpstr>Poisson Model for Doctor Visits</vt:lpstr>
      <vt:lpstr>Partial Effects</vt:lpstr>
      <vt:lpstr>Poisson Model Specification Issues</vt:lpstr>
      <vt:lpstr>PowerPoint Presentation</vt:lpstr>
      <vt:lpstr>Poisson Model for Doctor Visits</vt:lpstr>
      <vt:lpstr>PowerPoint Presentation</vt:lpstr>
      <vt:lpstr>Negative Binomial Specification</vt:lpstr>
      <vt:lpstr>NegBin Model for Doctor Visits</vt:lpstr>
      <vt:lpstr>Marginal Effects</vt:lpstr>
      <vt:lpstr>PowerPoint Presentation</vt:lpstr>
      <vt:lpstr>PowerPoint Presentation</vt:lpstr>
      <vt:lpstr>Model Formulations</vt:lpstr>
      <vt:lpstr>NegBin-P Model</vt:lpstr>
      <vt:lpstr>PowerPoint Presentation</vt:lpstr>
      <vt:lpstr>Zero Inflation – ZIP Models</vt:lpstr>
      <vt:lpstr>Zero Inflation Models</vt:lpstr>
      <vt:lpstr>Notes on Zero Inflation Models</vt:lpstr>
      <vt:lpstr>ZIP Model</vt:lpstr>
      <vt:lpstr>PowerPoint Presentation</vt:lpstr>
      <vt:lpstr>Zero Inflation Models</vt:lpstr>
      <vt:lpstr>PowerPoint Presentation</vt:lpstr>
      <vt:lpstr>PowerPoint Presentation</vt:lpstr>
      <vt:lpstr>PowerPoint Presentation</vt:lpstr>
      <vt:lpstr>Partial Effects for Different Models</vt:lpstr>
      <vt:lpstr>The Vuong Statistic for Nonnested Models</vt:lpstr>
      <vt:lpstr>PowerPoint Presentation</vt:lpstr>
      <vt:lpstr>A Hurdle Model</vt:lpstr>
      <vt:lpstr>PowerPoint Presentation</vt:lpstr>
      <vt:lpstr>Hurdle Model</vt:lpstr>
      <vt:lpstr>Hurdle Model for Doctor Visits</vt:lpstr>
      <vt:lpstr>Partial Effects</vt:lpstr>
      <vt:lpstr>PowerPoint Presentation</vt:lpstr>
      <vt:lpstr>PowerPoint Presentation</vt:lpstr>
      <vt:lpstr>PowerPoint Presentation</vt:lpstr>
      <vt:lpstr>Application of Several of the Models  Discussed in this Section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Panel Data Models</vt:lpstr>
      <vt:lpstr>PowerPoint Presentation</vt:lpstr>
      <vt:lpstr>PowerPoint Presentation</vt:lpstr>
      <vt:lpstr>A Peculiarity of the FENB Model</vt:lpstr>
      <vt:lpstr>PowerPoint Presentation</vt:lpstr>
      <vt:lpstr>PowerPoint Presentation</vt:lpstr>
      <vt:lpstr>PowerPoint Presentation</vt:lpstr>
      <vt:lpstr>Bivariate Random Effects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79</cp:revision>
  <dcterms:created xsi:type="dcterms:W3CDTF">2001-06-17T19:05:03Z</dcterms:created>
  <dcterms:modified xsi:type="dcterms:W3CDTF">2014-11-28T23:44:22Z</dcterms:modified>
</cp:coreProperties>
</file>