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98"/>
  </p:notesMasterIdLst>
  <p:handoutMasterIdLst>
    <p:handoutMasterId r:id="rId99"/>
  </p:handoutMasterIdLst>
  <p:sldIdLst>
    <p:sldId id="623" r:id="rId2"/>
    <p:sldId id="538" r:id="rId3"/>
    <p:sldId id="539" r:id="rId4"/>
    <p:sldId id="540" r:id="rId5"/>
    <p:sldId id="541" r:id="rId6"/>
    <p:sldId id="595" r:id="rId7"/>
    <p:sldId id="622" r:id="rId8"/>
    <p:sldId id="624" r:id="rId9"/>
    <p:sldId id="625" r:id="rId10"/>
    <p:sldId id="626" r:id="rId11"/>
    <p:sldId id="542" r:id="rId12"/>
    <p:sldId id="596" r:id="rId13"/>
    <p:sldId id="543" r:id="rId14"/>
    <p:sldId id="544" r:id="rId15"/>
    <p:sldId id="597" r:id="rId16"/>
    <p:sldId id="545" r:id="rId17"/>
    <p:sldId id="546" r:id="rId18"/>
    <p:sldId id="685" r:id="rId19"/>
    <p:sldId id="547" r:id="rId20"/>
    <p:sldId id="548" r:id="rId21"/>
    <p:sldId id="549" r:id="rId22"/>
    <p:sldId id="551" r:id="rId23"/>
    <p:sldId id="553" r:id="rId24"/>
    <p:sldId id="552" r:id="rId25"/>
    <p:sldId id="555" r:id="rId26"/>
    <p:sldId id="556" r:id="rId27"/>
    <p:sldId id="599" r:id="rId28"/>
    <p:sldId id="600" r:id="rId29"/>
    <p:sldId id="558" r:id="rId30"/>
    <p:sldId id="559" r:id="rId31"/>
    <p:sldId id="627" r:id="rId32"/>
    <p:sldId id="560" r:id="rId33"/>
    <p:sldId id="561" r:id="rId34"/>
    <p:sldId id="562" r:id="rId35"/>
    <p:sldId id="563" r:id="rId36"/>
    <p:sldId id="564" r:id="rId37"/>
    <p:sldId id="567" r:id="rId38"/>
    <p:sldId id="568" r:id="rId39"/>
    <p:sldId id="569" r:id="rId40"/>
    <p:sldId id="608" r:id="rId41"/>
    <p:sldId id="614" r:id="rId42"/>
    <p:sldId id="615" r:id="rId43"/>
    <p:sldId id="609" r:id="rId44"/>
    <p:sldId id="611" r:id="rId45"/>
    <p:sldId id="618" r:id="rId46"/>
    <p:sldId id="619" r:id="rId47"/>
    <p:sldId id="646" r:id="rId48"/>
    <p:sldId id="647" r:id="rId49"/>
    <p:sldId id="648" r:id="rId50"/>
    <p:sldId id="649" r:id="rId51"/>
    <p:sldId id="650" r:id="rId52"/>
    <p:sldId id="651" r:id="rId53"/>
    <p:sldId id="652" r:id="rId54"/>
    <p:sldId id="653" r:id="rId55"/>
    <p:sldId id="654" r:id="rId56"/>
    <p:sldId id="655" r:id="rId57"/>
    <p:sldId id="656" r:id="rId58"/>
    <p:sldId id="657" r:id="rId59"/>
    <p:sldId id="658" r:id="rId60"/>
    <p:sldId id="659" r:id="rId61"/>
    <p:sldId id="660" r:id="rId62"/>
    <p:sldId id="661" r:id="rId63"/>
    <p:sldId id="662" r:id="rId64"/>
    <p:sldId id="663" r:id="rId65"/>
    <p:sldId id="664" r:id="rId66"/>
    <p:sldId id="665" r:id="rId67"/>
    <p:sldId id="666" r:id="rId68"/>
    <p:sldId id="667" r:id="rId69"/>
    <p:sldId id="668" r:id="rId70"/>
    <p:sldId id="669" r:id="rId71"/>
    <p:sldId id="670" r:id="rId72"/>
    <p:sldId id="671" r:id="rId73"/>
    <p:sldId id="672" r:id="rId74"/>
    <p:sldId id="673" r:id="rId75"/>
    <p:sldId id="674" r:id="rId76"/>
    <p:sldId id="675" r:id="rId77"/>
    <p:sldId id="676" r:id="rId78"/>
    <p:sldId id="677" r:id="rId79"/>
    <p:sldId id="678" r:id="rId80"/>
    <p:sldId id="679" r:id="rId81"/>
    <p:sldId id="680" r:id="rId82"/>
    <p:sldId id="681" r:id="rId83"/>
    <p:sldId id="682" r:id="rId84"/>
    <p:sldId id="683" r:id="rId85"/>
    <p:sldId id="684" r:id="rId86"/>
    <p:sldId id="570" r:id="rId87"/>
    <p:sldId id="571" r:id="rId88"/>
    <p:sldId id="572" r:id="rId89"/>
    <p:sldId id="601" r:id="rId90"/>
    <p:sldId id="604" r:id="rId91"/>
    <p:sldId id="573" r:id="rId92"/>
    <p:sldId id="574" r:id="rId93"/>
    <p:sldId id="603" r:id="rId94"/>
    <p:sldId id="577" r:id="rId95"/>
    <p:sldId id="578" r:id="rId96"/>
    <p:sldId id="605" r:id="rId9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0C0C0"/>
    <a:srgbClr val="7030A0"/>
    <a:srgbClr val="FF0000"/>
    <a:srgbClr val="FF6600"/>
    <a:srgbClr val="99CC00"/>
    <a:srgbClr val="003399"/>
    <a:srgbClr val="6699FF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72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04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75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521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202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4912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2691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4657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094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5910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1097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0000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7335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2640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46768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2844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65860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6463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4187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9861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945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3057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37411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8173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98704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39456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7789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4816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26143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72991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13144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98429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259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828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53594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451141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04309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62174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9E6CFB4-E74D-4C76-9EF8-6C3BD975B7BC}" type="slidenum">
              <a:rPr lang="en-US" altLang="en-US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85372" indent="-302066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208265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91571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174878" indent="-24165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A33DF0A-7889-4A7F-AB00-695CF1050E6B}" type="slidenum">
              <a:rPr lang="en-US" altLang="en-US"/>
              <a:pPr/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626B9-0D69-43BB-BBB5-52CA5EB5F07C}" type="slidenum">
              <a:rPr lang="en-US" smtClean="0"/>
              <a:pPr/>
              <a:t>68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20166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7BA62-C477-40C2-97AF-D45FA7D980BF}" type="slidenum">
              <a:rPr lang="en-US" smtClean="0">
                <a:cs typeface="Arial" charset="0"/>
              </a:rPr>
              <a:pPr/>
              <a:t>86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2660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4144963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273" tIns="48637" rIns="97273" bIns="48637" anchor="b"/>
          <a:lstStyle/>
          <a:p>
            <a:pPr algn="r" defTabSz="971550"/>
            <a:fld id="{9B28508E-0B8A-4FF4-9DD3-C89A1FCE0B22}" type="slidenum">
              <a:rPr lang="en-US" sz="1300">
                <a:latin typeface="Calibri" pitchFamily="34" charset="0"/>
              </a:rPr>
              <a:pPr algn="r" defTabSz="971550"/>
              <a:t>87</a:t>
            </a:fld>
            <a:endParaRPr lang="en-US" sz="13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313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17841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7933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37943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94383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84313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243335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667694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91722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651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7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59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027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8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7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6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994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577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7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7]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/96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Multinomial Choice Models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49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3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6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8.png"/><Relationship Id="rId4" Type="http://schemas.openxmlformats.org/officeDocument/2006/relationships/image" Target="../media/image37.w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1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2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3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4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6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7.w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5.bin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26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146175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00400" y="2209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301657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	</a:t>
            </a:r>
            <a:r>
              <a:rPr lang="en-US" sz="1400" b="1" smtClean="0">
                <a:latin typeface="+mj-lt"/>
              </a:rPr>
              <a:t>Summary</a:t>
            </a:r>
            <a:endParaRPr lang="en-US" sz="14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3833150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810000"/>
            <a:ext cx="1981200" cy="284226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203" y="3771792"/>
            <a:ext cx="2137397" cy="299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Fig Proposed NWR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2286000"/>
            <a:ext cx="170981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00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Consumers Maximize Utility </a:t>
            </a:r>
            <a:r>
              <a:rPr lang="en-US" sz="2400" smtClean="0">
                <a:latin typeface="+mj-lt"/>
              </a:rPr>
              <a:t>(!!!)</a:t>
            </a:r>
          </a:p>
          <a:p>
            <a:pPr eaLnBrk="1" hangingPunct="1"/>
            <a:r>
              <a:rPr lang="en-US" sz="2400" smtClean="0">
                <a:latin typeface="+mj-lt"/>
              </a:rPr>
              <a:t>Fundamental Choice Problem:  Maximize U(x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,…) subject to prices and budget constraints</a:t>
            </a:r>
          </a:p>
          <a:p>
            <a:pPr eaLnBrk="1" hangingPunct="1"/>
            <a:r>
              <a:rPr lang="en-US" sz="2400" smtClean="0">
                <a:latin typeface="+mj-lt"/>
              </a:rPr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  <a:latin typeface="+mj-lt"/>
              </a:rPr>
              <a:t>Indirect Utility Function: V = V(p,I)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Demand System of Continuous Choices</a:t>
            </a:r>
          </a:p>
          <a:p>
            <a:pPr eaLnBrk="1" hangingPunct="1"/>
            <a:endParaRPr lang="en-US" sz="2400" smtClean="0">
              <a:latin typeface="+mj-lt"/>
            </a:endParaRPr>
          </a:p>
          <a:p>
            <a:pPr eaLnBrk="1" hangingPunct="1"/>
            <a:endParaRPr lang="en-US" sz="2400" smtClean="0">
              <a:latin typeface="+mj-lt"/>
            </a:endParaRPr>
          </a:p>
          <a:p>
            <a:pPr lvl="1"/>
            <a:r>
              <a:rPr lang="en-US" sz="2000" smtClean="0">
                <a:latin typeface="+mj-lt"/>
              </a:rPr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The Integrability Problem</a:t>
            </a:r>
            <a:r>
              <a:rPr lang="en-US" sz="2400" smtClean="0">
                <a:latin typeface="+mj-lt"/>
              </a:rPr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883906"/>
              </p:ext>
            </p:extLst>
          </p:nvPr>
        </p:nvGraphicFramePr>
        <p:xfrm>
          <a:off x="2667000" y="4211638"/>
          <a:ext cx="20415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4" imgW="952087" imgH="380835" progId="Equation.DSMT4">
                  <p:embed/>
                </p:oleObj>
              </mc:Choice>
              <mc:Fallback>
                <p:oleObj name="Equation" r:id="rId4" imgW="952087" imgH="380835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211638"/>
                        <a:ext cx="20415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Implications for Discrete Choice Models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2098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Consumers often act to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However, revealed choices do not reveal utility, only rankings which are scale invariant.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Multinomial Choice 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      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400" smtClean="0">
                <a:latin typeface="+mj-lt"/>
                <a:sym typeface="Symbol" pitchFamily="18" charset="2"/>
              </a:rPr>
              <a:t>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b="1" smtClean="0">
                <a:latin typeface="+mj-lt"/>
                <a:sym typeface="Symbol" pitchFamily="18" charset="2"/>
              </a:rPr>
              <a:t>z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6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 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</a:t>
            </a:r>
            <a:r>
              <a:rPr lang="en-US" sz="1800" smtClean="0">
                <a:latin typeface="+mj-lt"/>
              </a:rPr>
              <a:t>N individuals studied, J(i,t) alternatives in the choice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set, T(i) [usually 1] choice situations examined.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Individual i will Choose alternative j in choice setting t if and only if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</a:t>
            </a:r>
            <a:r>
              <a:rPr lang="en-US" sz="2000" u="sng" smtClean="0">
                <a:latin typeface="+mj-lt"/>
              </a:rPr>
              <a:t>&gt;</a:t>
            </a:r>
            <a:r>
              <a:rPr lang="en-US" sz="200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itk</a:t>
            </a:r>
            <a:r>
              <a:rPr lang="en-US" sz="2000" smtClean="0">
                <a:latin typeface="+mj-lt"/>
              </a:rPr>
              <a:t> for all k </a:t>
            </a:r>
            <a:r>
              <a:rPr lang="en-US" sz="2000" smtClean="0">
                <a:latin typeface="+mj-lt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utility maximization: Transitive, Complete, Monotonic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362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The linearity assumption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000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+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+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000" smtClean="0">
                <a:latin typeface="+mj-lt"/>
                <a:sym typeface="Symbol" pitchFamily="18" charset="2"/>
              </a:rPr>
              <a:t/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To be relaxed later:	      </a:t>
            </a:r>
            <a:r>
              <a:rPr lang="en-US" sz="2000" smtClean="0">
                <a:latin typeface="+mj-lt"/>
              </a:rPr>
              <a:t>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V(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</a:t>
            </a:r>
            <a:r>
              <a:rPr lang="en-US" sz="2000" baseline="-25000" smtClean="0">
                <a:latin typeface="+mj-lt"/>
              </a:rPr>
              <a:t>it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  <a:r>
              <a:rPr lang="en-US" sz="2000" smtClean="0">
                <a:latin typeface="+mj-lt"/>
              </a:rPr>
              <a:t> + </a:t>
            </a:r>
            <a:r>
              <a:rPr lang="en-US" sz="2000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The choice set: </a:t>
            </a:r>
          </a:p>
          <a:p>
            <a:pPr lvl="1"/>
            <a:r>
              <a:rPr lang="en-US" sz="1800" smtClean="0">
                <a:latin typeface="+mj-lt"/>
              </a:rPr>
              <a:t>Individual (i) and situation (t) specific</a:t>
            </a:r>
          </a:p>
          <a:p>
            <a:pPr lvl="1"/>
            <a:r>
              <a:rPr lang="en-US" sz="1800" smtClean="0">
                <a:latin typeface="+mj-lt"/>
              </a:rPr>
              <a:t>Unordered alternatives j = 1,…,J(i,t) </a:t>
            </a:r>
          </a:p>
          <a:p>
            <a:pPr eaLnBrk="1" hangingPunct="1"/>
            <a:r>
              <a:rPr lang="en-US" sz="2000" smtClean="0">
                <a:latin typeface="+mj-lt"/>
              </a:rPr>
              <a:t>Deterministic 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>
                <a:latin typeface="+mj-lt"/>
              </a:rPr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>
              <a:latin typeface="+mj-lt"/>
            </a:endParaRPr>
          </a:p>
          <a:p>
            <a:r>
              <a:rPr lang="en-US" sz="2000" smtClean="0">
                <a:latin typeface="+mj-lt"/>
              </a:rPr>
              <a:t>Attributes of choices, 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</a:rPr>
              <a:t> and characteristics of the chooser,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</a:rPr>
              <a:t>.</a:t>
            </a:r>
          </a:p>
          <a:p>
            <a:pPr lvl="1"/>
            <a:r>
              <a:rPr lang="en-US" sz="1800" smtClean="0">
                <a:latin typeface="+mj-lt"/>
              </a:rPr>
              <a:t>Alternative specific constants </a:t>
            </a:r>
            <a:r>
              <a:rPr lang="en-US" sz="1800" smtClean="0">
                <a:latin typeface="+mj-lt"/>
                <a:sym typeface="Symbol" pitchFamily="18" charset="2"/>
              </a:rPr>
              <a:t>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1800" smtClean="0">
                <a:latin typeface="+mj-lt"/>
                <a:sym typeface="Symbol" pitchFamily="18" charset="2"/>
              </a:rPr>
              <a:t> 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Preference weights, </a:t>
            </a:r>
            <a:r>
              <a:rPr lang="en-US" sz="1800" b="1" smtClean="0">
                <a:latin typeface="+mj-lt"/>
                <a:sym typeface="Symbol" pitchFamily="18" charset="2"/>
              </a:rPr>
              <a:t>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 </a:t>
            </a:r>
            <a:r>
              <a:rPr lang="en-US" sz="1800" smtClean="0">
                <a:latin typeface="+mj-lt"/>
                <a:sym typeface="Symbol" pitchFamily="18" charset="2"/>
              </a:rPr>
              <a:t>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Individual components, </a:t>
            </a:r>
            <a:r>
              <a:rPr lang="en-US" sz="1800" b="1" smtClean="0">
                <a:latin typeface="+mj-lt"/>
                <a:sym typeface="Symbol" pitchFamily="18" charset="2"/>
              </a:rPr>
              <a:t></a:t>
            </a:r>
            <a:r>
              <a:rPr lang="en-US" sz="1800" baseline="-25000" smtClean="0">
                <a:latin typeface="+mj-lt"/>
                <a:sym typeface="Symbol" pitchFamily="18" charset="2"/>
              </a:rPr>
              <a:t>j  </a:t>
            </a:r>
            <a:r>
              <a:rPr lang="en-US" sz="1800" smtClean="0">
                <a:latin typeface="+mj-lt"/>
                <a:sym typeface="Symbol" pitchFamily="18" charset="2"/>
              </a:rPr>
              <a:t>typically vary by choice, not by person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Scaling parameters, </a:t>
            </a:r>
            <a:r>
              <a:rPr lang="el-GR" sz="1800" smtClean="0">
                <a:latin typeface="+mj-lt"/>
              </a:rPr>
              <a:t>σ</a:t>
            </a:r>
            <a:r>
              <a:rPr lang="en-US" sz="1800" baseline="-25000" smtClean="0">
                <a:latin typeface="+mj-lt"/>
              </a:rPr>
              <a:t>ij</a:t>
            </a:r>
            <a:r>
              <a:rPr lang="en-US" sz="1800" smtClean="0">
                <a:latin typeface="+mj-lt"/>
              </a:rPr>
              <a:t> = Var[</a:t>
            </a:r>
            <a:r>
              <a:rPr lang="el-GR" sz="1800" smtClean="0">
                <a:latin typeface="+mj-lt"/>
              </a:rPr>
              <a:t>ε</a:t>
            </a:r>
            <a:r>
              <a:rPr lang="en-US" sz="1800" baseline="-25000" smtClean="0">
                <a:latin typeface="+mj-lt"/>
              </a:rPr>
              <a:t>ijt</a:t>
            </a:r>
            <a:r>
              <a:rPr lang="en-US" sz="1800" smtClean="0">
                <a:latin typeface="+mj-lt"/>
              </a:rPr>
              <a:t>], subject to much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09600" y="12223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Choices of 210 Travelers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0"/>
            <a:ext cx="81248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 on Multinomial Discrete Choices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8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Work\deto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3200"/>
            <a:ext cx="2667000" cy="15124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52800" y="1981200"/>
            <a:ext cx="548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This an unlabelled choice experiment:  Compare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Choice = (Air, Train, Bus, Car)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To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Choice = (Brand 1, Brand 2, Brand 3, None)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Brand 1 is only Brand 1 because it is first in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the list.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What does it mean to substitute Brand 1 for </a:t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>Brand 2?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What does the own elasticity for Brand 1 mean?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Unlabeled Choice Experiments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0195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Independent extreme value (Gumbel):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Same parameters</a:t>
            </a:r>
            <a:r>
              <a:rPr lang="en-US" sz="1800" smtClean="0">
                <a:latin typeface="+mj-lt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latin typeface="+mj-lt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09800" y="4267200"/>
          <a:ext cx="48006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4" imgW="3594100" imgH="762000" progId="Equation.DSMT4">
                  <p:embed/>
                </p:oleObj>
              </mc:Choice>
              <mc:Fallback>
                <p:oleObj name="Equation" r:id="rId4" imgW="3594100" imgH="7620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67200"/>
                        <a:ext cx="480060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5175"/>
            <a:ext cx="8229600" cy="1139825"/>
          </a:xfrm>
        </p:spPr>
        <p:txBody>
          <a:bodyPr/>
          <a:lstStyle/>
          <a:p>
            <a:r>
              <a:rPr lang="en-US" b="1" smtClean="0"/>
              <a:t>   Multinomial Choice Models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897062" y="2057400"/>
          <a:ext cx="5951538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4" name="Equation" r:id="rId3" imgW="3530600" imgH="2489200" progId="Equation.DSMT4">
                  <p:embed/>
                </p:oleObj>
              </mc:Choice>
              <mc:Fallback>
                <p:oleObj name="Equation" r:id="rId3" imgW="3530600" imgH="2489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2" y="2057400"/>
                        <a:ext cx="5951538" cy="419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905000" y="19812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905000" y="32766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05000" y="45720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05000" y="58674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4" imgW="3594100" imgH="1320800" progId="Equation.DSMT4">
                  <p:embed/>
                </p:oleObj>
              </mc:Choice>
              <mc:Fallback>
                <p:oleObj name="Equation" r:id="rId4" imgW="3594100" imgH="13208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14800"/>
                        <a:ext cx="4800600" cy="199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8388"/>
            <a:ext cx="8229600" cy="608012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762000" y="1828800"/>
          <a:ext cx="6962775" cy="395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4" imgW="3035300" imgH="1727200" progId="Equation.DSMT4">
                  <p:embed/>
                </p:oleObj>
              </mc:Choice>
              <mc:Fallback>
                <p:oleObj name="Equation" r:id="rId4" imgW="3035300" imgH="1727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6962775" cy="395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295400" y="35052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4588"/>
            <a:ext cx="8229600" cy="608012"/>
          </a:xfrm>
        </p:spPr>
        <p:txBody>
          <a:bodyPr/>
          <a:lstStyle/>
          <a:p>
            <a:pPr eaLnBrk="1" hangingPunct="1"/>
            <a:r>
              <a:rPr lang="en-US" sz="2800" b="1" smtClean="0"/>
              <a:t>Measuring the Change in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43000" y="1828800"/>
          <a:ext cx="7205663" cy="4063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8" name="Equation" r:id="rId4" imgW="3937000" imgH="2222500" progId="Equation.DSMT4">
                  <p:embed/>
                </p:oleObj>
              </mc:Choice>
              <mc:Fallback>
                <p:oleObj name="Equation" r:id="rId4" imgW="3937000" imgH="22225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7205663" cy="4063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143000" y="4495800"/>
            <a:ext cx="56388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4" imgW="4038600" imgH="2667000" progId="Equation.DSMT4">
                  <p:embed/>
                </p:oleObj>
              </mc:Choice>
              <mc:Fallback>
                <p:oleObj name="Equation" r:id="rId4" imgW="4038600" imgH="26670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36725"/>
                        <a:ext cx="6719888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70104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Types of Data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Individual choice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Market shares – consumer markets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Frequencies – vote counts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Ranks – contests, preference rankings</a:t>
            </a:r>
          </a:p>
          <a:p>
            <a:pPr eaLnBrk="1" hangingPunct="1"/>
            <a:r>
              <a:rPr lang="en-US" sz="2000" smtClean="0">
                <a:latin typeface="+mj-lt"/>
              </a:rPr>
              <a:t>Attributes and Characteristics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Attributes are features of the choices such as price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Characteristics are features of the chooser such as age, gender and income.</a:t>
            </a:r>
          </a:p>
          <a:p>
            <a:pPr eaLnBrk="1" hangingPunct="1"/>
            <a:r>
              <a:rPr lang="en-US" sz="2000" smtClean="0">
                <a:latin typeface="+mj-lt"/>
              </a:rPr>
              <a:t>Choice Settings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Cross section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Repeated measurement (panel data)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Stated choice experiments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Repeated observations – THE scanner data on consumer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762000"/>
            <a:ext cx="67818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Choice Based Sampling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46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Over/Underrepresenting alternatives in the data set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May cause biases in parameter estimates.  (Possibly constants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Certainly causes biases in estimated variances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Weighted log likelihood, weight = </a:t>
            </a:r>
            <a:r>
              <a:rPr lang="en-US" smtClean="0">
                <a:latin typeface="+mj-lt"/>
                <a:sym typeface="Symbol" pitchFamily="18" charset="2"/>
              </a:rPr>
              <a:t>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1800" smtClean="0">
                <a:latin typeface="+mj-lt"/>
                <a:sym typeface="Symbol" pitchFamily="18" charset="2"/>
              </a:rPr>
              <a:t> / F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1800" smtClean="0">
                <a:latin typeface="+mj-lt"/>
                <a:sym typeface="Symbol" pitchFamily="18" charset="2"/>
              </a:rPr>
              <a:t>for all i.</a:t>
            </a:r>
            <a:endParaRPr lang="en-US" sz="12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Fixup of covariance matrix – use “sandwich” estimator. Using weighted Hessian and weighted BHHH in the center of the sandwich</a:t>
            </a:r>
          </a:p>
        </p:txBody>
      </p:sp>
      <p:graphicFrame>
        <p:nvGraphicFramePr>
          <p:cNvPr id="52122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29045"/>
              </p:ext>
            </p:extLst>
          </p:nvPr>
        </p:nvGraphicFramePr>
        <p:xfrm>
          <a:off x="1752600" y="2620962"/>
          <a:ext cx="5334000" cy="1189038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6" name="Rectangle 31"/>
          <p:cNvSpPr>
            <a:spLocks noChangeArrowheads="1"/>
          </p:cNvSpPr>
          <p:nvPr/>
        </p:nvSpPr>
        <p:spPr bwMode="auto">
          <a:xfrm>
            <a:off x="1752600" y="2667000"/>
            <a:ext cx="5334000" cy="1219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9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82880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7338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73914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845820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+mj-lt"/>
              </a:rPr>
              <a:t>This is the ‘long form.’ In the ‘wide form,’ all data for the individual appear on a single ‘line’.  The ‘wide form’ is unmanageable for models of any complexity and for stated preference applications.</a:t>
            </a:r>
            <a:endParaRPr lang="en-US" sz="140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28800" y="3048000"/>
            <a:ext cx="7010400" cy="7620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40666" y="5791200"/>
            <a:ext cx="1981200" cy="3048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914400" y="9906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No model:         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Constants only: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(1/N)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6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d</a:t>
            </a:r>
            <a:r>
              <a:rPr lang="en-US" sz="16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(58,63,30,59)/210=.286,.300,.143,.281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Measure improvement in log likelihood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Pseudo R-squared = 1 – LogL/LogL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0" y="2260599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6670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0" y="35814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6096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590800"/>
          <a:ext cx="326527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2" name="Equation" r:id="rId4" imgW="1917700" imgH="939800" progId="Equation.DSMT4">
                  <p:embed/>
                </p:oleObj>
              </mc:Choice>
              <mc:Fallback>
                <p:oleObj name="Equation" r:id="rId4" imgW="1917700" imgH="9398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90800"/>
                        <a:ext cx="3265273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908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Equation" r:id="rId4" imgW="2692400" imgH="863600" progId="Equation.DSMT4">
                  <p:embed/>
                </p:oleObj>
              </mc:Choice>
              <mc:Fallback>
                <p:oleObj name="Equation" r:id="rId4" imgW="2692400" imgH="8636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2514600"/>
                        <a:ext cx="3563471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N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  = actual number of choosers of “j.”</a:t>
            </a:r>
          </a:p>
          <a:p>
            <a:pPr eaLnBrk="1" hangingPunct="1"/>
            <a:r>
              <a:rPr lang="en-US" sz="2400" smtClean="0">
                <a:latin typeface="+mj-lt"/>
              </a:rPr>
              <a:t>Nfit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smtClean="0">
                <a:latin typeface="+mj-lt"/>
                <a:sym typeface="Symbol" pitchFamily="18" charset="2"/>
              </a:rPr>
              <a:t>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Cross tabulate: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N</a:t>
            </a:r>
            <a:r>
              <a:rPr lang="en-US" sz="1800" smtClean="0">
                <a:latin typeface="+mj-lt"/>
                <a:sym typeface="Symbol" pitchFamily="18" charset="2"/>
              </a:rPr>
              <a:t>jk </a:t>
            </a:r>
            <a:r>
              <a:rPr lang="en-US" sz="2400" smtClean="0">
                <a:latin typeface="+mj-lt"/>
                <a:sym typeface="Symbol" pitchFamily="18" charset="2"/>
              </a:rPr>
              <a:t>=  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d</a:t>
            </a:r>
            <a:r>
              <a:rPr lang="en-US" sz="18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 Predicted P(i,k)</a:t>
            </a:r>
            <a:br>
              <a:rPr lang="en-US" sz="2400" smtClean="0">
                <a:latin typeface="+mj-lt"/>
                <a:sym typeface="Symbol" pitchFamily="18" charset="2"/>
              </a:rPr>
            </a:b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52276" y="1905000"/>
          <a:ext cx="7810724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3" name="Equation" r:id="rId4" imgW="4229100" imgH="1816100" progId="Equation.DSMT4">
                  <p:embed/>
                </p:oleObj>
              </mc:Choice>
              <mc:Fallback>
                <p:oleObj name="Equation" r:id="rId4" imgW="4229100" imgH="18161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276" y="1905000"/>
                        <a:ext cx="7810724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745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2209800" y="2263775"/>
          <a:ext cx="4588463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5" name="Equation" r:id="rId4" imgW="2806700" imgH="2159000" progId="Equation.DSMT4">
                  <p:embed/>
                </p:oleObj>
              </mc:Choice>
              <mc:Fallback>
                <p:oleObj name="Equation" r:id="rId4" imgW="2806700" imgH="2159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263775"/>
                        <a:ext cx="4588463" cy="352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4278868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4278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2221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754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4" imgW="4368800" imgH="2133600" progId="Equation.DSMT4">
                  <p:embed/>
                </p:oleObj>
              </mc:Choice>
              <mc:Fallback>
                <p:oleObj name="Equation" r:id="rId4" imgW="4368800" imgH="2133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800921" cy="3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8389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1219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Use Krinsky and Robb to compute standard errors for Elasticities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3267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55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4384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</a:t>
            </a:r>
            <a:r>
              <a:rPr lang="en-US" sz="2000" b="1" smtClean="0">
                <a:latin typeface="+mj-lt"/>
              </a:rPr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Scenario: GC(car)=[*]1.25$  Car_GC rises by 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44588"/>
            <a:ext cx="7391400" cy="608012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5400"/>
            <a:ext cx="7772400" cy="608012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14400" y="202565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3108325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897062"/>
            <a:ext cx="7315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85800" y="5181600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6248400" y="5292725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7200" y="1165225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7030A0"/>
                </a:solidFill>
                <a:latin typeface="Arial" charset="0"/>
              </a:rPr>
              <a:t>Model Estimation Step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5562600" y="1447800"/>
            <a:ext cx="335280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Simulation Step</a:t>
            </a:r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143000" y="1066800"/>
            <a:ext cx="7010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2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 smtClean="0">
                <a:latin typeface="Courier New" pitchFamily="49" charset="0"/>
              </a:rPr>
              <a:t>|</a:t>
            </a:r>
            <a:r>
              <a:rPr lang="en-US" sz="1200" b="1">
                <a:latin typeface="Courier New" pitchFamily="49" charset="0"/>
              </a:rPr>
              <a:t>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14450" y="56388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62200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U(alt) = a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+ b</a:t>
            </a:r>
            <a:r>
              <a:rPr lang="en-US" sz="2400" baseline="-25000" smtClean="0">
                <a:latin typeface="+mj-lt"/>
              </a:rPr>
              <a:t>INCOME</a:t>
            </a:r>
            <a:r>
              <a:rPr lang="en-US" sz="2400" smtClean="0">
                <a:latin typeface="+mj-lt"/>
              </a:rPr>
              <a:t>*INCOME + b</a:t>
            </a:r>
            <a:r>
              <a:rPr lang="en-US" sz="2400" baseline="-25000" smtClean="0">
                <a:latin typeface="+mj-lt"/>
              </a:rPr>
              <a:t>Attribute</a:t>
            </a:r>
            <a:r>
              <a:rPr lang="en-US" sz="2400" smtClean="0">
                <a:latin typeface="+mj-lt"/>
              </a:rPr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When MU(Income) is not available, an approximation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=  </a:t>
            </a:r>
            <a:r>
              <a:rPr lang="el-GR" sz="2400" smtClean="0">
                <a:latin typeface="+mj-lt"/>
              </a:rPr>
              <a:t>α</a:t>
            </a:r>
            <a:r>
              <a:rPr lang="en-US" sz="2400" baseline="-25000" smtClean="0">
                <a:latin typeface="+mj-lt"/>
              </a:rPr>
              <a:t>alt</a:t>
            </a:r>
            <a:r>
              <a:rPr lang="en-US" sz="2400" smtClean="0">
                <a:latin typeface="+mj-lt"/>
              </a:rPr>
              <a:t>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Cost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INVT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TTME</a:t>
            </a:r>
            <a:r>
              <a:rPr lang="en-US" sz="2400" smtClean="0">
                <a:latin typeface="+mj-lt"/>
              </a:rPr>
              <a:t> TTME +    </a:t>
            </a:r>
            <a:r>
              <a:rPr lang="el-GR" sz="2400" smtClean="0">
                <a:latin typeface="+mj-lt"/>
              </a:rPr>
              <a:t>ε</a:t>
            </a:r>
            <a:r>
              <a:rPr lang="en-US" sz="2400" baseline="-25000" smtClean="0">
                <a:latin typeface="+mj-lt"/>
              </a:rPr>
              <a:t>alt 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in vehicle time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terminal time  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TIME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8768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Very different estimates suggests this might not be a very good model.</a:t>
            </a:r>
            <a:endParaRPr lang="en-US" sz="1600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4" imgW="4495800" imgH="3022600" progId="Equation.DSMT4">
                  <p:embed/>
                </p:oleObj>
              </mc:Choice>
              <mc:Fallback>
                <p:oleObj name="Equation" r:id="rId4" imgW="4495800" imgH="30226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464300" cy="434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990600"/>
            <a:ext cx="62484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    U</a:t>
            </a:r>
            <a:r>
              <a:rPr lang="en-US" sz="1800" baseline="-25000" smtClean="0">
                <a:latin typeface="+mj-lt"/>
              </a:rPr>
              <a:t>itj</a:t>
            </a:r>
            <a:r>
              <a:rPr lang="en-US" sz="2400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4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8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>
                <a:latin typeface="+mj-lt"/>
              </a:rPr>
              <a:t>          Behavioral implication of IID is independence from irrelevant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alternatives.  If an alternative is removed, probability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spread equally across the remaining alternatives. This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6" name="Equation" r:id="rId4" imgW="4051300" imgH="1219200" progId="Equation.DSMT4">
                  <p:embed/>
                </p:oleObj>
              </mc:Choice>
              <mc:Fallback>
                <p:oleObj name="Equation" r:id="rId4" imgW="4051300" imgH="1219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828800"/>
                        <a:ext cx="60769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29114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8385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3600" y="1279525"/>
            <a:ext cx="311912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kern="0" smtClean="0"/>
              <a:t>Behavioral Implication of IIA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Estimate full model with “irrelevant alternatives”</a:t>
            </a:r>
          </a:p>
          <a:p>
            <a:pPr eaLnBrk="1" hangingPunct="1"/>
            <a:r>
              <a:rPr lang="en-US" sz="2000" smtClean="0">
                <a:latin typeface="+mj-lt"/>
              </a:rPr>
              <a:t>Estimate the short model eliminating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Eliminate individuals who chose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Drop attributes that are constant in the surviving choice set.</a:t>
            </a:r>
          </a:p>
          <a:p>
            <a:pPr eaLnBrk="1" hangingPunct="1"/>
            <a:r>
              <a:rPr lang="en-US" sz="2000" smtClean="0">
                <a:latin typeface="+mj-lt"/>
              </a:rPr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Use a Hausman test: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2" name="Equation" r:id="rId4" imgW="2654300" imgH="279400" progId="Equation.DSMT4">
                  <p:embed/>
                </p:oleObj>
              </mc:Choice>
              <mc:Fallback>
                <p:oleObj name="Equation" r:id="rId4" imgW="2654300" imgH="2794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226050"/>
                        <a:ext cx="46386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41375"/>
            <a:ext cx="8229600" cy="1139825"/>
          </a:xfrm>
        </p:spPr>
        <p:txBody>
          <a:bodyPr/>
          <a:lstStyle/>
          <a:p>
            <a:r>
              <a:rPr lang="en-US" sz="2400" b="1" smtClean="0"/>
              <a:t>Alternative to Utility Maximization (!)</a:t>
            </a:r>
            <a:br>
              <a:rPr lang="en-US" sz="2400" b="1" smtClean="0"/>
            </a:br>
            <a:r>
              <a:rPr lang="en-US" sz="2400" b="1" smtClean="0"/>
              <a:t>Minimizing Random Regret</a:t>
            </a:r>
            <a:endParaRPr lang="en-US" sz="2400" b="1"/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57399"/>
            <a:ext cx="6338888" cy="468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20541"/>
            <a:ext cx="8229600" cy="1139825"/>
          </a:xfrm>
        </p:spPr>
        <p:txBody>
          <a:bodyPr/>
          <a:lstStyle/>
          <a:p>
            <a:r>
              <a:rPr lang="en-US" smtClean="0"/>
              <a:t>RUM vs. Random Regret</a:t>
            </a:r>
            <a:endParaRPr lang="en-US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17987"/>
            <a:ext cx="3733800" cy="47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760366"/>
            <a:ext cx="3505200" cy="494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676400"/>
            <a:ext cx="7010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+mj-lt"/>
              </a:rPr>
              <a:t>Fixed Effects Multinomial Logit:</a:t>
            </a:r>
          </a:p>
          <a:p>
            <a:pPr eaLnBrk="1" hangingPunct="1">
              <a:defRPr/>
            </a:pPr>
            <a:endParaRPr lang="en-US" sz="4000" smtClean="0">
              <a:latin typeface="+mj-lt"/>
            </a:endParaRPr>
          </a:p>
          <a:p>
            <a:pPr eaLnBrk="1" hangingPunct="1">
              <a:defRPr/>
            </a:pPr>
            <a:r>
              <a:rPr lang="en-US" sz="4000" smtClean="0">
                <a:latin typeface="+mj-lt"/>
              </a:rPr>
              <a:t>Application of Minimum Distance Estimation</a:t>
            </a:r>
            <a:endParaRPr lang="en-US" sz="4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5612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latin typeface="Arial" charset="0"/>
                <a:cs typeface="Arial" charset="0"/>
              </a:rPr>
              <a:t>Binary Logit Conditional Probabiities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/>
        </p:nvGraphicFramePr>
        <p:xfrm>
          <a:off x="1295400" y="1857375"/>
          <a:ext cx="7242175" cy="461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4" name="Equation" r:id="rId4" imgW="4457700" imgH="2844800" progId="Equation.DSMT4">
                  <p:embed/>
                </p:oleObj>
              </mc:Choice>
              <mc:Fallback>
                <p:oleObj name="Equation" r:id="rId4" imgW="4457700" imgH="284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57375"/>
                        <a:ext cx="7242175" cy="461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16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404906"/>
              </p:ext>
            </p:extLst>
          </p:nvPr>
        </p:nvGraphicFramePr>
        <p:xfrm>
          <a:off x="838200" y="3454400"/>
          <a:ext cx="76247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8" name="Equation" r:id="rId3" imgW="4178300" imgH="1739900" progId="Equation.DSMT4">
                  <p:embed/>
                </p:oleObj>
              </mc:Choice>
              <mc:Fallback>
                <p:oleObj name="Equation" r:id="rId3" imgW="4178300" imgH="173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54400"/>
                        <a:ext cx="76247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18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3402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937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altLang="en-US" sz="3200" b="1" kern="0">
                <a:latin typeface="Arial" charset="0"/>
                <a:ea typeface="+mj-ea"/>
              </a:rPr>
              <a:t>Example</a:t>
            </a:r>
            <a:r>
              <a:rPr lang="en-US" altLang="en-US" sz="3200" b="1" kern="0">
                <a:latin typeface="Arial" charset="0"/>
                <a:ea typeface="+mj-ea"/>
              </a:rPr>
              <a:t>: </a:t>
            </a:r>
            <a:r>
              <a:rPr lang="en-US" altLang="en-US" sz="3200" b="1" kern="0" smtClean="0">
                <a:latin typeface="Arial" charset="0"/>
                <a:ea typeface="+mj-ea"/>
              </a:rPr>
              <a:t>Seven Period </a:t>
            </a:r>
            <a:r>
              <a:rPr lang="en-US" altLang="en-US" sz="3200" b="1" kern="0">
                <a:latin typeface="Arial" charset="0"/>
                <a:ea typeface="+mj-ea"/>
              </a:rPr>
              <a:t>Binary Logit</a:t>
            </a:r>
          </a:p>
        </p:txBody>
      </p:sp>
    </p:spTree>
    <p:extLst>
      <p:ext uri="{BB962C8B-B14F-4D97-AF65-F5344CB8AC3E}">
        <p14:creationId xmlns:p14="http://schemas.microsoft.com/office/powerpoint/2010/main" val="705388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5293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29000"/>
            <a:ext cx="7737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220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852110"/>
              </p:ext>
            </p:extLst>
          </p:nvPr>
        </p:nvGraphicFramePr>
        <p:xfrm>
          <a:off x="1066800" y="1176337"/>
          <a:ext cx="708660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82" name="Equation" r:id="rId3" imgW="4279900" imgH="1130300" progId="Equation.DSMT4">
                  <p:embed/>
                </p:oleObj>
              </mc:Choice>
              <mc:Fallback>
                <p:oleObj name="Equation" r:id="rId3" imgW="4279900" imgH="1130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76337"/>
                        <a:ext cx="7086600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7750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22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18" y="1091570"/>
            <a:ext cx="7980363" cy="500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2"/>
          <p:cNvSpPr txBox="1">
            <a:spLocks noChangeArrowheads="1"/>
          </p:cNvSpPr>
          <p:nvPr/>
        </p:nvSpPr>
        <p:spPr bwMode="auto">
          <a:xfrm>
            <a:off x="533400" y="6096000"/>
            <a:ext cx="822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sample is 200 individuals each observed 50 times.</a:t>
            </a:r>
          </a:p>
        </p:txBody>
      </p:sp>
    </p:spTree>
    <p:extLst>
      <p:ext uri="{BB962C8B-B14F-4D97-AF65-F5344CB8AC3E}">
        <p14:creationId xmlns:p14="http://schemas.microsoft.com/office/powerpoint/2010/main" val="380344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104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Oval 2"/>
          <p:cNvSpPr>
            <a:spLocks noChangeArrowheads="1"/>
          </p:cNvSpPr>
          <p:nvPr/>
        </p:nvSpPr>
        <p:spPr bwMode="auto">
          <a:xfrm>
            <a:off x="1524000" y="3962400"/>
            <a:ext cx="2133600" cy="914400"/>
          </a:xfrm>
          <a:prstGeom prst="ellipse">
            <a:avLst/>
          </a:prstGeom>
          <a:solidFill>
            <a:srgbClr val="CCECFF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97284" name="TextBox 3"/>
          <p:cNvSpPr txBox="1">
            <a:spLocks noChangeArrowheads="1"/>
          </p:cNvSpPr>
          <p:nvPr/>
        </p:nvSpPr>
        <p:spPr bwMode="auto">
          <a:xfrm>
            <a:off x="838200" y="5715000"/>
            <a:ext cx="754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data are generated from a probit process with b1 = b2 = .5. But, it is fit as a logit model.  The coefficients obey the familiar relationship, 1.6*probit.</a:t>
            </a:r>
          </a:p>
        </p:txBody>
      </p:sp>
      <p:cxnSp>
        <p:nvCxnSpPr>
          <p:cNvPr id="97285" name="Straight Arrow Connector 5"/>
          <p:cNvCxnSpPr>
            <a:cxnSpLocks noChangeShapeType="1"/>
          </p:cNvCxnSpPr>
          <p:nvPr/>
        </p:nvCxnSpPr>
        <p:spPr bwMode="auto">
          <a:xfrm rot="10800000" flipV="1">
            <a:off x="5867400" y="4648200"/>
            <a:ext cx="1447800" cy="457200"/>
          </a:xfrm>
          <a:prstGeom prst="straightConnector1">
            <a:avLst/>
          </a:prstGeom>
          <a:noFill/>
          <a:ln w="19050" algn="ctr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8716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357666"/>
              </p:ext>
            </p:extLst>
          </p:nvPr>
        </p:nvGraphicFramePr>
        <p:xfrm>
          <a:off x="914400" y="1477962"/>
          <a:ext cx="7299325" cy="51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6" name="Equation" r:id="rId3" imgW="5143500" imgH="3632200" progId="Equation.DSMT4">
                  <p:embed/>
                </p:oleObj>
              </mc:Choice>
              <mc:Fallback>
                <p:oleObj name="Equation" r:id="rId3" imgW="5143500" imgH="3632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77962"/>
                        <a:ext cx="7299325" cy="515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07" name="TextBox 2"/>
          <p:cNvSpPr txBox="1">
            <a:spLocks noChangeArrowheads="1"/>
          </p:cNvSpPr>
          <p:nvPr/>
        </p:nvSpPr>
        <p:spPr bwMode="auto">
          <a:xfrm>
            <a:off x="838200" y="1001712"/>
            <a:ext cx="769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Multinomial Logit Model:  J+1  choices including a base choice.</a:t>
            </a:r>
          </a:p>
        </p:txBody>
      </p:sp>
    </p:spTree>
    <p:extLst>
      <p:ext uri="{BB962C8B-B14F-4D97-AF65-F5344CB8AC3E}">
        <p14:creationId xmlns:p14="http://schemas.microsoft.com/office/powerpoint/2010/main" val="9427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Estimation Strategy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Conditional ML of the full MNL model.  Impressively complicated.</a:t>
            </a:r>
          </a:p>
          <a:p>
            <a:r>
              <a:rPr lang="en-US" altLang="en-US" smtClean="0"/>
              <a:t>A Minimum Distance (MDE) Strategy</a:t>
            </a:r>
          </a:p>
          <a:p>
            <a:pPr lvl="1"/>
            <a:r>
              <a:rPr lang="en-US" altLang="en-US" smtClean="0"/>
              <a:t>Each alternative treated as a binary choice vs. the base provides an estimator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b="1" smtClean="0"/>
          </a:p>
          <a:p>
            <a:pPr lvl="2"/>
            <a:r>
              <a:rPr lang="en-US" altLang="en-US" smtClean="0"/>
              <a:t>Select subsample that chose either option j or the base</a:t>
            </a:r>
          </a:p>
          <a:p>
            <a:pPr lvl="2"/>
            <a:r>
              <a:rPr lang="en-US" altLang="en-US" smtClean="0"/>
              <a:t>Estimate </a:t>
            </a:r>
            <a:r>
              <a:rPr lang="en-US" altLang="en-US" b="1" smtClean="0">
                <a:sym typeface="Symbol" pitchFamily="18" charset="2"/>
              </a:rPr>
              <a:t> </a:t>
            </a:r>
            <a:r>
              <a:rPr lang="en-US" altLang="en-US" smtClean="0"/>
              <a:t>using this binary choice setting</a:t>
            </a:r>
          </a:p>
          <a:p>
            <a:pPr lvl="2"/>
            <a:r>
              <a:rPr lang="en-US" altLang="en-US" smtClean="0"/>
              <a:t>This provides J different estimators of the same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pPr lvl="1"/>
            <a:r>
              <a:rPr lang="en-US" altLang="en-US" smtClean="0"/>
              <a:t>Optimally combine the different estimators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456252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3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Minimum Distance Estimation</a:t>
            </a:r>
          </a:p>
        </p:txBody>
      </p:sp>
      <p:graphicFrame>
        <p:nvGraphicFramePr>
          <p:cNvPr id="100355" name="Object 2"/>
          <p:cNvGraphicFramePr>
            <a:graphicFrameLocks noChangeAspect="1"/>
          </p:cNvGraphicFramePr>
          <p:nvPr/>
        </p:nvGraphicFramePr>
        <p:xfrm>
          <a:off x="838200" y="1866900"/>
          <a:ext cx="715168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30" name="Equation" r:id="rId3" imgW="4826000" imgH="2159000" progId="Equation.DSMT4">
                  <p:embed/>
                </p:oleObj>
              </mc:Choice>
              <mc:Fallback>
                <p:oleObj name="Equation" r:id="rId3" imgW="4826000" imgH="2159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66900"/>
                        <a:ext cx="7151688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55680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1379" name="Object 2"/>
          <p:cNvGraphicFramePr>
            <a:graphicFrameLocks noChangeAspect="1"/>
          </p:cNvGraphicFramePr>
          <p:nvPr/>
        </p:nvGraphicFramePr>
        <p:xfrm>
          <a:off x="781050" y="2028825"/>
          <a:ext cx="7191375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4" name="Equation" r:id="rId3" imgW="4851400" imgH="2476500" progId="Equation.DSMT4">
                  <p:embed/>
                </p:oleObj>
              </mc:Choice>
              <mc:Fallback>
                <p:oleObj name="Equation" r:id="rId3" imgW="4851400" imgH="2476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2028825"/>
                        <a:ext cx="7191375" cy="367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4098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MDE Estimation</a:t>
            </a:r>
          </a:p>
        </p:txBody>
      </p:sp>
      <p:graphicFrame>
        <p:nvGraphicFramePr>
          <p:cNvPr id="102403" name="Object 2"/>
          <p:cNvGraphicFramePr>
            <a:graphicFrameLocks noChangeAspect="1"/>
          </p:cNvGraphicFramePr>
          <p:nvPr/>
        </p:nvGraphicFramePr>
        <p:xfrm>
          <a:off x="1055688" y="2066925"/>
          <a:ext cx="6645275" cy="359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78" name="Equation" r:id="rId3" imgW="4483100" imgH="2425700" progId="Equation.DSMT4">
                  <p:embed/>
                </p:oleObj>
              </mc:Choice>
              <mc:Fallback>
                <p:oleObj name="Equation" r:id="rId3" imgW="4483100" imgH="2425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2066925"/>
                        <a:ext cx="6645275" cy="3595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60106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80359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9950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73271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339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3420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Oval 2"/>
          <p:cNvSpPr>
            <a:spLocks noChangeArrowheads="1"/>
          </p:cNvSpPr>
          <p:nvPr/>
        </p:nvSpPr>
        <p:spPr bwMode="auto">
          <a:xfrm>
            <a:off x="5334000" y="55626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23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86923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7809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7787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Oval 2"/>
          <p:cNvSpPr>
            <a:spLocks noChangeArrowheads="1"/>
          </p:cNvSpPr>
          <p:nvPr/>
        </p:nvSpPr>
        <p:spPr bwMode="auto">
          <a:xfrm>
            <a:off x="4191000" y="54102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9090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5343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708660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Oval 3"/>
          <p:cNvSpPr>
            <a:spLocks noChangeArrowheads="1"/>
          </p:cNvSpPr>
          <p:nvPr/>
        </p:nvSpPr>
        <p:spPr bwMode="auto">
          <a:xfrm>
            <a:off x="3276600" y="22098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260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725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1264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597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Oval 2"/>
          <p:cNvSpPr>
            <a:spLocks noChangeArrowheads="1"/>
          </p:cNvSpPr>
          <p:nvPr/>
        </p:nvSpPr>
        <p:spPr bwMode="auto">
          <a:xfrm>
            <a:off x="4343400" y="54864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43196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Why a 500 fold increase in speed?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895600"/>
          </a:xfrm>
        </p:spPr>
        <p:txBody>
          <a:bodyPr/>
          <a:lstStyle/>
          <a:p>
            <a:r>
              <a:rPr lang="en-US" altLang="en-US" smtClean="0"/>
              <a:t>MDE is much faster</a:t>
            </a:r>
          </a:p>
          <a:p>
            <a:r>
              <a:rPr lang="en-US" altLang="en-US" smtClean="0"/>
              <a:t>Not using Krailo and Pike, or not using efficiently</a:t>
            </a:r>
          </a:p>
          <a:p>
            <a:r>
              <a:rPr lang="en-US" altLang="en-US" smtClean="0"/>
              <a:t>Numerical derivatives for an extremely messy function (increase the number of function evaluations by at least 5 times)</a:t>
            </a:r>
          </a:p>
        </p:txBody>
      </p:sp>
    </p:spTree>
    <p:extLst>
      <p:ext uri="{BB962C8B-B14F-4D97-AF65-F5344CB8AC3E}">
        <p14:creationId xmlns:p14="http://schemas.microsoft.com/office/powerpoint/2010/main" val="28437789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971800"/>
            <a:ext cx="7010400" cy="13716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+mj-lt"/>
              </a:rPr>
              <a:t>Rank Data and Best/Worst</a:t>
            </a:r>
          </a:p>
        </p:txBody>
      </p:sp>
    </p:spTree>
    <p:extLst>
      <p:ext uri="{BB962C8B-B14F-4D97-AF65-F5344CB8AC3E}">
        <p14:creationId xmlns:p14="http://schemas.microsoft.com/office/powerpoint/2010/main" val="305011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1143000"/>
            <a:ext cx="73691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042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r>
              <a:rPr lang="en-US" altLang="en-US" smtClean="0"/>
              <a:t>Rank Data and Exploded Logit</a:t>
            </a:r>
          </a:p>
        </p:txBody>
      </p:sp>
      <p:pic>
        <p:nvPicPr>
          <p:cNvPr id="931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57451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TextBox 4"/>
          <p:cNvSpPr txBox="1">
            <a:spLocks noChangeArrowheads="1"/>
          </p:cNvSpPr>
          <p:nvPr/>
        </p:nvSpPr>
        <p:spPr bwMode="auto">
          <a:xfrm>
            <a:off x="6172200" y="2743200"/>
            <a:ext cx="2362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>
                <a:latin typeface="Arial" panose="020B0604020202020204" pitchFamily="34" charset="0"/>
              </a:rPr>
              <a:t>Alt 1 is the best overall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3 is the best among</a:t>
            </a:r>
            <a:br>
              <a:rPr lang="en-US" altLang="en-US" sz="1400" b="1">
                <a:latin typeface="Arial" panose="020B0604020202020204" pitchFamily="34" charset="0"/>
              </a:rPr>
            </a:br>
            <a:r>
              <a:rPr lang="en-US" altLang="en-US" sz="1400" b="1">
                <a:latin typeface="Arial" panose="020B0604020202020204" pitchFamily="34" charset="0"/>
              </a:rPr>
              <a:t>remaining alts 2,3,4,5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5 is the best among </a:t>
            </a:r>
            <a:br>
              <a:rPr lang="en-US" altLang="en-US" sz="1400" b="1">
                <a:latin typeface="Arial" panose="020B0604020202020204" pitchFamily="34" charset="0"/>
              </a:rPr>
            </a:br>
            <a:r>
              <a:rPr lang="en-US" altLang="en-US" sz="1400" b="1">
                <a:latin typeface="Arial" panose="020B0604020202020204" pitchFamily="34" charset="0"/>
              </a:rPr>
              <a:t>remaining alts 2,4,5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2 is the best among remaining alts 2,4</a:t>
            </a:r>
          </a:p>
          <a:p>
            <a:endParaRPr lang="en-US" altLang="en-US" sz="1400" b="1">
              <a:latin typeface="Arial" panose="020B0604020202020204" pitchFamily="34" charset="0"/>
            </a:endParaRPr>
          </a:p>
          <a:p>
            <a:r>
              <a:rPr lang="en-US" altLang="en-US" sz="1400" b="1">
                <a:latin typeface="Arial" panose="020B0604020202020204" pitchFamily="34" charset="0"/>
              </a:rPr>
              <a:t>Alt 4 is the worst.</a:t>
            </a:r>
          </a:p>
        </p:txBody>
      </p:sp>
    </p:spTree>
    <p:extLst>
      <p:ext uri="{BB962C8B-B14F-4D97-AF65-F5344CB8AC3E}">
        <p14:creationId xmlns:p14="http://schemas.microsoft.com/office/powerpoint/2010/main" val="14902564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>
          <a:xfrm>
            <a:off x="0" y="1905000"/>
            <a:ext cx="64770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685800" y="2819400"/>
          <a:ext cx="8080375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2" name="Equation" r:id="rId3" imgW="4178300" imgH="1536700" progId="Equation.DSMT4">
                  <p:embed/>
                </p:oleObj>
              </mc:Choice>
              <mc:Fallback>
                <p:oleObj name="Equation" r:id="rId3" imgW="4178300" imgH="153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9400"/>
                        <a:ext cx="8080375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3708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 idx="4294967295"/>
          </p:nvPr>
        </p:nvSpPr>
        <p:spPr>
          <a:xfrm>
            <a:off x="0" y="1371600"/>
            <a:ext cx="8229600" cy="530225"/>
          </a:xfrm>
        </p:spPr>
        <p:txBody>
          <a:bodyPr/>
          <a:lstStyle/>
          <a:p>
            <a:r>
              <a:rPr lang="en-US" altLang="en-US" smtClean="0"/>
              <a:t>Exploded Logit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5800" y="1981200"/>
          <a:ext cx="8080375" cy="373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6" name="Equation" r:id="rId3" imgW="4178300" imgH="1930400" progId="Equation.DSMT4">
                  <p:embed/>
                </p:oleObj>
              </mc:Choice>
              <mc:Fallback>
                <p:oleObj name="Equation" r:id="rId3" imgW="4178300" imgH="193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8080375" cy="373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49130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altLang="en-US" smtClean="0"/>
              <a:t>Best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Individual simultaneously ranks best and worst alternatives.</a:t>
            </a:r>
          </a:p>
          <a:p>
            <a:pPr>
              <a:defRPr/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(alt j) = best = </a:t>
            </a:r>
            <a:r>
              <a:rPr lang="en-US" sz="2400" dirty="0" err="1" smtClean="0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[U(j)] / 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 smtClean="0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[U(m)]</a:t>
            </a:r>
          </a:p>
          <a:p>
            <a:pPr>
              <a:defRPr/>
            </a:pPr>
            <a:r>
              <a:rPr lang="en-US" sz="2400" dirty="0" err="1" smtClean="0">
                <a:latin typeface="+mj-lt"/>
                <a:sym typeface="Symbol" panose="05050102010706020507" pitchFamily="18" charset="2"/>
              </a:rPr>
              <a:t>Prob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(alt k) = worst = </a:t>
            </a:r>
            <a:r>
              <a:rPr lang="en-US" sz="2400" dirty="0" err="1">
                <a:latin typeface="+mj-lt"/>
              </a:rPr>
              <a:t>exp</a:t>
            </a:r>
            <a:r>
              <a:rPr lang="en-US" sz="2400" dirty="0" smtClean="0">
                <a:latin typeface="+mj-lt"/>
              </a:rPr>
              <a:t>[-U(k)] </a:t>
            </a:r>
            <a:r>
              <a:rPr lang="en-US" sz="2400" dirty="0">
                <a:latin typeface="+mj-lt"/>
              </a:rPr>
              <a:t>/ </a:t>
            </a:r>
            <a:r>
              <a:rPr lang="en-US" sz="2400" dirty="0">
                <a:latin typeface="+mj-lt"/>
                <a:sym typeface="Symbol" panose="05050102010706020507" pitchFamily="18" charset="2"/>
              </a:rPr>
              <a:t></a:t>
            </a:r>
            <a:r>
              <a:rPr lang="en-US" sz="2400" baseline="-25000" dirty="0" err="1">
                <a:latin typeface="+mj-lt"/>
                <a:sym typeface="Symbol" panose="05050102010706020507" pitchFamily="18" charset="2"/>
              </a:rPr>
              <a:t>m</a:t>
            </a:r>
            <a:r>
              <a:rPr lang="en-US" sz="2400" dirty="0" err="1">
                <a:latin typeface="+mj-lt"/>
                <a:sym typeface="Symbol" panose="05050102010706020507" pitchFamily="18" charset="2"/>
              </a:rPr>
              <a:t>exp</a:t>
            </a:r>
            <a:r>
              <a:rPr lang="en-US" sz="2400" dirty="0" smtClean="0">
                <a:latin typeface="+mj-lt"/>
                <a:sym typeface="Symbol" panose="05050102010706020507" pitchFamily="18" charset="2"/>
              </a:rPr>
              <a:t>[-U(m)]</a:t>
            </a:r>
            <a:endParaRPr lang="en-US" sz="2400" dirty="0">
              <a:latin typeface="+mj-lt"/>
              <a:sym typeface="Symbol" panose="05050102010706020507" pitchFamily="18" charset="2"/>
            </a:endParaRPr>
          </a:p>
        </p:txBody>
      </p:sp>
      <p:pic>
        <p:nvPicPr>
          <p:cNvPr id="942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962400"/>
            <a:ext cx="8391525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566738" y="5054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4214" name="Rectangle 5"/>
          <p:cNvSpPr>
            <a:spLocks noChangeArrowheads="1"/>
          </p:cNvSpPr>
          <p:nvPr/>
        </p:nvSpPr>
        <p:spPr bwMode="auto">
          <a:xfrm>
            <a:off x="584200" y="5562600"/>
            <a:ext cx="8255000" cy="25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94215" name="Straight Connector 7"/>
          <p:cNvCxnSpPr>
            <a:cxnSpLocks noChangeShapeType="1"/>
          </p:cNvCxnSpPr>
          <p:nvPr/>
        </p:nvCxnSpPr>
        <p:spPr bwMode="auto">
          <a:xfrm>
            <a:off x="584200" y="5308600"/>
            <a:ext cx="8237538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76465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0199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905000" y="1828800"/>
            <a:ext cx="4572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4988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>
                <a:solidFill>
                  <a:srgbClr val="7030A0"/>
                </a:solidFill>
                <a:latin typeface="Arial" panose="020B0604020202020204" pitchFamily="34" charset="0"/>
              </a:rPr>
              <a:t>Choices</a:t>
            </a:r>
          </a:p>
        </p:txBody>
      </p:sp>
    </p:spTree>
    <p:extLst>
      <p:ext uri="{BB962C8B-B14F-4D97-AF65-F5344CB8AC3E}">
        <p14:creationId xmlns:p14="http://schemas.microsoft.com/office/powerpoint/2010/main" val="759466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>
                <a:latin typeface="Arial" panose="020B0604020202020204" pitchFamily="34" charset="0"/>
              </a:rPr>
              <a:t>Best</a:t>
            </a:r>
          </a:p>
        </p:txBody>
      </p:sp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576263" y="34623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7285" name="Rectangle 6"/>
          <p:cNvSpPr>
            <a:spLocks noChangeArrowheads="1"/>
          </p:cNvSpPr>
          <p:nvPr/>
        </p:nvSpPr>
        <p:spPr bwMode="auto">
          <a:xfrm>
            <a:off x="576263" y="5519738"/>
            <a:ext cx="8110537" cy="1066800"/>
          </a:xfrm>
          <a:prstGeom prst="rect">
            <a:avLst/>
          </a:prstGeom>
          <a:solidFill>
            <a:srgbClr val="92D05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1733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478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Rectangle 2"/>
          <p:cNvSpPr>
            <a:spLocks noChangeArrowheads="1"/>
          </p:cNvSpPr>
          <p:nvPr/>
        </p:nvSpPr>
        <p:spPr bwMode="auto">
          <a:xfrm>
            <a:off x="576263" y="2455863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8308" name="TextBox 4"/>
          <p:cNvSpPr txBox="1">
            <a:spLocks noChangeArrowheads="1"/>
          </p:cNvSpPr>
          <p:nvPr/>
        </p:nvSpPr>
        <p:spPr bwMode="auto">
          <a:xfrm>
            <a:off x="3352800" y="12954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>
                <a:latin typeface="Arial" panose="020B0604020202020204" pitchFamily="34" charset="0"/>
              </a:rPr>
              <a:t>Worst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576263" y="4495800"/>
            <a:ext cx="8110537" cy="1066800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8604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371600"/>
            <a:ext cx="6281737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1354138" y="1371600"/>
            <a:ext cx="4953000" cy="228600"/>
          </a:xfrm>
          <a:prstGeom prst="rect">
            <a:avLst/>
          </a:prstGeom>
          <a:solidFill>
            <a:srgbClr val="99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5322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37723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TextBox 2"/>
          <p:cNvSpPr txBox="1">
            <a:spLocks noChangeArrowheads="1"/>
          </p:cNvSpPr>
          <p:nvPr/>
        </p:nvSpPr>
        <p:spPr bwMode="auto">
          <a:xfrm>
            <a:off x="457200" y="1371600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>
                <a:latin typeface="Arial" panose="020B0604020202020204" pitchFamily="34" charset="0"/>
              </a:rPr>
              <a:t>Uses the result that if U(i,j) is the lowest utility, -U(i,j) is the highest.</a:t>
            </a:r>
          </a:p>
        </p:txBody>
      </p:sp>
    </p:spTree>
    <p:extLst>
      <p:ext uri="{BB962C8B-B14F-4D97-AF65-F5344CB8AC3E}">
        <p14:creationId xmlns:p14="http://schemas.microsoft.com/office/powerpoint/2010/main" val="2499696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8344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TextBox 3"/>
          <p:cNvSpPr txBox="1">
            <a:spLocks noChangeArrowheads="1"/>
          </p:cNvSpPr>
          <p:nvPr/>
        </p:nvSpPr>
        <p:spPr bwMode="auto">
          <a:xfrm>
            <a:off x="457200" y="5334000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>
                <a:latin typeface="Arial" panose="020B0604020202020204" pitchFamily="34" charset="0"/>
              </a:rPr>
              <a:t>Uses the result that if U(i,j) is the lowest utility, -U(i,j) is the highest.</a:t>
            </a:r>
          </a:p>
        </p:txBody>
      </p:sp>
    </p:spTree>
    <p:extLst>
      <p:ext uri="{BB962C8B-B14F-4D97-AF65-F5344CB8AC3E}">
        <p14:creationId xmlns:p14="http://schemas.microsoft.com/office/powerpoint/2010/main" val="31666832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37723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1371600"/>
            <a:ext cx="4800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latin typeface="+mj-lt"/>
                <a:cs typeface="Arial" charset="0"/>
              </a:rPr>
              <a:t>Nested Logit Approach.</a:t>
            </a:r>
          </a:p>
        </p:txBody>
      </p:sp>
      <p:sp>
        <p:nvSpPr>
          <p:cNvPr id="102404" name="Rectangle 5"/>
          <p:cNvSpPr>
            <a:spLocks noChangeArrowheads="1"/>
          </p:cNvSpPr>
          <p:nvPr/>
        </p:nvSpPr>
        <p:spPr bwMode="auto">
          <a:xfrm>
            <a:off x="609600" y="2209800"/>
            <a:ext cx="8153400" cy="1981200"/>
          </a:xfrm>
          <a:prstGeom prst="rect">
            <a:avLst/>
          </a:prstGeom>
          <a:solidFill>
            <a:srgbClr val="99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05" name="Rectangle 6"/>
          <p:cNvSpPr>
            <a:spLocks noChangeArrowheads="1"/>
          </p:cNvSpPr>
          <p:nvPr/>
        </p:nvSpPr>
        <p:spPr bwMode="auto">
          <a:xfrm>
            <a:off x="609600" y="4217988"/>
            <a:ext cx="8153400" cy="1981200"/>
          </a:xfrm>
          <a:prstGeom prst="rect">
            <a:avLst/>
          </a:prstGeom>
          <a:solidFill>
            <a:srgbClr val="6699FF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06" name="Rectangle 7"/>
          <p:cNvSpPr>
            <a:spLocks noChangeArrowheads="1"/>
          </p:cNvSpPr>
          <p:nvPr/>
        </p:nvSpPr>
        <p:spPr bwMode="auto">
          <a:xfrm>
            <a:off x="3276600" y="2209800"/>
            <a:ext cx="304800" cy="9906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07" name="Rectangle 8"/>
          <p:cNvSpPr>
            <a:spLocks noChangeArrowheads="1"/>
          </p:cNvSpPr>
          <p:nvPr/>
        </p:nvSpPr>
        <p:spPr bwMode="auto">
          <a:xfrm>
            <a:off x="3276600" y="4230688"/>
            <a:ext cx="304800" cy="9906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08" name="Rectangle 9"/>
          <p:cNvSpPr>
            <a:spLocks noChangeArrowheads="1"/>
          </p:cNvSpPr>
          <p:nvPr/>
        </p:nvSpPr>
        <p:spPr bwMode="auto">
          <a:xfrm>
            <a:off x="3276600" y="3217863"/>
            <a:ext cx="304800" cy="9906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409" name="Rectangle 10"/>
          <p:cNvSpPr>
            <a:spLocks noChangeArrowheads="1"/>
          </p:cNvSpPr>
          <p:nvPr/>
        </p:nvSpPr>
        <p:spPr bwMode="auto">
          <a:xfrm>
            <a:off x="3276600" y="5226050"/>
            <a:ext cx="304800" cy="9906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550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872648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TextBox 2"/>
          <p:cNvSpPr txBox="1">
            <a:spLocks noChangeArrowheads="1"/>
          </p:cNvSpPr>
          <p:nvPr/>
        </p:nvSpPr>
        <p:spPr bwMode="auto">
          <a:xfrm>
            <a:off x="2057400" y="1524000"/>
            <a:ext cx="533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Nested Logit Approach – Different Scaling for Worst </a:t>
            </a:r>
          </a:p>
        </p:txBody>
      </p:sp>
      <p:sp>
        <p:nvSpPr>
          <p:cNvPr id="103428" name="TextBox 3"/>
          <p:cNvSpPr txBox="1">
            <a:spLocks noChangeArrowheads="1"/>
          </p:cNvSpPr>
          <p:nvPr/>
        </p:nvSpPr>
        <p:spPr bwMode="auto">
          <a:xfrm>
            <a:off x="4343400" y="2590800"/>
            <a:ext cx="3200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8 choices are two blocks of 4.</a:t>
            </a:r>
          </a:p>
          <a:p>
            <a:r>
              <a:rPr lang="en-US" altLang="en-US"/>
              <a:t>Best in one brance, worst in the second branch </a:t>
            </a:r>
          </a:p>
        </p:txBody>
      </p:sp>
    </p:spTree>
    <p:extLst>
      <p:ext uri="{BB962C8B-B14F-4D97-AF65-F5344CB8AC3E}">
        <p14:creationId xmlns:p14="http://schemas.microsoft.com/office/powerpoint/2010/main" val="40739126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9342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4025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1371600"/>
            <a:ext cx="778033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3250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429375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5363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Nonlinear Utility Functions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66800" y="1752600"/>
          <a:ext cx="72437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4" imgW="4292600" imgH="2438400" progId="Equation.DSMT4">
                  <p:embed/>
                </p:oleObj>
              </mc:Choice>
              <mc:Fallback>
                <p:oleObj name="Equation" r:id="rId4" imgW="4292600" imgH="24384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243763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0" y="2133600"/>
            <a:ext cx="2667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0" y="29718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24000" y="50292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600200"/>
            <a:ext cx="7772400" cy="1470025"/>
          </a:xfrm>
        </p:spPr>
        <p:txBody>
          <a:bodyPr/>
          <a:lstStyle/>
          <a:p>
            <a:r>
              <a:rPr lang="en-AU" sz="2800" b="1" smtClean="0"/>
              <a:t>Assessing Prospect Theoretic Functional Forms and Risk in a Nonlinear Logit Framework: Valuing Reliability Embedded Travel Time Savings</a:t>
            </a:r>
            <a:endParaRPr lang="en-US" sz="2800" b="1" smtClean="0"/>
          </a:p>
        </p:txBody>
      </p:sp>
      <p:sp>
        <p:nvSpPr>
          <p:cNvPr id="44035" name="Subtitle 2"/>
          <p:cNvSpPr>
            <a:spLocks noGrp="1"/>
          </p:cNvSpPr>
          <p:nvPr>
            <p:ph type="subTitle" idx="4294967295"/>
          </p:nvPr>
        </p:nvSpPr>
        <p:spPr>
          <a:xfrm>
            <a:off x="1447800" y="3276600"/>
            <a:ext cx="6400800" cy="2362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David Hensher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The University of Sydney, ITLS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William Greene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Stern School of Business, New York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8</a:t>
            </a:r>
            <a:r>
              <a:rPr lang="en-US" sz="1600" baseline="30000" smtClean="0"/>
              <a:t>th</a:t>
            </a:r>
            <a:r>
              <a:rPr lang="en-US" sz="1600" smtClean="0"/>
              <a:t> Annual Advances in Econometrics Conference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Louisiana State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Baton Rouge, LA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November 6-8, 2009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019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Hensher, D., Greene, W., “Embedding Risk Attitude and Decisions Weights in Non-linear Logit to Accommodate Time Variability in the Value of Expected Travel Time Savings,” </a:t>
            </a:r>
            <a:r>
              <a:rPr lang="en-US" sz="1200" i="1" smtClean="0">
                <a:latin typeface="+mj-lt"/>
              </a:rPr>
              <a:t>Transportation Research Part B</a:t>
            </a:r>
            <a:endParaRPr lang="en-US" sz="12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r>
              <a:rPr lang="en-US" b="1" smtClean="0"/>
              <a:t>Prospect Theory</a:t>
            </a:r>
          </a:p>
        </p:txBody>
      </p:sp>
      <p:sp>
        <p:nvSpPr>
          <p:cNvPr id="45059" name="Rectangle 3"/>
          <p:cNvSpPr>
            <a:spLocks noGrp="1"/>
          </p:cNvSpPr>
          <p:nvPr>
            <p:ph idx="1"/>
          </p:nvPr>
        </p:nvSpPr>
        <p:spPr>
          <a:xfrm>
            <a:off x="990600" y="2209800"/>
            <a:ext cx="7848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Marginal value function for an attribute (outcome)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subjective value of attribute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Decision weight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impact of a probability on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utility of a prospect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Value function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,p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value of a prospect that delivers outcome 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 with probability p</a:t>
            </a:r>
            <a:r>
              <a:rPr lang="en-US" sz="2000" baseline="-25000" smtClean="0">
                <a:latin typeface="+mj-lt"/>
              </a:rPr>
              <a:t>m</a:t>
            </a: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We explore functional forms for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with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implications for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685800" y="731837"/>
            <a:ext cx="8229600" cy="792163"/>
          </a:xfrm>
        </p:spPr>
        <p:txBody>
          <a:bodyPr/>
          <a:lstStyle/>
          <a:p>
            <a:pPr eaLnBrk="1" hangingPunct="1"/>
            <a:r>
              <a:rPr lang="en-US" sz="2400" b="1" smtClean="0"/>
              <a:t>An Application of Valuing Reliability (due to Ken Small)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7724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6764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54102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6781800" y="3810000"/>
            <a:ext cx="5334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6781800" y="4343400"/>
            <a:ext cx="5334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391400" y="3738563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7391400" y="42814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Stated Choice Survey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295400" y="1600200"/>
            <a:ext cx="7772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b="1" smtClean="0">
                <a:latin typeface="+mj-lt"/>
              </a:rPr>
              <a:t>Trip Attributes in Stated Choice Design</a:t>
            </a:r>
            <a:endParaRPr lang="en-US" sz="24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Routes A and 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Free flow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Slowed down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Stop/start/crawling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earlier than expected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earlier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at the time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Running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Toll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+mj-lt"/>
              </a:rPr>
              <a:t>Individual Characteristics:  Age, Income, Gender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7400" y="1981200"/>
            <a:ext cx="5029200" cy="381000"/>
          </a:xfrm>
          <a:prstGeom prst="rect">
            <a:avLst/>
          </a:prstGeom>
          <a:solidFill>
            <a:schemeClr val="accent1">
              <a:alpha val="24001"/>
            </a:scheme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57400" y="2362200"/>
            <a:ext cx="5029200" cy="990600"/>
          </a:xfrm>
          <a:prstGeom prst="rect">
            <a:avLst/>
          </a:prstGeom>
          <a:solidFill>
            <a:srgbClr val="FFC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57400" y="3352800"/>
            <a:ext cx="5029200" cy="685800"/>
          </a:xfrm>
          <a:prstGeom prst="rect">
            <a:avLst/>
          </a:prstGeom>
          <a:solidFill>
            <a:srgbClr val="FF0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57400" y="4038600"/>
            <a:ext cx="5029200" cy="990600"/>
          </a:xfrm>
          <a:prstGeom prst="rect">
            <a:avLst/>
          </a:prstGeom>
          <a:solidFill>
            <a:srgbClr val="92D05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57400" y="5029200"/>
            <a:ext cx="5029200" cy="685800"/>
          </a:xfrm>
          <a:prstGeom prst="rect">
            <a:avLst/>
          </a:prstGeom>
          <a:solidFill>
            <a:srgbClr val="7030A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143000"/>
          </a:xfrm>
        </p:spPr>
        <p:txBody>
          <a:bodyPr/>
          <a:lstStyle/>
          <a:p>
            <a:r>
              <a:rPr lang="en-US" b="1" smtClean="0"/>
              <a:t>Value and Weighting Functions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295400" y="2590800"/>
          <a:ext cx="6985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4" imgW="3403600" imgH="1473200" progId="Equation.DSMT4">
                  <p:embed/>
                </p:oleObj>
              </mc:Choice>
              <mc:Fallback>
                <p:oleObj name="Equation" r:id="rId4" imgW="3403600" imgH="1473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90800"/>
                        <a:ext cx="6985000" cy="302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9200" y="4191000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139268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5998" y="4191000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00600" y="5139265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533400" y="1450975"/>
            <a:ext cx="8229600" cy="530225"/>
          </a:xfrm>
        </p:spPr>
        <p:txBody>
          <a:bodyPr/>
          <a:lstStyle/>
          <a:p>
            <a:r>
              <a:rPr lang="en-US" smtClean="0"/>
              <a:t>Choice Model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505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z="2000" smtClean="0">
                <a:latin typeface="+mj-lt"/>
              </a:rPr>
              <a:t>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       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</a:p>
          <a:p>
            <a:pPr>
              <a:lnSpc>
                <a:spcPct val="80000"/>
              </a:lnSpc>
            </a:pP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Constraint: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smtClean="0">
                <a:latin typeface="+mj-lt"/>
              </a:rPr>
              <a:t>   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smtClean="0">
                <a:latin typeface="+mj-lt"/>
              </a:rPr>
              <a:t>[w(p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)]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   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1524000" y="2209800"/>
            <a:ext cx="7010400" cy="35814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2008 study undertaken in Australia </a:t>
            </a:r>
          </a:p>
          <a:p>
            <a:pPr lvl="1" eaLnBrk="1" hangingPunct="1"/>
            <a:r>
              <a:rPr lang="en-US" smtClean="0">
                <a:latin typeface="+mj-lt"/>
              </a:rPr>
              <a:t>toll vs. free roads</a:t>
            </a:r>
          </a:p>
          <a:p>
            <a:pPr lvl="1" eaLnBrk="1" hangingPunct="1"/>
            <a:r>
              <a:rPr lang="en-US" smtClean="0">
                <a:latin typeface="+mj-lt"/>
              </a:rPr>
              <a:t>stated choice (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) experiment involving two 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 alternatives (i.e., route A and route B) pivoted around the knowledge base of travellers (i.e., the current trip). </a:t>
            </a:r>
          </a:p>
          <a:p>
            <a:pPr eaLnBrk="1" hangingPunct="1"/>
            <a:r>
              <a:rPr lang="en-US" smtClean="0">
                <a:latin typeface="+mj-lt"/>
              </a:rPr>
              <a:t>280 Individuals</a:t>
            </a:r>
          </a:p>
          <a:p>
            <a:pPr eaLnBrk="1" hangingPunct="1"/>
            <a:r>
              <a:rPr lang="en-US" smtClean="0">
                <a:latin typeface="+mj-lt"/>
              </a:rPr>
              <a:t>32 Choice Situations (2 blocks of 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/>
          </p:cNvSpPr>
          <p:nvPr>
            <p:ph type="title"/>
          </p:nvPr>
        </p:nvSpPr>
        <p:spPr>
          <a:xfrm>
            <a:off x="228600" y="685800"/>
            <a:ext cx="8229600" cy="1139825"/>
          </a:xfrm>
        </p:spPr>
        <p:txBody>
          <a:bodyPr/>
          <a:lstStyle/>
          <a:p>
            <a:r>
              <a:rPr lang="en-US" b="1" smtClean="0"/>
              <a:t>Data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84582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390650"/>
            <a:ext cx="8418512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3733800" y="1905000"/>
            <a:ext cx="1828800" cy="4267200"/>
          </a:xfrm>
          <a:prstGeom prst="rect">
            <a:avLst/>
          </a:prstGeom>
          <a:solidFill>
            <a:srgbClr val="0066FF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05000"/>
            <a:ext cx="7608888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800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+mj-lt"/>
              </a:rPr>
              <a:t>Reliability Embedded Value of Travel Time Savings in Au$/hr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581400" y="2286000"/>
            <a:ext cx="0" cy="297180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581400" y="361473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</a:rPr>
              <a:t>$4.50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12190</TotalTime>
  <Words>4089</Words>
  <Application>Microsoft Office PowerPoint</Application>
  <PresentationFormat>On-screen Show (4:3)</PresentationFormat>
  <Paragraphs>709</Paragraphs>
  <Slides>96</Slides>
  <Notes>50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96</vt:i4>
      </vt:variant>
    </vt:vector>
  </HeadingPairs>
  <TitlesOfParts>
    <vt:vector size="99" baseType="lpstr">
      <vt:lpstr>Level</vt:lpstr>
      <vt:lpstr>Equation</vt:lpstr>
      <vt:lpstr>MathType 6.0 Equation</vt:lpstr>
      <vt:lpstr>Discrete Choice Modeling</vt:lpstr>
      <vt:lpstr>A Microeconomics Platform</vt:lpstr>
      <vt:lpstr>Implications for Discrete Choice Models</vt:lpstr>
      <vt:lpstr>Multinomial Choice Among J Alternatives</vt:lpstr>
      <vt:lpstr>Features of Utility Functions</vt:lpstr>
      <vt:lpstr>PowerPoint Presentation</vt:lpstr>
      <vt:lpstr>PowerPoint Presentation</vt:lpstr>
      <vt:lpstr>PowerPoint Presentation</vt:lpstr>
      <vt:lpstr>PowerPoint Presentation</vt:lpstr>
      <vt:lpstr>Unlabeled Choice Experiments</vt:lpstr>
      <vt:lpstr>The Multinomial Logit (MNL) Model</vt:lpstr>
      <vt:lpstr>   Multinomial Choice Models</vt:lpstr>
      <vt:lpstr>Specifying the Probabilities</vt:lpstr>
      <vt:lpstr>Using the Model to Measure Consumer Surplus</vt:lpstr>
      <vt:lpstr>Measuring the Change in Consumer Surplus</vt:lpstr>
      <vt:lpstr>Willingness to Pay</vt:lpstr>
      <vt:lpstr>Observed Data</vt:lpstr>
      <vt:lpstr>Choice Based Sampling</vt:lpstr>
      <vt:lpstr> Data on Discrete Choices</vt:lpstr>
      <vt:lpstr>An Estimated MNL Model</vt:lpstr>
      <vt:lpstr>PowerPoint Presentation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Analyzing the Behavior of Market  Shares to Examine Discrete Effects</vt:lpstr>
      <vt:lpstr>Model Simulation</vt:lpstr>
      <vt:lpstr>More Complicated Model Simulation</vt:lpstr>
      <vt:lpstr>PowerPoint Presentation</vt:lpstr>
      <vt:lpstr>PowerPoint Presentation</vt:lpstr>
      <vt:lpstr>Willingness to Pay</vt:lpstr>
      <vt:lpstr>WTP from CLOGIT Model</vt:lpstr>
      <vt:lpstr>Estimation in WTP Space</vt:lpstr>
      <vt:lpstr>The I.I.D Assumption</vt:lpstr>
      <vt:lpstr>IIA Implication of IID</vt:lpstr>
      <vt:lpstr>PowerPoint Presentation</vt:lpstr>
      <vt:lpstr>A Hausman and McFadden Test for IIA</vt:lpstr>
      <vt:lpstr>IIA Test for Choice AIR</vt:lpstr>
      <vt:lpstr>Alternative to Utility Maximization (!) Minimizing Random Regret</vt:lpstr>
      <vt:lpstr>RUM vs. Random Regret</vt:lpstr>
      <vt:lpstr>PowerPoint Presentation</vt:lpstr>
      <vt:lpstr>Binary Logit Conditional Probabiities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Estimation Strategy</vt:lpstr>
      <vt:lpstr>Minimum Distance Estimation</vt:lpstr>
      <vt:lpstr>MDE Estimation</vt:lpstr>
      <vt:lpstr>MDE 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a 500 fold increase in speed?</vt:lpstr>
      <vt:lpstr>PowerPoint Presentation</vt:lpstr>
      <vt:lpstr>PowerPoint Presentation</vt:lpstr>
      <vt:lpstr>Rank Data and Exploded Logit</vt:lpstr>
      <vt:lpstr>Exploded Logit</vt:lpstr>
      <vt:lpstr>Exploded Logit</vt:lpstr>
      <vt:lpstr>Best Worst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Nonlinear Utility Functions</vt:lpstr>
      <vt:lpstr>Assessing Prospect Theoretic Functional Forms and Risk in a Nonlinear Logit Framework: Valuing Reliability Embedded Travel Time Savings</vt:lpstr>
      <vt:lpstr>Prospect Theory</vt:lpstr>
      <vt:lpstr>An Application of Valuing Reliability (due to Ken Small)</vt:lpstr>
      <vt:lpstr>Stated Choice Survey</vt:lpstr>
      <vt:lpstr>Value and Weighting Functions</vt:lpstr>
      <vt:lpstr>Choice Model</vt:lpstr>
      <vt:lpstr>Application</vt:lpstr>
      <vt:lpstr>Data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89</cp:revision>
  <dcterms:created xsi:type="dcterms:W3CDTF">2001-06-17T19:05:03Z</dcterms:created>
  <dcterms:modified xsi:type="dcterms:W3CDTF">2015-01-31T17:05:40Z</dcterms:modified>
</cp:coreProperties>
</file>