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1"/>
  </p:notesMasterIdLst>
  <p:handoutMasterIdLst>
    <p:handoutMasterId r:id="rId32"/>
  </p:handoutMasterIdLst>
  <p:sldIdLst>
    <p:sldId id="602" r:id="rId2"/>
    <p:sldId id="556" r:id="rId3"/>
    <p:sldId id="557" r:id="rId4"/>
    <p:sldId id="558" r:id="rId5"/>
    <p:sldId id="586" r:id="rId6"/>
    <p:sldId id="587" r:id="rId7"/>
    <p:sldId id="589" r:id="rId8"/>
    <p:sldId id="559" r:id="rId9"/>
    <p:sldId id="562" r:id="rId10"/>
    <p:sldId id="563" r:id="rId11"/>
    <p:sldId id="591" r:id="rId12"/>
    <p:sldId id="564" r:id="rId13"/>
    <p:sldId id="565" r:id="rId14"/>
    <p:sldId id="570" r:id="rId15"/>
    <p:sldId id="571" r:id="rId16"/>
    <p:sldId id="594" r:id="rId17"/>
    <p:sldId id="575" r:id="rId18"/>
    <p:sldId id="576" r:id="rId19"/>
    <p:sldId id="603" r:id="rId20"/>
    <p:sldId id="604" r:id="rId21"/>
    <p:sldId id="605" r:id="rId22"/>
    <p:sldId id="601" r:id="rId23"/>
    <p:sldId id="578" r:id="rId24"/>
    <p:sldId id="580" r:id="rId25"/>
    <p:sldId id="596" r:id="rId26"/>
    <p:sldId id="599" r:id="rId27"/>
    <p:sldId id="581" r:id="rId28"/>
    <p:sldId id="582" r:id="rId29"/>
    <p:sldId id="598" r:id="rId3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969696"/>
    <a:srgbClr val="99CC00"/>
    <a:srgbClr val="000000"/>
    <a:srgbClr val="C0C0C0"/>
    <a:srgbClr val="FF3300"/>
    <a:srgbClr val="003399"/>
    <a:srgbClr val="6699FF"/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6149" autoAdjust="0"/>
  </p:normalViewPr>
  <p:slideViewPr>
    <p:cSldViewPr>
      <p:cViewPr>
        <p:scale>
          <a:sx n="75" d="100"/>
          <a:sy n="75" d="100"/>
        </p:scale>
        <p:origin x="-1589" y="-22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21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42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0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7D2AFB-705E-40B8-BD05-985ECE4E39AF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6A86DD-FD42-4A31-BC41-06749AF33DA0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276E2-C52C-4116-8D37-C87F103EE26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F323E-8CAF-4FE2-A66D-13831FE4315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1F318-D2FC-42D4-BF10-ADF8CA49624B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D836C1-39E2-4BD7-A075-16AA772EDE99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4A921-EDAF-4668-911A-843476B72B6D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1D6B3-7277-465F-96D1-6F45D5081DF8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6C87FD-75F1-42B2-81F0-79A5FA3B45EB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EFFAE-74AD-4E8E-A1F2-5B719062B139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D45B04-4019-4339-8EF0-062890130378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4B325D-8E0A-45E0-B46C-B9D9F6E912BF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447AE1-A745-4A7A-8B2C-393877BE0777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0A8F0F-B89C-40B6-9DDA-BEE163543C1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56E69E-5668-4F6D-910C-21E8E5BCA7D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46BF0-F384-45C3-A458-3568D03EE45D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6F6DEA-9DB3-44D5-B979-ABF476E6E3B1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74F08B-8B78-4C77-80D9-2EFA4BB45689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5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9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705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3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3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08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352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8611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2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67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8]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/26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Nested Logit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74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624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4400938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15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752600"/>
            <a:ext cx="7848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   </a:t>
            </a:r>
            <a:r>
              <a:rPr lang="en-US" sz="2400" smtClean="0">
                <a:latin typeface="+mj-lt"/>
              </a:rPr>
              <a:t>Sets of similar alternatives</a:t>
            </a:r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Behavioral implications – Correlations within branches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10260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Within a branch</a:t>
            </a:r>
          </a:p>
          <a:p>
            <a:pPr lvl="1"/>
            <a:r>
              <a:rPr lang="en-US" sz="2000" smtClean="0">
                <a:latin typeface="+mj-lt"/>
              </a:rPr>
              <a:t>Identical variances (IIA (MNL) applies)</a:t>
            </a:r>
          </a:p>
          <a:p>
            <a:pPr lvl="1"/>
            <a:r>
              <a:rPr lang="en-US" sz="2000" smtClean="0">
                <a:latin typeface="+mj-lt"/>
              </a:rPr>
              <a:t>Covariance (all same) = variance at higher level</a:t>
            </a:r>
          </a:p>
          <a:p>
            <a:r>
              <a:rPr lang="en-US" sz="2400" smtClean="0">
                <a:latin typeface="+mj-lt"/>
              </a:rPr>
              <a:t>Branches have different variances (scale factors)</a:t>
            </a:r>
          </a:p>
          <a:p>
            <a:r>
              <a:rPr lang="en-US" sz="2400" smtClean="0">
                <a:latin typeface="+mj-lt"/>
              </a:rPr>
              <a:t>Nested logit probabilities: Generalized Extreme Value</a:t>
            </a:r>
          </a:p>
          <a:p>
            <a:endParaRPr lang="en-US" sz="2400" smtClean="0">
              <a:latin typeface="+mj-lt"/>
            </a:endParaRP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Prob[Alt,Branch]  =  Prob(branch) * Prob(Alt|Branch)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229600" cy="457200"/>
          </a:xfrm>
        </p:spPr>
        <p:txBody>
          <a:bodyPr/>
          <a:lstStyle/>
          <a:p>
            <a:r>
              <a:rPr lang="en-US" b="1" smtClean="0"/>
              <a:t>Probabilities for a Nested Logit Model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295125"/>
              </p:ext>
            </p:extLst>
          </p:nvPr>
        </p:nvGraphicFramePr>
        <p:xfrm>
          <a:off x="990600" y="1858962"/>
          <a:ext cx="7546975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6" name="Equation" r:id="rId4" imgW="4165600" imgH="2590800" progId="Equation.DSMT4">
                  <p:embed/>
                </p:oleObj>
              </mc:Choice>
              <mc:Fallback>
                <p:oleObj name="Equation" r:id="rId4" imgW="4165600" imgH="2590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58962"/>
                        <a:ext cx="7546975" cy="469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5334000" y="35814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4572000" y="51054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4437"/>
            <a:ext cx="8229600" cy="614363"/>
          </a:xfrm>
        </p:spPr>
        <p:txBody>
          <a:bodyPr/>
          <a:lstStyle/>
          <a:p>
            <a:r>
              <a:rPr lang="en-US" b="1" smtClean="0"/>
              <a:t>Model Form RU1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031172"/>
              </p:ext>
            </p:extLst>
          </p:nvPr>
        </p:nvGraphicFramePr>
        <p:xfrm>
          <a:off x="1295400" y="1936750"/>
          <a:ext cx="6172200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2" name="Equation" r:id="rId4" imgW="3390900" imgH="2819400" progId="Equation.DSMT4">
                  <p:embed/>
                </p:oleObj>
              </mc:Choice>
              <mc:Fallback>
                <p:oleObj name="Equation" r:id="rId4" imgW="3390900" imgH="28194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36750"/>
                        <a:ext cx="6172200" cy="446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981200" y="2314575"/>
            <a:ext cx="5562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981200" y="3810000"/>
            <a:ext cx="5562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981200" y="5105400"/>
            <a:ext cx="5562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/>
          </p:nvPr>
        </p:nvSpPr>
        <p:spPr>
          <a:xfrm>
            <a:off x="457200" y="993775"/>
            <a:ext cx="8229600" cy="758825"/>
          </a:xfrm>
        </p:spPr>
        <p:txBody>
          <a:bodyPr/>
          <a:lstStyle/>
          <a:p>
            <a:r>
              <a:rPr lang="en-US" b="1" smtClean="0"/>
              <a:t>Moving Scaling Down to the Twig Level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19200" y="1720850"/>
          <a:ext cx="6942138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6" name="Equation" r:id="rId4" imgW="4013200" imgH="2794000" progId="Equation.DSMT4">
                  <p:embed/>
                </p:oleObj>
              </mc:Choice>
              <mc:Fallback>
                <p:oleObj name="Equation" r:id="rId4" imgW="4013200" imgH="2794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720850"/>
                        <a:ext cx="6942138" cy="4832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86200" y="2133600"/>
            <a:ext cx="2819400" cy="1752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3487738" y="55626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791075" y="41910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Tahoma" pitchFamily="34" charset="0"/>
              </a:rPr>
              <a:t>E.g., </a:t>
            </a:r>
            <a:r>
              <a:rPr lang="en-US" sz="2400" smtClean="0">
                <a:latin typeface="Tahoma" pitchFamily="34" charset="0"/>
              </a:rPr>
              <a:t> Location </a:t>
            </a:r>
            <a:r>
              <a:rPr lang="en-US" sz="2400">
                <a:latin typeface="Tahoma" pitchFamily="34" charset="0"/>
              </a:rPr>
              <a:t>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905000"/>
            <a:ext cx="7072313" cy="261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1676400"/>
            <a:ext cx="73152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50975"/>
            <a:ext cx="8229600" cy="530225"/>
          </a:xfrm>
        </p:spPr>
        <p:txBody>
          <a:bodyPr/>
          <a:lstStyle/>
          <a:p>
            <a:r>
              <a:rPr lang="en-US" smtClean="0"/>
              <a:t>Estimation Strategy for Nested Logit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1"/>
            <a:ext cx="8229600" cy="3048000"/>
          </a:xfrm>
        </p:spPr>
        <p:txBody>
          <a:bodyPr/>
          <a:lstStyle/>
          <a:p>
            <a:r>
              <a:rPr lang="en-US" sz="2400" b="1" smtClean="0">
                <a:latin typeface="+mj-lt"/>
              </a:rPr>
              <a:t>Two step estimation (ca. 1980s)</a:t>
            </a:r>
          </a:p>
          <a:p>
            <a:pPr lvl="1"/>
            <a:r>
              <a:rPr lang="en-US" sz="2000" smtClean="0">
                <a:latin typeface="+mj-lt"/>
              </a:rPr>
              <a:t>For each branch, just fit MNL</a:t>
            </a:r>
          </a:p>
          <a:p>
            <a:pPr lvl="2"/>
            <a:r>
              <a:rPr lang="en-US" sz="1800" smtClean="0">
                <a:latin typeface="+mj-lt"/>
              </a:rPr>
              <a:t>Loses efficiency – replicates coefficients</a:t>
            </a:r>
          </a:p>
          <a:p>
            <a:pPr lvl="1"/>
            <a:r>
              <a:rPr lang="en-US" sz="2000" smtClean="0">
                <a:latin typeface="+mj-lt"/>
              </a:rPr>
              <a:t>For branch level, fit separate model, just including </a:t>
            </a:r>
            <a:r>
              <a:rPr lang="en-US" sz="2000" b="1" smtClean="0">
                <a:latin typeface="+mj-lt"/>
              </a:rPr>
              <a:t>y</a:t>
            </a:r>
            <a:r>
              <a:rPr lang="en-US" sz="2000" smtClean="0">
                <a:latin typeface="+mj-lt"/>
              </a:rPr>
              <a:t> and the inclusive values in the branch level utility function</a:t>
            </a:r>
          </a:p>
          <a:p>
            <a:pPr lvl="2"/>
            <a:r>
              <a:rPr lang="en-US" sz="1800" smtClean="0">
                <a:latin typeface="+mj-lt"/>
              </a:rPr>
              <a:t>Again loses efficiency</a:t>
            </a:r>
          </a:p>
          <a:p>
            <a:pPr marL="914400" lvl="2" indent="0">
              <a:buNone/>
            </a:pPr>
            <a:endParaRPr lang="en-US" sz="1800" smtClean="0">
              <a:latin typeface="+mj-lt"/>
            </a:endParaRPr>
          </a:p>
          <a:p>
            <a:r>
              <a:rPr lang="en-US" sz="2400" b="1" smtClean="0">
                <a:latin typeface="+mj-lt"/>
              </a:rPr>
              <a:t>Full information ML (current) </a:t>
            </a:r>
            <a:r>
              <a:rPr lang="en-US" sz="2400" smtClean="0">
                <a:latin typeface="+mj-lt"/>
              </a:rPr>
              <a:t/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Fit the entire model at once, imposing all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2362200"/>
            <a:ext cx="3886200" cy="457200"/>
          </a:xfrm>
        </p:spPr>
        <p:txBody>
          <a:bodyPr/>
          <a:lstStyle/>
          <a:p>
            <a:r>
              <a:rPr lang="en-US" b="1" smtClean="0"/>
              <a:t>MNL Baseline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67818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1981200"/>
            <a:ext cx="3200400" cy="533400"/>
          </a:xfrm>
        </p:spPr>
        <p:txBody>
          <a:bodyPr/>
          <a:lstStyle/>
          <a:p>
            <a:r>
              <a:rPr lang="en-US" sz="2800" b="1" smtClean="0"/>
              <a:t>FIML Parameter Estimates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6858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4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4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371600" y="60198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r>
              <a:rPr lang="en-US" b="1" smtClean="0"/>
              <a:t>Elasticities Decompose Additively</a:t>
            </a:r>
            <a:endParaRPr lang="en-US" b="1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849185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990600" y="1143001"/>
            <a:ext cx="7391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Trunk   Limb   Branch   Choice     Mean  St.Dev|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|       Choice=TRAIN      .000   .000   3.846    .000      3.846  4.865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|       Choice=TRAIN      .000   .000    .647    .000       .647   .605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| *     Choice=TRAIN      .000   .000  -1.986  -1.490     -3.475  2.539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200" b="1">
                <a:latin typeface="Courier New" pitchFamily="49" charset="0"/>
                <a:cs typeface="Courier New" pitchFamily="49" charset="0"/>
              </a:rPr>
              <a:t>* indicates direct Elasticity effect of the attribute.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r>
              <a:rPr lang="en-US" b="1" smtClean="0"/>
              <a:t>Testing vs. the MNL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Log likelihood for the NL model</a:t>
            </a:r>
          </a:p>
          <a:p>
            <a:r>
              <a:rPr lang="en-US" sz="2400" smtClean="0">
                <a:latin typeface="+mj-lt"/>
              </a:rPr>
              <a:t>Constrain IV parameters to equal 1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; IVSET(list of branches)=[1]</a:t>
            </a:r>
          </a:p>
          <a:p>
            <a:r>
              <a:rPr lang="en-US" sz="2400" smtClean="0">
                <a:latin typeface="+mj-lt"/>
              </a:rPr>
              <a:t>Use likelihood ratio test</a:t>
            </a:r>
          </a:p>
          <a:p>
            <a:r>
              <a:rPr lang="en-US" sz="2400" smtClean="0">
                <a:latin typeface="+mj-lt"/>
              </a:rPr>
              <a:t>For the example:</a:t>
            </a:r>
          </a:p>
          <a:p>
            <a:pPr lvl="1"/>
            <a:r>
              <a:rPr lang="en-US" sz="1800" smtClean="0">
                <a:latin typeface="+mj-lt"/>
              </a:rPr>
              <a:t>LogL  (NL)   = -166.68435</a:t>
            </a:r>
          </a:p>
          <a:p>
            <a:pPr lvl="1"/>
            <a:r>
              <a:rPr lang="en-US" sz="1800" smtClean="0">
                <a:latin typeface="+mj-lt"/>
              </a:rPr>
              <a:t>LogL (MNL) = -172.94366</a:t>
            </a:r>
          </a:p>
          <a:p>
            <a:pPr lvl="1"/>
            <a:r>
              <a:rPr lang="en-US" sz="1800" smtClean="0">
                <a:latin typeface="+mj-lt"/>
              </a:rPr>
              <a:t>Chi-squared with 2 d.f. = 2(-166.68435-(-172.94366)) 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                     = 12.51862</a:t>
            </a:r>
          </a:p>
          <a:p>
            <a:pPr lvl="1"/>
            <a:r>
              <a:rPr lang="en-US" sz="1800" smtClean="0">
                <a:latin typeface="+mj-lt"/>
              </a:rPr>
              <a:t>The critical value is 5.99 (95%)</a:t>
            </a:r>
          </a:p>
          <a:p>
            <a:pPr lvl="1"/>
            <a:r>
              <a:rPr lang="en-US" sz="1800" smtClean="0">
                <a:latin typeface="+mj-lt"/>
              </a:rPr>
              <a:t>The MNL (and a fortiori, IIA) is rejected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r>
              <a:rPr lang="en-US" b="1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209800" y="3200400"/>
            <a:ext cx="990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Ground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685800" y="3200400"/>
            <a:ext cx="10668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9144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8382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001000" cy="609600"/>
          </a:xfrm>
        </p:spPr>
        <p:txBody>
          <a:bodyPr/>
          <a:lstStyle/>
          <a:p>
            <a:r>
              <a:rPr lang="en-US" b="1" smtClean="0"/>
              <a:t>NL Model with a Degenerate Branch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7818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-148.63860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.44230***       .11318        3.908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-.10199***       .01598       -6.382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-.07469***       .01666       -4.483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-.44283***       .11437       -3.872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3.97654***      1.13637        3.499   .0005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.02163          .01326        1.631   .1028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6.50129***      1.01147        6.428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TRA_HIN2|    -.06427***       .01768       -3.635   .0003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4.52963***       .99877        4.535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BUS_HIN3|    -.01596          .02000        -.798   .4248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 FLY|     .86489***       .18345        4.715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GROUND|     .24364***       .05338        4.564   .0000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r>
              <a:rPr lang="en-US" sz="2800" b="1" smtClean="0"/>
              <a:t>Using Degenerate Branches to Reveal Scaling</a:t>
            </a:r>
            <a:endParaRPr lang="en-US" sz="2800" b="1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83724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9975"/>
            <a:ext cx="8229600" cy="606425"/>
          </a:xfrm>
        </p:spPr>
        <p:txBody>
          <a:bodyPr/>
          <a:lstStyle/>
          <a:p>
            <a:r>
              <a:rPr lang="en-US" b="1" smtClean="0"/>
              <a:t>Scaling in Transport Modes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7200" y="1518821"/>
            <a:ext cx="8077200" cy="52629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-182.42834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Nested Logit form:IVparms=Taub|l,r,Sl|r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&amp; Fr.No normalizations imposed a priori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.09622**        .03875        2.483   .0130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-.08331***       .02697       -3.089   .0020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-.01888***       .00684       -2.760   .0058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-.10904***       .03677       -2.966   .0030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4.50827***      1.33062        3.388   .0007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3.35580***       .90490        3.708   .0002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3.11885**       1.33138        2.343   .0192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       |IV parameters, tau(b|l,r),sigma(l|r),phi(r)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 FLY|    1.65512**        .79212        2.089   .0367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RAIL|     .92758***       .11822        7.846   .0000</a:t>
            </a:r>
          </a:p>
          <a:p>
            <a:r>
              <a:rPr lang="fi-FI" sz="1400" b="1">
                <a:latin typeface="Courier New" pitchFamily="49" charset="0"/>
                <a:cs typeface="Courier New" pitchFamily="49" charset="0"/>
              </a:rPr>
              <a:t>LOCLMASS|    1.00787***       .15131        6.661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DRIVE|    1.00000        ......(Fixed Parameter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)......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172200" y="1752600"/>
            <a:ext cx="2590800" cy="1446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NLOGIT ; Lhs=mode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Rhs=gc,ttme,invt,invc,one 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Choices=air,train,bus,car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Tree=Fly(Air),</a:t>
            </a:r>
            <a:br>
              <a:rPr lang="en-US" sz="1100" b="1">
                <a:latin typeface="Courier New" pitchFamily="49" charset="0"/>
                <a:cs typeface="Courier New" pitchFamily="49" charset="0"/>
              </a:rPr>
            </a:br>
            <a:r>
              <a:rPr lang="en-US" sz="1100" b="1">
                <a:latin typeface="Courier New" pitchFamily="49" charset="0"/>
                <a:cs typeface="Courier New" pitchFamily="49" charset="0"/>
              </a:rPr>
              <a:t>       Rail(train),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LoclMass(bus),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Drive(Car)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ivset:(drive)=[1]$</a:t>
            </a:r>
            <a:endParaRPr lang="en-US" sz="11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6172200" y="1752600"/>
            <a:ext cx="2590800" cy="1447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375400" y="1283583"/>
            <a:ext cx="2590800" cy="703263"/>
          </a:xfrm>
        </p:spPr>
        <p:txBody>
          <a:bodyPr/>
          <a:lstStyle/>
          <a:p>
            <a:r>
              <a:rPr lang="en-US" b="1" smtClean="0"/>
              <a:t>Simulation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77724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NLOGIT  	; lhs=mode;rhs=gc,ttme,invt,invc ; </a:t>
            </a:r>
            <a:r>
              <a:rPr lang="en-US" sz="1400" b="1" smtClean="0">
                <a:latin typeface="Arial" charset="0"/>
              </a:rPr>
              <a:t>rh2=one,hinc; </a:t>
            </a:r>
            <a:r>
              <a:rPr lang="en-US" sz="1400" b="1">
                <a:latin typeface="Arial" charset="0"/>
              </a:rPr>
              <a:t>choices=air,train,bus,car</a:t>
            </a:r>
            <a:r>
              <a:rPr lang="en-US" sz="1400">
                <a:latin typeface="Arial" charset="0"/>
              </a:rPr>
              <a:t>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          ; tree=Travel[Private(Air,Car),Public(Train,Bus</a:t>
            </a:r>
            <a:r>
              <a:rPr lang="en-US" sz="1400" b="1" smtClean="0">
                <a:latin typeface="Arial" charset="0"/>
              </a:rPr>
              <a:t>)] ; ru1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	; simulation = * </a:t>
            </a:r>
            <a:r>
              <a:rPr lang="en-US" sz="1400" b="1" smtClean="0">
                <a:latin typeface="Arial" charset="0"/>
              </a:rPr>
              <a:t>; </a:t>
            </a:r>
            <a:r>
              <a:rPr lang="en-US" sz="1400" b="1">
                <a:latin typeface="Arial" charset="0"/>
              </a:rPr>
              <a:t>scenario:gc(car)=[*]1.5</a:t>
            </a:r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533400" y="2120473"/>
            <a:ext cx="8534400" cy="450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|</a:t>
            </a:r>
            <a:r>
              <a:rPr lang="en-US" sz="1400" b="1">
                <a:latin typeface="Courier New" pitchFamily="49" charset="0"/>
              </a:rPr>
              <a:t>Simulations of Probability Model           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|Model: FIML: Nested Multinomial Logit Model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|The model used was simulated with    210 observations.|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Specification </a:t>
            </a:r>
            <a:r>
              <a:rPr lang="en-US" sz="1400" b="1">
                <a:latin typeface="Courier New" pitchFamily="49" charset="0"/>
              </a:rPr>
              <a:t>of scenario 1 is: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Attribute  Alternatives affected            Change type             Value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---------  -------------------------------  ------------------- 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GC         CAR                              Scale base by value     1.500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Simulated Probabilities (shares) for this scenario: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|Choice    |     Base     |   Scenario   | Scenario - Base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          |%Share Number |%Share Number |ChgShare ChgNumber|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|AIR       | 26.515    56 |  8.854    19 |-17.661%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|CAR       | 29.200    61 |  6.836    14 |-22.364%      -47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|</a:t>
            </a:r>
            <a:r>
              <a:rPr lang="en-US" sz="1400" b="1">
                <a:latin typeface="Courier New" pitchFamily="49" charset="0"/>
              </a:rPr>
              <a:t>TRAIN     | 29.782    63 | 12.487    26 |-17.296%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|BUS       | 14.504    30 | 71.824   151 | 57.320%      121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|</a:t>
            </a:r>
            <a:r>
              <a:rPr lang="en-US" sz="1400" b="1">
                <a:latin typeface="Courier New" pitchFamily="49" charset="0"/>
              </a:rPr>
              <a:t>Total     |100.000   210 |100.000   210 |   .000%        0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 smtClean="0">
                <a:latin typeface="Courier New" pitchFamily="49" charset="0"/>
              </a:rPr>
              <a:t>+----------+--------------+--------------+------------------+</a:t>
            </a:r>
            <a:endParaRPr lang="en-US" sz="1400" b="1">
              <a:latin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71600" y="1600200"/>
            <a:ext cx="3505200" cy="228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05000"/>
            <a:ext cx="883406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53340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>
                <a:latin typeface="+mj-lt"/>
              </a:rPr>
              <a:t>Uses the result that if U(i,j) is the lowest utility, -U(i,j) is the highest.</a:t>
            </a:r>
            <a:endParaRPr lang="en-US" sz="2000" b="1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smtClean="0"/>
              <a:t>Nested Logit Approach for Best/Worst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9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837754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33600" y="13716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+mj-lt"/>
              </a:rPr>
              <a:t>Nested Logit Approach.</a:t>
            </a:r>
            <a:endParaRPr lang="en-US" b="1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09600" y="2209800"/>
            <a:ext cx="8153400" cy="19812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9600" y="4217895"/>
            <a:ext cx="8153400" cy="1981200"/>
          </a:xfrm>
          <a:prstGeom prst="rect">
            <a:avLst/>
          </a:prstGeom>
          <a:solidFill>
            <a:srgbClr val="6699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6600" y="2209800"/>
            <a:ext cx="3048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76600" y="4231340"/>
            <a:ext cx="304800" cy="990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276600" y="3218330"/>
            <a:ext cx="304800" cy="990600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276600" y="5226425"/>
            <a:ext cx="304800" cy="990600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0"/>
            <a:ext cx="872571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057400" y="15240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Nested Logit Approach – Different Scaling for Worst 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43400" y="25908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8 choices are two blocks of 4.</a:t>
            </a:r>
          </a:p>
          <a:p>
            <a:r>
              <a:rPr lang="en-US" smtClean="0"/>
              <a:t>Best in one brance, worst in the second branch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6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An Error Components Model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308457"/>
              </p:ext>
            </p:extLst>
          </p:nvPr>
        </p:nvGraphicFramePr>
        <p:xfrm>
          <a:off x="1430337" y="1828800"/>
          <a:ext cx="6875463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9" name="Equation" r:id="rId4" imgW="3974760" imgH="2616120" progId="Equation.DSMT4">
                  <p:embed/>
                </p:oleObj>
              </mc:Choice>
              <mc:Fallback>
                <p:oleObj name="Equation" r:id="rId4" imgW="3974760" imgH="261612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337" y="1828800"/>
                        <a:ext cx="6875463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705600" y="2212975"/>
            <a:ext cx="6096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705600" y="3048000"/>
            <a:ext cx="6096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164840" y="4343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5227320" y="51816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7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095240" y="1981200"/>
            <a:ext cx="4038600" cy="1139825"/>
          </a:xfrm>
        </p:spPr>
        <p:txBody>
          <a:bodyPr/>
          <a:lstStyle/>
          <a:p>
            <a:r>
              <a:rPr lang="en-US" b="1" smtClean="0"/>
              <a:t>Error Components </a:t>
            </a:r>
            <a:br>
              <a:rPr lang="en-US" b="1" smtClean="0"/>
            </a:br>
            <a:r>
              <a:rPr lang="en-US" b="1" smtClean="0"/>
              <a:t>Logit Model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304800" y="1143000"/>
            <a:ext cx="71628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Fixed number of obsrvs./group=       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SigmaE01|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27336         3.25167    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084   .9330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4800" y="6075680"/>
            <a:ext cx="6400800" cy="228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4640" y="6304280"/>
            <a:ext cx="6410960" cy="24892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Probit Model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19200" y="2362200"/>
          <a:ext cx="680402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9" name="Equation" r:id="rId4" imgW="3200400" imgH="1612900" progId="Equation.DSMT4">
                  <p:embed/>
                </p:oleObj>
              </mc:Choice>
              <mc:Fallback>
                <p:oleObj name="Equation" r:id="rId4" imgW="3200400" imgH="1612900" progId="Equation.DSMT4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362200"/>
                        <a:ext cx="6804025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r>
              <a:rPr lang="en-US" b="1" dirty="0" smtClean="0"/>
              <a:t>Multinomial </a:t>
            </a:r>
            <a:r>
              <a:rPr lang="en-US" b="1" dirty="0" err="1" smtClean="0"/>
              <a:t>Probit</a:t>
            </a:r>
            <a:r>
              <a:rPr lang="en-US" b="1" dirty="0" smtClean="0"/>
              <a:t> Probabilities</a:t>
            </a:r>
            <a:endParaRPr lang="en-US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863640"/>
              </p:ext>
            </p:extLst>
          </p:nvPr>
        </p:nvGraphicFramePr>
        <p:xfrm>
          <a:off x="609600" y="2155825"/>
          <a:ext cx="7842250" cy="39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4" name="Equation" r:id="rId3" imgW="5130720" imgH="2565360" progId="Equation.DSMT4">
                  <p:embed/>
                </p:oleObj>
              </mc:Choice>
              <mc:Fallback>
                <p:oleObj name="Equation" r:id="rId3" imgW="5130720" imgH="25653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155825"/>
                        <a:ext cx="7842250" cy="3921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13965"/>
            <a:ext cx="402072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439" y="1905000"/>
            <a:ext cx="428016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514600" y="13832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problem of just reporting coefficients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6031468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Stata: AIR = “base alternative”                       Normalizes on CAR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3400" y="1149489"/>
            <a:ext cx="8305800" cy="5632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</a:t>
            </a:r>
            <a:r>
              <a:rPr lang="en-US" sz="1200" b="1" smtClean="0">
                <a:latin typeface="Courier New" pitchFamily="49" charset="0"/>
              </a:rPr>
              <a:t>||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3" name="Equation" r:id="rId4" imgW="1600200" imgH="1371600" progId="Equation.DSMT4">
                  <p:embed/>
                </p:oleObj>
              </mc:Choice>
              <mc:Fallback>
                <p:oleObj name="Equation" r:id="rId4" imgW="1600200" imgH="13716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419600"/>
                        <a:ext cx="24003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0" y="1344613"/>
            <a:ext cx="3810000" cy="484187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Multinomial Probit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>
                <a:latin typeface="Courier New" pitchFamily="49" charset="0"/>
              </a:rPr>
              <a:t>| </a:t>
            </a:r>
            <a:r>
              <a:rPr lang="en-US" sz="1200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248400" y="2590800"/>
            <a:ext cx="9144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1981200"/>
            <a:ext cx="8229600" cy="530225"/>
          </a:xfrm>
        </p:spPr>
        <p:txBody>
          <a:bodyPr/>
          <a:lstStyle/>
          <a:p>
            <a:r>
              <a:rPr lang="en-US" smtClean="0"/>
              <a:t>Not the Multinomial Probit Model</a:t>
            </a:r>
            <a:br>
              <a:rPr lang="en-US" smtClean="0"/>
            </a:br>
            <a:r>
              <a:rPr lang="en-US" smtClean="0"/>
              <a:t>MPROBIT</a:t>
            </a:r>
            <a:endParaRPr lang="en-US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667000"/>
            <a:ext cx="75628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46482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+mj-lt"/>
              </a:rPr>
              <a:t>This is identical to the multinomial logit – a trivial difference of scaling that disappears from the partial effects.  </a:t>
            </a:r>
            <a:br>
              <a:rPr lang="en-US" sz="2000" b="1" smtClean="0">
                <a:latin typeface="+mj-lt"/>
              </a:rPr>
            </a:br>
            <a:r>
              <a:rPr lang="en-US" sz="2000" b="1" smtClean="0">
                <a:latin typeface="+mj-lt"/>
              </a:rPr>
              <a:t>(Use ASMProbit for a true multinomial probit model.)</a:t>
            </a:r>
            <a:endParaRPr lang="en-US" sz="2000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11876</TotalTime>
  <Words>2306</Words>
  <Application>Microsoft Office PowerPoint</Application>
  <PresentationFormat>On-screen Show (4:3)</PresentationFormat>
  <Paragraphs>393</Paragraphs>
  <Slides>29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Level</vt:lpstr>
      <vt:lpstr>Equation</vt:lpstr>
      <vt:lpstr>Discrete Choice Modeling</vt:lpstr>
      <vt:lpstr>Extended Formulation of the MNL</vt:lpstr>
      <vt:lpstr>Correlation Structure for a Two Level Model</vt:lpstr>
      <vt:lpstr>Probabilities for a Nested Logit Model</vt:lpstr>
      <vt:lpstr>Model Form RU1</vt:lpstr>
      <vt:lpstr>Moving Scaling Down to the Twig Level</vt:lpstr>
      <vt:lpstr>Higher Level Trees</vt:lpstr>
      <vt:lpstr>Estimation Strategy for Nested Logit Models</vt:lpstr>
      <vt:lpstr>MNL Baseline</vt:lpstr>
      <vt:lpstr>FIML Parameter Estimates</vt:lpstr>
      <vt:lpstr>Elasticities Decompose Additively</vt:lpstr>
      <vt:lpstr>PowerPoint Presentation</vt:lpstr>
      <vt:lpstr>Testing vs. the MNL</vt:lpstr>
      <vt:lpstr>Degenerate Branches</vt:lpstr>
      <vt:lpstr>NL Model with a Degenerate Branch</vt:lpstr>
      <vt:lpstr>Using Degenerate Branches to Reveal Scaling</vt:lpstr>
      <vt:lpstr>Scaling in Transport Modes</vt:lpstr>
      <vt:lpstr>Simulation</vt:lpstr>
      <vt:lpstr>Nested Logit Approach for Best/Worst</vt:lpstr>
      <vt:lpstr>PowerPoint Presentation</vt:lpstr>
      <vt:lpstr>PowerPoint Presentation</vt:lpstr>
      <vt:lpstr>An Error Components Model</vt:lpstr>
      <vt:lpstr>Error Components  Logit Model</vt:lpstr>
      <vt:lpstr>The Multinomial Probit Model</vt:lpstr>
      <vt:lpstr>Multinomial Probit Probabilities</vt:lpstr>
      <vt:lpstr>PowerPoint Presentation</vt:lpstr>
      <vt:lpstr>Multinomial Probit Model</vt:lpstr>
      <vt:lpstr>Multinomial Probit Elasticities</vt:lpstr>
      <vt:lpstr>Not the Multinomial Probit Model MPROBIT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84</cp:revision>
  <dcterms:created xsi:type="dcterms:W3CDTF">2001-06-17T19:05:03Z</dcterms:created>
  <dcterms:modified xsi:type="dcterms:W3CDTF">2014-11-29T00:13:46Z</dcterms:modified>
</cp:coreProperties>
</file>