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81"/>
  </p:notesMasterIdLst>
  <p:handoutMasterIdLst>
    <p:handoutMasterId r:id="rId82"/>
  </p:handoutMasterIdLst>
  <p:sldIdLst>
    <p:sldId id="598" r:id="rId2"/>
    <p:sldId id="550" r:id="rId3"/>
    <p:sldId id="538" r:id="rId4"/>
    <p:sldId id="540" r:id="rId5"/>
    <p:sldId id="542" r:id="rId6"/>
    <p:sldId id="543" r:id="rId7"/>
    <p:sldId id="544" r:id="rId8"/>
    <p:sldId id="545" r:id="rId9"/>
    <p:sldId id="546" r:id="rId10"/>
    <p:sldId id="547" r:id="rId11"/>
    <p:sldId id="548" r:id="rId12"/>
    <p:sldId id="599" r:id="rId13"/>
    <p:sldId id="551" r:id="rId14"/>
    <p:sldId id="552" r:id="rId15"/>
    <p:sldId id="553" r:id="rId16"/>
    <p:sldId id="554" r:id="rId17"/>
    <p:sldId id="556" r:id="rId18"/>
    <p:sldId id="555" r:id="rId19"/>
    <p:sldId id="558" r:id="rId20"/>
    <p:sldId id="591" r:id="rId21"/>
    <p:sldId id="557" r:id="rId22"/>
    <p:sldId id="592" r:id="rId23"/>
    <p:sldId id="593" r:id="rId24"/>
    <p:sldId id="563" r:id="rId25"/>
    <p:sldId id="564" r:id="rId26"/>
    <p:sldId id="565" r:id="rId27"/>
    <p:sldId id="566" r:id="rId28"/>
    <p:sldId id="567" r:id="rId29"/>
    <p:sldId id="568" r:id="rId30"/>
    <p:sldId id="594" r:id="rId31"/>
    <p:sldId id="595" r:id="rId32"/>
    <p:sldId id="596" r:id="rId33"/>
    <p:sldId id="597" r:id="rId34"/>
    <p:sldId id="569" r:id="rId35"/>
    <p:sldId id="570" r:id="rId36"/>
    <p:sldId id="571" r:id="rId37"/>
    <p:sldId id="572" r:id="rId38"/>
    <p:sldId id="573" r:id="rId39"/>
    <p:sldId id="574" r:id="rId40"/>
    <p:sldId id="575" r:id="rId41"/>
    <p:sldId id="576" r:id="rId42"/>
    <p:sldId id="577" r:id="rId43"/>
    <p:sldId id="578" r:id="rId44"/>
    <p:sldId id="579" r:id="rId45"/>
    <p:sldId id="580" r:id="rId46"/>
    <p:sldId id="581" r:id="rId47"/>
    <p:sldId id="623" r:id="rId48"/>
    <p:sldId id="600" r:id="rId49"/>
    <p:sldId id="601" r:id="rId50"/>
    <p:sldId id="602" r:id="rId51"/>
    <p:sldId id="603" r:id="rId52"/>
    <p:sldId id="604" r:id="rId53"/>
    <p:sldId id="605" r:id="rId54"/>
    <p:sldId id="606" r:id="rId55"/>
    <p:sldId id="607" r:id="rId56"/>
    <p:sldId id="608" r:id="rId57"/>
    <p:sldId id="609" r:id="rId58"/>
    <p:sldId id="610" r:id="rId59"/>
    <p:sldId id="611" r:id="rId60"/>
    <p:sldId id="612" r:id="rId61"/>
    <p:sldId id="613" r:id="rId62"/>
    <p:sldId id="614" r:id="rId63"/>
    <p:sldId id="615" r:id="rId64"/>
    <p:sldId id="616" r:id="rId65"/>
    <p:sldId id="617" r:id="rId66"/>
    <p:sldId id="618" r:id="rId67"/>
    <p:sldId id="619" r:id="rId68"/>
    <p:sldId id="620" r:id="rId69"/>
    <p:sldId id="621" r:id="rId70"/>
    <p:sldId id="622" r:id="rId71"/>
    <p:sldId id="582" r:id="rId72"/>
    <p:sldId id="583" r:id="rId73"/>
    <p:sldId id="584" r:id="rId74"/>
    <p:sldId id="585" r:id="rId75"/>
    <p:sldId id="586" r:id="rId76"/>
    <p:sldId id="587" r:id="rId77"/>
    <p:sldId id="588" r:id="rId78"/>
    <p:sldId id="589" r:id="rId79"/>
    <p:sldId id="590" r:id="rId80"/>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66FF"/>
    <a:srgbClr val="003399"/>
    <a:srgbClr val="6699FF"/>
    <a:srgbClr val="FFFFFF"/>
    <a:srgbClr val="CCECFF"/>
    <a:srgbClr val="FF3300"/>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p:scale>
          <a:sx n="75" d="100"/>
          <a:sy n="75" d="100"/>
        </p:scale>
        <p:origin x="-1589" y="-221"/>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376"/>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6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855708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39260427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B53CD8B-5071-47B2-A184-286128882463}" type="slidenum">
              <a:rPr lang="en-US" smtClean="0">
                <a:cs typeface="Arial" charset="0"/>
              </a:rPr>
              <a:pPr/>
              <a:t>2</a:t>
            </a:fld>
            <a:endParaRPr lang="en-US" smtClean="0">
              <a:cs typeface="Arial"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eaLnBrk="1" hangingPunct="1"/>
            <a:endParaRPr lang="en-US" smtClean="0"/>
          </a:p>
        </p:txBody>
      </p:sp>
      <p:sp>
        <p:nvSpPr>
          <p:cNvPr id="20484" name="Slide Number Placeholder 3"/>
          <p:cNvSpPr>
            <a:spLocks noGrp="1"/>
          </p:cNvSpPr>
          <p:nvPr>
            <p:ph type="sldNum" sz="quarter" idx="5"/>
          </p:nvPr>
        </p:nvSpPr>
        <p:spPr>
          <a:noFill/>
        </p:spPr>
        <p:txBody>
          <a:bodyPr/>
          <a:lstStyle/>
          <a:p>
            <a:fld id="{934C7D92-D934-4FD5-A890-2B4C984D3009}"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pPr eaLnBrk="1" hangingPunct="1"/>
            <a:endParaRPr lang="en-US" smtClean="0"/>
          </a:p>
        </p:txBody>
      </p:sp>
      <p:sp>
        <p:nvSpPr>
          <p:cNvPr id="22532" name="Slide Number Placeholder 3"/>
          <p:cNvSpPr>
            <a:spLocks noGrp="1"/>
          </p:cNvSpPr>
          <p:nvPr>
            <p:ph type="sldNum" sz="quarter" idx="5"/>
          </p:nvPr>
        </p:nvSpPr>
        <p:spPr>
          <a:noFill/>
        </p:spPr>
        <p:txBody>
          <a:bodyPr/>
          <a:lstStyle/>
          <a:p>
            <a:fld id="{CD04748F-F3A8-4A4D-AC17-E7EEB5F721F3}"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pPr eaLnBrk="1" hangingPunct="1"/>
            <a:endParaRPr lang="en-US" smtClean="0"/>
          </a:p>
        </p:txBody>
      </p:sp>
      <p:sp>
        <p:nvSpPr>
          <p:cNvPr id="24580" name="Slide Number Placeholder 3"/>
          <p:cNvSpPr>
            <a:spLocks noGrp="1"/>
          </p:cNvSpPr>
          <p:nvPr>
            <p:ph type="sldNum" sz="quarter" idx="5"/>
          </p:nvPr>
        </p:nvSpPr>
        <p:spPr>
          <a:noFill/>
        </p:spPr>
        <p:txBody>
          <a:bodyPr/>
          <a:lstStyle/>
          <a:p>
            <a:fld id="{B0A97C14-C980-473A-8846-4DC2B1A5D028}"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eaLnBrk="1" hangingPunct="1"/>
            <a:endParaRPr lang="en-US" smtClean="0"/>
          </a:p>
        </p:txBody>
      </p:sp>
      <p:sp>
        <p:nvSpPr>
          <p:cNvPr id="25604" name="Slide Number Placeholder 3"/>
          <p:cNvSpPr>
            <a:spLocks noGrp="1"/>
          </p:cNvSpPr>
          <p:nvPr>
            <p:ph type="sldNum" sz="quarter" idx="5"/>
          </p:nvPr>
        </p:nvSpPr>
        <p:spPr>
          <a:noFill/>
        </p:spPr>
        <p:txBody>
          <a:bodyPr/>
          <a:lstStyle/>
          <a:p>
            <a:fld id="{5A3C03B0-B8AA-4D00-8D78-F430F158A2FD}"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eaLnBrk="1" hangingPunct="1"/>
            <a:endParaRPr lang="en-US" smtClean="0"/>
          </a:p>
        </p:txBody>
      </p:sp>
      <p:sp>
        <p:nvSpPr>
          <p:cNvPr id="26628" name="Slide Number Placeholder 3"/>
          <p:cNvSpPr>
            <a:spLocks noGrp="1"/>
          </p:cNvSpPr>
          <p:nvPr>
            <p:ph type="sldNum" sz="quarter" idx="5"/>
          </p:nvPr>
        </p:nvSpPr>
        <p:spPr>
          <a:noFill/>
        </p:spPr>
        <p:txBody>
          <a:bodyPr/>
          <a:lstStyle/>
          <a:p>
            <a:fld id="{AA64CC09-A09D-466D-A57D-A6083C4A0078}"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eaLnBrk="1" hangingPunct="1"/>
            <a:endParaRPr lang="en-US" smtClean="0"/>
          </a:p>
        </p:txBody>
      </p:sp>
      <p:sp>
        <p:nvSpPr>
          <p:cNvPr id="27652" name="Slide Number Placeholder 3"/>
          <p:cNvSpPr>
            <a:spLocks noGrp="1"/>
          </p:cNvSpPr>
          <p:nvPr>
            <p:ph type="sldNum" sz="quarter" idx="5"/>
          </p:nvPr>
        </p:nvSpPr>
        <p:spPr>
          <a:noFill/>
        </p:spPr>
        <p:txBody>
          <a:bodyPr/>
          <a:lstStyle/>
          <a:p>
            <a:fld id="{D252EDD0-2AE4-4D3B-BECC-4BDCF83796FB}"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eaLnBrk="1" hangingPunct="1"/>
            <a:endParaRPr lang="en-US" smtClean="0"/>
          </a:p>
        </p:txBody>
      </p:sp>
      <p:sp>
        <p:nvSpPr>
          <p:cNvPr id="28676" name="Slide Number Placeholder 3"/>
          <p:cNvSpPr>
            <a:spLocks noGrp="1"/>
          </p:cNvSpPr>
          <p:nvPr>
            <p:ph type="sldNum" sz="quarter" idx="5"/>
          </p:nvPr>
        </p:nvSpPr>
        <p:spPr>
          <a:noFill/>
        </p:spPr>
        <p:txBody>
          <a:bodyPr/>
          <a:lstStyle/>
          <a:p>
            <a:fld id="{E69208B4-D9EC-4F68-B39B-97CF20EE4BAE}"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pPr eaLnBrk="1" hangingPunct="1"/>
            <a:endParaRPr lang="en-US" smtClean="0"/>
          </a:p>
        </p:txBody>
      </p:sp>
      <p:sp>
        <p:nvSpPr>
          <p:cNvPr id="29700" name="Slide Number Placeholder 3"/>
          <p:cNvSpPr>
            <a:spLocks noGrp="1"/>
          </p:cNvSpPr>
          <p:nvPr>
            <p:ph type="sldNum" sz="quarter" idx="5"/>
          </p:nvPr>
        </p:nvSpPr>
        <p:spPr>
          <a:noFill/>
        </p:spPr>
        <p:txBody>
          <a:bodyPr/>
          <a:lstStyle/>
          <a:p>
            <a:fld id="{A067AAD8-0EFA-48A2-A460-8C1C3F79225B}"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endParaRPr lang="en-US" smtClean="0"/>
          </a:p>
        </p:txBody>
      </p:sp>
      <p:sp>
        <p:nvSpPr>
          <p:cNvPr id="30724" name="Slide Number Placeholder 3"/>
          <p:cNvSpPr>
            <a:spLocks noGrp="1"/>
          </p:cNvSpPr>
          <p:nvPr>
            <p:ph type="sldNum" sz="quarter" idx="5"/>
          </p:nvPr>
        </p:nvSpPr>
        <p:spPr>
          <a:noFill/>
        </p:spPr>
        <p:txBody>
          <a:bodyPr/>
          <a:lstStyle/>
          <a:p>
            <a:fld id="{39578AF0-5E0B-48DB-96E0-C0FB526BAF89}"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F2CFB71C-00E5-4D2C-91BC-CD42022F7D38}" type="slidenum">
              <a:rPr lang="en-US" smtClean="0"/>
              <a:pPr/>
              <a:t>30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5557E746-0E74-465B-9AE0-9B54E5944C69}" type="slidenum">
              <a:rPr lang="en-US" smtClean="0"/>
              <a:pPr/>
              <a:t>31</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7FB82252-7FC9-405C-A370-060B32621FE8}" type="slidenum">
              <a:rPr lang="en-US" smtClean="0"/>
              <a:pPr/>
              <a:t>32</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9036AEE5-3452-4743-941F-046121232CB1}" type="slidenum">
              <a:rPr lang="en-US" smtClean="0"/>
              <a:pPr/>
              <a:t>33</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25459867-E5F8-4D6D-87AB-D0B41B60FFBB}" type="slidenum">
              <a:rPr lang="en-US">
                <a:cs typeface="Arial" charset="0"/>
              </a:rPr>
              <a:pPr/>
              <a:t>38</a:t>
            </a:fld>
            <a:endParaRPr lang="en-US">
              <a:cs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F0288B16-B485-4DE0-9EA8-9CCA3792A36D}" type="slidenum">
              <a:rPr lang="en-US" smtClean="0">
                <a:cs typeface="Arial" charset="0"/>
              </a:rPr>
              <a:pPr/>
              <a:t>41</a:t>
            </a:fld>
            <a:endParaRPr lang="en-US"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B15DC7A-4F03-4DDC-A3A6-145CD09D57B3}" type="slidenum">
              <a:rPr lang="en-US">
                <a:cs typeface="Arial" charset="0"/>
              </a:rPr>
              <a:pPr/>
              <a:t>46</a:t>
            </a:fld>
            <a:endParaRPr lang="en-US">
              <a:cs typeface="Arial"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F7039C6E-663C-48C5-A2D2-FD6C22A5D928}" type="slidenum">
              <a:rPr lang="en-US" smtClean="0"/>
              <a:pPr>
                <a:defRPr/>
              </a:pPr>
              <a:t>48</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816382B4-6321-472C-AFC1-72371C4E70A8}" type="slidenum">
              <a:rPr lang="en-US" smtClean="0"/>
              <a:pPr>
                <a:defRPr/>
              </a:pPr>
              <a:t>49</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A4730C1-5A55-4CC2-A3B0-5AC7F92D63D9}" type="slidenum">
              <a:rPr lang="en-US" smtClean="0">
                <a:cs typeface="Arial" charset="0"/>
              </a:rPr>
              <a:pPr/>
              <a:t>50</a:t>
            </a:fld>
            <a:endParaRPr lang="en-US" smtClean="0">
              <a:cs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A97C0ABB-4A2A-4289-8C10-4D4BBDAA1E65}" type="slidenum">
              <a:rPr lang="en-US" smtClean="0">
                <a:cs typeface="Arial" charset="0"/>
              </a:rPr>
              <a:pPr/>
              <a:t>51</a:t>
            </a:fld>
            <a:endParaRPr lang="en-US" smtClean="0">
              <a:cs typeface="Arial"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17461151-2F19-4E38-BDED-F835D974B5A8}" type="slidenum">
              <a:rPr lang="en-US" smtClean="0">
                <a:cs typeface="Arial" charset="0"/>
              </a:rPr>
              <a:pPr/>
              <a:t>52</a:t>
            </a:fld>
            <a:endParaRPr lang="en-US" smtClean="0">
              <a:cs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16963C8E-1075-4095-AC0D-1D40ED91D6CB}" type="slidenum">
              <a:rPr lang="en-US" smtClean="0">
                <a:cs typeface="Arial" charset="0"/>
              </a:rPr>
              <a:pPr/>
              <a:t>53</a:t>
            </a:fld>
            <a:endParaRPr lang="en-US" smtClean="0">
              <a:cs typeface="Arial"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08D6DD8-E877-4C8C-AEEC-8F7E7717AFC8}" type="slidenum">
              <a:rPr lang="en-US" smtClean="0">
                <a:cs typeface="Arial" charset="0"/>
              </a:rPr>
              <a:pPr/>
              <a:t>54</a:t>
            </a:fld>
            <a:endParaRPr lang="en-US" smtClean="0">
              <a:cs typeface="Arial"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FE614FC8-F481-4D70-ABE4-DCE5F661D42E}" type="slidenum">
              <a:rPr lang="en-US" smtClean="0">
                <a:cs typeface="Arial" charset="0"/>
              </a:rPr>
              <a:pPr/>
              <a:t>55</a:t>
            </a:fld>
            <a:endParaRPr lang="en-US" smtClean="0">
              <a:cs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FBBEF983-DC66-408A-8A1C-A3A2D6C79A56}" type="slidenum">
              <a:rPr lang="en-US" smtClean="0">
                <a:cs typeface="Arial" charset="0"/>
              </a:rPr>
              <a:pPr/>
              <a:t>56</a:t>
            </a:fld>
            <a:endParaRPr lang="en-US" smtClean="0">
              <a:cs typeface="Arial"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2D953DE-835B-4F7F-9E67-90889FAD75BE}" type="slidenum">
              <a:rPr lang="en-US" smtClean="0">
                <a:cs typeface="Arial" charset="0"/>
              </a:rPr>
              <a:pPr/>
              <a:t>57</a:t>
            </a:fld>
            <a:endParaRPr lang="en-US" smtClean="0">
              <a:cs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829C7070-7F1E-49CB-A616-4B14FE7067CF}" type="slidenum">
              <a:rPr lang="en-US" smtClean="0">
                <a:cs typeface="Arial" charset="0"/>
              </a:rPr>
              <a:pPr/>
              <a:t>58</a:t>
            </a:fld>
            <a:endParaRPr lang="en-US" smtClean="0">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558DC8E-A7CE-42D2-8B01-CA901418E4B8}" type="slidenum">
              <a:rPr lang="en-US" smtClean="0">
                <a:cs typeface="Arial" charset="0"/>
              </a:rPr>
              <a:pPr/>
              <a:t>59</a:t>
            </a:fld>
            <a:endParaRPr lang="en-US" smtClean="0">
              <a:cs typeface="Arial"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FB6C344-E470-4EDB-B067-293B5A1EBC49}" type="slidenum">
              <a:rPr lang="en-US" smtClean="0">
                <a:cs typeface="Arial" charset="0"/>
              </a:rPr>
              <a:pPr/>
              <a:t>60</a:t>
            </a:fld>
            <a:endParaRPr lang="en-US" smtClean="0">
              <a:cs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50095E5-EC66-4693-9C6C-56586E58D0B4}" type="slidenum">
              <a:rPr lang="en-US" smtClean="0">
                <a:cs typeface="Arial" charset="0"/>
              </a:rPr>
              <a:pPr/>
              <a:t>61</a:t>
            </a:fld>
            <a:endParaRPr lang="en-US" smtClean="0">
              <a:cs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Slide Number Placeholder 3"/>
          <p:cNvSpPr>
            <a:spLocks noGrp="1"/>
          </p:cNvSpPr>
          <p:nvPr>
            <p:ph type="sldNum" sz="quarter" idx="5"/>
          </p:nvPr>
        </p:nvSpPr>
        <p:spPr>
          <a:noFill/>
        </p:spPr>
        <p:txBody>
          <a:bodyPr/>
          <a:lstStyle/>
          <a:p>
            <a:fld id="{999F9ED8-0146-4FF0-AB84-92CE82D3D743}" type="slidenum">
              <a:rPr lang="en-US" smtClean="0"/>
              <a:pPr/>
              <a:t>64</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pPr eaLnBrk="1" hangingPunct="1"/>
            <a:endParaRPr lang="en-US" smtClean="0"/>
          </a:p>
        </p:txBody>
      </p:sp>
      <p:sp>
        <p:nvSpPr>
          <p:cNvPr id="105476" name="Slide Number Placeholder 3"/>
          <p:cNvSpPr>
            <a:spLocks noGrp="1"/>
          </p:cNvSpPr>
          <p:nvPr>
            <p:ph type="sldNum" sz="quarter" idx="5"/>
          </p:nvPr>
        </p:nvSpPr>
        <p:spPr>
          <a:noFill/>
        </p:spPr>
        <p:txBody>
          <a:bodyPr/>
          <a:lstStyle/>
          <a:p>
            <a:fld id="{7E3242E7-E7EF-41BB-9503-E5E2FE56B128}" type="slidenum">
              <a:rPr lang="en-US" smtClean="0">
                <a:cs typeface="Arial" charset="0"/>
              </a:rPr>
              <a:pPr/>
              <a:t>71</a:t>
            </a:fld>
            <a:endParaRPr lang="en-US" smtClean="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endParaRPr lang="en-US" smtClean="0"/>
          </a:p>
        </p:txBody>
      </p:sp>
      <p:sp>
        <p:nvSpPr>
          <p:cNvPr id="106500" name="Slide Number Placeholder 3"/>
          <p:cNvSpPr>
            <a:spLocks noGrp="1"/>
          </p:cNvSpPr>
          <p:nvPr>
            <p:ph type="sldNum" sz="quarter" idx="5"/>
          </p:nvPr>
        </p:nvSpPr>
        <p:spPr>
          <a:noFill/>
        </p:spPr>
        <p:txBody>
          <a:bodyPr/>
          <a:lstStyle/>
          <a:p>
            <a:fld id="{3BA6F609-19CE-4723-B265-204407CA08F4}" type="slidenum">
              <a:rPr lang="en-US" smtClean="0">
                <a:cs typeface="Arial" charset="0"/>
              </a:rPr>
              <a:pPr/>
              <a:t>72</a:t>
            </a:fld>
            <a:endParaRPr lang="en-US" smtClean="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pPr eaLnBrk="1" hangingPunct="1"/>
            <a:endParaRPr lang="en-US" smtClean="0"/>
          </a:p>
        </p:txBody>
      </p:sp>
      <p:sp>
        <p:nvSpPr>
          <p:cNvPr id="107524" name="Slide Number Placeholder 3"/>
          <p:cNvSpPr>
            <a:spLocks noGrp="1"/>
          </p:cNvSpPr>
          <p:nvPr>
            <p:ph type="sldNum" sz="quarter" idx="5"/>
          </p:nvPr>
        </p:nvSpPr>
        <p:spPr>
          <a:noFill/>
        </p:spPr>
        <p:txBody>
          <a:bodyPr/>
          <a:lstStyle/>
          <a:p>
            <a:fld id="{3E8B9FFE-A4EE-434A-BFDC-D63271EF7B87}" type="slidenum">
              <a:rPr lang="en-US" smtClean="0">
                <a:cs typeface="Arial" charset="0"/>
              </a:rPr>
              <a:pPr/>
              <a:t>73</a:t>
            </a:fld>
            <a:endParaRPr lang="en-US" smtClean="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pPr eaLnBrk="1" hangingPunct="1"/>
            <a:endParaRPr lang="en-US" smtClean="0"/>
          </a:p>
        </p:txBody>
      </p:sp>
      <p:sp>
        <p:nvSpPr>
          <p:cNvPr id="108548" name="Slide Number Placeholder 3"/>
          <p:cNvSpPr>
            <a:spLocks noGrp="1"/>
          </p:cNvSpPr>
          <p:nvPr>
            <p:ph type="sldNum" sz="quarter" idx="5"/>
          </p:nvPr>
        </p:nvSpPr>
        <p:spPr>
          <a:noFill/>
        </p:spPr>
        <p:txBody>
          <a:bodyPr/>
          <a:lstStyle/>
          <a:p>
            <a:fld id="{C381581A-6D09-4584-A31A-5D2D0D306DDE}" type="slidenum">
              <a:rPr lang="en-US" smtClean="0">
                <a:cs typeface="Arial" charset="0"/>
              </a:rPr>
              <a:pPr/>
              <a:t>74</a:t>
            </a:fld>
            <a:endParaRPr lang="en-US" smtClean="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pPr eaLnBrk="1" hangingPunct="1"/>
            <a:endParaRPr lang="en-US" smtClean="0"/>
          </a:p>
        </p:txBody>
      </p:sp>
      <p:sp>
        <p:nvSpPr>
          <p:cNvPr id="113668" name="Slide Number Placeholder 3"/>
          <p:cNvSpPr>
            <a:spLocks noGrp="1"/>
          </p:cNvSpPr>
          <p:nvPr>
            <p:ph type="sldNum" sz="quarter" idx="5"/>
          </p:nvPr>
        </p:nvSpPr>
        <p:spPr>
          <a:noFill/>
        </p:spPr>
        <p:txBody>
          <a:bodyPr/>
          <a:lstStyle/>
          <a:p>
            <a:fld id="{E47F9F55-5524-4C40-A0CD-2FD06C868927}" type="slidenum">
              <a:rPr lang="en-US" smtClean="0">
                <a:cs typeface="Arial" charset="0"/>
              </a:rPr>
              <a:pPr/>
              <a:t>75</a:t>
            </a:fld>
            <a:endParaRPr lang="en-US" smtClean="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pPr eaLnBrk="1" hangingPunct="1"/>
            <a:endParaRPr lang="en-US" smtClean="0"/>
          </a:p>
        </p:txBody>
      </p:sp>
      <p:sp>
        <p:nvSpPr>
          <p:cNvPr id="109572" name="Slide Number Placeholder 3"/>
          <p:cNvSpPr>
            <a:spLocks noGrp="1"/>
          </p:cNvSpPr>
          <p:nvPr>
            <p:ph type="sldNum" sz="quarter" idx="5"/>
          </p:nvPr>
        </p:nvSpPr>
        <p:spPr>
          <a:noFill/>
        </p:spPr>
        <p:txBody>
          <a:bodyPr/>
          <a:lstStyle/>
          <a:p>
            <a:fld id="{8804419C-748E-4F6B-8E85-96290AFE68E1}" type="slidenum">
              <a:rPr lang="en-US" smtClean="0">
                <a:cs typeface="Arial" charset="0"/>
              </a:rPr>
              <a:pPr/>
              <a:t>76</a:t>
            </a:fld>
            <a:endParaRPr lang="en-US" smtClean="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pPr eaLnBrk="1" hangingPunct="1"/>
            <a:endParaRPr lang="en-US" smtClean="0"/>
          </a:p>
        </p:txBody>
      </p:sp>
      <p:sp>
        <p:nvSpPr>
          <p:cNvPr id="110596" name="Slide Number Placeholder 3"/>
          <p:cNvSpPr>
            <a:spLocks noGrp="1"/>
          </p:cNvSpPr>
          <p:nvPr>
            <p:ph type="sldNum" sz="quarter" idx="5"/>
          </p:nvPr>
        </p:nvSpPr>
        <p:spPr>
          <a:noFill/>
        </p:spPr>
        <p:txBody>
          <a:bodyPr/>
          <a:lstStyle/>
          <a:p>
            <a:fld id="{7B194D21-9F27-46F0-BD24-CFAD0CA8EEEA}" type="slidenum">
              <a:rPr lang="en-US" smtClean="0">
                <a:cs typeface="Arial" charset="0"/>
              </a:rPr>
              <a:pPr/>
              <a:t>77</a:t>
            </a:fld>
            <a:endParaRPr lang="en-US" smtClean="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smtClean="0"/>
          </a:p>
        </p:txBody>
      </p:sp>
      <p:sp>
        <p:nvSpPr>
          <p:cNvPr id="111620" name="Slide Number Placeholder 3"/>
          <p:cNvSpPr>
            <a:spLocks noGrp="1"/>
          </p:cNvSpPr>
          <p:nvPr>
            <p:ph type="sldNum" sz="quarter" idx="5"/>
          </p:nvPr>
        </p:nvSpPr>
        <p:spPr>
          <a:noFill/>
        </p:spPr>
        <p:txBody>
          <a:bodyPr/>
          <a:lstStyle/>
          <a:p>
            <a:fld id="{55AF753F-BF48-4F7A-AA91-66E4B123B99A}" type="slidenum">
              <a:rPr lang="en-US" smtClean="0">
                <a:cs typeface="Arial" charset="0"/>
              </a:rPr>
              <a:pPr/>
              <a:t>78</a:t>
            </a:fld>
            <a:endParaRPr lang="en-US" smtClean="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pPr eaLnBrk="1" hangingPunct="1"/>
            <a:endParaRPr lang="en-US" smtClean="0"/>
          </a:p>
        </p:txBody>
      </p:sp>
      <p:sp>
        <p:nvSpPr>
          <p:cNvPr id="112644" name="Slide Number Placeholder 3"/>
          <p:cNvSpPr>
            <a:spLocks noGrp="1"/>
          </p:cNvSpPr>
          <p:nvPr>
            <p:ph type="sldNum" sz="quarter" idx="5"/>
          </p:nvPr>
        </p:nvSpPr>
        <p:spPr>
          <a:noFill/>
        </p:spPr>
        <p:txBody>
          <a:bodyPr/>
          <a:lstStyle/>
          <a:p>
            <a:fld id="{D1094E51-F1F9-4266-8E8D-72E6652030AE}" type="slidenum">
              <a:rPr lang="en-US" smtClean="0">
                <a:cs typeface="Arial" charset="0"/>
              </a:rPr>
              <a:pPr/>
              <a:t>79</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382426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92132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647823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963055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19935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3463123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04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68238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80883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76268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97662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BB49B286-E7DE-43C7-AEA9-CCD5384FC396}" type="slidenum">
              <a:rPr lang="en-US"/>
              <a:pPr>
                <a:defRPr/>
              </a:pPr>
              <a:t>‹#›</a:t>
            </a:fld>
            <a:endParaRPr lang="en-US"/>
          </a:p>
        </p:txBody>
      </p:sp>
    </p:spTree>
    <p:extLst>
      <p:ext uri="{BB962C8B-B14F-4D97-AF65-F5344CB8AC3E}">
        <p14:creationId xmlns:p14="http://schemas.microsoft.com/office/powerpoint/2010/main" val="398558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9" name="Picture 20"/>
          <p:cNvPicPr>
            <a:picLocks noChangeAspect="1" noChangeArrowheads="1"/>
          </p:cNvPicPr>
          <p:nvPr userDrawn="1"/>
        </p:nvPicPr>
        <p:blipFill>
          <a:blip r:embed="rId14"/>
          <a:srcRect/>
          <a:stretch>
            <a:fillRect/>
          </a:stretch>
        </p:blipFill>
        <p:spPr bwMode="auto">
          <a:xfrm>
            <a:off x="228600" y="0"/>
            <a:ext cx="1309158" cy="961824"/>
          </a:xfrm>
          <a:prstGeom prst="rect">
            <a:avLst/>
          </a:prstGeom>
          <a:noFill/>
          <a:ln w="9525">
            <a:noFill/>
            <a:miter lim="800000"/>
            <a:headEnd/>
            <a:tailEnd/>
          </a:ln>
        </p:spPr>
      </p:pic>
      <p:pic>
        <p:nvPicPr>
          <p:cNvPr id="10" name="Picture 9"/>
          <p:cNvPicPr>
            <a:picLocks noChangeAspect="1" noChangeArrowheads="1"/>
          </p:cNvPicPr>
          <p:nvPr userDrawn="1"/>
        </p:nvPicPr>
        <p:blipFill>
          <a:blip r:embed="rId15"/>
          <a:srcRect/>
          <a:stretch>
            <a:fillRect/>
          </a:stretch>
        </p:blipFill>
        <p:spPr bwMode="auto">
          <a:xfrm>
            <a:off x="3429000" y="-13636"/>
            <a:ext cx="1338409" cy="975460"/>
          </a:xfrm>
          <a:prstGeom prst="rect">
            <a:avLst/>
          </a:prstGeom>
          <a:noFill/>
          <a:ln w="9525">
            <a:noFill/>
            <a:miter lim="800000"/>
            <a:headEnd/>
            <a:tailEnd/>
          </a:ln>
        </p:spPr>
      </p:pic>
      <p:pic>
        <p:nvPicPr>
          <p:cNvPr id="12" name="Picture 5"/>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537758" y="0"/>
            <a:ext cx="1943100" cy="96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6781800" y="637401"/>
            <a:ext cx="1676400" cy="276999"/>
          </a:xfrm>
          <a:prstGeom prst="rect">
            <a:avLst/>
          </a:prstGeom>
        </p:spPr>
        <p:txBody>
          <a:bodyPr wrap="square">
            <a:spAutoFit/>
          </a:bodyPr>
          <a:lstStyle/>
          <a:p>
            <a:pPr algn="r"/>
            <a:r>
              <a:rPr lang="en-US" sz="1200" b="0" smtClean="0">
                <a:latin typeface="Arial Black" panose="020B0A04020102020204" pitchFamily="34" charset="0"/>
              </a:rPr>
              <a:t>[Part 9]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/79</a:t>
            </a:r>
            <a:endParaRPr lang="en-US" sz="1200" b="0">
              <a:latin typeface="Arial Black" panose="020B0A04020102020204" pitchFamily="34" charset="0"/>
            </a:endParaRPr>
          </a:p>
        </p:txBody>
      </p:sp>
      <p:sp>
        <p:nvSpPr>
          <p:cNvPr id="3" name="TextBox 2"/>
          <p:cNvSpPr txBox="1"/>
          <p:nvPr userDrawn="1"/>
        </p:nvSpPr>
        <p:spPr>
          <a:xfrm>
            <a:off x="6477000" y="152400"/>
            <a:ext cx="2590800" cy="523220"/>
          </a:xfrm>
          <a:prstGeom prst="rect">
            <a:avLst/>
          </a:prstGeom>
          <a:noFill/>
        </p:spPr>
        <p:txBody>
          <a:bodyPr wrap="square" rtlCol="0">
            <a:spAutoFit/>
          </a:bodyPr>
          <a:lstStyle/>
          <a:p>
            <a:pPr algn="ctr"/>
            <a:r>
              <a:rPr lang="en-US" sz="1600" b="0" smtClean="0">
                <a:latin typeface="Aharoni" panose="02010803020104030203" pitchFamily="2" charset="-79"/>
                <a:cs typeface="Aharoni" panose="02010803020104030203" pitchFamily="2" charset="-79"/>
              </a:rPr>
              <a:t>Discrete</a:t>
            </a:r>
            <a:r>
              <a:rPr lang="en-US" sz="1600" b="0" baseline="0" smtClean="0">
                <a:latin typeface="Aharoni" panose="02010803020104030203" pitchFamily="2" charset="-79"/>
                <a:cs typeface="Aharoni" panose="02010803020104030203" pitchFamily="2" charset="-79"/>
              </a:rPr>
              <a:t> Choice Modeling</a:t>
            </a:r>
          </a:p>
          <a:p>
            <a:pPr algn="ctr"/>
            <a:r>
              <a:rPr lang="en-US" sz="1200" b="0" baseline="0" smtClean="0">
                <a:latin typeface="Aharoni" panose="02010803020104030203" pitchFamily="2" charset="-79"/>
                <a:cs typeface="Aharoni" panose="02010803020104030203" pitchFamily="2" charset="-79"/>
              </a:rPr>
              <a:t>Modeling Heterogeneity</a:t>
            </a:r>
          </a:p>
        </p:txBody>
      </p:sp>
      <p:pic>
        <p:nvPicPr>
          <p:cNvPr id="1026" name="Picture 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4764201" y="-6141"/>
            <a:ext cx="1636599" cy="990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userDrawn="1"/>
        </p:nvSpPr>
        <p:spPr bwMode="auto">
          <a:xfrm>
            <a:off x="6425184" y="10160"/>
            <a:ext cx="2718816" cy="980440"/>
          </a:xfrm>
          <a:prstGeom prst="rect">
            <a:avLst/>
          </a:prstGeom>
          <a:noFill/>
          <a:ln w="3810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Rectangle 15"/>
          <p:cNvSpPr/>
          <p:nvPr userDrawn="1"/>
        </p:nvSpPr>
        <p:spPr bwMode="auto">
          <a:xfrm>
            <a:off x="228600" y="96792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729802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2.wmf"/><Relationship Id="rId5" Type="http://schemas.openxmlformats.org/officeDocument/2006/relationships/oleObject" Target="../embeddings/oleObject6.bin"/><Relationship Id="rId4" Type="http://schemas.openxmlformats.org/officeDocument/2006/relationships/image" Target="../media/image11.wmf"/></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4.w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0.wmf"/><Relationship Id="rId4" Type="http://schemas.openxmlformats.org/officeDocument/2006/relationships/oleObject" Target="../embeddings/oleObject8.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1.wmf"/><Relationship Id="rId4" Type="http://schemas.openxmlformats.org/officeDocument/2006/relationships/oleObject" Target="../embeddings/oleObject9.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2.wmf"/><Relationship Id="rId4" Type="http://schemas.openxmlformats.org/officeDocument/2006/relationships/oleObject" Target="../embeddings/oleObject10.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image" Target="../media/image23.w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24.wmf"/><Relationship Id="rId4" Type="http://schemas.openxmlformats.org/officeDocument/2006/relationships/oleObject" Target="../embeddings/oleObject12.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25.wmf"/><Relationship Id="rId4" Type="http://schemas.openxmlformats.org/officeDocument/2006/relationships/oleObject" Target="../embeddings/oleObject13.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7.wmf"/><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oleObject" Target="../embeddings/oleObject15.bin"/><Relationship Id="rId5" Type="http://schemas.openxmlformats.org/officeDocument/2006/relationships/image" Target="../media/image26.wmf"/><Relationship Id="rId4" Type="http://schemas.openxmlformats.org/officeDocument/2006/relationships/oleObject" Target="../embeddings/oleObject14.bin"/></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30.wmf"/></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33.wmf"/><Relationship Id="rId4" Type="http://schemas.openxmlformats.org/officeDocument/2006/relationships/oleObject" Target="../embeddings/oleObject17.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35.wmf"/><Relationship Id="rId4" Type="http://schemas.openxmlformats.org/officeDocument/2006/relationships/oleObject" Target="../embeddings/oleObject18.bin"/></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41.wmf"/><Relationship Id="rId4" Type="http://schemas.openxmlformats.org/officeDocument/2006/relationships/oleObject" Target="../embeddings/oleObject19.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vmlDrawing" Target="../drawings/vmlDrawing18.vml"/><Relationship Id="rId5" Type="http://schemas.openxmlformats.org/officeDocument/2006/relationships/image" Target="../media/image43.wmf"/><Relationship Id="rId4" Type="http://schemas.openxmlformats.org/officeDocument/2006/relationships/oleObject" Target="../embeddings/oleObject20.bin"/></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19.vml"/><Relationship Id="rId5" Type="http://schemas.openxmlformats.org/officeDocument/2006/relationships/image" Target="../media/image46.wmf"/><Relationship Id="rId4" Type="http://schemas.openxmlformats.org/officeDocument/2006/relationships/oleObject" Target="../embeddings/oleObject21.bin"/></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image" Target="../media/image47.wmf"/></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image" Target="../media/image53.wmf"/><Relationship Id="rId4" Type="http://schemas.openxmlformats.org/officeDocument/2006/relationships/oleObject" Target="../embeddings/oleObject23.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55.wmf"/><Relationship Id="rId4" Type="http://schemas.openxmlformats.org/officeDocument/2006/relationships/oleObject" Target="../embeddings/oleObject24.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56.wmf"/><Relationship Id="rId4" Type="http://schemas.openxmlformats.org/officeDocument/2006/relationships/oleObject" Target="../embeddings/oleObject25.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58.w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oleObject" Target="../embeddings/oleObject27.bin"/><Relationship Id="rId5" Type="http://schemas.openxmlformats.org/officeDocument/2006/relationships/image" Target="../media/image57.wmf"/><Relationship Id="rId4" Type="http://schemas.openxmlformats.org/officeDocument/2006/relationships/oleObject" Target="../embeddings/oleObject26.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25.vml"/><Relationship Id="rId5" Type="http://schemas.openxmlformats.org/officeDocument/2006/relationships/image" Target="../media/image59.wmf"/><Relationship Id="rId4" Type="http://schemas.openxmlformats.org/officeDocument/2006/relationships/oleObject" Target="../embeddings/oleObject28.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6.vml"/><Relationship Id="rId5" Type="http://schemas.openxmlformats.org/officeDocument/2006/relationships/image" Target="../media/image60.wmf"/><Relationship Id="rId4" Type="http://schemas.openxmlformats.org/officeDocument/2006/relationships/oleObject" Target="../embeddings/oleObject29.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27.vml"/><Relationship Id="rId5" Type="http://schemas.openxmlformats.org/officeDocument/2006/relationships/image" Target="../media/image61.wmf"/><Relationship Id="rId4" Type="http://schemas.openxmlformats.org/officeDocument/2006/relationships/oleObject" Target="../embeddings/oleObject30.bin"/></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28.vml"/><Relationship Id="rId5" Type="http://schemas.openxmlformats.org/officeDocument/2006/relationships/image" Target="../media/image62.wmf"/><Relationship Id="rId4" Type="http://schemas.openxmlformats.org/officeDocument/2006/relationships/oleObject" Target="../embeddings/oleObject31.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vmlDrawing" Target="../drawings/vmlDrawing29.vml"/><Relationship Id="rId5" Type="http://schemas.openxmlformats.org/officeDocument/2006/relationships/image" Target="../media/image63.wmf"/><Relationship Id="rId4" Type="http://schemas.openxmlformats.org/officeDocument/2006/relationships/oleObject" Target="../embeddings/oleObject32.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30.vml"/><Relationship Id="rId5" Type="http://schemas.openxmlformats.org/officeDocument/2006/relationships/image" Target="../media/image64.png"/><Relationship Id="rId4" Type="http://schemas.openxmlformats.org/officeDocument/2006/relationships/oleObject" Target="../embeddings/oleObject3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600269" y="1447800"/>
            <a:ext cx="8229600" cy="758825"/>
          </a:xfrm>
          <a:ln w="28575">
            <a:solidFill>
              <a:srgbClr val="7030A0"/>
            </a:solidFill>
          </a:ln>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3962400" y="3352800"/>
            <a:ext cx="4114800" cy="1371600"/>
          </a:xfrm>
        </p:spPr>
        <p:txBody>
          <a:bodyPr/>
          <a:lstStyle/>
          <a:p>
            <a:pPr marL="0" indent="0">
              <a:buFont typeface="Wingdings" pitchFamily="2" charset="2"/>
              <a:buNone/>
            </a:pPr>
            <a:r>
              <a:rPr lang="en-US" sz="2400" b="1">
                <a:latin typeface="Arial" charset="0"/>
              </a:rPr>
              <a:t>William Greene</a:t>
            </a:r>
          </a:p>
          <a:p>
            <a:pPr marL="0" indent="0">
              <a:buFont typeface="Wingdings" pitchFamily="2" charset="2"/>
              <a:buNone/>
            </a:pPr>
            <a:r>
              <a:rPr lang="en-US" sz="2400" b="1">
                <a:latin typeface="Arial" charset="0"/>
              </a:rPr>
              <a:t>Stern School of Business</a:t>
            </a:r>
          </a:p>
          <a:p>
            <a:pPr marL="0" indent="0">
              <a:buFont typeface="Wingdings" pitchFamily="2" charset="2"/>
              <a:buNone/>
            </a:pPr>
            <a:r>
              <a:rPr lang="en-US" sz="2400" b="1">
                <a:latin typeface="Arial" charset="0"/>
              </a:rPr>
              <a:t>New York University</a:t>
            </a:r>
          </a:p>
        </p:txBody>
      </p:sp>
      <p:sp>
        <p:nvSpPr>
          <p:cNvPr id="2" name="TextBox 1"/>
          <p:cNvSpPr txBox="1"/>
          <p:nvPr/>
        </p:nvSpPr>
        <p:spPr>
          <a:xfrm>
            <a:off x="609600" y="2667000"/>
            <a:ext cx="2514600" cy="3108543"/>
          </a:xfrm>
          <a:prstGeom prst="rect">
            <a:avLst/>
          </a:prstGeom>
          <a:noFill/>
          <a:ln w="28575">
            <a:solidFill>
              <a:srgbClr val="7030A0"/>
            </a:solidFill>
          </a:ln>
        </p:spPr>
        <p:txBody>
          <a:bodyPr wrap="square" rtlCol="0">
            <a:spAutoFit/>
          </a:bodyPr>
          <a:lstStyle/>
          <a:p>
            <a:pPr>
              <a:tabLst>
                <a:tab pos="344488" algn="l"/>
              </a:tabLst>
            </a:pPr>
            <a:r>
              <a:rPr lang="en-US" sz="1400" b="1">
                <a:latin typeface="+mj-lt"/>
              </a:rPr>
              <a:t>0	Introduction</a:t>
            </a:r>
          </a:p>
          <a:p>
            <a:pPr>
              <a:tabLst>
                <a:tab pos="344488" algn="l"/>
              </a:tabLst>
            </a:pPr>
            <a:r>
              <a:rPr lang="en-US" sz="1400" b="1">
                <a:solidFill>
                  <a:schemeClr val="accent4"/>
                </a:solidFill>
                <a:latin typeface="+mj-lt"/>
              </a:rPr>
              <a:t>1	</a:t>
            </a:r>
            <a:r>
              <a:rPr lang="en-US" sz="1400" b="1" smtClean="0">
                <a:solidFill>
                  <a:schemeClr val="accent4"/>
                </a:solidFill>
                <a:latin typeface="+mj-lt"/>
              </a:rPr>
              <a:t>Summary</a:t>
            </a:r>
            <a:endParaRPr lang="en-US" sz="1400" b="1">
              <a:solidFill>
                <a:schemeClr val="accent4"/>
              </a:solidFill>
              <a:latin typeface="+mj-lt"/>
            </a:endParaRPr>
          </a:p>
          <a:p>
            <a:pPr>
              <a:tabLst>
                <a:tab pos="344488" algn="l"/>
              </a:tabLst>
            </a:pPr>
            <a:r>
              <a:rPr lang="en-US" sz="1400" b="1">
                <a:latin typeface="+mj-lt"/>
              </a:rPr>
              <a:t>2	Binary Choice</a:t>
            </a:r>
          </a:p>
          <a:p>
            <a:pPr>
              <a:tabLst>
                <a:tab pos="344488" algn="l"/>
              </a:tabLst>
            </a:pPr>
            <a:r>
              <a:rPr lang="en-US" sz="1400" b="1">
                <a:latin typeface="+mj-lt"/>
              </a:rPr>
              <a:t>3	Panel Data</a:t>
            </a:r>
          </a:p>
          <a:p>
            <a:pPr>
              <a:tabLst>
                <a:tab pos="344488" algn="l"/>
              </a:tabLst>
            </a:pPr>
            <a:r>
              <a:rPr lang="en-US" sz="1400" b="1">
                <a:latin typeface="+mj-lt"/>
              </a:rPr>
              <a:t>4	Bivariate Probit</a:t>
            </a:r>
          </a:p>
          <a:p>
            <a:pPr>
              <a:tabLst>
                <a:tab pos="344488" algn="l"/>
              </a:tabLst>
            </a:pPr>
            <a:r>
              <a:rPr lang="en-US" sz="1400" b="1">
                <a:latin typeface="+mj-lt"/>
              </a:rPr>
              <a:t>5	Ordered Choice</a:t>
            </a:r>
          </a:p>
          <a:p>
            <a:pPr>
              <a:tabLst>
                <a:tab pos="344488" algn="l"/>
              </a:tabLst>
            </a:pPr>
            <a:r>
              <a:rPr lang="en-US" sz="1400" b="1">
                <a:latin typeface="+mj-lt"/>
              </a:rPr>
              <a:t>6	Count Data</a:t>
            </a:r>
          </a:p>
          <a:p>
            <a:pPr>
              <a:tabLst>
                <a:tab pos="344488" algn="l"/>
              </a:tabLst>
            </a:pPr>
            <a:r>
              <a:rPr lang="en-US" sz="1400" b="1">
                <a:solidFill>
                  <a:srgbClr val="000000"/>
                </a:solidFill>
                <a:latin typeface="+mj-lt"/>
              </a:rPr>
              <a:t>7	Multinomial Choice</a:t>
            </a:r>
          </a:p>
          <a:p>
            <a:pPr>
              <a:tabLst>
                <a:tab pos="344488" algn="l"/>
              </a:tabLst>
            </a:pPr>
            <a:r>
              <a:rPr lang="en-US" sz="1400" b="1">
                <a:solidFill>
                  <a:srgbClr val="000000"/>
                </a:solidFill>
                <a:latin typeface="+mj-lt"/>
              </a:rPr>
              <a:t>8	Nested Logit</a:t>
            </a:r>
          </a:p>
          <a:p>
            <a:pPr>
              <a:tabLst>
                <a:tab pos="344488" algn="l"/>
              </a:tabLst>
            </a:pPr>
            <a:r>
              <a:rPr lang="en-US" sz="1400" b="1">
                <a:solidFill>
                  <a:srgbClr val="FF0000"/>
                </a:solidFill>
                <a:latin typeface="+mj-lt"/>
              </a:rPr>
              <a:t>9	Heterogeneity</a:t>
            </a:r>
          </a:p>
          <a:p>
            <a:pPr>
              <a:tabLst>
                <a:tab pos="344488" algn="l"/>
              </a:tabLst>
            </a:pPr>
            <a:r>
              <a:rPr lang="en-US" sz="1400" b="1">
                <a:latin typeface="+mj-lt"/>
              </a:rPr>
              <a:t>10	Latent Class</a:t>
            </a:r>
          </a:p>
          <a:p>
            <a:pPr>
              <a:tabLst>
                <a:tab pos="344488" algn="l"/>
              </a:tabLst>
            </a:pPr>
            <a:r>
              <a:rPr lang="en-US" sz="1400" b="1">
                <a:latin typeface="+mj-lt"/>
              </a:rPr>
              <a:t>11	Mixed Logit</a:t>
            </a:r>
          </a:p>
          <a:p>
            <a:pPr>
              <a:tabLst>
                <a:tab pos="344488" algn="l"/>
              </a:tabLst>
            </a:pPr>
            <a:r>
              <a:rPr lang="en-US" sz="1400" b="1">
                <a:latin typeface="+mj-lt"/>
              </a:rPr>
              <a:t>12	Stated Preference</a:t>
            </a:r>
          </a:p>
          <a:p>
            <a:pPr>
              <a:tabLst>
                <a:tab pos="344488" algn="l"/>
              </a:tabLst>
            </a:pPr>
            <a:r>
              <a:rPr lang="en-US" sz="1400" b="1">
                <a:latin typeface="+mj-lt"/>
              </a:rPr>
              <a:t>13	Hybrid </a:t>
            </a:r>
            <a:r>
              <a:rPr lang="en-US" sz="1400" b="1" smtClean="0">
                <a:latin typeface="+mj-lt"/>
              </a:rPr>
              <a:t>Choice</a:t>
            </a:r>
            <a:endParaRPr lang="en-US" sz="1400" b="1">
              <a:latin typeface="+mj-lt"/>
            </a:endParaRPr>
          </a:p>
        </p:txBody>
      </p:sp>
      <p:sp>
        <p:nvSpPr>
          <p:cNvPr id="3" name="Rectangle 2"/>
          <p:cNvSpPr/>
          <p:nvPr/>
        </p:nvSpPr>
        <p:spPr bwMode="auto">
          <a:xfrm>
            <a:off x="609600" y="4638869"/>
            <a:ext cx="2514600" cy="228600"/>
          </a:xfrm>
          <a:prstGeom prst="rect">
            <a:avLst/>
          </a:prstGeom>
          <a:solidFill>
            <a:srgbClr val="7030A0">
              <a:alpha val="2000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532113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524000"/>
            <a:ext cx="8229600" cy="530225"/>
          </a:xfrm>
        </p:spPr>
        <p:txBody>
          <a:bodyPr/>
          <a:lstStyle/>
          <a:p>
            <a:pPr eaLnBrk="1" hangingPunct="1"/>
            <a:r>
              <a:rPr lang="en-US" sz="2800" b="1" smtClean="0"/>
              <a:t>What’s Wrong with the MNL Model?</a:t>
            </a:r>
          </a:p>
        </p:txBody>
      </p:sp>
      <p:sp>
        <p:nvSpPr>
          <p:cNvPr id="9219" name="Rectangle 3"/>
          <p:cNvSpPr>
            <a:spLocks noGrp="1" noChangeArrowheads="1"/>
          </p:cNvSpPr>
          <p:nvPr>
            <p:ph idx="1"/>
          </p:nvPr>
        </p:nvSpPr>
        <p:spPr>
          <a:xfrm>
            <a:off x="1143000" y="2362200"/>
            <a:ext cx="7620000" cy="2667000"/>
          </a:xfrm>
        </p:spPr>
        <p:txBody>
          <a:bodyPr/>
          <a:lstStyle/>
          <a:p>
            <a:pPr eaLnBrk="1" hangingPunct="1">
              <a:lnSpc>
                <a:spcPct val="80000"/>
              </a:lnSpc>
              <a:buNone/>
            </a:pPr>
            <a:r>
              <a:rPr lang="en-US" sz="3200" smtClean="0">
                <a:latin typeface="+mj-lt"/>
              </a:rPr>
              <a:t>I</a:t>
            </a:r>
            <a:r>
              <a:rPr lang="en-US" sz="2400" smtClean="0">
                <a:latin typeface="+mj-lt"/>
              </a:rPr>
              <a:t>nsufficiently heterogeneous:</a:t>
            </a:r>
          </a:p>
          <a:p>
            <a:pPr eaLnBrk="1" hangingPunct="1">
              <a:lnSpc>
                <a:spcPct val="80000"/>
              </a:lnSpc>
              <a:buFont typeface="Wingdings" pitchFamily="2" charset="2"/>
              <a:buNone/>
            </a:pPr>
            <a:r>
              <a:rPr lang="en-US" sz="1800" smtClean="0">
                <a:latin typeface="+mj-lt"/>
              </a:rPr>
              <a:t>     </a:t>
            </a:r>
            <a:r>
              <a:rPr lang="en-US" smtClean="0">
                <a:latin typeface="+mj-lt"/>
              </a:rPr>
              <a:t> </a:t>
            </a:r>
            <a:r>
              <a:rPr lang="en-US" sz="2000" smtClean="0">
                <a:latin typeface="+mj-lt"/>
              </a:rPr>
              <a:t>“… economists are often more interested in aggregate effects and regard heterogeneity as a statistical nuisance parameter problem which must be addressed but not emphasized. Econometricians frequently employ methods which do not allow for the estimation of individual level parameters.”  (Allenby and Rossi, Journal of Econometrics, 1999)</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298575"/>
            <a:ext cx="8229600" cy="530225"/>
          </a:xfrm>
        </p:spPr>
        <p:txBody>
          <a:bodyPr/>
          <a:lstStyle/>
          <a:p>
            <a:pPr algn="ctr" eaLnBrk="1" hangingPunct="1"/>
            <a:r>
              <a:rPr lang="en-US" sz="3600" smtClean="0"/>
              <a:t>Several Types of Heterogeneity</a:t>
            </a:r>
          </a:p>
        </p:txBody>
      </p:sp>
      <p:sp>
        <p:nvSpPr>
          <p:cNvPr id="11267" name="Rectangle 3"/>
          <p:cNvSpPr>
            <a:spLocks noGrp="1" noChangeArrowheads="1"/>
          </p:cNvSpPr>
          <p:nvPr>
            <p:ph idx="1"/>
          </p:nvPr>
        </p:nvSpPr>
        <p:spPr>
          <a:xfrm>
            <a:off x="1447800" y="1828800"/>
            <a:ext cx="7010400" cy="4114800"/>
          </a:xfrm>
        </p:spPr>
        <p:txBody>
          <a:bodyPr/>
          <a:lstStyle/>
          <a:p>
            <a:pPr eaLnBrk="1" hangingPunct="1">
              <a:defRPr/>
            </a:pPr>
            <a:r>
              <a:rPr lang="en-US" sz="2400" b="1" smtClean="0">
                <a:latin typeface="+mj-lt"/>
              </a:rPr>
              <a:t>Differences across choice makers</a:t>
            </a:r>
          </a:p>
          <a:p>
            <a:pPr lvl="1">
              <a:defRPr/>
            </a:pPr>
            <a:r>
              <a:rPr lang="en-US" sz="2000" smtClean="0">
                <a:latin typeface="+mj-lt"/>
              </a:rPr>
              <a:t>Observable:  Usually demographics such as age, sex</a:t>
            </a:r>
          </a:p>
          <a:p>
            <a:pPr lvl="1">
              <a:defRPr/>
            </a:pPr>
            <a:r>
              <a:rPr lang="en-US" sz="2000" smtClean="0">
                <a:latin typeface="+mj-lt"/>
              </a:rPr>
              <a:t>Unobservable: Usually modeled as ‘random effects’</a:t>
            </a:r>
          </a:p>
          <a:p>
            <a:pPr eaLnBrk="1" hangingPunct="1">
              <a:defRPr/>
            </a:pPr>
            <a:r>
              <a:rPr lang="en-US" sz="2400" b="1" smtClean="0">
                <a:latin typeface="+mj-lt"/>
              </a:rPr>
              <a:t>Choice strategy:  </a:t>
            </a:r>
            <a:r>
              <a:rPr lang="en-US" sz="2400" smtClean="0">
                <a:latin typeface="+mj-lt"/>
              </a:rPr>
              <a:t>How consumers make</a:t>
            </a:r>
            <a:br>
              <a:rPr lang="en-US" sz="2400" smtClean="0">
                <a:latin typeface="+mj-lt"/>
              </a:rPr>
            </a:br>
            <a:r>
              <a:rPr lang="en-US" sz="2400" smtClean="0">
                <a:latin typeface="+mj-lt"/>
              </a:rPr>
              <a:t>decisions. (E.g., omitted attributes)</a:t>
            </a:r>
          </a:p>
          <a:p>
            <a:pPr eaLnBrk="1" hangingPunct="1">
              <a:defRPr/>
            </a:pPr>
            <a:r>
              <a:rPr lang="en-US" sz="2400" b="1" smtClean="0">
                <a:latin typeface="+mj-lt"/>
              </a:rPr>
              <a:t>Preference Structure: </a:t>
            </a:r>
            <a:r>
              <a:rPr lang="en-US" sz="2400" smtClean="0">
                <a:latin typeface="+mj-lt"/>
              </a:rPr>
              <a:t>Model frameworks such as latent class structures</a:t>
            </a:r>
          </a:p>
          <a:p>
            <a:pPr eaLnBrk="1" hangingPunct="1">
              <a:defRPr/>
            </a:pPr>
            <a:r>
              <a:rPr lang="en-US" sz="2400" b="1" smtClean="0">
                <a:latin typeface="+mj-lt"/>
              </a:rPr>
              <a:t>Preferences:</a:t>
            </a:r>
            <a:r>
              <a:rPr lang="en-US" sz="2400" smtClean="0">
                <a:latin typeface="+mj-lt"/>
              </a:rPr>
              <a:t> Model ‘parameters’</a:t>
            </a:r>
          </a:p>
          <a:p>
            <a:pPr lvl="1">
              <a:defRPr/>
            </a:pPr>
            <a:r>
              <a:rPr lang="en-US" sz="2000" smtClean="0">
                <a:latin typeface="+mj-lt"/>
              </a:rPr>
              <a:t>Discrete variation – latent class</a:t>
            </a:r>
          </a:p>
          <a:p>
            <a:pPr lvl="1">
              <a:defRPr/>
            </a:pPr>
            <a:r>
              <a:rPr lang="en-US" sz="2000" smtClean="0">
                <a:latin typeface="+mj-lt"/>
              </a:rPr>
              <a:t>Continuous variation – mixed models</a:t>
            </a:r>
          </a:p>
          <a:p>
            <a:pPr lvl="1">
              <a:defRPr/>
            </a:pPr>
            <a:r>
              <a:rPr lang="en-US" sz="2000" smtClean="0">
                <a:latin typeface="+mj-lt"/>
              </a:rPr>
              <a:t>Discrete-Continuous variation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371600"/>
            <a:ext cx="8229600" cy="530225"/>
          </a:xfrm>
        </p:spPr>
        <p:txBody>
          <a:bodyPr/>
          <a:lstStyle/>
          <a:p>
            <a:pPr algn="ctr" eaLnBrk="1" hangingPunct="1"/>
            <a:r>
              <a:rPr lang="en-US" sz="3600" b="1" smtClean="0"/>
              <a:t>Heterogeneity in Choice Strategy</a:t>
            </a:r>
          </a:p>
        </p:txBody>
      </p:sp>
      <p:sp>
        <p:nvSpPr>
          <p:cNvPr id="14339" name="Rectangle 3"/>
          <p:cNvSpPr>
            <a:spLocks noGrp="1" noChangeArrowheads="1"/>
          </p:cNvSpPr>
          <p:nvPr>
            <p:ph idx="1"/>
          </p:nvPr>
        </p:nvSpPr>
        <p:spPr>
          <a:xfrm>
            <a:off x="685800" y="1828800"/>
            <a:ext cx="8229600" cy="4530725"/>
          </a:xfrm>
        </p:spPr>
        <p:txBody>
          <a:bodyPr/>
          <a:lstStyle/>
          <a:p>
            <a:pPr eaLnBrk="1" hangingPunct="1">
              <a:buNone/>
              <a:defRPr/>
            </a:pPr>
            <a:r>
              <a:rPr lang="en-US" sz="4400" smtClean="0">
                <a:latin typeface="+mj-lt"/>
              </a:rPr>
              <a:t>C</a:t>
            </a:r>
            <a:r>
              <a:rPr lang="en-US" smtClean="0">
                <a:latin typeface="+mj-lt"/>
              </a:rPr>
              <a:t>onsumers avoid ‘complexity’</a:t>
            </a:r>
          </a:p>
          <a:p>
            <a:pPr lvl="1" eaLnBrk="1" hangingPunct="1">
              <a:defRPr/>
            </a:pPr>
            <a:endParaRPr lang="en-US" sz="900" smtClean="0">
              <a:latin typeface="+mj-lt"/>
            </a:endParaRPr>
          </a:p>
          <a:p>
            <a:pPr lvl="1" eaLnBrk="1" hangingPunct="1">
              <a:defRPr/>
            </a:pPr>
            <a:r>
              <a:rPr lang="en-US" smtClean="0">
                <a:latin typeface="+mj-lt"/>
              </a:rPr>
              <a:t>Lexicographic preferences eliminate certain choices </a:t>
            </a:r>
            <a:r>
              <a:rPr lang="en-US" smtClean="0">
                <a:latin typeface="+mj-lt"/>
                <a:sym typeface="Wingdings" pitchFamily="2" charset="2"/>
              </a:rPr>
              <a:t> choice set may be endogenously determined</a:t>
            </a:r>
          </a:p>
          <a:p>
            <a:pPr lvl="1" eaLnBrk="1" hangingPunct="1">
              <a:defRPr/>
            </a:pPr>
            <a:r>
              <a:rPr lang="en-US" smtClean="0">
                <a:latin typeface="+mj-lt"/>
                <a:sym typeface="Wingdings" pitchFamily="2" charset="2"/>
              </a:rPr>
              <a:t>Simplification strategies may eliminate certain attributes  </a:t>
            </a:r>
          </a:p>
          <a:p>
            <a:pPr eaLnBrk="1" hangingPunct="1">
              <a:buNone/>
              <a:defRPr/>
            </a:pPr>
            <a:r>
              <a:rPr lang="en-US" sz="4400" smtClean="0">
                <a:latin typeface="+mj-lt"/>
              </a:rPr>
              <a:t>I</a:t>
            </a:r>
            <a:r>
              <a:rPr lang="en-US" smtClean="0">
                <a:latin typeface="+mj-lt"/>
              </a:rPr>
              <a:t>nformation processing strategy is a</a:t>
            </a:r>
            <a:br>
              <a:rPr lang="en-US" smtClean="0">
                <a:latin typeface="+mj-lt"/>
              </a:rPr>
            </a:br>
            <a:r>
              <a:rPr lang="en-US" smtClean="0">
                <a:latin typeface="+mj-lt"/>
              </a:rPr>
              <a:t>   source of heterogeneity in the model.</a:t>
            </a:r>
          </a:p>
          <a:p>
            <a:pPr lvl="1" eaLnBrk="1" hangingPunct="1">
              <a:defRPr/>
            </a:pPr>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676400"/>
            <a:ext cx="8229600" cy="530225"/>
          </a:xfrm>
        </p:spPr>
        <p:txBody>
          <a:bodyPr/>
          <a:lstStyle/>
          <a:p>
            <a:pPr algn="ctr" eaLnBrk="1" hangingPunct="1"/>
            <a:r>
              <a:rPr lang="en-US" sz="3600" b="1" smtClean="0"/>
              <a:t>Accommodating Heterogeneity</a:t>
            </a:r>
          </a:p>
        </p:txBody>
      </p:sp>
      <p:sp>
        <p:nvSpPr>
          <p:cNvPr id="13315" name="Rectangle 3"/>
          <p:cNvSpPr>
            <a:spLocks noGrp="1" noChangeArrowheads="1"/>
          </p:cNvSpPr>
          <p:nvPr>
            <p:ph idx="1"/>
          </p:nvPr>
        </p:nvSpPr>
        <p:spPr>
          <a:xfrm>
            <a:off x="1447800" y="2438400"/>
            <a:ext cx="5715000" cy="2133600"/>
          </a:xfrm>
        </p:spPr>
        <p:txBody>
          <a:bodyPr/>
          <a:lstStyle/>
          <a:p>
            <a:pPr eaLnBrk="1" hangingPunct="1">
              <a:buNone/>
            </a:pPr>
            <a:r>
              <a:rPr lang="en-US" sz="4400" smtClean="0">
                <a:latin typeface="+mj-lt"/>
              </a:rPr>
              <a:t>O</a:t>
            </a:r>
            <a:r>
              <a:rPr lang="en-US" smtClean="0">
                <a:latin typeface="+mj-lt"/>
              </a:rPr>
              <a:t>bserved?  Enter in the model in</a:t>
            </a:r>
            <a:br>
              <a:rPr lang="en-US" smtClean="0">
                <a:latin typeface="+mj-lt"/>
              </a:rPr>
            </a:br>
            <a:r>
              <a:rPr lang="en-US" smtClean="0">
                <a:latin typeface="+mj-lt"/>
              </a:rPr>
              <a:t>    familiar (and unfamiliar) ways.</a:t>
            </a:r>
          </a:p>
          <a:p>
            <a:pPr eaLnBrk="1" hangingPunct="1"/>
            <a:endParaRPr lang="en-US" smtClean="0">
              <a:latin typeface="+mj-lt"/>
            </a:endParaRPr>
          </a:p>
          <a:p>
            <a:pPr eaLnBrk="1" hangingPunct="1">
              <a:buNone/>
            </a:pPr>
            <a:r>
              <a:rPr lang="en-US" sz="4400" smtClean="0">
                <a:latin typeface="+mj-lt"/>
              </a:rPr>
              <a:t>U</a:t>
            </a:r>
            <a:r>
              <a:rPr lang="en-US" smtClean="0">
                <a:latin typeface="+mj-lt"/>
              </a:rPr>
              <a:t>nobserved?  Takes the form of</a:t>
            </a:r>
            <a:br>
              <a:rPr lang="en-US" smtClean="0">
                <a:latin typeface="+mj-lt"/>
              </a:rPr>
            </a:br>
            <a:r>
              <a:rPr lang="en-US" smtClean="0">
                <a:latin typeface="+mj-lt"/>
              </a:rPr>
              <a:t>    randomness in the model.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990600"/>
            <a:ext cx="8229600" cy="762000"/>
          </a:xfrm>
        </p:spPr>
        <p:txBody>
          <a:bodyPr/>
          <a:lstStyle/>
          <a:p>
            <a:pPr algn="ctr" eaLnBrk="1" hangingPunct="1"/>
            <a:r>
              <a:rPr lang="en-US" b="1" smtClean="0"/>
              <a:t>Heterogeneity and the MNL Model</a:t>
            </a:r>
          </a:p>
        </p:txBody>
      </p:sp>
      <p:sp>
        <p:nvSpPr>
          <p:cNvPr id="4100" name="Rectangle 3"/>
          <p:cNvSpPr>
            <a:spLocks noGrp="1" noChangeArrowheads="1"/>
          </p:cNvSpPr>
          <p:nvPr>
            <p:ph type="body" sz="half" idx="1"/>
          </p:nvPr>
        </p:nvSpPr>
        <p:spPr>
          <a:xfrm>
            <a:off x="1143000" y="2251075"/>
            <a:ext cx="7086600" cy="4302125"/>
          </a:xfrm>
        </p:spPr>
        <p:txBody>
          <a:bodyPr/>
          <a:lstStyle/>
          <a:p>
            <a:pPr eaLnBrk="1" hangingPunct="1">
              <a:lnSpc>
                <a:spcPct val="90000"/>
              </a:lnSpc>
              <a:defRPr/>
            </a:pPr>
            <a:endParaRPr lang="en-US" smtClean="0">
              <a:latin typeface="+mj-lt"/>
            </a:endParaRPr>
          </a:p>
          <a:p>
            <a:pPr eaLnBrk="1" hangingPunct="1">
              <a:lnSpc>
                <a:spcPct val="90000"/>
              </a:lnSpc>
              <a:buFont typeface="Wingdings" pitchFamily="2" charset="2"/>
              <a:buNone/>
              <a:defRPr/>
            </a:pPr>
            <a:endParaRPr lang="en-US" smtClean="0">
              <a:latin typeface="+mj-lt"/>
            </a:endParaRPr>
          </a:p>
          <a:p>
            <a:pPr eaLnBrk="1" hangingPunct="1">
              <a:lnSpc>
                <a:spcPct val="90000"/>
              </a:lnSpc>
              <a:defRPr/>
            </a:pPr>
            <a:r>
              <a:rPr lang="en-US" smtClean="0">
                <a:latin typeface="+mj-lt"/>
              </a:rPr>
              <a:t>Limitations of the MNL Model: </a:t>
            </a:r>
          </a:p>
          <a:p>
            <a:pPr lvl="1" eaLnBrk="1" hangingPunct="1">
              <a:lnSpc>
                <a:spcPct val="90000"/>
              </a:lnSpc>
              <a:defRPr/>
            </a:pPr>
            <a:r>
              <a:rPr lang="en-US" smtClean="0">
                <a:latin typeface="+mj-lt"/>
              </a:rPr>
              <a:t>IID </a:t>
            </a:r>
            <a:r>
              <a:rPr lang="en-US" smtClean="0">
                <a:latin typeface="+mj-lt"/>
                <a:sym typeface="Wingdings" pitchFamily="2" charset="2"/>
              </a:rPr>
              <a:t></a:t>
            </a:r>
            <a:r>
              <a:rPr lang="en-US" smtClean="0">
                <a:latin typeface="+mj-lt"/>
              </a:rPr>
              <a:t> IIA</a:t>
            </a:r>
          </a:p>
          <a:p>
            <a:pPr lvl="1" eaLnBrk="1" hangingPunct="1">
              <a:lnSpc>
                <a:spcPct val="90000"/>
              </a:lnSpc>
              <a:defRPr/>
            </a:pPr>
            <a:r>
              <a:rPr lang="en-US" smtClean="0">
                <a:latin typeface="+mj-lt"/>
              </a:rPr>
              <a:t>Fundamental tastes are the same across all individuals</a:t>
            </a:r>
          </a:p>
          <a:p>
            <a:pPr eaLnBrk="1" hangingPunct="1">
              <a:lnSpc>
                <a:spcPct val="90000"/>
              </a:lnSpc>
              <a:defRPr/>
            </a:pPr>
            <a:r>
              <a:rPr lang="en-US" smtClean="0">
                <a:latin typeface="+mj-lt"/>
              </a:rPr>
              <a:t>How to adjust the model to allow variation across individuals?</a:t>
            </a:r>
          </a:p>
          <a:p>
            <a:pPr lvl="1" eaLnBrk="1" hangingPunct="1">
              <a:lnSpc>
                <a:spcPct val="90000"/>
              </a:lnSpc>
              <a:defRPr/>
            </a:pPr>
            <a:r>
              <a:rPr lang="en-US" smtClean="0">
                <a:latin typeface="+mj-lt"/>
              </a:rPr>
              <a:t>Full random variation</a:t>
            </a:r>
          </a:p>
          <a:p>
            <a:pPr lvl="1" eaLnBrk="1" hangingPunct="1">
              <a:lnSpc>
                <a:spcPct val="90000"/>
              </a:lnSpc>
              <a:defRPr/>
            </a:pPr>
            <a:r>
              <a:rPr lang="en-US" smtClean="0">
                <a:latin typeface="+mj-lt"/>
              </a:rPr>
              <a:t>Latent grouping – allow </a:t>
            </a:r>
            <a:r>
              <a:rPr lang="en-US" i="1" u="sng" smtClean="0">
                <a:latin typeface="+mj-lt"/>
              </a:rPr>
              <a:t>some</a:t>
            </a:r>
            <a:r>
              <a:rPr lang="en-US" smtClean="0">
                <a:latin typeface="+mj-lt"/>
              </a:rPr>
              <a:t> variation</a:t>
            </a:r>
          </a:p>
        </p:txBody>
      </p:sp>
      <p:graphicFrame>
        <p:nvGraphicFramePr>
          <p:cNvPr id="1026" name="Object 4"/>
          <p:cNvGraphicFramePr>
            <a:graphicFrameLocks noGrp="1" noChangeAspect="1"/>
          </p:cNvGraphicFramePr>
          <p:nvPr>
            <p:ph sz="half" idx="2"/>
            <p:extLst>
              <p:ext uri="{D42A27DB-BD31-4B8C-83A1-F6EECF244321}">
                <p14:modId xmlns:p14="http://schemas.microsoft.com/office/powerpoint/2010/main" val="3947708568"/>
              </p:ext>
            </p:extLst>
          </p:nvPr>
        </p:nvGraphicFramePr>
        <p:xfrm>
          <a:off x="1600200" y="1981200"/>
          <a:ext cx="5102225" cy="1143000"/>
        </p:xfrm>
        <a:graphic>
          <a:graphicData uri="http://schemas.openxmlformats.org/presentationml/2006/ole">
            <mc:AlternateContent xmlns:mc="http://schemas.openxmlformats.org/markup-compatibility/2006">
              <mc:Choice xmlns:v="urn:schemas-microsoft-com:vml" Requires="v">
                <p:oleObj spid="_x0000_s1038" name="Equation" r:id="rId4" imgW="2324100" imgH="520700" progId="Equation.DSMT4">
                  <p:embed/>
                </p:oleObj>
              </mc:Choice>
              <mc:Fallback>
                <p:oleObj name="Equation" r:id="rId4" imgW="2324100" imgH="520700" progId="Equation.DSMT4">
                  <p:embed/>
                  <p:pic>
                    <p:nvPicPr>
                      <p:cNvPr id="0" name="Picture 1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981200"/>
                        <a:ext cx="5102225"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9" name="Rectangle 4"/>
          <p:cNvSpPr>
            <a:spLocks noChangeArrowheads="1"/>
          </p:cNvSpPr>
          <p:nvPr/>
        </p:nvSpPr>
        <p:spPr bwMode="auto">
          <a:xfrm>
            <a:off x="1524000" y="1943100"/>
            <a:ext cx="5257800" cy="1104900"/>
          </a:xfrm>
          <a:prstGeom prst="rect">
            <a:avLst/>
          </a:prstGeom>
          <a:solidFill>
            <a:srgbClr val="FF00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81000" y="1143000"/>
            <a:ext cx="8534400" cy="685800"/>
          </a:xfrm>
        </p:spPr>
        <p:txBody>
          <a:bodyPr/>
          <a:lstStyle/>
          <a:p>
            <a:pPr algn="ctr" eaLnBrk="1" hangingPunct="1"/>
            <a:r>
              <a:rPr lang="en-US" sz="3200" b="1" smtClean="0"/>
              <a:t>Observable Heterogeneity in Utility Levels</a:t>
            </a:r>
          </a:p>
        </p:txBody>
      </p:sp>
      <p:sp>
        <p:nvSpPr>
          <p:cNvPr id="2052" name="Rectangle 3"/>
          <p:cNvSpPr>
            <a:spLocks noGrp="1" noChangeArrowheads="1"/>
          </p:cNvSpPr>
          <p:nvPr>
            <p:ph type="body" sz="half" idx="1"/>
          </p:nvPr>
        </p:nvSpPr>
        <p:spPr>
          <a:xfrm>
            <a:off x="457200" y="1828800"/>
            <a:ext cx="7696200" cy="4302125"/>
          </a:xfrm>
        </p:spPr>
        <p:txBody>
          <a:bodyPr/>
          <a:lstStyle/>
          <a:p>
            <a:pPr eaLnBrk="1" hangingPunct="1">
              <a:buFont typeface="Wingdings" pitchFamily="2" charset="2"/>
              <a:buNone/>
            </a:pPr>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p:txBody>
      </p:sp>
      <p:graphicFrame>
        <p:nvGraphicFramePr>
          <p:cNvPr id="2050" name="Object 5"/>
          <p:cNvGraphicFramePr>
            <a:graphicFrameLocks noChangeAspect="1"/>
          </p:cNvGraphicFramePr>
          <p:nvPr/>
        </p:nvGraphicFramePr>
        <p:xfrm>
          <a:off x="1524000" y="2362200"/>
          <a:ext cx="5486400" cy="1549400"/>
        </p:xfrm>
        <a:graphic>
          <a:graphicData uri="http://schemas.openxmlformats.org/presentationml/2006/ole">
            <mc:AlternateContent xmlns:mc="http://schemas.openxmlformats.org/markup-compatibility/2006">
              <mc:Choice xmlns:v="urn:schemas-microsoft-com:vml" Requires="v">
                <p:oleObj spid="_x0000_s2062" name="Equation" r:id="rId4" imgW="2984500" imgH="762000" progId="Equation.DSMT4">
                  <p:embed/>
                </p:oleObj>
              </mc:Choice>
              <mc:Fallback>
                <p:oleObj name="Equation" r:id="rId4" imgW="2984500" imgH="76200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362200"/>
                        <a:ext cx="5486400" cy="154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Text Box 6"/>
          <p:cNvSpPr txBox="1">
            <a:spLocks noChangeArrowheads="1"/>
          </p:cNvSpPr>
          <p:nvPr/>
        </p:nvSpPr>
        <p:spPr bwMode="auto">
          <a:xfrm>
            <a:off x="1524000" y="4191000"/>
            <a:ext cx="6629400" cy="1311275"/>
          </a:xfrm>
          <a:prstGeom prst="rect">
            <a:avLst/>
          </a:prstGeom>
          <a:noFill/>
          <a:ln w="19050">
            <a:noFill/>
            <a:miter lim="800000"/>
            <a:headEnd/>
            <a:tailEnd/>
          </a:ln>
        </p:spPr>
        <p:txBody>
          <a:bodyPr>
            <a:spAutoFit/>
          </a:bodyPr>
          <a:lstStyle/>
          <a:p>
            <a:pPr>
              <a:spcBef>
                <a:spcPct val="50000"/>
              </a:spcBef>
              <a:defRPr/>
            </a:pPr>
            <a:r>
              <a:rPr lang="en-US" sz="2000" b="1">
                <a:latin typeface="+mj-lt"/>
              </a:rPr>
              <a:t>Choice, e.g., among brands of cars</a:t>
            </a:r>
          </a:p>
          <a:p>
            <a:pPr>
              <a:spcBef>
                <a:spcPct val="50000"/>
              </a:spcBef>
              <a:defRPr/>
            </a:pPr>
            <a:r>
              <a:rPr lang="en-US" sz="2000" b="1">
                <a:latin typeface="+mj-lt"/>
              </a:rPr>
              <a:t>x</a:t>
            </a:r>
            <a:r>
              <a:rPr lang="en-US" sz="2000" b="1" baseline="-25000">
                <a:latin typeface="+mj-lt"/>
              </a:rPr>
              <a:t>itj</a:t>
            </a:r>
            <a:r>
              <a:rPr lang="en-US" sz="2000" b="1">
                <a:latin typeface="+mj-lt"/>
              </a:rPr>
              <a:t> = attributes: price, features</a:t>
            </a:r>
          </a:p>
          <a:p>
            <a:pPr>
              <a:spcBef>
                <a:spcPct val="50000"/>
              </a:spcBef>
              <a:defRPr/>
            </a:pPr>
            <a:r>
              <a:rPr lang="en-US" sz="2000" b="1">
                <a:latin typeface="+mj-lt"/>
              </a:rPr>
              <a:t>z</a:t>
            </a:r>
            <a:r>
              <a:rPr lang="en-US" sz="2000" b="1" baseline="-25000">
                <a:latin typeface="+mj-lt"/>
              </a:rPr>
              <a:t>it</a:t>
            </a:r>
            <a:r>
              <a:rPr lang="en-US" sz="2000" b="1">
                <a:latin typeface="+mj-lt"/>
              </a:rPr>
              <a:t> = observable characteristics: age, sex, income</a:t>
            </a:r>
          </a:p>
        </p:txBody>
      </p:sp>
      <p:sp>
        <p:nvSpPr>
          <p:cNvPr id="2054" name="Line 7"/>
          <p:cNvSpPr>
            <a:spLocks noChangeShapeType="1"/>
          </p:cNvSpPr>
          <p:nvPr/>
        </p:nvSpPr>
        <p:spPr bwMode="auto">
          <a:xfrm>
            <a:off x="5334000" y="1828800"/>
            <a:ext cx="0" cy="457200"/>
          </a:xfrm>
          <a:prstGeom prst="line">
            <a:avLst/>
          </a:prstGeom>
          <a:noFill/>
          <a:ln w="57150">
            <a:solidFill>
              <a:srgbClr val="FF3300"/>
            </a:solidFill>
            <a:round/>
            <a:headEnd/>
            <a:tailEnd type="triangle" w="med" len="med"/>
          </a:ln>
        </p:spPr>
        <p:txBody>
          <a:bodyPr wrap="none"/>
          <a:lstStyle/>
          <a:p>
            <a:endParaRPr lang="en-US"/>
          </a:p>
        </p:txBody>
      </p:sp>
      <p:sp>
        <p:nvSpPr>
          <p:cNvPr id="2055" name="Rectangle 8"/>
          <p:cNvSpPr>
            <a:spLocks noChangeArrowheads="1"/>
          </p:cNvSpPr>
          <p:nvPr/>
        </p:nvSpPr>
        <p:spPr bwMode="auto">
          <a:xfrm>
            <a:off x="1447800" y="2895600"/>
            <a:ext cx="5562600" cy="1104900"/>
          </a:xfrm>
          <a:prstGeom prst="rect">
            <a:avLst/>
          </a:prstGeom>
          <a:solidFill>
            <a:srgbClr val="FF00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838200" y="1905000"/>
            <a:ext cx="7696200" cy="530225"/>
          </a:xfrm>
        </p:spPr>
        <p:txBody>
          <a:bodyPr/>
          <a:lstStyle/>
          <a:p>
            <a:pPr algn="ctr" eaLnBrk="1" hangingPunct="1"/>
            <a:r>
              <a:rPr lang="en-US" sz="3600" b="1" smtClean="0"/>
              <a:t>Observable Heterogeneity in </a:t>
            </a:r>
            <a:br>
              <a:rPr lang="en-US" sz="3600" b="1" smtClean="0"/>
            </a:br>
            <a:r>
              <a:rPr lang="en-US" sz="3600" b="1" smtClean="0"/>
              <a:t>Preference Weights</a:t>
            </a:r>
          </a:p>
        </p:txBody>
      </p:sp>
      <p:graphicFrame>
        <p:nvGraphicFramePr>
          <p:cNvPr id="3074" name="Object 3"/>
          <p:cNvGraphicFramePr>
            <a:graphicFrameLocks noGrp="1" noChangeAspect="1"/>
          </p:cNvGraphicFramePr>
          <p:nvPr>
            <p:ph sz="half" idx="1"/>
            <p:extLst>
              <p:ext uri="{D42A27DB-BD31-4B8C-83A1-F6EECF244321}">
                <p14:modId xmlns:p14="http://schemas.microsoft.com/office/powerpoint/2010/main" val="596234908"/>
              </p:ext>
            </p:extLst>
          </p:nvPr>
        </p:nvGraphicFramePr>
        <p:xfrm>
          <a:off x="1676400" y="3048000"/>
          <a:ext cx="5715000" cy="3272692"/>
        </p:xfrm>
        <a:graphic>
          <a:graphicData uri="http://schemas.openxmlformats.org/presentationml/2006/ole">
            <mc:AlternateContent xmlns:mc="http://schemas.openxmlformats.org/markup-compatibility/2006">
              <mc:Choice xmlns:v="urn:schemas-microsoft-com:vml" Requires="v">
                <p:oleObj spid="_x0000_s3086" name="Equation" r:id="rId4" imgW="2971800" imgH="1701800" progId="Equation.DSMT4">
                  <p:embed/>
                </p:oleObj>
              </mc:Choice>
              <mc:Fallback>
                <p:oleObj name="Equation" r:id="rId4" imgW="2971800" imgH="1701800" progId="Equation.DSMT4">
                  <p:embed/>
                  <p:pic>
                    <p:nvPicPr>
                      <p:cNvPr id="0" name="Picture 1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048000"/>
                        <a:ext cx="5715000" cy="32726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6" name="Rectangle 6"/>
          <p:cNvSpPr>
            <a:spLocks noChangeArrowheads="1"/>
          </p:cNvSpPr>
          <p:nvPr/>
        </p:nvSpPr>
        <p:spPr bwMode="auto">
          <a:xfrm>
            <a:off x="1600200" y="2819400"/>
            <a:ext cx="6477000" cy="3657600"/>
          </a:xfrm>
          <a:prstGeom prst="rect">
            <a:avLst/>
          </a:prstGeom>
          <a:solidFill>
            <a:srgbClr val="FF00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62000" y="1374775"/>
            <a:ext cx="8229600" cy="530225"/>
          </a:xfrm>
        </p:spPr>
        <p:txBody>
          <a:bodyPr/>
          <a:lstStyle/>
          <a:p>
            <a:pPr algn="ctr" eaLnBrk="1" hangingPunct="1"/>
            <a:r>
              <a:rPr lang="en-US" sz="3200" b="1" smtClean="0"/>
              <a:t>Heteroscedasticity in the MNL Model</a:t>
            </a:r>
          </a:p>
        </p:txBody>
      </p:sp>
      <p:sp>
        <p:nvSpPr>
          <p:cNvPr id="16387" name="Rectangle 3"/>
          <p:cNvSpPr>
            <a:spLocks noGrp="1" noChangeArrowheads="1"/>
          </p:cNvSpPr>
          <p:nvPr>
            <p:ph idx="1"/>
          </p:nvPr>
        </p:nvSpPr>
        <p:spPr>
          <a:xfrm>
            <a:off x="1295400" y="2174875"/>
            <a:ext cx="7239000" cy="4225925"/>
          </a:xfrm>
        </p:spPr>
        <p:txBody>
          <a:bodyPr/>
          <a:lstStyle/>
          <a:p>
            <a:pPr eaLnBrk="1" hangingPunct="1">
              <a:lnSpc>
                <a:spcPct val="90000"/>
              </a:lnSpc>
              <a:buFont typeface="Wingdings" pitchFamily="2" charset="2"/>
              <a:buNone/>
              <a:defRPr/>
            </a:pPr>
            <a:r>
              <a:rPr lang="en-US" sz="2400" smtClean="0"/>
              <a:t>•  </a:t>
            </a:r>
            <a:r>
              <a:rPr lang="en-US" sz="2400" smtClean="0">
                <a:latin typeface="+mj-lt"/>
              </a:rPr>
              <a:t>Motivation: Scaling in utility functions</a:t>
            </a:r>
          </a:p>
          <a:p>
            <a:pPr eaLnBrk="1" hangingPunct="1">
              <a:lnSpc>
                <a:spcPct val="90000"/>
              </a:lnSpc>
              <a:buFont typeface="Wingdings" pitchFamily="2" charset="2"/>
              <a:buNone/>
              <a:defRPr/>
            </a:pPr>
            <a:r>
              <a:rPr lang="en-US" sz="2400" smtClean="0"/>
              <a:t>•</a:t>
            </a:r>
            <a:r>
              <a:rPr lang="en-US" sz="2400" smtClean="0">
                <a:latin typeface="+mj-lt"/>
              </a:rPr>
              <a:t>  If ignored, distorts coefficients</a:t>
            </a:r>
          </a:p>
          <a:p>
            <a:pPr eaLnBrk="1" hangingPunct="1">
              <a:lnSpc>
                <a:spcPct val="90000"/>
              </a:lnSpc>
              <a:spcBef>
                <a:spcPct val="50000"/>
              </a:spcBef>
              <a:buClrTx/>
              <a:buFont typeface="Wingdings" pitchFamily="2" charset="2"/>
              <a:buNone/>
              <a:defRPr/>
            </a:pPr>
            <a:r>
              <a:rPr lang="en-US" sz="2400" smtClean="0"/>
              <a:t>•</a:t>
            </a:r>
            <a:r>
              <a:rPr lang="en-US" sz="2400" smtClean="0">
                <a:latin typeface="+mj-lt"/>
              </a:rPr>
              <a:t>  Random utility basis</a:t>
            </a:r>
          </a:p>
          <a:p>
            <a:pPr eaLnBrk="1" hangingPunct="1">
              <a:lnSpc>
                <a:spcPct val="90000"/>
              </a:lnSpc>
              <a:spcBef>
                <a:spcPct val="50000"/>
              </a:spcBef>
              <a:buClrTx/>
              <a:buFont typeface="Wingdings" pitchFamily="2" charset="2"/>
              <a:buNone/>
              <a:defRPr/>
            </a:pPr>
            <a:r>
              <a:rPr lang="en-US" smtClean="0">
                <a:latin typeface="+mj-lt"/>
              </a:rPr>
              <a:t>	  U</a:t>
            </a:r>
            <a:r>
              <a:rPr lang="en-US" sz="2000" smtClean="0">
                <a:latin typeface="+mj-lt"/>
              </a:rPr>
              <a:t>ij</a:t>
            </a:r>
            <a:r>
              <a:rPr lang="en-US" smtClean="0">
                <a:latin typeface="+mj-lt"/>
              </a:rPr>
              <a:t>   =  </a:t>
            </a:r>
            <a:r>
              <a:rPr lang="en-US" smtClean="0">
                <a:latin typeface="+mj-lt"/>
                <a:sym typeface="Symbol" pitchFamily="18" charset="2"/>
              </a:rPr>
              <a:t></a:t>
            </a:r>
            <a:r>
              <a:rPr lang="en-US" sz="2000" baseline="-25000" smtClean="0">
                <a:latin typeface="+mj-lt"/>
                <a:sym typeface="Symbol" pitchFamily="18" charset="2"/>
              </a:rPr>
              <a:t>j</a:t>
            </a:r>
            <a:r>
              <a:rPr lang="en-US" smtClean="0">
                <a:latin typeface="+mj-lt"/>
                <a:sym typeface="Symbol" pitchFamily="18" charset="2"/>
              </a:rPr>
              <a:t>  +  </a:t>
            </a:r>
            <a:r>
              <a:rPr lang="en-US" b="1" smtClean="0">
                <a:latin typeface="+mj-lt"/>
                <a:sym typeface="Symbol" pitchFamily="18" charset="2"/>
              </a:rPr>
              <a:t>’x</a:t>
            </a:r>
            <a:r>
              <a:rPr lang="en-US" sz="2000" baseline="-25000" smtClean="0">
                <a:latin typeface="+mj-lt"/>
                <a:sym typeface="Symbol" pitchFamily="18" charset="2"/>
              </a:rPr>
              <a:t>ij</a:t>
            </a:r>
            <a:r>
              <a:rPr lang="en-US" smtClean="0">
                <a:latin typeface="+mj-lt"/>
                <a:sym typeface="Symbol" pitchFamily="18" charset="2"/>
              </a:rPr>
              <a:t>   +  </a:t>
            </a:r>
            <a:r>
              <a:rPr lang="en-US" b="1" smtClean="0">
                <a:latin typeface="+mj-lt"/>
                <a:sym typeface="Symbol" pitchFamily="18" charset="2"/>
              </a:rPr>
              <a:t>’z</a:t>
            </a:r>
            <a:r>
              <a:rPr lang="en-US" sz="2000" baseline="-25000" smtClean="0">
                <a:latin typeface="+mj-lt"/>
                <a:sym typeface="Symbol" pitchFamily="18" charset="2"/>
              </a:rPr>
              <a:t>i</a:t>
            </a:r>
            <a:r>
              <a:rPr lang="en-US" sz="2000" smtClean="0">
                <a:latin typeface="+mj-lt"/>
                <a:sym typeface="Symbol" pitchFamily="18" charset="2"/>
              </a:rPr>
              <a:t>   </a:t>
            </a:r>
            <a:r>
              <a:rPr lang="en-US" smtClean="0">
                <a:latin typeface="+mj-lt"/>
                <a:sym typeface="Symbol" pitchFamily="18" charset="2"/>
              </a:rPr>
              <a:t>+  </a:t>
            </a:r>
            <a:r>
              <a:rPr lang="en-US" sz="2000" baseline="-25000" smtClean="0">
                <a:latin typeface="+mj-lt"/>
                <a:sym typeface="Symbol" pitchFamily="18" charset="2"/>
              </a:rPr>
              <a:t>j</a:t>
            </a:r>
            <a:r>
              <a:rPr lang="en-US" smtClean="0">
                <a:latin typeface="+mj-lt"/>
                <a:sym typeface="Symbol" pitchFamily="18" charset="2"/>
              </a:rPr>
              <a:t></a:t>
            </a:r>
            <a:r>
              <a:rPr lang="en-US" sz="2000" baseline="-25000" smtClean="0">
                <a:latin typeface="+mj-lt"/>
                <a:sym typeface="Symbol" pitchFamily="18" charset="2"/>
              </a:rPr>
              <a:t>ij</a:t>
            </a:r>
          </a:p>
          <a:p>
            <a:pPr eaLnBrk="1" hangingPunct="1">
              <a:lnSpc>
                <a:spcPct val="90000"/>
              </a:lnSpc>
              <a:spcBef>
                <a:spcPct val="50000"/>
              </a:spcBef>
              <a:buClrTx/>
              <a:buFont typeface="Wingdings" pitchFamily="2" charset="2"/>
              <a:buNone/>
              <a:defRPr/>
            </a:pPr>
            <a:r>
              <a:rPr lang="en-US" sz="2400" smtClean="0">
                <a:latin typeface="+mj-lt"/>
              </a:rPr>
              <a:t>            i </a:t>
            </a:r>
            <a:r>
              <a:rPr lang="en-US" sz="2400" smtClean="0"/>
              <a:t>=</a:t>
            </a:r>
            <a:r>
              <a:rPr lang="en-US" sz="2400" smtClean="0">
                <a:latin typeface="+mj-lt"/>
              </a:rPr>
              <a:t> 1,…,N;  j = 1,…,J(i)</a:t>
            </a:r>
          </a:p>
          <a:p>
            <a:pPr eaLnBrk="1" hangingPunct="1">
              <a:lnSpc>
                <a:spcPct val="90000"/>
              </a:lnSpc>
              <a:spcBef>
                <a:spcPct val="50000"/>
              </a:spcBef>
              <a:buClrTx/>
              <a:buFont typeface="Wingdings" pitchFamily="2" charset="2"/>
              <a:buNone/>
              <a:defRPr/>
            </a:pPr>
            <a:r>
              <a:rPr lang="en-US" smtClean="0">
                <a:latin typeface="+mj-lt"/>
              </a:rPr>
              <a:t>    </a:t>
            </a:r>
            <a:r>
              <a:rPr lang="en-US" sz="2400" smtClean="0">
                <a:latin typeface="+mj-lt"/>
              </a:rPr>
              <a:t>F(</a:t>
            </a:r>
            <a:r>
              <a:rPr lang="en-US" smtClean="0">
                <a:latin typeface="+mj-lt"/>
                <a:sym typeface="Symbol" pitchFamily="18" charset="2"/>
              </a:rPr>
              <a:t></a:t>
            </a:r>
            <a:r>
              <a:rPr lang="en-US" sz="1800" baseline="-25000" smtClean="0">
                <a:latin typeface="+mj-lt"/>
                <a:sym typeface="Symbol" pitchFamily="18" charset="2"/>
              </a:rPr>
              <a:t>ij</a:t>
            </a:r>
            <a:r>
              <a:rPr lang="en-US" sz="2400" smtClean="0">
                <a:latin typeface="+mj-lt"/>
                <a:sym typeface="Symbol" pitchFamily="18" charset="2"/>
              </a:rPr>
              <a:t>)  =  Exp(-Exp(-</a:t>
            </a:r>
            <a:r>
              <a:rPr lang="en-US" smtClean="0">
                <a:latin typeface="+mj-lt"/>
                <a:sym typeface="Symbol" pitchFamily="18" charset="2"/>
              </a:rPr>
              <a:t></a:t>
            </a:r>
            <a:r>
              <a:rPr lang="en-US" sz="1800" baseline="-25000" smtClean="0">
                <a:latin typeface="+mj-lt"/>
                <a:sym typeface="Symbol" pitchFamily="18" charset="2"/>
              </a:rPr>
              <a:t>ij</a:t>
            </a:r>
            <a:r>
              <a:rPr lang="en-US" sz="2400" smtClean="0">
                <a:latin typeface="+mj-lt"/>
                <a:sym typeface="Symbol" pitchFamily="18" charset="2"/>
              </a:rPr>
              <a:t>)) now scaled</a:t>
            </a:r>
            <a:endParaRPr lang="en-US" smtClean="0">
              <a:latin typeface="+mj-lt"/>
            </a:endParaRPr>
          </a:p>
          <a:p>
            <a:pPr eaLnBrk="1" hangingPunct="1">
              <a:lnSpc>
                <a:spcPct val="90000"/>
              </a:lnSpc>
              <a:buFont typeface="Wingdings" pitchFamily="2" charset="2"/>
              <a:buNone/>
              <a:defRPr/>
            </a:pPr>
            <a:r>
              <a:rPr lang="en-US" sz="2400" smtClean="0"/>
              <a:t>•</a:t>
            </a:r>
            <a:r>
              <a:rPr lang="en-US" sz="2400" smtClean="0">
                <a:latin typeface="+mj-lt"/>
              </a:rPr>
              <a:t>   Extensions:  Relaxes IIA</a:t>
            </a:r>
          </a:p>
          <a:p>
            <a:pPr lvl="4" eaLnBrk="1" hangingPunct="1">
              <a:lnSpc>
                <a:spcPct val="90000"/>
              </a:lnSpc>
              <a:buFont typeface="Wingdings" pitchFamily="2" charset="2"/>
              <a:buNone/>
              <a:defRPr/>
            </a:pPr>
            <a:r>
              <a:rPr lang="en-US" sz="1600" smtClean="0">
                <a:latin typeface="+mj-lt"/>
              </a:rPr>
              <a:t>     </a:t>
            </a:r>
            <a:r>
              <a:rPr lang="en-US" sz="2400" smtClean="0">
                <a:latin typeface="+mj-lt"/>
              </a:rPr>
              <a:t>Allows heteroscedasticity across</a:t>
            </a:r>
            <a:br>
              <a:rPr lang="en-US" sz="2400" smtClean="0">
                <a:latin typeface="+mj-lt"/>
              </a:rPr>
            </a:br>
            <a:r>
              <a:rPr lang="en-US" sz="2400" smtClean="0">
                <a:latin typeface="+mj-lt"/>
              </a:rPr>
              <a:t> choices and across individuals</a:t>
            </a:r>
            <a:endParaRPr lang="en-US" sz="1600" smtClean="0">
              <a:latin typeface="+mj-lt"/>
            </a:endParaRPr>
          </a:p>
        </p:txBody>
      </p:sp>
      <p:sp>
        <p:nvSpPr>
          <p:cNvPr id="14340" name="Line 4"/>
          <p:cNvSpPr>
            <a:spLocks noChangeShapeType="1"/>
          </p:cNvSpPr>
          <p:nvPr/>
        </p:nvSpPr>
        <p:spPr bwMode="auto">
          <a:xfrm flipV="1">
            <a:off x="6324600" y="4191000"/>
            <a:ext cx="0" cy="3810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200" y="1371600"/>
            <a:ext cx="8229600" cy="609600"/>
          </a:xfrm>
        </p:spPr>
        <p:txBody>
          <a:bodyPr/>
          <a:lstStyle/>
          <a:p>
            <a:pPr algn="ctr" eaLnBrk="1" hangingPunct="1"/>
            <a:r>
              <a:rPr lang="en-US" sz="3200" b="1" smtClean="0"/>
              <a:t>‘Quantifiable’ Heterogeneity in Scaling</a:t>
            </a:r>
          </a:p>
        </p:txBody>
      </p:sp>
      <p:sp>
        <p:nvSpPr>
          <p:cNvPr id="4100" name="Rectangle 3"/>
          <p:cNvSpPr>
            <a:spLocks noGrp="1" noChangeArrowheads="1"/>
          </p:cNvSpPr>
          <p:nvPr>
            <p:ph type="body" sz="half" idx="1"/>
          </p:nvPr>
        </p:nvSpPr>
        <p:spPr>
          <a:xfrm>
            <a:off x="457200" y="1828800"/>
            <a:ext cx="7696200" cy="4302125"/>
          </a:xfrm>
        </p:spPr>
        <p:txBody>
          <a:bodyPr/>
          <a:lstStyle/>
          <a:p>
            <a:pPr eaLnBrk="1" hangingPunct="1">
              <a:buFont typeface="Wingdings" pitchFamily="2" charset="2"/>
              <a:buNone/>
            </a:pPr>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p:txBody>
      </p:sp>
      <p:graphicFrame>
        <p:nvGraphicFramePr>
          <p:cNvPr id="4098" name="Object 4"/>
          <p:cNvGraphicFramePr>
            <a:graphicFrameLocks noChangeAspect="1"/>
          </p:cNvGraphicFramePr>
          <p:nvPr/>
        </p:nvGraphicFramePr>
        <p:xfrm>
          <a:off x="1255713" y="2362200"/>
          <a:ext cx="6365875" cy="1447800"/>
        </p:xfrm>
        <a:graphic>
          <a:graphicData uri="http://schemas.openxmlformats.org/presentationml/2006/ole">
            <mc:AlternateContent xmlns:mc="http://schemas.openxmlformats.org/markup-compatibility/2006">
              <mc:Choice xmlns:v="urn:schemas-microsoft-com:vml" Requires="v">
                <p:oleObj spid="_x0000_s4110" name="Equation" r:id="rId4" imgW="2222280" imgH="507960" progId="Equation.DSMT4">
                  <p:embed/>
                </p:oleObj>
              </mc:Choice>
              <mc:Fallback>
                <p:oleObj name="Equation" r:id="rId4" imgW="2222280" imgH="50796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5713" y="2362200"/>
                        <a:ext cx="6365875" cy="144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Text Box 6"/>
          <p:cNvSpPr txBox="1">
            <a:spLocks noChangeArrowheads="1"/>
          </p:cNvSpPr>
          <p:nvPr/>
        </p:nvSpPr>
        <p:spPr bwMode="auto">
          <a:xfrm>
            <a:off x="2057400" y="5181600"/>
            <a:ext cx="5029200" cy="830263"/>
          </a:xfrm>
          <a:prstGeom prst="rect">
            <a:avLst/>
          </a:prstGeom>
          <a:noFill/>
          <a:ln w="19050">
            <a:noFill/>
            <a:miter lim="800000"/>
            <a:headEnd/>
            <a:tailEnd/>
          </a:ln>
        </p:spPr>
        <p:txBody>
          <a:bodyPr>
            <a:spAutoFit/>
          </a:bodyPr>
          <a:lstStyle/>
          <a:p>
            <a:pPr>
              <a:spcBef>
                <a:spcPct val="50000"/>
              </a:spcBef>
              <a:defRPr/>
            </a:pPr>
            <a:r>
              <a:rPr lang="en-US" sz="2400" b="1" smtClean="0">
                <a:latin typeface="+mj-lt"/>
              </a:rPr>
              <a:t>w</a:t>
            </a:r>
            <a:r>
              <a:rPr lang="en-US" sz="2400" b="1" baseline="-25000" smtClean="0">
                <a:latin typeface="+mj-lt"/>
              </a:rPr>
              <a:t>i</a:t>
            </a:r>
            <a:r>
              <a:rPr lang="en-US" sz="2400" b="1" smtClean="0">
                <a:latin typeface="+mj-lt"/>
              </a:rPr>
              <a:t> </a:t>
            </a:r>
            <a:r>
              <a:rPr lang="en-US" sz="2400" b="1">
                <a:latin typeface="+mj-lt"/>
              </a:rPr>
              <a:t>= observable characteristics: </a:t>
            </a:r>
            <a:br>
              <a:rPr lang="en-US" sz="2400" b="1">
                <a:latin typeface="+mj-lt"/>
              </a:rPr>
            </a:br>
            <a:r>
              <a:rPr lang="en-US" sz="2400" b="1">
                <a:latin typeface="+mj-lt"/>
              </a:rPr>
              <a:t>        age, sex, income, etc.</a:t>
            </a:r>
          </a:p>
        </p:txBody>
      </p:sp>
      <p:sp>
        <p:nvSpPr>
          <p:cNvPr id="4102" name="Line 7"/>
          <p:cNvSpPr>
            <a:spLocks noChangeShapeType="1"/>
          </p:cNvSpPr>
          <p:nvPr/>
        </p:nvSpPr>
        <p:spPr bwMode="auto">
          <a:xfrm flipV="1">
            <a:off x="5029200" y="3886200"/>
            <a:ext cx="0" cy="106680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9600" y="1828800"/>
            <a:ext cx="8229600" cy="530225"/>
          </a:xfrm>
        </p:spPr>
        <p:txBody>
          <a:bodyPr/>
          <a:lstStyle/>
          <a:p>
            <a:pPr algn="ctr" eaLnBrk="1" hangingPunct="1"/>
            <a:r>
              <a:rPr lang="en-US" sz="3600" b="1" smtClean="0"/>
              <a:t>Modeling Unobserved Heterogeneity</a:t>
            </a:r>
          </a:p>
        </p:txBody>
      </p:sp>
      <p:sp>
        <p:nvSpPr>
          <p:cNvPr id="15363" name="Rectangle 3"/>
          <p:cNvSpPr>
            <a:spLocks noGrp="1" noChangeArrowheads="1"/>
          </p:cNvSpPr>
          <p:nvPr>
            <p:ph idx="1"/>
          </p:nvPr>
        </p:nvSpPr>
        <p:spPr>
          <a:xfrm>
            <a:off x="838200" y="3048000"/>
            <a:ext cx="7696200" cy="2057400"/>
          </a:xfrm>
        </p:spPr>
        <p:txBody>
          <a:bodyPr/>
          <a:lstStyle/>
          <a:p>
            <a:r>
              <a:rPr lang="en-US" smtClean="0">
                <a:latin typeface="+mj-lt"/>
              </a:rPr>
              <a:t>Latent class – Discrete approximation</a:t>
            </a:r>
          </a:p>
          <a:p>
            <a:r>
              <a:rPr lang="en-US" smtClean="0">
                <a:latin typeface="+mj-lt"/>
              </a:rPr>
              <a:t>Mixed logit   – Continuous</a:t>
            </a:r>
          </a:p>
          <a:p>
            <a:r>
              <a:rPr lang="en-US" smtClean="0">
                <a:latin typeface="+mj-lt"/>
              </a:rPr>
              <a:t>Many extensions and blends of LC and RP</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819400"/>
            <a:ext cx="7772400" cy="1362075"/>
          </a:xfrm>
        </p:spPr>
        <p:txBody>
          <a:bodyPr/>
          <a:lstStyle/>
          <a:p>
            <a:pPr algn="ctr"/>
            <a:r>
              <a:rPr lang="en-US" smtClean="0"/>
              <a:t>Latent Class</a:t>
            </a:r>
            <a:br>
              <a:rPr lang="en-US" smtClean="0"/>
            </a:br>
            <a:r>
              <a:rPr lang="en-US" smtClean="0"/>
              <a:t>   Models</a:t>
            </a:r>
            <a:endParaRPr lang="en-US"/>
          </a:p>
        </p:txBody>
      </p:sp>
    </p:spTree>
    <p:extLst>
      <p:ext uri="{BB962C8B-B14F-4D97-AF65-F5344CB8AC3E}">
        <p14:creationId xmlns:p14="http://schemas.microsoft.com/office/powerpoint/2010/main" val="406554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dirty="0" smtClean="0"/>
              <a:t>The “Finite Mixture Model”</a:t>
            </a:r>
            <a:endParaRPr lang="en-US" dirty="0"/>
          </a:p>
        </p:txBody>
      </p:sp>
      <p:sp>
        <p:nvSpPr>
          <p:cNvPr id="3" name="Content Placeholder 2"/>
          <p:cNvSpPr>
            <a:spLocks noGrp="1"/>
          </p:cNvSpPr>
          <p:nvPr>
            <p:ph idx="1"/>
          </p:nvPr>
        </p:nvSpPr>
        <p:spPr>
          <a:xfrm>
            <a:off x="304800" y="1798637"/>
            <a:ext cx="8686800" cy="4525963"/>
          </a:xfrm>
        </p:spPr>
        <p:txBody>
          <a:bodyPr>
            <a:normAutofit fontScale="92500" lnSpcReduction="10000"/>
          </a:bodyPr>
          <a:lstStyle/>
          <a:p>
            <a:r>
              <a:rPr lang="en-US" sz="2600" dirty="0" smtClean="0">
                <a:latin typeface="Arial" panose="020B0604020202020204" pitchFamily="34" charset="0"/>
                <a:cs typeface="Arial" panose="020B0604020202020204" pitchFamily="34" charset="0"/>
              </a:rPr>
              <a:t>An unknown parametric model governs an outcome y  </a:t>
            </a:r>
          </a:p>
          <a:p>
            <a:pPr lvl="1"/>
            <a:r>
              <a:rPr lang="en-US" sz="2600" dirty="0" smtClean="0">
                <a:latin typeface="Arial" panose="020B0604020202020204" pitchFamily="34" charset="0"/>
                <a:cs typeface="Arial" panose="020B0604020202020204" pitchFamily="34" charset="0"/>
              </a:rPr>
              <a:t>F(</a:t>
            </a:r>
            <a:r>
              <a:rPr lang="en-US" sz="2600" dirty="0" err="1" smtClean="0">
                <a:latin typeface="Arial" panose="020B0604020202020204" pitchFamily="34" charset="0"/>
                <a:cs typeface="Arial" panose="020B0604020202020204" pitchFamily="34" charset="0"/>
              </a:rPr>
              <a:t>y|</a:t>
            </a:r>
            <a:r>
              <a:rPr lang="en-US" sz="2600" b="1" dirty="0" err="1" smtClean="0">
                <a:latin typeface="Arial" panose="020B0604020202020204" pitchFamily="34" charset="0"/>
                <a:cs typeface="Arial" panose="020B0604020202020204" pitchFamily="34" charset="0"/>
              </a:rPr>
              <a:t>x</a:t>
            </a:r>
            <a:r>
              <a:rPr lang="en-US" sz="2600" dirty="0" smtClean="0">
                <a:latin typeface="Arial" panose="020B0604020202020204" pitchFamily="34" charset="0"/>
                <a:cs typeface="Arial" panose="020B0604020202020204" pitchFamily="34" charset="0"/>
              </a:rPr>
              <a:t>,</a:t>
            </a:r>
            <a:r>
              <a:rPr lang="en-US" sz="2600" b="1" dirty="0" smtClean="0">
                <a:latin typeface="Arial" panose="020B0604020202020204" pitchFamily="34" charset="0"/>
                <a:cs typeface="Arial" panose="020B0604020202020204" pitchFamily="34" charset="0"/>
                <a:sym typeface="Symbol"/>
              </a:rPr>
              <a:t></a:t>
            </a:r>
            <a:r>
              <a:rPr lang="en-US" sz="2600" dirty="0" smtClean="0">
                <a:latin typeface="Arial" panose="020B0604020202020204" pitchFamily="34" charset="0"/>
                <a:cs typeface="Arial" panose="020B0604020202020204" pitchFamily="34" charset="0"/>
                <a:sym typeface="Symbol"/>
              </a:rPr>
              <a:t>)</a:t>
            </a:r>
          </a:p>
          <a:p>
            <a:pPr lvl="1"/>
            <a:r>
              <a:rPr lang="en-US" sz="2600" dirty="0" smtClean="0">
                <a:latin typeface="Arial" panose="020B0604020202020204" pitchFamily="34" charset="0"/>
                <a:cs typeface="Arial" panose="020B0604020202020204" pitchFamily="34" charset="0"/>
                <a:sym typeface="Symbol"/>
              </a:rPr>
              <a:t>This is </a:t>
            </a:r>
            <a:r>
              <a:rPr lang="en-US" sz="2600" i="1" dirty="0" smtClean="0">
                <a:latin typeface="Arial" panose="020B0604020202020204" pitchFamily="34" charset="0"/>
                <a:cs typeface="Arial" panose="020B0604020202020204" pitchFamily="34" charset="0"/>
                <a:sym typeface="Symbol"/>
              </a:rPr>
              <a:t>the</a:t>
            </a:r>
            <a:r>
              <a:rPr lang="en-US" sz="2600" dirty="0" smtClean="0">
                <a:latin typeface="Arial" panose="020B0604020202020204" pitchFamily="34" charset="0"/>
                <a:cs typeface="Arial" panose="020B0604020202020204" pitchFamily="34" charset="0"/>
                <a:sym typeface="Symbol"/>
              </a:rPr>
              <a:t> model</a:t>
            </a:r>
            <a:endParaRPr lang="en-US" sz="2600" dirty="0" smtClean="0">
              <a:latin typeface="Arial" panose="020B0604020202020204" pitchFamily="34" charset="0"/>
              <a:cs typeface="Arial" panose="020B0604020202020204" pitchFamily="34" charset="0"/>
            </a:endParaRPr>
          </a:p>
          <a:p>
            <a:r>
              <a:rPr lang="en-US" sz="2600" dirty="0" smtClean="0">
                <a:latin typeface="Arial" panose="020B0604020202020204" pitchFamily="34" charset="0"/>
                <a:cs typeface="Arial" panose="020B0604020202020204" pitchFamily="34" charset="0"/>
              </a:rPr>
              <a:t>We approximate F(</a:t>
            </a:r>
            <a:r>
              <a:rPr lang="en-US" sz="2600" dirty="0" err="1" smtClean="0">
                <a:latin typeface="Arial" panose="020B0604020202020204" pitchFamily="34" charset="0"/>
                <a:cs typeface="Arial" panose="020B0604020202020204" pitchFamily="34" charset="0"/>
              </a:rPr>
              <a:t>y|</a:t>
            </a:r>
            <a:r>
              <a:rPr lang="en-US" sz="2600" b="1" dirty="0" err="1" smtClean="0">
                <a:latin typeface="Arial" panose="020B0604020202020204" pitchFamily="34" charset="0"/>
                <a:cs typeface="Arial" panose="020B0604020202020204" pitchFamily="34" charset="0"/>
              </a:rPr>
              <a:t>x</a:t>
            </a:r>
            <a:r>
              <a:rPr lang="en-US" sz="2600" dirty="0" smtClean="0">
                <a:latin typeface="Arial" panose="020B0604020202020204" pitchFamily="34" charset="0"/>
                <a:cs typeface="Arial" panose="020B0604020202020204" pitchFamily="34" charset="0"/>
              </a:rPr>
              <a:t>,</a:t>
            </a:r>
            <a:r>
              <a:rPr lang="en-US" sz="2600" b="1" dirty="0" smtClean="0">
                <a:latin typeface="Arial" panose="020B0604020202020204" pitchFamily="34" charset="0"/>
                <a:cs typeface="Arial" panose="020B0604020202020204" pitchFamily="34" charset="0"/>
                <a:sym typeface="Symbol"/>
              </a:rPr>
              <a:t></a:t>
            </a:r>
            <a:r>
              <a:rPr lang="en-US" sz="2600" dirty="0" smtClean="0">
                <a:latin typeface="Arial" panose="020B0604020202020204" pitchFamily="34" charset="0"/>
                <a:cs typeface="Arial" panose="020B0604020202020204" pitchFamily="34" charset="0"/>
                <a:sym typeface="Symbol"/>
              </a:rPr>
              <a:t>) with a weighted sum of specified (e.g., normal) densities: </a:t>
            </a:r>
          </a:p>
          <a:p>
            <a:pPr lvl="1"/>
            <a:r>
              <a:rPr lang="en-US" sz="2600" dirty="0" smtClean="0">
                <a:latin typeface="Arial" panose="020B0604020202020204" pitchFamily="34" charset="0"/>
                <a:cs typeface="Arial" panose="020B0604020202020204" pitchFamily="34" charset="0"/>
              </a:rPr>
              <a:t>F(</a:t>
            </a:r>
            <a:r>
              <a:rPr lang="en-US" sz="2600" dirty="0" err="1" smtClean="0">
                <a:latin typeface="Arial" panose="020B0604020202020204" pitchFamily="34" charset="0"/>
                <a:cs typeface="Arial" panose="020B0604020202020204" pitchFamily="34" charset="0"/>
              </a:rPr>
              <a:t>y|</a:t>
            </a:r>
            <a:r>
              <a:rPr lang="en-US" sz="2600" b="1" dirty="0" err="1" smtClean="0">
                <a:latin typeface="Arial" panose="020B0604020202020204" pitchFamily="34" charset="0"/>
                <a:cs typeface="Arial" panose="020B0604020202020204" pitchFamily="34" charset="0"/>
              </a:rPr>
              <a:t>x</a:t>
            </a:r>
            <a:r>
              <a:rPr lang="en-US" sz="2600" dirty="0" smtClean="0">
                <a:latin typeface="Arial" panose="020B0604020202020204" pitchFamily="34" charset="0"/>
                <a:cs typeface="Arial" panose="020B0604020202020204" pitchFamily="34" charset="0"/>
              </a:rPr>
              <a:t>,</a:t>
            </a:r>
            <a:r>
              <a:rPr lang="en-US" sz="2600" b="1" dirty="0" smtClean="0">
                <a:latin typeface="Arial" panose="020B0604020202020204" pitchFamily="34" charset="0"/>
                <a:cs typeface="Arial" panose="020B0604020202020204" pitchFamily="34" charset="0"/>
                <a:sym typeface="Symbol"/>
              </a:rPr>
              <a:t></a:t>
            </a:r>
            <a:r>
              <a:rPr lang="en-US" sz="2600" dirty="0" smtClean="0">
                <a:latin typeface="Arial" panose="020B0604020202020204" pitchFamily="34" charset="0"/>
                <a:cs typeface="Arial" panose="020B0604020202020204" pitchFamily="34" charset="0"/>
                <a:sym typeface="Symbol"/>
              </a:rPr>
              <a:t>)   </a:t>
            </a:r>
            <a:r>
              <a:rPr lang="en-US" sz="2600" baseline="-25000" dirty="0" smtClean="0">
                <a:latin typeface="Arial" panose="020B0604020202020204" pitchFamily="34" charset="0"/>
                <a:cs typeface="Arial" panose="020B0604020202020204" pitchFamily="34" charset="0"/>
                <a:sym typeface="Symbol"/>
              </a:rPr>
              <a:t>j</a:t>
            </a:r>
            <a:r>
              <a:rPr lang="en-US" sz="2600" dirty="0" smtClean="0">
                <a:latin typeface="Arial" panose="020B0604020202020204" pitchFamily="34" charset="0"/>
                <a:cs typeface="Arial" panose="020B0604020202020204" pitchFamily="34" charset="0"/>
                <a:sym typeface="Symbol"/>
              </a:rPr>
              <a:t> </a:t>
            </a:r>
            <a:r>
              <a:rPr lang="en-US" sz="2600" baseline="-25000" dirty="0" smtClean="0">
                <a:latin typeface="Arial" panose="020B0604020202020204" pitchFamily="34" charset="0"/>
                <a:cs typeface="Arial" panose="020B0604020202020204" pitchFamily="34" charset="0"/>
                <a:sym typeface="Symbol"/>
              </a:rPr>
              <a:t>j</a:t>
            </a:r>
            <a:r>
              <a:rPr lang="en-US" sz="2600" dirty="0" smtClean="0">
                <a:latin typeface="Arial" panose="020B0604020202020204" pitchFamily="34" charset="0"/>
                <a:cs typeface="Arial" panose="020B0604020202020204" pitchFamily="34" charset="0"/>
                <a:sym typeface="Symbol"/>
              </a:rPr>
              <a:t> G(</a:t>
            </a:r>
            <a:r>
              <a:rPr lang="en-US" sz="2600" dirty="0" err="1" smtClean="0">
                <a:latin typeface="Arial" panose="020B0604020202020204" pitchFamily="34" charset="0"/>
                <a:cs typeface="Arial" panose="020B0604020202020204" pitchFamily="34" charset="0"/>
                <a:sym typeface="Symbol"/>
              </a:rPr>
              <a:t>y|</a:t>
            </a:r>
            <a:r>
              <a:rPr lang="en-US" sz="2600" b="1" dirty="0" err="1" smtClean="0">
                <a:latin typeface="Arial" panose="020B0604020202020204" pitchFamily="34" charset="0"/>
                <a:cs typeface="Arial" panose="020B0604020202020204" pitchFamily="34" charset="0"/>
                <a:sym typeface="Symbol"/>
              </a:rPr>
              <a:t>x</a:t>
            </a:r>
            <a:r>
              <a:rPr lang="en-US" sz="2600" dirty="0" smtClean="0">
                <a:latin typeface="Arial" panose="020B0604020202020204" pitchFamily="34" charset="0"/>
                <a:cs typeface="Arial" panose="020B0604020202020204" pitchFamily="34" charset="0"/>
                <a:sym typeface="Symbol"/>
              </a:rPr>
              <a:t>,</a:t>
            </a:r>
            <a:r>
              <a:rPr lang="en-US" sz="2600" b="1" dirty="0" smtClean="0">
                <a:latin typeface="Arial" panose="020B0604020202020204" pitchFamily="34" charset="0"/>
                <a:cs typeface="Arial" panose="020B0604020202020204" pitchFamily="34" charset="0"/>
                <a:sym typeface="Symbol"/>
              </a:rPr>
              <a:t></a:t>
            </a:r>
            <a:r>
              <a:rPr lang="en-US" sz="2600" dirty="0" smtClean="0">
                <a:latin typeface="Arial" panose="020B0604020202020204" pitchFamily="34" charset="0"/>
                <a:cs typeface="Arial" panose="020B0604020202020204" pitchFamily="34" charset="0"/>
                <a:sym typeface="Symbol"/>
              </a:rPr>
              <a:t>)</a:t>
            </a:r>
          </a:p>
          <a:p>
            <a:pPr lvl="1"/>
            <a:r>
              <a:rPr lang="en-US" sz="2600" dirty="0" smtClean="0">
                <a:latin typeface="Arial" panose="020B0604020202020204" pitchFamily="34" charset="0"/>
                <a:cs typeface="Arial" panose="020B0604020202020204" pitchFamily="34" charset="0"/>
                <a:sym typeface="Symbol"/>
              </a:rPr>
              <a:t>This is a search for functional form.  With a sufficient number of (normal) components, we can approximate any density to any desired degree of accuracy.   (McLachlan and Peel (2000))</a:t>
            </a:r>
          </a:p>
          <a:p>
            <a:pPr lvl="1"/>
            <a:r>
              <a:rPr lang="en-US" sz="2600" dirty="0" smtClean="0">
                <a:latin typeface="Arial" panose="020B0604020202020204" pitchFamily="34" charset="0"/>
                <a:cs typeface="Arial" panose="020B0604020202020204" pitchFamily="34" charset="0"/>
                <a:sym typeface="Symbol"/>
              </a:rPr>
              <a:t>There is no “mixing” </a:t>
            </a:r>
            <a:r>
              <a:rPr lang="en-US" sz="2600" b="1" i="1" dirty="0" smtClean="0">
                <a:latin typeface="Arial" panose="020B0604020202020204" pitchFamily="34" charset="0"/>
                <a:cs typeface="Arial" panose="020B0604020202020204" pitchFamily="34" charset="0"/>
                <a:sym typeface="Symbol"/>
              </a:rPr>
              <a:t>process</a:t>
            </a:r>
            <a:r>
              <a:rPr lang="en-US" sz="2600" dirty="0" smtClean="0">
                <a:latin typeface="Arial" panose="020B0604020202020204" pitchFamily="34" charset="0"/>
                <a:cs typeface="Arial" panose="020B0604020202020204" pitchFamily="34" charset="0"/>
                <a:sym typeface="Symbol"/>
              </a:rPr>
              <a:t> at work</a:t>
            </a:r>
            <a:endParaRPr lang="en-US" sz="2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01460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2590800" y="1472045"/>
            <a:ext cx="6019800" cy="3557155"/>
          </a:xfrm>
          <a:prstGeom prst="rect">
            <a:avLst/>
          </a:prstGeom>
          <a:noFill/>
          <a:ln w="9525">
            <a:noFill/>
            <a:miter lim="800000"/>
            <a:headEnd/>
            <a:tailEnd/>
          </a:ln>
          <a:effectLst/>
        </p:spPr>
      </p:pic>
      <p:pic>
        <p:nvPicPr>
          <p:cNvPr id="57347" name="Picture 3"/>
          <p:cNvPicPr>
            <a:picLocks noChangeAspect="1" noChangeArrowheads="1"/>
          </p:cNvPicPr>
          <p:nvPr/>
        </p:nvPicPr>
        <p:blipFill>
          <a:blip r:embed="rId3" cstate="print"/>
          <a:srcRect/>
          <a:stretch>
            <a:fillRect/>
          </a:stretch>
        </p:blipFill>
        <p:spPr bwMode="auto">
          <a:xfrm>
            <a:off x="381000" y="1295400"/>
            <a:ext cx="1658769" cy="5181600"/>
          </a:xfrm>
          <a:prstGeom prst="rect">
            <a:avLst/>
          </a:prstGeom>
          <a:noFill/>
          <a:ln w="9525">
            <a:noFill/>
            <a:miter lim="800000"/>
            <a:headEnd/>
            <a:tailEnd/>
          </a:ln>
          <a:effectLst/>
        </p:spPr>
      </p:pic>
      <p:sp>
        <p:nvSpPr>
          <p:cNvPr id="6" name="TextBox 5"/>
          <p:cNvSpPr txBox="1"/>
          <p:nvPr/>
        </p:nvSpPr>
        <p:spPr>
          <a:xfrm>
            <a:off x="2971800" y="5221069"/>
            <a:ext cx="5257800" cy="646331"/>
          </a:xfrm>
          <a:prstGeom prst="rect">
            <a:avLst/>
          </a:prstGeom>
          <a:noFill/>
        </p:spPr>
        <p:txBody>
          <a:bodyPr wrap="square" rtlCol="0">
            <a:spAutoFit/>
          </a:bodyPr>
          <a:lstStyle/>
          <a:p>
            <a:r>
              <a:rPr lang="en-US" smtClean="0">
                <a:ln w="12700">
                  <a:solidFill>
                    <a:schemeClr val="tx1"/>
                  </a:solidFill>
                </a:ln>
              </a:rPr>
              <a:t>Density?  Note significant mass below zero.  Not a gamma or lognormal or any other familiar density.</a:t>
            </a:r>
            <a:endParaRPr lang="en-US">
              <a:ln w="12700">
                <a:solidFill>
                  <a:schemeClr val="tx1"/>
                </a:solidFill>
              </a:ln>
            </a:endParaRPr>
          </a:p>
        </p:txBody>
      </p:sp>
    </p:spTree>
    <p:extLst>
      <p:ext uri="{BB962C8B-B14F-4D97-AF65-F5344CB8AC3E}">
        <p14:creationId xmlns:p14="http://schemas.microsoft.com/office/powerpoint/2010/main" val="942849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827565911"/>
              </p:ext>
            </p:extLst>
          </p:nvPr>
        </p:nvGraphicFramePr>
        <p:xfrm>
          <a:off x="627063" y="5672138"/>
          <a:ext cx="7715250" cy="728662"/>
        </p:xfrm>
        <a:graphic>
          <a:graphicData uri="http://schemas.openxmlformats.org/presentationml/2006/ole">
            <mc:AlternateContent xmlns:mc="http://schemas.openxmlformats.org/markup-compatibility/2006">
              <mc:Choice xmlns:v="urn:schemas-microsoft-com:vml" Requires="v">
                <p:oleObj spid="_x0000_s5144" name="Equation" r:id="rId3" imgW="4572000" imgH="431800" progId="Equation.DSMT4">
                  <p:embed/>
                </p:oleObj>
              </mc:Choice>
              <mc:Fallback>
                <p:oleObj name="Equation" r:id="rId3" imgW="4572000" imgH="431800" progId="Equation.DSMT4">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063" y="5672138"/>
                        <a:ext cx="7715250" cy="728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990600" y="1219200"/>
            <a:ext cx="7391400" cy="584775"/>
          </a:xfrm>
          <a:prstGeom prst="rect">
            <a:avLst/>
          </a:prstGeom>
          <a:noFill/>
        </p:spPr>
        <p:txBody>
          <a:bodyPr wrap="square" rtlCol="0">
            <a:spAutoFit/>
          </a:bodyPr>
          <a:lstStyle/>
          <a:p>
            <a:r>
              <a:rPr lang="en-US" sz="3200" b="1" smtClean="0">
                <a:latin typeface="Arial" pitchFamily="34" charset="0"/>
                <a:cs typeface="Arial" pitchFamily="34" charset="0"/>
              </a:rPr>
              <a:t>ML Mixture of Two Normal Densities</a:t>
            </a:r>
            <a:endParaRPr lang="en-US" sz="3200" b="1">
              <a:latin typeface="Arial" pitchFamily="34" charset="0"/>
              <a:cs typeface="Arial"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1075110166"/>
              </p:ext>
            </p:extLst>
          </p:nvPr>
        </p:nvGraphicFramePr>
        <p:xfrm>
          <a:off x="1143000" y="1862138"/>
          <a:ext cx="6710800" cy="3624262"/>
        </p:xfrm>
        <a:graphic>
          <a:graphicData uri="http://schemas.openxmlformats.org/presentationml/2006/ole">
            <mc:AlternateContent xmlns:mc="http://schemas.openxmlformats.org/markup-compatibility/2006">
              <mc:Choice xmlns:v="urn:schemas-microsoft-com:vml" Requires="v">
                <p:oleObj spid="_x0000_s5145" name="Equation" r:id="rId5" imgW="3479800" imgH="1879600" progId="Equation.DSMT4">
                  <p:embed/>
                </p:oleObj>
              </mc:Choice>
              <mc:Fallback>
                <p:oleObj name="Equation" r:id="rId5" imgW="3479800" imgH="1879600" progId="Equation.DSMT4">
                  <p:embed/>
                  <p:pic>
                    <p:nvPicPr>
                      <p:cNvPr id="0" name="Pictur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862138"/>
                        <a:ext cx="6710800" cy="3624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928788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914400" y="1524000"/>
            <a:ext cx="7848600" cy="3909657"/>
          </a:xfrm>
          <a:prstGeom prst="rect">
            <a:avLst/>
          </a:prstGeom>
          <a:noFill/>
          <a:ln w="9525">
            <a:noFill/>
            <a:miter lim="800000"/>
            <a:headEnd/>
            <a:tailEnd/>
          </a:ln>
          <a:effectLst/>
        </p:spPr>
      </p:pic>
      <p:sp>
        <p:nvSpPr>
          <p:cNvPr id="3" name="TextBox 2"/>
          <p:cNvSpPr txBox="1"/>
          <p:nvPr/>
        </p:nvSpPr>
        <p:spPr>
          <a:xfrm>
            <a:off x="1219200" y="5663625"/>
            <a:ext cx="6858000" cy="584775"/>
          </a:xfrm>
          <a:prstGeom prst="rect">
            <a:avLst/>
          </a:prstGeom>
          <a:noFill/>
        </p:spPr>
        <p:txBody>
          <a:bodyPr wrap="square" rtlCol="0">
            <a:spAutoFit/>
          </a:bodyPr>
          <a:lstStyle/>
          <a:p>
            <a:r>
              <a:rPr lang="en-US" sz="3200" b="1" smtClean="0">
                <a:latin typeface="Arial" pitchFamily="34" charset="0"/>
                <a:cs typeface="Arial" pitchFamily="34" charset="0"/>
              </a:rPr>
              <a:t>Mixing probabilities .715 and .285</a:t>
            </a:r>
            <a:endParaRPr lang="en-US" sz="3200" b="1">
              <a:latin typeface="Arial" pitchFamily="34" charset="0"/>
              <a:cs typeface="Arial" pitchFamily="34" charset="0"/>
            </a:endParaRPr>
          </a:p>
        </p:txBody>
      </p:sp>
      <p:cxnSp>
        <p:nvCxnSpPr>
          <p:cNvPr id="7" name="Straight Arrow Connector 6"/>
          <p:cNvCxnSpPr/>
          <p:nvPr/>
        </p:nvCxnSpPr>
        <p:spPr>
          <a:xfrm rot="10800000">
            <a:off x="5181600" y="4352985"/>
            <a:ext cx="2057400" cy="1295400"/>
          </a:xfrm>
          <a:prstGeom prst="straightConnector1">
            <a:avLst/>
          </a:prstGeom>
          <a:ln w="28575">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3352800" y="3581400"/>
            <a:ext cx="1905000" cy="2112706"/>
          </a:xfrm>
          <a:prstGeom prst="straightConnector1">
            <a:avLst/>
          </a:prstGeom>
          <a:ln w="38100">
            <a:solidFill>
              <a:srgbClr val="0066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656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3" cstate="print"/>
          <a:srcRect/>
          <a:stretch>
            <a:fillRect/>
          </a:stretch>
        </p:blipFill>
        <p:spPr bwMode="auto">
          <a:xfrm>
            <a:off x="685800" y="2120307"/>
            <a:ext cx="7732288" cy="3518491"/>
          </a:xfrm>
          <a:prstGeom prst="rect">
            <a:avLst/>
          </a:prstGeom>
          <a:noFill/>
          <a:ln w="9525">
            <a:noFill/>
            <a:miter lim="800000"/>
            <a:headEnd/>
            <a:tailEnd/>
          </a:ln>
          <a:effectLst/>
        </p:spPr>
      </p:pic>
      <p:sp>
        <p:nvSpPr>
          <p:cNvPr id="3" name="TextBox 2"/>
          <p:cNvSpPr txBox="1"/>
          <p:nvPr/>
        </p:nvSpPr>
        <p:spPr>
          <a:xfrm>
            <a:off x="838200" y="1226403"/>
            <a:ext cx="7772400" cy="830997"/>
          </a:xfrm>
          <a:prstGeom prst="rect">
            <a:avLst/>
          </a:prstGeom>
          <a:noFill/>
        </p:spPr>
        <p:txBody>
          <a:bodyPr wrap="square" rtlCol="0">
            <a:spAutoFit/>
          </a:bodyPr>
          <a:lstStyle/>
          <a:p>
            <a:r>
              <a:rPr lang="en-US" sz="2400" b="1" smtClean="0">
                <a:latin typeface="Arial" pitchFamily="34" charset="0"/>
                <a:cs typeface="Arial" pitchFamily="34" charset="0"/>
              </a:rPr>
              <a:t>The actual process is a mix of chi squared(5) and normal(3,2) with mixing probabilities .7 and .3.</a:t>
            </a:r>
            <a:endParaRPr lang="en-US" sz="2400" b="1">
              <a:latin typeface="Arial" pitchFamily="34" charset="0"/>
              <a:cs typeface="Arial" pitchFamily="34" charset="0"/>
            </a:endParaRPr>
          </a:p>
        </p:txBody>
      </p:sp>
      <p:graphicFrame>
        <p:nvGraphicFramePr>
          <p:cNvPr id="4" name="Object 3"/>
          <p:cNvGraphicFramePr>
            <a:graphicFrameLocks noChangeAspect="1"/>
          </p:cNvGraphicFramePr>
          <p:nvPr/>
        </p:nvGraphicFramePr>
        <p:xfrm>
          <a:off x="2057400" y="5791200"/>
          <a:ext cx="4433455" cy="762000"/>
        </p:xfrm>
        <a:graphic>
          <a:graphicData uri="http://schemas.openxmlformats.org/presentationml/2006/ole">
            <mc:AlternateContent xmlns:mc="http://schemas.openxmlformats.org/markup-compatibility/2006">
              <mc:Choice xmlns:v="urn:schemas-microsoft-com:vml" Requires="v">
                <p:oleObj spid="_x0000_s6156" name="Equation" r:id="rId4" imgW="2438400" imgH="419100" progId="Equation.DSMT4">
                  <p:embed/>
                </p:oleObj>
              </mc:Choice>
              <mc:Fallback>
                <p:oleObj name="Equation" r:id="rId4" imgW="2438400" imgH="41910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5791200"/>
                        <a:ext cx="4433455"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8578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2" cstate="print"/>
          <a:srcRect/>
          <a:stretch>
            <a:fillRect/>
          </a:stretch>
        </p:blipFill>
        <p:spPr bwMode="auto">
          <a:xfrm>
            <a:off x="1447800" y="1302672"/>
            <a:ext cx="7467600" cy="5479127"/>
          </a:xfrm>
          <a:prstGeom prst="rect">
            <a:avLst/>
          </a:prstGeom>
          <a:noFill/>
          <a:ln w="9525">
            <a:noFill/>
            <a:miter lim="800000"/>
            <a:headEnd/>
            <a:tailEnd/>
          </a:ln>
          <a:effectLst/>
        </p:spPr>
      </p:pic>
      <p:sp>
        <p:nvSpPr>
          <p:cNvPr id="4" name="TextBox 3"/>
          <p:cNvSpPr txBox="1"/>
          <p:nvPr/>
        </p:nvSpPr>
        <p:spPr>
          <a:xfrm>
            <a:off x="5181600" y="2362200"/>
            <a:ext cx="1676400" cy="369332"/>
          </a:xfrm>
          <a:prstGeom prst="rect">
            <a:avLst/>
          </a:prstGeom>
          <a:solidFill>
            <a:srgbClr val="FFFFFF"/>
          </a:solidFill>
        </p:spPr>
        <p:txBody>
          <a:bodyPr wrap="square" rtlCol="0">
            <a:spAutoFit/>
          </a:bodyPr>
          <a:lstStyle/>
          <a:p>
            <a:r>
              <a:rPr lang="en-US" smtClean="0"/>
              <a:t>Approximation</a:t>
            </a:r>
            <a:endParaRPr lang="en-US"/>
          </a:p>
        </p:txBody>
      </p:sp>
      <p:sp>
        <p:nvSpPr>
          <p:cNvPr id="5" name="TextBox 4"/>
          <p:cNvSpPr txBox="1"/>
          <p:nvPr/>
        </p:nvSpPr>
        <p:spPr>
          <a:xfrm>
            <a:off x="5410200" y="5105400"/>
            <a:ext cx="1981200" cy="369332"/>
          </a:xfrm>
          <a:prstGeom prst="rect">
            <a:avLst/>
          </a:prstGeom>
          <a:solidFill>
            <a:srgbClr val="FFFFFF"/>
          </a:solidFill>
        </p:spPr>
        <p:txBody>
          <a:bodyPr wrap="square" rtlCol="0">
            <a:spAutoFit/>
          </a:bodyPr>
          <a:lstStyle/>
          <a:p>
            <a:r>
              <a:rPr lang="en-US" smtClean="0"/>
              <a:t>Actual Distribution</a:t>
            </a:r>
            <a:endParaRPr lang="en-US"/>
          </a:p>
        </p:txBody>
      </p:sp>
    </p:spTree>
    <p:extLst>
      <p:ext uri="{BB962C8B-B14F-4D97-AF65-F5344CB8AC3E}">
        <p14:creationId xmlns:p14="http://schemas.microsoft.com/office/powerpoint/2010/main" val="16439426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219200"/>
            <a:ext cx="8229600" cy="792162"/>
          </a:xfrm>
        </p:spPr>
        <p:txBody>
          <a:bodyPr/>
          <a:lstStyle/>
          <a:p>
            <a:r>
              <a:rPr lang="en-US" b="1" smtClean="0"/>
              <a:t>Latent Classes</a:t>
            </a:r>
            <a:endParaRPr lang="en-US" b="1"/>
          </a:p>
        </p:txBody>
      </p:sp>
      <p:sp>
        <p:nvSpPr>
          <p:cNvPr id="3" name="Content Placeholder 2"/>
          <p:cNvSpPr>
            <a:spLocks noGrp="1"/>
          </p:cNvSpPr>
          <p:nvPr>
            <p:ph idx="1"/>
          </p:nvPr>
        </p:nvSpPr>
        <p:spPr>
          <a:xfrm>
            <a:off x="304800" y="2332037"/>
            <a:ext cx="8686800" cy="3840163"/>
          </a:xfrm>
        </p:spPr>
        <p:txBody>
          <a:bodyPr>
            <a:normAutofit/>
          </a:bodyPr>
          <a:lstStyle/>
          <a:p>
            <a:r>
              <a:rPr lang="en-US" smtClean="0">
                <a:latin typeface="+mj-lt"/>
              </a:rPr>
              <a:t>Population contains a mixture of individuals of different types</a:t>
            </a:r>
          </a:p>
          <a:p>
            <a:r>
              <a:rPr lang="en-US" smtClean="0">
                <a:latin typeface="+mj-lt"/>
              </a:rPr>
              <a:t>Common form of the generating mechanism within the classes</a:t>
            </a:r>
          </a:p>
          <a:p>
            <a:r>
              <a:rPr lang="en-US" smtClean="0">
                <a:latin typeface="+mj-lt"/>
              </a:rPr>
              <a:t>Observed outcome y is governed by the </a:t>
            </a:r>
            <a:r>
              <a:rPr lang="en-US" b="1" smtClean="0">
                <a:solidFill>
                  <a:srgbClr val="FF0000"/>
                </a:solidFill>
                <a:latin typeface="+mj-lt"/>
              </a:rPr>
              <a:t>common process </a:t>
            </a:r>
            <a:r>
              <a:rPr lang="en-US" smtClean="0">
                <a:latin typeface="+mj-lt"/>
              </a:rPr>
              <a:t>F(</a:t>
            </a:r>
            <a:r>
              <a:rPr lang="en-US" smtClean="0">
                <a:latin typeface="+mj-lt"/>
                <a:sym typeface="Symbol"/>
              </a:rPr>
              <a:t>y|</a:t>
            </a:r>
            <a:r>
              <a:rPr lang="en-US" b="1" smtClean="0">
                <a:latin typeface="+mj-lt"/>
                <a:sym typeface="Symbol"/>
              </a:rPr>
              <a:t>x</a:t>
            </a:r>
            <a:r>
              <a:rPr lang="en-US">
                <a:latin typeface="+mj-lt"/>
                <a:sym typeface="Symbol"/>
              </a:rPr>
              <a:t>,</a:t>
            </a:r>
            <a:r>
              <a:rPr lang="en-US" b="1">
                <a:latin typeface="+mj-lt"/>
                <a:sym typeface="Symbol"/>
              </a:rPr>
              <a:t></a:t>
            </a:r>
            <a:r>
              <a:rPr lang="en-US" baseline="-25000">
                <a:latin typeface="+mj-lt"/>
                <a:sym typeface="Symbol"/>
              </a:rPr>
              <a:t>j</a:t>
            </a:r>
            <a:r>
              <a:rPr lang="en-US" b="1">
                <a:latin typeface="+mj-lt"/>
                <a:sym typeface="Symbol"/>
              </a:rPr>
              <a:t> </a:t>
            </a:r>
            <a:r>
              <a:rPr lang="en-US" smtClean="0">
                <a:latin typeface="+mj-lt"/>
                <a:sym typeface="Symbol"/>
              </a:rPr>
              <a:t>)</a:t>
            </a:r>
            <a:endParaRPr lang="en-US" smtClean="0">
              <a:latin typeface="+mj-lt"/>
            </a:endParaRPr>
          </a:p>
          <a:p>
            <a:r>
              <a:rPr lang="en-US" smtClean="0">
                <a:latin typeface="+mj-lt"/>
              </a:rPr>
              <a:t>Classes are distinguished by the parameters, </a:t>
            </a:r>
            <a:r>
              <a:rPr lang="en-US" b="1" smtClean="0">
                <a:latin typeface="+mj-lt"/>
                <a:sym typeface="Symbol"/>
              </a:rPr>
              <a:t></a:t>
            </a:r>
            <a:r>
              <a:rPr lang="en-US" baseline="-25000" smtClean="0">
                <a:latin typeface="+mj-lt"/>
                <a:sym typeface="Symbol"/>
              </a:rPr>
              <a:t>j</a:t>
            </a:r>
            <a:r>
              <a:rPr lang="en-US" smtClean="0">
                <a:latin typeface="+mj-lt"/>
              </a:rPr>
              <a:t>.</a:t>
            </a:r>
          </a:p>
        </p:txBody>
      </p:sp>
      <p:sp>
        <p:nvSpPr>
          <p:cNvPr id="4" name="Rectangle 3"/>
          <p:cNvSpPr/>
          <p:nvPr/>
        </p:nvSpPr>
        <p:spPr>
          <a:xfrm>
            <a:off x="304800" y="4191000"/>
            <a:ext cx="8610600" cy="990600"/>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28671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cstate="print"/>
          <a:srcRect/>
          <a:stretch>
            <a:fillRect/>
          </a:stretch>
        </p:blipFill>
        <p:spPr bwMode="auto">
          <a:xfrm>
            <a:off x="712304" y="1676400"/>
            <a:ext cx="8126896" cy="4191000"/>
          </a:xfrm>
          <a:prstGeom prst="rect">
            <a:avLst/>
          </a:prstGeom>
          <a:noFill/>
          <a:ln w="9525">
            <a:noFill/>
            <a:miter lim="800000"/>
            <a:headEnd/>
            <a:tailEnd/>
          </a:ln>
          <a:effectLst/>
        </p:spPr>
      </p:pic>
      <p:sp>
        <p:nvSpPr>
          <p:cNvPr id="4" name="Rectangle 3"/>
          <p:cNvSpPr/>
          <p:nvPr/>
        </p:nvSpPr>
        <p:spPr>
          <a:xfrm>
            <a:off x="762000" y="5029200"/>
            <a:ext cx="8077200" cy="838200"/>
          </a:xfrm>
          <a:prstGeom prst="rect">
            <a:avLst/>
          </a:prstGeom>
          <a:solidFill>
            <a:srgbClr val="4F81BD">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9914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lstStyle/>
          <a:p>
            <a:r>
              <a:rPr lang="en-US" b="1" smtClean="0"/>
              <a:t>The Latent Class “Model”</a:t>
            </a:r>
            <a:endParaRPr lang="en-US" b="1"/>
          </a:p>
        </p:txBody>
      </p:sp>
      <p:sp>
        <p:nvSpPr>
          <p:cNvPr id="3" name="Content Placeholder 2"/>
          <p:cNvSpPr>
            <a:spLocks noGrp="1"/>
          </p:cNvSpPr>
          <p:nvPr>
            <p:ph idx="1"/>
          </p:nvPr>
        </p:nvSpPr>
        <p:spPr>
          <a:xfrm>
            <a:off x="457200" y="1981200"/>
            <a:ext cx="8458200" cy="4525963"/>
          </a:xfrm>
        </p:spPr>
        <p:txBody>
          <a:bodyPr>
            <a:normAutofit lnSpcReduction="10000"/>
          </a:bodyPr>
          <a:lstStyle/>
          <a:p>
            <a:r>
              <a:rPr lang="en-US" smtClean="0">
                <a:latin typeface="Arial" panose="020B0604020202020204" pitchFamily="34" charset="0"/>
                <a:cs typeface="Arial" panose="020B0604020202020204" pitchFamily="34" charset="0"/>
              </a:rPr>
              <a:t>Parametric Model:  </a:t>
            </a:r>
          </a:p>
          <a:p>
            <a:pPr lvl="1"/>
            <a:r>
              <a:rPr lang="en-US" smtClean="0">
                <a:latin typeface="Arial" panose="020B0604020202020204" pitchFamily="34" charset="0"/>
                <a:cs typeface="Arial" panose="020B0604020202020204" pitchFamily="34" charset="0"/>
              </a:rPr>
              <a:t>F(y|</a:t>
            </a:r>
            <a:r>
              <a:rPr lang="en-US" b="1" smtClean="0">
                <a:latin typeface="Arial" panose="020B0604020202020204" pitchFamily="34" charset="0"/>
                <a:cs typeface="Arial" panose="020B0604020202020204" pitchFamily="34" charset="0"/>
              </a:rPr>
              <a:t>x</a:t>
            </a:r>
            <a:r>
              <a:rPr lang="en-US" smtClean="0">
                <a:latin typeface="Arial" panose="020B0604020202020204" pitchFamily="34" charset="0"/>
                <a:cs typeface="Arial" panose="020B0604020202020204" pitchFamily="34" charset="0"/>
              </a:rPr>
              <a:t>,</a:t>
            </a:r>
            <a:r>
              <a:rPr lang="en-US" b="1" smtClean="0">
                <a:latin typeface="Arial" panose="020B0604020202020204" pitchFamily="34" charset="0"/>
                <a:cs typeface="Arial" panose="020B0604020202020204" pitchFamily="34" charset="0"/>
                <a:sym typeface="Symbol"/>
              </a:rPr>
              <a:t></a:t>
            </a:r>
            <a:r>
              <a:rPr lang="en-US" smtClean="0">
                <a:latin typeface="Arial" panose="020B0604020202020204" pitchFamily="34" charset="0"/>
                <a:cs typeface="Arial" panose="020B0604020202020204" pitchFamily="34" charset="0"/>
                <a:sym typeface="Symbol"/>
              </a:rPr>
              <a:t>)</a:t>
            </a:r>
          </a:p>
          <a:p>
            <a:pPr lvl="1"/>
            <a:r>
              <a:rPr lang="en-US" smtClean="0">
                <a:latin typeface="Arial" panose="020B0604020202020204" pitchFamily="34" charset="0"/>
                <a:cs typeface="Arial" panose="020B0604020202020204" pitchFamily="34" charset="0"/>
                <a:sym typeface="Symbol"/>
              </a:rPr>
              <a:t>E.g.,  y ~ N[</a:t>
            </a:r>
            <a:r>
              <a:rPr lang="en-US" b="1" smtClean="0">
                <a:latin typeface="Arial" panose="020B0604020202020204" pitchFamily="34" charset="0"/>
                <a:cs typeface="Arial" panose="020B0604020202020204" pitchFamily="34" charset="0"/>
                <a:sym typeface="Symbol"/>
              </a:rPr>
              <a:t>x</a:t>
            </a:r>
            <a:r>
              <a:rPr lang="en-US" smtClean="0">
                <a:latin typeface="Arial" panose="020B0604020202020204" pitchFamily="34" charset="0"/>
                <a:cs typeface="Arial" panose="020B0604020202020204" pitchFamily="34" charset="0"/>
                <a:sym typeface="Symbol"/>
              </a:rPr>
              <a:t>, </a:t>
            </a:r>
            <a:r>
              <a:rPr lang="en-US" baseline="30000" smtClean="0">
                <a:latin typeface="Arial" panose="020B0604020202020204" pitchFamily="34" charset="0"/>
                <a:cs typeface="Arial" panose="020B0604020202020204" pitchFamily="34" charset="0"/>
                <a:sym typeface="Symbol"/>
              </a:rPr>
              <a:t>2</a:t>
            </a:r>
            <a:r>
              <a:rPr lang="en-US" smtClean="0">
                <a:latin typeface="Arial" panose="020B0604020202020204" pitchFamily="34" charset="0"/>
                <a:cs typeface="Arial" panose="020B0604020202020204" pitchFamily="34" charset="0"/>
                <a:sym typeface="Symbol"/>
              </a:rPr>
              <a:t>],   y ~ Poisson[=exp(</a:t>
            </a:r>
            <a:r>
              <a:rPr lang="en-US" b="1" smtClean="0">
                <a:latin typeface="Arial" panose="020B0604020202020204" pitchFamily="34" charset="0"/>
                <a:cs typeface="Arial" panose="020B0604020202020204" pitchFamily="34" charset="0"/>
                <a:sym typeface="Symbol"/>
              </a:rPr>
              <a:t>x</a:t>
            </a:r>
            <a:r>
              <a:rPr lang="en-US" smtClean="0">
                <a:latin typeface="Arial" panose="020B0604020202020204" pitchFamily="34" charset="0"/>
                <a:cs typeface="Arial" panose="020B0604020202020204" pitchFamily="34" charset="0"/>
                <a:sym typeface="Symbol"/>
              </a:rPr>
              <a:t>)],  etc.</a:t>
            </a:r>
            <a:endParaRPr lang="en-US" smtClean="0">
              <a:latin typeface="Arial" panose="020B0604020202020204" pitchFamily="34" charset="0"/>
              <a:cs typeface="Arial" panose="020B0604020202020204" pitchFamily="34" charset="0"/>
            </a:endParaRPr>
          </a:p>
          <a:p>
            <a:pPr marL="0" lvl="1" indent="0">
              <a:buSzTx/>
              <a:buNone/>
            </a:pPr>
            <a:r>
              <a:rPr lang="en-US" sz="2800" smtClean="0">
                <a:latin typeface="Arial" panose="020B0604020202020204" pitchFamily="34" charset="0"/>
                <a:cs typeface="Arial" panose="020B0604020202020204" pitchFamily="34" charset="0"/>
              </a:rPr>
              <a:t>   Density F(y|</a:t>
            </a:r>
            <a:r>
              <a:rPr lang="en-US" sz="2800" b="1" smtClean="0">
                <a:latin typeface="Arial" panose="020B0604020202020204" pitchFamily="34" charset="0"/>
                <a:cs typeface="Arial" panose="020B0604020202020204" pitchFamily="34" charset="0"/>
              </a:rPr>
              <a:t>x</a:t>
            </a:r>
            <a:r>
              <a:rPr lang="en-US" sz="2800" smtClean="0">
                <a:latin typeface="Arial" panose="020B0604020202020204" pitchFamily="34" charset="0"/>
                <a:cs typeface="Arial" panose="020B0604020202020204" pitchFamily="34" charset="0"/>
              </a:rPr>
              <a:t>,</a:t>
            </a:r>
            <a:r>
              <a:rPr lang="en-US" sz="2800" b="1" smtClean="0">
                <a:latin typeface="Arial" panose="020B0604020202020204" pitchFamily="34" charset="0"/>
                <a:cs typeface="Arial" panose="020B0604020202020204" pitchFamily="34" charset="0"/>
                <a:sym typeface="Symbol"/>
              </a:rPr>
              <a:t></a:t>
            </a:r>
            <a:r>
              <a:rPr lang="en-US" sz="2800" smtClean="0">
                <a:latin typeface="Arial" panose="020B0604020202020204" pitchFamily="34" charset="0"/>
                <a:cs typeface="Arial" panose="020B0604020202020204" pitchFamily="34" charset="0"/>
                <a:sym typeface="Symbol"/>
              </a:rPr>
              <a:t>)    </a:t>
            </a:r>
            <a:r>
              <a:rPr lang="en-US" sz="2800" baseline="-25000" smtClean="0">
                <a:latin typeface="Arial" panose="020B0604020202020204" pitchFamily="34" charset="0"/>
                <a:cs typeface="Arial" panose="020B0604020202020204" pitchFamily="34" charset="0"/>
                <a:sym typeface="Symbol"/>
              </a:rPr>
              <a:t>j</a:t>
            </a:r>
            <a:r>
              <a:rPr lang="en-US" sz="2800" smtClean="0">
                <a:latin typeface="Arial" panose="020B0604020202020204" pitchFamily="34" charset="0"/>
                <a:cs typeface="Arial" panose="020B0604020202020204" pitchFamily="34" charset="0"/>
                <a:sym typeface="Symbol"/>
              </a:rPr>
              <a:t> </a:t>
            </a:r>
            <a:r>
              <a:rPr lang="en-US" sz="2800" baseline="-25000" smtClean="0">
                <a:latin typeface="Arial" panose="020B0604020202020204" pitchFamily="34" charset="0"/>
                <a:cs typeface="Arial" panose="020B0604020202020204" pitchFamily="34" charset="0"/>
                <a:sym typeface="Symbol"/>
              </a:rPr>
              <a:t>j</a:t>
            </a:r>
            <a:r>
              <a:rPr lang="en-US" sz="2800" smtClean="0">
                <a:latin typeface="Arial" panose="020B0604020202020204" pitchFamily="34" charset="0"/>
                <a:cs typeface="Arial" panose="020B0604020202020204" pitchFamily="34" charset="0"/>
                <a:sym typeface="Symbol"/>
              </a:rPr>
              <a:t> F(y|</a:t>
            </a:r>
            <a:r>
              <a:rPr lang="en-US" sz="2800" b="1" smtClean="0">
                <a:latin typeface="Arial" panose="020B0604020202020204" pitchFamily="34" charset="0"/>
                <a:cs typeface="Arial" panose="020B0604020202020204" pitchFamily="34" charset="0"/>
                <a:sym typeface="Symbol"/>
              </a:rPr>
              <a:t>x</a:t>
            </a:r>
            <a:r>
              <a:rPr lang="en-US" sz="2800" smtClean="0">
                <a:latin typeface="Arial" panose="020B0604020202020204" pitchFamily="34" charset="0"/>
                <a:cs typeface="Arial" panose="020B0604020202020204" pitchFamily="34" charset="0"/>
                <a:sym typeface="Symbol"/>
              </a:rPr>
              <a:t>,</a:t>
            </a:r>
            <a:r>
              <a:rPr lang="en-US" sz="2800" b="1" smtClean="0">
                <a:latin typeface="Arial" panose="020B0604020202020204" pitchFamily="34" charset="0"/>
                <a:cs typeface="Arial" panose="020B0604020202020204" pitchFamily="34" charset="0"/>
                <a:sym typeface="Symbol"/>
              </a:rPr>
              <a:t></a:t>
            </a:r>
            <a:r>
              <a:rPr lang="en-US" sz="2800" baseline="-25000" smtClean="0">
                <a:latin typeface="Arial" panose="020B0604020202020204" pitchFamily="34" charset="0"/>
                <a:cs typeface="Arial" panose="020B0604020202020204" pitchFamily="34" charset="0"/>
                <a:sym typeface="Symbol"/>
              </a:rPr>
              <a:t>j</a:t>
            </a:r>
            <a:r>
              <a:rPr lang="en-US" sz="2800" b="1" smtClean="0">
                <a:latin typeface="Arial" panose="020B0604020202020204" pitchFamily="34" charset="0"/>
                <a:cs typeface="Arial" panose="020B0604020202020204" pitchFamily="34" charset="0"/>
                <a:sym typeface="Symbol"/>
              </a:rPr>
              <a:t> </a:t>
            </a:r>
            <a:r>
              <a:rPr lang="en-US" sz="2800" smtClean="0">
                <a:latin typeface="Arial" panose="020B0604020202020204" pitchFamily="34" charset="0"/>
                <a:cs typeface="Arial" panose="020B0604020202020204" pitchFamily="34" charset="0"/>
                <a:sym typeface="Symbol"/>
              </a:rPr>
              <a:t>), </a:t>
            </a:r>
            <a:br>
              <a:rPr lang="en-US" sz="2800" smtClean="0">
                <a:latin typeface="Arial" panose="020B0604020202020204" pitchFamily="34" charset="0"/>
                <a:cs typeface="Arial" panose="020B0604020202020204" pitchFamily="34" charset="0"/>
                <a:sym typeface="Symbol"/>
              </a:rPr>
            </a:br>
            <a:r>
              <a:rPr lang="en-US" sz="3100" smtClean="0">
                <a:latin typeface="Arial" panose="020B0604020202020204" pitchFamily="34" charset="0"/>
                <a:cs typeface="Arial" panose="020B0604020202020204" pitchFamily="34" charset="0"/>
                <a:sym typeface="Symbol"/>
              </a:rPr>
              <a:t>               </a:t>
            </a:r>
            <a:r>
              <a:rPr lang="en-US" sz="3100" b="1" smtClean="0">
                <a:latin typeface="Arial" panose="020B0604020202020204" pitchFamily="34" charset="0"/>
                <a:cs typeface="Arial" panose="020B0604020202020204" pitchFamily="34" charset="0"/>
                <a:sym typeface="Symbol"/>
              </a:rPr>
              <a:t>          </a:t>
            </a:r>
            <a:r>
              <a:rPr lang="en-US" sz="3100" smtClean="0">
                <a:latin typeface="Arial" panose="020B0604020202020204" pitchFamily="34" charset="0"/>
                <a:cs typeface="Arial" panose="020B0604020202020204" pitchFamily="34" charset="0"/>
                <a:sym typeface="Symbol"/>
              </a:rPr>
              <a:t>=  [</a:t>
            </a:r>
            <a:r>
              <a:rPr lang="en-US" sz="3100" b="1" smtClean="0">
                <a:latin typeface="Arial" panose="020B0604020202020204" pitchFamily="34" charset="0"/>
                <a:cs typeface="Arial" panose="020B0604020202020204" pitchFamily="34" charset="0"/>
                <a:sym typeface="Symbol"/>
              </a:rPr>
              <a:t></a:t>
            </a:r>
            <a:r>
              <a:rPr lang="en-US" sz="3100" baseline="-25000" smtClean="0">
                <a:latin typeface="Arial" panose="020B0604020202020204" pitchFamily="34" charset="0"/>
                <a:cs typeface="Arial" panose="020B0604020202020204" pitchFamily="34" charset="0"/>
                <a:sym typeface="Symbol"/>
              </a:rPr>
              <a:t>1</a:t>
            </a:r>
            <a:r>
              <a:rPr lang="en-US" sz="3100" b="1" smtClean="0">
                <a:latin typeface="Arial" panose="020B0604020202020204" pitchFamily="34" charset="0"/>
                <a:cs typeface="Arial" panose="020B0604020202020204" pitchFamily="34" charset="0"/>
                <a:sym typeface="Symbol"/>
              </a:rPr>
              <a:t>, </a:t>
            </a:r>
            <a:r>
              <a:rPr lang="en-US" sz="3100" baseline="-25000" smtClean="0">
                <a:latin typeface="Arial" panose="020B0604020202020204" pitchFamily="34" charset="0"/>
                <a:cs typeface="Arial" panose="020B0604020202020204" pitchFamily="34" charset="0"/>
                <a:sym typeface="Symbol"/>
              </a:rPr>
              <a:t>2</a:t>
            </a:r>
            <a:r>
              <a:rPr lang="en-US" sz="3100" b="1" smtClean="0">
                <a:latin typeface="Arial" panose="020B0604020202020204" pitchFamily="34" charset="0"/>
                <a:cs typeface="Arial" panose="020B0604020202020204" pitchFamily="34" charset="0"/>
                <a:sym typeface="Symbol"/>
              </a:rPr>
              <a:t>,…, </a:t>
            </a:r>
            <a:r>
              <a:rPr lang="en-US" sz="3100" baseline="-25000" smtClean="0">
                <a:latin typeface="Arial" panose="020B0604020202020204" pitchFamily="34" charset="0"/>
                <a:cs typeface="Arial" panose="020B0604020202020204" pitchFamily="34" charset="0"/>
                <a:sym typeface="Symbol"/>
              </a:rPr>
              <a:t>J</a:t>
            </a:r>
            <a:r>
              <a:rPr lang="en-US" sz="3100" b="1" smtClean="0">
                <a:latin typeface="Arial" panose="020B0604020202020204" pitchFamily="34" charset="0"/>
                <a:cs typeface="Arial" panose="020B0604020202020204" pitchFamily="34" charset="0"/>
                <a:sym typeface="Symbol"/>
              </a:rPr>
              <a:t>,</a:t>
            </a:r>
            <a:r>
              <a:rPr lang="en-US" sz="3100" smtClean="0">
                <a:latin typeface="Arial" panose="020B0604020202020204" pitchFamily="34" charset="0"/>
                <a:cs typeface="Arial" panose="020B0604020202020204" pitchFamily="34" charset="0"/>
                <a:sym typeface="Symbol"/>
              </a:rPr>
              <a:t> </a:t>
            </a:r>
            <a:r>
              <a:rPr lang="en-US" sz="3100" baseline="-25000" smtClean="0">
                <a:latin typeface="Arial" panose="020B0604020202020204" pitchFamily="34" charset="0"/>
                <a:cs typeface="Arial" panose="020B0604020202020204" pitchFamily="34" charset="0"/>
                <a:sym typeface="Symbol"/>
              </a:rPr>
              <a:t>1</a:t>
            </a:r>
            <a:r>
              <a:rPr lang="en-US" sz="3100" b="1" smtClean="0">
                <a:latin typeface="Arial" panose="020B0604020202020204" pitchFamily="34" charset="0"/>
                <a:cs typeface="Arial" panose="020B0604020202020204" pitchFamily="34" charset="0"/>
                <a:sym typeface="Symbol"/>
              </a:rPr>
              <a:t>,</a:t>
            </a:r>
            <a:r>
              <a:rPr lang="en-US" sz="3100" smtClean="0">
                <a:latin typeface="Arial" panose="020B0604020202020204" pitchFamily="34" charset="0"/>
                <a:cs typeface="Arial" panose="020B0604020202020204" pitchFamily="34" charset="0"/>
                <a:sym typeface="Symbol"/>
              </a:rPr>
              <a:t> </a:t>
            </a:r>
            <a:r>
              <a:rPr lang="en-US" sz="3100" baseline="-25000" smtClean="0">
                <a:latin typeface="Arial" panose="020B0604020202020204" pitchFamily="34" charset="0"/>
                <a:cs typeface="Arial" panose="020B0604020202020204" pitchFamily="34" charset="0"/>
                <a:sym typeface="Symbol"/>
              </a:rPr>
              <a:t>2</a:t>
            </a:r>
            <a:r>
              <a:rPr lang="en-US" sz="3100" b="1" smtClean="0">
                <a:latin typeface="Arial" panose="020B0604020202020204" pitchFamily="34" charset="0"/>
                <a:cs typeface="Arial" panose="020B0604020202020204" pitchFamily="34" charset="0"/>
                <a:sym typeface="Symbol"/>
              </a:rPr>
              <a:t>,…,</a:t>
            </a:r>
            <a:r>
              <a:rPr lang="en-US" sz="3100" smtClean="0">
                <a:latin typeface="Arial" panose="020B0604020202020204" pitchFamily="34" charset="0"/>
                <a:cs typeface="Arial" panose="020B0604020202020204" pitchFamily="34" charset="0"/>
                <a:sym typeface="Symbol"/>
              </a:rPr>
              <a:t> </a:t>
            </a:r>
            <a:r>
              <a:rPr lang="en-US" sz="3100" baseline="-25000" smtClean="0">
                <a:latin typeface="Arial" panose="020B0604020202020204" pitchFamily="34" charset="0"/>
                <a:cs typeface="Arial" panose="020B0604020202020204" pitchFamily="34" charset="0"/>
                <a:sym typeface="Symbol"/>
              </a:rPr>
              <a:t>J</a:t>
            </a:r>
            <a:r>
              <a:rPr lang="en-US" sz="3100" smtClean="0">
                <a:latin typeface="Arial" panose="020B0604020202020204" pitchFamily="34" charset="0"/>
                <a:cs typeface="Arial" panose="020B0604020202020204" pitchFamily="34" charset="0"/>
                <a:sym typeface="Symbol"/>
              </a:rPr>
              <a:t>]</a:t>
            </a:r>
          </a:p>
          <a:p>
            <a:pPr marL="0" lvl="1" indent="0">
              <a:buSzTx/>
              <a:buNone/>
            </a:pPr>
            <a:r>
              <a:rPr lang="en-US" sz="3100">
                <a:latin typeface="Arial" panose="020B0604020202020204" pitchFamily="34" charset="0"/>
                <a:cs typeface="Arial" panose="020B0604020202020204" pitchFamily="34" charset="0"/>
                <a:sym typeface="Symbol"/>
              </a:rPr>
              <a:t> </a:t>
            </a:r>
            <a:r>
              <a:rPr lang="en-US" sz="3100" smtClean="0">
                <a:latin typeface="Arial" panose="020B0604020202020204" pitchFamily="34" charset="0"/>
                <a:cs typeface="Arial" panose="020B0604020202020204" pitchFamily="34" charset="0"/>
                <a:sym typeface="Symbol"/>
              </a:rPr>
              <a:t>              </a:t>
            </a:r>
            <a:r>
              <a:rPr lang="en-US" sz="3100" baseline="-25000" smtClean="0">
                <a:latin typeface="Arial" panose="020B0604020202020204" pitchFamily="34" charset="0"/>
                <a:cs typeface="Arial" panose="020B0604020202020204" pitchFamily="34" charset="0"/>
                <a:sym typeface="Symbol"/>
              </a:rPr>
              <a:t>j</a:t>
            </a:r>
            <a:r>
              <a:rPr lang="en-US" sz="3100" smtClean="0">
                <a:latin typeface="Arial" panose="020B0604020202020204" pitchFamily="34" charset="0"/>
                <a:cs typeface="Arial" panose="020B0604020202020204" pitchFamily="34" charset="0"/>
                <a:sym typeface="Symbol"/>
              </a:rPr>
              <a:t> </a:t>
            </a:r>
            <a:r>
              <a:rPr lang="en-US" sz="3100" baseline="-25000" smtClean="0">
                <a:latin typeface="Arial" panose="020B0604020202020204" pitchFamily="34" charset="0"/>
                <a:cs typeface="Arial" panose="020B0604020202020204" pitchFamily="34" charset="0"/>
                <a:sym typeface="Symbol"/>
              </a:rPr>
              <a:t>j</a:t>
            </a:r>
            <a:r>
              <a:rPr lang="en-US" sz="3100" smtClean="0">
                <a:latin typeface="Arial" panose="020B0604020202020204" pitchFamily="34" charset="0"/>
                <a:cs typeface="Arial" panose="020B0604020202020204" pitchFamily="34" charset="0"/>
                <a:sym typeface="Symbol"/>
              </a:rPr>
              <a:t>       = 1 </a:t>
            </a:r>
          </a:p>
          <a:p>
            <a:pPr lvl="1"/>
            <a:r>
              <a:rPr lang="en-US" smtClean="0">
                <a:latin typeface="Arial" panose="020B0604020202020204" pitchFamily="34" charset="0"/>
                <a:cs typeface="Arial" panose="020B0604020202020204" pitchFamily="34" charset="0"/>
              </a:rPr>
              <a:t>Generating mechanism for an individual drawn at random from the mixed population is F(y|</a:t>
            </a:r>
            <a:r>
              <a:rPr lang="en-US" b="1" smtClean="0">
                <a:latin typeface="Arial" panose="020B0604020202020204" pitchFamily="34" charset="0"/>
                <a:cs typeface="Arial" panose="020B0604020202020204" pitchFamily="34" charset="0"/>
              </a:rPr>
              <a:t>x</a:t>
            </a:r>
            <a:r>
              <a:rPr lang="en-US" smtClean="0">
                <a:latin typeface="Arial" panose="020B0604020202020204" pitchFamily="34" charset="0"/>
                <a:cs typeface="Arial" panose="020B0604020202020204" pitchFamily="34" charset="0"/>
              </a:rPr>
              <a:t>,</a:t>
            </a:r>
            <a:r>
              <a:rPr lang="en-US" b="1" smtClean="0">
                <a:latin typeface="Arial" panose="020B0604020202020204" pitchFamily="34" charset="0"/>
                <a:cs typeface="Arial" panose="020B0604020202020204" pitchFamily="34" charset="0"/>
                <a:sym typeface="Symbol"/>
              </a:rPr>
              <a:t></a:t>
            </a:r>
            <a:r>
              <a:rPr lang="en-US" smtClean="0">
                <a:latin typeface="Arial" panose="020B0604020202020204" pitchFamily="34" charset="0"/>
                <a:cs typeface="Arial" panose="020B0604020202020204" pitchFamily="34" charset="0"/>
                <a:sym typeface="Symbol"/>
              </a:rPr>
              <a:t>).</a:t>
            </a:r>
            <a:endParaRPr lang="en-US">
              <a:latin typeface="Arial" panose="020B0604020202020204" pitchFamily="34" charset="0"/>
              <a:cs typeface="Arial" panose="020B0604020202020204" pitchFamily="34" charset="0"/>
            </a:endParaRPr>
          </a:p>
          <a:p>
            <a:pPr lvl="1"/>
            <a:r>
              <a:rPr lang="en-US" smtClean="0">
                <a:latin typeface="Arial" panose="020B0604020202020204" pitchFamily="34" charset="0"/>
                <a:cs typeface="Arial" panose="020B0604020202020204" pitchFamily="34" charset="0"/>
              </a:rPr>
              <a:t>Class probabilities relate to a stable process governing the mixture of types in the population</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19137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828800" y="1371600"/>
            <a:ext cx="5973048" cy="4946936"/>
          </a:xfrm>
          <a:prstGeom prst="rect">
            <a:avLst/>
          </a:prstGeom>
          <a:noFill/>
          <a:ln w="9525">
            <a:noFill/>
            <a:miter lim="800000"/>
            <a:headEnd/>
            <a:tailEnd/>
          </a:ln>
        </p:spPr>
      </p:pic>
    </p:spTree>
    <p:extLst>
      <p:ext uri="{BB962C8B-B14F-4D97-AF65-F5344CB8AC3E}">
        <p14:creationId xmlns:p14="http://schemas.microsoft.com/office/powerpoint/2010/main" val="16688246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502920" y="1270000"/>
            <a:ext cx="8363712" cy="5334000"/>
          </a:xfrm>
          <a:prstGeom prst="rect">
            <a:avLst/>
          </a:prstGeom>
          <a:noFill/>
          <a:ln w="9525">
            <a:noFill/>
            <a:miter lim="800000"/>
            <a:headEnd/>
            <a:tailEnd/>
          </a:ln>
        </p:spPr>
      </p:pic>
      <p:cxnSp>
        <p:nvCxnSpPr>
          <p:cNvPr id="4" name="Straight Arrow Connector 3"/>
          <p:cNvCxnSpPr/>
          <p:nvPr/>
        </p:nvCxnSpPr>
        <p:spPr>
          <a:xfrm rot="5400000">
            <a:off x="2057400" y="1143000"/>
            <a:ext cx="762000" cy="762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3810000" y="1143001"/>
            <a:ext cx="762000" cy="762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0100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819400"/>
            <a:ext cx="7772400" cy="1362075"/>
          </a:xfrm>
        </p:spPr>
        <p:txBody>
          <a:bodyPr/>
          <a:lstStyle/>
          <a:p>
            <a:pPr algn="ctr"/>
            <a:r>
              <a:rPr lang="en-US" smtClean="0"/>
              <a:t>RANDOM Parameter</a:t>
            </a:r>
            <a:br>
              <a:rPr lang="en-US" smtClean="0"/>
            </a:br>
            <a:r>
              <a:rPr lang="en-US" smtClean="0"/>
              <a:t>   Models</a:t>
            </a:r>
            <a:endParaRPr lang="en-US"/>
          </a:p>
        </p:txBody>
      </p:sp>
    </p:spTree>
    <p:extLst>
      <p:ext uri="{BB962C8B-B14F-4D97-AF65-F5344CB8AC3E}">
        <p14:creationId xmlns:p14="http://schemas.microsoft.com/office/powerpoint/2010/main" val="406554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990600"/>
            <a:ext cx="8229600" cy="838200"/>
          </a:xfrm>
        </p:spPr>
        <p:txBody>
          <a:bodyPr/>
          <a:lstStyle/>
          <a:p>
            <a:pPr algn="ctr" eaLnBrk="1" hangingPunct="1"/>
            <a:r>
              <a:rPr lang="en-US" b="1" smtClean="0"/>
              <a:t>A Recast Random Effects Model</a:t>
            </a:r>
          </a:p>
        </p:txBody>
      </p:sp>
      <p:graphicFrame>
        <p:nvGraphicFramePr>
          <p:cNvPr id="6146" name="Object 4"/>
          <p:cNvGraphicFramePr>
            <a:graphicFrameLocks noGrp="1" noChangeAspect="1"/>
          </p:cNvGraphicFramePr>
          <p:nvPr>
            <p:ph idx="1"/>
            <p:extLst>
              <p:ext uri="{D42A27DB-BD31-4B8C-83A1-F6EECF244321}">
                <p14:modId xmlns:p14="http://schemas.microsoft.com/office/powerpoint/2010/main" val="730614869"/>
              </p:ext>
            </p:extLst>
          </p:nvPr>
        </p:nvGraphicFramePr>
        <p:xfrm>
          <a:off x="1193800" y="1854200"/>
          <a:ext cx="6502400" cy="4699000"/>
        </p:xfrm>
        <a:graphic>
          <a:graphicData uri="http://schemas.openxmlformats.org/presentationml/2006/ole">
            <mc:AlternateContent xmlns:mc="http://schemas.openxmlformats.org/markup-compatibility/2006">
              <mc:Choice xmlns:v="urn:schemas-microsoft-com:vml" Requires="v">
                <p:oleObj spid="_x0000_s10253" name="Equation" r:id="rId4" imgW="3479760" imgH="2514600" progId="Equation.DSMT4">
                  <p:embed/>
                </p:oleObj>
              </mc:Choice>
              <mc:Fallback>
                <p:oleObj name="Equation" r:id="rId4" imgW="3479760" imgH="2514600" progId="Equation.DSMT4">
                  <p:embed/>
                  <p:pic>
                    <p:nvPicPr>
                      <p:cNvPr id="0" name="Picture 1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3800" y="1854200"/>
                        <a:ext cx="6502400" cy="469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1066800" y="2209800"/>
            <a:ext cx="1447800" cy="4572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4267200" y="4038600"/>
            <a:ext cx="2057400" cy="4572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4550740" y="4572000"/>
            <a:ext cx="1676400" cy="4572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4793408" y="5105400"/>
            <a:ext cx="2750392" cy="4572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9724622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6"/>
          <p:cNvSpPr>
            <a:spLocks noGrp="1" noChangeArrowheads="1"/>
          </p:cNvSpPr>
          <p:nvPr>
            <p:ph type="title"/>
          </p:nvPr>
        </p:nvSpPr>
        <p:spPr>
          <a:xfrm>
            <a:off x="533400" y="1447800"/>
            <a:ext cx="8229600" cy="530225"/>
          </a:xfrm>
        </p:spPr>
        <p:txBody>
          <a:bodyPr/>
          <a:lstStyle/>
          <a:p>
            <a:pPr algn="ctr" eaLnBrk="1" hangingPunct="1"/>
            <a:r>
              <a:rPr lang="en-US" b="1" smtClean="0"/>
              <a:t>A Computable Log Likelihood</a:t>
            </a:r>
          </a:p>
        </p:txBody>
      </p:sp>
      <p:graphicFrame>
        <p:nvGraphicFramePr>
          <p:cNvPr id="7170" name="Object 5"/>
          <p:cNvGraphicFramePr>
            <a:graphicFrameLocks noGrp="1" noChangeAspect="1"/>
          </p:cNvGraphicFramePr>
          <p:nvPr>
            <p:ph idx="1"/>
            <p:extLst>
              <p:ext uri="{D42A27DB-BD31-4B8C-83A1-F6EECF244321}">
                <p14:modId xmlns:p14="http://schemas.microsoft.com/office/powerpoint/2010/main" val="1220801254"/>
              </p:ext>
            </p:extLst>
          </p:nvPr>
        </p:nvGraphicFramePr>
        <p:xfrm>
          <a:off x="609600" y="2325688"/>
          <a:ext cx="7808913" cy="3433762"/>
        </p:xfrm>
        <a:graphic>
          <a:graphicData uri="http://schemas.openxmlformats.org/presentationml/2006/ole">
            <mc:AlternateContent xmlns:mc="http://schemas.openxmlformats.org/markup-compatibility/2006">
              <mc:Choice xmlns:v="urn:schemas-microsoft-com:vml" Requires="v">
                <p:oleObj spid="_x0000_s11276" name="Equation" r:id="rId4" imgW="3898800" imgH="1714320" progId="Equation.DSMT4">
                  <p:embed/>
                </p:oleObj>
              </mc:Choice>
              <mc:Fallback>
                <p:oleObj name="Equation" r:id="rId4" imgW="3898800" imgH="1714320" progId="Equation.DSMT4">
                  <p:embed/>
                  <p:pic>
                    <p:nvPicPr>
                      <p:cNvPr id="0" name="Picture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325688"/>
                        <a:ext cx="7808913" cy="3433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258133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a:xfrm>
            <a:off x="609600" y="1219200"/>
            <a:ext cx="8229600" cy="530225"/>
          </a:xfrm>
        </p:spPr>
        <p:txBody>
          <a:bodyPr/>
          <a:lstStyle/>
          <a:p>
            <a:pPr algn="ctr" eaLnBrk="1" hangingPunct="1"/>
            <a:r>
              <a:rPr lang="en-US" b="1" smtClean="0"/>
              <a:t>Simulation</a:t>
            </a:r>
          </a:p>
        </p:txBody>
      </p:sp>
      <p:graphicFrame>
        <p:nvGraphicFramePr>
          <p:cNvPr id="10242" name="Object 3"/>
          <p:cNvGraphicFramePr>
            <a:graphicFrameLocks noGrp="1" noChangeAspect="1"/>
          </p:cNvGraphicFramePr>
          <p:nvPr>
            <p:ph idx="1"/>
            <p:extLst>
              <p:ext uri="{D42A27DB-BD31-4B8C-83A1-F6EECF244321}">
                <p14:modId xmlns:p14="http://schemas.microsoft.com/office/powerpoint/2010/main" val="1135385699"/>
              </p:ext>
            </p:extLst>
          </p:nvPr>
        </p:nvGraphicFramePr>
        <p:xfrm>
          <a:off x="1143000" y="1905000"/>
          <a:ext cx="6818313" cy="4022725"/>
        </p:xfrm>
        <a:graphic>
          <a:graphicData uri="http://schemas.openxmlformats.org/presentationml/2006/ole">
            <mc:AlternateContent xmlns:mc="http://schemas.openxmlformats.org/markup-compatibility/2006">
              <mc:Choice xmlns:v="urn:schemas-microsoft-com:vml" Requires="v">
                <p:oleObj spid="_x0000_s12301" name="Equation" r:id="rId4" imgW="4305240" imgH="2539800" progId="Equation.DSMT4">
                  <p:embed/>
                </p:oleObj>
              </mc:Choice>
              <mc:Fallback>
                <p:oleObj name="Equation" r:id="rId4" imgW="4305240" imgH="2539800" progId="Equation.DSMT4">
                  <p:embed/>
                  <p:pic>
                    <p:nvPicPr>
                      <p:cNvPr id="0" name="Picture 1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905000"/>
                        <a:ext cx="6818313" cy="402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075235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81000" y="914400"/>
            <a:ext cx="8229600" cy="914400"/>
          </a:xfrm>
        </p:spPr>
        <p:txBody>
          <a:bodyPr/>
          <a:lstStyle/>
          <a:p>
            <a:pPr algn="l" eaLnBrk="1" hangingPunct="1"/>
            <a:r>
              <a:rPr lang="en-US" b="1" smtClean="0"/>
              <a:t>Random Effects Model: Simulation</a:t>
            </a:r>
          </a:p>
        </p:txBody>
      </p:sp>
      <p:sp>
        <p:nvSpPr>
          <p:cNvPr id="46083" name="Text Box 4"/>
          <p:cNvSpPr txBox="1">
            <a:spLocks noChangeArrowheads="1"/>
          </p:cNvSpPr>
          <p:nvPr/>
        </p:nvSpPr>
        <p:spPr bwMode="auto">
          <a:xfrm>
            <a:off x="457200" y="2057400"/>
            <a:ext cx="8077200" cy="4247317"/>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Coefficients  Probit   Model</a:t>
            </a:r>
          </a:p>
          <a:p>
            <a:r>
              <a:rPr lang="en-US" sz="1400" b="1">
                <a:latin typeface="Courier New" pitchFamily="49" charset="0"/>
              </a:rPr>
              <a:t>Dependent variable               DOCTOR (Quadrature Based)</a:t>
            </a:r>
          </a:p>
          <a:p>
            <a:r>
              <a:rPr lang="en-US" sz="1400" b="1">
                <a:latin typeface="Courier New" pitchFamily="49" charset="0"/>
              </a:rPr>
              <a:t>Log likelihood function    -16296.68110 (-16290.72192)</a:t>
            </a:r>
            <a:r>
              <a:rPr lang="en-US"/>
              <a:t> </a:t>
            </a:r>
            <a:endParaRPr lang="en-US" sz="1400" b="1">
              <a:latin typeface="Courier New" pitchFamily="49" charset="0"/>
            </a:endParaRPr>
          </a:p>
          <a:p>
            <a:r>
              <a:rPr lang="en-US" sz="1400" b="1">
                <a:latin typeface="Courier New" pitchFamily="49" charset="0"/>
              </a:rPr>
              <a:t>Restricted log likelihood  -17701.08500</a:t>
            </a:r>
          </a:p>
          <a:p>
            <a:r>
              <a:rPr lang="en-US" sz="1400" b="1">
                <a:latin typeface="Courier New" pitchFamily="49" charset="0"/>
              </a:rPr>
              <a:t>Chi squared [   1 d.f.]      2808.80780</a:t>
            </a:r>
          </a:p>
          <a:p>
            <a:r>
              <a:rPr lang="en-US" sz="1400" b="1" smtClean="0">
                <a:latin typeface="Courier New" pitchFamily="49" charset="0"/>
              </a:rPr>
              <a:t>Simulation </a:t>
            </a:r>
            <a:r>
              <a:rPr lang="en-US" sz="1400" b="1">
                <a:latin typeface="Courier New" pitchFamily="49" charset="0"/>
              </a:rPr>
              <a:t>based on  50 Halton draws</a:t>
            </a:r>
          </a:p>
          <a:p>
            <a:r>
              <a:rPr lang="en-US" sz="1400" b="1">
                <a:latin typeface="Courier New" pitchFamily="49" charset="0"/>
              </a:rPr>
              <a:t>--------+-------------------------------------------------</a:t>
            </a:r>
          </a:p>
          <a:p>
            <a:r>
              <a:rPr lang="en-US" sz="1400" b="1">
                <a:latin typeface="Courier New" pitchFamily="49" charset="0"/>
              </a:rPr>
              <a:t>Variable| Coefficient    Standard Error  b/St.Er. P[|Z|&gt;z]</a:t>
            </a:r>
          </a:p>
          <a:p>
            <a:r>
              <a:rPr lang="en-US" sz="1400" b="1">
                <a:latin typeface="Courier New" pitchFamily="49" charset="0"/>
              </a:rPr>
              <a:t>--------+-------------------------------------------------</a:t>
            </a:r>
          </a:p>
          <a:p>
            <a:r>
              <a:rPr lang="en-US" sz="1400" b="1">
                <a:latin typeface="Courier New" pitchFamily="49" charset="0"/>
              </a:rPr>
              <a:t>        |Nonrandom parameters</a:t>
            </a:r>
          </a:p>
          <a:p>
            <a:r>
              <a:rPr lang="en-US" sz="1400" b="1">
                <a:latin typeface="Courier New" pitchFamily="49" charset="0"/>
              </a:rPr>
              <a:t>     AGE|     .02226***       .00081       27.365   .0000  ( .02232)</a:t>
            </a:r>
          </a:p>
          <a:p>
            <a:r>
              <a:rPr lang="en-US" sz="1400" b="1">
                <a:latin typeface="Courier New" pitchFamily="49" charset="0"/>
              </a:rPr>
              <a:t>    EDUC|    -.03285***       .00391       -8.407   .0000  (-.03307)</a:t>
            </a:r>
          </a:p>
          <a:p>
            <a:r>
              <a:rPr lang="en-US" sz="1400" b="1">
                <a:latin typeface="Courier New" pitchFamily="49" charset="0"/>
              </a:rPr>
              <a:t>  HHNINC|     .00673          .05105         .132   .8952  ( .00660)</a:t>
            </a:r>
          </a:p>
          <a:p>
            <a:r>
              <a:rPr lang="en-US" sz="1400" b="1">
                <a:latin typeface="Courier New" pitchFamily="49" charset="0"/>
              </a:rPr>
              <a:t>        |Means for random parameters</a:t>
            </a:r>
          </a:p>
          <a:p>
            <a:r>
              <a:rPr lang="en-US" sz="1400" b="1">
                <a:latin typeface="Courier New" pitchFamily="49" charset="0"/>
              </a:rPr>
              <a:t>Constant|    -.11873**        .05950       -1.995   .0460  (-.11819)</a:t>
            </a:r>
          </a:p>
          <a:p>
            <a:r>
              <a:rPr lang="en-US" sz="1400" b="1">
                <a:latin typeface="Courier New" pitchFamily="49" charset="0"/>
              </a:rPr>
              <a:t>        |Scale parameters for dists. of random parameters</a:t>
            </a:r>
          </a:p>
          <a:p>
            <a:r>
              <a:rPr lang="en-US" sz="1400" b="1">
                <a:latin typeface="Courier New" pitchFamily="49" charset="0"/>
              </a:rPr>
              <a:t>Constant|     .90453***       .01128       80.180   .0000</a:t>
            </a:r>
          </a:p>
          <a:p>
            <a:r>
              <a:rPr lang="en-US" sz="1400" b="1">
                <a:latin typeface="Courier New" pitchFamily="49" charset="0"/>
              </a:rPr>
              <a:t>--------+-------------------------------------------------------------</a:t>
            </a:r>
          </a:p>
        </p:txBody>
      </p:sp>
      <p:sp>
        <p:nvSpPr>
          <p:cNvPr id="4" name="TextBox 3"/>
          <p:cNvSpPr txBox="1"/>
          <p:nvPr/>
        </p:nvSpPr>
        <p:spPr>
          <a:xfrm>
            <a:off x="533400" y="6138446"/>
            <a:ext cx="8305800" cy="338554"/>
          </a:xfrm>
          <a:prstGeom prst="rect">
            <a:avLst/>
          </a:prstGeom>
          <a:noFill/>
        </p:spPr>
        <p:txBody>
          <a:bodyPr wrap="square" rtlCol="0">
            <a:spAutoFit/>
          </a:bodyPr>
          <a:lstStyle/>
          <a:p>
            <a:r>
              <a:rPr lang="en-US" sz="1600" b="1" smtClean="0">
                <a:latin typeface="Arial" pitchFamily="34" charset="0"/>
                <a:cs typeface="Arial" pitchFamily="34" charset="0"/>
              </a:rPr>
              <a:t>Implied </a:t>
            </a:r>
            <a:r>
              <a:rPr lang="en-US" sz="1600" b="1" smtClean="0">
                <a:latin typeface="Arial" pitchFamily="34" charset="0"/>
                <a:cs typeface="Arial" pitchFamily="34" charset="0"/>
                <a:sym typeface="Symbol"/>
              </a:rPr>
              <a:t></a:t>
            </a:r>
            <a:r>
              <a:rPr lang="en-US" sz="1600" b="1" smtClean="0">
                <a:latin typeface="Arial" pitchFamily="34" charset="0"/>
                <a:cs typeface="Arial" pitchFamily="34" charset="0"/>
              </a:rPr>
              <a:t> from these estimates is .90454</a:t>
            </a:r>
            <a:r>
              <a:rPr lang="en-US" sz="1600" b="1" baseline="30000" smtClean="0">
                <a:latin typeface="Arial" pitchFamily="34" charset="0"/>
                <a:cs typeface="Arial" pitchFamily="34" charset="0"/>
              </a:rPr>
              <a:t>2</a:t>
            </a:r>
            <a:r>
              <a:rPr lang="en-US" sz="1600" b="1" smtClean="0">
                <a:latin typeface="Arial" pitchFamily="34" charset="0"/>
                <a:cs typeface="Arial" pitchFamily="34" charset="0"/>
              </a:rPr>
              <a:t>/(1+.90453</a:t>
            </a:r>
            <a:r>
              <a:rPr lang="en-US" sz="1600" b="1" baseline="30000" smtClean="0">
                <a:latin typeface="Arial" pitchFamily="34" charset="0"/>
                <a:cs typeface="Arial" pitchFamily="34" charset="0"/>
              </a:rPr>
              <a:t>2</a:t>
            </a:r>
            <a:r>
              <a:rPr lang="en-US" sz="1600" b="1" smtClean="0">
                <a:latin typeface="Arial" pitchFamily="34" charset="0"/>
                <a:cs typeface="Arial" pitchFamily="34" charset="0"/>
              </a:rPr>
              <a:t>)   = .449998.</a:t>
            </a:r>
            <a:endParaRPr lang="en-US" sz="1600" b="1">
              <a:latin typeface="Arial" pitchFamily="34" charset="0"/>
              <a:cs typeface="Arial" pitchFamily="34" charset="0"/>
            </a:endParaRPr>
          </a:p>
        </p:txBody>
      </p:sp>
    </p:spTree>
    <p:extLst>
      <p:ext uri="{BB962C8B-B14F-4D97-AF65-F5344CB8AC3E}">
        <p14:creationId xmlns:p14="http://schemas.microsoft.com/office/powerpoint/2010/main" val="389722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139825"/>
          </a:xfrm>
        </p:spPr>
        <p:txBody>
          <a:bodyPr/>
          <a:lstStyle/>
          <a:p>
            <a:r>
              <a:rPr lang="en-US" smtClean="0"/>
              <a:t>The Entire Parameter Vector is Random</a:t>
            </a:r>
            <a:endParaRPr lang="en-US" dirty="0"/>
          </a:p>
        </p:txBody>
      </p:sp>
      <p:graphicFrame>
        <p:nvGraphicFramePr>
          <p:cNvPr id="355330" name="Object 2"/>
          <p:cNvGraphicFramePr>
            <a:graphicFrameLocks noGrp="1" noChangeAspect="1"/>
          </p:cNvGraphicFramePr>
          <p:nvPr>
            <p:extLst>
              <p:ext uri="{D42A27DB-BD31-4B8C-83A1-F6EECF244321}">
                <p14:modId xmlns:p14="http://schemas.microsoft.com/office/powerpoint/2010/main" val="2809102350"/>
              </p:ext>
            </p:extLst>
          </p:nvPr>
        </p:nvGraphicFramePr>
        <p:xfrm>
          <a:off x="990600" y="2057400"/>
          <a:ext cx="7681421" cy="4041775"/>
        </p:xfrm>
        <a:graphic>
          <a:graphicData uri="http://schemas.openxmlformats.org/presentationml/2006/ole">
            <mc:AlternateContent xmlns:mc="http://schemas.openxmlformats.org/markup-compatibility/2006">
              <mc:Choice xmlns:v="urn:schemas-microsoft-com:vml" Requires="v">
                <p:oleObj spid="_x0000_s13325" name="Equation" r:id="rId3" imgW="3911400" imgH="2057400" progId="Equation.DSMT4">
                  <p:embed/>
                </p:oleObj>
              </mc:Choice>
              <mc:Fallback>
                <p:oleObj name="Equation" r:id="rId3" imgW="3911400" imgH="2057400" progId="Equation.DSMT4">
                  <p:embed/>
                  <p:pic>
                    <p:nvPicPr>
                      <p:cNvPr id="0" name="Picture 1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057400"/>
                        <a:ext cx="7681421" cy="4041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423882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33400" y="1676400"/>
            <a:ext cx="8229600" cy="530225"/>
          </a:xfrm>
        </p:spPr>
        <p:txBody>
          <a:bodyPr/>
          <a:lstStyle/>
          <a:p>
            <a:pPr algn="ctr" eaLnBrk="1" hangingPunct="1"/>
            <a:r>
              <a:rPr lang="en-US" sz="3600" smtClean="0"/>
              <a:t>Estimating the RPL Model</a:t>
            </a:r>
          </a:p>
        </p:txBody>
      </p:sp>
      <p:sp>
        <p:nvSpPr>
          <p:cNvPr id="32771" name="Rectangle 3"/>
          <p:cNvSpPr>
            <a:spLocks noGrp="1" noChangeArrowheads="1"/>
          </p:cNvSpPr>
          <p:nvPr>
            <p:ph idx="1"/>
          </p:nvPr>
        </p:nvSpPr>
        <p:spPr>
          <a:xfrm>
            <a:off x="1219200" y="2362200"/>
            <a:ext cx="6858000" cy="3352800"/>
          </a:xfrm>
        </p:spPr>
        <p:txBody>
          <a:bodyPr/>
          <a:lstStyle/>
          <a:p>
            <a:pPr marL="609600" indent="-609600" eaLnBrk="1" hangingPunct="1">
              <a:buFont typeface="Wingdings" pitchFamily="2" charset="2"/>
              <a:buNone/>
            </a:pPr>
            <a:r>
              <a:rPr lang="en-US" sz="2000" smtClean="0">
                <a:solidFill>
                  <a:srgbClr val="000000"/>
                </a:solidFill>
                <a:latin typeface="+mj-lt"/>
                <a:sym typeface="Symbol" pitchFamily="18" charset="2"/>
              </a:rPr>
              <a:t>Estimation: </a:t>
            </a:r>
            <a:r>
              <a:rPr lang="en-US" sz="2000" b="1" smtClean="0">
                <a:solidFill>
                  <a:srgbClr val="000000"/>
                </a:solidFill>
                <a:latin typeface="+mj-lt"/>
                <a:sym typeface="Symbol" pitchFamily="18" charset="2"/>
              </a:rPr>
              <a:t></a:t>
            </a:r>
            <a:r>
              <a:rPr lang="en-US" sz="2000" baseline="-25000" smtClean="0">
                <a:solidFill>
                  <a:srgbClr val="000000"/>
                </a:solidFill>
                <a:latin typeface="+mj-lt"/>
                <a:sym typeface="Symbol" pitchFamily="18" charset="2"/>
              </a:rPr>
              <a:t>1</a:t>
            </a:r>
            <a:r>
              <a:rPr lang="en-US" sz="2000" smtClean="0">
                <a:solidFill>
                  <a:srgbClr val="000000"/>
                </a:solidFill>
                <a:latin typeface="+mj-lt"/>
                <a:sym typeface="Symbol" pitchFamily="18" charset="2"/>
              </a:rPr>
              <a:t> </a:t>
            </a:r>
          </a:p>
          <a:p>
            <a:pPr marL="609600" indent="-609600" eaLnBrk="1" hangingPunct="1">
              <a:buFont typeface="Wingdings" pitchFamily="2" charset="2"/>
              <a:buNone/>
            </a:pPr>
            <a:r>
              <a:rPr lang="en-US" sz="2000" smtClean="0">
                <a:solidFill>
                  <a:srgbClr val="000000"/>
                </a:solidFill>
                <a:latin typeface="+mj-lt"/>
                <a:sym typeface="Symbol" pitchFamily="18" charset="2"/>
              </a:rPr>
              <a:t>                   </a:t>
            </a:r>
            <a:r>
              <a:rPr lang="en-US" sz="2000" b="1" smtClean="0">
                <a:solidFill>
                  <a:srgbClr val="000000"/>
                </a:solidFill>
                <a:latin typeface="+mj-lt"/>
                <a:sym typeface="Symbol" pitchFamily="18" charset="2"/>
              </a:rPr>
              <a:t></a:t>
            </a:r>
            <a:r>
              <a:rPr lang="en-US" sz="2000" baseline="-25000" smtClean="0">
                <a:solidFill>
                  <a:srgbClr val="000000"/>
                </a:solidFill>
                <a:latin typeface="+mj-lt"/>
                <a:sym typeface="Symbol" pitchFamily="18" charset="2"/>
              </a:rPr>
              <a:t>2it</a:t>
            </a:r>
            <a:r>
              <a:rPr lang="en-US" sz="2000" smtClean="0">
                <a:solidFill>
                  <a:srgbClr val="000000"/>
                </a:solidFill>
                <a:latin typeface="+mj-lt"/>
                <a:sym typeface="Symbol" pitchFamily="18" charset="2"/>
              </a:rPr>
              <a:t>  = </a:t>
            </a:r>
            <a:r>
              <a:rPr lang="en-US" sz="2000" b="1" smtClean="0">
                <a:solidFill>
                  <a:srgbClr val="000000"/>
                </a:solidFill>
                <a:latin typeface="+mj-lt"/>
                <a:sym typeface="Symbol" pitchFamily="18" charset="2"/>
              </a:rPr>
              <a:t></a:t>
            </a:r>
            <a:r>
              <a:rPr lang="en-US" sz="2000" baseline="-25000" smtClean="0">
                <a:solidFill>
                  <a:srgbClr val="000000"/>
                </a:solidFill>
                <a:latin typeface="+mj-lt"/>
                <a:sym typeface="Symbol" pitchFamily="18" charset="2"/>
              </a:rPr>
              <a:t>2</a:t>
            </a:r>
            <a:r>
              <a:rPr lang="en-US" sz="2000" smtClean="0">
                <a:solidFill>
                  <a:srgbClr val="000000"/>
                </a:solidFill>
                <a:latin typeface="+mj-lt"/>
                <a:sym typeface="Symbol" pitchFamily="18" charset="2"/>
              </a:rPr>
              <a:t> + </a:t>
            </a:r>
            <a:r>
              <a:rPr lang="el-GR" sz="2000" b="1" smtClean="0">
                <a:solidFill>
                  <a:srgbClr val="000000"/>
                </a:solidFill>
                <a:latin typeface="+mj-lt"/>
                <a:sym typeface="Symbol" pitchFamily="18" charset="2"/>
              </a:rPr>
              <a:t>Δ</a:t>
            </a:r>
            <a:r>
              <a:rPr lang="en-US" sz="2000" b="1" smtClean="0">
                <a:solidFill>
                  <a:srgbClr val="000000"/>
                </a:solidFill>
                <a:latin typeface="+mj-lt"/>
                <a:sym typeface="Symbol" pitchFamily="18" charset="2"/>
              </a:rPr>
              <a:t>z</a:t>
            </a:r>
            <a:r>
              <a:rPr lang="en-US" sz="2000" baseline="-25000" smtClean="0">
                <a:solidFill>
                  <a:srgbClr val="000000"/>
                </a:solidFill>
                <a:latin typeface="+mj-lt"/>
                <a:sym typeface="Symbol" pitchFamily="18" charset="2"/>
              </a:rPr>
              <a:t>i</a:t>
            </a:r>
            <a:r>
              <a:rPr lang="en-US" sz="2000" smtClean="0">
                <a:solidFill>
                  <a:srgbClr val="000000"/>
                </a:solidFill>
                <a:latin typeface="+mj-lt"/>
                <a:sym typeface="Symbol" pitchFamily="18" charset="2"/>
              </a:rPr>
              <a:t> + </a:t>
            </a:r>
            <a:r>
              <a:rPr lang="el-GR" sz="2000" b="1" smtClean="0">
                <a:solidFill>
                  <a:srgbClr val="000000"/>
                </a:solidFill>
                <a:latin typeface="+mj-lt"/>
                <a:sym typeface="Symbol" pitchFamily="18" charset="2"/>
              </a:rPr>
              <a:t>Γ</a:t>
            </a:r>
            <a:r>
              <a:rPr lang="en-US" sz="2000" b="1" smtClean="0">
                <a:solidFill>
                  <a:srgbClr val="000000"/>
                </a:solidFill>
                <a:latin typeface="+mj-lt"/>
                <a:sym typeface="Symbol" pitchFamily="18" charset="2"/>
              </a:rPr>
              <a:t>v</a:t>
            </a:r>
            <a:r>
              <a:rPr lang="en-US" sz="2000" baseline="-25000" smtClean="0">
                <a:solidFill>
                  <a:srgbClr val="000000"/>
                </a:solidFill>
                <a:latin typeface="+mj-lt"/>
                <a:sym typeface="Symbol" pitchFamily="18" charset="2"/>
              </a:rPr>
              <a:t>i,t</a:t>
            </a:r>
            <a:endParaRPr lang="en-US" sz="2000" smtClean="0">
              <a:solidFill>
                <a:srgbClr val="000000"/>
              </a:solidFill>
              <a:latin typeface="+mj-lt"/>
              <a:sym typeface="Symbol" pitchFamily="18" charset="2"/>
            </a:endParaRPr>
          </a:p>
          <a:p>
            <a:pPr marL="609600" indent="-609600" eaLnBrk="1" hangingPunct="1">
              <a:buFont typeface="Wingdings" pitchFamily="2" charset="2"/>
              <a:buNone/>
            </a:pPr>
            <a:r>
              <a:rPr lang="en-US" sz="2000" smtClean="0">
                <a:solidFill>
                  <a:srgbClr val="000000"/>
                </a:solidFill>
                <a:latin typeface="+mj-lt"/>
                <a:sym typeface="Symbol" pitchFamily="18" charset="2"/>
              </a:rPr>
              <a:t>			  Uncorrelated: </a:t>
            </a:r>
            <a:r>
              <a:rPr lang="el-GR" sz="2000" b="1" smtClean="0">
                <a:solidFill>
                  <a:srgbClr val="000000"/>
                </a:solidFill>
                <a:latin typeface="+mj-lt"/>
                <a:sym typeface="Symbol" pitchFamily="18" charset="2"/>
              </a:rPr>
              <a:t>Γ</a:t>
            </a:r>
            <a:r>
              <a:rPr lang="en-US" sz="2000" b="1" smtClean="0">
                <a:solidFill>
                  <a:srgbClr val="000000"/>
                </a:solidFill>
                <a:latin typeface="+mj-lt"/>
                <a:sym typeface="Symbol" pitchFamily="18" charset="2"/>
              </a:rPr>
              <a:t> </a:t>
            </a:r>
            <a:r>
              <a:rPr lang="en-US" sz="2000" smtClean="0">
                <a:solidFill>
                  <a:srgbClr val="000000"/>
                </a:solidFill>
                <a:latin typeface="+mj-lt"/>
                <a:sym typeface="Symbol" pitchFamily="18" charset="2"/>
              </a:rPr>
              <a:t>is diagonal</a:t>
            </a:r>
          </a:p>
          <a:p>
            <a:pPr marL="609600" indent="-609600" eaLnBrk="1" hangingPunct="1">
              <a:buFont typeface="Wingdings" pitchFamily="2" charset="2"/>
              <a:buNone/>
            </a:pPr>
            <a:r>
              <a:rPr lang="en-US" sz="2000" smtClean="0">
                <a:solidFill>
                  <a:srgbClr val="000000"/>
                </a:solidFill>
                <a:latin typeface="+mj-lt"/>
                <a:sym typeface="Symbol" pitchFamily="18" charset="2"/>
              </a:rPr>
              <a:t>			  Autocorrelated: </a:t>
            </a:r>
            <a:r>
              <a:rPr lang="en-US" sz="2000" b="1" smtClean="0">
                <a:solidFill>
                  <a:srgbClr val="000000"/>
                </a:solidFill>
                <a:latin typeface="+mj-lt"/>
                <a:sym typeface="Symbol" pitchFamily="18" charset="2"/>
              </a:rPr>
              <a:t>v</a:t>
            </a:r>
            <a:r>
              <a:rPr lang="en-US" sz="2000" baseline="-25000" smtClean="0">
                <a:solidFill>
                  <a:srgbClr val="000000"/>
                </a:solidFill>
                <a:latin typeface="+mj-lt"/>
                <a:sym typeface="Symbol" pitchFamily="18" charset="2"/>
              </a:rPr>
              <a:t>i,t</a:t>
            </a:r>
            <a:r>
              <a:rPr lang="en-US" sz="2000" smtClean="0">
                <a:solidFill>
                  <a:srgbClr val="000000"/>
                </a:solidFill>
                <a:latin typeface="+mj-lt"/>
                <a:sym typeface="Symbol" pitchFamily="18" charset="2"/>
              </a:rPr>
              <a:t> = </a:t>
            </a:r>
            <a:r>
              <a:rPr lang="en-US" sz="2000" b="1" smtClean="0">
                <a:solidFill>
                  <a:srgbClr val="000000"/>
                </a:solidFill>
                <a:latin typeface="+mj-lt"/>
                <a:sym typeface="Symbol" pitchFamily="18" charset="2"/>
              </a:rPr>
              <a:t>Rv</a:t>
            </a:r>
            <a:r>
              <a:rPr lang="en-US" sz="2000" baseline="-25000" smtClean="0">
                <a:solidFill>
                  <a:srgbClr val="000000"/>
                </a:solidFill>
                <a:latin typeface="+mj-lt"/>
                <a:sym typeface="Symbol" pitchFamily="18" charset="2"/>
              </a:rPr>
              <a:t>i,t-1</a:t>
            </a:r>
            <a:r>
              <a:rPr lang="en-US" sz="2000" smtClean="0">
                <a:solidFill>
                  <a:srgbClr val="000000"/>
                </a:solidFill>
                <a:latin typeface="+mj-lt"/>
                <a:sym typeface="Symbol" pitchFamily="18" charset="2"/>
              </a:rPr>
              <a:t> + </a:t>
            </a:r>
            <a:r>
              <a:rPr lang="en-US" sz="2000" b="1" smtClean="0">
                <a:solidFill>
                  <a:srgbClr val="000000"/>
                </a:solidFill>
                <a:latin typeface="+mj-lt"/>
                <a:sym typeface="Symbol" pitchFamily="18" charset="2"/>
              </a:rPr>
              <a:t>u</a:t>
            </a:r>
            <a:r>
              <a:rPr lang="en-US" sz="2000" baseline="-25000" smtClean="0">
                <a:solidFill>
                  <a:srgbClr val="000000"/>
                </a:solidFill>
                <a:latin typeface="+mj-lt"/>
                <a:sym typeface="Symbol" pitchFamily="18" charset="2"/>
              </a:rPr>
              <a:t>i,t</a:t>
            </a:r>
            <a:endParaRPr lang="en-US" sz="2000" smtClean="0">
              <a:solidFill>
                <a:srgbClr val="000000"/>
              </a:solidFill>
              <a:latin typeface="+mj-lt"/>
              <a:sym typeface="Symbol" pitchFamily="18" charset="2"/>
            </a:endParaRPr>
          </a:p>
          <a:p>
            <a:pPr marL="609600" indent="-609600" eaLnBrk="1" hangingPunct="1">
              <a:buFont typeface="Wingdings" pitchFamily="2" charset="2"/>
              <a:buNone/>
            </a:pPr>
            <a:r>
              <a:rPr lang="en-US" sz="2000" smtClean="0">
                <a:solidFill>
                  <a:srgbClr val="000000"/>
                </a:solidFill>
                <a:latin typeface="+mj-lt"/>
                <a:sym typeface="Symbol" pitchFamily="18" charset="2"/>
              </a:rPr>
              <a:t>(1)  Estimate “structural parameters”</a:t>
            </a:r>
          </a:p>
          <a:p>
            <a:pPr marL="609600" indent="-609600" eaLnBrk="1" hangingPunct="1">
              <a:buFont typeface="Wingdings" pitchFamily="2" charset="2"/>
              <a:buNone/>
            </a:pPr>
            <a:r>
              <a:rPr lang="en-US" sz="2000" smtClean="0">
                <a:solidFill>
                  <a:srgbClr val="000000"/>
                </a:solidFill>
                <a:latin typeface="+mj-lt"/>
                <a:sym typeface="Symbol" pitchFamily="18" charset="2"/>
              </a:rPr>
              <a:t>(2)  Estimate individual specific utility parameters</a:t>
            </a:r>
          </a:p>
          <a:p>
            <a:pPr marL="609600" indent="-609600" eaLnBrk="1" hangingPunct="1">
              <a:buFont typeface="Wingdings" pitchFamily="2" charset="2"/>
              <a:buNone/>
            </a:pPr>
            <a:r>
              <a:rPr lang="en-US" sz="2000" smtClean="0">
                <a:solidFill>
                  <a:srgbClr val="000000"/>
                </a:solidFill>
                <a:latin typeface="+mj-lt"/>
                <a:sym typeface="Symbol" pitchFamily="18" charset="2"/>
              </a:rPr>
              <a:t>(3)  Estimate elasticities, etc.</a:t>
            </a:r>
            <a:endParaRPr lang="el-GR" sz="2000" smtClean="0">
              <a:solidFill>
                <a:srgbClr val="000000"/>
              </a:solidFill>
              <a:latin typeface="+mj-lt"/>
              <a:sym typeface="Symbol" pitchFamily="18" charset="2"/>
            </a:endParaRPr>
          </a:p>
        </p:txBody>
      </p:sp>
    </p:spTree>
    <p:extLst>
      <p:ext uri="{BB962C8B-B14F-4D97-AF65-F5344CB8AC3E}">
        <p14:creationId xmlns:p14="http://schemas.microsoft.com/office/powerpoint/2010/main" val="31551784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47040" y="1371600"/>
            <a:ext cx="8229600" cy="1139825"/>
          </a:xfrm>
        </p:spPr>
        <p:txBody>
          <a:bodyPr/>
          <a:lstStyle/>
          <a:p>
            <a:pPr algn="ctr" eaLnBrk="1" hangingPunct="1"/>
            <a:r>
              <a:rPr lang="en-US" sz="3200" b="1" smtClean="0"/>
              <a:t>Classical Estimation Platform: </a:t>
            </a:r>
            <a:br>
              <a:rPr lang="en-US" sz="3200" b="1" smtClean="0"/>
            </a:br>
            <a:r>
              <a:rPr lang="en-US" sz="3200" b="1" smtClean="0"/>
              <a:t>The Likelihood</a:t>
            </a:r>
          </a:p>
        </p:txBody>
      </p:sp>
      <p:graphicFrame>
        <p:nvGraphicFramePr>
          <p:cNvPr id="4098" name="Object 3"/>
          <p:cNvGraphicFramePr>
            <a:graphicFrameLocks noChangeAspect="1"/>
          </p:cNvGraphicFramePr>
          <p:nvPr>
            <p:extLst>
              <p:ext uri="{D42A27DB-BD31-4B8C-83A1-F6EECF244321}">
                <p14:modId xmlns:p14="http://schemas.microsoft.com/office/powerpoint/2010/main" val="2696881854"/>
              </p:ext>
            </p:extLst>
          </p:nvPr>
        </p:nvGraphicFramePr>
        <p:xfrm>
          <a:off x="2133600" y="2743200"/>
          <a:ext cx="4886325" cy="2930525"/>
        </p:xfrm>
        <a:graphic>
          <a:graphicData uri="http://schemas.openxmlformats.org/presentationml/2006/ole">
            <mc:AlternateContent xmlns:mc="http://schemas.openxmlformats.org/markup-compatibility/2006">
              <mc:Choice xmlns:v="urn:schemas-microsoft-com:vml" Requires="v">
                <p:oleObj spid="_x0000_s26635" name="Equation" r:id="rId4" imgW="2667000" imgH="1600200" progId="Equation.DSMT4">
                  <p:embed/>
                </p:oleObj>
              </mc:Choice>
              <mc:Fallback>
                <p:oleObj name="Equation" r:id="rId4" imgW="2667000" imgH="1600200" progId="Equation.DSMT4">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743200"/>
                        <a:ext cx="4886325" cy="293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Text Box 4"/>
          <p:cNvSpPr txBox="1">
            <a:spLocks noChangeArrowheads="1"/>
          </p:cNvSpPr>
          <p:nvPr/>
        </p:nvSpPr>
        <p:spPr bwMode="auto">
          <a:xfrm>
            <a:off x="1143000" y="5662612"/>
            <a:ext cx="7543800" cy="738188"/>
          </a:xfrm>
          <a:prstGeom prst="rect">
            <a:avLst/>
          </a:prstGeom>
          <a:noFill/>
          <a:ln w="19050">
            <a:noFill/>
            <a:miter lim="800000"/>
            <a:headEnd/>
            <a:tailEnd/>
          </a:ln>
        </p:spPr>
        <p:txBody>
          <a:bodyPr>
            <a:spAutoFit/>
          </a:bodyPr>
          <a:lstStyle/>
          <a:p>
            <a:pPr>
              <a:spcBef>
                <a:spcPct val="50000"/>
              </a:spcBef>
              <a:defRPr/>
            </a:pPr>
            <a:r>
              <a:rPr lang="en-US" b="1">
                <a:latin typeface="+mj-lt"/>
              </a:rPr>
              <a:t>Expected value over all possible realizations of </a:t>
            </a:r>
            <a:r>
              <a:rPr lang="en-US" sz="2400" b="1">
                <a:latin typeface="+mj-lt"/>
                <a:sym typeface="Symbol" pitchFamily="18" charset="2"/>
              </a:rPr>
              <a:t></a:t>
            </a:r>
            <a:r>
              <a:rPr lang="en-US" b="1" baseline="-25000" smtClean="0">
                <a:latin typeface="+mj-lt"/>
                <a:sym typeface="Symbol" pitchFamily="18" charset="2"/>
              </a:rPr>
              <a:t>i</a:t>
            </a:r>
            <a:r>
              <a:rPr lang="en-US" b="1" smtClean="0">
                <a:latin typeface="+mj-lt"/>
                <a:sym typeface="Symbol" pitchFamily="18" charset="2"/>
              </a:rPr>
              <a:t>.  I.e</a:t>
            </a:r>
            <a:r>
              <a:rPr lang="en-US" b="1">
                <a:latin typeface="+mj-lt"/>
                <a:sym typeface="Symbol" pitchFamily="18" charset="2"/>
              </a:rPr>
              <a:t>., over all possible samples.</a:t>
            </a:r>
          </a:p>
        </p:txBody>
      </p:sp>
    </p:spTree>
    <p:extLst>
      <p:ext uri="{BB962C8B-B14F-4D97-AF65-F5344CB8AC3E}">
        <p14:creationId xmlns:p14="http://schemas.microsoft.com/office/powerpoint/2010/main" val="11969134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609600" y="1447800"/>
            <a:ext cx="8229600" cy="530225"/>
          </a:xfrm>
        </p:spPr>
        <p:txBody>
          <a:bodyPr/>
          <a:lstStyle/>
          <a:p>
            <a:pPr algn="ctr" eaLnBrk="1" hangingPunct="1"/>
            <a:r>
              <a:rPr lang="en-US" sz="3600" b="1" smtClean="0"/>
              <a:t>Simulation Based Estimation</a:t>
            </a:r>
          </a:p>
        </p:txBody>
      </p:sp>
      <p:sp>
        <p:nvSpPr>
          <p:cNvPr id="5124" name="Rectangle 3"/>
          <p:cNvSpPr>
            <a:spLocks noGrp="1" noChangeArrowheads="1"/>
          </p:cNvSpPr>
          <p:nvPr>
            <p:ph idx="1"/>
          </p:nvPr>
        </p:nvSpPr>
        <p:spPr>
          <a:xfrm>
            <a:off x="685800" y="2209800"/>
            <a:ext cx="8153400" cy="3810000"/>
          </a:xfrm>
        </p:spPr>
        <p:txBody>
          <a:bodyPr/>
          <a:lstStyle/>
          <a:p>
            <a:pPr eaLnBrk="1" hangingPunct="1"/>
            <a:r>
              <a:rPr lang="en-US" sz="2400" smtClean="0">
                <a:latin typeface="+mj-lt"/>
              </a:rPr>
              <a:t>Choice probability = P[data |</a:t>
            </a:r>
            <a:r>
              <a:rPr lang="en-US" sz="2400" b="1" smtClean="0">
                <a:latin typeface="+mj-lt"/>
                <a:sym typeface="Symbol" pitchFamily="18" charset="2"/>
              </a:rPr>
              <a:t></a:t>
            </a:r>
            <a:r>
              <a:rPr lang="en-US" sz="2400" smtClean="0">
                <a:latin typeface="+mj-lt"/>
                <a:sym typeface="Symbol" pitchFamily="18" charset="2"/>
              </a:rPr>
              <a:t>(</a:t>
            </a:r>
            <a:r>
              <a:rPr lang="en-US" sz="2400" b="1" smtClean="0">
                <a:latin typeface="+mj-lt"/>
                <a:sym typeface="Symbol" pitchFamily="18" charset="2"/>
              </a:rPr>
              <a:t></a:t>
            </a:r>
            <a:r>
              <a:rPr lang="en-US" sz="2400" baseline="-25000" smtClean="0">
                <a:latin typeface="+mj-lt"/>
                <a:sym typeface="Symbol" pitchFamily="18" charset="2"/>
              </a:rPr>
              <a:t>1</a:t>
            </a:r>
            <a:r>
              <a:rPr lang="en-US" sz="2400" smtClean="0">
                <a:latin typeface="+mj-lt"/>
                <a:sym typeface="Symbol" pitchFamily="18" charset="2"/>
              </a:rPr>
              <a:t>,</a:t>
            </a:r>
            <a:r>
              <a:rPr lang="en-US" sz="2400" b="1" smtClean="0">
                <a:latin typeface="+mj-lt"/>
                <a:sym typeface="Symbol" pitchFamily="18" charset="2"/>
              </a:rPr>
              <a:t></a:t>
            </a:r>
            <a:r>
              <a:rPr lang="en-US" sz="2400" baseline="-25000" smtClean="0">
                <a:latin typeface="+mj-lt"/>
                <a:sym typeface="Symbol" pitchFamily="18" charset="2"/>
              </a:rPr>
              <a:t>2</a:t>
            </a:r>
            <a:r>
              <a:rPr lang="en-US" sz="2400" smtClean="0">
                <a:latin typeface="+mj-lt"/>
                <a:sym typeface="Symbol" pitchFamily="18" charset="2"/>
              </a:rPr>
              <a:t>,</a:t>
            </a:r>
            <a:r>
              <a:rPr lang="el-GR" sz="2400" b="1" smtClean="0">
                <a:latin typeface="+mj-lt"/>
                <a:sym typeface="Symbol" pitchFamily="18" charset="2"/>
              </a:rPr>
              <a:t>Δ</a:t>
            </a:r>
            <a:r>
              <a:rPr lang="en-US" sz="2400" smtClean="0">
                <a:latin typeface="+mj-lt"/>
                <a:sym typeface="Symbol" pitchFamily="18" charset="2"/>
              </a:rPr>
              <a:t>,</a:t>
            </a:r>
            <a:r>
              <a:rPr lang="el-GR" sz="2400" b="1" smtClean="0">
                <a:latin typeface="+mj-lt"/>
                <a:sym typeface="Symbol" pitchFamily="18" charset="2"/>
              </a:rPr>
              <a:t>Γ</a:t>
            </a:r>
            <a:r>
              <a:rPr lang="en-US" sz="2400" smtClean="0">
                <a:latin typeface="+mj-lt"/>
                <a:sym typeface="Symbol" pitchFamily="18" charset="2"/>
              </a:rPr>
              <a:t>,</a:t>
            </a:r>
            <a:r>
              <a:rPr lang="en-US" sz="2400" b="1" smtClean="0">
                <a:latin typeface="+mj-lt"/>
                <a:sym typeface="Symbol" pitchFamily="18" charset="2"/>
              </a:rPr>
              <a:t>R</a:t>
            </a:r>
            <a:r>
              <a:rPr lang="en-US" sz="2400" smtClean="0">
                <a:latin typeface="+mj-lt"/>
                <a:sym typeface="Symbol" pitchFamily="18" charset="2"/>
              </a:rPr>
              <a:t>,</a:t>
            </a:r>
            <a:r>
              <a:rPr lang="en-US" sz="2400" b="1" smtClean="0">
                <a:latin typeface="+mj-lt"/>
                <a:sym typeface="Symbol" pitchFamily="18" charset="2"/>
              </a:rPr>
              <a:t>v</a:t>
            </a:r>
            <a:r>
              <a:rPr lang="en-US" sz="2400" baseline="-25000" smtClean="0">
                <a:latin typeface="+mj-lt"/>
                <a:sym typeface="Symbol" pitchFamily="18" charset="2"/>
              </a:rPr>
              <a:t>i,t</a:t>
            </a:r>
            <a:r>
              <a:rPr lang="en-US" sz="2400" smtClean="0">
                <a:latin typeface="+mj-lt"/>
                <a:sym typeface="Symbol" pitchFamily="18" charset="2"/>
              </a:rPr>
              <a:t>)]</a:t>
            </a:r>
          </a:p>
          <a:p>
            <a:pPr eaLnBrk="1" hangingPunct="1"/>
            <a:r>
              <a:rPr lang="en-US" sz="2400" smtClean="0">
                <a:latin typeface="+mj-lt"/>
                <a:sym typeface="Symbol" pitchFamily="18" charset="2"/>
              </a:rPr>
              <a:t>Need to integrate out the unobserved random term</a:t>
            </a:r>
          </a:p>
          <a:p>
            <a:pPr eaLnBrk="1" hangingPunct="1"/>
            <a:r>
              <a:rPr lang="en-US" sz="2400" smtClean="0">
                <a:latin typeface="+mj-lt"/>
                <a:sym typeface="Symbol" pitchFamily="18" charset="2"/>
              </a:rPr>
              <a:t>E{</a:t>
            </a:r>
            <a:r>
              <a:rPr lang="en-US" sz="2400" smtClean="0">
                <a:latin typeface="+mj-lt"/>
              </a:rPr>
              <a:t>P[data | </a:t>
            </a:r>
            <a:r>
              <a:rPr lang="en-US" sz="2400" b="1" smtClean="0">
                <a:latin typeface="+mj-lt"/>
                <a:sym typeface="Symbol" pitchFamily="18" charset="2"/>
              </a:rPr>
              <a:t></a:t>
            </a:r>
            <a:r>
              <a:rPr lang="en-US" sz="2400" smtClean="0">
                <a:latin typeface="+mj-lt"/>
                <a:sym typeface="Symbol" pitchFamily="18" charset="2"/>
              </a:rPr>
              <a:t>(</a:t>
            </a:r>
            <a:r>
              <a:rPr lang="en-US" sz="2400" b="1" smtClean="0">
                <a:latin typeface="+mj-lt"/>
                <a:sym typeface="Symbol" pitchFamily="18" charset="2"/>
              </a:rPr>
              <a:t></a:t>
            </a:r>
            <a:r>
              <a:rPr lang="en-US" sz="2400" baseline="-25000" smtClean="0">
                <a:latin typeface="+mj-lt"/>
                <a:sym typeface="Symbol" pitchFamily="18" charset="2"/>
              </a:rPr>
              <a:t>1</a:t>
            </a:r>
            <a:r>
              <a:rPr lang="en-US" sz="2400" smtClean="0">
                <a:latin typeface="+mj-lt"/>
                <a:sym typeface="Symbol" pitchFamily="18" charset="2"/>
              </a:rPr>
              <a:t>,</a:t>
            </a:r>
            <a:r>
              <a:rPr lang="en-US" sz="2400" b="1" smtClean="0">
                <a:latin typeface="+mj-lt"/>
                <a:sym typeface="Symbol" pitchFamily="18" charset="2"/>
              </a:rPr>
              <a:t></a:t>
            </a:r>
            <a:r>
              <a:rPr lang="en-US" sz="2400" baseline="-25000" smtClean="0">
                <a:latin typeface="+mj-lt"/>
                <a:sym typeface="Symbol" pitchFamily="18" charset="2"/>
              </a:rPr>
              <a:t>2</a:t>
            </a:r>
            <a:r>
              <a:rPr lang="en-US" sz="2400" smtClean="0">
                <a:latin typeface="+mj-lt"/>
                <a:sym typeface="Symbol" pitchFamily="18" charset="2"/>
              </a:rPr>
              <a:t>,</a:t>
            </a:r>
            <a:r>
              <a:rPr lang="el-GR" sz="2400" b="1" smtClean="0">
                <a:latin typeface="+mj-lt"/>
                <a:sym typeface="Symbol" pitchFamily="18" charset="2"/>
              </a:rPr>
              <a:t>Δ</a:t>
            </a:r>
            <a:r>
              <a:rPr lang="en-US" sz="2400" smtClean="0">
                <a:latin typeface="+mj-lt"/>
                <a:sym typeface="Symbol" pitchFamily="18" charset="2"/>
              </a:rPr>
              <a:t>,</a:t>
            </a:r>
            <a:r>
              <a:rPr lang="el-GR" sz="2400" b="1" smtClean="0">
                <a:latin typeface="+mj-lt"/>
                <a:sym typeface="Symbol" pitchFamily="18" charset="2"/>
              </a:rPr>
              <a:t>Γ</a:t>
            </a:r>
            <a:r>
              <a:rPr lang="en-US" sz="2400" smtClean="0">
                <a:latin typeface="+mj-lt"/>
                <a:sym typeface="Symbol" pitchFamily="18" charset="2"/>
              </a:rPr>
              <a:t>,</a:t>
            </a:r>
            <a:r>
              <a:rPr lang="en-US" sz="2400" b="1" smtClean="0">
                <a:latin typeface="+mj-lt"/>
                <a:sym typeface="Symbol" pitchFamily="18" charset="2"/>
              </a:rPr>
              <a:t>R</a:t>
            </a:r>
            <a:r>
              <a:rPr lang="en-US" sz="2400" smtClean="0">
                <a:latin typeface="+mj-lt"/>
                <a:sym typeface="Symbol" pitchFamily="18" charset="2"/>
              </a:rPr>
              <a:t>,</a:t>
            </a:r>
            <a:r>
              <a:rPr lang="en-US" sz="2400" b="1" smtClean="0">
                <a:latin typeface="+mj-lt"/>
                <a:sym typeface="Symbol" pitchFamily="18" charset="2"/>
              </a:rPr>
              <a:t>v</a:t>
            </a:r>
            <a:r>
              <a:rPr lang="en-US" sz="2400" baseline="-25000" smtClean="0">
                <a:latin typeface="+mj-lt"/>
                <a:sym typeface="Symbol" pitchFamily="18" charset="2"/>
              </a:rPr>
              <a:t>i,t</a:t>
            </a:r>
            <a:r>
              <a:rPr lang="en-US" sz="2400" smtClean="0">
                <a:latin typeface="+mj-lt"/>
                <a:sym typeface="Symbol" pitchFamily="18" charset="2"/>
              </a:rPr>
              <a:t>)]} </a:t>
            </a:r>
          </a:p>
          <a:p>
            <a:pPr eaLnBrk="1" hangingPunct="1">
              <a:buFont typeface="Wingdings" pitchFamily="2" charset="2"/>
              <a:buNone/>
            </a:pPr>
            <a:r>
              <a:rPr lang="en-US" sz="2400" smtClean="0">
                <a:latin typeface="+mj-lt"/>
                <a:sym typeface="Symbol" pitchFamily="18" charset="2"/>
              </a:rPr>
              <a:t>            =      P[…|</a:t>
            </a:r>
            <a:r>
              <a:rPr lang="en-US" sz="2400" b="1" smtClean="0">
                <a:latin typeface="+mj-lt"/>
                <a:sym typeface="Symbol" pitchFamily="18" charset="2"/>
              </a:rPr>
              <a:t>v</a:t>
            </a:r>
            <a:r>
              <a:rPr lang="en-US" sz="2400" baseline="-25000" smtClean="0">
                <a:latin typeface="+mj-lt"/>
                <a:sym typeface="Symbol" pitchFamily="18" charset="2"/>
              </a:rPr>
              <a:t>i,t</a:t>
            </a:r>
            <a:r>
              <a:rPr lang="en-US" sz="2400" smtClean="0">
                <a:latin typeface="+mj-lt"/>
                <a:sym typeface="Symbol" pitchFamily="18" charset="2"/>
              </a:rPr>
              <a:t>]f(</a:t>
            </a:r>
            <a:r>
              <a:rPr lang="en-US" sz="2400" b="1" smtClean="0">
                <a:latin typeface="+mj-lt"/>
                <a:sym typeface="Symbol" pitchFamily="18" charset="2"/>
              </a:rPr>
              <a:t>v</a:t>
            </a:r>
            <a:r>
              <a:rPr lang="en-US" sz="2400" baseline="-25000" smtClean="0">
                <a:latin typeface="+mj-lt"/>
                <a:sym typeface="Symbol" pitchFamily="18" charset="2"/>
              </a:rPr>
              <a:t>i,t</a:t>
            </a:r>
            <a:r>
              <a:rPr lang="en-US" sz="2400" smtClean="0">
                <a:latin typeface="+mj-lt"/>
                <a:sym typeface="Symbol" pitchFamily="18" charset="2"/>
              </a:rPr>
              <a:t>)d</a:t>
            </a:r>
            <a:r>
              <a:rPr lang="en-US" sz="2400" b="1" smtClean="0">
                <a:latin typeface="+mj-lt"/>
                <a:sym typeface="Symbol" pitchFamily="18" charset="2"/>
              </a:rPr>
              <a:t>v</a:t>
            </a:r>
            <a:r>
              <a:rPr lang="en-US" sz="2400" baseline="-25000" smtClean="0">
                <a:latin typeface="+mj-lt"/>
                <a:sym typeface="Symbol" pitchFamily="18" charset="2"/>
              </a:rPr>
              <a:t>i,t</a:t>
            </a:r>
            <a:endParaRPr lang="en-US" sz="2400" smtClean="0">
              <a:latin typeface="+mj-lt"/>
              <a:sym typeface="Symbol" pitchFamily="18" charset="2"/>
            </a:endParaRPr>
          </a:p>
          <a:p>
            <a:pPr eaLnBrk="1" hangingPunct="1"/>
            <a:r>
              <a:rPr lang="en-US" sz="2400" smtClean="0">
                <a:latin typeface="+mj-lt"/>
                <a:sym typeface="Symbol" pitchFamily="18" charset="2"/>
              </a:rPr>
              <a:t>Integration is done by simulation</a:t>
            </a:r>
            <a:endParaRPr lang="en-US" sz="2400" baseline="-25000" smtClean="0">
              <a:latin typeface="+mj-lt"/>
              <a:sym typeface="Symbol" pitchFamily="18" charset="2"/>
            </a:endParaRPr>
          </a:p>
          <a:p>
            <a:pPr lvl="1" eaLnBrk="1" hangingPunct="1"/>
            <a:r>
              <a:rPr lang="en-US" sz="2000" smtClean="0">
                <a:latin typeface="+mj-lt"/>
                <a:sym typeface="Symbol" pitchFamily="18" charset="2"/>
              </a:rPr>
              <a:t>Draw values of </a:t>
            </a:r>
            <a:r>
              <a:rPr lang="en-US" sz="2000" b="1" smtClean="0">
                <a:latin typeface="+mj-lt"/>
                <a:sym typeface="Symbol" pitchFamily="18" charset="2"/>
              </a:rPr>
              <a:t>v</a:t>
            </a:r>
            <a:r>
              <a:rPr lang="en-US" sz="2000" smtClean="0">
                <a:latin typeface="+mj-lt"/>
                <a:sym typeface="Symbol" pitchFamily="18" charset="2"/>
              </a:rPr>
              <a:t> and compute </a:t>
            </a:r>
            <a:r>
              <a:rPr lang="en-US" sz="2000" b="1" smtClean="0">
                <a:latin typeface="+mj-lt"/>
                <a:sym typeface="Symbol" pitchFamily="18" charset="2"/>
              </a:rPr>
              <a:t></a:t>
            </a:r>
            <a:r>
              <a:rPr lang="en-US" sz="2000" smtClean="0">
                <a:latin typeface="+mj-lt"/>
                <a:sym typeface="Symbol" pitchFamily="18" charset="2"/>
              </a:rPr>
              <a:t> then probabilities</a:t>
            </a:r>
          </a:p>
          <a:p>
            <a:pPr lvl="1" eaLnBrk="1" hangingPunct="1"/>
            <a:r>
              <a:rPr lang="en-US" sz="2000" smtClean="0">
                <a:latin typeface="+mj-lt"/>
                <a:sym typeface="Symbol" pitchFamily="18" charset="2"/>
              </a:rPr>
              <a:t>Average many draws</a:t>
            </a:r>
          </a:p>
          <a:p>
            <a:pPr lvl="1" eaLnBrk="1" hangingPunct="1"/>
            <a:r>
              <a:rPr lang="en-US" sz="2000" smtClean="0">
                <a:latin typeface="+mj-lt"/>
                <a:sym typeface="Symbol" pitchFamily="18" charset="2"/>
              </a:rPr>
              <a:t>Maximize the sum of the logs of the averages</a:t>
            </a:r>
          </a:p>
          <a:p>
            <a:pPr lvl="1" eaLnBrk="1" hangingPunct="1"/>
            <a:r>
              <a:rPr lang="en-US" sz="2000" smtClean="0">
                <a:latin typeface="+mj-lt"/>
                <a:sym typeface="Symbol" pitchFamily="18" charset="2"/>
              </a:rPr>
              <a:t>(See Train[Cambridge, 2003] on simulation methods.)</a:t>
            </a:r>
          </a:p>
        </p:txBody>
      </p:sp>
      <p:graphicFrame>
        <p:nvGraphicFramePr>
          <p:cNvPr id="5122" name="Object 5"/>
          <p:cNvGraphicFramePr>
            <a:graphicFrameLocks noChangeAspect="1"/>
          </p:cNvGraphicFramePr>
          <p:nvPr>
            <p:extLst>
              <p:ext uri="{D42A27DB-BD31-4B8C-83A1-F6EECF244321}">
                <p14:modId xmlns:p14="http://schemas.microsoft.com/office/powerpoint/2010/main" val="3513622885"/>
              </p:ext>
            </p:extLst>
          </p:nvPr>
        </p:nvGraphicFramePr>
        <p:xfrm>
          <a:off x="2209800" y="3505200"/>
          <a:ext cx="441325" cy="533400"/>
        </p:xfrm>
        <a:graphic>
          <a:graphicData uri="http://schemas.openxmlformats.org/presentationml/2006/ole">
            <mc:AlternateContent xmlns:mc="http://schemas.openxmlformats.org/markup-compatibility/2006">
              <mc:Choice xmlns:v="urn:schemas-microsoft-com:vml" Requires="v">
                <p:oleObj spid="_x0000_s27659" name="Equation" r:id="rId4" imgW="241195" imgH="291973" progId="Equation.DSMT4">
                  <p:embed/>
                </p:oleObj>
              </mc:Choice>
              <mc:Fallback>
                <p:oleObj name="Equation" r:id="rId4" imgW="241195" imgH="291973" progId="Equation.DSMT4">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3505200"/>
                        <a:ext cx="441325"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082826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381000" y="790575"/>
            <a:ext cx="8229600" cy="1139825"/>
          </a:xfrm>
        </p:spPr>
        <p:txBody>
          <a:bodyPr/>
          <a:lstStyle/>
          <a:p>
            <a:pPr algn="ctr" eaLnBrk="1" hangingPunct="1"/>
            <a:r>
              <a:rPr lang="en-US" sz="3600" b="1" smtClean="0"/>
              <a:t>Maximum Simulated Likelihood</a:t>
            </a:r>
          </a:p>
        </p:txBody>
      </p:sp>
      <p:graphicFrame>
        <p:nvGraphicFramePr>
          <p:cNvPr id="6146" name="Object 3"/>
          <p:cNvGraphicFramePr>
            <a:graphicFrameLocks noChangeAspect="1"/>
          </p:cNvGraphicFramePr>
          <p:nvPr/>
        </p:nvGraphicFramePr>
        <p:xfrm>
          <a:off x="2057400" y="2670175"/>
          <a:ext cx="5360988" cy="1749425"/>
        </p:xfrm>
        <a:graphic>
          <a:graphicData uri="http://schemas.openxmlformats.org/presentationml/2006/ole">
            <mc:AlternateContent xmlns:mc="http://schemas.openxmlformats.org/markup-compatibility/2006">
              <mc:Choice xmlns:v="urn:schemas-microsoft-com:vml" Requires="v">
                <p:oleObj spid="_x0000_s28692" name="Equation" r:id="rId4" imgW="3035300" imgH="990600" progId="Equation.DSMT4">
                  <p:embed/>
                </p:oleObj>
              </mc:Choice>
              <mc:Fallback>
                <p:oleObj name="Equation" r:id="rId4" imgW="3035300" imgH="990600" progId="Equation.DSMT4">
                  <p:embed/>
                  <p:pic>
                    <p:nvPicPr>
                      <p:cNvPr id="0"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670175"/>
                        <a:ext cx="5360988" cy="174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7" name="Text Box 4"/>
          <p:cNvSpPr txBox="1">
            <a:spLocks noChangeArrowheads="1"/>
          </p:cNvSpPr>
          <p:nvPr/>
        </p:nvSpPr>
        <p:spPr bwMode="auto">
          <a:xfrm>
            <a:off x="533400" y="1905000"/>
            <a:ext cx="6705600" cy="519113"/>
          </a:xfrm>
          <a:prstGeom prst="rect">
            <a:avLst/>
          </a:prstGeom>
          <a:noFill/>
          <a:ln w="19050">
            <a:noFill/>
            <a:miter lim="800000"/>
            <a:headEnd/>
            <a:tailEnd/>
          </a:ln>
        </p:spPr>
        <p:txBody>
          <a:bodyPr>
            <a:spAutoFit/>
          </a:bodyPr>
          <a:lstStyle/>
          <a:p>
            <a:pPr>
              <a:spcBef>
                <a:spcPct val="50000"/>
              </a:spcBef>
              <a:defRPr/>
            </a:pPr>
            <a:r>
              <a:rPr lang="en-US" sz="2800" b="1">
                <a:latin typeface="+mj-lt"/>
              </a:rPr>
              <a:t>T</a:t>
            </a:r>
            <a:r>
              <a:rPr lang="en-US" b="1">
                <a:latin typeface="+mj-lt"/>
              </a:rPr>
              <a:t>rue log likelihood</a:t>
            </a:r>
          </a:p>
        </p:txBody>
      </p:sp>
      <p:graphicFrame>
        <p:nvGraphicFramePr>
          <p:cNvPr id="6147" name="Object 5"/>
          <p:cNvGraphicFramePr>
            <a:graphicFrameLocks noChangeAspect="1"/>
          </p:cNvGraphicFramePr>
          <p:nvPr/>
        </p:nvGraphicFramePr>
        <p:xfrm>
          <a:off x="2070100" y="5102225"/>
          <a:ext cx="4559300" cy="1146175"/>
        </p:xfrm>
        <a:graphic>
          <a:graphicData uri="http://schemas.openxmlformats.org/presentationml/2006/ole">
            <mc:AlternateContent xmlns:mc="http://schemas.openxmlformats.org/markup-compatibility/2006">
              <mc:Choice xmlns:v="urn:schemas-microsoft-com:vml" Requires="v">
                <p:oleObj spid="_x0000_s28693" name="Equation" r:id="rId6" imgW="2628900" imgH="660400" progId="Equation.DSMT4">
                  <p:embed/>
                </p:oleObj>
              </mc:Choice>
              <mc:Fallback>
                <p:oleObj name="Equation" r:id="rId6" imgW="2628900" imgH="660400" progId="Equation.DSMT4">
                  <p:embed/>
                  <p:pic>
                    <p:nvPicPr>
                      <p:cNvPr id="0" name="Picture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0100" y="5102225"/>
                        <a:ext cx="4559300" cy="1146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Text Box 6"/>
          <p:cNvSpPr txBox="1">
            <a:spLocks noChangeArrowheads="1"/>
          </p:cNvSpPr>
          <p:nvPr/>
        </p:nvSpPr>
        <p:spPr bwMode="auto">
          <a:xfrm>
            <a:off x="533400" y="4419600"/>
            <a:ext cx="6019800" cy="519113"/>
          </a:xfrm>
          <a:prstGeom prst="rect">
            <a:avLst/>
          </a:prstGeom>
          <a:noFill/>
          <a:ln w="19050">
            <a:noFill/>
            <a:miter lim="800000"/>
            <a:headEnd/>
            <a:tailEnd/>
          </a:ln>
        </p:spPr>
        <p:txBody>
          <a:bodyPr>
            <a:spAutoFit/>
          </a:bodyPr>
          <a:lstStyle/>
          <a:p>
            <a:pPr>
              <a:spcBef>
                <a:spcPct val="50000"/>
              </a:spcBef>
              <a:defRPr/>
            </a:pPr>
            <a:r>
              <a:rPr lang="en-US" sz="2800" b="1">
                <a:latin typeface="+mj-lt"/>
              </a:rPr>
              <a:t>S</a:t>
            </a:r>
            <a:r>
              <a:rPr lang="en-US" b="1">
                <a:latin typeface="+mj-lt"/>
              </a:rPr>
              <a:t>imulated log likelihood</a:t>
            </a:r>
          </a:p>
        </p:txBody>
      </p:sp>
    </p:spTree>
    <p:extLst>
      <p:ext uri="{BB962C8B-B14F-4D97-AF65-F5344CB8AC3E}">
        <p14:creationId xmlns:p14="http://schemas.microsoft.com/office/powerpoint/2010/main" val="6788021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a:srcRect/>
          <a:stretch>
            <a:fillRect/>
          </a:stretch>
        </p:blipFill>
        <p:spPr bwMode="auto">
          <a:xfrm>
            <a:off x="381000" y="1600200"/>
            <a:ext cx="8617848" cy="5029200"/>
          </a:xfrm>
          <a:prstGeom prst="rect">
            <a:avLst/>
          </a:prstGeom>
          <a:noFill/>
          <a:ln w="9525">
            <a:noFill/>
            <a:miter lim="800000"/>
            <a:headEnd/>
            <a:tailEnd/>
          </a:ln>
          <a:effectLst/>
        </p:spPr>
      </p:pic>
      <p:pic>
        <p:nvPicPr>
          <p:cNvPr id="356356" name="Picture 4"/>
          <p:cNvPicPr>
            <a:picLocks noChangeAspect="1" noChangeArrowheads="1"/>
          </p:cNvPicPr>
          <p:nvPr/>
        </p:nvPicPr>
        <p:blipFill>
          <a:blip r:embed="rId3"/>
          <a:srcRect/>
          <a:stretch>
            <a:fillRect/>
          </a:stretch>
        </p:blipFill>
        <p:spPr bwMode="auto">
          <a:xfrm>
            <a:off x="4876800" y="2228850"/>
            <a:ext cx="3905250" cy="916725"/>
          </a:xfrm>
          <a:prstGeom prst="rect">
            <a:avLst/>
          </a:prstGeom>
          <a:noFill/>
          <a:ln w="9525">
            <a:noFill/>
            <a:miter lim="800000"/>
            <a:headEnd/>
            <a:tailEnd/>
          </a:ln>
          <a:effectLst/>
        </p:spPr>
      </p:pic>
    </p:spTree>
    <p:extLst>
      <p:ext uri="{BB962C8B-B14F-4D97-AF65-F5344CB8AC3E}">
        <p14:creationId xmlns:p14="http://schemas.microsoft.com/office/powerpoint/2010/main" val="28865250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304184069"/>
              </p:ext>
            </p:extLst>
          </p:nvPr>
        </p:nvGraphicFramePr>
        <p:xfrm>
          <a:off x="838200" y="1524000"/>
          <a:ext cx="7742238" cy="4343400"/>
        </p:xfrm>
        <a:graphic>
          <a:graphicData uri="http://schemas.openxmlformats.org/presentationml/2006/ole">
            <mc:AlternateContent xmlns:mc="http://schemas.openxmlformats.org/markup-compatibility/2006">
              <mc:Choice xmlns:v="urn:schemas-microsoft-com:vml" Requires="v">
                <p:oleObj spid="_x0000_s14349" name="Equation" r:id="rId3" imgW="4889160" imgH="2743200" progId="Equation.DSMT4">
                  <p:embed/>
                </p:oleObj>
              </mc:Choice>
              <mc:Fallback>
                <p:oleObj name="Equation" r:id="rId3" imgW="4889160" imgH="2743200" progId="Equation.DSMT4">
                  <p:embed/>
                  <p:pic>
                    <p:nvPicPr>
                      <p:cNvPr id="0"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24000"/>
                        <a:ext cx="7742238"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675613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srcRect/>
          <a:stretch>
            <a:fillRect/>
          </a:stretch>
        </p:blipFill>
        <p:spPr bwMode="auto">
          <a:xfrm>
            <a:off x="1066800" y="1143000"/>
            <a:ext cx="7576168" cy="5334000"/>
          </a:xfrm>
          <a:prstGeom prst="rect">
            <a:avLst/>
          </a:prstGeom>
          <a:noFill/>
          <a:ln w="9525">
            <a:noFill/>
            <a:miter lim="800000"/>
            <a:headEnd/>
            <a:tailEnd/>
          </a:ln>
          <a:effectLst/>
        </p:spPr>
      </p:pic>
      <p:sp>
        <p:nvSpPr>
          <p:cNvPr id="3" name="TextBox 2"/>
          <p:cNvSpPr txBox="1"/>
          <p:nvPr/>
        </p:nvSpPr>
        <p:spPr>
          <a:xfrm>
            <a:off x="304800" y="4495800"/>
            <a:ext cx="533400" cy="584775"/>
          </a:xfrm>
          <a:prstGeom prst="rect">
            <a:avLst/>
          </a:prstGeom>
          <a:noFill/>
        </p:spPr>
        <p:txBody>
          <a:bodyPr wrap="square" rtlCol="0">
            <a:spAutoFit/>
          </a:bodyPr>
          <a:lstStyle/>
          <a:p>
            <a:r>
              <a:rPr lang="en-US" sz="3200" b="1" smtClean="0">
                <a:latin typeface="Arial" pitchFamily="34" charset="0"/>
                <a:cs typeface="Arial" pitchFamily="34" charset="0"/>
              </a:rPr>
              <a:t>S</a:t>
            </a:r>
            <a:endParaRPr lang="en-US" sz="3200" b="1">
              <a:latin typeface="Arial" pitchFamily="34" charset="0"/>
              <a:cs typeface="Arial" pitchFamily="34" charset="0"/>
            </a:endParaRPr>
          </a:p>
        </p:txBody>
      </p:sp>
      <p:sp>
        <p:nvSpPr>
          <p:cNvPr id="4" name="Rectangle 3"/>
          <p:cNvSpPr/>
          <p:nvPr/>
        </p:nvSpPr>
        <p:spPr bwMode="auto">
          <a:xfrm>
            <a:off x="1092678" y="4360652"/>
            <a:ext cx="7086600" cy="762000"/>
          </a:xfrm>
          <a:prstGeom prst="rect">
            <a:avLst/>
          </a:prstGeom>
          <a:solidFill>
            <a:srgbClr val="00B0F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092678" y="5105400"/>
            <a:ext cx="7086600" cy="1219200"/>
          </a:xfrm>
          <a:prstGeom prst="rect">
            <a:avLst/>
          </a:prstGeom>
          <a:solidFill>
            <a:srgbClr val="FFC00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304800" y="5410200"/>
            <a:ext cx="533400" cy="584775"/>
          </a:xfrm>
          <a:prstGeom prst="rect">
            <a:avLst/>
          </a:prstGeom>
          <a:noFill/>
        </p:spPr>
        <p:txBody>
          <a:bodyPr wrap="square" rtlCol="0">
            <a:spAutoFit/>
          </a:bodyPr>
          <a:lstStyle/>
          <a:p>
            <a:r>
              <a:rPr lang="en-US" sz="3200" b="1" smtClean="0">
                <a:latin typeface="Arial" pitchFamily="34" charset="0"/>
                <a:cs typeface="Arial" pitchFamily="34" charset="0"/>
              </a:rPr>
              <a:t>M</a:t>
            </a:r>
            <a:endParaRPr lang="en-US" sz="3200" b="1">
              <a:latin typeface="Arial" pitchFamily="34" charset="0"/>
              <a:cs typeface="Arial" pitchFamily="34" charset="0"/>
            </a:endParaRPr>
          </a:p>
        </p:txBody>
      </p:sp>
    </p:spTree>
    <p:extLst>
      <p:ext uri="{BB962C8B-B14F-4D97-AF65-F5344CB8AC3E}">
        <p14:creationId xmlns:p14="http://schemas.microsoft.com/office/powerpoint/2010/main" val="3496888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srcRect/>
          <a:stretch>
            <a:fillRect/>
          </a:stretch>
        </p:blipFill>
        <p:spPr bwMode="auto">
          <a:xfrm>
            <a:off x="2106722" y="1905000"/>
            <a:ext cx="6490578" cy="3657600"/>
          </a:xfrm>
          <a:prstGeom prst="rect">
            <a:avLst/>
          </a:prstGeom>
          <a:noFill/>
          <a:ln w="9525">
            <a:noFill/>
            <a:miter lim="800000"/>
            <a:headEnd/>
            <a:tailEnd/>
          </a:ln>
          <a:effectLst/>
        </p:spPr>
      </p:pic>
      <p:sp>
        <p:nvSpPr>
          <p:cNvPr id="3" name="TextBox 2"/>
          <p:cNvSpPr txBox="1"/>
          <p:nvPr/>
        </p:nvSpPr>
        <p:spPr>
          <a:xfrm>
            <a:off x="228600" y="3200400"/>
            <a:ext cx="1752600" cy="584775"/>
          </a:xfrm>
          <a:prstGeom prst="rect">
            <a:avLst/>
          </a:prstGeom>
          <a:noFill/>
        </p:spPr>
        <p:txBody>
          <a:bodyPr wrap="square" rtlCol="0">
            <a:spAutoFit/>
          </a:bodyPr>
          <a:lstStyle/>
          <a:p>
            <a:r>
              <a:rPr lang="en-US" sz="3200" b="1" smtClean="0">
                <a:latin typeface="Arial" pitchFamily="34" charset="0"/>
                <a:cs typeface="Arial" pitchFamily="34" charset="0"/>
              </a:rPr>
              <a:t>MSS</a:t>
            </a:r>
            <a:r>
              <a:rPr lang="en-US" sz="3200" b="1" smtClean="0">
                <a:latin typeface="Arial" pitchFamily="34" charset="0"/>
                <a:cs typeface="Arial" pitchFamily="34" charset="0"/>
                <a:sym typeface="Symbol"/>
              </a:rPr>
              <a:t>M</a:t>
            </a:r>
            <a:endParaRPr lang="en-US" sz="3200" b="1">
              <a:latin typeface="Arial" pitchFamily="34" charset="0"/>
              <a:cs typeface="Arial" pitchFamily="34" charset="0"/>
            </a:endParaRPr>
          </a:p>
        </p:txBody>
      </p:sp>
    </p:spTree>
    <p:extLst>
      <p:ext uri="{BB962C8B-B14F-4D97-AF65-F5344CB8AC3E}">
        <p14:creationId xmlns:p14="http://schemas.microsoft.com/office/powerpoint/2010/main" val="41964836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1066800"/>
            <a:ext cx="8229600" cy="1143000"/>
          </a:xfrm>
        </p:spPr>
        <p:txBody>
          <a:bodyPr/>
          <a:lstStyle/>
          <a:p>
            <a:pPr eaLnBrk="1" hangingPunct="1"/>
            <a:r>
              <a:rPr lang="en-US" b="1" smtClean="0"/>
              <a:t>Modeling Parameter Heterogeneity</a:t>
            </a:r>
          </a:p>
        </p:txBody>
      </p:sp>
      <p:graphicFrame>
        <p:nvGraphicFramePr>
          <p:cNvPr id="16386" name="Object 4"/>
          <p:cNvGraphicFramePr>
            <a:graphicFrameLocks noChangeAspect="1"/>
          </p:cNvGraphicFramePr>
          <p:nvPr>
            <p:extLst>
              <p:ext uri="{D42A27DB-BD31-4B8C-83A1-F6EECF244321}">
                <p14:modId xmlns:p14="http://schemas.microsoft.com/office/powerpoint/2010/main" val="2523110680"/>
              </p:ext>
            </p:extLst>
          </p:nvPr>
        </p:nvGraphicFramePr>
        <p:xfrm>
          <a:off x="685800" y="2590800"/>
          <a:ext cx="7897992" cy="2819400"/>
        </p:xfrm>
        <a:graphic>
          <a:graphicData uri="http://schemas.openxmlformats.org/presentationml/2006/ole">
            <mc:AlternateContent xmlns:mc="http://schemas.openxmlformats.org/markup-compatibility/2006">
              <mc:Choice xmlns:v="urn:schemas-microsoft-com:vml" Requires="v">
                <p:oleObj spid="_x0000_s15372" name="Equation" r:id="rId4" imgW="3974760" imgH="1422360" progId="Equation.DSMT4">
                  <p:embed/>
                </p:oleObj>
              </mc:Choice>
              <mc:Fallback>
                <p:oleObj name="Equation" r:id="rId4" imgW="3974760" imgH="142236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590800"/>
                        <a:ext cx="7897992" cy="281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074053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44855"/>
            <a:ext cx="8229600" cy="1139825"/>
          </a:xfrm>
        </p:spPr>
        <p:txBody>
          <a:bodyPr/>
          <a:lstStyle/>
          <a:p>
            <a:r>
              <a:rPr lang="en-US" b="1" dirty="0" smtClean="0"/>
              <a:t>A Hierarchical </a:t>
            </a:r>
            <a:r>
              <a:rPr lang="en-US" b="1" dirty="0" err="1" smtClean="0"/>
              <a:t>Probit</a:t>
            </a:r>
            <a:r>
              <a:rPr lang="en-US" b="1" dirty="0" smtClean="0"/>
              <a:t> Model</a:t>
            </a:r>
            <a:endParaRPr lang="en-US" b="1" dirty="0"/>
          </a:p>
        </p:txBody>
      </p:sp>
      <p:sp>
        <p:nvSpPr>
          <p:cNvPr id="3" name="Text Box 3"/>
          <p:cNvSpPr txBox="1">
            <a:spLocks noChangeArrowheads="1"/>
          </p:cNvSpPr>
          <p:nvPr/>
        </p:nvSpPr>
        <p:spPr bwMode="auto">
          <a:xfrm>
            <a:off x="533400" y="1905000"/>
            <a:ext cx="8305800" cy="3970318"/>
          </a:xfrm>
          <a:prstGeom prst="rect">
            <a:avLst/>
          </a:prstGeom>
          <a:noFill/>
          <a:ln w="19050">
            <a:noFill/>
            <a:miter lim="800000"/>
            <a:headEnd/>
            <a:tailEnd/>
          </a:ln>
        </p:spPr>
        <p:txBody>
          <a:bodyPr wrap="square">
            <a:spAutoFit/>
          </a:bodyPr>
          <a:lstStyle/>
          <a:p>
            <a:r>
              <a:rPr lang="en-US" sz="2800" smtClean="0">
                <a:latin typeface="Tahoma" pitchFamily="34" charset="0"/>
              </a:rPr>
              <a:t>U</a:t>
            </a:r>
            <a:r>
              <a:rPr lang="en-US" sz="2800" baseline="-25000" smtClean="0">
                <a:latin typeface="Tahoma" pitchFamily="34" charset="0"/>
              </a:rPr>
              <a:t>it</a:t>
            </a:r>
            <a:r>
              <a:rPr lang="en-US" sz="2800" smtClean="0">
                <a:latin typeface="Tahoma" pitchFamily="34" charset="0"/>
              </a:rPr>
              <a:t>  =  </a:t>
            </a:r>
            <a:r>
              <a:rPr lang="en-US" sz="2800" smtClean="0">
                <a:latin typeface="Tahoma" pitchFamily="34" charset="0"/>
                <a:sym typeface="Symbol"/>
              </a:rPr>
              <a:t></a:t>
            </a:r>
            <a:r>
              <a:rPr lang="en-US" sz="2800" baseline="-25000" smtClean="0">
                <a:latin typeface="Tahoma" pitchFamily="34" charset="0"/>
              </a:rPr>
              <a:t>1i</a:t>
            </a:r>
            <a:r>
              <a:rPr lang="en-US" sz="2800" smtClean="0">
                <a:latin typeface="Tahoma" pitchFamily="34" charset="0"/>
              </a:rPr>
              <a:t> + </a:t>
            </a:r>
            <a:r>
              <a:rPr lang="en-US" sz="2800" smtClean="0">
                <a:latin typeface="Tahoma" pitchFamily="34" charset="0"/>
                <a:sym typeface="Symbol"/>
              </a:rPr>
              <a:t></a:t>
            </a:r>
            <a:r>
              <a:rPr lang="en-US" sz="2800" baseline="-25000" smtClean="0">
                <a:latin typeface="Tahoma" pitchFamily="34" charset="0"/>
                <a:sym typeface="Symbol"/>
              </a:rPr>
              <a:t>2</a:t>
            </a:r>
            <a:r>
              <a:rPr lang="en-US" sz="2800" baseline="-25000" smtClean="0">
                <a:latin typeface="Tahoma" pitchFamily="34" charset="0"/>
              </a:rPr>
              <a:t>i</a:t>
            </a:r>
            <a:r>
              <a:rPr lang="en-US" sz="2800" smtClean="0">
                <a:latin typeface="Tahoma" pitchFamily="34" charset="0"/>
              </a:rPr>
              <a:t>Age</a:t>
            </a:r>
            <a:r>
              <a:rPr lang="en-US" sz="2800" baseline="-25000" smtClean="0">
                <a:latin typeface="Tahoma" pitchFamily="34" charset="0"/>
              </a:rPr>
              <a:t>it</a:t>
            </a:r>
            <a:r>
              <a:rPr lang="en-US" sz="2800" smtClean="0">
                <a:latin typeface="Tahoma" pitchFamily="34" charset="0"/>
              </a:rPr>
              <a:t> + </a:t>
            </a:r>
            <a:r>
              <a:rPr lang="en-US" sz="2800" smtClean="0">
                <a:latin typeface="Tahoma" pitchFamily="34" charset="0"/>
                <a:sym typeface="Symbol"/>
              </a:rPr>
              <a:t></a:t>
            </a:r>
            <a:r>
              <a:rPr lang="en-US" sz="2800" baseline="-25000" smtClean="0">
                <a:latin typeface="Tahoma" pitchFamily="34" charset="0"/>
                <a:sym typeface="Symbol"/>
              </a:rPr>
              <a:t>3</a:t>
            </a:r>
            <a:r>
              <a:rPr lang="en-US" sz="2800" baseline="-25000" smtClean="0">
                <a:latin typeface="Tahoma" pitchFamily="34" charset="0"/>
              </a:rPr>
              <a:t>i</a:t>
            </a:r>
            <a:r>
              <a:rPr lang="en-US" sz="2800" smtClean="0">
                <a:latin typeface="Tahoma" pitchFamily="34" charset="0"/>
              </a:rPr>
              <a:t>Educ</a:t>
            </a:r>
            <a:r>
              <a:rPr lang="en-US" sz="2800" baseline="-25000" smtClean="0">
                <a:latin typeface="Tahoma" pitchFamily="34" charset="0"/>
              </a:rPr>
              <a:t>it</a:t>
            </a:r>
            <a:r>
              <a:rPr lang="en-US" sz="2800" smtClean="0">
                <a:latin typeface="Tahoma" pitchFamily="34" charset="0"/>
              </a:rPr>
              <a:t> + </a:t>
            </a:r>
            <a:r>
              <a:rPr lang="en-US" sz="2800" smtClean="0">
                <a:latin typeface="Tahoma" pitchFamily="34" charset="0"/>
                <a:sym typeface="Symbol"/>
              </a:rPr>
              <a:t></a:t>
            </a:r>
            <a:r>
              <a:rPr lang="en-US" sz="2800" baseline="-25000" smtClean="0">
                <a:latin typeface="Tahoma" pitchFamily="34" charset="0"/>
                <a:sym typeface="Symbol"/>
              </a:rPr>
              <a:t>4</a:t>
            </a:r>
            <a:r>
              <a:rPr lang="en-US" sz="2800" baseline="-25000" smtClean="0">
                <a:latin typeface="Tahoma" pitchFamily="34" charset="0"/>
              </a:rPr>
              <a:t>i</a:t>
            </a:r>
            <a:r>
              <a:rPr lang="en-US" sz="2800" smtClean="0">
                <a:latin typeface="Tahoma" pitchFamily="34" charset="0"/>
              </a:rPr>
              <a:t>Income</a:t>
            </a:r>
            <a:r>
              <a:rPr lang="en-US" sz="2800" baseline="-25000" smtClean="0">
                <a:latin typeface="Tahoma" pitchFamily="34" charset="0"/>
              </a:rPr>
              <a:t>it</a:t>
            </a:r>
            <a:r>
              <a:rPr lang="en-US" sz="2800" smtClean="0">
                <a:latin typeface="Tahoma" pitchFamily="34" charset="0"/>
              </a:rPr>
              <a:t> + </a:t>
            </a:r>
            <a:r>
              <a:rPr lang="en-US" sz="2800" smtClean="0">
                <a:latin typeface="Tahoma" pitchFamily="34" charset="0"/>
                <a:sym typeface="Symbol"/>
              </a:rPr>
              <a:t></a:t>
            </a:r>
            <a:r>
              <a:rPr lang="en-US" sz="2800" baseline="-25000" smtClean="0">
                <a:latin typeface="Tahoma" pitchFamily="34" charset="0"/>
              </a:rPr>
              <a:t>it</a:t>
            </a:r>
            <a:r>
              <a:rPr lang="en-US" smtClean="0">
                <a:latin typeface="Tahoma" pitchFamily="34" charset="0"/>
              </a:rPr>
              <a:t>.</a:t>
            </a:r>
          </a:p>
          <a:p>
            <a:r>
              <a:rPr lang="en-US" sz="2800" smtClean="0">
                <a:latin typeface="Tahoma" pitchFamily="34" charset="0"/>
                <a:sym typeface="Symbol"/>
              </a:rPr>
              <a:t>          </a:t>
            </a:r>
            <a:r>
              <a:rPr lang="en-US" sz="2800" baseline="-25000" smtClean="0">
                <a:latin typeface="Tahoma" pitchFamily="34" charset="0"/>
                <a:sym typeface="Symbol"/>
              </a:rPr>
              <a:t>1i</a:t>
            </a:r>
            <a:r>
              <a:rPr lang="en-US" sz="2800" smtClean="0">
                <a:latin typeface="Tahoma" pitchFamily="34" charset="0"/>
                <a:sym typeface="Symbol"/>
              </a:rPr>
              <a:t>=</a:t>
            </a:r>
            <a:r>
              <a:rPr lang="en-US" sz="2800" baseline="-25000" smtClean="0">
                <a:latin typeface="Tahoma" pitchFamily="34" charset="0"/>
                <a:sym typeface="Symbol"/>
              </a:rPr>
              <a:t>1</a:t>
            </a:r>
            <a:r>
              <a:rPr lang="en-US" sz="2800" smtClean="0">
                <a:latin typeface="Tahoma" pitchFamily="34" charset="0"/>
                <a:sym typeface="Symbol"/>
              </a:rPr>
              <a:t>+</a:t>
            </a:r>
            <a:r>
              <a:rPr lang="en-US" sz="2800" baseline="-25000" smtClean="0">
                <a:latin typeface="Tahoma" pitchFamily="34" charset="0"/>
                <a:sym typeface="Symbol"/>
              </a:rPr>
              <a:t>11</a:t>
            </a:r>
            <a:r>
              <a:rPr lang="en-US" sz="2800" smtClean="0">
                <a:latin typeface="Tahoma" pitchFamily="34" charset="0"/>
                <a:sym typeface="Symbol"/>
              </a:rPr>
              <a:t> Female</a:t>
            </a:r>
            <a:r>
              <a:rPr lang="en-US" sz="2800" baseline="-25000" smtClean="0">
                <a:latin typeface="Tahoma" pitchFamily="34" charset="0"/>
                <a:sym typeface="Symbol"/>
              </a:rPr>
              <a:t>i</a:t>
            </a:r>
            <a:r>
              <a:rPr lang="en-US" sz="2800" smtClean="0">
                <a:latin typeface="Tahoma" pitchFamily="34" charset="0"/>
                <a:sym typeface="Symbol"/>
              </a:rPr>
              <a:t> + </a:t>
            </a:r>
            <a:r>
              <a:rPr lang="en-US" sz="2800" baseline="-25000" smtClean="0">
                <a:latin typeface="Tahoma" pitchFamily="34" charset="0"/>
                <a:sym typeface="Symbol"/>
              </a:rPr>
              <a:t>12</a:t>
            </a:r>
            <a:r>
              <a:rPr lang="en-US" sz="2800" smtClean="0">
                <a:latin typeface="Tahoma" pitchFamily="34" charset="0"/>
                <a:sym typeface="Symbol"/>
              </a:rPr>
              <a:t> Married</a:t>
            </a:r>
            <a:r>
              <a:rPr lang="en-US" sz="2800" baseline="-25000" smtClean="0">
                <a:latin typeface="Tahoma" pitchFamily="34" charset="0"/>
                <a:sym typeface="Symbol"/>
              </a:rPr>
              <a:t>i</a:t>
            </a:r>
            <a:r>
              <a:rPr lang="en-US" sz="2800" smtClean="0">
                <a:latin typeface="Tahoma" pitchFamily="34" charset="0"/>
                <a:sym typeface="Symbol"/>
              </a:rPr>
              <a:t> + u</a:t>
            </a:r>
            <a:r>
              <a:rPr lang="en-US" sz="2800" baseline="-25000" smtClean="0">
                <a:latin typeface="Tahoma" pitchFamily="34" charset="0"/>
                <a:sym typeface="Symbol"/>
              </a:rPr>
              <a:t>1i</a:t>
            </a:r>
          </a:p>
          <a:p>
            <a:r>
              <a:rPr lang="en-US" sz="2800" smtClean="0">
                <a:latin typeface="Tahoma" pitchFamily="34" charset="0"/>
                <a:sym typeface="Symbol"/>
              </a:rPr>
              <a:t>          </a:t>
            </a:r>
            <a:r>
              <a:rPr lang="en-US" sz="2800" baseline="-25000" smtClean="0">
                <a:latin typeface="Tahoma" pitchFamily="34" charset="0"/>
                <a:sym typeface="Symbol"/>
              </a:rPr>
              <a:t>2i</a:t>
            </a:r>
            <a:r>
              <a:rPr lang="en-US" sz="2800" smtClean="0">
                <a:latin typeface="Tahoma" pitchFamily="34" charset="0"/>
                <a:sym typeface="Symbol"/>
              </a:rPr>
              <a:t>=</a:t>
            </a:r>
            <a:r>
              <a:rPr lang="en-US" sz="2800" baseline="-25000" smtClean="0">
                <a:latin typeface="Tahoma" pitchFamily="34" charset="0"/>
                <a:sym typeface="Symbol"/>
              </a:rPr>
              <a:t>2</a:t>
            </a:r>
            <a:r>
              <a:rPr lang="en-US" sz="2800" smtClean="0">
                <a:latin typeface="Tahoma" pitchFamily="34" charset="0"/>
                <a:sym typeface="Symbol"/>
              </a:rPr>
              <a:t>+</a:t>
            </a:r>
            <a:r>
              <a:rPr lang="en-US" sz="2800" baseline="-25000" smtClean="0">
                <a:latin typeface="Tahoma" pitchFamily="34" charset="0"/>
                <a:sym typeface="Symbol"/>
              </a:rPr>
              <a:t>21</a:t>
            </a:r>
            <a:r>
              <a:rPr lang="en-US" sz="2800" smtClean="0">
                <a:latin typeface="Tahoma" pitchFamily="34" charset="0"/>
                <a:sym typeface="Symbol"/>
              </a:rPr>
              <a:t> Female</a:t>
            </a:r>
            <a:r>
              <a:rPr lang="en-US" sz="2800" baseline="-25000" smtClean="0">
                <a:latin typeface="Tahoma" pitchFamily="34" charset="0"/>
                <a:sym typeface="Symbol"/>
              </a:rPr>
              <a:t>i</a:t>
            </a:r>
            <a:r>
              <a:rPr lang="en-US" sz="2800" smtClean="0">
                <a:latin typeface="Tahoma" pitchFamily="34" charset="0"/>
                <a:sym typeface="Symbol"/>
              </a:rPr>
              <a:t> + </a:t>
            </a:r>
            <a:r>
              <a:rPr lang="en-US" sz="2800" baseline="-25000" smtClean="0">
                <a:latin typeface="Tahoma" pitchFamily="34" charset="0"/>
                <a:sym typeface="Symbol"/>
              </a:rPr>
              <a:t>22</a:t>
            </a:r>
            <a:r>
              <a:rPr lang="en-US" sz="2800" smtClean="0">
                <a:latin typeface="Tahoma" pitchFamily="34" charset="0"/>
                <a:sym typeface="Symbol"/>
              </a:rPr>
              <a:t> Married</a:t>
            </a:r>
            <a:r>
              <a:rPr lang="en-US" sz="2800" baseline="-25000" smtClean="0">
                <a:latin typeface="Tahoma" pitchFamily="34" charset="0"/>
                <a:sym typeface="Symbol"/>
              </a:rPr>
              <a:t>i</a:t>
            </a:r>
            <a:r>
              <a:rPr lang="en-US" sz="2800" smtClean="0">
                <a:latin typeface="Tahoma" pitchFamily="34" charset="0"/>
                <a:sym typeface="Symbol"/>
              </a:rPr>
              <a:t> + u</a:t>
            </a:r>
            <a:r>
              <a:rPr lang="en-US" sz="2800" baseline="-25000" smtClean="0">
                <a:latin typeface="Tahoma" pitchFamily="34" charset="0"/>
                <a:sym typeface="Symbol"/>
              </a:rPr>
              <a:t>2i</a:t>
            </a:r>
            <a:endParaRPr lang="en-US" sz="2800" smtClean="0">
              <a:latin typeface="Tahoma" pitchFamily="34" charset="0"/>
              <a:sym typeface="Symbol"/>
            </a:endParaRPr>
          </a:p>
          <a:p>
            <a:r>
              <a:rPr lang="en-US" sz="2800" smtClean="0">
                <a:latin typeface="Tahoma" pitchFamily="34" charset="0"/>
                <a:sym typeface="Symbol"/>
              </a:rPr>
              <a:t>          </a:t>
            </a:r>
            <a:r>
              <a:rPr lang="en-US" sz="2800" baseline="-25000" smtClean="0">
                <a:latin typeface="Tahoma" pitchFamily="34" charset="0"/>
                <a:sym typeface="Symbol"/>
              </a:rPr>
              <a:t>3i</a:t>
            </a:r>
            <a:r>
              <a:rPr lang="en-US" sz="2800" smtClean="0">
                <a:latin typeface="Tahoma" pitchFamily="34" charset="0"/>
                <a:sym typeface="Symbol"/>
              </a:rPr>
              <a:t>=</a:t>
            </a:r>
            <a:r>
              <a:rPr lang="en-US" sz="2800" baseline="-25000" smtClean="0">
                <a:latin typeface="Tahoma" pitchFamily="34" charset="0"/>
                <a:sym typeface="Symbol"/>
              </a:rPr>
              <a:t>3</a:t>
            </a:r>
            <a:r>
              <a:rPr lang="en-US" sz="2800" smtClean="0">
                <a:latin typeface="Tahoma" pitchFamily="34" charset="0"/>
                <a:sym typeface="Symbol"/>
              </a:rPr>
              <a:t>+</a:t>
            </a:r>
            <a:r>
              <a:rPr lang="en-US" sz="2800" baseline="-25000" smtClean="0">
                <a:latin typeface="Tahoma" pitchFamily="34" charset="0"/>
                <a:sym typeface="Symbol"/>
              </a:rPr>
              <a:t>31</a:t>
            </a:r>
            <a:r>
              <a:rPr lang="en-US" sz="2800" smtClean="0">
                <a:latin typeface="Tahoma" pitchFamily="34" charset="0"/>
                <a:sym typeface="Symbol"/>
              </a:rPr>
              <a:t> Female</a:t>
            </a:r>
            <a:r>
              <a:rPr lang="en-US" sz="2800" baseline="-25000" smtClean="0">
                <a:latin typeface="Tahoma" pitchFamily="34" charset="0"/>
                <a:sym typeface="Symbol"/>
              </a:rPr>
              <a:t>i</a:t>
            </a:r>
            <a:r>
              <a:rPr lang="en-US" sz="2800" smtClean="0">
                <a:latin typeface="Tahoma" pitchFamily="34" charset="0"/>
                <a:sym typeface="Symbol"/>
              </a:rPr>
              <a:t> + </a:t>
            </a:r>
            <a:r>
              <a:rPr lang="en-US" sz="2800" baseline="-25000" smtClean="0">
                <a:latin typeface="Tahoma" pitchFamily="34" charset="0"/>
                <a:sym typeface="Symbol"/>
              </a:rPr>
              <a:t>32</a:t>
            </a:r>
            <a:r>
              <a:rPr lang="en-US" sz="2800" smtClean="0">
                <a:latin typeface="Tahoma" pitchFamily="34" charset="0"/>
                <a:sym typeface="Symbol"/>
              </a:rPr>
              <a:t> Married</a:t>
            </a:r>
            <a:r>
              <a:rPr lang="en-US" sz="2800" baseline="-25000" smtClean="0">
                <a:latin typeface="Tahoma" pitchFamily="34" charset="0"/>
                <a:sym typeface="Symbol"/>
              </a:rPr>
              <a:t>i</a:t>
            </a:r>
            <a:r>
              <a:rPr lang="en-US" sz="2800" smtClean="0">
                <a:latin typeface="Tahoma" pitchFamily="34" charset="0"/>
                <a:sym typeface="Symbol"/>
              </a:rPr>
              <a:t> + u</a:t>
            </a:r>
            <a:r>
              <a:rPr lang="en-US" sz="2800" baseline="-25000" smtClean="0">
                <a:latin typeface="Tahoma" pitchFamily="34" charset="0"/>
                <a:sym typeface="Symbol"/>
              </a:rPr>
              <a:t>3i</a:t>
            </a:r>
            <a:endParaRPr lang="en-US" sz="2800" smtClean="0">
              <a:latin typeface="Tahoma" pitchFamily="34" charset="0"/>
              <a:sym typeface="Symbol"/>
            </a:endParaRPr>
          </a:p>
          <a:p>
            <a:r>
              <a:rPr lang="en-US" sz="2800" smtClean="0">
                <a:latin typeface="Tahoma" pitchFamily="34" charset="0"/>
                <a:sym typeface="Symbol"/>
              </a:rPr>
              <a:t>          </a:t>
            </a:r>
            <a:r>
              <a:rPr lang="en-US" sz="2800" baseline="-25000" smtClean="0">
                <a:latin typeface="Tahoma" pitchFamily="34" charset="0"/>
                <a:sym typeface="Symbol"/>
              </a:rPr>
              <a:t>4i</a:t>
            </a:r>
            <a:r>
              <a:rPr lang="en-US" sz="2800" smtClean="0">
                <a:latin typeface="Tahoma" pitchFamily="34" charset="0"/>
                <a:sym typeface="Symbol"/>
              </a:rPr>
              <a:t>=</a:t>
            </a:r>
            <a:r>
              <a:rPr lang="en-US" sz="2800" baseline="-25000" smtClean="0">
                <a:latin typeface="Tahoma" pitchFamily="34" charset="0"/>
                <a:sym typeface="Symbol"/>
              </a:rPr>
              <a:t>4</a:t>
            </a:r>
            <a:r>
              <a:rPr lang="en-US" sz="2800" smtClean="0">
                <a:latin typeface="Tahoma" pitchFamily="34" charset="0"/>
                <a:sym typeface="Symbol"/>
              </a:rPr>
              <a:t>+</a:t>
            </a:r>
            <a:r>
              <a:rPr lang="en-US" sz="2800" baseline="-25000" smtClean="0">
                <a:latin typeface="Tahoma" pitchFamily="34" charset="0"/>
                <a:sym typeface="Symbol"/>
              </a:rPr>
              <a:t>41</a:t>
            </a:r>
            <a:r>
              <a:rPr lang="en-US" sz="2800" smtClean="0">
                <a:latin typeface="Tahoma" pitchFamily="34" charset="0"/>
                <a:sym typeface="Symbol"/>
              </a:rPr>
              <a:t> Female</a:t>
            </a:r>
            <a:r>
              <a:rPr lang="en-US" sz="2800" baseline="-25000" smtClean="0">
                <a:latin typeface="Tahoma" pitchFamily="34" charset="0"/>
                <a:sym typeface="Symbol"/>
              </a:rPr>
              <a:t>i</a:t>
            </a:r>
            <a:r>
              <a:rPr lang="en-US" sz="2800" smtClean="0">
                <a:latin typeface="Tahoma" pitchFamily="34" charset="0"/>
                <a:sym typeface="Symbol"/>
              </a:rPr>
              <a:t> + </a:t>
            </a:r>
            <a:r>
              <a:rPr lang="en-US" sz="2800" baseline="-25000" smtClean="0">
                <a:latin typeface="Tahoma" pitchFamily="34" charset="0"/>
                <a:sym typeface="Symbol"/>
              </a:rPr>
              <a:t>42</a:t>
            </a:r>
            <a:r>
              <a:rPr lang="en-US" sz="2800" smtClean="0">
                <a:latin typeface="Tahoma" pitchFamily="34" charset="0"/>
                <a:sym typeface="Symbol"/>
              </a:rPr>
              <a:t> Married</a:t>
            </a:r>
            <a:r>
              <a:rPr lang="en-US" sz="2800" baseline="-25000" smtClean="0">
                <a:latin typeface="Tahoma" pitchFamily="34" charset="0"/>
                <a:sym typeface="Symbol"/>
              </a:rPr>
              <a:t>i</a:t>
            </a:r>
            <a:r>
              <a:rPr lang="en-US" sz="2800" smtClean="0">
                <a:latin typeface="Tahoma" pitchFamily="34" charset="0"/>
                <a:sym typeface="Symbol"/>
              </a:rPr>
              <a:t> + u</a:t>
            </a:r>
            <a:r>
              <a:rPr lang="en-US" sz="2800" baseline="-25000" smtClean="0">
                <a:latin typeface="Tahoma" pitchFamily="34" charset="0"/>
                <a:sym typeface="Symbol"/>
              </a:rPr>
              <a:t>4i</a:t>
            </a:r>
          </a:p>
          <a:p>
            <a:endParaRPr lang="en-US" sz="2800" smtClean="0">
              <a:latin typeface="Tahoma" pitchFamily="34" charset="0"/>
            </a:endParaRPr>
          </a:p>
          <a:p>
            <a:r>
              <a:rPr lang="en-US" sz="2800" smtClean="0">
                <a:latin typeface="Tahoma" pitchFamily="34" charset="0"/>
              </a:rPr>
              <a:t>Y</a:t>
            </a:r>
            <a:r>
              <a:rPr lang="en-US" sz="2800" baseline="-25000" smtClean="0">
                <a:latin typeface="Tahoma" pitchFamily="34" charset="0"/>
              </a:rPr>
              <a:t>it</a:t>
            </a:r>
            <a:r>
              <a:rPr lang="en-US" sz="2800" smtClean="0">
                <a:latin typeface="Tahoma" pitchFamily="34" charset="0"/>
              </a:rPr>
              <a:t>  = 1[U</a:t>
            </a:r>
            <a:r>
              <a:rPr lang="en-US" sz="2800" baseline="-25000" smtClean="0">
                <a:latin typeface="Tahoma" pitchFamily="34" charset="0"/>
              </a:rPr>
              <a:t>it</a:t>
            </a:r>
            <a:r>
              <a:rPr lang="en-US" sz="2800" smtClean="0">
                <a:latin typeface="Tahoma" pitchFamily="34" charset="0"/>
              </a:rPr>
              <a:t> &gt; 0]</a:t>
            </a:r>
          </a:p>
          <a:p>
            <a:endParaRPr lang="en-US" sz="2800" smtClean="0">
              <a:latin typeface="Tahoma" pitchFamily="34" charset="0"/>
            </a:endParaRPr>
          </a:p>
          <a:p>
            <a:r>
              <a:rPr lang="en-US" sz="2800" smtClean="0">
                <a:latin typeface="Tahoma" pitchFamily="34" charset="0"/>
              </a:rPr>
              <a:t>All random variables normally distributed.</a:t>
            </a:r>
          </a:p>
        </p:txBody>
      </p:sp>
    </p:spTree>
    <p:extLst>
      <p:ext uri="{BB962C8B-B14F-4D97-AF65-F5344CB8AC3E}">
        <p14:creationId xmlns:p14="http://schemas.microsoft.com/office/powerpoint/2010/main" val="7434571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450" name="Picture 2"/>
          <p:cNvPicPr>
            <a:picLocks noChangeAspect="1" noChangeArrowheads="1"/>
          </p:cNvPicPr>
          <p:nvPr/>
        </p:nvPicPr>
        <p:blipFill>
          <a:blip r:embed="rId2"/>
          <a:srcRect/>
          <a:stretch>
            <a:fillRect/>
          </a:stretch>
        </p:blipFill>
        <p:spPr bwMode="auto">
          <a:xfrm>
            <a:off x="1676400" y="1219200"/>
            <a:ext cx="5919780" cy="5486400"/>
          </a:xfrm>
          <a:prstGeom prst="rect">
            <a:avLst/>
          </a:prstGeom>
          <a:noFill/>
          <a:ln w="9525">
            <a:noFill/>
            <a:miter lim="800000"/>
            <a:headEnd/>
            <a:tailEnd/>
          </a:ln>
          <a:effectLst/>
        </p:spPr>
      </p:pic>
      <p:sp>
        <p:nvSpPr>
          <p:cNvPr id="4" name="Rectangle 3"/>
          <p:cNvSpPr/>
          <p:nvPr/>
        </p:nvSpPr>
        <p:spPr bwMode="auto">
          <a:xfrm>
            <a:off x="1676400" y="5105400"/>
            <a:ext cx="5715000" cy="270296"/>
          </a:xfrm>
          <a:prstGeom prst="rect">
            <a:avLst/>
          </a:prstGeom>
          <a:solidFill>
            <a:srgbClr val="00B0F0">
              <a:alpha val="18824"/>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676400" y="5362154"/>
            <a:ext cx="5715000" cy="270296"/>
          </a:xfrm>
          <a:prstGeom prst="rect">
            <a:avLst/>
          </a:prstGeom>
          <a:solidFill>
            <a:srgbClr val="FF0000">
              <a:alpha val="18824"/>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676400" y="5622504"/>
            <a:ext cx="5715000" cy="270296"/>
          </a:xfrm>
          <a:prstGeom prst="rect">
            <a:avLst/>
          </a:prstGeom>
          <a:solidFill>
            <a:srgbClr val="00B050">
              <a:alpha val="18824"/>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1676400" y="5882854"/>
            <a:ext cx="5715000" cy="270296"/>
          </a:xfrm>
          <a:prstGeom prst="rect">
            <a:avLst/>
          </a:prstGeom>
          <a:solidFill>
            <a:srgbClr val="7030A0">
              <a:alpha val="18824"/>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649283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idx="4294967295"/>
          </p:nvPr>
        </p:nvSpPr>
        <p:spPr>
          <a:xfrm>
            <a:off x="0" y="1143000"/>
            <a:ext cx="8229600" cy="1143000"/>
          </a:xfrm>
        </p:spPr>
        <p:txBody>
          <a:bodyPr/>
          <a:lstStyle/>
          <a:p>
            <a:pPr eaLnBrk="1" hangingPunct="1"/>
            <a:r>
              <a:rPr lang="en-US" smtClean="0"/>
              <a:t>Simulating Conditional Means </a:t>
            </a:r>
            <a:br>
              <a:rPr lang="en-US" smtClean="0"/>
            </a:br>
            <a:r>
              <a:rPr lang="en-US" smtClean="0"/>
              <a:t>for Individual Parameters</a:t>
            </a:r>
          </a:p>
        </p:txBody>
      </p:sp>
      <p:sp>
        <p:nvSpPr>
          <p:cNvPr id="13316" name="Rectangle 2"/>
          <p:cNvSpPr>
            <a:spLocks noChangeArrowheads="1"/>
          </p:cNvSpPr>
          <p:nvPr/>
        </p:nvSpPr>
        <p:spPr bwMode="auto">
          <a:xfrm>
            <a:off x="0" y="0"/>
            <a:ext cx="9144000" cy="0"/>
          </a:xfrm>
          <a:prstGeom prst="rect">
            <a:avLst/>
          </a:prstGeom>
          <a:noFill/>
          <a:ln w="19050">
            <a:noFill/>
            <a:miter lim="800000"/>
            <a:headEnd/>
            <a:tailEnd/>
          </a:ln>
        </p:spPr>
        <p:txBody>
          <a:bodyPr wrap="none" anchor="ctr">
            <a:spAutoFit/>
          </a:bodyPr>
          <a:lstStyle/>
          <a:p>
            <a:endParaRPr lang="en-US"/>
          </a:p>
        </p:txBody>
      </p:sp>
      <p:graphicFrame>
        <p:nvGraphicFramePr>
          <p:cNvPr id="13314" name="Object 1"/>
          <p:cNvGraphicFramePr>
            <a:graphicFrameLocks noChangeAspect="1"/>
          </p:cNvGraphicFramePr>
          <p:nvPr/>
        </p:nvGraphicFramePr>
        <p:xfrm>
          <a:off x="384175" y="2549525"/>
          <a:ext cx="7842250" cy="2214563"/>
        </p:xfrm>
        <a:graphic>
          <a:graphicData uri="http://schemas.openxmlformats.org/presentationml/2006/ole">
            <mc:AlternateContent xmlns:mc="http://schemas.openxmlformats.org/markup-compatibility/2006">
              <mc:Choice xmlns:v="urn:schemas-microsoft-com:vml" Requires="v">
                <p:oleObj spid="_x0000_s16397" name="Equation" r:id="rId4" imgW="4127500" imgH="1168400" progId="Equation.DSMT4">
                  <p:embed/>
                </p:oleObj>
              </mc:Choice>
              <mc:Fallback>
                <p:oleObj name="Equation" r:id="rId4" imgW="4127500" imgH="116840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175" y="2549525"/>
                        <a:ext cx="7842250" cy="2214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7" name="TextBox 4"/>
          <p:cNvSpPr txBox="1">
            <a:spLocks noChangeArrowheads="1"/>
          </p:cNvSpPr>
          <p:nvPr/>
        </p:nvSpPr>
        <p:spPr bwMode="auto">
          <a:xfrm>
            <a:off x="685800" y="5257800"/>
            <a:ext cx="7848600" cy="457200"/>
          </a:xfrm>
          <a:prstGeom prst="rect">
            <a:avLst/>
          </a:prstGeom>
          <a:noFill/>
          <a:ln w="9525">
            <a:noFill/>
            <a:miter lim="800000"/>
            <a:headEnd/>
            <a:tailEnd/>
          </a:ln>
        </p:spPr>
        <p:txBody>
          <a:bodyPr>
            <a:spAutoFit/>
          </a:bodyPr>
          <a:lstStyle/>
          <a:p>
            <a:r>
              <a:rPr lang="en-US" sz="2400" b="1">
                <a:latin typeface="Arial" charset="0"/>
              </a:rPr>
              <a:t>Posterior estimates of E[parameters(i) | Data(i)]</a:t>
            </a:r>
          </a:p>
        </p:txBody>
      </p:sp>
      <p:sp>
        <p:nvSpPr>
          <p:cNvPr id="12" name="Rectangle 11"/>
          <p:cNvSpPr/>
          <p:nvPr/>
        </p:nvSpPr>
        <p:spPr bwMode="auto">
          <a:xfrm>
            <a:off x="4495800" y="2667000"/>
            <a:ext cx="3726608" cy="609600"/>
          </a:xfrm>
          <a:prstGeom prst="rect">
            <a:avLst/>
          </a:prstGeom>
          <a:solidFill>
            <a:srgbClr val="FF0000">
              <a:alpha val="1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3276600" y="3276600"/>
            <a:ext cx="4953000" cy="685800"/>
          </a:xfrm>
          <a:prstGeom prst="rect">
            <a:avLst/>
          </a:prstGeom>
          <a:solidFill>
            <a:srgbClr val="FF0000">
              <a:alpha val="14902"/>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7382522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p:cNvPicPr>
            <a:picLocks noChangeAspect="1" noChangeArrowheads="1"/>
          </p:cNvPicPr>
          <p:nvPr/>
        </p:nvPicPr>
        <p:blipFill>
          <a:blip r:embed="rId2"/>
          <a:srcRect/>
          <a:stretch>
            <a:fillRect/>
          </a:stretch>
        </p:blipFill>
        <p:spPr bwMode="auto">
          <a:xfrm>
            <a:off x="533400" y="2057400"/>
            <a:ext cx="8267074" cy="3122548"/>
          </a:xfrm>
          <a:prstGeom prst="rect">
            <a:avLst/>
          </a:prstGeom>
          <a:noFill/>
          <a:ln w="9525">
            <a:noFill/>
            <a:miter lim="800000"/>
            <a:headEnd/>
            <a:tailEnd/>
          </a:ln>
          <a:effectLst/>
        </p:spPr>
      </p:pic>
    </p:spTree>
    <p:extLst>
      <p:ext uri="{BB962C8B-B14F-4D97-AF65-F5344CB8AC3E}">
        <p14:creationId xmlns:p14="http://schemas.microsoft.com/office/powerpoint/2010/main" val="12923753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258" name="Picture 2"/>
          <p:cNvPicPr>
            <a:picLocks noChangeAspect="1" noChangeArrowheads="1"/>
          </p:cNvPicPr>
          <p:nvPr/>
        </p:nvPicPr>
        <p:blipFill>
          <a:blip r:embed="rId2"/>
          <a:srcRect/>
          <a:stretch>
            <a:fillRect/>
          </a:stretch>
        </p:blipFill>
        <p:spPr bwMode="auto">
          <a:xfrm>
            <a:off x="685800" y="2514600"/>
            <a:ext cx="8085268" cy="2209800"/>
          </a:xfrm>
          <a:prstGeom prst="rect">
            <a:avLst/>
          </a:prstGeom>
          <a:noFill/>
          <a:ln w="9525">
            <a:noFill/>
            <a:miter lim="800000"/>
            <a:headEnd/>
            <a:tailEnd/>
          </a:ln>
          <a:effectLst/>
        </p:spPr>
      </p:pic>
    </p:spTree>
    <p:extLst>
      <p:ext uri="{BB962C8B-B14F-4D97-AF65-F5344CB8AC3E}">
        <p14:creationId xmlns:p14="http://schemas.microsoft.com/office/powerpoint/2010/main" val="17487248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p:cNvPicPr>
            <a:picLocks noChangeAspect="1" noChangeArrowheads="1"/>
          </p:cNvPicPr>
          <p:nvPr/>
        </p:nvPicPr>
        <p:blipFill>
          <a:blip r:embed="rId2"/>
          <a:srcRect/>
          <a:stretch>
            <a:fillRect/>
          </a:stretch>
        </p:blipFill>
        <p:spPr bwMode="auto">
          <a:xfrm>
            <a:off x="533400" y="1828800"/>
            <a:ext cx="4067175" cy="3705225"/>
          </a:xfrm>
          <a:prstGeom prst="rect">
            <a:avLst/>
          </a:prstGeom>
          <a:noFill/>
          <a:ln w="9525">
            <a:noFill/>
            <a:miter lim="800000"/>
            <a:headEnd/>
            <a:tailEnd/>
          </a:ln>
          <a:effectLst/>
        </p:spPr>
      </p:pic>
      <p:pic>
        <p:nvPicPr>
          <p:cNvPr id="350211" name="Picture 3"/>
          <p:cNvPicPr>
            <a:picLocks noChangeAspect="1" noChangeArrowheads="1"/>
          </p:cNvPicPr>
          <p:nvPr/>
        </p:nvPicPr>
        <p:blipFill>
          <a:blip r:embed="rId3"/>
          <a:srcRect/>
          <a:stretch>
            <a:fillRect/>
          </a:stretch>
        </p:blipFill>
        <p:spPr bwMode="auto">
          <a:xfrm>
            <a:off x="4648200" y="1828800"/>
            <a:ext cx="3810000" cy="3733800"/>
          </a:xfrm>
          <a:prstGeom prst="rect">
            <a:avLst/>
          </a:prstGeom>
          <a:noFill/>
          <a:ln w="9525">
            <a:noFill/>
            <a:miter lim="800000"/>
            <a:headEnd/>
            <a:tailEnd/>
          </a:ln>
          <a:effectLst/>
        </p:spPr>
      </p:pic>
    </p:spTree>
    <p:extLst>
      <p:ext uri="{BB962C8B-B14F-4D97-AF65-F5344CB8AC3E}">
        <p14:creationId xmlns:p14="http://schemas.microsoft.com/office/powerpoint/2010/main" val="22750134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61975" y="685800"/>
            <a:ext cx="8229600" cy="1139825"/>
          </a:xfrm>
        </p:spPr>
        <p:txBody>
          <a:bodyPr/>
          <a:lstStyle/>
          <a:p>
            <a:pPr eaLnBrk="1" hangingPunct="1"/>
            <a:r>
              <a:rPr lang="en-US" smtClean="0"/>
              <a:t>“Individual Coefficients”</a:t>
            </a:r>
          </a:p>
        </p:txBody>
      </p:sp>
      <p:pic>
        <p:nvPicPr>
          <p:cNvPr id="351234" name="Picture 2"/>
          <p:cNvPicPr>
            <a:picLocks noChangeAspect="1" noChangeArrowheads="1"/>
          </p:cNvPicPr>
          <p:nvPr/>
        </p:nvPicPr>
        <p:blipFill>
          <a:blip r:embed="rId2"/>
          <a:srcRect/>
          <a:stretch>
            <a:fillRect/>
          </a:stretch>
        </p:blipFill>
        <p:spPr bwMode="auto">
          <a:xfrm>
            <a:off x="990600" y="1905000"/>
            <a:ext cx="7372350" cy="4314825"/>
          </a:xfrm>
          <a:prstGeom prst="rect">
            <a:avLst/>
          </a:prstGeom>
          <a:noFill/>
          <a:ln w="9525">
            <a:noFill/>
            <a:miter lim="800000"/>
            <a:headEnd/>
            <a:tailEnd/>
          </a:ln>
          <a:effectLst/>
        </p:spPr>
      </p:pic>
    </p:spTree>
    <p:extLst>
      <p:ext uri="{BB962C8B-B14F-4D97-AF65-F5344CB8AC3E}">
        <p14:creationId xmlns:p14="http://schemas.microsoft.com/office/powerpoint/2010/main" val="23460825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990600" y="2133600"/>
            <a:ext cx="7239000" cy="4114800"/>
          </a:xfrm>
        </p:spPr>
        <p:txBody>
          <a:bodyPr/>
          <a:lstStyle/>
          <a:p>
            <a:pPr eaLnBrk="1" hangingPunct="1">
              <a:lnSpc>
                <a:spcPct val="80000"/>
              </a:lnSpc>
            </a:pPr>
            <a:r>
              <a:rPr lang="en-US" sz="1200" smtClean="0">
                <a:latin typeface="Arial" pitchFamily="34" charset="0"/>
                <a:cs typeface="Arial" pitchFamily="34" charset="0"/>
              </a:rPr>
              <a:t>WinBUGS:  </a:t>
            </a:r>
          </a:p>
          <a:p>
            <a:pPr lvl="1" eaLnBrk="1" hangingPunct="1">
              <a:lnSpc>
                <a:spcPct val="80000"/>
              </a:lnSpc>
            </a:pPr>
            <a:r>
              <a:rPr lang="en-US" sz="1200" smtClean="0">
                <a:latin typeface="Arial" pitchFamily="34" charset="0"/>
                <a:cs typeface="Arial" pitchFamily="34" charset="0"/>
              </a:rPr>
              <a:t>MCMC </a:t>
            </a:r>
          </a:p>
          <a:p>
            <a:pPr lvl="1" eaLnBrk="1" hangingPunct="1">
              <a:lnSpc>
                <a:spcPct val="80000"/>
              </a:lnSpc>
            </a:pPr>
            <a:r>
              <a:rPr lang="en-US" sz="1200" smtClean="0">
                <a:latin typeface="Arial" pitchFamily="34" charset="0"/>
                <a:cs typeface="Arial" pitchFamily="34" charset="0"/>
              </a:rPr>
              <a:t>User specifies the model – constructs the Gibbs Sampler/Metropolis Hastings</a:t>
            </a:r>
          </a:p>
          <a:p>
            <a:pPr eaLnBrk="1" hangingPunct="1">
              <a:lnSpc>
                <a:spcPct val="80000"/>
              </a:lnSpc>
            </a:pPr>
            <a:r>
              <a:rPr lang="en-US" sz="1200" smtClean="0">
                <a:latin typeface="Arial" pitchFamily="34" charset="0"/>
                <a:cs typeface="Arial" pitchFamily="34" charset="0"/>
              </a:rPr>
              <a:t>MLWin:</a:t>
            </a:r>
          </a:p>
          <a:p>
            <a:pPr lvl="1" eaLnBrk="1" hangingPunct="1">
              <a:lnSpc>
                <a:spcPct val="80000"/>
              </a:lnSpc>
            </a:pPr>
            <a:r>
              <a:rPr lang="en-US" sz="1200" smtClean="0">
                <a:latin typeface="Arial" pitchFamily="34" charset="0"/>
                <a:cs typeface="Arial" pitchFamily="34" charset="0"/>
              </a:rPr>
              <a:t>Linear and some nonlinear – logit, Poisson, etc.</a:t>
            </a:r>
          </a:p>
          <a:p>
            <a:pPr lvl="1" eaLnBrk="1" hangingPunct="1">
              <a:lnSpc>
                <a:spcPct val="80000"/>
              </a:lnSpc>
            </a:pPr>
            <a:r>
              <a:rPr lang="en-US" sz="1200" smtClean="0">
                <a:latin typeface="Arial" pitchFamily="34" charset="0"/>
                <a:cs typeface="Arial" pitchFamily="34" charset="0"/>
              </a:rPr>
              <a:t>Uses MCMC for MLE (noninformative priors)</a:t>
            </a:r>
          </a:p>
          <a:p>
            <a:pPr eaLnBrk="1" hangingPunct="1">
              <a:lnSpc>
                <a:spcPct val="80000"/>
              </a:lnSpc>
            </a:pPr>
            <a:r>
              <a:rPr lang="en-US" sz="1200" smtClean="0">
                <a:latin typeface="Arial" pitchFamily="34" charset="0"/>
                <a:cs typeface="Arial" pitchFamily="34" charset="0"/>
              </a:rPr>
              <a:t>SAS: Proc Mixed. </a:t>
            </a:r>
          </a:p>
          <a:p>
            <a:pPr lvl="1" eaLnBrk="1" hangingPunct="1">
              <a:lnSpc>
                <a:spcPct val="80000"/>
              </a:lnSpc>
            </a:pPr>
            <a:r>
              <a:rPr lang="en-US" sz="1200" smtClean="0">
                <a:latin typeface="Arial" pitchFamily="34" charset="0"/>
                <a:cs typeface="Arial" pitchFamily="34" charset="0"/>
              </a:rPr>
              <a:t>Classical</a:t>
            </a:r>
          </a:p>
          <a:p>
            <a:pPr lvl="1" eaLnBrk="1" hangingPunct="1">
              <a:lnSpc>
                <a:spcPct val="80000"/>
              </a:lnSpc>
            </a:pPr>
            <a:r>
              <a:rPr lang="en-US" sz="1200" smtClean="0">
                <a:latin typeface="Arial" pitchFamily="34" charset="0"/>
                <a:cs typeface="Arial" pitchFamily="34" charset="0"/>
              </a:rPr>
              <a:t>Uses primarily a kind of GLS/GMM (method of moments algorithm for loglinear models)</a:t>
            </a:r>
          </a:p>
          <a:p>
            <a:pPr eaLnBrk="1" hangingPunct="1">
              <a:lnSpc>
                <a:spcPct val="80000"/>
              </a:lnSpc>
            </a:pPr>
            <a:r>
              <a:rPr lang="en-US" sz="1200" smtClean="0">
                <a:latin typeface="Arial" pitchFamily="34" charset="0"/>
                <a:cs typeface="Arial" pitchFamily="34" charset="0"/>
              </a:rPr>
              <a:t>Stata: Classical</a:t>
            </a:r>
          </a:p>
          <a:p>
            <a:pPr lvl="1" eaLnBrk="1" hangingPunct="1">
              <a:lnSpc>
                <a:spcPct val="80000"/>
              </a:lnSpc>
            </a:pPr>
            <a:r>
              <a:rPr lang="en-US" sz="1200" smtClean="0">
                <a:latin typeface="Arial" pitchFamily="34" charset="0"/>
                <a:cs typeface="Arial" pitchFamily="34" charset="0"/>
              </a:rPr>
              <a:t>Several loglinear models – GLAMM.  Mixing done by quadrature.</a:t>
            </a:r>
          </a:p>
          <a:p>
            <a:pPr lvl="1" eaLnBrk="1" hangingPunct="1">
              <a:lnSpc>
                <a:spcPct val="80000"/>
              </a:lnSpc>
            </a:pPr>
            <a:r>
              <a:rPr lang="en-US" sz="1200" smtClean="0">
                <a:latin typeface="Arial" pitchFamily="34" charset="0"/>
                <a:cs typeface="Arial" pitchFamily="34" charset="0"/>
              </a:rPr>
              <a:t>Maximum simulated likelihood for multinomial choice (Arne Hole, user provided)</a:t>
            </a:r>
          </a:p>
          <a:p>
            <a:pPr eaLnBrk="1" hangingPunct="1">
              <a:lnSpc>
                <a:spcPct val="80000"/>
              </a:lnSpc>
            </a:pPr>
            <a:r>
              <a:rPr lang="en-US" sz="1200" smtClean="0">
                <a:latin typeface="Arial" pitchFamily="34" charset="0"/>
                <a:cs typeface="Arial" pitchFamily="34" charset="0"/>
              </a:rPr>
              <a:t>LIMDEP/NLOGIT</a:t>
            </a:r>
          </a:p>
          <a:p>
            <a:pPr lvl="1" eaLnBrk="1" hangingPunct="1">
              <a:lnSpc>
                <a:spcPct val="80000"/>
              </a:lnSpc>
            </a:pPr>
            <a:r>
              <a:rPr lang="en-US" sz="1200" smtClean="0">
                <a:latin typeface="Arial" pitchFamily="34" charset="0"/>
                <a:cs typeface="Arial" pitchFamily="34" charset="0"/>
              </a:rPr>
              <a:t>Classical</a:t>
            </a:r>
          </a:p>
          <a:p>
            <a:pPr lvl="1" eaLnBrk="1" hangingPunct="1">
              <a:lnSpc>
                <a:spcPct val="80000"/>
              </a:lnSpc>
            </a:pPr>
            <a:r>
              <a:rPr lang="en-US" sz="1200" smtClean="0">
                <a:latin typeface="Arial" pitchFamily="34" charset="0"/>
                <a:cs typeface="Arial" pitchFamily="34" charset="0"/>
              </a:rPr>
              <a:t>Mixing done by Monte Carlo integration – maximum simulated likelihood</a:t>
            </a:r>
          </a:p>
          <a:p>
            <a:pPr lvl="1" eaLnBrk="1" hangingPunct="1">
              <a:lnSpc>
                <a:spcPct val="80000"/>
              </a:lnSpc>
            </a:pPr>
            <a:r>
              <a:rPr lang="en-US" sz="1200" smtClean="0">
                <a:latin typeface="Arial" pitchFamily="34" charset="0"/>
                <a:cs typeface="Arial" pitchFamily="34" charset="0"/>
              </a:rPr>
              <a:t>Numerous linear, nonlinear, loglinear models</a:t>
            </a:r>
          </a:p>
          <a:p>
            <a:pPr eaLnBrk="1" hangingPunct="1">
              <a:lnSpc>
                <a:spcPct val="80000"/>
              </a:lnSpc>
            </a:pPr>
            <a:r>
              <a:rPr lang="en-US" sz="1200" smtClean="0">
                <a:latin typeface="Arial" pitchFamily="34" charset="0"/>
                <a:cs typeface="Arial" pitchFamily="34" charset="0"/>
              </a:rPr>
              <a:t>Ken Train’s Gauss Code, miscellaneous freelance R and Matlab code</a:t>
            </a:r>
          </a:p>
          <a:p>
            <a:pPr lvl="1" eaLnBrk="1" hangingPunct="1">
              <a:lnSpc>
                <a:spcPct val="80000"/>
              </a:lnSpc>
            </a:pPr>
            <a:r>
              <a:rPr lang="en-US" sz="1200" smtClean="0">
                <a:latin typeface="Arial" pitchFamily="34" charset="0"/>
                <a:cs typeface="Arial" pitchFamily="34" charset="0"/>
              </a:rPr>
              <a:t>Monte Carlo integration</a:t>
            </a:r>
          </a:p>
          <a:p>
            <a:pPr lvl="1" eaLnBrk="1" hangingPunct="1">
              <a:lnSpc>
                <a:spcPct val="80000"/>
              </a:lnSpc>
            </a:pPr>
            <a:r>
              <a:rPr lang="en-US" sz="1200" smtClean="0">
                <a:latin typeface="Arial" pitchFamily="34" charset="0"/>
                <a:cs typeface="Arial" pitchFamily="34" charset="0"/>
              </a:rPr>
              <a:t>Mixed Logit (mixed multinomial logit) model only (but free!)</a:t>
            </a:r>
          </a:p>
          <a:p>
            <a:pPr eaLnBrk="1" hangingPunct="1">
              <a:lnSpc>
                <a:spcPct val="80000"/>
              </a:lnSpc>
            </a:pPr>
            <a:r>
              <a:rPr lang="en-US" sz="1200" smtClean="0">
                <a:latin typeface="Arial" pitchFamily="34" charset="0"/>
                <a:cs typeface="Arial" pitchFamily="34" charset="0"/>
              </a:rPr>
              <a:t>Biogeme</a:t>
            </a:r>
          </a:p>
          <a:p>
            <a:pPr lvl="1" eaLnBrk="1" hangingPunct="1">
              <a:lnSpc>
                <a:spcPct val="80000"/>
              </a:lnSpc>
            </a:pPr>
            <a:r>
              <a:rPr lang="en-US" sz="1200" smtClean="0">
                <a:latin typeface="Arial" pitchFamily="34" charset="0"/>
                <a:cs typeface="Arial" pitchFamily="34" charset="0"/>
              </a:rPr>
              <a:t>Multinomial choice models</a:t>
            </a:r>
          </a:p>
          <a:p>
            <a:pPr lvl="1" eaLnBrk="1" hangingPunct="1">
              <a:lnSpc>
                <a:spcPct val="80000"/>
              </a:lnSpc>
            </a:pPr>
            <a:r>
              <a:rPr lang="en-US" sz="1200" smtClean="0">
                <a:latin typeface="Arial" pitchFamily="34" charset="0"/>
                <a:cs typeface="Arial" pitchFamily="34" charset="0"/>
              </a:rPr>
              <a:t>Many experimental models (developer’s hobby)</a:t>
            </a:r>
          </a:p>
        </p:txBody>
      </p:sp>
      <p:sp>
        <p:nvSpPr>
          <p:cNvPr id="60420" name="Text Box 4"/>
          <p:cNvSpPr txBox="1">
            <a:spLocks noChangeArrowheads="1"/>
          </p:cNvSpPr>
          <p:nvPr/>
        </p:nvSpPr>
        <p:spPr bwMode="auto">
          <a:xfrm>
            <a:off x="609600" y="1371600"/>
            <a:ext cx="8229600" cy="641350"/>
          </a:xfrm>
          <a:prstGeom prst="rect">
            <a:avLst/>
          </a:prstGeom>
          <a:noFill/>
          <a:ln w="19050">
            <a:noFill/>
            <a:miter lim="800000"/>
            <a:headEnd/>
            <a:tailEnd/>
          </a:ln>
        </p:spPr>
        <p:txBody>
          <a:bodyPr>
            <a:spAutoFit/>
          </a:bodyPr>
          <a:lstStyle/>
          <a:p>
            <a:pPr>
              <a:spcBef>
                <a:spcPct val="50000"/>
              </a:spcBef>
            </a:pPr>
            <a:r>
              <a:rPr lang="en-US">
                <a:latin typeface="Tahoma" pitchFamily="34" charset="0"/>
              </a:rPr>
              <a:t>Programs differ on the models fitted, the algorithms, the paradigm, and the extensions provided to the simplest RPM, </a:t>
            </a:r>
            <a:r>
              <a:rPr lang="en-US" b="1">
                <a:latin typeface="Tahoma" pitchFamily="34" charset="0"/>
                <a:sym typeface="Symbol" pitchFamily="18" charset="2"/>
              </a:rPr>
              <a:t></a:t>
            </a:r>
            <a:r>
              <a:rPr lang="en-US" b="1" baseline="-25000">
                <a:latin typeface="Tahoma" pitchFamily="34" charset="0"/>
                <a:sym typeface="Symbol" pitchFamily="18" charset="2"/>
              </a:rPr>
              <a:t>i</a:t>
            </a:r>
            <a:r>
              <a:rPr lang="en-US">
                <a:latin typeface="Tahoma" pitchFamily="34" charset="0"/>
                <a:sym typeface="Symbol" pitchFamily="18" charset="2"/>
              </a:rPr>
              <a:t> = </a:t>
            </a:r>
            <a:r>
              <a:rPr lang="en-US" b="1">
                <a:latin typeface="Tahoma" pitchFamily="34" charset="0"/>
                <a:sym typeface="Symbol" pitchFamily="18" charset="2"/>
              </a:rPr>
              <a:t>+w</a:t>
            </a:r>
            <a:r>
              <a:rPr lang="en-US" b="1" baseline="-25000">
                <a:latin typeface="Tahoma" pitchFamily="34" charset="0"/>
                <a:sym typeface="Symbol" pitchFamily="18" charset="2"/>
              </a:rPr>
              <a:t>i</a:t>
            </a:r>
            <a:r>
              <a:rPr lang="en-US">
                <a:latin typeface="Tahoma" pitchFamily="34" charset="0"/>
                <a:sym typeface="Symbol" pitchFamily="18" charset="2"/>
              </a:rPr>
              <a:t>.</a:t>
            </a:r>
          </a:p>
        </p:txBody>
      </p:sp>
    </p:spTree>
    <p:extLst>
      <p:ext uri="{BB962C8B-B14F-4D97-AF65-F5344CB8AC3E}">
        <p14:creationId xmlns:p14="http://schemas.microsoft.com/office/powerpoint/2010/main" val="12026563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819400"/>
            <a:ext cx="7772400" cy="1362075"/>
          </a:xfrm>
        </p:spPr>
        <p:txBody>
          <a:bodyPr/>
          <a:lstStyle/>
          <a:p>
            <a:pPr algn="ctr"/>
            <a:r>
              <a:rPr lang="en-US" smtClean="0"/>
              <a:t>Scaling in Choice Models</a:t>
            </a:r>
            <a:endParaRPr lang="en-US"/>
          </a:p>
        </p:txBody>
      </p:sp>
    </p:spTree>
    <p:extLst>
      <p:ext uri="{BB962C8B-B14F-4D97-AF65-F5344CB8AC3E}">
        <p14:creationId xmlns:p14="http://schemas.microsoft.com/office/powerpoint/2010/main" val="4065543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04800" y="838200"/>
            <a:ext cx="8686800" cy="1143000"/>
          </a:xfrm>
        </p:spPr>
        <p:txBody>
          <a:bodyPr/>
          <a:lstStyle/>
          <a:p>
            <a:r>
              <a:rPr lang="en-US" smtClean="0"/>
              <a:t>Using Degenerate Branches to Reveal Scaling</a:t>
            </a:r>
          </a:p>
        </p:txBody>
      </p:sp>
      <p:sp>
        <p:nvSpPr>
          <p:cNvPr id="40964" name="Line 4"/>
          <p:cNvSpPr>
            <a:spLocks noChangeShapeType="1"/>
          </p:cNvSpPr>
          <p:nvPr/>
        </p:nvSpPr>
        <p:spPr bwMode="auto">
          <a:xfrm flipV="1">
            <a:off x="2971800" y="2667000"/>
            <a:ext cx="16002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65" name="Line 5"/>
          <p:cNvSpPr>
            <a:spLocks noChangeShapeType="1"/>
          </p:cNvSpPr>
          <p:nvPr/>
        </p:nvSpPr>
        <p:spPr bwMode="auto">
          <a:xfrm>
            <a:off x="4572000" y="2667000"/>
            <a:ext cx="16002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66" name="Text Box 6"/>
          <p:cNvSpPr txBox="1">
            <a:spLocks noChangeArrowheads="1"/>
          </p:cNvSpPr>
          <p:nvPr/>
        </p:nvSpPr>
        <p:spPr bwMode="auto">
          <a:xfrm>
            <a:off x="4191000" y="23622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Travel</a:t>
            </a:r>
          </a:p>
        </p:txBody>
      </p:sp>
      <p:sp>
        <p:nvSpPr>
          <p:cNvPr id="40967" name="Text Box 7"/>
          <p:cNvSpPr txBox="1">
            <a:spLocks noChangeArrowheads="1"/>
          </p:cNvSpPr>
          <p:nvPr/>
        </p:nvSpPr>
        <p:spPr bwMode="auto">
          <a:xfrm>
            <a:off x="2133600" y="3167063"/>
            <a:ext cx="914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Fly</a:t>
            </a:r>
          </a:p>
        </p:txBody>
      </p:sp>
      <p:sp>
        <p:nvSpPr>
          <p:cNvPr id="40968" name="Text Box 8"/>
          <p:cNvSpPr txBox="1">
            <a:spLocks noChangeArrowheads="1"/>
          </p:cNvSpPr>
          <p:nvPr/>
        </p:nvSpPr>
        <p:spPr bwMode="auto">
          <a:xfrm>
            <a:off x="4114800" y="3200400"/>
            <a:ext cx="914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Rail</a:t>
            </a:r>
          </a:p>
        </p:txBody>
      </p:sp>
      <p:sp>
        <p:nvSpPr>
          <p:cNvPr id="40969" name="Text Box 9"/>
          <p:cNvSpPr txBox="1">
            <a:spLocks noChangeArrowheads="1"/>
          </p:cNvSpPr>
          <p:nvPr/>
        </p:nvSpPr>
        <p:spPr bwMode="auto">
          <a:xfrm>
            <a:off x="2743200" y="4038600"/>
            <a:ext cx="60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Air</a:t>
            </a:r>
          </a:p>
        </p:txBody>
      </p:sp>
      <p:sp>
        <p:nvSpPr>
          <p:cNvPr id="40970" name="Text Box 10"/>
          <p:cNvSpPr txBox="1">
            <a:spLocks noChangeArrowheads="1"/>
          </p:cNvSpPr>
          <p:nvPr/>
        </p:nvSpPr>
        <p:spPr bwMode="auto">
          <a:xfrm>
            <a:off x="4800600" y="40386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Car</a:t>
            </a:r>
          </a:p>
        </p:txBody>
      </p:sp>
      <p:sp>
        <p:nvSpPr>
          <p:cNvPr id="40971" name="Text Box 11"/>
          <p:cNvSpPr txBox="1">
            <a:spLocks noChangeArrowheads="1"/>
          </p:cNvSpPr>
          <p:nvPr/>
        </p:nvSpPr>
        <p:spPr bwMode="auto">
          <a:xfrm>
            <a:off x="3581400" y="40386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Train</a:t>
            </a:r>
          </a:p>
        </p:txBody>
      </p:sp>
      <p:sp>
        <p:nvSpPr>
          <p:cNvPr id="40972" name="Text Box 12"/>
          <p:cNvSpPr txBox="1">
            <a:spLocks noChangeArrowheads="1"/>
          </p:cNvSpPr>
          <p:nvPr/>
        </p:nvSpPr>
        <p:spPr bwMode="auto">
          <a:xfrm>
            <a:off x="5867400" y="4038600"/>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a:latin typeface="Tahoma" pitchFamily="34" charset="0"/>
              </a:rPr>
              <a:t>  </a:t>
            </a:r>
            <a:r>
              <a:rPr lang="en-US" sz="1600" b="1">
                <a:latin typeface="Tahoma" pitchFamily="34" charset="0"/>
              </a:rPr>
              <a:t>Bus</a:t>
            </a:r>
          </a:p>
        </p:txBody>
      </p:sp>
      <p:sp>
        <p:nvSpPr>
          <p:cNvPr id="40973" name="Text Box 13"/>
          <p:cNvSpPr txBox="1">
            <a:spLocks noChangeArrowheads="1"/>
          </p:cNvSpPr>
          <p:nvPr/>
        </p:nvSpPr>
        <p:spPr bwMode="auto">
          <a:xfrm>
            <a:off x="990600" y="2362200"/>
            <a:ext cx="8382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LIMB</a:t>
            </a:r>
          </a:p>
        </p:txBody>
      </p:sp>
      <p:sp>
        <p:nvSpPr>
          <p:cNvPr id="40974" name="Text Box 14"/>
          <p:cNvSpPr txBox="1">
            <a:spLocks noChangeArrowheads="1"/>
          </p:cNvSpPr>
          <p:nvPr/>
        </p:nvSpPr>
        <p:spPr bwMode="auto">
          <a:xfrm>
            <a:off x="685800" y="3200400"/>
            <a:ext cx="1143000" cy="33813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BRANCH</a:t>
            </a:r>
          </a:p>
        </p:txBody>
      </p:sp>
      <p:sp>
        <p:nvSpPr>
          <p:cNvPr id="40975" name="Text Box 15"/>
          <p:cNvSpPr txBox="1">
            <a:spLocks noChangeArrowheads="1"/>
          </p:cNvSpPr>
          <p:nvPr/>
        </p:nvSpPr>
        <p:spPr bwMode="auto">
          <a:xfrm>
            <a:off x="990600" y="3994150"/>
            <a:ext cx="838200" cy="3492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TWIG</a:t>
            </a:r>
          </a:p>
        </p:txBody>
      </p:sp>
      <p:sp>
        <p:nvSpPr>
          <p:cNvPr id="40976" name="Line 16"/>
          <p:cNvSpPr>
            <a:spLocks noChangeShapeType="1"/>
          </p:cNvSpPr>
          <p:nvPr/>
        </p:nvSpPr>
        <p:spPr bwMode="auto">
          <a:xfrm>
            <a:off x="6172200" y="3505200"/>
            <a:ext cx="0" cy="53340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77" name="Line 17"/>
          <p:cNvSpPr>
            <a:spLocks noChangeShapeType="1"/>
          </p:cNvSpPr>
          <p:nvPr/>
        </p:nvSpPr>
        <p:spPr bwMode="auto">
          <a:xfrm>
            <a:off x="2971800" y="3505200"/>
            <a:ext cx="0" cy="53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78" name="Line 18"/>
          <p:cNvSpPr>
            <a:spLocks noChangeShapeType="1"/>
          </p:cNvSpPr>
          <p:nvPr/>
        </p:nvSpPr>
        <p:spPr bwMode="auto">
          <a:xfrm flipH="1">
            <a:off x="3886200" y="2667000"/>
            <a:ext cx="6858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79" name="Line 19"/>
          <p:cNvSpPr>
            <a:spLocks noChangeShapeType="1"/>
          </p:cNvSpPr>
          <p:nvPr/>
        </p:nvSpPr>
        <p:spPr bwMode="auto">
          <a:xfrm>
            <a:off x="4572000" y="2667000"/>
            <a:ext cx="609600" cy="838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80" name="Line 20"/>
          <p:cNvSpPr>
            <a:spLocks noChangeShapeType="1"/>
          </p:cNvSpPr>
          <p:nvPr/>
        </p:nvSpPr>
        <p:spPr bwMode="auto">
          <a:xfrm>
            <a:off x="5181600" y="3505200"/>
            <a:ext cx="0" cy="53340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81" name="Line 21"/>
          <p:cNvSpPr>
            <a:spLocks noChangeShapeType="1"/>
          </p:cNvSpPr>
          <p:nvPr/>
        </p:nvSpPr>
        <p:spPr bwMode="auto">
          <a:xfrm>
            <a:off x="3886200" y="3505200"/>
            <a:ext cx="0" cy="533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0982" name="Text Box 22"/>
          <p:cNvSpPr txBox="1">
            <a:spLocks noChangeArrowheads="1"/>
          </p:cNvSpPr>
          <p:nvPr/>
        </p:nvSpPr>
        <p:spPr bwMode="auto">
          <a:xfrm>
            <a:off x="5105400" y="3200400"/>
            <a:ext cx="914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Drive</a:t>
            </a:r>
          </a:p>
        </p:txBody>
      </p:sp>
      <p:sp>
        <p:nvSpPr>
          <p:cNvPr id="40983" name="Text Box 23"/>
          <p:cNvSpPr txBox="1">
            <a:spLocks noChangeArrowheads="1"/>
          </p:cNvSpPr>
          <p:nvPr/>
        </p:nvSpPr>
        <p:spPr bwMode="auto">
          <a:xfrm>
            <a:off x="6096000" y="32004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1600" b="1">
                <a:latin typeface="Tahoma" pitchFamily="34" charset="0"/>
              </a:rPr>
              <a:t>GrndPblc</a:t>
            </a:r>
          </a:p>
        </p:txBody>
      </p:sp>
      <p:sp>
        <p:nvSpPr>
          <p:cNvPr id="40984" name="Oval 24"/>
          <p:cNvSpPr>
            <a:spLocks noChangeArrowheads="1"/>
          </p:cNvSpPr>
          <p:nvPr/>
        </p:nvSpPr>
        <p:spPr bwMode="auto">
          <a:xfrm>
            <a:off x="2895600" y="3429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0985" name="Oval 25"/>
          <p:cNvSpPr>
            <a:spLocks noChangeArrowheads="1"/>
          </p:cNvSpPr>
          <p:nvPr/>
        </p:nvSpPr>
        <p:spPr bwMode="auto">
          <a:xfrm>
            <a:off x="3810000" y="3429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0986" name="Oval 26"/>
          <p:cNvSpPr>
            <a:spLocks noChangeArrowheads="1"/>
          </p:cNvSpPr>
          <p:nvPr/>
        </p:nvSpPr>
        <p:spPr bwMode="auto">
          <a:xfrm>
            <a:off x="5105400" y="3429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0987" name="Oval 27"/>
          <p:cNvSpPr>
            <a:spLocks noChangeArrowheads="1"/>
          </p:cNvSpPr>
          <p:nvPr/>
        </p:nvSpPr>
        <p:spPr bwMode="auto">
          <a:xfrm>
            <a:off x="6096000" y="3429000"/>
            <a:ext cx="152400" cy="1524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0988" name="Rectangle 27"/>
          <p:cNvSpPr>
            <a:spLocks noChangeArrowheads="1"/>
          </p:cNvSpPr>
          <p:nvPr/>
        </p:nvSpPr>
        <p:spPr bwMode="auto">
          <a:xfrm>
            <a:off x="1981200" y="2362200"/>
            <a:ext cx="5791200" cy="2057400"/>
          </a:xfrm>
          <a:prstGeom prst="rect">
            <a:avLst/>
          </a:prstGeom>
          <a:solidFill>
            <a:srgbClr val="0066FF">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457200"/>
            <a:ext cx="8229600" cy="1139825"/>
          </a:xfrm>
        </p:spPr>
        <p:txBody>
          <a:bodyPr/>
          <a:lstStyle/>
          <a:p>
            <a:r>
              <a:rPr lang="en-US" smtClean="0"/>
              <a:t>Scaling in Transport Modes</a:t>
            </a:r>
          </a:p>
        </p:txBody>
      </p:sp>
      <p:sp>
        <p:nvSpPr>
          <p:cNvPr id="41987" name="Text Box 3"/>
          <p:cNvSpPr txBox="1">
            <a:spLocks noChangeArrowheads="1"/>
          </p:cNvSpPr>
          <p:nvPr/>
        </p:nvSpPr>
        <p:spPr bwMode="auto">
          <a:xfrm>
            <a:off x="457200" y="1600200"/>
            <a:ext cx="5715000"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cs typeface="Courier New" pitchFamily="49" charset="0"/>
              </a:rPr>
              <a:t>-----------------------------------------------------------</a:t>
            </a:r>
          </a:p>
          <a:p>
            <a:r>
              <a:rPr lang="en-US" sz="1200" b="1">
                <a:latin typeface="Courier New" pitchFamily="49" charset="0"/>
                <a:cs typeface="Courier New" pitchFamily="49" charset="0"/>
              </a:rPr>
              <a:t>FIML Nested Multinomial Logit Model</a:t>
            </a:r>
          </a:p>
          <a:p>
            <a:r>
              <a:rPr lang="en-US" sz="1200" b="1">
                <a:latin typeface="Courier New" pitchFamily="49" charset="0"/>
                <a:cs typeface="Courier New" pitchFamily="49" charset="0"/>
              </a:rPr>
              <a:t>Dependent variable                 MODE</a:t>
            </a:r>
          </a:p>
          <a:p>
            <a:r>
              <a:rPr lang="en-US" sz="1200" b="1">
                <a:latin typeface="Courier New" pitchFamily="49" charset="0"/>
                <a:cs typeface="Courier New" pitchFamily="49" charset="0"/>
              </a:rPr>
              <a:t>Log likelihood function      -182.42834</a:t>
            </a:r>
          </a:p>
          <a:p>
            <a:r>
              <a:rPr lang="en-US" sz="1200" b="1">
                <a:latin typeface="Courier New" pitchFamily="49" charset="0"/>
                <a:cs typeface="Courier New" pitchFamily="49" charset="0"/>
              </a:rPr>
              <a:t>The model has 2 levels.</a:t>
            </a:r>
          </a:p>
          <a:p>
            <a:r>
              <a:rPr lang="en-US" sz="1200" b="1">
                <a:latin typeface="Courier New" pitchFamily="49" charset="0"/>
                <a:cs typeface="Courier New" pitchFamily="49" charset="0"/>
              </a:rPr>
              <a:t>Nested Logit form:IVparms=Taub|l,r,Sl|r</a:t>
            </a:r>
          </a:p>
          <a:p>
            <a:r>
              <a:rPr lang="en-US" sz="1200" b="1">
                <a:latin typeface="Courier New" pitchFamily="49" charset="0"/>
                <a:cs typeface="Courier New" pitchFamily="49" charset="0"/>
              </a:rPr>
              <a:t>&amp; Fr.No normalizations imposed a priori</a:t>
            </a:r>
          </a:p>
          <a:p>
            <a:r>
              <a:rPr lang="en-US" sz="1200" b="1">
                <a:latin typeface="Courier New" pitchFamily="49" charset="0"/>
                <a:cs typeface="Courier New" pitchFamily="49" charset="0"/>
              </a:rPr>
              <a:t>Number of obs.=   210, skipped    0 obs</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Variable| Coefficient    Standard Error  b/St.Er. P[|Z|&gt;z]</a:t>
            </a:r>
          </a:p>
          <a:p>
            <a:r>
              <a:rPr lang="en-US" sz="1200" b="1">
                <a:latin typeface="Courier New" pitchFamily="49" charset="0"/>
                <a:cs typeface="Courier New" pitchFamily="49" charset="0"/>
              </a:rPr>
              <a:t>--------+--------------------------------------------------</a:t>
            </a:r>
          </a:p>
          <a:p>
            <a:r>
              <a:rPr lang="en-US" sz="1200" b="1">
                <a:latin typeface="Courier New" pitchFamily="49" charset="0"/>
                <a:cs typeface="Courier New" pitchFamily="49" charset="0"/>
              </a:rPr>
              <a:t>        |Attributes in the Utility Functions (beta)</a:t>
            </a:r>
          </a:p>
          <a:p>
            <a:r>
              <a:rPr lang="en-US" sz="1200" b="1">
                <a:latin typeface="Courier New" pitchFamily="49" charset="0"/>
                <a:cs typeface="Courier New" pitchFamily="49" charset="0"/>
              </a:rPr>
              <a:t>      GC|     .09622**        .03875        2.483   .0130</a:t>
            </a:r>
          </a:p>
          <a:p>
            <a:r>
              <a:rPr lang="en-US" sz="1200" b="1">
                <a:latin typeface="Courier New" pitchFamily="49" charset="0"/>
                <a:cs typeface="Courier New" pitchFamily="49" charset="0"/>
              </a:rPr>
              <a:t>    TTME|    -.08331***       .02697       -3.089   .0020</a:t>
            </a:r>
          </a:p>
          <a:p>
            <a:r>
              <a:rPr lang="sv-SE" sz="1200" b="1">
                <a:latin typeface="Courier New" pitchFamily="49" charset="0"/>
                <a:cs typeface="Courier New" pitchFamily="49" charset="0"/>
              </a:rPr>
              <a:t>    INVT|    -.01888***       .00684       -2.760   .0058</a:t>
            </a:r>
          </a:p>
          <a:p>
            <a:r>
              <a:rPr lang="it-IT" sz="1200" b="1">
                <a:latin typeface="Courier New" pitchFamily="49" charset="0"/>
                <a:cs typeface="Courier New" pitchFamily="49" charset="0"/>
              </a:rPr>
              <a:t>    INVC|    -.10904***       .03677       -2.966   .0030</a:t>
            </a:r>
          </a:p>
          <a:p>
            <a:r>
              <a:rPr lang="en-US" sz="1200" b="1">
                <a:latin typeface="Courier New" pitchFamily="49" charset="0"/>
                <a:cs typeface="Courier New" pitchFamily="49" charset="0"/>
              </a:rPr>
              <a:t>   A_AIR|    4.50827***      1.33062        3.388   .0007</a:t>
            </a:r>
          </a:p>
          <a:p>
            <a:r>
              <a:rPr lang="pt-BR" sz="1200" b="1">
                <a:latin typeface="Courier New" pitchFamily="49" charset="0"/>
                <a:cs typeface="Courier New" pitchFamily="49" charset="0"/>
              </a:rPr>
              <a:t> A_TRAIN|    3.35580***       .90490        3.708   .0002</a:t>
            </a:r>
          </a:p>
          <a:p>
            <a:r>
              <a:rPr lang="en-US" sz="1200" b="1">
                <a:latin typeface="Courier New" pitchFamily="49" charset="0"/>
                <a:cs typeface="Courier New" pitchFamily="49" charset="0"/>
              </a:rPr>
              <a:t>   A_BUS|    3.11885**       1.33138        2.343   .0192</a:t>
            </a:r>
          </a:p>
          <a:p>
            <a:r>
              <a:rPr lang="pt-BR" sz="1200" b="1">
                <a:latin typeface="Courier New" pitchFamily="49" charset="0"/>
                <a:cs typeface="Courier New" pitchFamily="49" charset="0"/>
              </a:rPr>
              <a:t>        |IV parameters, tau(b|l,r),sigma(l|r),phi(r)</a:t>
            </a:r>
          </a:p>
          <a:p>
            <a:r>
              <a:rPr lang="sv-SE" sz="1200" b="1">
                <a:latin typeface="Courier New" pitchFamily="49" charset="0"/>
                <a:cs typeface="Courier New" pitchFamily="49" charset="0"/>
              </a:rPr>
              <a:t>     FLY|    1.65512**        .79212        2.089   .0367</a:t>
            </a:r>
          </a:p>
          <a:p>
            <a:r>
              <a:rPr lang="en-US" sz="1200" b="1">
                <a:latin typeface="Courier New" pitchFamily="49" charset="0"/>
                <a:cs typeface="Courier New" pitchFamily="49" charset="0"/>
              </a:rPr>
              <a:t>    RAIL|     .92758***       .11822        7.846   .0000</a:t>
            </a:r>
          </a:p>
          <a:p>
            <a:r>
              <a:rPr lang="fi-FI" sz="1200" b="1">
                <a:latin typeface="Courier New" pitchFamily="49" charset="0"/>
                <a:cs typeface="Courier New" pitchFamily="49" charset="0"/>
              </a:rPr>
              <a:t>LOCLMASS|    1.00787***       .15131        6.661   .0000</a:t>
            </a:r>
          </a:p>
          <a:p>
            <a:r>
              <a:rPr lang="en-US" sz="1200" b="1">
                <a:latin typeface="Courier New" pitchFamily="49" charset="0"/>
                <a:cs typeface="Courier New" pitchFamily="49" charset="0"/>
              </a:rPr>
              <a:t>   DRIVE|    1.00000        ......(Fixed Parameter)......</a:t>
            </a:r>
          </a:p>
          <a:p>
            <a:r>
              <a:rPr lang="en-US" sz="1200" b="1">
                <a:latin typeface="Courier New" pitchFamily="49" charset="0"/>
                <a:cs typeface="Courier New" pitchFamily="49" charset="0"/>
              </a:rPr>
              <a:t>--------+--------------------------------------------------</a:t>
            </a:r>
          </a:p>
          <a:p>
            <a:pPr eaLnBrk="1" hangingPunct="1">
              <a:spcBef>
                <a:spcPct val="50000"/>
              </a:spcBef>
            </a:pPr>
            <a:endParaRPr lang="en-US" sz="1200" b="1">
              <a:solidFill>
                <a:srgbClr val="000000"/>
              </a:solidFill>
              <a:latin typeface="Courier New" pitchFamily="49" charset="0"/>
            </a:endParaRPr>
          </a:p>
        </p:txBody>
      </p:sp>
      <p:sp>
        <p:nvSpPr>
          <p:cNvPr id="41988" name="TextBox 3"/>
          <p:cNvSpPr txBox="1">
            <a:spLocks noChangeArrowheads="1"/>
          </p:cNvSpPr>
          <p:nvPr/>
        </p:nvSpPr>
        <p:spPr bwMode="auto">
          <a:xfrm>
            <a:off x="6172200" y="1752600"/>
            <a:ext cx="2590800" cy="14462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100" b="1">
                <a:latin typeface="Courier New" pitchFamily="49" charset="0"/>
                <a:cs typeface="Courier New" pitchFamily="49" charset="0"/>
              </a:rPr>
              <a:t>NLOGIT ; Lhs=mode</a:t>
            </a:r>
          </a:p>
          <a:p>
            <a:r>
              <a:rPr lang="en-US" sz="1100" b="1">
                <a:latin typeface="Courier New" pitchFamily="49" charset="0"/>
                <a:cs typeface="Courier New" pitchFamily="49" charset="0"/>
              </a:rPr>
              <a:t>; Rhs=gc,ttme,invt,invc,one </a:t>
            </a:r>
          </a:p>
          <a:p>
            <a:r>
              <a:rPr lang="en-US" sz="1100" b="1">
                <a:latin typeface="Courier New" pitchFamily="49" charset="0"/>
                <a:cs typeface="Courier New" pitchFamily="49" charset="0"/>
              </a:rPr>
              <a:t>; Choices=air,train,bus,car</a:t>
            </a:r>
          </a:p>
          <a:p>
            <a:r>
              <a:rPr lang="en-US" sz="1100" b="1">
                <a:latin typeface="Courier New" pitchFamily="49" charset="0"/>
                <a:cs typeface="Courier New" pitchFamily="49" charset="0"/>
              </a:rPr>
              <a:t>; Tree=Fly(Air),</a:t>
            </a:r>
            <a:br>
              <a:rPr lang="en-US" sz="1100" b="1">
                <a:latin typeface="Courier New" pitchFamily="49" charset="0"/>
                <a:cs typeface="Courier New" pitchFamily="49" charset="0"/>
              </a:rPr>
            </a:br>
            <a:r>
              <a:rPr lang="en-US" sz="1100" b="1">
                <a:latin typeface="Courier New" pitchFamily="49" charset="0"/>
                <a:cs typeface="Courier New" pitchFamily="49" charset="0"/>
              </a:rPr>
              <a:t>       Rail(train),</a:t>
            </a:r>
          </a:p>
          <a:p>
            <a:r>
              <a:rPr lang="en-US" sz="1100" b="1">
                <a:latin typeface="Courier New" pitchFamily="49" charset="0"/>
                <a:cs typeface="Courier New" pitchFamily="49" charset="0"/>
              </a:rPr>
              <a:t>       LoclMass(bus),</a:t>
            </a:r>
          </a:p>
          <a:p>
            <a:r>
              <a:rPr lang="en-US" sz="1100" b="1">
                <a:latin typeface="Courier New" pitchFamily="49" charset="0"/>
                <a:cs typeface="Courier New" pitchFamily="49" charset="0"/>
              </a:rPr>
              <a:t>       Drive(Car)</a:t>
            </a:r>
          </a:p>
          <a:p>
            <a:r>
              <a:rPr lang="en-US" sz="1100" b="1">
                <a:latin typeface="Courier New" pitchFamily="49" charset="0"/>
                <a:cs typeface="Courier New" pitchFamily="49" charset="0"/>
              </a:rPr>
              <a:t>; ivset:(drive)=[1]$</a:t>
            </a:r>
            <a:endParaRPr lang="en-US" sz="1100">
              <a:latin typeface="Courier New" pitchFamily="49" charset="0"/>
              <a:cs typeface="Courier New" pitchFamily="49" charset="0"/>
            </a:endParaRPr>
          </a:p>
        </p:txBody>
      </p:sp>
      <p:sp>
        <p:nvSpPr>
          <p:cNvPr id="41989" name="Rectangle 4"/>
          <p:cNvSpPr>
            <a:spLocks noChangeArrowheads="1"/>
          </p:cNvSpPr>
          <p:nvPr/>
        </p:nvSpPr>
        <p:spPr bwMode="auto">
          <a:xfrm>
            <a:off x="6172200" y="1752600"/>
            <a:ext cx="2590800" cy="14478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b="1" smtClean="0"/>
              <a:t>A Model with Choice Heteroscedasticity</a:t>
            </a:r>
          </a:p>
        </p:txBody>
      </p:sp>
      <p:graphicFrame>
        <p:nvGraphicFramePr>
          <p:cNvPr id="1026" name="Object 4"/>
          <p:cNvGraphicFramePr>
            <a:graphicFrameLocks noGrp="1" noChangeAspect="1"/>
          </p:cNvGraphicFramePr>
          <p:nvPr>
            <p:ph idx="1"/>
          </p:nvPr>
        </p:nvGraphicFramePr>
        <p:xfrm>
          <a:off x="1095375" y="1905000"/>
          <a:ext cx="7027863" cy="3897313"/>
        </p:xfrm>
        <a:graphic>
          <a:graphicData uri="http://schemas.openxmlformats.org/presentationml/2006/ole">
            <mc:AlternateContent xmlns:mc="http://schemas.openxmlformats.org/markup-compatibility/2006">
              <mc:Choice xmlns:v="urn:schemas-microsoft-com:vml" Requires="v">
                <p:oleObj spid="_x0000_s102404" name="Equation" r:id="rId4" imgW="4076700" imgH="2260600" progId="Equation.DSMT4">
                  <p:embed/>
                </p:oleObj>
              </mc:Choice>
              <mc:Fallback>
                <p:oleObj name="Equation" r:id="rId4" imgW="4076700" imgH="22606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375" y="1905000"/>
                        <a:ext cx="7027863" cy="3897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4191000" y="1905000"/>
            <a:ext cx="838200" cy="457200"/>
          </a:xfrm>
          <a:prstGeom prst="rect">
            <a:avLst/>
          </a:prstGeom>
          <a:solidFill>
            <a:srgbClr val="7030A0">
              <a:alpha val="20000"/>
            </a:srgbClr>
          </a:solidFill>
          <a:ln w="19050" cap="flat" cmpd="sng" algn="ctr">
            <a:solidFill>
              <a:srgbClr val="000000">
                <a:alpha val="1607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3733800" y="3581400"/>
            <a:ext cx="4038600" cy="1066800"/>
          </a:xfrm>
          <a:prstGeom prst="rect">
            <a:avLst/>
          </a:prstGeom>
          <a:solidFill>
            <a:srgbClr val="7030A0">
              <a:alpha val="20000"/>
            </a:srgbClr>
          </a:solidFill>
          <a:ln w="19050" cap="flat" cmpd="sng" algn="ctr">
            <a:solidFill>
              <a:srgbClr val="000000">
                <a:alpha val="1607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762000"/>
            <a:ext cx="7772400" cy="990600"/>
          </a:xfrm>
        </p:spPr>
        <p:txBody>
          <a:bodyPr/>
          <a:lstStyle/>
          <a:p>
            <a:pPr eaLnBrk="1" hangingPunct="1"/>
            <a:r>
              <a:rPr lang="en-US" smtClean="0"/>
              <a:t>Heteroscedastic Extreme Value Model (1)</a:t>
            </a:r>
          </a:p>
        </p:txBody>
      </p:sp>
      <p:sp>
        <p:nvSpPr>
          <p:cNvPr id="10243" name="Text Box 3"/>
          <p:cNvSpPr txBox="1">
            <a:spLocks noChangeArrowheads="1"/>
          </p:cNvSpPr>
          <p:nvPr/>
        </p:nvSpPr>
        <p:spPr bwMode="auto">
          <a:xfrm>
            <a:off x="838200" y="1828800"/>
            <a:ext cx="7848600" cy="3921125"/>
          </a:xfrm>
          <a:prstGeom prst="rect">
            <a:avLst/>
          </a:prstGeom>
          <a:noFill/>
          <a:ln w="9525">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Start values obtained using MNL model       |</a:t>
            </a:r>
          </a:p>
          <a:p>
            <a:r>
              <a:rPr lang="en-US" sz="1400" b="1">
                <a:latin typeface="Courier New" pitchFamily="49" charset="0"/>
              </a:rPr>
              <a:t>| Maximum Likelihood Estimates                |</a:t>
            </a:r>
          </a:p>
          <a:p>
            <a:r>
              <a:rPr lang="en-US" sz="1400" b="1">
                <a:latin typeface="Courier New" pitchFamily="49" charset="0"/>
              </a:rPr>
              <a:t>| Log likelihood function       -184.5067     |</a:t>
            </a:r>
          </a:p>
          <a:p>
            <a:r>
              <a:rPr lang="en-US" sz="1400" b="1">
                <a:latin typeface="Courier New" pitchFamily="49" charset="0"/>
              </a:rPr>
              <a:t>| Dependent variable               Choice     |</a:t>
            </a:r>
          </a:p>
          <a:p>
            <a:r>
              <a:rPr lang="en-US" sz="1400" b="1">
                <a:latin typeface="Courier New" pitchFamily="49" charset="0"/>
              </a:rPr>
              <a:t>| Response data are given as ind. choice.     |</a:t>
            </a:r>
          </a:p>
          <a:p>
            <a:r>
              <a:rPr lang="en-US" sz="1400" b="1">
                <a:latin typeface="Courier New" pitchFamily="49" charset="0"/>
              </a:rPr>
              <a:t>| Number of obs.=   210, skipped   0 bad obs.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a:t>
            </a:r>
          </a:p>
          <a:p>
            <a:r>
              <a:rPr lang="en-US" sz="1400" b="1">
                <a:latin typeface="Courier New" pitchFamily="49" charset="0"/>
              </a:rPr>
              <a:t>+--------+--------------+----------------+--------+--------+</a:t>
            </a:r>
          </a:p>
          <a:p>
            <a:r>
              <a:rPr lang="en-US" sz="1400" b="1">
                <a:latin typeface="Courier New" pitchFamily="49" charset="0"/>
              </a:rPr>
              <a:t> GC      |     .06929537       .01743306     3.975   .0001</a:t>
            </a:r>
          </a:p>
          <a:p>
            <a:r>
              <a:rPr lang="en-US" sz="1400" b="1">
                <a:latin typeface="Courier New" pitchFamily="49" charset="0"/>
              </a:rPr>
              <a:t> TTME    |    -.10364955       .01093815    -9.476   .0000</a:t>
            </a:r>
          </a:p>
          <a:p>
            <a:r>
              <a:rPr lang="en-US" sz="1400" b="1">
                <a:latin typeface="Courier New" pitchFamily="49" charset="0"/>
              </a:rPr>
              <a:t> INVC    |    -.08493182       .01938251    -4.382   .0000</a:t>
            </a:r>
          </a:p>
          <a:p>
            <a:r>
              <a:rPr lang="en-US" sz="1400" b="1">
                <a:latin typeface="Courier New" pitchFamily="49" charset="0"/>
              </a:rPr>
              <a:t> INVT    |    -.01333220       .00251698    -5.297   .0000</a:t>
            </a:r>
          </a:p>
          <a:p>
            <a:r>
              <a:rPr lang="en-US" sz="1400" b="1">
                <a:latin typeface="Courier New" pitchFamily="49" charset="0"/>
              </a:rPr>
              <a:t> AASC    |    5.20474275       .90521312     5.750   .0000</a:t>
            </a:r>
          </a:p>
          <a:p>
            <a:r>
              <a:rPr lang="en-US" sz="1400" b="1">
                <a:latin typeface="Courier New" pitchFamily="49" charset="0"/>
              </a:rPr>
              <a:t> TASC    |    4.36060457       .51066543     8.539   .0000</a:t>
            </a:r>
          </a:p>
          <a:p>
            <a:r>
              <a:rPr lang="en-US" sz="1400" b="1">
                <a:latin typeface="Courier New" pitchFamily="49" charset="0"/>
              </a:rPr>
              <a:t> BASC    |    3.76323447       .50625946     7.433   .0000</a:t>
            </a:r>
          </a:p>
        </p:txBody>
      </p:sp>
      <p:sp>
        <p:nvSpPr>
          <p:cNvPr id="10244" name="Line 4"/>
          <p:cNvSpPr>
            <a:spLocks noChangeShapeType="1"/>
          </p:cNvSpPr>
          <p:nvPr/>
        </p:nvSpPr>
        <p:spPr bwMode="auto">
          <a:xfrm flipH="1">
            <a:off x="5257800" y="2209800"/>
            <a:ext cx="12954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838200"/>
            <a:ext cx="8229600" cy="788988"/>
          </a:xfrm>
        </p:spPr>
        <p:txBody>
          <a:bodyPr/>
          <a:lstStyle/>
          <a:p>
            <a:pPr eaLnBrk="1" hangingPunct="1"/>
            <a:r>
              <a:rPr lang="en-US" smtClean="0"/>
              <a:t>Heteroscedastic Extreme Value Model (2)</a:t>
            </a:r>
          </a:p>
        </p:txBody>
      </p:sp>
      <p:sp>
        <p:nvSpPr>
          <p:cNvPr id="11267" name="Text Box 3"/>
          <p:cNvSpPr txBox="1">
            <a:spLocks noChangeArrowheads="1"/>
          </p:cNvSpPr>
          <p:nvPr/>
        </p:nvSpPr>
        <p:spPr bwMode="auto">
          <a:xfrm>
            <a:off x="685800" y="1524000"/>
            <a:ext cx="7848600" cy="5124480"/>
          </a:xfrm>
          <a:prstGeom prst="rect">
            <a:avLst/>
          </a:prstGeom>
          <a:noFill/>
          <a:ln w="9525">
            <a:noFill/>
            <a:miter lim="800000"/>
            <a:headEnd/>
            <a:tailEnd/>
          </a:ln>
        </p:spPr>
        <p:txBody>
          <a:bodyPr>
            <a:spAutoFit/>
          </a:bodyPr>
          <a:lstStyle/>
          <a:p>
            <a:pPr eaLnBrk="1" hangingPunct="1">
              <a:lnSpc>
                <a:spcPct val="30000"/>
              </a:lnSpc>
              <a:spcBef>
                <a:spcPct val="50000"/>
              </a:spcBef>
            </a:pPr>
            <a:endParaRPr lang="en-US" sz="1000">
              <a:solidFill>
                <a:schemeClr val="folHlink"/>
              </a:solidFill>
              <a:latin typeface="Arial" charset="0"/>
            </a:endParaRPr>
          </a:p>
          <a:p>
            <a:r>
              <a:rPr lang="en-US" sz="1200" b="1">
                <a:latin typeface="Courier New" pitchFamily="49" charset="0"/>
              </a:rPr>
              <a:t>+---------------------------------------------+</a:t>
            </a:r>
          </a:p>
          <a:p>
            <a:r>
              <a:rPr lang="en-US" sz="1200" b="1">
                <a:latin typeface="Courier New" pitchFamily="49" charset="0"/>
              </a:rPr>
              <a:t>| Heteroskedastic Extreme Value Model         |</a:t>
            </a:r>
          </a:p>
          <a:p>
            <a:r>
              <a:rPr lang="en-US" sz="1200" b="1">
                <a:latin typeface="Courier New" pitchFamily="49" charset="0"/>
              </a:rPr>
              <a:t>| Log likelihood function       -182.4440     </a:t>
            </a:r>
            <a:r>
              <a:rPr lang="en-US" sz="1200" b="1" smtClean="0">
                <a:latin typeface="Courier New" pitchFamily="49" charset="0"/>
              </a:rPr>
              <a:t>|  (MNL logL was -184.5067)</a:t>
            </a:r>
            <a:endParaRPr lang="en-US" sz="1200" b="1">
              <a:latin typeface="Courier New" pitchFamily="49" charset="0"/>
            </a:endParaRPr>
          </a:p>
          <a:p>
            <a:r>
              <a:rPr lang="en-US" sz="1200" b="1">
                <a:latin typeface="Courier New" pitchFamily="49" charset="0"/>
              </a:rPr>
              <a:t>| Number of parameters                 10     |</a:t>
            </a:r>
          </a:p>
          <a:p>
            <a:r>
              <a:rPr lang="en-US" sz="1200" b="1">
                <a:latin typeface="Courier New" pitchFamily="49" charset="0"/>
              </a:rPr>
              <a:t>| Restricted log likelihood     -291.1218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a:t>
            </a:r>
          </a:p>
          <a:p>
            <a:r>
              <a:rPr lang="en-US" sz="1200" b="1">
                <a:latin typeface="Courier New" pitchFamily="49" charset="0"/>
              </a:rPr>
              <a:t>+--------+--------------+----------------+--------+--------+</a:t>
            </a:r>
          </a:p>
          <a:p>
            <a:r>
              <a:rPr lang="en-US" sz="1200" b="1">
                <a:latin typeface="Courier New" pitchFamily="49" charset="0"/>
              </a:rPr>
              <a:t>---------+Attributes in the Utility Functions (beta)</a:t>
            </a:r>
          </a:p>
          <a:p>
            <a:r>
              <a:rPr lang="en-US" sz="1200" b="1">
                <a:latin typeface="Courier New" pitchFamily="49" charset="0"/>
              </a:rPr>
              <a:t> GC      |     .11903513       .06402510     1.859   .0630</a:t>
            </a:r>
          </a:p>
          <a:p>
            <a:r>
              <a:rPr lang="en-US" sz="1200" b="1">
                <a:latin typeface="Courier New" pitchFamily="49" charset="0"/>
              </a:rPr>
              <a:t> TTME    |    -.11525581       .05721397    -2.014   .0440</a:t>
            </a:r>
          </a:p>
          <a:p>
            <a:r>
              <a:rPr lang="en-US" sz="1200" b="1">
                <a:latin typeface="Courier New" pitchFamily="49" charset="0"/>
              </a:rPr>
              <a:t> INVC    |    -.15515877       .07928045    -1.957   .0503</a:t>
            </a:r>
          </a:p>
          <a:p>
            <a:r>
              <a:rPr lang="en-US" sz="1200" b="1">
                <a:latin typeface="Courier New" pitchFamily="49" charset="0"/>
              </a:rPr>
              <a:t> INVT    |    -.02276939       .01122762    -2.028   .0426</a:t>
            </a:r>
          </a:p>
          <a:p>
            <a:r>
              <a:rPr lang="en-US" sz="1200" b="1">
                <a:latin typeface="Courier New" pitchFamily="49" charset="0"/>
              </a:rPr>
              <a:t> AASC    |    4.69411460      2.48091789     1.892   .0585</a:t>
            </a:r>
          </a:p>
          <a:p>
            <a:r>
              <a:rPr lang="en-US" sz="1200" b="1">
                <a:latin typeface="Courier New" pitchFamily="49" charset="0"/>
              </a:rPr>
              <a:t> TASC    |    5.15629868      2.05743764     2.506   .0122</a:t>
            </a:r>
          </a:p>
          <a:p>
            <a:r>
              <a:rPr lang="en-US" sz="1200" b="1">
                <a:latin typeface="Courier New" pitchFamily="49" charset="0"/>
              </a:rPr>
              <a:t> BASC    |    5.03046595      1.98259353     2.537   .0112</a:t>
            </a:r>
          </a:p>
          <a:p>
            <a:r>
              <a:rPr lang="en-US" sz="1200" b="1">
                <a:latin typeface="Courier New" pitchFamily="49" charset="0"/>
              </a:rPr>
              <a:t>---------+</a:t>
            </a:r>
            <a:r>
              <a:rPr lang="en-US" sz="1200" b="1">
                <a:solidFill>
                  <a:srgbClr val="FF3300"/>
                </a:solidFill>
                <a:latin typeface="Courier New" pitchFamily="49" charset="0"/>
              </a:rPr>
              <a:t>Scale Parameters of Extreme Value Distns Minus 1.0</a:t>
            </a:r>
          </a:p>
          <a:p>
            <a:r>
              <a:rPr lang="en-US" sz="1200" b="1">
                <a:latin typeface="Courier New" pitchFamily="49" charset="0"/>
              </a:rPr>
              <a:t> s_AIR   |    -.57864278       .21991837    -2.631   .0085</a:t>
            </a:r>
          </a:p>
          <a:p>
            <a:r>
              <a:rPr lang="en-US" sz="1200" b="1">
                <a:latin typeface="Courier New" pitchFamily="49" charset="0"/>
              </a:rPr>
              <a:t> s_TRAIN |    -.45878559       .34971034    -1.312   .1896</a:t>
            </a:r>
          </a:p>
          <a:p>
            <a:r>
              <a:rPr lang="en-US" sz="1200" b="1">
                <a:latin typeface="Courier New" pitchFamily="49" charset="0"/>
              </a:rPr>
              <a:t> s_BUS   |     .26094835       .94582863      .276   .7826</a:t>
            </a:r>
          </a:p>
          <a:p>
            <a:r>
              <a:rPr lang="en-US" sz="1200" b="1">
                <a:latin typeface="Courier New" pitchFamily="49" charset="0"/>
              </a:rPr>
              <a:t> s_CAR   |       .000000    ......(Fixed Parameter).......</a:t>
            </a:r>
          </a:p>
          <a:p>
            <a:r>
              <a:rPr lang="en-US" sz="1200" b="1">
                <a:latin typeface="Courier New" pitchFamily="49" charset="0"/>
              </a:rPr>
              <a:t>---------+</a:t>
            </a:r>
            <a:r>
              <a:rPr lang="en-US" sz="1200" b="1">
                <a:solidFill>
                  <a:srgbClr val="FF3300"/>
                </a:solidFill>
                <a:latin typeface="Courier New" pitchFamily="49" charset="0"/>
              </a:rPr>
              <a:t>Std.Dev=pi/(theta*sqr(6)) for H.E.V. distribution.</a:t>
            </a:r>
          </a:p>
          <a:p>
            <a:r>
              <a:rPr lang="en-US" sz="1200" b="1">
                <a:latin typeface="Courier New" pitchFamily="49" charset="0"/>
              </a:rPr>
              <a:t> s_AIR   |    3.04385384      1.58867426     1.916   .0554</a:t>
            </a:r>
          </a:p>
          <a:p>
            <a:r>
              <a:rPr lang="en-US" sz="1200" b="1">
                <a:latin typeface="Courier New" pitchFamily="49" charset="0"/>
              </a:rPr>
              <a:t> s_TRAIN |    2.36976283      1.53124258     1.548   .1217</a:t>
            </a:r>
          </a:p>
          <a:p>
            <a:r>
              <a:rPr lang="en-US" sz="1200" b="1">
                <a:latin typeface="Courier New" pitchFamily="49" charset="0"/>
              </a:rPr>
              <a:t> s_BUS   |    1.01713111       .76294300     1.333   .1825</a:t>
            </a:r>
          </a:p>
          <a:p>
            <a:r>
              <a:rPr lang="en-US" sz="1200" b="1">
                <a:latin typeface="Courier New" pitchFamily="49" charset="0"/>
              </a:rPr>
              <a:t> s_CAR   |    1.28254980    ......(Fixed Parameter).......</a:t>
            </a:r>
          </a:p>
        </p:txBody>
      </p:sp>
      <p:sp>
        <p:nvSpPr>
          <p:cNvPr id="11268" name="Text Box 6"/>
          <p:cNvSpPr txBox="1">
            <a:spLocks noChangeArrowheads="1"/>
          </p:cNvSpPr>
          <p:nvPr/>
        </p:nvSpPr>
        <p:spPr bwMode="auto">
          <a:xfrm>
            <a:off x="6400800" y="4953000"/>
            <a:ext cx="2514600" cy="355600"/>
          </a:xfrm>
          <a:prstGeom prst="rect">
            <a:avLst/>
          </a:prstGeom>
          <a:noFill/>
          <a:ln w="19050">
            <a:solidFill>
              <a:schemeClr val="tx1"/>
            </a:solidFill>
            <a:miter lim="800000"/>
            <a:headEnd/>
            <a:tailEnd/>
          </a:ln>
        </p:spPr>
        <p:txBody>
          <a:bodyPr>
            <a:spAutoFit/>
          </a:bodyPr>
          <a:lstStyle/>
          <a:p>
            <a:pPr eaLnBrk="1" hangingPunct="1">
              <a:spcBef>
                <a:spcPct val="50000"/>
              </a:spcBef>
            </a:pPr>
            <a:r>
              <a:rPr lang="en-US" sz="1600">
                <a:latin typeface="Tahoma" pitchFamily="34" charset="0"/>
              </a:rPr>
              <a:t>Normalized for estimation</a:t>
            </a:r>
          </a:p>
        </p:txBody>
      </p:sp>
      <p:sp>
        <p:nvSpPr>
          <p:cNvPr id="11269" name="Text Box 7"/>
          <p:cNvSpPr txBox="1">
            <a:spLocks noChangeArrowheads="1"/>
          </p:cNvSpPr>
          <p:nvPr/>
        </p:nvSpPr>
        <p:spPr bwMode="auto">
          <a:xfrm>
            <a:off x="6400800" y="5867400"/>
            <a:ext cx="2438400" cy="355600"/>
          </a:xfrm>
          <a:prstGeom prst="rect">
            <a:avLst/>
          </a:prstGeom>
          <a:noFill/>
          <a:ln w="19050">
            <a:solidFill>
              <a:schemeClr val="tx1"/>
            </a:solidFill>
            <a:miter lim="800000"/>
            <a:headEnd/>
            <a:tailEnd/>
          </a:ln>
        </p:spPr>
        <p:txBody>
          <a:bodyPr>
            <a:spAutoFit/>
          </a:bodyPr>
          <a:lstStyle/>
          <a:p>
            <a:pPr eaLnBrk="1" hangingPunct="1">
              <a:spcBef>
                <a:spcPct val="50000"/>
              </a:spcBef>
            </a:pPr>
            <a:r>
              <a:rPr lang="en-US" sz="1600">
                <a:latin typeface="Tahoma" pitchFamily="34" charset="0"/>
              </a:rPr>
              <a:t>Structural parameters</a:t>
            </a:r>
          </a:p>
        </p:txBody>
      </p:sp>
      <p:pic>
        <p:nvPicPr>
          <p:cNvPr id="29697" name="Picture 1"/>
          <p:cNvPicPr>
            <a:picLocks noChangeAspect="1" noChangeArrowheads="1"/>
          </p:cNvPicPr>
          <p:nvPr/>
        </p:nvPicPr>
        <p:blipFill>
          <a:blip r:embed="rId3"/>
          <a:srcRect/>
          <a:stretch>
            <a:fillRect/>
          </a:stretch>
        </p:blipFill>
        <p:spPr bwMode="auto">
          <a:xfrm>
            <a:off x="6629400" y="3352803"/>
            <a:ext cx="1305270" cy="1447800"/>
          </a:xfrm>
          <a:prstGeom prst="rect">
            <a:avLst/>
          </a:prstGeom>
          <a:noFill/>
          <a:ln w="9525">
            <a:noFill/>
            <a:miter lim="800000"/>
            <a:headEnd/>
            <a:tailEnd/>
          </a:ln>
          <a:effectLst/>
        </p:spPr>
      </p:pic>
      <p:sp>
        <p:nvSpPr>
          <p:cNvPr id="7" name="Left-Right Arrow 6"/>
          <p:cNvSpPr/>
          <p:nvPr/>
        </p:nvSpPr>
        <p:spPr bwMode="auto">
          <a:xfrm flipV="1">
            <a:off x="3200400" y="3962400"/>
            <a:ext cx="3352800" cy="228600"/>
          </a:xfrm>
          <a:prstGeom prst="leftRightArrow">
            <a:avLst/>
          </a:prstGeom>
          <a:solidFill>
            <a:srgbClr val="7030A0">
              <a:alpha val="902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1905000" y="3429000"/>
            <a:ext cx="1219200" cy="12954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6629400" y="3352800"/>
            <a:ext cx="1219200" cy="13716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990600"/>
            <a:ext cx="8229600" cy="701675"/>
          </a:xfrm>
        </p:spPr>
        <p:txBody>
          <a:bodyPr/>
          <a:lstStyle/>
          <a:p>
            <a:pPr eaLnBrk="1" hangingPunct="1"/>
            <a:r>
              <a:rPr lang="en-US" b="1" smtClean="0"/>
              <a:t>HEV Model - Elasticities</a:t>
            </a:r>
          </a:p>
        </p:txBody>
      </p:sp>
      <p:sp>
        <p:nvSpPr>
          <p:cNvPr id="12291" name="Text Box 3"/>
          <p:cNvSpPr txBox="1">
            <a:spLocks noChangeArrowheads="1"/>
          </p:cNvSpPr>
          <p:nvPr/>
        </p:nvSpPr>
        <p:spPr bwMode="auto">
          <a:xfrm>
            <a:off x="457200" y="1565275"/>
            <a:ext cx="5105400" cy="4911725"/>
          </a:xfrm>
          <a:prstGeom prst="rect">
            <a:avLst/>
          </a:prstGeom>
          <a:noFill/>
          <a:ln w="9525">
            <a:noFill/>
            <a:miter lim="800000"/>
            <a:headEnd/>
            <a:tailEnd/>
          </a:ln>
        </p:spPr>
        <p:txBody>
          <a:bodyPr>
            <a:spAutoFit/>
          </a:bodyPr>
          <a:lstStyle/>
          <a:p>
            <a:pPr eaLnBrk="1" hangingPunct="1">
              <a:lnSpc>
                <a:spcPct val="40000"/>
              </a:lnSpc>
              <a:spcBef>
                <a:spcPct val="50000"/>
              </a:spcBef>
            </a:pPr>
            <a:endParaRPr lang="en-US" sz="1200" b="1">
              <a:latin typeface="Courier New" pitchFamily="49" charset="0"/>
            </a:endParaRPr>
          </a:p>
          <a:p>
            <a:r>
              <a:rPr lang="en-US" sz="1200" b="1">
                <a:latin typeface="Courier New" pitchFamily="49" charset="0"/>
              </a:rPr>
              <a:t>+---------------------------------------------------+</a:t>
            </a:r>
          </a:p>
          <a:p>
            <a:r>
              <a:rPr lang="en-US" sz="1200" b="1">
                <a:latin typeface="Courier New" pitchFamily="49" charset="0"/>
              </a:rPr>
              <a:t>| Elasticity             averaged over observations.|</a:t>
            </a:r>
          </a:p>
          <a:p>
            <a:r>
              <a:rPr lang="en-US" sz="1200" b="1">
                <a:latin typeface="Courier New" pitchFamily="49" charset="0"/>
              </a:rPr>
              <a:t>| Attribute is INVC     in choice AIR               |</a:t>
            </a:r>
          </a:p>
          <a:p>
            <a:r>
              <a:rPr lang="en-US" sz="1200" b="1">
                <a:latin typeface="Courier New" pitchFamily="49" charset="0"/>
              </a:rPr>
              <a:t>| Effects on probabilities of all choices in model: |</a:t>
            </a:r>
          </a:p>
          <a:p>
            <a:r>
              <a:rPr lang="en-US" sz="1200" b="1">
                <a:latin typeface="Courier New" pitchFamily="49" charset="0"/>
              </a:rPr>
              <a:t>| * = Direct Elasticity effect of the attribute.    |</a:t>
            </a:r>
          </a:p>
          <a:p>
            <a:r>
              <a:rPr lang="en-US" sz="1200" b="1">
                <a:latin typeface="Courier New" pitchFamily="49" charset="0"/>
              </a:rPr>
              <a:t>|                                  Mean    St.Dev   |</a:t>
            </a:r>
          </a:p>
          <a:p>
            <a:r>
              <a:rPr lang="en-US" sz="1200" b="1">
                <a:latin typeface="Courier New" pitchFamily="49" charset="0"/>
              </a:rPr>
              <a:t>| *     Choice=AIR              -4.2604    1.6745   |</a:t>
            </a:r>
          </a:p>
          <a:p>
            <a:r>
              <a:rPr lang="en-US" sz="1200" b="1">
                <a:latin typeface="Courier New" pitchFamily="49" charset="0"/>
              </a:rPr>
              <a:t>|       Choice=TRAIN             1.5828    1.9918   |</a:t>
            </a:r>
          </a:p>
          <a:p>
            <a:r>
              <a:rPr lang="en-US" sz="1200" b="1">
                <a:latin typeface="Courier New" pitchFamily="49" charset="0"/>
              </a:rPr>
              <a:t>|       Choice=BUS               3.2158    4.4589   |</a:t>
            </a:r>
          </a:p>
          <a:p>
            <a:r>
              <a:rPr lang="en-US" sz="1200" b="1">
                <a:latin typeface="Courier New" pitchFamily="49" charset="0"/>
              </a:rPr>
              <a:t>|       Choice=CAR               2.6644    4.0479   |</a:t>
            </a:r>
          </a:p>
          <a:p>
            <a:r>
              <a:rPr lang="en-US" sz="1200" b="1">
                <a:latin typeface="Courier New" pitchFamily="49" charset="0"/>
              </a:rPr>
              <a:t>| Attribute is INVC     in choice TRAIN             |</a:t>
            </a:r>
          </a:p>
          <a:p>
            <a:r>
              <a:rPr lang="en-US" sz="1200" b="1">
                <a:latin typeface="Courier New" pitchFamily="49" charset="0"/>
              </a:rPr>
              <a:t>|       Choice=AIR                .7306     .5171   |</a:t>
            </a:r>
          </a:p>
          <a:p>
            <a:r>
              <a:rPr lang="en-US" sz="1200" b="1">
                <a:latin typeface="Courier New" pitchFamily="49" charset="0"/>
              </a:rPr>
              <a:t>| *     Choice=TRAIN            -3.6725    4.2167   |</a:t>
            </a:r>
          </a:p>
          <a:p>
            <a:r>
              <a:rPr lang="en-US" sz="1200" b="1">
                <a:latin typeface="Courier New" pitchFamily="49" charset="0"/>
              </a:rPr>
              <a:t>|       Choice=BUS               2.4322    2.9464   |</a:t>
            </a:r>
          </a:p>
          <a:p>
            <a:r>
              <a:rPr lang="en-US" sz="1200" b="1">
                <a:latin typeface="Courier New" pitchFamily="49" charset="0"/>
              </a:rPr>
              <a:t>|       Choice=CAR               1.6659    1.3707   |</a:t>
            </a:r>
          </a:p>
          <a:p>
            <a:r>
              <a:rPr lang="en-US" sz="1200" b="1">
                <a:latin typeface="Courier New" pitchFamily="49" charset="0"/>
              </a:rPr>
              <a:t>| Attribute is INVC     in choice BUS               |</a:t>
            </a:r>
          </a:p>
          <a:p>
            <a:r>
              <a:rPr lang="en-US" sz="1200" b="1">
                <a:latin typeface="Courier New" pitchFamily="49" charset="0"/>
              </a:rPr>
              <a:t>|       Choice=AIR                .3698     .5522   |</a:t>
            </a:r>
          </a:p>
          <a:p>
            <a:r>
              <a:rPr lang="en-US" sz="1200" b="1">
                <a:latin typeface="Courier New" pitchFamily="49" charset="0"/>
              </a:rPr>
              <a:t>|       Choice=TRAIN              .5949    1.5410   |</a:t>
            </a:r>
          </a:p>
          <a:p>
            <a:r>
              <a:rPr lang="en-US" sz="1200" b="1">
                <a:latin typeface="Courier New" pitchFamily="49" charset="0"/>
              </a:rPr>
              <a:t>| *     Choice=BUS              -6.5309    5.0374   |</a:t>
            </a:r>
          </a:p>
          <a:p>
            <a:r>
              <a:rPr lang="en-US" sz="1200" b="1">
                <a:latin typeface="Courier New" pitchFamily="49" charset="0"/>
              </a:rPr>
              <a:t>|       Choice=CAR               2.1039    8.8085   |</a:t>
            </a:r>
          </a:p>
          <a:p>
            <a:r>
              <a:rPr lang="en-US" sz="1200" b="1">
                <a:latin typeface="Courier New" pitchFamily="49" charset="0"/>
              </a:rPr>
              <a:t>| Attribute is INVC     in choice CAR               |</a:t>
            </a:r>
          </a:p>
          <a:p>
            <a:r>
              <a:rPr lang="en-US" sz="1200" b="1">
                <a:latin typeface="Courier New" pitchFamily="49" charset="0"/>
              </a:rPr>
              <a:t>|       Choice=AIR                .3401     .3078   |</a:t>
            </a:r>
          </a:p>
          <a:p>
            <a:r>
              <a:rPr lang="en-US" sz="1200" b="1">
                <a:latin typeface="Courier New" pitchFamily="49" charset="0"/>
              </a:rPr>
              <a:t>|       Choice=TRAIN              .4681     .4794   |</a:t>
            </a:r>
          </a:p>
          <a:p>
            <a:r>
              <a:rPr lang="en-US" sz="1200" b="1">
                <a:latin typeface="Courier New" pitchFamily="49" charset="0"/>
              </a:rPr>
              <a:t>|       Choice=BUS               1.4723    1.6322   |</a:t>
            </a:r>
          </a:p>
          <a:p>
            <a:r>
              <a:rPr lang="en-US" sz="1200" b="1">
                <a:latin typeface="Courier New" pitchFamily="49" charset="0"/>
              </a:rPr>
              <a:t>| *     Choice=CAR              -3.5584    9.3057   |</a:t>
            </a:r>
          </a:p>
          <a:p>
            <a:r>
              <a:rPr lang="en-US" sz="1200" b="1">
                <a:latin typeface="Courier New" pitchFamily="49" charset="0"/>
              </a:rPr>
              <a:t>+---------------------------------------------------+</a:t>
            </a:r>
          </a:p>
        </p:txBody>
      </p:sp>
      <p:sp>
        <p:nvSpPr>
          <p:cNvPr id="12292" name="Text Box 4"/>
          <p:cNvSpPr txBox="1">
            <a:spLocks noChangeArrowheads="1"/>
          </p:cNvSpPr>
          <p:nvPr/>
        </p:nvSpPr>
        <p:spPr bwMode="auto">
          <a:xfrm>
            <a:off x="5410200" y="2184400"/>
            <a:ext cx="2971800" cy="429101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INVC    in AIR            |</a:t>
            </a:r>
          </a:p>
          <a:p>
            <a:r>
              <a:rPr lang="en-US" sz="1200" b="1">
                <a:latin typeface="Courier New" pitchFamily="49" charset="0"/>
              </a:rPr>
              <a:t>|          Mean    St.Dev   |</a:t>
            </a:r>
          </a:p>
          <a:p>
            <a:r>
              <a:rPr lang="en-US" sz="1200" b="1">
                <a:latin typeface="Courier New" pitchFamily="49" charset="0"/>
              </a:rPr>
              <a:t>| *     -5.0216    2.3881   |</a:t>
            </a:r>
          </a:p>
          <a:p>
            <a:r>
              <a:rPr lang="en-US" sz="1200" b="1">
                <a:latin typeface="Courier New" pitchFamily="49" charset="0"/>
              </a:rPr>
              <a:t>|        2.2191    2.6025   |</a:t>
            </a:r>
          </a:p>
          <a:p>
            <a:r>
              <a:rPr lang="en-US" sz="1200" b="1">
                <a:latin typeface="Courier New" pitchFamily="49" charset="0"/>
              </a:rPr>
              <a:t>|        2.2191    2.6025   |</a:t>
            </a:r>
          </a:p>
          <a:p>
            <a:r>
              <a:rPr lang="en-US" sz="1200" b="1">
                <a:latin typeface="Courier New" pitchFamily="49" charset="0"/>
              </a:rPr>
              <a:t>|        2.2191    2.6025   |</a:t>
            </a:r>
          </a:p>
          <a:p>
            <a:r>
              <a:rPr lang="en-US" sz="1200" b="1">
                <a:latin typeface="Courier New" pitchFamily="49" charset="0"/>
              </a:rPr>
              <a:t>| INVC    in TRAIN          |</a:t>
            </a:r>
          </a:p>
          <a:p>
            <a:r>
              <a:rPr lang="en-US" sz="1200" b="1">
                <a:latin typeface="Courier New" pitchFamily="49" charset="0"/>
              </a:rPr>
              <a:t>|        1.0066     .8801   |</a:t>
            </a:r>
          </a:p>
          <a:p>
            <a:r>
              <a:rPr lang="en-US" sz="1200" b="1">
                <a:latin typeface="Courier New" pitchFamily="49" charset="0"/>
              </a:rPr>
              <a:t>| *     -3.3536    2.4168   |</a:t>
            </a:r>
          </a:p>
          <a:p>
            <a:r>
              <a:rPr lang="en-US" sz="1200" b="1">
                <a:latin typeface="Courier New" pitchFamily="49" charset="0"/>
              </a:rPr>
              <a:t>|        1.0066     .8801   |</a:t>
            </a:r>
          </a:p>
          <a:p>
            <a:r>
              <a:rPr lang="en-US" sz="1200" b="1">
                <a:latin typeface="Courier New" pitchFamily="49" charset="0"/>
              </a:rPr>
              <a:t>|        1.0066     .8801   |</a:t>
            </a:r>
          </a:p>
          <a:p>
            <a:r>
              <a:rPr lang="en-US" sz="1200" b="1">
                <a:latin typeface="Courier New" pitchFamily="49" charset="0"/>
              </a:rPr>
              <a:t>| INVC    in BUS            |</a:t>
            </a:r>
          </a:p>
          <a:p>
            <a:r>
              <a:rPr lang="en-US" sz="1200" b="1">
                <a:latin typeface="Courier New" pitchFamily="49" charset="0"/>
              </a:rPr>
              <a:t>|         .4057     .6339   |</a:t>
            </a:r>
          </a:p>
          <a:p>
            <a:r>
              <a:rPr lang="en-US" sz="1200" b="1">
                <a:latin typeface="Courier New" pitchFamily="49" charset="0"/>
              </a:rPr>
              <a:t>|         .4057     .6339   |</a:t>
            </a:r>
          </a:p>
          <a:p>
            <a:r>
              <a:rPr lang="en-US" sz="1200" b="1">
                <a:latin typeface="Courier New" pitchFamily="49" charset="0"/>
              </a:rPr>
              <a:t>| *     -2.4359    1.1237   |</a:t>
            </a:r>
          </a:p>
          <a:p>
            <a:r>
              <a:rPr lang="en-US" sz="1200" b="1">
                <a:latin typeface="Courier New" pitchFamily="49" charset="0"/>
              </a:rPr>
              <a:t>|         .4057     .6339   |</a:t>
            </a:r>
          </a:p>
          <a:p>
            <a:r>
              <a:rPr lang="en-US" sz="1200" b="1">
                <a:latin typeface="Courier New" pitchFamily="49" charset="0"/>
              </a:rPr>
              <a:t>| INVC    in CAR            |</a:t>
            </a:r>
          </a:p>
          <a:p>
            <a:r>
              <a:rPr lang="en-US" sz="1200" b="1">
                <a:latin typeface="Courier New" pitchFamily="49" charset="0"/>
              </a:rPr>
              <a:t>|         .3944     .3589   |</a:t>
            </a:r>
          </a:p>
          <a:p>
            <a:r>
              <a:rPr lang="en-US" sz="1200" b="1">
                <a:latin typeface="Courier New" pitchFamily="49" charset="0"/>
              </a:rPr>
              <a:t>|         .3944     .3589   |</a:t>
            </a:r>
          </a:p>
          <a:p>
            <a:r>
              <a:rPr lang="en-US" sz="1200" b="1">
                <a:latin typeface="Courier New" pitchFamily="49" charset="0"/>
              </a:rPr>
              <a:t>|         .3944     .3589   |</a:t>
            </a:r>
          </a:p>
          <a:p>
            <a:r>
              <a:rPr lang="en-US" sz="1200" b="1">
                <a:latin typeface="Courier New" pitchFamily="49" charset="0"/>
              </a:rPr>
              <a:t>| *     -1.3888    1.2161   |</a:t>
            </a:r>
          </a:p>
          <a:p>
            <a:r>
              <a:rPr lang="en-US" sz="1200" b="1">
                <a:latin typeface="Courier New" pitchFamily="49" charset="0"/>
              </a:rPr>
              <a:t>+---------------------------+</a:t>
            </a:r>
          </a:p>
        </p:txBody>
      </p:sp>
      <p:sp>
        <p:nvSpPr>
          <p:cNvPr id="12293" name="Text Box 5"/>
          <p:cNvSpPr txBox="1">
            <a:spLocks noChangeArrowheads="1"/>
          </p:cNvSpPr>
          <p:nvPr/>
        </p:nvSpPr>
        <p:spPr bwMode="auto">
          <a:xfrm>
            <a:off x="5486400" y="1828800"/>
            <a:ext cx="2590800" cy="379413"/>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Arial" charset="0"/>
              </a:rPr>
              <a:t>Multinomial Logit</a:t>
            </a:r>
          </a:p>
        </p:txBody>
      </p:sp>
      <p:sp>
        <p:nvSpPr>
          <p:cNvPr id="12294" name="Rectangle 6"/>
          <p:cNvSpPr>
            <a:spLocks noChangeArrowheads="1"/>
          </p:cNvSpPr>
          <p:nvPr/>
        </p:nvSpPr>
        <p:spPr bwMode="auto">
          <a:xfrm>
            <a:off x="3352800" y="2590800"/>
            <a:ext cx="838200" cy="3657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2295" name="Rectangle 7"/>
          <p:cNvSpPr>
            <a:spLocks noChangeArrowheads="1"/>
          </p:cNvSpPr>
          <p:nvPr/>
        </p:nvSpPr>
        <p:spPr bwMode="auto">
          <a:xfrm>
            <a:off x="6248400" y="2590800"/>
            <a:ext cx="838200" cy="3657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81000" y="533400"/>
            <a:ext cx="8229600" cy="1139825"/>
          </a:xfrm>
        </p:spPr>
        <p:txBody>
          <a:bodyPr/>
          <a:lstStyle/>
          <a:p>
            <a:pPr eaLnBrk="1" hangingPunct="1"/>
            <a:r>
              <a:rPr lang="en-US" b="1" smtClean="0"/>
              <a:t>Variance Heterogeneity in MNL</a:t>
            </a:r>
          </a:p>
        </p:txBody>
      </p:sp>
      <p:sp>
        <p:nvSpPr>
          <p:cNvPr id="4100" name="Text Box 4"/>
          <p:cNvSpPr txBox="1">
            <a:spLocks noChangeArrowheads="1"/>
          </p:cNvSpPr>
          <p:nvPr/>
        </p:nvSpPr>
        <p:spPr bwMode="auto">
          <a:xfrm>
            <a:off x="5105400" y="1752600"/>
            <a:ext cx="2362200" cy="519113"/>
          </a:xfrm>
          <a:prstGeom prst="rect">
            <a:avLst/>
          </a:prstGeom>
          <a:noFill/>
          <a:ln w="9525">
            <a:noFill/>
            <a:miter lim="800000"/>
            <a:headEnd/>
            <a:tailEnd/>
          </a:ln>
        </p:spPr>
        <p:txBody>
          <a:bodyPr>
            <a:spAutoFit/>
          </a:bodyPr>
          <a:lstStyle/>
          <a:p>
            <a:pPr eaLnBrk="1" hangingPunct="1"/>
            <a:endParaRPr lang="en-US" sz="2800"/>
          </a:p>
        </p:txBody>
      </p:sp>
      <p:graphicFrame>
        <p:nvGraphicFramePr>
          <p:cNvPr id="4098" name="Object 4"/>
          <p:cNvGraphicFramePr>
            <a:graphicFrameLocks noGrp="1" noChangeAspect="1"/>
          </p:cNvGraphicFramePr>
          <p:nvPr>
            <p:ph sz="half" idx="2"/>
          </p:nvPr>
        </p:nvGraphicFramePr>
        <p:xfrm>
          <a:off x="1089025" y="2133600"/>
          <a:ext cx="7629525" cy="3352800"/>
        </p:xfrm>
        <a:graphic>
          <a:graphicData uri="http://schemas.openxmlformats.org/presentationml/2006/ole">
            <mc:AlternateContent xmlns:mc="http://schemas.openxmlformats.org/markup-compatibility/2006">
              <mc:Choice xmlns:v="urn:schemas-microsoft-com:vml" Requires="v">
                <p:oleObj spid="_x0000_s103428" name="Equation" r:id="rId4" imgW="4826000" imgH="2120900" progId="Equation.DSMT4">
                  <p:embed/>
                </p:oleObj>
              </mc:Choice>
              <mc:Fallback>
                <p:oleObj name="Equation" r:id="rId4" imgW="4826000" imgH="21209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025" y="2133600"/>
                        <a:ext cx="7629525" cy="335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1447800" y="3048000"/>
            <a:ext cx="5562600" cy="1752600"/>
          </a:xfrm>
          <a:prstGeom prst="rect">
            <a:avLst/>
          </a:prstGeom>
          <a:solidFill>
            <a:srgbClr val="7030A0">
              <a:alpha val="20000"/>
            </a:srgbClr>
          </a:solidFill>
          <a:ln w="19050" cap="flat" cmpd="sng" algn="ctr">
            <a:solidFill>
              <a:srgbClr val="000000">
                <a:alpha val="16078"/>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3400" y="990600"/>
            <a:ext cx="8229600" cy="1143000"/>
          </a:xfrm>
        </p:spPr>
        <p:txBody>
          <a:bodyPr/>
          <a:lstStyle/>
          <a:p>
            <a:pPr eaLnBrk="1" hangingPunct="1"/>
            <a:r>
              <a:rPr lang="en-US" b="1" smtClean="0"/>
              <a:t>Application: Shoe Brand Choice</a:t>
            </a:r>
          </a:p>
        </p:txBody>
      </p:sp>
      <p:sp>
        <p:nvSpPr>
          <p:cNvPr id="14339" name="Rectangle 3"/>
          <p:cNvSpPr>
            <a:spLocks noGrp="1" noChangeArrowheads="1"/>
          </p:cNvSpPr>
          <p:nvPr>
            <p:ph type="body" idx="1"/>
          </p:nvPr>
        </p:nvSpPr>
        <p:spPr>
          <a:xfrm>
            <a:off x="1295400" y="2438400"/>
            <a:ext cx="6934200" cy="3657600"/>
          </a:xfrm>
        </p:spPr>
        <p:txBody>
          <a:bodyPr/>
          <a:lstStyle/>
          <a:p>
            <a:pPr eaLnBrk="1" hangingPunct="1"/>
            <a:r>
              <a:rPr lang="en-US" smtClean="0"/>
              <a:t>S</a:t>
            </a:r>
            <a:r>
              <a:rPr lang="en-US" sz="2000" smtClean="0"/>
              <a:t>imulated Data: Stated Choice, 400 respondents, 8 choice situations, 3,200 observations</a:t>
            </a:r>
          </a:p>
          <a:p>
            <a:pPr eaLnBrk="1" hangingPunct="1"/>
            <a:r>
              <a:rPr lang="en-US" smtClean="0"/>
              <a:t>3</a:t>
            </a:r>
            <a:r>
              <a:rPr lang="en-US" sz="2000" smtClean="0"/>
              <a:t> choice/attributes + NONE</a:t>
            </a:r>
          </a:p>
          <a:p>
            <a:pPr lvl="1" eaLnBrk="1" hangingPunct="1"/>
            <a:r>
              <a:rPr lang="en-US" sz="1600" smtClean="0"/>
              <a:t>Fashion = High / Low</a:t>
            </a:r>
          </a:p>
          <a:p>
            <a:pPr lvl="1" eaLnBrk="1" hangingPunct="1"/>
            <a:r>
              <a:rPr lang="en-US" sz="1600" smtClean="0"/>
              <a:t>Quality = High / Low</a:t>
            </a:r>
          </a:p>
          <a:p>
            <a:pPr lvl="1" eaLnBrk="1" hangingPunct="1"/>
            <a:r>
              <a:rPr lang="en-US" sz="1600" smtClean="0"/>
              <a:t>Price = 25/50/75,100 coded 1,2,3,4</a:t>
            </a:r>
          </a:p>
          <a:p>
            <a:pPr eaLnBrk="1" hangingPunct="1"/>
            <a:r>
              <a:rPr lang="en-US" smtClean="0"/>
              <a:t>H</a:t>
            </a:r>
            <a:r>
              <a:rPr lang="en-US" sz="2000" smtClean="0"/>
              <a:t>eterogeneity: Sex, Age (&lt;25, 25-39, 40+)</a:t>
            </a:r>
          </a:p>
          <a:p>
            <a:pPr eaLnBrk="1" hangingPunct="1"/>
            <a:r>
              <a:rPr lang="en-US" smtClean="0">
                <a:solidFill>
                  <a:srgbClr val="969696"/>
                </a:solidFill>
              </a:rPr>
              <a:t>U</a:t>
            </a:r>
            <a:r>
              <a:rPr lang="en-US" sz="2000" smtClean="0">
                <a:solidFill>
                  <a:srgbClr val="969696"/>
                </a:solidFill>
              </a:rPr>
              <a:t>nderlying data generated by a 3 class latent class process (100, 200, 100 in classes)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457200" y="609600"/>
            <a:ext cx="8229600" cy="1139825"/>
          </a:xfrm>
        </p:spPr>
        <p:txBody>
          <a:bodyPr/>
          <a:lstStyle/>
          <a:p>
            <a:pPr eaLnBrk="1" hangingPunct="1"/>
            <a:r>
              <a:rPr lang="en-US" b="1" smtClean="0"/>
              <a:t>Multinomial Logit Baseline Values</a:t>
            </a:r>
          </a:p>
        </p:txBody>
      </p:sp>
      <p:sp>
        <p:nvSpPr>
          <p:cNvPr id="16387" name="Text Box 8"/>
          <p:cNvSpPr txBox="1">
            <a:spLocks noChangeArrowheads="1"/>
          </p:cNvSpPr>
          <p:nvPr/>
        </p:nvSpPr>
        <p:spPr bwMode="auto">
          <a:xfrm>
            <a:off x="914400" y="1981200"/>
            <a:ext cx="7772400" cy="3540125"/>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Discrete choice (multinomial logit) model   |</a:t>
            </a:r>
          </a:p>
          <a:p>
            <a:r>
              <a:rPr lang="en-US" sz="1600" b="1">
                <a:latin typeface="Courier New" pitchFamily="49" charset="0"/>
              </a:rPr>
              <a:t>| Number of observations             3200     |</a:t>
            </a:r>
          </a:p>
          <a:p>
            <a:r>
              <a:rPr lang="en-US" sz="1600" b="1">
                <a:latin typeface="Courier New" pitchFamily="49" charset="0"/>
              </a:rPr>
              <a:t>| Log likelihood function       -4158.503     |</a:t>
            </a:r>
          </a:p>
          <a:p>
            <a:r>
              <a:rPr lang="en-US" sz="1600" b="1">
                <a:latin typeface="Courier New" pitchFamily="49" charset="0"/>
              </a:rPr>
              <a:t>| Number of obs.=  3200, skipped   0 bad obs. |</a:t>
            </a:r>
          </a:p>
          <a:p>
            <a:r>
              <a:rPr lang="en-US" sz="1600" b="1">
                <a:latin typeface="Courier New" pitchFamily="49" charset="0"/>
              </a:rPr>
              <a:t>+---------------------------------------------+</a:t>
            </a:r>
          </a:p>
          <a:p>
            <a:r>
              <a:rPr lang="en-US" sz="1600" b="1">
                <a:latin typeface="Courier New" pitchFamily="49" charset="0"/>
              </a:rPr>
              <a:t>+--------+--------------+----------------+--------+--------+</a:t>
            </a:r>
          </a:p>
          <a:p>
            <a:r>
              <a:rPr lang="en-US" sz="1600" b="1">
                <a:latin typeface="Courier New" pitchFamily="49" charset="0"/>
              </a:rPr>
              <a:t>|Variable| Coefficient  | Standard Error |b/St.Er.|P[|Z|&gt;z]|</a:t>
            </a:r>
          </a:p>
          <a:p>
            <a:r>
              <a:rPr lang="en-US" sz="1600" b="1">
                <a:latin typeface="Courier New" pitchFamily="49" charset="0"/>
              </a:rPr>
              <a:t>+--------+--------------+----------------+--------+--------+</a:t>
            </a:r>
          </a:p>
          <a:p>
            <a:r>
              <a:rPr lang="en-US" sz="1600" b="1">
                <a:latin typeface="Courier New" pitchFamily="49" charset="0"/>
              </a:rPr>
              <a:t> FASH    |    1.47890473       .06776814    21.823   .0000</a:t>
            </a:r>
          </a:p>
          <a:p>
            <a:r>
              <a:rPr lang="en-US" sz="1600" b="1">
                <a:latin typeface="Courier New" pitchFamily="49" charset="0"/>
              </a:rPr>
              <a:t> QUAL    |    1.01372755       .06444532    15.730   .0000</a:t>
            </a:r>
          </a:p>
          <a:p>
            <a:r>
              <a:rPr lang="en-US" sz="1600" b="1">
                <a:latin typeface="Courier New" pitchFamily="49" charset="0"/>
              </a:rPr>
              <a:t> PRICE   |   -11.8023376       .80406103   -14.678   .0000</a:t>
            </a:r>
          </a:p>
          <a:p>
            <a:r>
              <a:rPr lang="en-US" sz="1600" b="1">
                <a:latin typeface="Courier New" pitchFamily="49" charset="0"/>
              </a:rPr>
              <a:t> ASC4    |     .03679254       .07176387      .513   .6082</a:t>
            </a:r>
          </a:p>
          <a:p>
            <a:endParaRPr lang="en-US" sz="1600">
              <a:latin typeface="Courier New" pitchFamily="49"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81000"/>
            <a:ext cx="8229600" cy="1139825"/>
          </a:xfrm>
        </p:spPr>
        <p:txBody>
          <a:bodyPr/>
          <a:lstStyle/>
          <a:p>
            <a:pPr eaLnBrk="1" hangingPunct="1"/>
            <a:r>
              <a:rPr lang="en-US" b="1" smtClean="0"/>
              <a:t>Multinomial Logit Elasticities</a:t>
            </a:r>
          </a:p>
        </p:txBody>
      </p:sp>
      <p:sp>
        <p:nvSpPr>
          <p:cNvPr id="17411" name="Text Box 3"/>
          <p:cNvSpPr txBox="1">
            <a:spLocks noChangeArrowheads="1"/>
          </p:cNvSpPr>
          <p:nvPr/>
        </p:nvSpPr>
        <p:spPr bwMode="auto">
          <a:xfrm>
            <a:off x="1295400" y="1524000"/>
            <a:ext cx="6858000" cy="5262563"/>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Elasticity             averaged over observations.|</a:t>
            </a:r>
          </a:p>
          <a:p>
            <a:r>
              <a:rPr lang="en-US" sz="1600" b="1">
                <a:latin typeface="Courier New" pitchFamily="49" charset="0"/>
              </a:rPr>
              <a:t>| Attribute is PRICE    in choice BRAND1            |</a:t>
            </a:r>
          </a:p>
          <a:p>
            <a:r>
              <a:rPr lang="en-US" sz="1600" b="1">
                <a:latin typeface="Courier New" pitchFamily="49" charset="0"/>
              </a:rPr>
              <a:t>| Effects on probabilities of all choices in model: |</a:t>
            </a:r>
          </a:p>
          <a:p>
            <a:r>
              <a:rPr lang="en-US" sz="1600" b="1">
                <a:latin typeface="Courier New" pitchFamily="49" charset="0"/>
              </a:rPr>
              <a:t>| * = Direct Elasticity effect of the attribute.    |</a:t>
            </a:r>
          </a:p>
          <a:p>
            <a:r>
              <a:rPr lang="en-US" sz="1600" b="1">
                <a:latin typeface="Courier New" pitchFamily="49" charset="0"/>
              </a:rPr>
              <a:t>|                                  Mean    St.Dev   |</a:t>
            </a:r>
          </a:p>
          <a:p>
            <a:r>
              <a:rPr lang="en-US" sz="1600" b="1">
                <a:latin typeface="Courier New" pitchFamily="49" charset="0"/>
              </a:rPr>
              <a:t>| *     Choice=BRAND1            -.8895     .3647   |</a:t>
            </a:r>
          </a:p>
          <a:p>
            <a:r>
              <a:rPr lang="en-US" sz="1600" b="1">
                <a:latin typeface="Courier New" pitchFamily="49" charset="0"/>
              </a:rPr>
              <a:t>|       Choice=BRAND2             .2907     .2631   |</a:t>
            </a:r>
          </a:p>
          <a:p>
            <a:r>
              <a:rPr lang="en-US" sz="1600" b="1">
                <a:latin typeface="Courier New" pitchFamily="49" charset="0"/>
              </a:rPr>
              <a:t>|       Choice=BRAND3             .2907     .2631   |</a:t>
            </a:r>
          </a:p>
          <a:p>
            <a:r>
              <a:rPr lang="en-US" sz="1600" b="1">
                <a:latin typeface="Courier New" pitchFamily="49" charset="0"/>
              </a:rPr>
              <a:t>|       Choice=NONE               .2907     .2631   |</a:t>
            </a:r>
          </a:p>
          <a:p>
            <a:r>
              <a:rPr lang="en-US" sz="1600" b="1">
                <a:latin typeface="Courier New" pitchFamily="49" charset="0"/>
              </a:rPr>
              <a:t>| Attribute is PRICE    in choice BRAND2            |</a:t>
            </a:r>
          </a:p>
          <a:p>
            <a:r>
              <a:rPr lang="en-US" sz="1600" b="1">
                <a:latin typeface="Courier New" pitchFamily="49" charset="0"/>
              </a:rPr>
              <a:t>|       Choice=BRAND1             .3127     .1371   |</a:t>
            </a:r>
          </a:p>
          <a:p>
            <a:r>
              <a:rPr lang="en-US" sz="1600" b="1">
                <a:latin typeface="Courier New" pitchFamily="49" charset="0"/>
              </a:rPr>
              <a:t>| *     Choice=BRAND2           -1.2216     .3135   |</a:t>
            </a:r>
          </a:p>
          <a:p>
            <a:r>
              <a:rPr lang="en-US" sz="1600" b="1">
                <a:latin typeface="Courier New" pitchFamily="49" charset="0"/>
              </a:rPr>
              <a:t>|       Choice=BRAND3             .3127     .1371   |</a:t>
            </a:r>
          </a:p>
          <a:p>
            <a:r>
              <a:rPr lang="en-US" sz="1600" b="1">
                <a:latin typeface="Courier New" pitchFamily="49" charset="0"/>
              </a:rPr>
              <a:t>|       Choice=NONE               .3127     .1371   |</a:t>
            </a:r>
          </a:p>
          <a:p>
            <a:r>
              <a:rPr lang="en-US" sz="1600" b="1">
                <a:latin typeface="Courier New" pitchFamily="49" charset="0"/>
              </a:rPr>
              <a:t>| Attribute is PRICE    in choice BRAND3            |</a:t>
            </a:r>
          </a:p>
          <a:p>
            <a:r>
              <a:rPr lang="en-US" sz="1600" b="1">
                <a:latin typeface="Courier New" pitchFamily="49" charset="0"/>
              </a:rPr>
              <a:t>|       Choice=BRAND1             .3664     .2233   |</a:t>
            </a:r>
          </a:p>
          <a:p>
            <a:r>
              <a:rPr lang="en-US" sz="1600" b="1">
                <a:latin typeface="Courier New" pitchFamily="49" charset="0"/>
              </a:rPr>
              <a:t>|       Choice=BRAND2             .3664     .2233   |</a:t>
            </a:r>
          </a:p>
          <a:p>
            <a:r>
              <a:rPr lang="en-US" sz="1600" b="1">
                <a:latin typeface="Courier New" pitchFamily="49" charset="0"/>
              </a:rPr>
              <a:t>| *     Choice=BRAND3            -.7548     .3363   |</a:t>
            </a:r>
          </a:p>
          <a:p>
            <a:r>
              <a:rPr lang="en-US" sz="1600" b="1">
                <a:latin typeface="Courier New" pitchFamily="49" charset="0"/>
              </a:rPr>
              <a:t>|       Choice=NONE               .3664     .2233   |</a:t>
            </a:r>
          </a:p>
          <a:p>
            <a:r>
              <a:rPr lang="en-US" sz="1600" b="1">
                <a:latin typeface="Courier New" pitchFamily="49" charset="0"/>
              </a:rPr>
              <a: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457200"/>
            <a:ext cx="8229600" cy="1139825"/>
          </a:xfrm>
        </p:spPr>
        <p:txBody>
          <a:bodyPr/>
          <a:lstStyle/>
          <a:p>
            <a:pPr eaLnBrk="1" hangingPunct="1"/>
            <a:r>
              <a:rPr lang="en-US" b="1" smtClean="0"/>
              <a:t>HEV Model without Heterogeneity</a:t>
            </a:r>
          </a:p>
        </p:txBody>
      </p:sp>
      <p:sp>
        <p:nvSpPr>
          <p:cNvPr id="18435" name="Text Box 5"/>
          <p:cNvSpPr txBox="1">
            <a:spLocks noChangeArrowheads="1"/>
          </p:cNvSpPr>
          <p:nvPr/>
        </p:nvSpPr>
        <p:spPr bwMode="auto">
          <a:xfrm>
            <a:off x="533400" y="1676400"/>
            <a:ext cx="5867400" cy="470852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Heteroskedastic Extreme Value Model         |</a:t>
            </a:r>
          </a:p>
          <a:p>
            <a:r>
              <a:rPr lang="en-US" sz="1200" b="1">
                <a:latin typeface="Courier New" pitchFamily="49" charset="0"/>
              </a:rPr>
              <a:t>| Dependent variable               CHOICE     |</a:t>
            </a:r>
          </a:p>
          <a:p>
            <a:r>
              <a:rPr lang="en-US" sz="1200" b="1">
                <a:latin typeface="Courier New" pitchFamily="49" charset="0"/>
              </a:rPr>
              <a:t>| Number of observations             3200     |</a:t>
            </a:r>
          </a:p>
          <a:p>
            <a:r>
              <a:rPr lang="en-US" sz="1200" b="1">
                <a:latin typeface="Courier New" pitchFamily="49" charset="0"/>
              </a:rPr>
              <a:t>| Log likelihood function       -4151.611     |</a:t>
            </a:r>
          </a:p>
          <a:p>
            <a:r>
              <a:rPr lang="en-US" sz="1200" b="1">
                <a:latin typeface="Courier New" pitchFamily="49" charset="0"/>
              </a:rPr>
              <a:t>| Response data are given as ind. choice.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a:t>
            </a:r>
          </a:p>
          <a:p>
            <a:r>
              <a:rPr lang="en-US" sz="1200" b="1">
                <a:latin typeface="Courier New" pitchFamily="49" charset="0"/>
              </a:rPr>
              <a:t>+--------+--------------+----------------+--------+--------+</a:t>
            </a:r>
          </a:p>
          <a:p>
            <a:r>
              <a:rPr lang="en-US" sz="1200" b="1">
                <a:latin typeface="Courier New" pitchFamily="49" charset="0"/>
              </a:rPr>
              <a:t>---------+Attributes in the Utility Functions (beta)</a:t>
            </a:r>
          </a:p>
          <a:p>
            <a:r>
              <a:rPr lang="en-US" sz="1200" b="1">
                <a:latin typeface="Courier New" pitchFamily="49" charset="0"/>
              </a:rPr>
              <a:t> FASH    |    1.57473345       .31427031     5.011   .0000</a:t>
            </a:r>
          </a:p>
          <a:p>
            <a:r>
              <a:rPr lang="en-US" sz="1200" b="1">
                <a:latin typeface="Courier New" pitchFamily="49" charset="0"/>
              </a:rPr>
              <a:t> QUAL    |    1.09208463       .22895113     4.770   .0000</a:t>
            </a:r>
          </a:p>
          <a:p>
            <a:r>
              <a:rPr lang="en-US" sz="1200" b="1">
                <a:latin typeface="Courier New" pitchFamily="49" charset="0"/>
              </a:rPr>
              <a:t> PRICE   |   -13.3740754      2.61275111    -5.119   .0000</a:t>
            </a:r>
          </a:p>
          <a:p>
            <a:r>
              <a:rPr lang="en-US" sz="1200" b="1">
                <a:latin typeface="Courier New" pitchFamily="49" charset="0"/>
              </a:rPr>
              <a:t> ASC4    |    -.01128916       .22484607     -.050   .9600</a:t>
            </a:r>
          </a:p>
          <a:p>
            <a:r>
              <a:rPr lang="en-US" sz="1200" b="1">
                <a:latin typeface="Courier New" pitchFamily="49" charset="0"/>
              </a:rPr>
              <a:t>---------+Scale Parameters of Extreme Value Distns Minus 1.0</a:t>
            </a:r>
          </a:p>
          <a:p>
            <a:r>
              <a:rPr lang="en-US" sz="1200" b="1">
                <a:latin typeface="Courier New" pitchFamily="49" charset="0"/>
              </a:rPr>
              <a:t> s_BRAND1|     .03779175       .22077461      .171   .8641</a:t>
            </a:r>
          </a:p>
          <a:p>
            <a:r>
              <a:rPr lang="en-US" sz="1200" b="1">
                <a:latin typeface="Courier New" pitchFamily="49" charset="0"/>
              </a:rPr>
              <a:t> s_BRAND2|    -.12843300       .17939207     -.716   .4740</a:t>
            </a:r>
          </a:p>
          <a:p>
            <a:r>
              <a:rPr lang="en-US" sz="1200" b="1">
                <a:latin typeface="Courier New" pitchFamily="49" charset="0"/>
              </a:rPr>
              <a:t> s_BRAND3|     .01149458       .22724947      .051   .9597</a:t>
            </a:r>
          </a:p>
          <a:p>
            <a:r>
              <a:rPr lang="en-US" sz="1200" b="1">
                <a:latin typeface="Courier New" pitchFamily="49" charset="0"/>
              </a:rPr>
              <a:t> s_NONE  |       .000000    ......(Fixed Parameter).......</a:t>
            </a:r>
          </a:p>
          <a:p>
            <a:r>
              <a:rPr lang="en-US" sz="1200" b="1">
                <a:latin typeface="Courier New" pitchFamily="49" charset="0"/>
              </a:rPr>
              <a:t>---------+Std.Dev=pi/(theta*sqr(6)) for H.E.V. distribution.</a:t>
            </a:r>
          </a:p>
          <a:p>
            <a:r>
              <a:rPr lang="en-US" sz="1200" b="1">
                <a:latin typeface="Courier New" pitchFamily="49" charset="0"/>
              </a:rPr>
              <a:t> s_BRAND1|    1.23584505       .26290748     4.701   .0000</a:t>
            </a:r>
          </a:p>
          <a:p>
            <a:r>
              <a:rPr lang="en-US" sz="1200" b="1">
                <a:latin typeface="Courier New" pitchFamily="49" charset="0"/>
              </a:rPr>
              <a:t> s_BRAND2|    1.47154471       .30288372     4.858   .0000</a:t>
            </a:r>
          </a:p>
          <a:p>
            <a:r>
              <a:rPr lang="en-US" sz="1200" b="1">
                <a:latin typeface="Courier New" pitchFamily="49" charset="0"/>
              </a:rPr>
              <a:t> s_BRAND3|    1.26797496       .28487215     4.451   .0000</a:t>
            </a:r>
          </a:p>
          <a:p>
            <a:r>
              <a:rPr lang="en-US" sz="1200" b="1">
                <a:latin typeface="Courier New" pitchFamily="49" charset="0"/>
              </a:rPr>
              <a:t> s_NONE  |    1.28254980    ......(Fixed Parameter).......</a:t>
            </a:r>
          </a:p>
        </p:txBody>
      </p:sp>
      <p:sp>
        <p:nvSpPr>
          <p:cNvPr id="18436" name="Text Box 9"/>
          <p:cNvSpPr txBox="1">
            <a:spLocks noChangeArrowheads="1"/>
          </p:cNvSpPr>
          <p:nvPr/>
        </p:nvSpPr>
        <p:spPr bwMode="auto">
          <a:xfrm>
            <a:off x="6477000" y="4267200"/>
            <a:ext cx="2057400" cy="1311275"/>
          </a:xfrm>
          <a:prstGeom prst="rect">
            <a:avLst/>
          </a:prstGeom>
          <a:noFill/>
          <a:ln w="19050">
            <a:noFill/>
            <a:miter lim="800000"/>
            <a:headEnd/>
            <a:tailEnd/>
          </a:ln>
        </p:spPr>
        <p:txBody>
          <a:bodyPr>
            <a:spAutoFit/>
          </a:bodyPr>
          <a:lstStyle/>
          <a:p>
            <a:pPr>
              <a:spcBef>
                <a:spcPct val="50000"/>
              </a:spcBef>
            </a:pPr>
            <a:r>
              <a:rPr lang="en-US" sz="2000" b="1">
                <a:latin typeface="Tahoma" pitchFamily="34" charset="0"/>
              </a:rPr>
              <a:t>Essentially no differences in variances across choices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533400"/>
            <a:ext cx="8229600" cy="1139825"/>
          </a:xfrm>
        </p:spPr>
        <p:txBody>
          <a:bodyPr/>
          <a:lstStyle/>
          <a:p>
            <a:pPr eaLnBrk="1" hangingPunct="1"/>
            <a:r>
              <a:rPr lang="en-US" b="1" smtClean="0"/>
              <a:t>Homogeneous HEV Elasticities</a:t>
            </a:r>
          </a:p>
        </p:txBody>
      </p:sp>
      <p:sp>
        <p:nvSpPr>
          <p:cNvPr id="19459" name="Text Box 4"/>
          <p:cNvSpPr txBox="1">
            <a:spLocks noChangeArrowheads="1"/>
          </p:cNvSpPr>
          <p:nvPr/>
        </p:nvSpPr>
        <p:spPr bwMode="auto">
          <a:xfrm>
            <a:off x="457200" y="2133600"/>
            <a:ext cx="5105400" cy="430847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Attribute is PRICE    in choice BRAND1            |</a:t>
            </a:r>
          </a:p>
          <a:p>
            <a:r>
              <a:rPr lang="en-US" sz="1200" b="1">
                <a:latin typeface="Courier New" pitchFamily="49" charset="0"/>
              </a:rPr>
              <a:t>|                                  Mean    St.Dev   |</a:t>
            </a:r>
          </a:p>
          <a:p>
            <a:r>
              <a:rPr lang="en-US" sz="1200" b="1">
                <a:latin typeface="Courier New" pitchFamily="49" charset="0"/>
              </a:rPr>
              <a:t>| *     Choice=BRAND1           -1.0585     .4526   |</a:t>
            </a:r>
          </a:p>
          <a:p>
            <a:r>
              <a:rPr lang="en-US" sz="1200" b="1">
                <a:latin typeface="Courier New" pitchFamily="49" charset="0"/>
              </a:rPr>
              <a:t>|       Choice=BRAND2             .2801     .2573   |</a:t>
            </a:r>
          </a:p>
          <a:p>
            <a:r>
              <a:rPr lang="en-US" sz="1200" b="1">
                <a:latin typeface="Courier New" pitchFamily="49" charset="0"/>
              </a:rPr>
              <a:t>|       Choice=BRAND3             .3270     .3004   |</a:t>
            </a:r>
          </a:p>
          <a:p>
            <a:r>
              <a:rPr lang="en-US" sz="1200" b="1">
                <a:latin typeface="Courier New" pitchFamily="49" charset="0"/>
              </a:rPr>
              <a:t>|       Choice=NONE               .3232     .2969   |</a:t>
            </a:r>
          </a:p>
          <a:p>
            <a:r>
              <a:rPr lang="en-US" sz="1200" b="1">
                <a:latin typeface="Courier New" pitchFamily="49" charset="0"/>
              </a:rPr>
              <a:t>| Attribute is PRICE    in choice BRAND2            |</a:t>
            </a:r>
          </a:p>
          <a:p>
            <a:r>
              <a:rPr lang="en-US" sz="1200" b="1">
                <a:latin typeface="Courier New" pitchFamily="49" charset="0"/>
              </a:rPr>
              <a:t>|       Choice=BRAND1             .3576     .1481   |</a:t>
            </a:r>
          </a:p>
          <a:p>
            <a:r>
              <a:rPr lang="en-US" sz="1200" b="1">
                <a:latin typeface="Courier New" pitchFamily="49" charset="0"/>
              </a:rPr>
              <a:t>| *     Choice=BRAND2           -1.2122     .3142   |</a:t>
            </a:r>
          </a:p>
          <a:p>
            <a:r>
              <a:rPr lang="en-US" sz="1200" b="1">
                <a:latin typeface="Courier New" pitchFamily="49" charset="0"/>
              </a:rPr>
              <a:t>|       Choice=BRAND3             .3466     .1426   |</a:t>
            </a:r>
          </a:p>
          <a:p>
            <a:r>
              <a:rPr lang="en-US" sz="1200" b="1">
                <a:latin typeface="Courier New" pitchFamily="49" charset="0"/>
              </a:rPr>
              <a:t>|       Choice=NONE               .3429     .1411   |</a:t>
            </a:r>
          </a:p>
          <a:p>
            <a:r>
              <a:rPr lang="en-US" sz="1200" b="1">
                <a:latin typeface="Courier New" pitchFamily="49" charset="0"/>
              </a:rPr>
              <a:t>| Attribute is PRICE    in choice BRAND3            |</a:t>
            </a:r>
          </a:p>
          <a:p>
            <a:r>
              <a:rPr lang="en-US" sz="1200" b="1">
                <a:latin typeface="Courier New" pitchFamily="49" charset="0"/>
              </a:rPr>
              <a:t>|       Choice=BRAND1             .4332     .2532   |</a:t>
            </a:r>
          </a:p>
          <a:p>
            <a:r>
              <a:rPr lang="en-US" sz="1200" b="1">
                <a:latin typeface="Courier New" pitchFamily="49" charset="0"/>
              </a:rPr>
              <a:t>|       Choice=BRAND2             .3610     .2116   |</a:t>
            </a:r>
          </a:p>
          <a:p>
            <a:r>
              <a:rPr lang="en-US" sz="1200" b="1">
                <a:latin typeface="Courier New" pitchFamily="49" charset="0"/>
              </a:rPr>
              <a:t>| *     Choice=BRAND3            -.8648     .4015   |</a:t>
            </a:r>
          </a:p>
          <a:p>
            <a:r>
              <a:rPr lang="en-US" sz="1200" b="1">
                <a:latin typeface="Courier New" pitchFamily="49" charset="0"/>
              </a:rPr>
              <a:t>|       Choice=NONE               .4156     .2436   |</a:t>
            </a:r>
          </a:p>
          <a:p>
            <a:r>
              <a:rPr lang="en-US" sz="1200" b="1">
                <a:latin typeface="Courier New" pitchFamily="49" charset="0"/>
              </a:rPr>
              <a:t>+---------------------------------------------------+</a:t>
            </a:r>
          </a:p>
          <a:p>
            <a:r>
              <a:rPr lang="en-US" sz="1200" b="1">
                <a:latin typeface="Courier New" pitchFamily="49" charset="0"/>
              </a:rPr>
              <a:t>| Elasticity             averaged over observations.|</a:t>
            </a:r>
          </a:p>
          <a:p>
            <a:r>
              <a:rPr lang="en-US" sz="1200" b="1">
                <a:latin typeface="Courier New" pitchFamily="49" charset="0"/>
              </a:rPr>
              <a:t>| Effects on probabilities of all choices in model: |</a:t>
            </a:r>
          </a:p>
          <a:p>
            <a:r>
              <a:rPr lang="en-US" sz="1200" b="1">
                <a:latin typeface="Courier New" pitchFamily="49" charset="0"/>
              </a:rPr>
              <a:t>| * = Direct Elasticity effect of the attribute.    |</a:t>
            </a:r>
          </a:p>
          <a:p>
            <a:r>
              <a:rPr lang="en-US" sz="1200" b="1">
                <a:latin typeface="Courier New" pitchFamily="49" charset="0"/>
              </a:rPr>
              <a:t>+---------------------------------------------------+</a:t>
            </a:r>
          </a:p>
        </p:txBody>
      </p:sp>
      <p:sp>
        <p:nvSpPr>
          <p:cNvPr id="19460" name="Text Box 3"/>
          <p:cNvSpPr txBox="1">
            <a:spLocks noChangeArrowheads="1"/>
          </p:cNvSpPr>
          <p:nvPr/>
        </p:nvSpPr>
        <p:spPr bwMode="auto">
          <a:xfrm>
            <a:off x="5562600" y="2133600"/>
            <a:ext cx="3048000" cy="341630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PRICE    in choice BRAND1|</a:t>
            </a:r>
          </a:p>
          <a:p>
            <a:r>
              <a:rPr lang="en-US" sz="1200" b="1">
                <a:latin typeface="Courier New" pitchFamily="49" charset="0"/>
              </a:rPr>
              <a:t>|         Mean    St.Dev   |</a:t>
            </a:r>
          </a:p>
          <a:p>
            <a:r>
              <a:rPr lang="en-US" sz="1200" b="1">
                <a:latin typeface="Courier New" pitchFamily="49" charset="0"/>
              </a:rPr>
              <a:t>| *     -.8895     .3647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PRICE    in choice BRAND2|</a:t>
            </a:r>
          </a:p>
          <a:p>
            <a:r>
              <a:rPr lang="en-US" sz="1200" b="1">
                <a:latin typeface="Courier New" pitchFamily="49" charset="0"/>
              </a:rPr>
              <a:t>|        .3127     .1371   |</a:t>
            </a:r>
          </a:p>
          <a:p>
            <a:r>
              <a:rPr lang="en-US" sz="1200" b="1">
                <a:latin typeface="Courier New" pitchFamily="49" charset="0"/>
              </a:rPr>
              <a:t>| *    -1.2216     .3135   |</a:t>
            </a:r>
          </a:p>
          <a:p>
            <a:r>
              <a:rPr lang="en-US" sz="1200" b="1">
                <a:latin typeface="Courier New" pitchFamily="49" charset="0"/>
              </a:rPr>
              <a:t>|        .3127     .1371   |</a:t>
            </a:r>
          </a:p>
          <a:p>
            <a:r>
              <a:rPr lang="en-US" sz="1200" b="1">
                <a:latin typeface="Courier New" pitchFamily="49" charset="0"/>
              </a:rPr>
              <a:t>|        .3127     .1371   |</a:t>
            </a:r>
          </a:p>
          <a:p>
            <a:r>
              <a:rPr lang="en-US" sz="1200" b="1">
                <a:latin typeface="Courier New" pitchFamily="49" charset="0"/>
              </a:rPr>
              <a:t>| PRICE    in choice BRAND3|</a:t>
            </a:r>
          </a:p>
          <a:p>
            <a:r>
              <a:rPr lang="en-US" sz="1200" b="1">
                <a:latin typeface="Courier New" pitchFamily="49" charset="0"/>
              </a:rPr>
              <a:t>|        .3664     .2233   |</a:t>
            </a:r>
          </a:p>
          <a:p>
            <a:r>
              <a:rPr lang="en-US" sz="1200" b="1">
                <a:latin typeface="Courier New" pitchFamily="49" charset="0"/>
              </a:rPr>
              <a:t>|        .3664     .2233   |</a:t>
            </a:r>
          </a:p>
          <a:p>
            <a:r>
              <a:rPr lang="en-US" sz="1200" b="1">
                <a:latin typeface="Courier New" pitchFamily="49" charset="0"/>
              </a:rPr>
              <a:t>| *     -.7548     .3363   |</a:t>
            </a:r>
          </a:p>
          <a:p>
            <a:r>
              <a:rPr lang="en-US" sz="1200" b="1">
                <a:latin typeface="Courier New" pitchFamily="49" charset="0"/>
              </a:rPr>
              <a:t>|        .3664     .2233   |</a:t>
            </a:r>
          </a:p>
          <a:p>
            <a:r>
              <a:rPr lang="en-US" sz="1200" b="1">
                <a:latin typeface="Courier New" pitchFamily="49" charset="0"/>
              </a:rPr>
              <a:t>+--------------------------+</a:t>
            </a:r>
          </a:p>
        </p:txBody>
      </p:sp>
      <p:sp>
        <p:nvSpPr>
          <p:cNvPr id="19461" name="Rectangle 7"/>
          <p:cNvSpPr>
            <a:spLocks noChangeArrowheads="1"/>
          </p:cNvSpPr>
          <p:nvPr/>
        </p:nvSpPr>
        <p:spPr bwMode="auto">
          <a:xfrm>
            <a:off x="3429000" y="25146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19462" name="Rectangle 8"/>
          <p:cNvSpPr>
            <a:spLocks noChangeArrowheads="1"/>
          </p:cNvSpPr>
          <p:nvPr/>
        </p:nvSpPr>
        <p:spPr bwMode="auto">
          <a:xfrm>
            <a:off x="6248400" y="25146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19463" name="Text Box 5"/>
          <p:cNvSpPr txBox="1">
            <a:spLocks noChangeArrowheads="1"/>
          </p:cNvSpPr>
          <p:nvPr/>
        </p:nvSpPr>
        <p:spPr bwMode="auto">
          <a:xfrm>
            <a:off x="5638800" y="1752600"/>
            <a:ext cx="2590800" cy="379413"/>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Arial" charset="0"/>
              </a:rPr>
              <a:t>Multinomial Logit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609600"/>
            <a:ext cx="8229600" cy="1139825"/>
          </a:xfrm>
        </p:spPr>
        <p:txBody>
          <a:bodyPr/>
          <a:lstStyle/>
          <a:p>
            <a:pPr eaLnBrk="1" hangingPunct="1"/>
            <a:r>
              <a:rPr lang="en-US" b="1" smtClean="0"/>
              <a:t>Heteroscedasticity Across Individuals</a:t>
            </a:r>
          </a:p>
        </p:txBody>
      </p:sp>
      <p:sp>
        <p:nvSpPr>
          <p:cNvPr id="20483" name="Text Box 12"/>
          <p:cNvSpPr txBox="1">
            <a:spLocks noChangeArrowheads="1"/>
          </p:cNvSpPr>
          <p:nvPr/>
        </p:nvSpPr>
        <p:spPr bwMode="auto">
          <a:xfrm>
            <a:off x="457200" y="1828800"/>
            <a:ext cx="8305800" cy="46164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Heteroskedastic Extreme Value Model         |  Homog-HEV        MNL</a:t>
            </a:r>
          </a:p>
          <a:p>
            <a:r>
              <a:rPr lang="en-US" sz="1400" b="1">
                <a:latin typeface="Courier New" pitchFamily="49" charset="0"/>
              </a:rPr>
              <a:t>| Log likelihood function       -4129.518[10] | -4151.611[7]  -4158.503[4]</a:t>
            </a:r>
          </a:p>
          <a:p>
            <a:r>
              <a:rPr lang="en-US" sz="1400" b="1">
                <a:latin typeface="Courier New" pitchFamily="49" charset="0"/>
              </a:rPr>
              <a:t>+---------------------------------------------+</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|Variable| Coefficient  | Standard Error |b/St.Er.|P[|Z|&gt;z]|</a:t>
            </a:r>
          </a:p>
          <a:p>
            <a:r>
              <a:rPr lang="en-US" sz="1400" b="1">
                <a:latin typeface="Courier New" pitchFamily="49" charset="0"/>
                <a:cs typeface="Courier New" pitchFamily="49" charset="0"/>
              </a:rPr>
              <a:t>+--------+--------------+----------------+--------+--------+</a:t>
            </a:r>
          </a:p>
          <a:p>
            <a:r>
              <a:rPr lang="en-US" sz="1400" b="1">
                <a:latin typeface="Courier New" pitchFamily="49" charset="0"/>
                <a:cs typeface="Courier New" pitchFamily="49" charset="0"/>
              </a:rPr>
              <a:t>---------+Attributes in the Utility Functions (beta)</a:t>
            </a:r>
          </a:p>
          <a:p>
            <a:r>
              <a:rPr lang="en-US" sz="1400" b="1">
                <a:latin typeface="Courier New" pitchFamily="49" charset="0"/>
                <a:cs typeface="Courier New" pitchFamily="49" charset="0"/>
              </a:rPr>
              <a:t> FASH    |    1.01640726       .20261573     5.016   .0000</a:t>
            </a:r>
          </a:p>
          <a:p>
            <a:r>
              <a:rPr lang="en-US" sz="1400" b="1">
                <a:latin typeface="Courier New" pitchFamily="49" charset="0"/>
                <a:cs typeface="Courier New" pitchFamily="49" charset="0"/>
              </a:rPr>
              <a:t> QUAL    |     .55668491       .11604080     4.797   .0000</a:t>
            </a:r>
          </a:p>
          <a:p>
            <a:r>
              <a:rPr lang="en-US" sz="1400" b="1">
                <a:latin typeface="Courier New" pitchFamily="49" charset="0"/>
                <a:cs typeface="Courier New" pitchFamily="49" charset="0"/>
              </a:rPr>
              <a:t> PRICE   |   -7.44758292      1.52664112    -4.878   .0000</a:t>
            </a:r>
          </a:p>
          <a:p>
            <a:r>
              <a:rPr lang="en-US" sz="1400" b="1">
                <a:latin typeface="Courier New" pitchFamily="49" charset="0"/>
                <a:cs typeface="Courier New" pitchFamily="49" charset="0"/>
              </a:rPr>
              <a:t> ASC4    |     .18300524       .09678571     1.891   .0586</a:t>
            </a:r>
          </a:p>
          <a:p>
            <a:r>
              <a:rPr lang="en-US" sz="1400" b="1">
                <a:latin typeface="Courier New" pitchFamily="49" charset="0"/>
                <a:cs typeface="Courier New" pitchFamily="49" charset="0"/>
              </a:rPr>
              <a:t>---------+Scale Parameters of Extreme Value Distributions</a:t>
            </a:r>
          </a:p>
          <a:p>
            <a:r>
              <a:rPr lang="en-US" sz="1400" b="1">
                <a:latin typeface="Courier New" pitchFamily="49" charset="0"/>
                <a:cs typeface="Courier New" pitchFamily="49" charset="0"/>
              </a:rPr>
              <a:t> s_BRAND1|     .81114924       .10099174     8.032   .0000</a:t>
            </a:r>
          </a:p>
          <a:p>
            <a:r>
              <a:rPr lang="en-US" sz="1400" b="1">
                <a:latin typeface="Courier New" pitchFamily="49" charset="0"/>
                <a:cs typeface="Courier New" pitchFamily="49" charset="0"/>
              </a:rPr>
              <a:t> s_BRAND2|     .72713522       .08931110     8.142   .0000</a:t>
            </a:r>
          </a:p>
          <a:p>
            <a:r>
              <a:rPr lang="en-US" sz="1400" b="1">
                <a:latin typeface="Courier New" pitchFamily="49" charset="0"/>
                <a:cs typeface="Courier New" pitchFamily="49" charset="0"/>
              </a:rPr>
              <a:t> s_BRAND3|     .80084114       .10316939     7.762   .0000</a:t>
            </a:r>
          </a:p>
          <a:p>
            <a:r>
              <a:rPr lang="en-US" sz="1400" b="1">
                <a:latin typeface="Courier New" pitchFamily="49" charset="0"/>
                <a:cs typeface="Courier New" pitchFamily="49" charset="0"/>
              </a:rPr>
              <a:t> s_NONE  |    1.00000000    ......(Fixed Parameter).......</a:t>
            </a:r>
          </a:p>
          <a:p>
            <a:r>
              <a:rPr lang="en-US" sz="1400" b="1">
                <a:latin typeface="Courier New" pitchFamily="49" charset="0"/>
                <a:cs typeface="Courier New" pitchFamily="49" charset="0"/>
              </a:rPr>
              <a:t>---------+Heterogeneity in Scales of Ext.Value Distns.</a:t>
            </a:r>
          </a:p>
          <a:p>
            <a:r>
              <a:rPr lang="en-US" sz="1400" b="1">
                <a:latin typeface="Courier New" pitchFamily="49" charset="0"/>
                <a:cs typeface="Courier New" pitchFamily="49" charset="0"/>
              </a:rPr>
              <a:t> MALE    |     .21512161       .09359521     2.298   .0215</a:t>
            </a:r>
          </a:p>
          <a:p>
            <a:r>
              <a:rPr lang="en-US" sz="1400" b="1">
                <a:latin typeface="Courier New" pitchFamily="49" charset="0"/>
                <a:cs typeface="Courier New" pitchFamily="49" charset="0"/>
              </a:rPr>
              <a:t> AGE25   |     .79346679       .13687581     5.797   .0000</a:t>
            </a:r>
          </a:p>
          <a:p>
            <a:r>
              <a:rPr lang="en-US" sz="1400" b="1">
                <a:latin typeface="Courier New" pitchFamily="49" charset="0"/>
                <a:cs typeface="Courier New" pitchFamily="49" charset="0"/>
              </a:rPr>
              <a:t> AGE39   |     .38284617       .16129109     2.374   .0176</a:t>
            </a:r>
          </a:p>
        </p:txBody>
      </p:sp>
      <p:sp>
        <p:nvSpPr>
          <p:cNvPr id="20484" name="Rectangle 7"/>
          <p:cNvSpPr>
            <a:spLocks noChangeArrowheads="1"/>
          </p:cNvSpPr>
          <p:nvPr/>
        </p:nvSpPr>
        <p:spPr bwMode="auto">
          <a:xfrm>
            <a:off x="533400" y="5486400"/>
            <a:ext cx="6324600" cy="8382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609600"/>
            <a:ext cx="8229600" cy="1139825"/>
          </a:xfrm>
        </p:spPr>
        <p:txBody>
          <a:bodyPr/>
          <a:lstStyle/>
          <a:p>
            <a:pPr eaLnBrk="1" hangingPunct="1"/>
            <a:r>
              <a:rPr lang="en-US" b="1" smtClean="0"/>
              <a:t>Variance Heterogeneity Elasticities</a:t>
            </a:r>
          </a:p>
        </p:txBody>
      </p:sp>
      <p:sp>
        <p:nvSpPr>
          <p:cNvPr id="21507" name="Text Box 7"/>
          <p:cNvSpPr txBox="1">
            <a:spLocks noChangeArrowheads="1"/>
          </p:cNvSpPr>
          <p:nvPr/>
        </p:nvSpPr>
        <p:spPr bwMode="auto">
          <a:xfrm>
            <a:off x="457200" y="2286000"/>
            <a:ext cx="5181600" cy="372427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Attribute is PRICE    in choice BRAND1            |</a:t>
            </a:r>
          </a:p>
          <a:p>
            <a:r>
              <a:rPr lang="en-US" sz="1200" b="1">
                <a:latin typeface="Courier New" pitchFamily="49" charset="0"/>
              </a:rPr>
              <a:t>|                                  Mean    St.Dev   |</a:t>
            </a:r>
          </a:p>
          <a:p>
            <a:r>
              <a:rPr lang="en-US" sz="1200" b="1">
                <a:latin typeface="Courier New" pitchFamily="49" charset="0"/>
              </a:rPr>
              <a:t>| *     Choice=BRAND1            -.8978     .5162   |</a:t>
            </a:r>
          </a:p>
          <a:p>
            <a:r>
              <a:rPr lang="en-US" sz="1200" b="1">
                <a:latin typeface="Courier New" pitchFamily="49" charset="0"/>
              </a:rPr>
              <a:t>|       Choice=BRAND2             .2269     .2595   |</a:t>
            </a:r>
          </a:p>
          <a:p>
            <a:r>
              <a:rPr lang="en-US" sz="1200" b="1">
                <a:latin typeface="Courier New" pitchFamily="49" charset="0"/>
              </a:rPr>
              <a:t>|       Choice=BRAND3             .2507     .2884   |</a:t>
            </a:r>
          </a:p>
          <a:p>
            <a:r>
              <a:rPr lang="en-US" sz="1200" b="1">
                <a:latin typeface="Courier New" pitchFamily="49" charset="0"/>
              </a:rPr>
              <a:t>|       Choice=NONE               .3116     .3587   |</a:t>
            </a:r>
          </a:p>
          <a:p>
            <a:r>
              <a:rPr lang="en-US" sz="1200" b="1">
                <a:latin typeface="Courier New" pitchFamily="49" charset="0"/>
              </a:rPr>
              <a:t>| Attribute is PRICE    in choice BRAND2            |</a:t>
            </a:r>
          </a:p>
          <a:p>
            <a:r>
              <a:rPr lang="en-US" sz="1200" b="1">
                <a:latin typeface="Courier New" pitchFamily="49" charset="0"/>
              </a:rPr>
              <a:t>|       Choice=BRAND1             .2853     .1776   |</a:t>
            </a:r>
          </a:p>
          <a:p>
            <a:r>
              <a:rPr lang="en-US" sz="1200" b="1">
                <a:latin typeface="Courier New" pitchFamily="49" charset="0"/>
              </a:rPr>
              <a:t>| *     Choice=BRAND2           -1.0757     .5030   |</a:t>
            </a:r>
          </a:p>
          <a:p>
            <a:r>
              <a:rPr lang="en-US" sz="1200" b="1">
                <a:latin typeface="Courier New" pitchFamily="49" charset="0"/>
              </a:rPr>
              <a:t>|       Choice=BRAND3             .2779     .1669   |</a:t>
            </a:r>
          </a:p>
          <a:p>
            <a:r>
              <a:rPr lang="en-US" sz="1200" b="1">
                <a:latin typeface="Courier New" pitchFamily="49" charset="0"/>
              </a:rPr>
              <a:t>|       Choice=NONE               .3404     .2045   |</a:t>
            </a:r>
          </a:p>
          <a:p>
            <a:r>
              <a:rPr lang="en-US" sz="1200" b="1">
                <a:latin typeface="Courier New" pitchFamily="49" charset="0"/>
              </a:rPr>
              <a:t>| Attribute is PRICE    in choice BRAND3            |</a:t>
            </a:r>
          </a:p>
          <a:p>
            <a:r>
              <a:rPr lang="en-US" sz="1200" b="1">
                <a:latin typeface="Courier New" pitchFamily="49" charset="0"/>
              </a:rPr>
              <a:t>|       Choice=BRAND1             .3328     .2477   |</a:t>
            </a:r>
          </a:p>
          <a:p>
            <a:r>
              <a:rPr lang="en-US" sz="1200" b="1">
                <a:latin typeface="Courier New" pitchFamily="49" charset="0"/>
              </a:rPr>
              <a:t>|       Choice=BRAND2             .2974     .2227   |</a:t>
            </a:r>
          </a:p>
          <a:p>
            <a:r>
              <a:rPr lang="en-US" sz="1200" b="1">
                <a:latin typeface="Courier New" pitchFamily="49" charset="0"/>
              </a:rPr>
              <a:t>| *     Choice=BRAND3            -.7458     .4468   |</a:t>
            </a:r>
          </a:p>
          <a:p>
            <a:r>
              <a:rPr lang="en-US" sz="1200" b="1">
                <a:latin typeface="Courier New" pitchFamily="49" charset="0"/>
              </a:rPr>
              <a:t>|       Choice=NONE               .4056     .3025   |</a:t>
            </a:r>
          </a:p>
          <a:p>
            <a:r>
              <a:rPr lang="en-US" sz="1200" b="1">
                <a:latin typeface="Courier New" pitchFamily="49" charset="0"/>
              </a:rPr>
              <a:t>+---------------------------------------------------+</a:t>
            </a:r>
          </a:p>
          <a:p>
            <a:endParaRPr lang="en-US" sz="1000">
              <a:latin typeface="Courier New" pitchFamily="49" charset="0"/>
            </a:endParaRPr>
          </a:p>
          <a:p>
            <a:endParaRPr lang="en-US" sz="1000">
              <a:latin typeface="Courier New" pitchFamily="49" charset="0"/>
            </a:endParaRPr>
          </a:p>
        </p:txBody>
      </p:sp>
      <p:sp>
        <p:nvSpPr>
          <p:cNvPr id="21508" name="Text Box 3"/>
          <p:cNvSpPr txBox="1">
            <a:spLocks noChangeArrowheads="1"/>
          </p:cNvSpPr>
          <p:nvPr/>
        </p:nvSpPr>
        <p:spPr bwMode="auto">
          <a:xfrm>
            <a:off x="5562600" y="2298700"/>
            <a:ext cx="3048000" cy="341630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PRICE    in choice BRAND1|</a:t>
            </a:r>
          </a:p>
          <a:p>
            <a:r>
              <a:rPr lang="en-US" sz="1200" b="1">
                <a:latin typeface="Courier New" pitchFamily="49" charset="0"/>
              </a:rPr>
              <a:t>|         Mean    St.Dev   |</a:t>
            </a:r>
          </a:p>
          <a:p>
            <a:r>
              <a:rPr lang="en-US" sz="1200" b="1">
                <a:latin typeface="Courier New" pitchFamily="49" charset="0"/>
              </a:rPr>
              <a:t>| *     -.8895     .3647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.2907     .2631   |</a:t>
            </a:r>
          </a:p>
          <a:p>
            <a:r>
              <a:rPr lang="en-US" sz="1200" b="1">
                <a:latin typeface="Courier New" pitchFamily="49" charset="0"/>
              </a:rPr>
              <a:t>| PRICE    in choice BRAND2|</a:t>
            </a:r>
          </a:p>
          <a:p>
            <a:r>
              <a:rPr lang="en-US" sz="1200" b="1">
                <a:latin typeface="Courier New" pitchFamily="49" charset="0"/>
              </a:rPr>
              <a:t>|        .3127     .1371   |</a:t>
            </a:r>
          </a:p>
          <a:p>
            <a:r>
              <a:rPr lang="en-US" sz="1200" b="1">
                <a:latin typeface="Courier New" pitchFamily="49" charset="0"/>
              </a:rPr>
              <a:t>| *    -1.2216     .3135   |</a:t>
            </a:r>
          </a:p>
          <a:p>
            <a:r>
              <a:rPr lang="en-US" sz="1200" b="1">
                <a:latin typeface="Courier New" pitchFamily="49" charset="0"/>
              </a:rPr>
              <a:t>|        .3127     .1371   |</a:t>
            </a:r>
          </a:p>
          <a:p>
            <a:r>
              <a:rPr lang="en-US" sz="1200" b="1">
                <a:latin typeface="Courier New" pitchFamily="49" charset="0"/>
              </a:rPr>
              <a:t>|        .3127     .1371   |</a:t>
            </a:r>
          </a:p>
          <a:p>
            <a:r>
              <a:rPr lang="en-US" sz="1200" b="1">
                <a:latin typeface="Courier New" pitchFamily="49" charset="0"/>
              </a:rPr>
              <a:t>| PRICE    in choice BRAND3|</a:t>
            </a:r>
          </a:p>
          <a:p>
            <a:r>
              <a:rPr lang="en-US" sz="1200" b="1">
                <a:latin typeface="Courier New" pitchFamily="49" charset="0"/>
              </a:rPr>
              <a:t>|        .3664     .2233   |</a:t>
            </a:r>
          </a:p>
          <a:p>
            <a:r>
              <a:rPr lang="en-US" sz="1200" b="1">
                <a:latin typeface="Courier New" pitchFamily="49" charset="0"/>
              </a:rPr>
              <a:t>|        .3664     .2233   |</a:t>
            </a:r>
          </a:p>
          <a:p>
            <a:r>
              <a:rPr lang="en-US" sz="1200" b="1">
                <a:latin typeface="Courier New" pitchFamily="49" charset="0"/>
              </a:rPr>
              <a:t>| *     -.7548     .3363   |</a:t>
            </a:r>
          </a:p>
          <a:p>
            <a:r>
              <a:rPr lang="en-US" sz="1200" b="1">
                <a:latin typeface="Courier New" pitchFamily="49" charset="0"/>
              </a:rPr>
              <a:t>|        .3664     .2233   |</a:t>
            </a:r>
          </a:p>
          <a:p>
            <a:r>
              <a:rPr lang="en-US" sz="1200" b="1">
                <a:latin typeface="Courier New" pitchFamily="49" charset="0"/>
              </a:rPr>
              <a:t>+--------------------------+</a:t>
            </a:r>
          </a:p>
        </p:txBody>
      </p:sp>
      <p:sp>
        <p:nvSpPr>
          <p:cNvPr id="21509" name="Text Box 5"/>
          <p:cNvSpPr txBox="1">
            <a:spLocks noChangeArrowheads="1"/>
          </p:cNvSpPr>
          <p:nvPr/>
        </p:nvSpPr>
        <p:spPr bwMode="auto">
          <a:xfrm>
            <a:off x="5638800" y="1906588"/>
            <a:ext cx="2590800" cy="379412"/>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Arial" charset="0"/>
              </a:rPr>
              <a:t>Multinomial Logit</a:t>
            </a:r>
          </a:p>
        </p:txBody>
      </p:sp>
      <p:sp>
        <p:nvSpPr>
          <p:cNvPr id="21510" name="Rectangle 8"/>
          <p:cNvSpPr>
            <a:spLocks noChangeArrowheads="1"/>
          </p:cNvSpPr>
          <p:nvPr/>
        </p:nvSpPr>
        <p:spPr bwMode="auto">
          <a:xfrm>
            <a:off x="3429000" y="266700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
        <p:nvSpPr>
          <p:cNvPr id="21511" name="Rectangle 9"/>
          <p:cNvSpPr>
            <a:spLocks noChangeArrowheads="1"/>
          </p:cNvSpPr>
          <p:nvPr/>
        </p:nvSpPr>
        <p:spPr bwMode="auto">
          <a:xfrm>
            <a:off x="6248400" y="2686050"/>
            <a:ext cx="990600" cy="2819400"/>
          </a:xfrm>
          <a:prstGeom prst="rect">
            <a:avLst/>
          </a:prstGeom>
          <a:solidFill>
            <a:srgbClr val="FF3300">
              <a:alpha val="1490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3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95400"/>
            <a:ext cx="8437638"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67344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4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295400"/>
            <a:ext cx="5029200" cy="5384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5184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a:xfrm>
            <a:off x="228600" y="457200"/>
            <a:ext cx="8763000" cy="1139825"/>
          </a:xfrm>
        </p:spPr>
        <p:txBody>
          <a:bodyPr/>
          <a:lstStyle/>
          <a:p>
            <a:pPr algn="ctr"/>
            <a:r>
              <a:rPr lang="en-US" sz="3600" b="1" smtClean="0"/>
              <a:t>Generalized Mixed Logit Model</a:t>
            </a:r>
          </a:p>
        </p:txBody>
      </p:sp>
      <p:graphicFrame>
        <p:nvGraphicFramePr>
          <p:cNvPr id="23554" name="Object 4"/>
          <p:cNvGraphicFramePr>
            <a:graphicFrameLocks noChangeAspect="1"/>
          </p:cNvGraphicFramePr>
          <p:nvPr>
            <p:extLst>
              <p:ext uri="{D42A27DB-BD31-4B8C-83A1-F6EECF244321}">
                <p14:modId xmlns:p14="http://schemas.microsoft.com/office/powerpoint/2010/main" val="550514835"/>
              </p:ext>
            </p:extLst>
          </p:nvPr>
        </p:nvGraphicFramePr>
        <p:xfrm>
          <a:off x="2133600" y="1828800"/>
          <a:ext cx="5041900" cy="4300538"/>
        </p:xfrm>
        <a:graphic>
          <a:graphicData uri="http://schemas.openxmlformats.org/presentationml/2006/ole">
            <mc:AlternateContent xmlns:mc="http://schemas.openxmlformats.org/markup-compatibility/2006">
              <mc:Choice xmlns:v="urn:schemas-microsoft-com:vml" Requires="v">
                <p:oleObj spid="_x0000_s104452" name="Equation" r:id="rId4" imgW="3022560" imgH="2577960" progId="Equation.DSMT4">
                  <p:embed/>
                </p:oleObj>
              </mc:Choice>
              <mc:Fallback>
                <p:oleObj name="Equation" r:id="rId4" imgW="3022560" imgH="257796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828800"/>
                        <a:ext cx="5041900" cy="4300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476776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t>Unobserved Heterogeneity in Scaling</a:t>
            </a:r>
            <a:endParaRPr lang="en-US" b="1"/>
          </a:p>
        </p:txBody>
      </p:sp>
      <p:graphicFrame>
        <p:nvGraphicFramePr>
          <p:cNvPr id="4" name="Object 3"/>
          <p:cNvGraphicFramePr>
            <a:graphicFrameLocks noChangeAspect="1"/>
          </p:cNvGraphicFramePr>
          <p:nvPr>
            <p:extLst>
              <p:ext uri="{D42A27DB-BD31-4B8C-83A1-F6EECF244321}">
                <p14:modId xmlns:p14="http://schemas.microsoft.com/office/powerpoint/2010/main" val="3318223915"/>
              </p:ext>
            </p:extLst>
          </p:nvPr>
        </p:nvGraphicFramePr>
        <p:xfrm>
          <a:off x="990600" y="2057400"/>
          <a:ext cx="7749796" cy="4038600"/>
        </p:xfrm>
        <a:graphic>
          <a:graphicData uri="http://schemas.openxmlformats.org/presentationml/2006/ole">
            <mc:AlternateContent xmlns:mc="http://schemas.openxmlformats.org/markup-compatibility/2006">
              <mc:Choice xmlns:v="urn:schemas-microsoft-com:vml" Requires="v">
                <p:oleObj spid="_x0000_s105476" name="Equation" r:id="rId3" imgW="3873240" imgH="2019240" progId="Equation.DSMT4">
                  <p:embed/>
                </p:oleObj>
              </mc:Choice>
              <mc:Fallback>
                <p:oleObj name="Equation" r:id="rId3" imgW="3873240" imgH="20192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057400"/>
                        <a:ext cx="7749796" cy="403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lstStyle/>
          <a:p>
            <a:r>
              <a:rPr lang="en-US" b="1" smtClean="0"/>
              <a:t>Scaled MNL</a:t>
            </a:r>
            <a:endParaRPr lang="en-US" b="1"/>
          </a:p>
        </p:txBody>
      </p:sp>
      <p:pic>
        <p:nvPicPr>
          <p:cNvPr id="143362" name="Picture 2"/>
          <p:cNvPicPr>
            <a:picLocks noChangeAspect="1" noChangeArrowheads="1"/>
          </p:cNvPicPr>
          <p:nvPr/>
        </p:nvPicPr>
        <p:blipFill>
          <a:blip r:embed="rId2"/>
          <a:srcRect/>
          <a:stretch>
            <a:fillRect/>
          </a:stretch>
        </p:blipFill>
        <p:spPr bwMode="auto">
          <a:xfrm>
            <a:off x="990600" y="1447800"/>
            <a:ext cx="3716553" cy="5257800"/>
          </a:xfrm>
          <a:prstGeom prst="rect">
            <a:avLst/>
          </a:prstGeom>
          <a:noFill/>
          <a:ln w="9525">
            <a:noFill/>
            <a:miter lim="800000"/>
            <a:headEnd/>
            <a:tailEnd/>
          </a:ln>
          <a:effectLst/>
        </p:spPr>
      </p:pic>
      <p:pic>
        <p:nvPicPr>
          <p:cNvPr id="143363" name="Picture 3"/>
          <p:cNvPicPr>
            <a:picLocks noChangeAspect="1" noChangeArrowheads="1"/>
          </p:cNvPicPr>
          <p:nvPr/>
        </p:nvPicPr>
        <p:blipFill>
          <a:blip r:embed="rId3"/>
          <a:srcRect/>
          <a:stretch>
            <a:fillRect/>
          </a:stretch>
        </p:blipFill>
        <p:spPr bwMode="auto">
          <a:xfrm>
            <a:off x="4809067" y="1430866"/>
            <a:ext cx="3555096" cy="5257800"/>
          </a:xfrm>
          <a:prstGeom prst="rect">
            <a:avLst/>
          </a:prstGeom>
          <a:noFill/>
          <a:ln w="9525">
            <a:noFill/>
            <a:miter lim="800000"/>
            <a:headEnd/>
            <a:tailEnd/>
          </a:ln>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p>
            <a:r>
              <a:rPr lang="en-US" sz="2800" b="1" smtClean="0"/>
              <a:t>Observed and Unobserved Heterogeneity</a:t>
            </a:r>
            <a:endParaRPr lang="en-US" sz="2800" b="1"/>
          </a:p>
        </p:txBody>
      </p:sp>
      <p:pic>
        <p:nvPicPr>
          <p:cNvPr id="455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481901"/>
            <a:ext cx="6312339" cy="5299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smtClean="0"/>
              <a:t>Price Elasticities</a:t>
            </a:r>
            <a:endParaRPr lang="en-US"/>
          </a:p>
        </p:txBody>
      </p:sp>
      <p:pic>
        <p:nvPicPr>
          <p:cNvPr id="456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057400"/>
            <a:ext cx="7579895"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17583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447800"/>
            <a:ext cx="8229600" cy="609600"/>
          </a:xfrm>
        </p:spPr>
        <p:txBody>
          <a:bodyPr/>
          <a:lstStyle/>
          <a:p>
            <a:r>
              <a:rPr lang="en-US" b="1" smtClean="0"/>
              <a:t>Scaling as Unobserved Heterogeneity</a:t>
            </a:r>
            <a:endParaRPr lang="en-US" b="1"/>
          </a:p>
        </p:txBody>
      </p:sp>
      <p:pic>
        <p:nvPicPr>
          <p:cNvPr id="449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693" y="2209800"/>
            <a:ext cx="8442614"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00252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p>
            <a:r>
              <a:rPr lang="en-US"/>
              <a:t>Two Way Latent </a:t>
            </a:r>
            <a:r>
              <a:rPr lang="en-US" smtClean="0"/>
              <a:t>Class?</a:t>
            </a:r>
            <a:endParaRPr lang="en-US"/>
          </a:p>
        </p:txBody>
      </p:sp>
      <p:pic>
        <p:nvPicPr>
          <p:cNvPr id="451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00200"/>
            <a:ext cx="6585526"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Object 2"/>
          <p:cNvGraphicFramePr>
            <a:graphicFrameLocks noChangeAspect="1"/>
          </p:cNvGraphicFramePr>
          <p:nvPr>
            <p:extLst>
              <p:ext uri="{D42A27DB-BD31-4B8C-83A1-F6EECF244321}">
                <p14:modId xmlns:p14="http://schemas.microsoft.com/office/powerpoint/2010/main" val="715207004"/>
              </p:ext>
            </p:extLst>
          </p:nvPr>
        </p:nvGraphicFramePr>
        <p:xfrm>
          <a:off x="762000" y="3962400"/>
          <a:ext cx="7577250" cy="1981200"/>
        </p:xfrm>
        <a:graphic>
          <a:graphicData uri="http://schemas.openxmlformats.org/presentationml/2006/ole">
            <mc:AlternateContent xmlns:mc="http://schemas.openxmlformats.org/markup-compatibility/2006">
              <mc:Choice xmlns:v="urn:schemas-microsoft-com:vml" Requires="v">
                <p:oleObj spid="_x0000_s106500" name="Equation" r:id="rId4" imgW="3886200" imgH="1015920" progId="Equation.DSMT4">
                  <p:embed/>
                </p:oleObj>
              </mc:Choice>
              <mc:Fallback>
                <p:oleObj name="Equation" r:id="rId4" imgW="3886200" imgH="101592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3962400"/>
                        <a:ext cx="7577250" cy="198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89637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a:xfrm>
            <a:off x="533400" y="1905000"/>
            <a:ext cx="8610600" cy="530225"/>
          </a:xfrm>
        </p:spPr>
        <p:txBody>
          <a:bodyPr/>
          <a:lstStyle/>
          <a:p>
            <a:pPr algn="l" eaLnBrk="1" hangingPunct="1"/>
            <a:r>
              <a:rPr lang="en-US" b="1" smtClean="0"/>
              <a:t>Appendix: Maximum Simulated Likelihood</a:t>
            </a:r>
          </a:p>
        </p:txBody>
      </p:sp>
      <p:graphicFrame>
        <p:nvGraphicFramePr>
          <p:cNvPr id="19458" name="Object 3"/>
          <p:cNvGraphicFramePr>
            <a:graphicFrameLocks noChangeAspect="1"/>
          </p:cNvGraphicFramePr>
          <p:nvPr/>
        </p:nvGraphicFramePr>
        <p:xfrm>
          <a:off x="1447800" y="3124200"/>
          <a:ext cx="6477000" cy="2457450"/>
        </p:xfrm>
        <a:graphic>
          <a:graphicData uri="http://schemas.openxmlformats.org/presentationml/2006/ole">
            <mc:AlternateContent xmlns:mc="http://schemas.openxmlformats.org/markup-compatibility/2006">
              <mc:Choice xmlns:v="urn:schemas-microsoft-com:vml" Requires="v">
                <p:oleObj spid="_x0000_s17420" name="Equation" r:id="rId4" imgW="3314700" imgH="1257300" progId="Equation.DSMT4">
                  <p:embed/>
                </p:oleObj>
              </mc:Choice>
              <mc:Fallback>
                <p:oleObj name="Equation" r:id="rId4" imgW="3314700" imgH="125730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124200"/>
                        <a:ext cx="6477000" cy="2457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8781189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idx="4294967295"/>
          </p:nvPr>
        </p:nvSpPr>
        <p:spPr>
          <a:xfrm>
            <a:off x="0" y="1295400"/>
            <a:ext cx="8229600" cy="530225"/>
          </a:xfrm>
        </p:spPr>
        <p:txBody>
          <a:bodyPr/>
          <a:lstStyle/>
          <a:p>
            <a:pPr eaLnBrk="1" hangingPunct="1"/>
            <a:r>
              <a:rPr lang="en-US" b="1" smtClean="0"/>
              <a:t>Monte Carlo Integration</a:t>
            </a:r>
          </a:p>
        </p:txBody>
      </p:sp>
      <p:graphicFrame>
        <p:nvGraphicFramePr>
          <p:cNvPr id="20482" name="Object 3"/>
          <p:cNvGraphicFramePr>
            <a:graphicFrameLocks noChangeAspect="1"/>
          </p:cNvGraphicFramePr>
          <p:nvPr/>
        </p:nvGraphicFramePr>
        <p:xfrm>
          <a:off x="1828800" y="1981200"/>
          <a:ext cx="5943600" cy="4314825"/>
        </p:xfrm>
        <a:graphic>
          <a:graphicData uri="http://schemas.openxmlformats.org/presentationml/2006/ole">
            <mc:AlternateContent xmlns:mc="http://schemas.openxmlformats.org/markup-compatibility/2006">
              <mc:Choice xmlns:v="urn:schemas-microsoft-com:vml" Requires="v">
                <p:oleObj spid="_x0000_s18445" name="Equation" r:id="rId4" imgW="3708400" imgH="2692400" progId="Equation.DSMT4">
                  <p:embed/>
                </p:oleObj>
              </mc:Choice>
              <mc:Fallback>
                <p:oleObj name="Equation" r:id="rId4" imgW="3708400" imgH="269240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981200"/>
                        <a:ext cx="5943600" cy="431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1497297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idx="4294967295"/>
          </p:nvPr>
        </p:nvSpPr>
        <p:spPr>
          <a:xfrm>
            <a:off x="0" y="1447800"/>
            <a:ext cx="8229600" cy="530225"/>
          </a:xfrm>
        </p:spPr>
        <p:txBody>
          <a:bodyPr/>
          <a:lstStyle/>
          <a:p>
            <a:pPr eaLnBrk="1" hangingPunct="1"/>
            <a:r>
              <a:rPr lang="en-US" b="1" smtClean="0"/>
              <a:t>Monte Carlo Integration</a:t>
            </a:r>
          </a:p>
        </p:txBody>
      </p:sp>
      <p:graphicFrame>
        <p:nvGraphicFramePr>
          <p:cNvPr id="21506" name="Object 3"/>
          <p:cNvGraphicFramePr>
            <a:graphicFrameLocks noChangeAspect="1"/>
          </p:cNvGraphicFramePr>
          <p:nvPr/>
        </p:nvGraphicFramePr>
        <p:xfrm>
          <a:off x="914400" y="2286000"/>
          <a:ext cx="6280150" cy="1346200"/>
        </p:xfrm>
        <a:graphic>
          <a:graphicData uri="http://schemas.openxmlformats.org/presentationml/2006/ole">
            <mc:AlternateContent xmlns:mc="http://schemas.openxmlformats.org/markup-compatibility/2006">
              <mc:Choice xmlns:v="urn:schemas-microsoft-com:vml" Requires="v">
                <p:oleObj spid="_x0000_s19480" name="Equation" r:id="rId4" imgW="2844800" imgH="609600" progId="Equation.DSMT4">
                  <p:embed/>
                </p:oleObj>
              </mc:Choice>
              <mc:Fallback>
                <p:oleObj name="Equation" r:id="rId4" imgW="2844800" imgH="609600" progId="Equation.DSMT4">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86000"/>
                        <a:ext cx="6280150" cy="134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507" name="Object 4"/>
          <p:cNvGraphicFramePr>
            <a:graphicFrameLocks noChangeAspect="1"/>
          </p:cNvGraphicFramePr>
          <p:nvPr/>
        </p:nvGraphicFramePr>
        <p:xfrm>
          <a:off x="914400" y="3810000"/>
          <a:ext cx="7639050" cy="1893888"/>
        </p:xfrm>
        <a:graphic>
          <a:graphicData uri="http://schemas.openxmlformats.org/presentationml/2006/ole">
            <mc:AlternateContent xmlns:mc="http://schemas.openxmlformats.org/markup-compatibility/2006">
              <mc:Choice xmlns:v="urn:schemas-microsoft-com:vml" Requires="v">
                <p:oleObj spid="_x0000_s19481" name="Equation" r:id="rId6" imgW="3429000" imgH="850900" progId="Equation.DSMT4">
                  <p:embed/>
                </p:oleObj>
              </mc:Choice>
              <mc:Fallback>
                <p:oleObj name="Equation" r:id="rId6" imgW="3429000" imgH="850900" progId="Equation.DSMT4">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3810000"/>
                        <a:ext cx="7639050" cy="1893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63805214"/>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a:xfrm>
            <a:off x="914400" y="1295400"/>
            <a:ext cx="8229600" cy="530225"/>
          </a:xfrm>
        </p:spPr>
        <p:txBody>
          <a:bodyPr/>
          <a:lstStyle/>
          <a:p>
            <a:pPr eaLnBrk="1" hangingPunct="1"/>
            <a:r>
              <a:rPr lang="en-US" b="1" smtClean="0"/>
              <a:t>Example: Monte Carlo Integral</a:t>
            </a:r>
          </a:p>
        </p:txBody>
      </p:sp>
      <p:graphicFrame>
        <p:nvGraphicFramePr>
          <p:cNvPr id="22530" name="Object 3"/>
          <p:cNvGraphicFramePr>
            <a:graphicFrameLocks noChangeAspect="1"/>
          </p:cNvGraphicFramePr>
          <p:nvPr>
            <p:extLst>
              <p:ext uri="{D42A27DB-BD31-4B8C-83A1-F6EECF244321}">
                <p14:modId xmlns:p14="http://schemas.microsoft.com/office/powerpoint/2010/main" val="2784967120"/>
              </p:ext>
            </p:extLst>
          </p:nvPr>
        </p:nvGraphicFramePr>
        <p:xfrm>
          <a:off x="533400" y="1905000"/>
          <a:ext cx="8150618" cy="4191000"/>
        </p:xfrm>
        <a:graphic>
          <a:graphicData uri="http://schemas.openxmlformats.org/presentationml/2006/ole">
            <mc:AlternateContent xmlns:mc="http://schemas.openxmlformats.org/markup-compatibility/2006">
              <mc:Choice xmlns:v="urn:schemas-microsoft-com:vml" Requires="v">
                <p:oleObj spid="_x0000_s20493" name="Equation" r:id="rId4" imgW="4051300" imgH="2082800" progId="Equation.DSMT4">
                  <p:embed/>
                </p:oleObj>
              </mc:Choice>
              <mc:Fallback>
                <p:oleObj name="Equation" r:id="rId4" imgW="4051300" imgH="208280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905000"/>
                        <a:ext cx="8150618"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3574322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idx="4294967295"/>
          </p:nvPr>
        </p:nvSpPr>
        <p:spPr>
          <a:xfrm>
            <a:off x="914400" y="1676400"/>
            <a:ext cx="8229600" cy="530225"/>
          </a:xfrm>
        </p:spPr>
        <p:txBody>
          <a:bodyPr/>
          <a:lstStyle/>
          <a:p>
            <a:pPr eaLnBrk="1" hangingPunct="1"/>
            <a:r>
              <a:rPr lang="en-US" b="1" smtClean="0"/>
              <a:t>Simulated Log Likelihood </a:t>
            </a:r>
            <a:br>
              <a:rPr lang="en-US" b="1" smtClean="0"/>
            </a:br>
            <a:r>
              <a:rPr lang="en-US" b="1" smtClean="0"/>
              <a:t>for a Mixed Probit Model</a:t>
            </a:r>
          </a:p>
        </p:txBody>
      </p:sp>
      <p:graphicFrame>
        <p:nvGraphicFramePr>
          <p:cNvPr id="27650" name="Object 3"/>
          <p:cNvGraphicFramePr>
            <a:graphicFrameLocks noChangeAspect="1"/>
          </p:cNvGraphicFramePr>
          <p:nvPr>
            <p:extLst>
              <p:ext uri="{D42A27DB-BD31-4B8C-83A1-F6EECF244321}">
                <p14:modId xmlns:p14="http://schemas.microsoft.com/office/powerpoint/2010/main" val="3272610834"/>
              </p:ext>
            </p:extLst>
          </p:nvPr>
        </p:nvGraphicFramePr>
        <p:xfrm>
          <a:off x="685800" y="2286000"/>
          <a:ext cx="7842250" cy="3705225"/>
        </p:xfrm>
        <a:graphic>
          <a:graphicData uri="http://schemas.openxmlformats.org/presentationml/2006/ole">
            <mc:AlternateContent xmlns:mc="http://schemas.openxmlformats.org/markup-compatibility/2006">
              <mc:Choice xmlns:v="urn:schemas-microsoft-com:vml" Requires="v">
                <p:oleObj spid="_x0000_s21517" name="Equation" r:id="rId4" imgW="4165560" imgH="1968480" progId="Equation.DSMT4">
                  <p:embed/>
                </p:oleObj>
              </mc:Choice>
              <mc:Fallback>
                <p:oleObj name="Equation" r:id="rId4" imgW="4165560" imgH="196848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286000"/>
                        <a:ext cx="7842250" cy="3705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9856117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idx="4294967295"/>
          </p:nvPr>
        </p:nvSpPr>
        <p:spPr>
          <a:xfrm>
            <a:off x="914400" y="1143000"/>
            <a:ext cx="8229600" cy="530225"/>
          </a:xfrm>
        </p:spPr>
        <p:txBody>
          <a:bodyPr/>
          <a:lstStyle/>
          <a:p>
            <a:pPr eaLnBrk="1" hangingPunct="1"/>
            <a:r>
              <a:rPr lang="en-US" b="1" smtClean="0"/>
              <a:t>Generating Random Draws</a:t>
            </a:r>
          </a:p>
        </p:txBody>
      </p:sp>
      <p:graphicFrame>
        <p:nvGraphicFramePr>
          <p:cNvPr id="23554" name="Object 3"/>
          <p:cNvGraphicFramePr>
            <a:graphicFrameLocks noChangeAspect="1"/>
          </p:cNvGraphicFramePr>
          <p:nvPr/>
        </p:nvGraphicFramePr>
        <p:xfrm>
          <a:off x="1219200" y="1828800"/>
          <a:ext cx="7239000" cy="4479925"/>
        </p:xfrm>
        <a:graphic>
          <a:graphicData uri="http://schemas.openxmlformats.org/presentationml/2006/ole">
            <mc:AlternateContent xmlns:mc="http://schemas.openxmlformats.org/markup-compatibility/2006">
              <mc:Choice xmlns:v="urn:schemas-microsoft-com:vml" Requires="v">
                <p:oleObj spid="_x0000_s22541" name="Equation" r:id="rId4" imgW="4432300" imgH="2743200" progId="Equation.DSMT4">
                  <p:embed/>
                </p:oleObj>
              </mc:Choice>
              <mc:Fallback>
                <p:oleObj name="Equation" r:id="rId4" imgW="4432300" imgH="274320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828800"/>
                        <a:ext cx="7239000" cy="4479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3266237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idx="4294967295"/>
          </p:nvPr>
        </p:nvSpPr>
        <p:spPr>
          <a:xfrm>
            <a:off x="914400" y="1219200"/>
            <a:ext cx="8229600" cy="530225"/>
          </a:xfrm>
        </p:spPr>
        <p:txBody>
          <a:bodyPr/>
          <a:lstStyle/>
          <a:p>
            <a:pPr eaLnBrk="1" hangingPunct="1"/>
            <a:r>
              <a:rPr lang="en-US" sz="3200" b="1" smtClean="0"/>
              <a:t>Drawing Uniform Random Numbers</a:t>
            </a:r>
          </a:p>
        </p:txBody>
      </p:sp>
      <p:graphicFrame>
        <p:nvGraphicFramePr>
          <p:cNvPr id="24578" name="Object 3"/>
          <p:cNvGraphicFramePr>
            <a:graphicFrameLocks noChangeAspect="1"/>
          </p:cNvGraphicFramePr>
          <p:nvPr>
            <p:extLst>
              <p:ext uri="{D42A27DB-BD31-4B8C-83A1-F6EECF244321}">
                <p14:modId xmlns:p14="http://schemas.microsoft.com/office/powerpoint/2010/main" val="3072427602"/>
              </p:ext>
            </p:extLst>
          </p:nvPr>
        </p:nvGraphicFramePr>
        <p:xfrm>
          <a:off x="990600" y="1828800"/>
          <a:ext cx="7112000" cy="4356100"/>
        </p:xfrm>
        <a:graphic>
          <a:graphicData uri="http://schemas.openxmlformats.org/presentationml/2006/ole">
            <mc:AlternateContent xmlns:mc="http://schemas.openxmlformats.org/markup-compatibility/2006">
              <mc:Choice xmlns:v="urn:schemas-microsoft-com:vml" Requires="v">
                <p:oleObj spid="_x0000_s23565" name="Equation" r:id="rId4" imgW="4851360" imgH="2971800" progId="Equation.DSMT4">
                  <p:embed/>
                </p:oleObj>
              </mc:Choice>
              <mc:Fallback>
                <p:oleObj name="Equation" r:id="rId4" imgW="4851360" imgH="297180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828800"/>
                        <a:ext cx="7112000" cy="435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3685924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a:xfrm>
            <a:off x="381000" y="990600"/>
            <a:ext cx="8763000" cy="762000"/>
          </a:xfrm>
        </p:spPr>
        <p:txBody>
          <a:bodyPr/>
          <a:lstStyle/>
          <a:p>
            <a:pPr eaLnBrk="1" hangingPunct="1"/>
            <a:r>
              <a:rPr lang="en-US" sz="2400" b="1" smtClean="0">
                <a:latin typeface="Arial" pitchFamily="34" charset="0"/>
                <a:cs typeface="Arial" pitchFamily="34" charset="0"/>
              </a:rPr>
              <a:t>Quasi-Monte Carlo Integration Based on Halton Sequences</a:t>
            </a:r>
          </a:p>
        </p:txBody>
      </p:sp>
      <p:graphicFrame>
        <p:nvGraphicFramePr>
          <p:cNvPr id="25602" name="Object 3"/>
          <p:cNvGraphicFramePr>
            <a:graphicFrameLocks noChangeAspect="1"/>
          </p:cNvGraphicFramePr>
          <p:nvPr/>
        </p:nvGraphicFramePr>
        <p:xfrm>
          <a:off x="685800" y="1828800"/>
          <a:ext cx="7134225" cy="2879725"/>
        </p:xfrm>
        <a:graphic>
          <a:graphicData uri="http://schemas.openxmlformats.org/presentationml/2006/ole">
            <mc:AlternateContent xmlns:mc="http://schemas.openxmlformats.org/markup-compatibility/2006">
              <mc:Choice xmlns:v="urn:schemas-microsoft-com:vml" Requires="v">
                <p:oleObj spid="_x0000_s24589" name="Equation" r:id="rId4" imgW="3429000" imgH="1384300" progId="Equation.DSMT4">
                  <p:embed/>
                </p:oleObj>
              </mc:Choice>
              <mc:Fallback>
                <p:oleObj name="Equation" r:id="rId4" imgW="3429000" imgH="138430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828800"/>
                        <a:ext cx="7134225" cy="287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4" name="Text Box 4"/>
          <p:cNvSpPr txBox="1">
            <a:spLocks noChangeArrowheads="1"/>
          </p:cNvSpPr>
          <p:nvPr/>
        </p:nvSpPr>
        <p:spPr bwMode="auto">
          <a:xfrm>
            <a:off x="609600" y="5045075"/>
            <a:ext cx="7924800" cy="1200329"/>
          </a:xfrm>
          <a:prstGeom prst="rect">
            <a:avLst/>
          </a:prstGeom>
          <a:noFill/>
          <a:ln w="9525">
            <a:noFill/>
            <a:miter lim="800000"/>
            <a:headEnd/>
            <a:tailEnd/>
          </a:ln>
        </p:spPr>
        <p:txBody>
          <a:bodyPr>
            <a:spAutoFit/>
          </a:bodyPr>
          <a:lstStyle/>
          <a:p>
            <a:pPr algn="just" eaLnBrk="1" hangingPunct="1">
              <a:spcBef>
                <a:spcPct val="50000"/>
              </a:spcBef>
            </a:pPr>
            <a:r>
              <a:rPr lang="en-US" sz="2400">
                <a:latin typeface="Arial" pitchFamily="34" charset="0"/>
                <a:cs typeface="Arial" pitchFamily="34" charset="0"/>
              </a:rPr>
              <a:t>For example, using base p=5, the integer r=37 has b</a:t>
            </a:r>
            <a:r>
              <a:rPr lang="en-US" sz="2400" baseline="-30000">
                <a:latin typeface="Arial" pitchFamily="34" charset="0"/>
                <a:cs typeface="Arial" pitchFamily="34" charset="0"/>
              </a:rPr>
              <a:t>0</a:t>
            </a:r>
            <a:r>
              <a:rPr lang="en-US" sz="2400">
                <a:latin typeface="Arial" pitchFamily="34" charset="0"/>
                <a:cs typeface="Arial" pitchFamily="34" charset="0"/>
              </a:rPr>
              <a:t> = 2, b</a:t>
            </a:r>
            <a:r>
              <a:rPr lang="en-US" sz="2400" baseline="-30000">
                <a:latin typeface="Arial" pitchFamily="34" charset="0"/>
                <a:cs typeface="Arial" pitchFamily="34" charset="0"/>
              </a:rPr>
              <a:t>1</a:t>
            </a:r>
            <a:r>
              <a:rPr lang="en-US" sz="2400">
                <a:latin typeface="Arial" pitchFamily="34" charset="0"/>
                <a:cs typeface="Arial" pitchFamily="34" charset="0"/>
              </a:rPr>
              <a:t> = 2, and </a:t>
            </a:r>
            <a:r>
              <a:rPr lang="en-US" sz="2400" smtClean="0">
                <a:latin typeface="Arial" pitchFamily="34" charset="0"/>
                <a:cs typeface="Arial" pitchFamily="34" charset="0"/>
              </a:rPr>
              <a:t>b</a:t>
            </a:r>
            <a:r>
              <a:rPr lang="en-US" sz="2400" baseline="-30000" smtClean="0">
                <a:latin typeface="Arial" pitchFamily="34" charset="0"/>
                <a:cs typeface="Arial" pitchFamily="34" charset="0"/>
              </a:rPr>
              <a:t>2</a:t>
            </a:r>
            <a:r>
              <a:rPr lang="en-US" sz="2400" smtClean="0">
                <a:latin typeface="Arial" pitchFamily="34" charset="0"/>
                <a:cs typeface="Arial" pitchFamily="34" charset="0"/>
              </a:rPr>
              <a:t> </a:t>
            </a:r>
            <a:r>
              <a:rPr lang="en-US" sz="2400">
                <a:latin typeface="Arial" pitchFamily="34" charset="0"/>
                <a:cs typeface="Arial" pitchFamily="34" charset="0"/>
              </a:rPr>
              <a:t>= 1; (37=1x5</a:t>
            </a:r>
            <a:r>
              <a:rPr lang="en-US" sz="2400" baseline="30000">
                <a:latin typeface="Arial" pitchFamily="34" charset="0"/>
                <a:cs typeface="Arial" pitchFamily="34" charset="0"/>
              </a:rPr>
              <a:t>2</a:t>
            </a:r>
            <a:r>
              <a:rPr lang="en-US" sz="2400">
                <a:latin typeface="Arial" pitchFamily="34" charset="0"/>
                <a:cs typeface="Arial" pitchFamily="34" charset="0"/>
              </a:rPr>
              <a:t> + 2x5</a:t>
            </a:r>
            <a:r>
              <a:rPr lang="en-US" sz="2400" baseline="30000">
                <a:latin typeface="Arial" pitchFamily="34" charset="0"/>
                <a:cs typeface="Arial" pitchFamily="34" charset="0"/>
              </a:rPr>
              <a:t>1</a:t>
            </a:r>
            <a:r>
              <a:rPr lang="en-US" sz="2400">
                <a:latin typeface="Arial" pitchFamily="34" charset="0"/>
                <a:cs typeface="Arial" pitchFamily="34" charset="0"/>
              </a:rPr>
              <a:t> + 2x5</a:t>
            </a:r>
            <a:r>
              <a:rPr lang="en-US" sz="2400" baseline="30000">
                <a:latin typeface="Arial" pitchFamily="34" charset="0"/>
                <a:cs typeface="Arial" pitchFamily="34" charset="0"/>
              </a:rPr>
              <a:t>0</a:t>
            </a:r>
            <a:r>
              <a:rPr lang="en-US" sz="2400">
                <a:latin typeface="Arial" pitchFamily="34" charset="0"/>
                <a:cs typeface="Arial" pitchFamily="34" charset="0"/>
              </a:rPr>
              <a:t>).  Then  </a:t>
            </a:r>
          </a:p>
          <a:p>
            <a:pPr algn="just" eaLnBrk="1" hangingPunct="1"/>
            <a:r>
              <a:rPr lang="en-US" sz="2400">
                <a:latin typeface="Arial" pitchFamily="34" charset="0"/>
                <a:cs typeface="Arial" pitchFamily="34" charset="0"/>
              </a:rPr>
              <a:t>H(37|5) = 2</a:t>
            </a:r>
            <a:r>
              <a:rPr lang="en-US" sz="2400">
                <a:latin typeface="Arial" pitchFamily="34" charset="0"/>
                <a:cs typeface="Arial" pitchFamily="34" charset="0"/>
                <a:sym typeface="Symbol" pitchFamily="18" charset="2"/>
              </a:rPr>
              <a:t></a:t>
            </a:r>
            <a:r>
              <a:rPr lang="en-US" sz="2400">
                <a:latin typeface="Arial" pitchFamily="34" charset="0"/>
                <a:cs typeface="Arial" pitchFamily="34" charset="0"/>
              </a:rPr>
              <a:t>5</a:t>
            </a:r>
            <a:r>
              <a:rPr lang="en-US" sz="2400" baseline="30000">
                <a:latin typeface="Arial" pitchFamily="34" charset="0"/>
                <a:cs typeface="Arial" pitchFamily="34" charset="0"/>
              </a:rPr>
              <a:t>-1</a:t>
            </a:r>
            <a:r>
              <a:rPr lang="en-US" sz="2400">
                <a:latin typeface="Arial" pitchFamily="34" charset="0"/>
                <a:cs typeface="Arial" pitchFamily="34" charset="0"/>
              </a:rPr>
              <a:t> + 2</a:t>
            </a:r>
            <a:r>
              <a:rPr lang="en-US" sz="2400">
                <a:latin typeface="Arial" pitchFamily="34" charset="0"/>
                <a:cs typeface="Arial" pitchFamily="34" charset="0"/>
                <a:sym typeface="Symbol" pitchFamily="18" charset="2"/>
              </a:rPr>
              <a:t></a:t>
            </a:r>
            <a:r>
              <a:rPr lang="en-US" sz="2400">
                <a:latin typeface="Arial" pitchFamily="34" charset="0"/>
                <a:cs typeface="Arial" pitchFamily="34" charset="0"/>
              </a:rPr>
              <a:t>5</a:t>
            </a:r>
            <a:r>
              <a:rPr lang="en-US" sz="2400" baseline="30000">
                <a:latin typeface="Arial" pitchFamily="34" charset="0"/>
                <a:cs typeface="Arial" pitchFamily="34" charset="0"/>
              </a:rPr>
              <a:t>-2</a:t>
            </a:r>
            <a:r>
              <a:rPr lang="en-US" sz="2400">
                <a:latin typeface="Arial" pitchFamily="34" charset="0"/>
                <a:cs typeface="Arial" pitchFamily="34" charset="0"/>
              </a:rPr>
              <a:t> + 1</a:t>
            </a:r>
            <a:r>
              <a:rPr lang="en-US" sz="2400">
                <a:latin typeface="Arial" pitchFamily="34" charset="0"/>
                <a:cs typeface="Arial" pitchFamily="34" charset="0"/>
                <a:sym typeface="Symbol" pitchFamily="18" charset="2"/>
              </a:rPr>
              <a:t></a:t>
            </a:r>
            <a:r>
              <a:rPr lang="en-US" sz="2400">
                <a:latin typeface="Arial" pitchFamily="34" charset="0"/>
                <a:cs typeface="Arial" pitchFamily="34" charset="0"/>
              </a:rPr>
              <a:t>5</a:t>
            </a:r>
            <a:r>
              <a:rPr lang="en-US" sz="2400" baseline="30000">
                <a:latin typeface="Arial" pitchFamily="34" charset="0"/>
                <a:cs typeface="Arial" pitchFamily="34" charset="0"/>
              </a:rPr>
              <a:t>-3</a:t>
            </a:r>
            <a:r>
              <a:rPr lang="en-US" sz="2400">
                <a:latin typeface="Arial" pitchFamily="34" charset="0"/>
                <a:cs typeface="Arial" pitchFamily="34" charset="0"/>
              </a:rPr>
              <a:t>  =  0.448.</a:t>
            </a:r>
          </a:p>
        </p:txBody>
      </p:sp>
    </p:spTree>
    <p:extLst>
      <p:ext uri="{BB962C8B-B14F-4D97-AF65-F5344CB8AC3E}">
        <p14:creationId xmlns:p14="http://schemas.microsoft.com/office/powerpoint/2010/main" val="2274514351"/>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idx="4294967295"/>
          </p:nvPr>
        </p:nvSpPr>
        <p:spPr>
          <a:xfrm>
            <a:off x="914400" y="1600200"/>
            <a:ext cx="8229600" cy="530225"/>
          </a:xfrm>
        </p:spPr>
        <p:txBody>
          <a:bodyPr/>
          <a:lstStyle/>
          <a:p>
            <a:pPr eaLnBrk="1" hangingPunct="1"/>
            <a:r>
              <a:rPr lang="en-US" sz="3200" b="1" smtClean="0">
                <a:latin typeface="Arial" pitchFamily="34" charset="0"/>
                <a:cs typeface="Arial" pitchFamily="34" charset="0"/>
              </a:rPr>
              <a:t>Halton Sequences vs. Random Draws</a:t>
            </a:r>
          </a:p>
        </p:txBody>
      </p:sp>
      <p:sp>
        <p:nvSpPr>
          <p:cNvPr id="26628" name="Rectangle 3"/>
          <p:cNvSpPr>
            <a:spLocks noChangeArrowheads="1"/>
          </p:cNvSpPr>
          <p:nvPr/>
        </p:nvSpPr>
        <p:spPr bwMode="auto">
          <a:xfrm>
            <a:off x="1828800" y="2443163"/>
            <a:ext cx="9144000" cy="0"/>
          </a:xfrm>
          <a:prstGeom prst="rect">
            <a:avLst/>
          </a:prstGeom>
          <a:noFill/>
          <a:ln w="9525">
            <a:noFill/>
            <a:miter lim="800000"/>
            <a:headEnd/>
            <a:tailEnd/>
          </a:ln>
        </p:spPr>
        <p:txBody>
          <a:bodyPr>
            <a:spAutoFit/>
          </a:bodyPr>
          <a:lstStyle/>
          <a:p>
            <a:endParaRPr lang="en-US"/>
          </a:p>
        </p:txBody>
      </p:sp>
      <p:graphicFrame>
        <p:nvGraphicFramePr>
          <p:cNvPr id="26626" name="Object 4"/>
          <p:cNvGraphicFramePr>
            <a:graphicFrameLocks noChangeAspect="1"/>
          </p:cNvGraphicFramePr>
          <p:nvPr/>
        </p:nvGraphicFramePr>
        <p:xfrm>
          <a:off x="533400" y="2286000"/>
          <a:ext cx="8077200" cy="3276600"/>
        </p:xfrm>
        <a:graphic>
          <a:graphicData uri="http://schemas.openxmlformats.org/presentationml/2006/ole">
            <mc:AlternateContent xmlns:mc="http://schemas.openxmlformats.org/markup-compatibility/2006">
              <mc:Choice xmlns:v="urn:schemas-microsoft-com:vml" Requires="v">
                <p:oleObj spid="_x0000_s25612" r:id="rId4" imgW="8247619" imgH="2971429" progId="PBrush">
                  <p:embed/>
                </p:oleObj>
              </mc:Choice>
              <mc:Fallback>
                <p:oleObj r:id="rId4" imgW="8247619" imgH="2971429" progId="PBrush">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286000"/>
                        <a:ext cx="8077200" cy="327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29" name="Text Box 5"/>
          <p:cNvSpPr txBox="1">
            <a:spLocks noChangeArrowheads="1"/>
          </p:cNvSpPr>
          <p:nvPr/>
        </p:nvSpPr>
        <p:spPr bwMode="auto">
          <a:xfrm>
            <a:off x="914400" y="5486400"/>
            <a:ext cx="7924800" cy="822325"/>
          </a:xfrm>
          <a:prstGeom prst="rect">
            <a:avLst/>
          </a:prstGeom>
          <a:noFill/>
          <a:ln w="9525">
            <a:noFill/>
            <a:miter lim="800000"/>
            <a:headEnd/>
            <a:tailEnd/>
          </a:ln>
        </p:spPr>
        <p:txBody>
          <a:bodyPr>
            <a:spAutoFit/>
          </a:bodyPr>
          <a:lstStyle/>
          <a:p>
            <a:pPr eaLnBrk="1" hangingPunct="1">
              <a:spcBef>
                <a:spcPct val="50000"/>
              </a:spcBef>
            </a:pPr>
            <a:r>
              <a:rPr lang="en-US" sz="2400">
                <a:latin typeface="Arial" charset="0"/>
              </a:rPr>
              <a:t>Requires far fewer draws – for one dimension, about 1/10.  Accelerates estimation by a factor of 5 to 10.</a:t>
            </a:r>
          </a:p>
        </p:txBody>
      </p:sp>
    </p:spTree>
    <p:extLst>
      <p:ext uri="{BB962C8B-B14F-4D97-AF65-F5344CB8AC3E}">
        <p14:creationId xmlns:p14="http://schemas.microsoft.com/office/powerpoint/2010/main" val="153280757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12456</TotalTime>
  <Words>3386</Words>
  <Application>Microsoft Office PowerPoint</Application>
  <PresentationFormat>On-screen Show (4:3)</PresentationFormat>
  <Paragraphs>578</Paragraphs>
  <Slides>79</Slides>
  <Notes>46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79</vt:i4>
      </vt:variant>
    </vt:vector>
  </HeadingPairs>
  <TitlesOfParts>
    <vt:vector size="81" baseType="lpstr">
      <vt:lpstr>Level</vt:lpstr>
      <vt:lpstr>Equation</vt:lpstr>
      <vt:lpstr>Discrete Choice Modeling</vt:lpstr>
      <vt:lpstr>What’s Wrong with the MNL Model?</vt:lpstr>
      <vt:lpstr>Several Types of Heterogeneity</vt:lpstr>
      <vt:lpstr>Heterogeneity in Choice Strategy</vt:lpstr>
      <vt:lpstr>Accommodating Heterogeneity</vt:lpstr>
      <vt:lpstr>Heterogeneity and the MNL Model</vt:lpstr>
      <vt:lpstr>Observable Heterogeneity in Utility Levels</vt:lpstr>
      <vt:lpstr>Observable Heterogeneity in  Preference Weights</vt:lpstr>
      <vt:lpstr>Heteroscedasticity in the MNL Model</vt:lpstr>
      <vt:lpstr>‘Quantifiable’ Heterogeneity in Scaling</vt:lpstr>
      <vt:lpstr>Modeling Unobserved Heterogeneity</vt:lpstr>
      <vt:lpstr>Latent Class    Models</vt:lpstr>
      <vt:lpstr>The “Finite Mixture Model”</vt:lpstr>
      <vt:lpstr>PowerPoint Presentation</vt:lpstr>
      <vt:lpstr>PowerPoint Presentation</vt:lpstr>
      <vt:lpstr>PowerPoint Presentation</vt:lpstr>
      <vt:lpstr>PowerPoint Presentation</vt:lpstr>
      <vt:lpstr>PowerPoint Presentation</vt:lpstr>
      <vt:lpstr>Latent Classes</vt:lpstr>
      <vt:lpstr>PowerPoint Presentation</vt:lpstr>
      <vt:lpstr>The Latent Class “Model”</vt:lpstr>
      <vt:lpstr>PowerPoint Presentation</vt:lpstr>
      <vt:lpstr>PowerPoint Presentation</vt:lpstr>
      <vt:lpstr>RANDOM Parameter    Models</vt:lpstr>
      <vt:lpstr>A Recast Random Effects Model</vt:lpstr>
      <vt:lpstr>A Computable Log Likelihood</vt:lpstr>
      <vt:lpstr>Simulation</vt:lpstr>
      <vt:lpstr>Random Effects Model: Simulation</vt:lpstr>
      <vt:lpstr>The Entire Parameter Vector is Random</vt:lpstr>
      <vt:lpstr>Estimating the RPL Model</vt:lpstr>
      <vt:lpstr>Classical Estimation Platform:  The Likelihood</vt:lpstr>
      <vt:lpstr>Simulation Based Estimation</vt:lpstr>
      <vt:lpstr>Maximum Simulated Likelihood</vt:lpstr>
      <vt:lpstr>PowerPoint Presentation</vt:lpstr>
      <vt:lpstr>PowerPoint Presentation</vt:lpstr>
      <vt:lpstr>PowerPoint Presentation</vt:lpstr>
      <vt:lpstr>PowerPoint Presentation</vt:lpstr>
      <vt:lpstr>Modeling Parameter Heterogeneity</vt:lpstr>
      <vt:lpstr>A Hierarchical Probit Model</vt:lpstr>
      <vt:lpstr>PowerPoint Presentation</vt:lpstr>
      <vt:lpstr>Simulating Conditional Means  for Individual Parameters</vt:lpstr>
      <vt:lpstr>PowerPoint Presentation</vt:lpstr>
      <vt:lpstr>PowerPoint Presentation</vt:lpstr>
      <vt:lpstr>PowerPoint Presentation</vt:lpstr>
      <vt:lpstr>“Individual Coefficients”</vt:lpstr>
      <vt:lpstr>PowerPoint Presentation</vt:lpstr>
      <vt:lpstr>Scaling in Choice Models</vt:lpstr>
      <vt:lpstr>Using Degenerate Branches to Reveal Scaling</vt:lpstr>
      <vt:lpstr>Scaling in Transport Modes</vt:lpstr>
      <vt:lpstr>A Model with Choice Heteroscedasticity</vt:lpstr>
      <vt:lpstr>Heteroscedastic Extreme Value Model (1)</vt:lpstr>
      <vt:lpstr>Heteroscedastic Extreme Value Model (2)</vt:lpstr>
      <vt:lpstr>HEV Model - Elasticities</vt:lpstr>
      <vt:lpstr>Variance Heterogeneity in MNL</vt:lpstr>
      <vt:lpstr>Application: Shoe Brand Choice</vt:lpstr>
      <vt:lpstr>Multinomial Logit Baseline Values</vt:lpstr>
      <vt:lpstr>Multinomial Logit Elasticities</vt:lpstr>
      <vt:lpstr>HEV Model without Heterogeneity</vt:lpstr>
      <vt:lpstr>Homogeneous HEV Elasticities</vt:lpstr>
      <vt:lpstr>Heteroscedasticity Across Individuals</vt:lpstr>
      <vt:lpstr>Variance Heterogeneity Elasticities</vt:lpstr>
      <vt:lpstr>PowerPoint Presentation</vt:lpstr>
      <vt:lpstr>PowerPoint Presentation</vt:lpstr>
      <vt:lpstr>Generalized Mixed Logit Model</vt:lpstr>
      <vt:lpstr>Unobserved Heterogeneity in Scaling</vt:lpstr>
      <vt:lpstr>Scaled MNL</vt:lpstr>
      <vt:lpstr>Observed and Unobserved Heterogeneity</vt:lpstr>
      <vt:lpstr>Price Elasticities</vt:lpstr>
      <vt:lpstr>Scaling as Unobserved Heterogeneity</vt:lpstr>
      <vt:lpstr>Two Way Latent Class?</vt:lpstr>
      <vt:lpstr>Appendix: Maximum Simulated Likelihood</vt:lpstr>
      <vt:lpstr>Monte Carlo Integration</vt:lpstr>
      <vt:lpstr>Monte Carlo Integration</vt:lpstr>
      <vt:lpstr>Example: Monte Carlo Integral</vt:lpstr>
      <vt:lpstr>Simulated Log Likelihood  for a Mixed Probit Model</vt:lpstr>
      <vt:lpstr>Generating Random Draws</vt:lpstr>
      <vt:lpstr>Drawing Uniform Random Numbers</vt:lpstr>
      <vt:lpstr>Quasi-Monte Carlo Integration Based on Halton Sequences</vt:lpstr>
      <vt:lpstr>Halton Sequences vs. Random Draws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88</cp:revision>
  <dcterms:created xsi:type="dcterms:W3CDTF">2001-06-17T19:05:03Z</dcterms:created>
  <dcterms:modified xsi:type="dcterms:W3CDTF">2014-11-29T00:14:51Z</dcterms:modified>
</cp:coreProperties>
</file>