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5"/>
  </p:notesMasterIdLst>
  <p:handoutMasterIdLst>
    <p:handoutMasterId r:id="rId6"/>
  </p:handoutMasterIdLst>
  <p:sldIdLst>
    <p:sldId id="628" r:id="rId2"/>
    <p:sldId id="481" r:id="rId3"/>
    <p:sldId id="629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B00EA"/>
    <a:srgbClr val="6B00B4"/>
    <a:srgbClr val="CCCC00"/>
    <a:srgbClr val="0066FF"/>
    <a:srgbClr val="FF3300"/>
    <a:srgbClr val="C00000"/>
    <a:srgbClr val="FF0000"/>
    <a:srgbClr val="CCECFF"/>
    <a:srgbClr val="000000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7" d="100"/>
          <a:sy n="87" d="100"/>
        </p:scale>
        <p:origin x="-72" y="-16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351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Microeconometric Modeling with Cross Section and Panel Data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14499"/>
            <a:ext cx="4267200" cy="46101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Theoretical Specification</a:t>
            </a:r>
          </a:p>
          <a:p>
            <a:pPr>
              <a:spcBef>
                <a:spcPts val="0"/>
              </a:spcBef>
            </a:pPr>
            <a:r>
              <a:rPr lang="en-US" smtClean="0"/>
              <a:t>Estimation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Simulated Maximum Likelihood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Generalized Method of Moments</a:t>
            </a:r>
          </a:p>
          <a:p>
            <a:pPr>
              <a:spcBef>
                <a:spcPts val="0"/>
              </a:spcBef>
            </a:pPr>
            <a:r>
              <a:rPr lang="en-US" smtClean="0"/>
              <a:t>Inference: Robust</a:t>
            </a:r>
          </a:p>
          <a:p>
            <a:pPr>
              <a:spcBef>
                <a:spcPts val="0"/>
              </a:spcBef>
            </a:pPr>
            <a:r>
              <a:rPr lang="en-US" smtClean="0"/>
              <a:t>Specification Analysis</a:t>
            </a:r>
          </a:p>
          <a:p>
            <a:pPr>
              <a:spcBef>
                <a:spcPts val="0"/>
              </a:spcBef>
            </a:pPr>
            <a:r>
              <a:rPr lang="en-US" smtClean="0"/>
              <a:t>Prediction and Simulation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267200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01799"/>
            <a:ext cx="4270375" cy="46228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Linear </a:t>
            </a:r>
            <a:r>
              <a:rPr lang="en-US" dirty="0" smtClean="0"/>
              <a:t>Model</a:t>
            </a:r>
          </a:p>
          <a:p>
            <a:pPr>
              <a:spcBef>
                <a:spcPts val="0"/>
              </a:spcBef>
            </a:pPr>
            <a:r>
              <a:rPr lang="en-US" smtClean="0"/>
              <a:t>Binary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Ordered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Count Data</a:t>
            </a:r>
          </a:p>
          <a:p>
            <a:pPr>
              <a:spcBef>
                <a:spcPts val="0"/>
              </a:spcBef>
            </a:pPr>
            <a:r>
              <a:rPr lang="en-US" smtClean="0"/>
              <a:t>Multinomial Choice</a:t>
            </a:r>
          </a:p>
          <a:p>
            <a:pPr>
              <a:spcBef>
                <a:spcPts val="0"/>
              </a:spcBef>
            </a:pPr>
            <a:r>
              <a:rPr lang="en-US" smtClean="0"/>
              <a:t>Models for Spatial Data</a:t>
            </a:r>
          </a:p>
          <a:p>
            <a:pPr>
              <a:spcBef>
                <a:spcPts val="0"/>
              </a:spcBef>
            </a:pPr>
            <a:r>
              <a:rPr lang="en-US" smtClean="0"/>
              <a:t>Mixed and Random Parameters</a:t>
            </a:r>
          </a:p>
          <a:p>
            <a:pPr>
              <a:spcBef>
                <a:spcPts val="0"/>
              </a:spcBef>
            </a:pPr>
            <a:r>
              <a:rPr lang="en-US" smtClean="0"/>
              <a:t>Latent Class Models</a:t>
            </a:r>
          </a:p>
          <a:p>
            <a:pPr>
              <a:spcBef>
                <a:spcPts val="0"/>
              </a:spcBef>
            </a:pPr>
            <a:r>
              <a:rPr lang="en-US" smtClean="0"/>
              <a:t>Cross Section</a:t>
            </a:r>
          </a:p>
          <a:p>
            <a:pPr>
              <a:spcBef>
                <a:spcPts val="0"/>
              </a:spcBef>
            </a:pPr>
            <a:r>
              <a:rPr lang="en-US" smtClean="0"/>
              <a:t>Panel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530225"/>
          </a:xfrm>
        </p:spPr>
        <p:txBody>
          <a:bodyPr/>
          <a:lstStyle/>
          <a:p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Agenda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59325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Applications from: Health Economics, Transport, Environmental Economics, Industrial Organization, Labor Markets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1.1|</a:t>
            </a:r>
            <a:r>
              <a:rPr lang="en-US" sz="1600" b="1" dirty="0" smtClean="0"/>
              <a:t>  Descriptive Statistics and the Linear Model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1.2|</a:t>
            </a:r>
            <a:r>
              <a:rPr lang="en-US" sz="1600" b="1" dirty="0" smtClean="0"/>
              <a:t>  Bootstrapping, Quantile Regression, Stochastic Frontier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1.3|</a:t>
            </a:r>
            <a:r>
              <a:rPr lang="en-US" sz="1600" b="1" dirty="0" smtClean="0"/>
              <a:t>  Panel Data, Fixed and Random Effects, Clustering, Robust Inference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2.1|</a:t>
            </a:r>
            <a:r>
              <a:rPr lang="en-US" sz="1600" b="1" dirty="0" smtClean="0"/>
              <a:t>  Binary Choice Models,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 and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2.2|</a:t>
            </a:r>
            <a:r>
              <a:rPr lang="en-US" sz="1600" b="1" dirty="0" smtClean="0"/>
              <a:t>  Inference in Nonlinear Models, </a:t>
            </a:r>
            <a:r>
              <a:rPr lang="en-US" sz="1600" b="1" smtClean="0"/>
              <a:t>Delta Method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Krinsky</a:t>
            </a:r>
            <a:r>
              <a:rPr lang="en-US" sz="1600" b="1" dirty="0" smtClean="0"/>
              <a:t> and Robb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2.3|</a:t>
            </a:r>
            <a:r>
              <a:rPr lang="en-US" sz="1600" b="1" dirty="0" smtClean="0"/>
              <a:t>  Nonlinear Panel Data Models, Random Effects, Incidental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3.1|</a:t>
            </a:r>
            <a:r>
              <a:rPr lang="en-US" sz="1600" b="1" dirty="0" smtClean="0"/>
              <a:t>  Models for Ordered Choices, Ordered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Hierarchical Models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3.2| </a:t>
            </a:r>
            <a:r>
              <a:rPr lang="en-US" sz="1600" b="1" dirty="0" smtClean="0"/>
              <a:t> Models for Count Data, Poisson, Negative Binomial, Zero Inflation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3.3| </a:t>
            </a:r>
            <a:r>
              <a:rPr lang="en-US" sz="1600" b="1" dirty="0" smtClean="0"/>
              <a:t> Multinomial Choice, Multinomial Logit, Fixed Effects, Best/Worst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4.1| </a:t>
            </a:r>
            <a:r>
              <a:rPr lang="en-US" sz="1600" b="1" dirty="0" smtClean="0"/>
              <a:t> Nested Logit, Multinomial </a:t>
            </a:r>
            <a:r>
              <a:rPr lang="en-US" sz="1600" b="1" dirty="0" err="1" smtClean="0"/>
              <a:t>Probit</a:t>
            </a:r>
            <a:r>
              <a:rPr lang="en-US" sz="1600" b="1" dirty="0" smtClean="0"/>
              <a:t>, Error Components Logit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4.2| </a:t>
            </a:r>
            <a:r>
              <a:rPr lang="en-US" sz="1600" b="1" dirty="0" smtClean="0"/>
              <a:t> Latent Class Models, Attribute Nonattendance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4.3|</a:t>
            </a:r>
            <a:r>
              <a:rPr lang="en-US" sz="1600" b="1" dirty="0" smtClean="0"/>
              <a:t>  Mixed Models and Random Parameters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5.1|</a:t>
            </a:r>
            <a:r>
              <a:rPr lang="en-US" sz="1600" b="1" dirty="0" smtClean="0"/>
              <a:t>  Stated Preference Data, Stated and Revealed Preference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8B00EA"/>
                </a:solidFill>
              </a:rPr>
              <a:t>5.2| </a:t>
            </a:r>
            <a:r>
              <a:rPr lang="en-US" sz="1600" b="1" dirty="0" smtClean="0"/>
              <a:t> Models for Spatial Data, Linear Regression, </a:t>
            </a:r>
            <a:r>
              <a:rPr lang="en-US" sz="1600" b="1" smtClean="0"/>
              <a:t>Discrete </a:t>
            </a:r>
            <a:r>
              <a:rPr lang="en-US" sz="1600" b="1" smtClean="0"/>
              <a:t>Choice</a:t>
            </a:r>
          </a:p>
          <a:p>
            <a:pPr marL="0" indent="0">
              <a:buNone/>
            </a:pPr>
            <a:r>
              <a:rPr lang="en-US" sz="1600" b="1" smtClean="0">
                <a:solidFill>
                  <a:srgbClr val="8B00EA"/>
                </a:solidFill>
              </a:rPr>
              <a:t>5.3|</a:t>
            </a:r>
            <a:r>
              <a:rPr lang="en-US" sz="1600" b="1" smtClean="0"/>
              <a:t>  Choice Models Based on Aggregate Share Data (BLP)</a:t>
            </a:r>
            <a:endParaRPr lang="en-US" sz="1600" b="1" dirty="0"/>
          </a:p>
        </p:txBody>
      </p:sp>
    </p:spTree>
    <p:extLst>
      <p:ext uri="{BB962C8B-B14F-4D97-AF65-F5344CB8AC3E}">
        <p14:creationId xmlns="" xmlns:p14="http://schemas.microsoft.com/office/powerpoint/2010/main" val="34381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13646</TotalTime>
  <Words>246</Words>
  <Application>Microsoft Office PowerPoint</Application>
  <PresentationFormat>On-screen Show (4:3)</PresentationFormat>
  <Paragraphs>46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Level</vt:lpstr>
      <vt:lpstr>Slide 1</vt:lpstr>
      <vt:lpstr>Slide 2</vt:lpstr>
      <vt:lpstr>Agenda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178</cp:revision>
  <dcterms:created xsi:type="dcterms:W3CDTF">2001-06-17T19:05:03Z</dcterms:created>
  <dcterms:modified xsi:type="dcterms:W3CDTF">2016-11-16T23:03:54Z</dcterms:modified>
</cp:coreProperties>
</file>