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58"/>
  </p:notesMasterIdLst>
  <p:handoutMasterIdLst>
    <p:handoutMasterId r:id="rId59"/>
  </p:handoutMasterIdLst>
  <p:sldIdLst>
    <p:sldId id="628" r:id="rId2"/>
    <p:sldId id="481" r:id="rId3"/>
    <p:sldId id="560" r:id="rId4"/>
    <p:sldId id="544" r:id="rId5"/>
    <p:sldId id="543" r:id="rId6"/>
    <p:sldId id="541" r:id="rId7"/>
    <p:sldId id="459" r:id="rId8"/>
    <p:sldId id="540" r:id="rId9"/>
    <p:sldId id="545" r:id="rId10"/>
    <p:sldId id="480" r:id="rId11"/>
    <p:sldId id="460" r:id="rId12"/>
    <p:sldId id="648" r:id="rId13"/>
    <p:sldId id="559" r:id="rId14"/>
    <p:sldId id="507" r:id="rId15"/>
    <p:sldId id="462" r:id="rId16"/>
    <p:sldId id="466" r:id="rId17"/>
    <p:sldId id="464" r:id="rId18"/>
    <p:sldId id="465" r:id="rId19"/>
    <p:sldId id="467" r:id="rId20"/>
    <p:sldId id="468" r:id="rId21"/>
    <p:sldId id="469" r:id="rId22"/>
    <p:sldId id="566" r:id="rId23"/>
    <p:sldId id="563" r:id="rId24"/>
    <p:sldId id="564" r:id="rId25"/>
    <p:sldId id="565" r:id="rId26"/>
    <p:sldId id="473" r:id="rId27"/>
    <p:sldId id="475" r:id="rId28"/>
    <p:sldId id="474" r:id="rId29"/>
    <p:sldId id="476" r:id="rId30"/>
    <p:sldId id="477" r:id="rId31"/>
    <p:sldId id="568" r:id="rId32"/>
    <p:sldId id="470" r:id="rId33"/>
    <p:sldId id="569" r:id="rId34"/>
    <p:sldId id="643" r:id="rId35"/>
    <p:sldId id="644" r:id="rId36"/>
    <p:sldId id="645" r:id="rId37"/>
    <p:sldId id="646" r:id="rId38"/>
    <p:sldId id="647" r:id="rId39"/>
    <p:sldId id="629" r:id="rId40"/>
    <p:sldId id="631" r:id="rId41"/>
    <p:sldId id="632" r:id="rId42"/>
    <p:sldId id="633" r:id="rId43"/>
    <p:sldId id="571" r:id="rId44"/>
    <p:sldId id="580" r:id="rId45"/>
    <p:sldId id="635" r:id="rId46"/>
    <p:sldId id="582" r:id="rId47"/>
    <p:sldId id="637" r:id="rId48"/>
    <p:sldId id="584" r:id="rId49"/>
    <p:sldId id="585" r:id="rId50"/>
    <p:sldId id="640" r:id="rId51"/>
    <p:sldId id="641" r:id="rId52"/>
    <p:sldId id="642" r:id="rId53"/>
    <p:sldId id="606" r:id="rId54"/>
    <p:sldId id="607" r:id="rId55"/>
    <p:sldId id="609" r:id="rId56"/>
    <p:sldId id="610" r:id="rId5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4128">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FF"/>
    <a:srgbClr val="99CC00"/>
    <a:srgbClr val="FF3300"/>
    <a:srgbClr val="8B00EA"/>
    <a:srgbClr val="6B00B4"/>
    <a:srgbClr val="CCCC00"/>
    <a:srgbClr val="C00000"/>
    <a:srgbClr val="FF0000"/>
    <a:srgbClr val="CCECF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32" autoAdjust="0"/>
    <p:restoredTop sz="94636" autoAdjust="0"/>
  </p:normalViewPr>
  <p:slideViewPr>
    <p:cSldViewPr>
      <p:cViewPr varScale="1">
        <p:scale>
          <a:sx n="110" d="100"/>
          <a:sy n="110" d="100"/>
        </p:scale>
        <p:origin x="-1962" y="-84"/>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xmlns=""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xmlns=""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xmlns=""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32772" name="Slide Number Placeholder 3"/>
          <p:cNvSpPr>
            <a:spLocks noGrp="1"/>
          </p:cNvSpPr>
          <p:nvPr>
            <p:ph type="sldNum" sz="quarter" idx="5"/>
          </p:nvPr>
        </p:nvSpPr>
        <p:spPr>
          <a:noFill/>
        </p:spPr>
        <p:txBody>
          <a:bodyPr/>
          <a:lstStyle/>
          <a:p>
            <a:fld id="{C43D8689-2E0A-4E9D-9424-AF923E451ECB}" type="slidenum">
              <a:rPr lang="en-US" smtClean="0"/>
              <a:pPr/>
              <a:t>7</a:t>
            </a:fld>
            <a:endParaRPr lang="en-US" smtClean="0"/>
          </a:p>
        </p:txBody>
      </p:sp>
    </p:spTree>
    <p:extLst>
      <p:ext uri="{BB962C8B-B14F-4D97-AF65-F5344CB8AC3E}">
        <p14:creationId xmlns:p14="http://schemas.microsoft.com/office/powerpoint/2010/main" xmlns="" val="3730812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1" hangingPunct="1"/>
            <a:fld id="{88EC584F-4D86-4CC2-93C5-DE0C9ED9794A}" type="slidenum">
              <a:rPr lang="en-US" sz="1200"/>
              <a:pPr algn="r" eaLnBrk="1" hangingPunct="1"/>
              <a:t>8</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56665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9</a:t>
            </a:fld>
            <a:endParaRPr lang="en-US" smtClean="0"/>
          </a:p>
        </p:txBody>
      </p:sp>
    </p:spTree>
    <p:extLst>
      <p:ext uri="{BB962C8B-B14F-4D97-AF65-F5344CB8AC3E}">
        <p14:creationId xmlns:p14="http://schemas.microsoft.com/office/powerpoint/2010/main" xmlns="" val="3659338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6E37908D-5C14-42ED-B93B-5A1ED5578111}" type="slidenum">
              <a:rPr lang="en-US" smtClean="0"/>
              <a:pPr/>
              <a:t>10</a:t>
            </a:fld>
            <a:endParaRPr lang="en-US" smtClean="0"/>
          </a:p>
        </p:txBody>
      </p:sp>
    </p:spTree>
    <p:extLst>
      <p:ext uri="{BB962C8B-B14F-4D97-AF65-F5344CB8AC3E}">
        <p14:creationId xmlns:p14="http://schemas.microsoft.com/office/powerpoint/2010/main" xmlns="" val="180715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0A1047D4-37BD-49F1-B1A2-B0CEE562F0F7}" type="slidenum">
              <a:rPr lang="en-US" smtClean="0"/>
              <a:pPr/>
              <a:t>11</a:t>
            </a:fld>
            <a:endParaRPr lang="en-US" smtClean="0"/>
          </a:p>
        </p:txBody>
      </p:sp>
    </p:spTree>
    <p:extLst>
      <p:ext uri="{BB962C8B-B14F-4D97-AF65-F5344CB8AC3E}">
        <p14:creationId xmlns:p14="http://schemas.microsoft.com/office/powerpoint/2010/main" xmlns="" val="2002861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BE1E0A95-49D9-4FA4-98C0-3C3DD2455B16}" type="slidenum">
              <a:rPr lang="en-US" smtClean="0"/>
              <a:pPr/>
              <a:t>15</a:t>
            </a:fld>
            <a:endParaRPr lang="en-US" smtClean="0"/>
          </a:p>
        </p:txBody>
      </p:sp>
    </p:spTree>
    <p:extLst>
      <p:ext uri="{BB962C8B-B14F-4D97-AF65-F5344CB8AC3E}">
        <p14:creationId xmlns:p14="http://schemas.microsoft.com/office/powerpoint/2010/main" xmlns="" val="1360905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9CC16EDE-FCA6-4939-9FFD-37FE2B5EBE39}" type="slidenum">
              <a:rPr lang="en-US" smtClean="0"/>
              <a:pPr/>
              <a:t>16</a:t>
            </a:fld>
            <a:endParaRPr lang="en-US" smtClean="0"/>
          </a:p>
        </p:txBody>
      </p:sp>
    </p:spTree>
    <p:extLst>
      <p:ext uri="{BB962C8B-B14F-4D97-AF65-F5344CB8AC3E}">
        <p14:creationId xmlns:p14="http://schemas.microsoft.com/office/powerpoint/2010/main" xmlns="" val="2007963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A3FB67AD-E47A-4132-AA33-3F26FAAAB0C4}" type="slidenum">
              <a:rPr lang="en-US" smtClean="0"/>
              <a:pPr/>
              <a:t>17</a:t>
            </a:fld>
            <a:endParaRPr lang="en-US" smtClean="0"/>
          </a:p>
        </p:txBody>
      </p:sp>
    </p:spTree>
    <p:extLst>
      <p:ext uri="{BB962C8B-B14F-4D97-AF65-F5344CB8AC3E}">
        <p14:creationId xmlns:p14="http://schemas.microsoft.com/office/powerpoint/2010/main" xmlns="" val="1145114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90A25AC9-6B52-4609-AAB4-38216D852B19}" type="slidenum">
              <a:rPr lang="en-US" smtClean="0"/>
              <a:pPr/>
              <a:t>18</a:t>
            </a:fld>
            <a:endParaRPr lang="en-US" smtClean="0"/>
          </a:p>
        </p:txBody>
      </p:sp>
    </p:spTree>
    <p:extLst>
      <p:ext uri="{BB962C8B-B14F-4D97-AF65-F5344CB8AC3E}">
        <p14:creationId xmlns:p14="http://schemas.microsoft.com/office/powerpoint/2010/main" xmlns="" val="3097314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A0BEA216-D1CC-47D5-9A8D-CB5E32BD328A}" type="slidenum">
              <a:rPr lang="en-US" smtClean="0"/>
              <a:pPr/>
              <a:t>19</a:t>
            </a:fld>
            <a:endParaRPr lang="en-US" smtClean="0"/>
          </a:p>
        </p:txBody>
      </p:sp>
    </p:spTree>
    <p:extLst>
      <p:ext uri="{BB962C8B-B14F-4D97-AF65-F5344CB8AC3E}">
        <p14:creationId xmlns:p14="http://schemas.microsoft.com/office/powerpoint/2010/main" xmlns="" val="1356129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A01DCEB0-886C-456A-AA74-DF3C2F5D83CE}" type="slidenum">
              <a:rPr lang="en-US" smtClean="0"/>
              <a:pPr/>
              <a:t>20</a:t>
            </a:fld>
            <a:endParaRPr lang="en-US" smtClean="0"/>
          </a:p>
        </p:txBody>
      </p:sp>
    </p:spTree>
    <p:extLst>
      <p:ext uri="{BB962C8B-B14F-4D97-AF65-F5344CB8AC3E}">
        <p14:creationId xmlns:p14="http://schemas.microsoft.com/office/powerpoint/2010/main" xmlns="" val="4243022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02E4D241-874C-4C33-A76D-363BF91C2E10}" type="slidenum">
              <a:rPr lang="en-US" smtClean="0"/>
              <a:pPr/>
              <a:t>21</a:t>
            </a:fld>
            <a:endParaRPr lang="en-US" smtClean="0"/>
          </a:p>
        </p:txBody>
      </p:sp>
    </p:spTree>
    <p:extLst>
      <p:ext uri="{BB962C8B-B14F-4D97-AF65-F5344CB8AC3E}">
        <p14:creationId xmlns:p14="http://schemas.microsoft.com/office/powerpoint/2010/main" xmlns="" val="1200005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7E7BF76A-B21F-4DAB-BB85-6ED4CC136073}" type="slidenum">
              <a:rPr lang="en-US" smtClean="0"/>
              <a:pPr/>
              <a:t>26</a:t>
            </a:fld>
            <a:endParaRPr lang="en-US" smtClean="0"/>
          </a:p>
        </p:txBody>
      </p:sp>
    </p:spTree>
    <p:extLst>
      <p:ext uri="{BB962C8B-B14F-4D97-AF65-F5344CB8AC3E}">
        <p14:creationId xmlns:p14="http://schemas.microsoft.com/office/powerpoint/2010/main" xmlns="" val="175206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7108" name="Slide Number Placeholder 3"/>
          <p:cNvSpPr>
            <a:spLocks noGrp="1"/>
          </p:cNvSpPr>
          <p:nvPr>
            <p:ph type="sldNum" sz="quarter" idx="5"/>
          </p:nvPr>
        </p:nvSpPr>
        <p:spPr>
          <a:noFill/>
        </p:spPr>
        <p:txBody>
          <a:bodyPr/>
          <a:lstStyle/>
          <a:p>
            <a:fld id="{D0954F5F-0330-47F6-B0AD-FD3B27863EAA}" type="slidenum">
              <a:rPr lang="en-US" smtClean="0"/>
              <a:pPr/>
              <a:t>27</a:t>
            </a:fld>
            <a:endParaRPr lang="en-US" smtClean="0"/>
          </a:p>
        </p:txBody>
      </p:sp>
    </p:spTree>
    <p:extLst>
      <p:ext uri="{BB962C8B-B14F-4D97-AF65-F5344CB8AC3E}">
        <p14:creationId xmlns:p14="http://schemas.microsoft.com/office/powerpoint/2010/main" xmlns="" val="3240287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8528A6D5-0BD3-4B4A-8988-9E6A35D8B7F8}" type="slidenum">
              <a:rPr lang="en-US" smtClean="0"/>
              <a:pPr/>
              <a:t>28</a:t>
            </a:fld>
            <a:endParaRPr lang="en-US" smtClean="0"/>
          </a:p>
        </p:txBody>
      </p:sp>
    </p:spTree>
    <p:extLst>
      <p:ext uri="{BB962C8B-B14F-4D97-AF65-F5344CB8AC3E}">
        <p14:creationId xmlns:p14="http://schemas.microsoft.com/office/powerpoint/2010/main" xmlns="" val="1138635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964ED82E-7F67-4D8F-8EC9-18586592EA7F}" type="slidenum">
              <a:rPr lang="en-US" smtClean="0"/>
              <a:pPr/>
              <a:t>29</a:t>
            </a:fld>
            <a:endParaRPr lang="en-US" smtClean="0"/>
          </a:p>
        </p:txBody>
      </p:sp>
    </p:spTree>
    <p:extLst>
      <p:ext uri="{BB962C8B-B14F-4D97-AF65-F5344CB8AC3E}">
        <p14:creationId xmlns:p14="http://schemas.microsoft.com/office/powerpoint/2010/main" xmlns="" val="4224085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29E08B7B-F6FD-4EC4-83B4-14875B94E6B0}" type="slidenum">
              <a:rPr lang="en-US" smtClean="0"/>
              <a:pPr/>
              <a:t>30</a:t>
            </a:fld>
            <a:endParaRPr lang="en-US" smtClean="0"/>
          </a:p>
        </p:txBody>
      </p:sp>
    </p:spTree>
    <p:extLst>
      <p:ext uri="{BB962C8B-B14F-4D97-AF65-F5344CB8AC3E}">
        <p14:creationId xmlns:p14="http://schemas.microsoft.com/office/powerpoint/2010/main" xmlns="" val="1841872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29E08B7B-F6FD-4EC4-83B4-14875B94E6B0}" type="slidenum">
              <a:rPr lang="en-US" smtClean="0"/>
              <a:pPr/>
              <a:t>31</a:t>
            </a:fld>
            <a:endParaRPr lang="en-US" smtClean="0"/>
          </a:p>
        </p:txBody>
      </p:sp>
    </p:spTree>
    <p:extLst>
      <p:ext uri="{BB962C8B-B14F-4D97-AF65-F5344CB8AC3E}">
        <p14:creationId xmlns:p14="http://schemas.microsoft.com/office/powerpoint/2010/main" xmlns="" val="1841872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CBE7CA54-3402-4E7D-A6BA-2FB0D122B3CE}" type="slidenum">
              <a:rPr lang="en-US" smtClean="0"/>
              <a:pPr/>
              <a:t>32</a:t>
            </a:fld>
            <a:endParaRPr lang="en-US" smtClean="0"/>
          </a:p>
        </p:txBody>
      </p:sp>
    </p:spTree>
    <p:extLst>
      <p:ext uri="{BB962C8B-B14F-4D97-AF65-F5344CB8AC3E}">
        <p14:creationId xmlns:p14="http://schemas.microsoft.com/office/powerpoint/2010/main" xmlns="" val="311873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1" hangingPunct="1"/>
            <a:fld id="{2152B732-800D-47B2-88DB-5A6E395CB4DA}" type="slidenum">
              <a:rPr lang="en-US" sz="1200"/>
              <a:pPr algn="r" eaLnBrk="1" hangingPunct="1"/>
              <a:t>39</a:t>
            </a:fld>
            <a:endParaRPr 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1117379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smtClean="0"/>
          </a:p>
        </p:txBody>
      </p:sp>
      <p:sp>
        <p:nvSpPr>
          <p:cNvPr id="28676" name="Slide Number Placeholder 3"/>
          <p:cNvSpPr>
            <a:spLocks noGrp="1"/>
          </p:cNvSpPr>
          <p:nvPr>
            <p:ph type="sldNum" sz="quarter" idx="5"/>
          </p:nvPr>
        </p:nvSpPr>
        <p:spPr>
          <a:noFill/>
        </p:spPr>
        <p:txBody>
          <a:bodyPr/>
          <a:lstStyle/>
          <a:p>
            <a:fld id="{E29CD0EE-4DC3-4B4B-B786-AD6ADBF15B4A}" type="slidenum">
              <a:rPr lang="en-US" smtClean="0"/>
              <a:pPr/>
              <a:t>40</a:t>
            </a:fld>
            <a:endParaRPr lang="en-US" smtClean="0"/>
          </a:p>
        </p:txBody>
      </p:sp>
    </p:spTree>
    <p:extLst>
      <p:ext uri="{BB962C8B-B14F-4D97-AF65-F5344CB8AC3E}">
        <p14:creationId xmlns:p14="http://schemas.microsoft.com/office/powerpoint/2010/main" xmlns="" val="9647696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smtClean="0"/>
          </a:p>
        </p:txBody>
      </p:sp>
      <p:sp>
        <p:nvSpPr>
          <p:cNvPr id="29700" name="Slide Number Placeholder 3"/>
          <p:cNvSpPr>
            <a:spLocks noGrp="1"/>
          </p:cNvSpPr>
          <p:nvPr>
            <p:ph type="sldNum" sz="quarter" idx="5"/>
          </p:nvPr>
        </p:nvSpPr>
        <p:spPr>
          <a:noFill/>
        </p:spPr>
        <p:txBody>
          <a:bodyPr/>
          <a:lstStyle/>
          <a:p>
            <a:fld id="{BEF74FDA-0509-41B2-955A-CE556B58AA9C}" type="slidenum">
              <a:rPr lang="en-US" smtClean="0"/>
              <a:pPr/>
              <a:t>41</a:t>
            </a:fld>
            <a:endParaRPr lang="en-US" smtClean="0"/>
          </a:p>
        </p:txBody>
      </p:sp>
    </p:spTree>
    <p:extLst>
      <p:ext uri="{BB962C8B-B14F-4D97-AF65-F5344CB8AC3E}">
        <p14:creationId xmlns:p14="http://schemas.microsoft.com/office/powerpoint/2010/main" xmlns="" val="3246150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smtClean="0"/>
          </a:p>
        </p:txBody>
      </p:sp>
      <p:sp>
        <p:nvSpPr>
          <p:cNvPr id="30724" name="Slide Number Placeholder 3"/>
          <p:cNvSpPr>
            <a:spLocks noGrp="1"/>
          </p:cNvSpPr>
          <p:nvPr>
            <p:ph type="sldNum" sz="quarter" idx="5"/>
          </p:nvPr>
        </p:nvSpPr>
        <p:spPr>
          <a:noFill/>
        </p:spPr>
        <p:txBody>
          <a:bodyPr/>
          <a:lstStyle/>
          <a:p>
            <a:fld id="{E5248333-F466-4CCA-874A-F4F10E64E2D9}" type="slidenum">
              <a:rPr lang="en-US" smtClean="0"/>
              <a:pPr/>
              <a:t>42</a:t>
            </a:fld>
            <a:endParaRPr lang="en-US" smtClean="0"/>
          </a:p>
        </p:txBody>
      </p:sp>
    </p:spTree>
    <p:extLst>
      <p:ext uri="{BB962C8B-B14F-4D97-AF65-F5344CB8AC3E}">
        <p14:creationId xmlns:p14="http://schemas.microsoft.com/office/powerpoint/2010/main" xmlns="" val="3949931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30914" indent="-281121">
              <a:defRPr>
                <a:solidFill>
                  <a:schemeClr val="tx1"/>
                </a:solidFill>
                <a:latin typeface="Times New Roman" pitchFamily="18" charset="0"/>
              </a:defRPr>
            </a:lvl2pPr>
            <a:lvl3pPr marL="1124483" indent="-224897">
              <a:defRPr>
                <a:solidFill>
                  <a:schemeClr val="tx1"/>
                </a:solidFill>
                <a:latin typeface="Times New Roman" pitchFamily="18" charset="0"/>
              </a:defRPr>
            </a:lvl3pPr>
            <a:lvl4pPr marL="1574277" indent="-224897">
              <a:defRPr>
                <a:solidFill>
                  <a:schemeClr val="tx1"/>
                </a:solidFill>
                <a:latin typeface="Times New Roman" pitchFamily="18" charset="0"/>
              </a:defRPr>
            </a:lvl4pPr>
            <a:lvl5pPr marL="2024070" indent="-224897">
              <a:defRPr>
                <a:solidFill>
                  <a:schemeClr val="tx1"/>
                </a:solidFill>
                <a:latin typeface="Times New Roman" pitchFamily="18" charset="0"/>
              </a:defRPr>
            </a:lvl5pPr>
            <a:lvl6pPr marL="2473863" indent="-224897" eaLnBrk="0" fontAlgn="base" hangingPunct="0">
              <a:spcBef>
                <a:spcPct val="0"/>
              </a:spcBef>
              <a:spcAft>
                <a:spcPct val="0"/>
              </a:spcAft>
              <a:defRPr>
                <a:solidFill>
                  <a:schemeClr val="tx1"/>
                </a:solidFill>
                <a:latin typeface="Times New Roman" pitchFamily="18" charset="0"/>
              </a:defRPr>
            </a:lvl6pPr>
            <a:lvl7pPr marL="2923657" indent="-224897" eaLnBrk="0" fontAlgn="base" hangingPunct="0">
              <a:spcBef>
                <a:spcPct val="0"/>
              </a:spcBef>
              <a:spcAft>
                <a:spcPct val="0"/>
              </a:spcAft>
              <a:defRPr>
                <a:solidFill>
                  <a:schemeClr val="tx1"/>
                </a:solidFill>
                <a:latin typeface="Times New Roman" pitchFamily="18" charset="0"/>
              </a:defRPr>
            </a:lvl7pPr>
            <a:lvl8pPr marL="3373450" indent="-224897" eaLnBrk="0" fontAlgn="base" hangingPunct="0">
              <a:spcBef>
                <a:spcPct val="0"/>
              </a:spcBef>
              <a:spcAft>
                <a:spcPct val="0"/>
              </a:spcAft>
              <a:defRPr>
                <a:solidFill>
                  <a:schemeClr val="tx1"/>
                </a:solidFill>
                <a:latin typeface="Times New Roman" pitchFamily="18" charset="0"/>
              </a:defRPr>
            </a:lvl8pPr>
            <a:lvl9pPr marL="3823244" indent="-224897" eaLnBrk="0" fontAlgn="base" hangingPunct="0">
              <a:spcBef>
                <a:spcPct val="0"/>
              </a:spcBef>
              <a:spcAft>
                <a:spcPct val="0"/>
              </a:spcAft>
              <a:defRPr>
                <a:solidFill>
                  <a:schemeClr val="tx1"/>
                </a:solidFill>
                <a:latin typeface="Times New Roman" pitchFamily="18" charset="0"/>
              </a:defRPr>
            </a:lvl9pPr>
          </a:lstStyle>
          <a:p>
            <a:fld id="{162236BB-FE89-46DB-85F9-0E690DB3F45D}" type="slidenum">
              <a:rPr lang="en-US" altLang="en-US">
                <a:cs typeface="Arial" charset="0"/>
              </a:rPr>
              <a:pPr/>
              <a:t>43</a:t>
            </a:fld>
            <a:endParaRPr lang="en-US" altLang="en-US">
              <a:cs typeface="Arial"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xmlns="" val="3331268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30914" indent="-281121">
              <a:defRPr>
                <a:solidFill>
                  <a:schemeClr val="tx1"/>
                </a:solidFill>
                <a:latin typeface="Times New Roman" pitchFamily="18" charset="0"/>
              </a:defRPr>
            </a:lvl2pPr>
            <a:lvl3pPr marL="1124483" indent="-224897">
              <a:defRPr>
                <a:solidFill>
                  <a:schemeClr val="tx1"/>
                </a:solidFill>
                <a:latin typeface="Times New Roman" pitchFamily="18" charset="0"/>
              </a:defRPr>
            </a:lvl3pPr>
            <a:lvl4pPr marL="1574277" indent="-224897">
              <a:defRPr>
                <a:solidFill>
                  <a:schemeClr val="tx1"/>
                </a:solidFill>
                <a:latin typeface="Times New Roman" pitchFamily="18" charset="0"/>
              </a:defRPr>
            </a:lvl4pPr>
            <a:lvl5pPr marL="2024070" indent="-224897">
              <a:defRPr>
                <a:solidFill>
                  <a:schemeClr val="tx1"/>
                </a:solidFill>
                <a:latin typeface="Times New Roman" pitchFamily="18" charset="0"/>
              </a:defRPr>
            </a:lvl5pPr>
            <a:lvl6pPr marL="2473863" indent="-224897" eaLnBrk="0" fontAlgn="base" hangingPunct="0">
              <a:spcBef>
                <a:spcPct val="0"/>
              </a:spcBef>
              <a:spcAft>
                <a:spcPct val="0"/>
              </a:spcAft>
              <a:defRPr>
                <a:solidFill>
                  <a:schemeClr val="tx1"/>
                </a:solidFill>
                <a:latin typeface="Times New Roman" pitchFamily="18" charset="0"/>
              </a:defRPr>
            </a:lvl6pPr>
            <a:lvl7pPr marL="2923657" indent="-224897" eaLnBrk="0" fontAlgn="base" hangingPunct="0">
              <a:spcBef>
                <a:spcPct val="0"/>
              </a:spcBef>
              <a:spcAft>
                <a:spcPct val="0"/>
              </a:spcAft>
              <a:defRPr>
                <a:solidFill>
                  <a:schemeClr val="tx1"/>
                </a:solidFill>
                <a:latin typeface="Times New Roman" pitchFamily="18" charset="0"/>
              </a:defRPr>
            </a:lvl7pPr>
            <a:lvl8pPr marL="3373450" indent="-224897" eaLnBrk="0" fontAlgn="base" hangingPunct="0">
              <a:spcBef>
                <a:spcPct val="0"/>
              </a:spcBef>
              <a:spcAft>
                <a:spcPct val="0"/>
              </a:spcAft>
              <a:defRPr>
                <a:solidFill>
                  <a:schemeClr val="tx1"/>
                </a:solidFill>
                <a:latin typeface="Times New Roman" pitchFamily="18" charset="0"/>
              </a:defRPr>
            </a:lvl8pPr>
            <a:lvl9pPr marL="3823244" indent="-224897" eaLnBrk="0" fontAlgn="base" hangingPunct="0">
              <a:spcBef>
                <a:spcPct val="0"/>
              </a:spcBef>
              <a:spcAft>
                <a:spcPct val="0"/>
              </a:spcAft>
              <a:defRPr>
                <a:solidFill>
                  <a:schemeClr val="tx1"/>
                </a:solidFill>
                <a:latin typeface="Times New Roman" pitchFamily="18" charset="0"/>
              </a:defRPr>
            </a:lvl9pPr>
          </a:lstStyle>
          <a:p>
            <a:fld id="{23F52A87-8EC1-43A1-B9DA-DC1D18BF5A04}" type="slidenum">
              <a:rPr lang="en-US" altLang="en-US"/>
              <a:pPr/>
              <a:t>44</a:t>
            </a:fld>
            <a:endParaRPr lang="en-US" altLang="en-US"/>
          </a:p>
        </p:txBody>
      </p:sp>
    </p:spTree>
    <p:extLst>
      <p:ext uri="{BB962C8B-B14F-4D97-AF65-F5344CB8AC3E}">
        <p14:creationId xmlns:p14="http://schemas.microsoft.com/office/powerpoint/2010/main" xmlns="" val="2061761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smtClean="0"/>
          </a:p>
        </p:txBody>
      </p:sp>
      <p:sp>
        <p:nvSpPr>
          <p:cNvPr id="93188" name="Slide Number Placeholder 3"/>
          <p:cNvSpPr>
            <a:spLocks noGrp="1"/>
          </p:cNvSpPr>
          <p:nvPr>
            <p:ph type="sldNum" sz="quarter" idx="5"/>
          </p:nvPr>
        </p:nvSpPr>
        <p:spPr>
          <a:noFill/>
        </p:spPr>
        <p:txBody>
          <a:bodyPr/>
          <a:lstStyle/>
          <a:p>
            <a:fld id="{1B27D012-5BB7-4738-B8ED-BDE7D7ED51C4}" type="slidenum">
              <a:rPr lang="en-US" smtClean="0"/>
              <a:pPr/>
              <a:t>45</a:t>
            </a:fld>
            <a:endParaRPr lang="en-US" smtClean="0"/>
          </a:p>
        </p:txBody>
      </p:sp>
    </p:spTree>
    <p:extLst>
      <p:ext uri="{BB962C8B-B14F-4D97-AF65-F5344CB8AC3E}">
        <p14:creationId xmlns:p14="http://schemas.microsoft.com/office/powerpoint/2010/main" xmlns="" val="444585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smtClean="0"/>
          </a:p>
        </p:txBody>
      </p:sp>
      <p:sp>
        <p:nvSpPr>
          <p:cNvPr id="94212" name="Slide Number Placeholder 3"/>
          <p:cNvSpPr>
            <a:spLocks noGrp="1"/>
          </p:cNvSpPr>
          <p:nvPr>
            <p:ph type="sldNum" sz="quarter" idx="5"/>
          </p:nvPr>
        </p:nvSpPr>
        <p:spPr>
          <a:noFill/>
        </p:spPr>
        <p:txBody>
          <a:bodyPr/>
          <a:lstStyle/>
          <a:p>
            <a:fld id="{4941699B-A1D5-4B9F-9D30-1ED8AAB74B14}" type="slidenum">
              <a:rPr lang="en-US" smtClean="0"/>
              <a:pPr/>
              <a:t>47</a:t>
            </a:fld>
            <a:endParaRPr lang="en-US" smtClean="0"/>
          </a:p>
        </p:txBody>
      </p:sp>
    </p:spTree>
    <p:extLst>
      <p:ext uri="{BB962C8B-B14F-4D97-AF65-F5344CB8AC3E}">
        <p14:creationId xmlns:p14="http://schemas.microsoft.com/office/powerpoint/2010/main" xmlns="" val="4063209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xmlns="" val="1426170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333486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xmlns="" val="3285376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Tahoma" pitchFamily="34" charset="0"/>
                <a:ea typeface="Tahoma" pitchFamily="34" charset="0"/>
                <a:cs typeface="Tahoma" pitchFamily="34"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xmlns=""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xmlns=""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75284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61225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smtClean="0">
                <a:solidFill>
                  <a:srgbClr val="7030A0"/>
                </a:solidFill>
                <a:latin typeface="Arial Black" panose="020B0A04020102020204" pitchFamily="34" charset="0"/>
              </a:rPr>
              <a:t>/54:</a:t>
            </a:r>
            <a:r>
              <a:rPr lang="en-US" sz="1200" b="0" baseline="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Topic 1.1 - Descriptive Statistics and Linear Regression</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xmlns="" val="122987408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Tahoma" pitchFamily="34" charset="0"/>
          <a:ea typeface="Tahoma" pitchFamily="34" charset="0"/>
          <a:cs typeface="Tahoma"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Tahoma" pitchFamily="34" charset="0"/>
          <a:ea typeface="Tahoma" pitchFamily="34" charset="0"/>
          <a:cs typeface="Tahoma"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Tahoma" pitchFamily="34" charset="0"/>
          <a:ea typeface="Tahoma" pitchFamily="34" charset="0"/>
          <a:cs typeface="Tahoma"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Tahoma" pitchFamily="34" charset="0"/>
          <a:ea typeface="Tahoma" pitchFamily="34" charset="0"/>
          <a:cs typeface="Tahoma"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Tahoma" pitchFamily="34" charset="0"/>
          <a:ea typeface="Tahoma" pitchFamily="34" charset="0"/>
          <a:cs typeface="Tahoma"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9.png"/><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0.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oleObject" Target="../embeddings/oleObject8.bin"/><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2" name="TextBox 1"/>
          <p:cNvSpPr txBox="1"/>
          <p:nvPr/>
        </p:nvSpPr>
        <p:spPr>
          <a:xfrm>
            <a:off x="4648201" y="4406443"/>
            <a:ext cx="3909359" cy="769441"/>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1.1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Descriptive Statistics </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and Linear Regression</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868363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dirty="0" smtClean="0"/>
              <a:t>Data Description</a:t>
            </a:r>
            <a:endParaRPr lang="en-US" dirty="0"/>
          </a:p>
        </p:txBody>
      </p:sp>
      <p:sp>
        <p:nvSpPr>
          <p:cNvPr id="4" name="Content Placeholder 3"/>
          <p:cNvSpPr>
            <a:spLocks noGrp="1"/>
          </p:cNvSpPr>
          <p:nvPr>
            <p:ph sz="half" idx="2"/>
          </p:nvPr>
        </p:nvSpPr>
        <p:spPr/>
        <p:txBody>
          <a:bodyPr/>
          <a:lstStyle/>
          <a:p>
            <a:pPr>
              <a:spcBef>
                <a:spcPts val="0"/>
              </a:spcBef>
            </a:pPr>
            <a:endParaRPr lang="en-US" smtClean="0"/>
          </a:p>
          <a:p>
            <a:pPr>
              <a:spcBef>
                <a:spcPts val="0"/>
              </a:spcBef>
            </a:pPr>
            <a:r>
              <a:rPr lang="en-US" smtClean="0"/>
              <a:t>Basic </a:t>
            </a:r>
            <a:r>
              <a:rPr lang="en-US" dirty="0" smtClean="0"/>
              <a:t>Statistics</a:t>
            </a:r>
          </a:p>
          <a:p>
            <a:pPr>
              <a:spcBef>
                <a:spcPts val="0"/>
              </a:spcBef>
            </a:pPr>
            <a:r>
              <a:rPr lang="en-US" dirty="0" smtClean="0"/>
              <a:t>Tables</a:t>
            </a:r>
          </a:p>
          <a:p>
            <a:pPr>
              <a:spcBef>
                <a:spcPts val="0"/>
              </a:spcBef>
            </a:pPr>
            <a:r>
              <a:rPr lang="en-US" dirty="0" smtClean="0"/>
              <a:t>Histogram</a:t>
            </a:r>
          </a:p>
          <a:p>
            <a:pPr>
              <a:spcBef>
                <a:spcPts val="0"/>
              </a:spcBef>
            </a:pPr>
            <a:r>
              <a:rPr lang="en-US" dirty="0" smtClean="0"/>
              <a:t>Box Plot</a:t>
            </a:r>
          </a:p>
          <a:p>
            <a:pPr>
              <a:spcBef>
                <a:spcPts val="0"/>
              </a:spcBef>
            </a:pPr>
            <a:r>
              <a:rPr lang="en-US" dirty="0" smtClean="0"/>
              <a:t>Histogram</a:t>
            </a:r>
          </a:p>
          <a:p>
            <a:pPr>
              <a:spcBef>
                <a:spcPts val="0"/>
              </a:spcBef>
            </a:pPr>
            <a:r>
              <a:rPr lang="en-US" dirty="0" smtClean="0"/>
              <a:t>Kernel Density Estimator</a:t>
            </a:r>
            <a:endParaRPr lang="en-US" dirty="0"/>
          </a:p>
        </p:txBody>
      </p:sp>
      <p:sp>
        <p:nvSpPr>
          <p:cNvPr id="5" name="Text Placeholder 4"/>
          <p:cNvSpPr>
            <a:spLocks noGrp="1"/>
          </p:cNvSpPr>
          <p:nvPr>
            <p:ph type="body" sz="quarter" idx="3"/>
          </p:nvPr>
        </p:nvSpPr>
        <p:spPr>
          <a:xfrm>
            <a:off x="4648200" y="1066800"/>
            <a:ext cx="4267200" cy="639762"/>
          </a:xfrm>
        </p:spPr>
        <p:txBody>
          <a:bodyPr/>
          <a:lstStyle/>
          <a:p>
            <a:pPr algn="ctr"/>
            <a:r>
              <a:rPr lang="en-US" dirty="0" smtClean="0"/>
              <a:t>Linear Regression Model</a:t>
            </a:r>
            <a:endParaRPr lang="en-US" dirty="0"/>
          </a:p>
        </p:txBody>
      </p:sp>
      <p:sp>
        <p:nvSpPr>
          <p:cNvPr id="6" name="Content Placeholder 5"/>
          <p:cNvSpPr>
            <a:spLocks noGrp="1"/>
          </p:cNvSpPr>
          <p:nvPr>
            <p:ph sz="quarter" idx="4"/>
          </p:nvPr>
        </p:nvSpPr>
        <p:spPr>
          <a:xfrm>
            <a:off x="4648200" y="1701800"/>
            <a:ext cx="4270375" cy="3951288"/>
          </a:xfrm>
        </p:spPr>
        <p:txBody>
          <a:bodyPr/>
          <a:lstStyle/>
          <a:p>
            <a:pPr>
              <a:spcBef>
                <a:spcPts val="0"/>
              </a:spcBef>
            </a:pPr>
            <a:endParaRPr lang="en-US" smtClean="0"/>
          </a:p>
          <a:p>
            <a:pPr>
              <a:spcBef>
                <a:spcPts val="0"/>
              </a:spcBef>
            </a:pPr>
            <a:r>
              <a:rPr lang="en-US" smtClean="0"/>
              <a:t>Linear </a:t>
            </a:r>
            <a:r>
              <a:rPr lang="en-US" dirty="0" smtClean="0"/>
              <a:t>Model</a:t>
            </a:r>
          </a:p>
          <a:p>
            <a:pPr>
              <a:spcBef>
                <a:spcPts val="0"/>
              </a:spcBef>
            </a:pPr>
            <a:r>
              <a:rPr lang="en-US" smtClean="0"/>
              <a:t>Specification &amp; Estimation</a:t>
            </a:r>
          </a:p>
          <a:p>
            <a:pPr lvl="1">
              <a:spcBef>
                <a:spcPts val="0"/>
              </a:spcBef>
            </a:pPr>
            <a:r>
              <a:rPr lang="en-US" smtClean="0"/>
              <a:t>Nonlinearities</a:t>
            </a:r>
          </a:p>
          <a:p>
            <a:pPr lvl="1">
              <a:spcBef>
                <a:spcPts val="0"/>
              </a:spcBef>
            </a:pPr>
            <a:r>
              <a:rPr lang="en-US" smtClean="0"/>
              <a:t>Interactions </a:t>
            </a:r>
            <a:endParaRPr lang="en-US" dirty="0" smtClean="0"/>
          </a:p>
          <a:p>
            <a:pPr>
              <a:spcBef>
                <a:spcPts val="0"/>
              </a:spcBef>
            </a:pPr>
            <a:r>
              <a:rPr lang="en-US" smtClean="0"/>
              <a:t>Inference - Testing</a:t>
            </a:r>
            <a:endParaRPr lang="en-US" dirty="0" smtClean="0"/>
          </a:p>
          <a:p>
            <a:pPr lvl="1">
              <a:spcBef>
                <a:spcPts val="0"/>
              </a:spcBef>
            </a:pPr>
            <a:r>
              <a:rPr lang="en-US" dirty="0" smtClean="0"/>
              <a:t>Wald</a:t>
            </a:r>
          </a:p>
          <a:p>
            <a:pPr lvl="1">
              <a:spcBef>
                <a:spcPts val="0"/>
              </a:spcBef>
            </a:pPr>
            <a:r>
              <a:rPr lang="en-US"/>
              <a:t>F</a:t>
            </a:r>
          </a:p>
          <a:p>
            <a:pPr lvl="1">
              <a:spcBef>
                <a:spcPts val="0"/>
              </a:spcBef>
            </a:pPr>
            <a:r>
              <a:rPr lang="en-US" smtClean="0"/>
              <a:t>LM</a:t>
            </a:r>
            <a:endParaRPr lang="en-US" dirty="0" smtClean="0"/>
          </a:p>
          <a:p>
            <a:pPr>
              <a:spcBef>
                <a:spcPts val="0"/>
              </a:spcBef>
            </a:pPr>
            <a:r>
              <a:rPr lang="en-US" smtClean="0"/>
              <a:t>Prediction </a:t>
            </a:r>
            <a:r>
              <a:rPr lang="en-US" dirty="0" smtClean="0"/>
              <a:t>and </a:t>
            </a:r>
            <a:r>
              <a:rPr lang="en-US" smtClean="0"/>
              <a:t>Model Fit</a:t>
            </a:r>
          </a:p>
          <a:p>
            <a:pPr>
              <a:spcBef>
                <a:spcPts val="0"/>
              </a:spcBef>
            </a:pPr>
            <a:r>
              <a:rPr lang="en-US" smtClean="0"/>
              <a:t>Endogeneity</a:t>
            </a:r>
          </a:p>
          <a:p>
            <a:pPr lvl="1">
              <a:spcBef>
                <a:spcPts val="0"/>
              </a:spcBef>
            </a:pPr>
            <a:r>
              <a:rPr lang="en-US" smtClean="0"/>
              <a:t>2SLS</a:t>
            </a:r>
          </a:p>
          <a:p>
            <a:pPr lvl="1">
              <a:spcBef>
                <a:spcPts val="0"/>
              </a:spcBef>
            </a:pPr>
            <a:r>
              <a:rPr lang="en-US" smtClean="0"/>
              <a:t>Control Function</a:t>
            </a:r>
          </a:p>
          <a:p>
            <a:pPr lvl="1">
              <a:spcBef>
                <a:spcPts val="0"/>
              </a:spcBef>
            </a:pPr>
            <a:r>
              <a:rPr lang="en-US" smtClean="0"/>
              <a:t>Hausman Test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457200"/>
            <a:ext cx="8768058" cy="533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762000" y="6027003"/>
            <a:ext cx="7924800"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This study is centered on a discrete data logit model</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535885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2" cstate="print"/>
          <a:srcRect/>
          <a:stretch>
            <a:fillRect/>
          </a:stretch>
        </p:blipFill>
        <p:spPr bwMode="auto">
          <a:xfrm>
            <a:off x="609600" y="2057400"/>
            <a:ext cx="8131834" cy="3733800"/>
          </a:xfrm>
          <a:prstGeom prst="rect">
            <a:avLst/>
          </a:prstGeom>
          <a:noFill/>
          <a:ln w="9525">
            <a:noFill/>
            <a:miter lim="800000"/>
            <a:headEnd/>
            <a:tailEnd/>
          </a:ln>
          <a:effectLst/>
        </p:spPr>
      </p:pic>
      <p:sp>
        <p:nvSpPr>
          <p:cNvPr id="3" name="TextBox 2"/>
          <p:cNvSpPr txBox="1"/>
          <p:nvPr/>
        </p:nvSpPr>
        <p:spPr>
          <a:xfrm>
            <a:off x="914400" y="914400"/>
            <a:ext cx="7903234" cy="830997"/>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This study analyzes ‘self assessed health’ coded</a:t>
            </a:r>
          </a:p>
          <a:p>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   1,2,3,4,5 = very low, low, med, high very high</a:t>
            </a:r>
            <a:endParaRPr lang="en-US" sz="24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2" cstate="print"/>
          <a:srcRect/>
          <a:stretch>
            <a:fillRect/>
          </a:stretch>
        </p:blipFill>
        <p:spPr bwMode="auto">
          <a:xfrm>
            <a:off x="228600" y="2209800"/>
            <a:ext cx="8070144" cy="3733800"/>
          </a:xfrm>
          <a:prstGeom prst="rect">
            <a:avLst/>
          </a:prstGeom>
          <a:noFill/>
          <a:ln w="9525">
            <a:noFill/>
            <a:miter lim="800000"/>
            <a:headEnd/>
            <a:tailEnd/>
          </a:ln>
          <a:effectLst/>
        </p:spPr>
      </p:pic>
      <p:sp>
        <p:nvSpPr>
          <p:cNvPr id="3" name="Title 1"/>
          <p:cNvSpPr txBox="1">
            <a:spLocks/>
          </p:cNvSpPr>
          <p:nvPr/>
        </p:nvSpPr>
        <p:spPr>
          <a:xfrm>
            <a:off x="533400" y="457200"/>
            <a:ext cx="8229600" cy="762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From Jones and </a:t>
            </a:r>
            <a:r>
              <a:rPr kumimoji="0" lang="en-US" sz="3200" b="1" i="0" u="none" strike="noStrike" kern="0" cap="none" spc="0" normalizeH="0" baseline="0" noProof="0" dirty="0" err="1"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Schurer</a:t>
            </a:r>
            <a:r>
              <a:rPr kumimoji="0" lang="en-US" sz="3200" b="1" i="0" u="none" strike="noStrike" kern="0" cap="none" spc="0" normalizeH="0" baseline="0" noProof="0" dirty="0" smtClean="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rPr>
              <a:t> (2011)</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b="1" kern="0" dirty="0" smtClean="0">
                <a:solidFill>
                  <a:srgbClr val="7030A0"/>
                </a:solidFill>
                <a:latin typeface="Tahoma" panose="020B0604030504040204" pitchFamily="34" charset="0"/>
                <a:ea typeface="Tahoma" panose="020B0604030504040204" pitchFamily="34" charset="0"/>
                <a:cs typeface="Tahoma" panose="020B0604030504040204" pitchFamily="34" charset="0"/>
              </a:rPr>
              <a:t>Stylized Box Plots</a:t>
            </a:r>
            <a:endParaRPr kumimoji="0" lang="en-US" sz="3200" b="1" i="0" u="none" strike="noStrike" kern="0" cap="none" spc="0" normalizeH="0" baseline="0" noProof="0" dirty="0">
              <a:ln>
                <a:noFill/>
              </a:ln>
              <a:solidFill>
                <a:srgbClr val="7030A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2288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05800" y="2971800"/>
            <a:ext cx="704850" cy="2076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4" name="Straight Arrow Connector 3"/>
          <p:cNvCxnSpPr/>
          <p:nvPr/>
        </p:nvCxnSpPr>
        <p:spPr bwMode="auto">
          <a:xfrm flipH="1">
            <a:off x="7391400" y="3639670"/>
            <a:ext cx="1066800" cy="2286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6" name="Straight Arrow Connector 5"/>
          <p:cNvCxnSpPr/>
          <p:nvPr/>
        </p:nvCxnSpPr>
        <p:spPr bwMode="auto">
          <a:xfrm flipH="1" flipV="1">
            <a:off x="7391400" y="4154606"/>
            <a:ext cx="1097508" cy="341194"/>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flipH="1">
            <a:off x="7467600" y="3913095"/>
            <a:ext cx="914400" cy="762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lstStyle/>
          <a:p>
            <a:r>
              <a:rPr lang="en-US" smtClean="0"/>
              <a:t>From Jones and Schurer (2011)</a:t>
            </a:r>
            <a:endParaRPr lang="en-US"/>
          </a:p>
        </p:txBody>
      </p:sp>
      <p:pic>
        <p:nvPicPr>
          <p:cNvPr id="149506" name="Picture 2"/>
          <p:cNvPicPr>
            <a:picLocks noChangeAspect="1" noChangeArrowheads="1"/>
          </p:cNvPicPr>
          <p:nvPr/>
        </p:nvPicPr>
        <p:blipFill>
          <a:blip r:embed="rId2" cstate="print"/>
          <a:srcRect/>
          <a:stretch>
            <a:fillRect/>
          </a:stretch>
        </p:blipFill>
        <p:spPr bwMode="auto">
          <a:xfrm>
            <a:off x="381000" y="1828800"/>
            <a:ext cx="8392026"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914400"/>
            <a:ext cx="8229600" cy="1143000"/>
          </a:xfrm>
        </p:spPr>
        <p:txBody>
          <a:bodyPr/>
          <a:lstStyle/>
          <a:p>
            <a:r>
              <a:rPr lang="en-US" b="1" dirty="0" smtClean="0"/>
              <a:t>A First Look at the Data</a:t>
            </a:r>
            <a:br>
              <a:rPr lang="en-US" b="1" dirty="0" smtClean="0"/>
            </a:br>
            <a:r>
              <a:rPr lang="en-US" b="1" dirty="0" smtClean="0"/>
              <a:t>Descriptive Statistics</a:t>
            </a:r>
          </a:p>
        </p:txBody>
      </p:sp>
      <p:sp>
        <p:nvSpPr>
          <p:cNvPr id="10243" name="Rectangle 3"/>
          <p:cNvSpPr>
            <a:spLocks noGrp="1" noChangeArrowheads="1"/>
          </p:cNvSpPr>
          <p:nvPr>
            <p:ph idx="1"/>
          </p:nvPr>
        </p:nvSpPr>
        <p:spPr>
          <a:xfrm>
            <a:off x="838200" y="2514600"/>
            <a:ext cx="7696200" cy="2438400"/>
          </a:xfrm>
        </p:spPr>
        <p:txBody>
          <a:bodyPr/>
          <a:lstStyle/>
          <a:p>
            <a:r>
              <a:rPr lang="en-US" smtClean="0">
                <a:latin typeface="Tahoma" pitchFamily="34" charset="0"/>
                <a:ea typeface="Tahoma" pitchFamily="34" charset="0"/>
                <a:cs typeface="Tahoma" pitchFamily="34" charset="0"/>
              </a:rPr>
              <a:t>Basic Measures of Location and Dispersion</a:t>
            </a:r>
          </a:p>
          <a:p>
            <a:r>
              <a:rPr lang="en-US" smtClean="0">
                <a:latin typeface="Tahoma" pitchFamily="34" charset="0"/>
                <a:ea typeface="Tahoma" pitchFamily="34" charset="0"/>
                <a:cs typeface="Tahoma" pitchFamily="34" charset="0"/>
              </a:rPr>
              <a:t>Graphical Devices</a:t>
            </a:r>
          </a:p>
          <a:p>
            <a:pPr lvl="1"/>
            <a:r>
              <a:rPr lang="en-US" smtClean="0">
                <a:latin typeface="Tahoma" pitchFamily="34" charset="0"/>
                <a:ea typeface="Tahoma" pitchFamily="34" charset="0"/>
                <a:cs typeface="Tahoma" pitchFamily="34" charset="0"/>
              </a:rPr>
              <a:t>Box Plots</a:t>
            </a:r>
          </a:p>
          <a:p>
            <a:pPr lvl="1"/>
            <a:r>
              <a:rPr lang="en-US" smtClean="0">
                <a:latin typeface="Tahoma" pitchFamily="34" charset="0"/>
                <a:ea typeface="Tahoma" pitchFamily="34" charset="0"/>
                <a:cs typeface="Tahoma" pitchFamily="34" charset="0"/>
              </a:rPr>
              <a:t>Histogram</a:t>
            </a:r>
          </a:p>
          <a:p>
            <a:pPr lvl="1"/>
            <a:r>
              <a:rPr lang="en-US" smtClean="0">
                <a:latin typeface="Tahoma" pitchFamily="34" charset="0"/>
                <a:ea typeface="Tahoma" pitchFamily="34" charset="0"/>
                <a:cs typeface="Tahoma" pitchFamily="34" charset="0"/>
              </a:rPr>
              <a:t>Kernel Density Estimator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idx="4294967295"/>
          </p:nvPr>
        </p:nvSpPr>
        <p:spPr>
          <a:xfrm>
            <a:off x="381000" y="685800"/>
            <a:ext cx="8229600" cy="762000"/>
          </a:xfrm>
        </p:spPr>
        <p:txBody>
          <a:bodyPr/>
          <a:lstStyle/>
          <a:p>
            <a:pPr eaLnBrk="1" hangingPunct="1"/>
            <a:r>
              <a:rPr lang="en-US" b="1" dirty="0" smtClean="0"/>
              <a:t>Cornwell and Rupert Panel Data</a:t>
            </a:r>
          </a:p>
        </p:txBody>
      </p:sp>
      <p:sp>
        <p:nvSpPr>
          <p:cNvPr id="9219" name="Text Box 5"/>
          <p:cNvSpPr txBox="1">
            <a:spLocks noChangeArrowheads="1"/>
          </p:cNvSpPr>
          <p:nvPr/>
        </p:nvSpPr>
        <p:spPr bwMode="auto">
          <a:xfrm>
            <a:off x="457200" y="1647885"/>
            <a:ext cx="8229600" cy="4278094"/>
          </a:xfrm>
          <a:prstGeom prst="rect">
            <a:avLst/>
          </a:prstGeom>
          <a:noFill/>
          <a:ln w="19050">
            <a:noFill/>
            <a:miter lim="800000"/>
            <a:headEnd/>
            <a:tailEnd/>
          </a:ln>
        </p:spPr>
        <p:txBody>
          <a:bodyPr>
            <a:spAutoFit/>
          </a:bodyPr>
          <a:lstStyle/>
          <a:p>
            <a:pPr>
              <a:spcBef>
                <a:spcPct val="50000"/>
              </a:spcBef>
            </a:pPr>
            <a:r>
              <a:rPr lang="en-US" sz="1600" b="1" dirty="0">
                <a:latin typeface="Tahoma" pitchFamily="34" charset="0"/>
              </a:rPr>
              <a:t>Cornwell and Rupert Returns to Schooling Data, 595 Individuals, 7 Years</a:t>
            </a:r>
            <a:r>
              <a:rPr lang="en-US" sz="1600" dirty="0">
                <a:latin typeface="Tahoma" pitchFamily="34" charset="0"/>
              </a:rPr>
              <a:t/>
            </a:r>
            <a:br>
              <a:rPr lang="en-US" sz="1600" dirty="0">
                <a:latin typeface="Tahoma" pitchFamily="34" charset="0"/>
              </a:rPr>
            </a:br>
            <a:r>
              <a:rPr lang="en-US" sz="1600" b="1" dirty="0">
                <a:latin typeface="Tahoma" pitchFamily="34" charset="0"/>
              </a:rPr>
              <a:t>Variables in the file are</a:t>
            </a:r>
            <a:endParaRPr lang="en-US" sz="1600" dirty="0">
              <a:latin typeface="Tahoma" pitchFamily="34" charset="0"/>
            </a:endParaRPr>
          </a:p>
          <a:p>
            <a:pPr>
              <a:spcBef>
                <a:spcPct val="50000"/>
              </a:spcBef>
            </a:pPr>
            <a:r>
              <a:rPr lang="en-US" sz="1600" dirty="0">
                <a:latin typeface="Tahoma" pitchFamily="34" charset="0"/>
              </a:rPr>
              <a:t>EXP 	= work experience</a:t>
            </a:r>
            <a:br>
              <a:rPr lang="en-US" sz="1600" dirty="0">
                <a:latin typeface="Tahoma" pitchFamily="34" charset="0"/>
              </a:rPr>
            </a:br>
            <a:r>
              <a:rPr lang="en-US" sz="1600" dirty="0">
                <a:latin typeface="Tahoma" pitchFamily="34" charset="0"/>
              </a:rPr>
              <a:t>WKS 	= weeks worked</a:t>
            </a:r>
            <a:br>
              <a:rPr lang="en-US" sz="1600" dirty="0">
                <a:latin typeface="Tahoma" pitchFamily="34" charset="0"/>
              </a:rPr>
            </a:br>
            <a:r>
              <a:rPr lang="en-US" sz="1600" dirty="0">
                <a:latin typeface="Tahoma" pitchFamily="34" charset="0"/>
              </a:rPr>
              <a:t>OCC 	= occupation, 1 if blue collar, </a:t>
            </a:r>
            <a:br>
              <a:rPr lang="en-US" sz="1600" dirty="0">
                <a:latin typeface="Tahoma" pitchFamily="34" charset="0"/>
              </a:rPr>
            </a:br>
            <a:r>
              <a:rPr lang="en-US" sz="1600" dirty="0">
                <a:latin typeface="Tahoma" pitchFamily="34" charset="0"/>
              </a:rPr>
              <a:t>IND 	= 1 if manufacturing industry</a:t>
            </a:r>
            <a:br>
              <a:rPr lang="en-US" sz="1600" dirty="0">
                <a:latin typeface="Tahoma" pitchFamily="34" charset="0"/>
              </a:rPr>
            </a:br>
            <a:r>
              <a:rPr lang="en-US" sz="1600" dirty="0">
                <a:latin typeface="Tahoma" pitchFamily="34" charset="0"/>
              </a:rPr>
              <a:t>SOUTH 	= 1 if resides in south</a:t>
            </a:r>
            <a:br>
              <a:rPr lang="en-US" sz="1600" dirty="0">
                <a:latin typeface="Tahoma" pitchFamily="34" charset="0"/>
              </a:rPr>
            </a:br>
            <a:r>
              <a:rPr lang="en-US" sz="1600" dirty="0">
                <a:latin typeface="Tahoma" pitchFamily="34" charset="0"/>
              </a:rPr>
              <a:t>SMSA	= 1 if resides in a city (SMSA)</a:t>
            </a:r>
            <a:br>
              <a:rPr lang="en-US" sz="1600" dirty="0">
                <a:latin typeface="Tahoma" pitchFamily="34" charset="0"/>
              </a:rPr>
            </a:br>
            <a:r>
              <a:rPr lang="en-US" sz="1600" dirty="0">
                <a:latin typeface="Tahoma" pitchFamily="34" charset="0"/>
              </a:rPr>
              <a:t>MS 	= 1 if married</a:t>
            </a:r>
            <a:br>
              <a:rPr lang="en-US" sz="1600" dirty="0">
                <a:latin typeface="Tahoma" pitchFamily="34" charset="0"/>
              </a:rPr>
            </a:br>
            <a:r>
              <a:rPr lang="en-US" sz="1600" dirty="0">
                <a:latin typeface="Tahoma" pitchFamily="34" charset="0"/>
              </a:rPr>
              <a:t>FEM 	= 1 if female</a:t>
            </a:r>
            <a:br>
              <a:rPr lang="en-US" sz="1600" dirty="0">
                <a:latin typeface="Tahoma" pitchFamily="34" charset="0"/>
              </a:rPr>
            </a:br>
            <a:r>
              <a:rPr lang="en-US" sz="1600" dirty="0">
                <a:latin typeface="Tahoma" pitchFamily="34" charset="0"/>
              </a:rPr>
              <a:t>UNION 	= 1 if wage set by union contract</a:t>
            </a:r>
            <a:br>
              <a:rPr lang="en-US" sz="1600" dirty="0">
                <a:latin typeface="Tahoma" pitchFamily="34" charset="0"/>
              </a:rPr>
            </a:br>
            <a:r>
              <a:rPr lang="en-US" sz="1600" dirty="0">
                <a:latin typeface="Tahoma" pitchFamily="34" charset="0"/>
              </a:rPr>
              <a:t>ED 	= years of education</a:t>
            </a:r>
            <a:br>
              <a:rPr lang="en-US" sz="1600" dirty="0">
                <a:latin typeface="Tahoma" pitchFamily="34" charset="0"/>
              </a:rPr>
            </a:br>
            <a:r>
              <a:rPr lang="en-US" sz="1600" dirty="0" smtClean="0">
                <a:latin typeface="Tahoma" pitchFamily="34" charset="0"/>
              </a:rPr>
              <a:t>LWAGE </a:t>
            </a:r>
            <a:r>
              <a:rPr lang="en-US" sz="1600" dirty="0">
                <a:latin typeface="Tahoma" pitchFamily="34" charset="0"/>
              </a:rPr>
              <a:t>	= log of wage = dependent variable in regressions</a:t>
            </a:r>
          </a:p>
          <a:p>
            <a:pPr>
              <a:spcBef>
                <a:spcPct val="50000"/>
              </a:spcBef>
            </a:pPr>
            <a:r>
              <a:rPr lang="en-US" sz="1600" dirty="0">
                <a:latin typeface="Tahoma" pitchFamily="34" charset="0"/>
              </a:rPr>
              <a:t>These data were analyzed in Cornwell, C. and Rupert, P., "Efficient Estimation with Panel Data: An Empirical Comparison of Instrumental Variable Estimators," </a:t>
            </a:r>
            <a:r>
              <a:rPr lang="en-US" sz="1600" i="1" dirty="0">
                <a:latin typeface="Tahoma" pitchFamily="34" charset="0"/>
              </a:rPr>
              <a:t>Journal of Applied Econometrics</a:t>
            </a:r>
            <a:r>
              <a:rPr lang="en-US" sz="1600" dirty="0">
                <a:latin typeface="Tahoma" pitchFamily="34" charset="0"/>
              </a:rPr>
              <a:t>, 3, 1988, pp. 149-155. </a:t>
            </a:r>
          </a:p>
        </p:txBody>
      </p:sp>
      <p:sp>
        <p:nvSpPr>
          <p:cNvPr id="9220" name="Rectangle 4"/>
          <p:cNvSpPr>
            <a:spLocks noChangeArrowheads="1"/>
          </p:cNvSpPr>
          <p:nvPr/>
        </p:nvSpPr>
        <p:spPr bwMode="auto">
          <a:xfrm>
            <a:off x="528638" y="4781546"/>
            <a:ext cx="5719762" cy="304800"/>
          </a:xfrm>
          <a:prstGeom prst="rect">
            <a:avLst/>
          </a:prstGeom>
          <a:solidFill>
            <a:srgbClr val="CC99FF">
              <a:alpha val="25882"/>
            </a:srgbClr>
          </a:solidFill>
          <a:ln w="19050">
            <a:noFill/>
            <a:miter lim="800000"/>
            <a:headEnd/>
            <a:tailEnd/>
          </a:ln>
        </p:spPr>
        <p:txBody>
          <a:bodyPr wrap="none" anchor="ctr"/>
          <a:lstStyle/>
          <a:p>
            <a:endParaRPr lang="en-US"/>
          </a:p>
        </p:txBody>
      </p:sp>
      <p:sp>
        <p:nvSpPr>
          <p:cNvPr id="9221" name="Rectangle 5"/>
          <p:cNvSpPr>
            <a:spLocks noChangeArrowheads="1"/>
          </p:cNvSpPr>
          <p:nvPr/>
        </p:nvSpPr>
        <p:spPr bwMode="auto">
          <a:xfrm>
            <a:off x="533400" y="4476750"/>
            <a:ext cx="5715000" cy="304800"/>
          </a:xfrm>
          <a:prstGeom prst="rect">
            <a:avLst/>
          </a:prstGeom>
          <a:solidFill>
            <a:srgbClr val="99CC00">
              <a:alpha val="34117"/>
            </a:srgbClr>
          </a:solidFill>
          <a:ln w="19050">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2869962" y="685800"/>
            <a:ext cx="3581400" cy="5578475"/>
          </a:xfrm>
          <a:prstGeom prst="rect">
            <a:avLst/>
          </a:prstGeom>
          <a:noFill/>
          <a:ln w="19050">
            <a:noFill/>
            <a:miter lim="800000"/>
            <a:headEnd/>
            <a:tailEnd/>
          </a:ln>
        </p:spPr>
      </p:pic>
      <p:sp>
        <p:nvSpPr>
          <p:cNvPr id="39940" name="Rectangle 3"/>
          <p:cNvSpPr>
            <a:spLocks noChangeArrowheads="1"/>
          </p:cNvSpPr>
          <p:nvPr/>
        </p:nvSpPr>
        <p:spPr bwMode="auto">
          <a:xfrm>
            <a:off x="2895600" y="3048000"/>
            <a:ext cx="2895600" cy="1447800"/>
          </a:xfrm>
          <a:prstGeom prst="rect">
            <a:avLst/>
          </a:prstGeom>
          <a:solidFill>
            <a:srgbClr val="CCECFF">
              <a:alpha val="31764"/>
            </a:srgbClr>
          </a:solidFill>
          <a:ln w="19050" algn="ctr">
            <a:noFill/>
            <a:round/>
            <a:headEnd/>
            <a:tailEnd/>
          </a:ln>
        </p:spPr>
        <p:txBody>
          <a:bodyPr wrap="none"/>
          <a:lstStyle/>
          <a:p>
            <a:endParaRPr lang="en-US"/>
          </a:p>
        </p:txBody>
      </p:sp>
      <p:sp>
        <p:nvSpPr>
          <p:cNvPr id="39941" name="Rectangle 4"/>
          <p:cNvSpPr>
            <a:spLocks noChangeArrowheads="1"/>
          </p:cNvSpPr>
          <p:nvPr/>
        </p:nvSpPr>
        <p:spPr bwMode="auto">
          <a:xfrm>
            <a:off x="2895600" y="4495800"/>
            <a:ext cx="2895600" cy="1447800"/>
          </a:xfrm>
          <a:prstGeom prst="rect">
            <a:avLst/>
          </a:prstGeom>
          <a:solidFill>
            <a:srgbClr val="6B00B4">
              <a:alpha val="32156"/>
            </a:srgbClr>
          </a:solidFill>
          <a:ln w="19050" algn="ctr">
            <a:noFill/>
            <a:round/>
            <a:headEnd/>
            <a:tailEnd/>
          </a:ln>
        </p:spPr>
        <p:txBody>
          <a:bodyPr wrap="none"/>
          <a:lstStyle/>
          <a:p>
            <a:endParaRPr lang="en-US"/>
          </a:p>
        </p:txBody>
      </p:sp>
      <p:sp>
        <p:nvSpPr>
          <p:cNvPr id="6" name="Rectangle 4"/>
          <p:cNvSpPr>
            <a:spLocks noChangeArrowheads="1"/>
          </p:cNvSpPr>
          <p:nvPr/>
        </p:nvSpPr>
        <p:spPr bwMode="auto">
          <a:xfrm>
            <a:off x="2918460" y="1600200"/>
            <a:ext cx="2895600" cy="1447800"/>
          </a:xfrm>
          <a:prstGeom prst="rect">
            <a:avLst/>
          </a:prstGeom>
          <a:solidFill>
            <a:srgbClr val="6B00B4">
              <a:alpha val="32156"/>
            </a:srgbClr>
          </a:solidFill>
          <a:ln w="19050" algn="ctr">
            <a:no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TextBox 8"/>
          <p:cNvSpPr txBox="1">
            <a:spLocks noChangeArrowheads="1"/>
          </p:cNvSpPr>
          <p:nvPr/>
        </p:nvSpPr>
        <p:spPr bwMode="auto">
          <a:xfrm>
            <a:off x="914400" y="762000"/>
            <a:ext cx="7696200" cy="369332"/>
          </a:xfrm>
          <a:prstGeom prst="rect">
            <a:avLst/>
          </a:prstGeom>
          <a:noFill/>
          <a:ln w="9525">
            <a:noFill/>
            <a:miter lim="800000"/>
            <a:headEnd/>
            <a:tailEnd/>
          </a:ln>
        </p:spPr>
        <p:txBody>
          <a:bodyPr wrap="square">
            <a:spAutoFit/>
          </a:bodyPr>
          <a:lstStyle/>
          <a:p>
            <a:r>
              <a:rPr lang="en-US" b="1">
                <a:solidFill>
                  <a:srgbClr val="0066FF"/>
                </a:solidFill>
                <a:latin typeface="Arial" pitchFamily="34" charset="0"/>
              </a:rPr>
              <a:t>Application</a:t>
            </a:r>
            <a:r>
              <a:rPr lang="en-US">
                <a:latin typeface="Arial" pitchFamily="34" charset="0"/>
              </a:rPr>
              <a:t>:  Is there a relationship between </a:t>
            </a:r>
            <a:r>
              <a:rPr lang="en-US" smtClean="0">
                <a:latin typeface="Arial" pitchFamily="34" charset="0"/>
              </a:rPr>
              <a:t>(log) Wage and Education?</a:t>
            </a:r>
            <a:endParaRPr lang="en-US">
              <a:latin typeface="Arial" pitchFamily="34" charset="0"/>
            </a:endParaRPr>
          </a:p>
        </p:txBody>
      </p:sp>
      <p:pic>
        <p:nvPicPr>
          <p:cNvPr id="11265" name="Picture 1"/>
          <p:cNvPicPr>
            <a:picLocks noChangeAspect="1" noChangeArrowheads="1"/>
          </p:cNvPicPr>
          <p:nvPr/>
        </p:nvPicPr>
        <p:blipFill>
          <a:blip r:embed="rId3" cstate="print"/>
          <a:srcRect/>
          <a:stretch>
            <a:fillRect/>
          </a:stretch>
        </p:blipFill>
        <p:spPr bwMode="auto">
          <a:xfrm>
            <a:off x="533400" y="1219200"/>
            <a:ext cx="8473248"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3429000"/>
            <a:ext cx="7910812" cy="266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1969" name="Picture 1"/>
          <p:cNvPicPr>
            <a:picLocks noChangeAspect="1" noChangeArrowheads="1"/>
          </p:cNvPicPr>
          <p:nvPr/>
        </p:nvPicPr>
        <p:blipFill>
          <a:blip r:embed="rId4" cstate="print"/>
          <a:srcRect/>
          <a:stretch>
            <a:fillRect/>
          </a:stretch>
        </p:blipFill>
        <p:spPr bwMode="auto">
          <a:xfrm>
            <a:off x="685800" y="1066800"/>
            <a:ext cx="7667625" cy="2324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4650" y="533400"/>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6B00B4"/>
                </a:solidFill>
                <a:effectLst/>
                <a:uLnTx/>
                <a:uFillTx/>
                <a:latin typeface="+mj-lt"/>
                <a:ea typeface="+mj-ea"/>
                <a:cs typeface="+mj-cs"/>
              </a:rPr>
              <a:t>Box Plots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b="1" kern="0" dirty="0" smtClean="0">
                <a:solidFill>
                  <a:srgbClr val="6B00B4"/>
                </a:solidFill>
                <a:latin typeface="+mj-lt"/>
                <a:ea typeface="+mj-ea"/>
                <a:cs typeface="+mj-cs"/>
              </a:rPr>
              <a:t>Shows trend in median log wage</a:t>
            </a:r>
            <a:endParaRPr kumimoji="0" lang="en-US" sz="3200" b="1" i="0" u="none" strike="noStrike" kern="0" cap="none" spc="0" normalizeH="0" baseline="0" noProof="0" dirty="0">
              <a:ln>
                <a:noFill/>
              </a:ln>
              <a:solidFill>
                <a:srgbClr val="6B00B4"/>
              </a:solidFill>
              <a:effectLst/>
              <a:uLnTx/>
              <a:uFillTx/>
              <a:latin typeface="+mj-lt"/>
              <a:ea typeface="+mj-ea"/>
              <a:cs typeface="+mj-cs"/>
            </a:endParaRPr>
          </a:p>
        </p:txBody>
      </p:sp>
      <p:pic>
        <p:nvPicPr>
          <p:cNvPr id="2" name="Picture 1"/>
          <p:cNvPicPr>
            <a:picLocks noChangeAspect="1"/>
          </p:cNvPicPr>
          <p:nvPr/>
        </p:nvPicPr>
        <p:blipFill>
          <a:blip r:embed="rId2" cstate="print"/>
          <a:stretch>
            <a:fillRect/>
          </a:stretch>
        </p:blipFill>
        <p:spPr>
          <a:xfrm>
            <a:off x="344347" y="1752600"/>
            <a:ext cx="8462938" cy="48768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419458" cy="838200"/>
          </a:xfrm>
        </p:spPr>
        <p:txBody>
          <a:bodyPr/>
          <a:lstStyle/>
          <a:p>
            <a:r>
              <a:rPr lang="en-US" b="1" dirty="0" smtClean="0"/>
              <a:t>Histogram: Pooled data obscure within person variation</a:t>
            </a:r>
            <a:endParaRPr lang="en-US" b="1" dirty="0"/>
          </a:p>
        </p:txBody>
      </p:sp>
      <p:pic>
        <p:nvPicPr>
          <p:cNvPr id="3" name="Picture 2"/>
          <p:cNvPicPr>
            <a:picLocks noChangeAspect="1"/>
          </p:cNvPicPr>
          <p:nvPr/>
        </p:nvPicPr>
        <p:blipFill>
          <a:blip r:embed="rId2" cstate="print"/>
          <a:stretch>
            <a:fillRect/>
          </a:stretch>
        </p:blipFill>
        <p:spPr>
          <a:xfrm>
            <a:off x="685800" y="1828800"/>
            <a:ext cx="7868684" cy="4191000"/>
          </a:xfrm>
          <a:prstGeom prst="rect">
            <a:avLst/>
          </a:prstGeom>
        </p:spPr>
      </p:pic>
      <p:sp>
        <p:nvSpPr>
          <p:cNvPr id="4" name="TextBox 3"/>
          <p:cNvSpPr txBox="1"/>
          <p:nvPr/>
        </p:nvSpPr>
        <p:spPr>
          <a:xfrm>
            <a:off x="609600" y="6172200"/>
            <a:ext cx="8153400" cy="338554"/>
          </a:xfrm>
          <a:prstGeom prst="rect">
            <a:avLst/>
          </a:prstGeom>
          <a:noFill/>
          <a:ln>
            <a:solidFill>
              <a:schemeClr val="tx1"/>
            </a:solidFill>
          </a:ln>
        </p:spPr>
        <p:txBody>
          <a:bodyPr wrap="square" rtlCol="0">
            <a:spAutoFit/>
          </a:bodyPr>
          <a:lstStyle/>
          <a:p>
            <a:r>
              <a:rPr lang="en-US" sz="1600" b="1" dirty="0" smtClean="0">
                <a:latin typeface="Arial" panose="020B0604020202020204" pitchFamily="34" charset="0"/>
                <a:cs typeface="Arial" panose="020B0604020202020204" pitchFamily="34" charset="0"/>
              </a:rPr>
              <a:t>What is the source of the variance, variation across people or variation over time?</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394425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sz="24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Kernel density estimator suggests the underlying distribution for a continuous variable</a:t>
            </a:r>
            <a:endParaRPr lang="en-US" sz="2400" b="1"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07522" name="Object 3"/>
          <p:cNvGraphicFramePr>
            <a:graphicFrameLocks noChangeAspect="1"/>
          </p:cNvGraphicFramePr>
          <p:nvPr>
            <p:extLst>
              <p:ext uri="{D42A27DB-BD31-4B8C-83A1-F6EECF244321}">
                <p14:modId xmlns:p14="http://schemas.microsoft.com/office/powerpoint/2010/main" xmlns="" val="3252506098"/>
              </p:ext>
            </p:extLst>
          </p:nvPr>
        </p:nvGraphicFramePr>
        <p:xfrm>
          <a:off x="609600" y="1528456"/>
          <a:ext cx="4343400" cy="2281544"/>
        </p:xfrm>
        <a:graphic>
          <a:graphicData uri="http://schemas.openxmlformats.org/presentationml/2006/ole">
            <p:oleObj spid="_x0000_s107564" name="Equation" r:id="rId3" imgW="3530520" imgH="1854000" progId="Equation.DSMT4">
              <p:embed/>
            </p:oleObj>
          </a:graphicData>
        </a:graphic>
      </p:graphicFrame>
      <p:pic>
        <p:nvPicPr>
          <p:cNvPr id="4" name="Picture 8"/>
          <p:cNvPicPr>
            <a:picLocks noChangeAspect="1" noChangeArrowheads="1"/>
          </p:cNvPicPr>
          <p:nvPr/>
        </p:nvPicPr>
        <p:blipFill>
          <a:blip r:embed="rId4" cstate="print"/>
          <a:srcRect/>
          <a:stretch>
            <a:fillRect/>
          </a:stretch>
        </p:blipFill>
        <p:spPr bwMode="auto">
          <a:xfrm>
            <a:off x="3581400" y="3810000"/>
            <a:ext cx="4908063" cy="2622115"/>
          </a:xfrm>
          <a:prstGeom prst="rect">
            <a:avLst/>
          </a:prstGeom>
          <a:noFill/>
          <a:ln w="9525">
            <a:noFill/>
            <a:miter lim="800000"/>
            <a:headEnd/>
            <a:tailEnd/>
          </a:ln>
          <a:effectLst/>
        </p:spPr>
      </p:pic>
      <p:sp>
        <p:nvSpPr>
          <p:cNvPr id="3" name="Oval 2"/>
          <p:cNvSpPr/>
          <p:nvPr/>
        </p:nvSpPr>
        <p:spPr bwMode="auto">
          <a:xfrm>
            <a:off x="4343400" y="600456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4556760" y="59817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Oval 6"/>
          <p:cNvSpPr/>
          <p:nvPr/>
        </p:nvSpPr>
        <p:spPr bwMode="auto">
          <a:xfrm>
            <a:off x="4831081" y="5867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a:off x="5143501" y="557022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Oval 8"/>
          <p:cNvSpPr/>
          <p:nvPr/>
        </p:nvSpPr>
        <p:spPr bwMode="auto">
          <a:xfrm>
            <a:off x="5402581" y="5105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Oval 9"/>
          <p:cNvSpPr/>
          <p:nvPr/>
        </p:nvSpPr>
        <p:spPr bwMode="auto">
          <a:xfrm>
            <a:off x="5593080" y="4724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Oval 10"/>
          <p:cNvSpPr/>
          <p:nvPr/>
        </p:nvSpPr>
        <p:spPr bwMode="auto">
          <a:xfrm>
            <a:off x="5745481" y="43434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Oval 11"/>
          <p:cNvSpPr/>
          <p:nvPr/>
        </p:nvSpPr>
        <p:spPr bwMode="auto">
          <a:xfrm>
            <a:off x="5897881" y="413004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Oval 12"/>
          <p:cNvSpPr/>
          <p:nvPr/>
        </p:nvSpPr>
        <p:spPr bwMode="auto">
          <a:xfrm>
            <a:off x="6126481" y="40386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Oval 13"/>
          <p:cNvSpPr/>
          <p:nvPr/>
        </p:nvSpPr>
        <p:spPr bwMode="auto">
          <a:xfrm>
            <a:off x="6248401" y="42672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Oval 14"/>
          <p:cNvSpPr/>
          <p:nvPr/>
        </p:nvSpPr>
        <p:spPr bwMode="auto">
          <a:xfrm>
            <a:off x="6316980" y="45720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Oval 15"/>
          <p:cNvSpPr/>
          <p:nvPr/>
        </p:nvSpPr>
        <p:spPr bwMode="auto">
          <a:xfrm>
            <a:off x="6446520" y="50292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7" name="Oval 16"/>
          <p:cNvSpPr/>
          <p:nvPr/>
        </p:nvSpPr>
        <p:spPr bwMode="auto">
          <a:xfrm>
            <a:off x="6598920" y="541020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8" name="Oval 17"/>
          <p:cNvSpPr/>
          <p:nvPr/>
        </p:nvSpPr>
        <p:spPr bwMode="auto">
          <a:xfrm>
            <a:off x="6766560" y="564642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9" name="Oval 18"/>
          <p:cNvSpPr/>
          <p:nvPr/>
        </p:nvSpPr>
        <p:spPr bwMode="auto">
          <a:xfrm>
            <a:off x="7056120" y="589026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0" name="Oval 19"/>
          <p:cNvSpPr/>
          <p:nvPr/>
        </p:nvSpPr>
        <p:spPr bwMode="auto">
          <a:xfrm>
            <a:off x="7543800" y="6012180"/>
            <a:ext cx="45719" cy="762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457200" y="228601"/>
            <a:ext cx="8229600" cy="762000"/>
          </a:xfrm>
        </p:spPr>
        <p:txBody>
          <a:bodyPr/>
          <a:lstStyle/>
          <a:p>
            <a:r>
              <a:rPr lang="en-US" dirty="0" smtClean="0"/>
              <a:t>Kernel Estimator for LWAGE</a:t>
            </a:r>
          </a:p>
        </p:txBody>
      </p:sp>
      <p:pic>
        <p:nvPicPr>
          <p:cNvPr id="4" name="Picture 8"/>
          <p:cNvPicPr>
            <a:picLocks noChangeAspect="1" noChangeArrowheads="1"/>
          </p:cNvPicPr>
          <p:nvPr/>
        </p:nvPicPr>
        <p:blipFill>
          <a:blip r:embed="rId3" cstate="print"/>
          <a:srcRect/>
          <a:stretch>
            <a:fillRect/>
          </a:stretch>
        </p:blipFill>
        <p:spPr bwMode="auto">
          <a:xfrm>
            <a:off x="685800" y="1143000"/>
            <a:ext cx="4908063" cy="2622115"/>
          </a:xfrm>
          <a:prstGeom prst="rect">
            <a:avLst/>
          </a:prstGeom>
          <a:noFill/>
          <a:ln w="9525">
            <a:noFill/>
            <a:miter lim="800000"/>
            <a:headEnd/>
            <a:tailEnd/>
          </a:ln>
          <a:effectLst/>
        </p:spPr>
      </p:pic>
      <p:pic>
        <p:nvPicPr>
          <p:cNvPr id="5" name="Picture 4"/>
          <p:cNvPicPr>
            <a:picLocks noChangeAspect="1"/>
          </p:cNvPicPr>
          <p:nvPr/>
        </p:nvPicPr>
        <p:blipFill>
          <a:blip r:embed="rId4" cstate="print"/>
          <a:stretch>
            <a:fillRect/>
          </a:stretch>
        </p:blipFill>
        <p:spPr>
          <a:xfrm>
            <a:off x="3962400" y="3917514"/>
            <a:ext cx="4973084" cy="264875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1447800"/>
            <a:ext cx="8229600" cy="1143000"/>
          </a:xfrm>
        </p:spPr>
        <p:txBody>
          <a:bodyPr/>
          <a:lstStyle/>
          <a:p>
            <a:r>
              <a:rPr lang="en-US" smtClean="0"/>
              <a:t>Objective: Impact of Education </a:t>
            </a:r>
            <a:br>
              <a:rPr lang="en-US" smtClean="0"/>
            </a:br>
            <a:r>
              <a:rPr lang="en-US" smtClean="0"/>
              <a:t>      on (log) Wage</a:t>
            </a:r>
          </a:p>
        </p:txBody>
      </p:sp>
      <p:sp>
        <p:nvSpPr>
          <p:cNvPr id="14339" name="Rectangle 3"/>
          <p:cNvSpPr>
            <a:spLocks noGrp="1" noChangeArrowheads="1"/>
          </p:cNvSpPr>
          <p:nvPr>
            <p:ph idx="1"/>
          </p:nvPr>
        </p:nvSpPr>
        <p:spPr>
          <a:xfrm>
            <a:off x="1143000" y="3048000"/>
            <a:ext cx="7086600" cy="2743200"/>
          </a:xfrm>
        </p:spPr>
        <p:txBody>
          <a:bodyPr/>
          <a:lstStyle/>
          <a:p>
            <a:r>
              <a:rPr lang="en-US" b="1" smtClean="0"/>
              <a:t>Specification</a:t>
            </a:r>
            <a:r>
              <a:rPr lang="en-US" smtClean="0"/>
              <a:t>: What is the right model to use to analyze this association?</a:t>
            </a:r>
          </a:p>
          <a:p>
            <a:r>
              <a:rPr lang="en-US" b="1" smtClean="0"/>
              <a:t>Estimation</a:t>
            </a:r>
          </a:p>
          <a:p>
            <a:r>
              <a:rPr lang="en-US" b="1" smtClean="0"/>
              <a:t>Inference</a:t>
            </a:r>
          </a:p>
          <a:p>
            <a:r>
              <a:rPr lang="en-US" b="1" smtClean="0"/>
              <a:t>Analysis</a:t>
            </a:r>
          </a:p>
          <a:p>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04800"/>
            <a:ext cx="8229600" cy="990600"/>
          </a:xfrm>
        </p:spPr>
        <p:txBody>
          <a:bodyPr/>
          <a:lstStyle/>
          <a:p>
            <a:r>
              <a:rPr lang="en-US" smtClean="0"/>
              <a:t>Simple Linear Regression</a:t>
            </a:r>
          </a:p>
        </p:txBody>
      </p:sp>
      <p:sp>
        <p:nvSpPr>
          <p:cNvPr id="15364" name="Text Box 7"/>
          <p:cNvSpPr txBox="1">
            <a:spLocks noChangeArrowheads="1"/>
          </p:cNvSpPr>
          <p:nvPr/>
        </p:nvSpPr>
        <p:spPr bwMode="auto">
          <a:xfrm>
            <a:off x="2667000" y="1828800"/>
            <a:ext cx="4495800" cy="366713"/>
          </a:xfrm>
          <a:prstGeom prst="rect">
            <a:avLst/>
          </a:prstGeom>
          <a:noFill/>
          <a:ln w="19050">
            <a:noFill/>
            <a:miter lim="800000"/>
            <a:headEnd/>
            <a:tailEnd/>
          </a:ln>
        </p:spPr>
        <p:txBody>
          <a:bodyPr>
            <a:spAutoFit/>
          </a:bodyPr>
          <a:lstStyle/>
          <a:p>
            <a:pPr>
              <a:spcBef>
                <a:spcPct val="50000"/>
              </a:spcBef>
            </a:pPr>
            <a:r>
              <a:rPr lang="en-US" b="1">
                <a:latin typeface="Arial" pitchFamily="34" charset="0"/>
              </a:rPr>
              <a:t>LWAGE  =  5.8388 + 0.0652*ED</a:t>
            </a:r>
          </a:p>
        </p:txBody>
      </p:sp>
      <p:pic>
        <p:nvPicPr>
          <p:cNvPr id="124929" name="Picture 1"/>
          <p:cNvPicPr>
            <a:picLocks noChangeAspect="1" noChangeArrowheads="1"/>
          </p:cNvPicPr>
          <p:nvPr/>
        </p:nvPicPr>
        <p:blipFill>
          <a:blip r:embed="rId3" cstate="print"/>
          <a:srcRect/>
          <a:stretch>
            <a:fillRect/>
          </a:stretch>
        </p:blipFill>
        <p:spPr bwMode="auto">
          <a:xfrm>
            <a:off x="838200" y="1447800"/>
            <a:ext cx="7717215"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762000"/>
            <a:ext cx="8229600" cy="685800"/>
          </a:xfrm>
        </p:spPr>
        <p:txBody>
          <a:bodyPr/>
          <a:lstStyle/>
          <a:p>
            <a:r>
              <a:rPr lang="en-US" smtClean="0"/>
              <a:t>Multiple Regression</a:t>
            </a:r>
          </a:p>
        </p:txBody>
      </p:sp>
      <p:pic>
        <p:nvPicPr>
          <p:cNvPr id="2355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600200"/>
            <a:ext cx="8623402" cy="5029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bwMode="auto">
          <a:xfrm>
            <a:off x="553533" y="4267200"/>
            <a:ext cx="8305800" cy="304800"/>
          </a:xfrm>
          <a:prstGeom prst="rect">
            <a:avLst/>
          </a:prstGeom>
          <a:solidFill>
            <a:srgbClr val="6B00B4">
              <a:alpha val="27059"/>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70768" y="533400"/>
            <a:ext cx="8229600" cy="685800"/>
          </a:xfrm>
        </p:spPr>
        <p:txBody>
          <a:bodyPr/>
          <a:lstStyle/>
          <a:p>
            <a:r>
              <a:rPr lang="en-US" sz="2400" smtClean="0"/>
              <a:t>Nonlinear Specification: </a:t>
            </a:r>
            <a:br>
              <a:rPr lang="en-US" sz="2400" smtClean="0"/>
            </a:br>
            <a:r>
              <a:rPr lang="en-US" sz="2400" smtClean="0"/>
              <a:t>Quadratic Effect of Experience</a:t>
            </a:r>
          </a:p>
        </p:txBody>
      </p:sp>
      <p:pic>
        <p:nvPicPr>
          <p:cNvPr id="2365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295400"/>
            <a:ext cx="8104336" cy="507787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bwMode="auto">
          <a:xfrm>
            <a:off x="381000" y="5105400"/>
            <a:ext cx="8001000" cy="304800"/>
          </a:xfrm>
          <a:prstGeom prst="rect">
            <a:avLst/>
          </a:prstGeom>
          <a:solidFill>
            <a:srgbClr val="CCCC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381000" y="4038600"/>
            <a:ext cx="8001000" cy="3810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762000"/>
            <a:ext cx="8229600" cy="1143000"/>
          </a:xfrm>
        </p:spPr>
        <p:txBody>
          <a:bodyPr/>
          <a:lstStyle/>
          <a:p>
            <a:r>
              <a:rPr lang="en-US" smtClean="0"/>
              <a:t>Model Implication: Effect of Experience and Male vs. Female</a:t>
            </a:r>
          </a:p>
        </p:txBody>
      </p:sp>
      <p:pic>
        <p:nvPicPr>
          <p:cNvPr id="116737" name="Picture 1"/>
          <p:cNvPicPr>
            <a:picLocks noChangeAspect="1" noChangeArrowheads="1"/>
          </p:cNvPicPr>
          <p:nvPr/>
        </p:nvPicPr>
        <p:blipFill>
          <a:blip r:embed="rId3" cstate="print"/>
          <a:srcRect/>
          <a:stretch>
            <a:fillRect/>
          </a:stretch>
        </p:blipFill>
        <p:spPr bwMode="auto">
          <a:xfrm>
            <a:off x="1219200" y="1981200"/>
            <a:ext cx="7010400" cy="4496570"/>
          </a:xfrm>
          <a:prstGeom prst="rect">
            <a:avLst/>
          </a:prstGeom>
          <a:noFill/>
          <a:ln w="9525">
            <a:noFill/>
            <a:miter lim="800000"/>
            <a:headEnd/>
            <a:tailEnd/>
          </a:ln>
          <a:effectLst/>
        </p:spPr>
      </p:pic>
      <p:cxnSp>
        <p:nvCxnSpPr>
          <p:cNvPr id="3" name="Straight Connector 2"/>
          <p:cNvCxnSpPr/>
          <p:nvPr/>
        </p:nvCxnSpPr>
        <p:spPr bwMode="auto">
          <a:xfrm>
            <a:off x="5562600" y="3048000"/>
            <a:ext cx="2133600" cy="0"/>
          </a:xfrm>
          <a:prstGeom prst="line">
            <a:avLst/>
          </a:prstGeom>
          <a:solidFill>
            <a:schemeClr val="accent1"/>
          </a:solidFill>
          <a:ln w="19050" cap="flat" cmpd="sng" algn="ctr">
            <a:solidFill>
              <a:schemeClr val="tx1"/>
            </a:solidFill>
            <a:prstDash val="sysDash"/>
            <a:round/>
            <a:headEnd type="none" w="med" len="med"/>
            <a:tailEnd type="none" w="med" len="med"/>
          </a:ln>
          <a:effectLst/>
        </p:spPr>
      </p:cxnSp>
      <p:cxnSp>
        <p:nvCxnSpPr>
          <p:cNvPr id="6" name="Straight Connector 5"/>
          <p:cNvCxnSpPr/>
          <p:nvPr/>
        </p:nvCxnSpPr>
        <p:spPr bwMode="auto">
          <a:xfrm>
            <a:off x="5524500" y="3779520"/>
            <a:ext cx="2133600" cy="0"/>
          </a:xfrm>
          <a:prstGeom prst="line">
            <a:avLst/>
          </a:prstGeom>
          <a:solidFill>
            <a:schemeClr val="accent1"/>
          </a:solidFill>
          <a:ln w="19050" cap="flat" cmpd="sng" algn="ctr">
            <a:solidFill>
              <a:srgbClr val="FF3300"/>
            </a:solidFill>
            <a:prstDash val="sysDash"/>
            <a:round/>
            <a:headEnd type="none" w="med" len="med"/>
            <a:tailEnd type="none" w="med" len="med"/>
          </a:ln>
          <a:effectLst/>
        </p:spPr>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27500" y="1066800"/>
            <a:ext cx="8229600" cy="533400"/>
          </a:xfrm>
        </p:spPr>
        <p:txBody>
          <a:bodyPr/>
          <a:lstStyle/>
          <a:p>
            <a:r>
              <a:rPr lang="en-US" dirty="0" smtClean="0"/>
              <a:t>Partial Effect of Experience:</a:t>
            </a:r>
            <a:br>
              <a:rPr lang="en-US" dirty="0" smtClean="0"/>
            </a:br>
            <a:r>
              <a:rPr lang="en-US" dirty="0" smtClean="0"/>
              <a:t>Coefficients do not tell the story</a:t>
            </a:r>
          </a:p>
        </p:txBody>
      </p:sp>
      <p:pic>
        <p:nvPicPr>
          <p:cNvPr id="116737" name="Picture 1"/>
          <p:cNvPicPr>
            <a:picLocks noChangeAspect="1" noChangeArrowheads="1"/>
          </p:cNvPicPr>
          <p:nvPr/>
        </p:nvPicPr>
        <p:blipFill>
          <a:blip r:embed="rId3" cstate="print"/>
          <a:srcRect/>
          <a:stretch>
            <a:fillRect/>
          </a:stretch>
        </p:blipFill>
        <p:spPr bwMode="auto">
          <a:xfrm>
            <a:off x="381000" y="1828800"/>
            <a:ext cx="8290559" cy="2133600"/>
          </a:xfrm>
          <a:prstGeom prst="rect">
            <a:avLst/>
          </a:prstGeom>
          <a:noFill/>
          <a:ln w="9525">
            <a:noFill/>
            <a:miter lim="800000"/>
            <a:headEnd/>
            <a:tailEnd/>
          </a:ln>
        </p:spPr>
      </p:pic>
      <p:pic>
        <p:nvPicPr>
          <p:cNvPr id="23757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1000" y="4187850"/>
            <a:ext cx="3275762" cy="24907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4267200" y="4419600"/>
            <a:ext cx="4495800" cy="923330"/>
          </a:xfrm>
          <a:prstGeom prst="rect">
            <a:avLst/>
          </a:prstGeom>
          <a:noFill/>
        </p:spPr>
        <p:txBody>
          <a:bodyPr wrap="square" rtlCol="0">
            <a:spAutoFit/>
          </a:bodyPr>
          <a:lstStyle/>
          <a:p>
            <a:r>
              <a:rPr lang="en-US" b="1" dirty="0" smtClean="0">
                <a:latin typeface="Arial" pitchFamily="34" charset="0"/>
                <a:cs typeface="Arial" pitchFamily="34" charset="0"/>
              </a:rPr>
              <a:t>Education:     .05654</a:t>
            </a:r>
          </a:p>
          <a:p>
            <a:r>
              <a:rPr lang="en-US" b="1" dirty="0" smtClean="0">
                <a:latin typeface="Arial" pitchFamily="34" charset="0"/>
                <a:cs typeface="Arial" pitchFamily="34" charset="0"/>
              </a:rPr>
              <a:t>Experience:   .04045  -  2*.00068*</a:t>
            </a:r>
            <a:r>
              <a:rPr lang="en-US" b="1" dirty="0" err="1" smtClean="0">
                <a:latin typeface="Arial" pitchFamily="34" charset="0"/>
                <a:cs typeface="Arial" pitchFamily="34" charset="0"/>
              </a:rPr>
              <a:t>Exp</a:t>
            </a:r>
            <a:endParaRPr lang="en-US" b="1" dirty="0" smtClean="0">
              <a:latin typeface="Arial" pitchFamily="34" charset="0"/>
              <a:cs typeface="Arial" pitchFamily="34" charset="0"/>
            </a:endParaRPr>
          </a:p>
          <a:p>
            <a:r>
              <a:rPr lang="en-US" b="1" dirty="0" smtClean="0">
                <a:latin typeface="Arial" pitchFamily="34" charset="0"/>
                <a:cs typeface="Arial" pitchFamily="34" charset="0"/>
              </a:rPr>
              <a:t>FEM:              -.38922</a:t>
            </a:r>
            <a:endParaRPr lang="en-US" b="1" dirty="0">
              <a:latin typeface="Arial" pitchFamily="34" charset="0"/>
              <a:cs typeface="Arial" pitchFamily="34" charset="0"/>
            </a:endParaRPr>
          </a:p>
        </p:txBody>
      </p:sp>
      <p:sp>
        <p:nvSpPr>
          <p:cNvPr id="3" name="Right Brace 2"/>
          <p:cNvSpPr/>
          <p:nvPr/>
        </p:nvSpPr>
        <p:spPr bwMode="auto">
          <a:xfrm>
            <a:off x="3429000" y="4724400"/>
            <a:ext cx="227762" cy="309265"/>
          </a:xfrm>
          <a:prstGeom prst="rightBrac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5" name="Straight Arrow Connector 4"/>
          <p:cNvCxnSpPr>
            <a:stCxn id="3" idx="1"/>
          </p:cNvCxnSpPr>
          <p:nvPr/>
        </p:nvCxnSpPr>
        <p:spPr bwMode="auto">
          <a:xfrm flipV="1">
            <a:off x="3656762" y="4879032"/>
            <a:ext cx="610438" cy="1"/>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3637672" y="4572000"/>
            <a:ext cx="610438" cy="8513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V="1">
            <a:off x="3656762" y="5257800"/>
            <a:ext cx="610438" cy="914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4" name="Rectangle 3"/>
          <p:cNvSpPr/>
          <p:nvPr/>
        </p:nvSpPr>
        <p:spPr bwMode="auto">
          <a:xfrm>
            <a:off x="4267200" y="4724400"/>
            <a:ext cx="4267200" cy="3048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7012" y="1371600"/>
            <a:ext cx="8296275" cy="50006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808755" y="605742"/>
            <a:ext cx="5572788" cy="646331"/>
          </a:xfrm>
          <a:prstGeom prst="rect">
            <a:avLst/>
          </a:prstGeom>
          <a:noFill/>
        </p:spPr>
        <p:txBody>
          <a:bodyPr wrap="square" rtlCol="0">
            <a:spAutoFit/>
          </a:bodyPr>
          <a:lstStyle/>
          <a:p>
            <a:r>
              <a:rPr lang="en-US" b="1" smtClean="0">
                <a:latin typeface="Arial" pitchFamily="34" charset="0"/>
                <a:cs typeface="Arial" pitchFamily="34" charset="0"/>
              </a:rPr>
              <a:t>Effect of Experience  =   </a:t>
            </a:r>
            <a:r>
              <a:rPr lang="en-US" b="1">
                <a:latin typeface="Arial" pitchFamily="34" charset="0"/>
                <a:cs typeface="Arial" pitchFamily="34" charset="0"/>
              </a:rPr>
              <a:t>.04045  -  2*.</a:t>
            </a:r>
            <a:r>
              <a:rPr lang="en-US" b="1" smtClean="0">
                <a:latin typeface="Arial" pitchFamily="34" charset="0"/>
                <a:cs typeface="Arial" pitchFamily="34" charset="0"/>
              </a:rPr>
              <a:t>00068*Exp</a:t>
            </a:r>
          </a:p>
          <a:p>
            <a:r>
              <a:rPr lang="en-US" b="1" smtClean="0">
                <a:latin typeface="Arial" pitchFamily="34" charset="0"/>
                <a:cs typeface="Arial" pitchFamily="34" charset="0"/>
              </a:rPr>
              <a:t>Positive from 1 to 30, negative after.</a:t>
            </a:r>
            <a:endParaRPr lang="en-US" b="1">
              <a:latin typeface="Arial" pitchFamily="34" charset="0"/>
              <a:cs typeface="Arial" pitchFamily="34" charset="0"/>
            </a:endParaRPr>
          </a:p>
        </p:txBody>
      </p:sp>
      <p:cxnSp>
        <p:nvCxnSpPr>
          <p:cNvPr id="6" name="Straight Connector 5"/>
          <p:cNvCxnSpPr/>
          <p:nvPr/>
        </p:nvCxnSpPr>
        <p:spPr bwMode="auto">
          <a:xfrm>
            <a:off x="1565475" y="3775275"/>
            <a:ext cx="6553200" cy="0"/>
          </a:xfrm>
          <a:prstGeom prst="line">
            <a:avLst/>
          </a:prstGeom>
          <a:solidFill>
            <a:schemeClr val="accent1"/>
          </a:solidFill>
          <a:ln w="19050" cap="flat" cmpd="sng" algn="ctr">
            <a:solidFill>
              <a:srgbClr val="FF3300"/>
            </a:solidFill>
            <a:prstDash val="sysDash"/>
            <a:round/>
            <a:headEnd type="none" w="med" len="med"/>
            <a:tailEnd type="none" w="med" len="med"/>
          </a:ln>
          <a:effectLst/>
        </p:spPr>
      </p:cxnSp>
      <p:cxnSp>
        <p:nvCxnSpPr>
          <p:cNvPr id="8" name="Straight Arrow Connector 7"/>
          <p:cNvCxnSpPr/>
          <p:nvPr/>
        </p:nvCxnSpPr>
        <p:spPr bwMode="auto">
          <a:xfrm>
            <a:off x="5486400" y="3775275"/>
            <a:ext cx="0" cy="1558725"/>
          </a:xfrm>
          <a:prstGeom prst="straightConnector1">
            <a:avLst/>
          </a:prstGeom>
          <a:solidFill>
            <a:schemeClr val="accent1"/>
          </a:solidFill>
          <a:ln w="19050" cap="flat" cmpd="sng" algn="ctr">
            <a:solidFill>
              <a:srgbClr val="FF0000"/>
            </a:solidFill>
            <a:prstDash val="sysDash"/>
            <a:round/>
            <a:headEnd type="none" w="med" len="med"/>
            <a:tailEnd type="arrow"/>
          </a:ln>
          <a:effectLst/>
        </p:spPr>
      </p:cxnSp>
    </p:spTree>
    <p:extLst>
      <p:ext uri="{BB962C8B-B14F-4D97-AF65-F5344CB8AC3E}">
        <p14:creationId xmlns:p14="http://schemas.microsoft.com/office/powerpoint/2010/main" xmlns="" val="1765636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p:spPr>
        <p:txBody>
          <a:bodyPr/>
          <a:lstStyle/>
          <a:p>
            <a:r>
              <a:rPr lang="en-US" smtClean="0"/>
              <a:t>Interaction Effect</a:t>
            </a:r>
            <a:br>
              <a:rPr lang="en-US" smtClean="0"/>
            </a:br>
            <a:r>
              <a:rPr lang="en-US" smtClean="0"/>
              <a:t>Gender Difference in Partial Effects</a:t>
            </a:r>
            <a:endParaRPr lang="en-US"/>
          </a:p>
        </p:txBody>
      </p:sp>
      <p:pic>
        <p:nvPicPr>
          <p:cNvPr id="1095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676400"/>
            <a:ext cx="7391400" cy="48419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bwMode="auto">
          <a:xfrm>
            <a:off x="1066799" y="425924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78375" y="5749725"/>
            <a:ext cx="7043195" cy="1905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066800" y="5410200"/>
            <a:ext cx="7043195" cy="190500"/>
          </a:xfrm>
          <a:prstGeom prst="rect">
            <a:avLst/>
          </a:prstGeom>
          <a:solidFill>
            <a:srgbClr val="00B05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5536184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0"/>
            <a:ext cx="8229600" cy="609600"/>
          </a:xfrm>
        </p:spPr>
        <p:txBody>
          <a:bodyPr/>
          <a:lstStyle/>
          <a:p>
            <a:pPr algn="l"/>
            <a:r>
              <a:rPr lang="en-US" dirty="0" smtClean="0">
                <a:latin typeface="Arial" panose="020B0604020202020204" pitchFamily="34" charset="0"/>
                <a:cs typeface="Arial" panose="020B0604020202020204" pitchFamily="34" charset="0"/>
              </a:rPr>
              <a:t>Partial Effect of a Year of Education</a:t>
            </a:r>
            <a:r>
              <a:rPr lang="en-US" dirty="0" smtClean="0"/>
              <a:t/>
            </a:r>
            <a:br>
              <a:rPr lang="en-US" dirty="0" smtClean="0"/>
            </a:br>
            <a:r>
              <a:rPr lang="en-US" b="1" dirty="0" smtClean="0">
                <a:sym typeface="Symbol"/>
              </a:rPr>
              <a:t></a:t>
            </a:r>
            <a:r>
              <a:rPr lang="en-US" b="1" dirty="0" smtClean="0">
                <a:latin typeface="Arial" panose="020B0604020202020204" pitchFamily="34" charset="0"/>
                <a:cs typeface="Arial" panose="020B0604020202020204" pitchFamily="34" charset="0"/>
                <a:sym typeface="Symbol"/>
              </a:rPr>
              <a:t>E[</a:t>
            </a:r>
            <a:r>
              <a:rPr lang="en-US" dirty="0" err="1" smtClean="0">
                <a:latin typeface="Arial" panose="020B0604020202020204" pitchFamily="34" charset="0"/>
                <a:cs typeface="Arial" panose="020B0604020202020204" pitchFamily="34" charset="0"/>
                <a:sym typeface="Symbol"/>
              </a:rPr>
              <a:t>logWage</a:t>
            </a:r>
            <a:r>
              <a:rPr lang="en-US" b="1" dirty="0" smtClean="0">
                <a:latin typeface="Arial" panose="020B0604020202020204" pitchFamily="34" charset="0"/>
                <a:cs typeface="Arial" panose="020B0604020202020204" pitchFamily="34" charset="0"/>
                <a:sym typeface="Symbol"/>
              </a:rPr>
              <a:t>]/</a:t>
            </a:r>
            <a:r>
              <a:rPr lang="en-US" b="1" dirty="0" smtClean="0">
                <a:sym typeface="Symbol"/>
              </a:rPr>
              <a:t></a:t>
            </a:r>
            <a:r>
              <a:rPr lang="en-US" b="1" dirty="0" smtClean="0">
                <a:latin typeface="Arial" panose="020B0604020202020204" pitchFamily="34" charset="0"/>
                <a:cs typeface="Arial" panose="020B0604020202020204" pitchFamily="34" charset="0"/>
                <a:sym typeface="Symbol"/>
              </a:rPr>
              <a:t>ED=</a:t>
            </a:r>
            <a:r>
              <a:rPr lang="en-US" b="1" baseline="-25000" dirty="0" smtClean="0">
                <a:latin typeface="Arial" panose="020B0604020202020204" pitchFamily="34" charset="0"/>
                <a:cs typeface="Arial" panose="020B0604020202020204" pitchFamily="34" charset="0"/>
                <a:sym typeface="Symbol"/>
              </a:rPr>
              <a:t>ED</a:t>
            </a:r>
            <a:r>
              <a:rPr lang="en-US" b="1" dirty="0" smtClean="0">
                <a:latin typeface="Arial" panose="020B0604020202020204" pitchFamily="34" charset="0"/>
                <a:cs typeface="Arial" panose="020B0604020202020204" pitchFamily="34" charset="0"/>
                <a:sym typeface="Symbol"/>
              </a:rPr>
              <a:t> + </a:t>
            </a:r>
            <a:r>
              <a:rPr lang="en-US" b="1" baseline="-25000" dirty="0" smtClean="0">
                <a:latin typeface="Arial" panose="020B0604020202020204" pitchFamily="34" charset="0"/>
                <a:cs typeface="Arial" panose="020B0604020202020204" pitchFamily="34" charset="0"/>
                <a:sym typeface="Symbol"/>
              </a:rPr>
              <a:t>ED*FEM</a:t>
            </a:r>
            <a:r>
              <a:rPr lang="en-US" b="1" dirty="0" smtClean="0">
                <a:latin typeface="Arial" panose="020B0604020202020204" pitchFamily="34" charset="0"/>
                <a:cs typeface="Arial" panose="020B0604020202020204" pitchFamily="34" charset="0"/>
                <a:sym typeface="Symbol"/>
              </a:rPr>
              <a:t> *FEM</a:t>
            </a:r>
            <a:br>
              <a:rPr lang="en-US" b="1" dirty="0" smtClean="0">
                <a:latin typeface="Arial" panose="020B0604020202020204" pitchFamily="34" charset="0"/>
                <a:cs typeface="Arial" panose="020B0604020202020204" pitchFamily="34" charset="0"/>
                <a:sym typeface="Symbol"/>
              </a:rPr>
            </a:br>
            <a:r>
              <a:rPr lang="en-US" b="1" dirty="0" smtClean="0">
                <a:latin typeface="Arial" panose="020B0604020202020204" pitchFamily="34" charset="0"/>
                <a:cs typeface="Arial" panose="020B0604020202020204" pitchFamily="34" charset="0"/>
                <a:sym typeface="Symbol"/>
              </a:rPr>
              <a:t>Note, the effect is positive.  </a:t>
            </a:r>
            <a:br>
              <a:rPr lang="en-US" b="1" dirty="0" smtClean="0">
                <a:latin typeface="Arial" panose="020B0604020202020204" pitchFamily="34" charset="0"/>
                <a:cs typeface="Arial" panose="020B0604020202020204" pitchFamily="34" charset="0"/>
                <a:sym typeface="Symbol"/>
              </a:rPr>
            </a:br>
            <a:r>
              <a:rPr lang="en-US" b="1" dirty="0" smtClean="0">
                <a:latin typeface="Arial" panose="020B0604020202020204" pitchFamily="34" charset="0"/>
                <a:cs typeface="Arial" panose="020B0604020202020204" pitchFamily="34" charset="0"/>
                <a:sym typeface="Symbol"/>
              </a:rPr>
              <a:t>Effect is larger for women.</a:t>
            </a:r>
            <a:endParaRPr lang="en-US" b="1" dirty="0">
              <a:latin typeface="Arial" panose="020B0604020202020204" pitchFamily="34" charset="0"/>
              <a:cs typeface="Arial" panose="020B0604020202020204" pitchFamily="34" charset="0"/>
            </a:endParaRPr>
          </a:p>
        </p:txBody>
      </p:sp>
      <p:pic>
        <p:nvPicPr>
          <p:cNvPr id="1105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782" y="2590800"/>
            <a:ext cx="8262395" cy="3886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bwMode="auto">
          <a:xfrm>
            <a:off x="533400" y="3142130"/>
            <a:ext cx="8077200" cy="266700"/>
          </a:xfrm>
          <a:prstGeom prst="rect">
            <a:avLst/>
          </a:prstGeom>
          <a:solidFill>
            <a:srgbClr val="C00000">
              <a:alpha val="3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533400" y="5105400"/>
            <a:ext cx="3429000" cy="1219200"/>
          </a:xfrm>
          <a:prstGeom prst="rect">
            <a:avLst/>
          </a:prstGeom>
          <a:solidFill>
            <a:srgbClr val="99CC00">
              <a:alpha val="2000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782970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447800"/>
            <a:ext cx="8195489" cy="426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457200" y="838200"/>
            <a:ext cx="8229600" cy="457200"/>
          </a:xfrm>
        </p:spPr>
        <p:txBody>
          <a:bodyPr/>
          <a:lstStyle/>
          <a:p>
            <a:r>
              <a:rPr lang="en-US" sz="2400" b="1" dirty="0" smtClean="0">
                <a:latin typeface="Arial" panose="020B0604020202020204" pitchFamily="34" charset="0"/>
                <a:cs typeface="Arial" panose="020B0604020202020204" pitchFamily="34" charset="0"/>
              </a:rPr>
              <a:t>Gender Effect Varies by Years of Education</a:t>
            </a:r>
            <a:br>
              <a:rPr lang="en-US" sz="2400" b="1" dirty="0" smtClean="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-0.67961 is misleading</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342187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04800" y="609600"/>
            <a:ext cx="8229600" cy="609600"/>
          </a:xfrm>
        </p:spPr>
        <p:txBody>
          <a:bodyPr/>
          <a:lstStyle/>
          <a:p>
            <a:r>
              <a:rPr lang="en-US" smtClean="0"/>
              <a:t>Hypothesis Tests About Coefficients</a:t>
            </a:r>
          </a:p>
        </p:txBody>
      </p:sp>
      <p:sp>
        <p:nvSpPr>
          <p:cNvPr id="20483" name="Rectangle 3"/>
          <p:cNvSpPr>
            <a:spLocks noGrp="1" noChangeArrowheads="1"/>
          </p:cNvSpPr>
          <p:nvPr>
            <p:ph idx="1"/>
          </p:nvPr>
        </p:nvSpPr>
        <p:spPr>
          <a:xfrm>
            <a:off x="685800" y="1371600"/>
            <a:ext cx="7848600" cy="4302125"/>
          </a:xfrm>
        </p:spPr>
        <p:txBody>
          <a:bodyPr/>
          <a:lstStyle/>
          <a:p>
            <a:r>
              <a:rPr lang="en-US" smtClean="0"/>
              <a:t>Nested Models:</a:t>
            </a:r>
          </a:p>
          <a:p>
            <a:pPr lvl="1"/>
            <a:r>
              <a:rPr lang="en-US" smtClean="0"/>
              <a:t>Model A: A theory about the world (Alternative)</a:t>
            </a:r>
          </a:p>
          <a:p>
            <a:pPr lvl="1"/>
            <a:r>
              <a:rPr lang="en-US" smtClean="0"/>
              <a:t>Model 0: A restriction on model A (Null)</a:t>
            </a:r>
          </a:p>
          <a:p>
            <a:pPr lvl="1"/>
            <a:r>
              <a:rPr lang="en-US" smtClean="0"/>
              <a:t>Model 0 is contained in (nested in) Model A.</a:t>
            </a:r>
          </a:p>
          <a:p>
            <a:r>
              <a:rPr lang="en-US" smtClean="0"/>
              <a:t>Hypothesis (for now)</a:t>
            </a:r>
          </a:p>
          <a:p>
            <a:pPr lvl="1"/>
            <a:r>
              <a:rPr lang="en-US" smtClean="0"/>
              <a:t>Null: Restriction on </a:t>
            </a:r>
            <a:r>
              <a:rPr lang="el-GR" b="1" smtClean="0">
                <a:cs typeface="Tahoma" pitchFamily="34" charset="0"/>
              </a:rPr>
              <a:t>β</a:t>
            </a:r>
            <a:r>
              <a:rPr lang="en-US" smtClean="0">
                <a:cs typeface="Tahoma" pitchFamily="34" charset="0"/>
              </a:rPr>
              <a:t>:   </a:t>
            </a:r>
            <a:r>
              <a:rPr lang="en-US" b="1" smtClean="0">
                <a:cs typeface="Tahoma" pitchFamily="34" charset="0"/>
              </a:rPr>
              <a:t>R</a:t>
            </a:r>
            <a:r>
              <a:rPr lang="el-GR" b="1" smtClean="0">
                <a:cs typeface="Tahoma" pitchFamily="34" charset="0"/>
              </a:rPr>
              <a:t>β</a:t>
            </a:r>
            <a:r>
              <a:rPr lang="en-US" smtClean="0">
                <a:cs typeface="Tahoma" pitchFamily="34" charset="0"/>
              </a:rPr>
              <a:t> – </a:t>
            </a:r>
            <a:r>
              <a:rPr lang="en-US" b="1" smtClean="0">
                <a:cs typeface="Tahoma" pitchFamily="34" charset="0"/>
              </a:rPr>
              <a:t>q</a:t>
            </a:r>
            <a:r>
              <a:rPr lang="en-US" smtClean="0">
                <a:cs typeface="Tahoma" pitchFamily="34" charset="0"/>
              </a:rPr>
              <a:t> = </a:t>
            </a:r>
            <a:r>
              <a:rPr lang="en-US" b="1" smtClean="0">
                <a:cs typeface="Tahoma" pitchFamily="34" charset="0"/>
              </a:rPr>
              <a:t>0</a:t>
            </a:r>
            <a:endParaRPr lang="en-US" smtClean="0">
              <a:cs typeface="Tahoma" pitchFamily="34" charset="0"/>
            </a:endParaRPr>
          </a:p>
          <a:p>
            <a:pPr lvl="1"/>
            <a:r>
              <a:rPr lang="en-US" smtClean="0">
                <a:cs typeface="Tahoma" pitchFamily="34" charset="0"/>
              </a:rPr>
              <a:t>Alternative: Not the null</a:t>
            </a:r>
          </a:p>
          <a:p>
            <a:r>
              <a:rPr lang="en-US" smtClean="0">
                <a:cs typeface="Tahoma" pitchFamily="34" charset="0"/>
              </a:rPr>
              <a:t>Approaches</a:t>
            </a:r>
          </a:p>
          <a:p>
            <a:pPr lvl="1"/>
            <a:r>
              <a:rPr lang="en-US" smtClean="0">
                <a:cs typeface="Tahoma" pitchFamily="34" charset="0"/>
              </a:rPr>
              <a:t>Fitting Criterion: R</a:t>
            </a:r>
            <a:r>
              <a:rPr lang="en-US" baseline="30000" smtClean="0">
                <a:cs typeface="Tahoma" pitchFamily="34" charset="0"/>
              </a:rPr>
              <a:t>2 </a:t>
            </a:r>
            <a:r>
              <a:rPr lang="en-US" smtClean="0">
                <a:cs typeface="Tahoma" pitchFamily="34" charset="0"/>
              </a:rPr>
              <a:t>decrease under the null?</a:t>
            </a:r>
          </a:p>
          <a:p>
            <a:pPr lvl="1"/>
            <a:r>
              <a:rPr lang="en-US" smtClean="0">
                <a:cs typeface="Tahoma" pitchFamily="34" charset="0"/>
              </a:rPr>
              <a:t>Wald:  </a:t>
            </a:r>
            <a:r>
              <a:rPr lang="en-US" b="1" smtClean="0">
                <a:cs typeface="Tahoma" pitchFamily="34" charset="0"/>
              </a:rPr>
              <a:t>Rb – q</a:t>
            </a:r>
            <a:r>
              <a:rPr lang="en-US" smtClean="0">
                <a:cs typeface="Tahoma" pitchFamily="34" charset="0"/>
              </a:rPr>
              <a:t> close to </a:t>
            </a:r>
            <a:r>
              <a:rPr lang="en-US" b="1" smtClean="0">
                <a:cs typeface="Tahoma" pitchFamily="34" charset="0"/>
              </a:rPr>
              <a:t>0</a:t>
            </a:r>
            <a:r>
              <a:rPr lang="en-US" smtClean="0">
                <a:cs typeface="Tahoma" pitchFamily="34" charset="0"/>
              </a:rPr>
              <a:t> under the alternative?</a:t>
            </a:r>
          </a:p>
          <a:p>
            <a:pPr lvl="1"/>
            <a:r>
              <a:rPr lang="en-US" smtClean="0">
                <a:cs typeface="Tahoma" pitchFamily="34" charset="0"/>
              </a:rPr>
              <a:t>LM: Does the null model appear to be inadequate</a:t>
            </a:r>
            <a:endParaRPr lang="el-GR" smtClean="0">
              <a:cs typeface="Tahom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685800"/>
            <a:ext cx="8229600" cy="838200"/>
          </a:xfrm>
        </p:spPr>
        <p:txBody>
          <a:bodyPr/>
          <a:lstStyle/>
          <a:p>
            <a:r>
              <a:rPr lang="en-US" sz="2800" dirty="0" smtClean="0"/>
              <a:t>Hypothesis of the Model: </a:t>
            </a:r>
            <a:br>
              <a:rPr lang="en-US" sz="2800" dirty="0" smtClean="0"/>
            </a:br>
            <a:r>
              <a:rPr lang="en-US" sz="2800" dirty="0" smtClean="0"/>
              <a:t>All Coefficients Equal Zero</a:t>
            </a:r>
          </a:p>
        </p:txBody>
      </p:sp>
      <p:sp>
        <p:nvSpPr>
          <p:cNvPr id="22533" name="Text Box 5"/>
          <p:cNvSpPr txBox="1">
            <a:spLocks noChangeArrowheads="1"/>
          </p:cNvSpPr>
          <p:nvPr/>
        </p:nvSpPr>
        <p:spPr bwMode="auto">
          <a:xfrm>
            <a:off x="5645552" y="1981200"/>
            <a:ext cx="3048000" cy="3970318"/>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All Coefficients = 0?</a:t>
            </a:r>
          </a:p>
          <a:p>
            <a:pPr>
              <a:spcBef>
                <a:spcPct val="50000"/>
              </a:spcBef>
            </a:pPr>
            <a:r>
              <a:rPr lang="en-US" b="1" dirty="0">
                <a:latin typeface="Arial" pitchFamily="34" charset="0"/>
              </a:rPr>
              <a:t>R = [0 | I]  q = [0]</a:t>
            </a:r>
          </a:p>
          <a:p>
            <a:pPr>
              <a:spcBef>
                <a:spcPct val="50000"/>
              </a:spcBef>
            </a:pPr>
            <a:r>
              <a:rPr lang="en-US" b="1" dirty="0">
                <a:latin typeface="Arial" pitchFamily="34" charset="0"/>
              </a:rPr>
              <a:t>R</a:t>
            </a:r>
            <a:r>
              <a:rPr lang="en-US" b="1" baseline="-25000" dirty="0">
                <a:latin typeface="Arial" pitchFamily="34" charset="0"/>
              </a:rPr>
              <a:t>1</a:t>
            </a:r>
            <a:r>
              <a:rPr lang="en-US" b="1" baseline="30000" dirty="0">
                <a:latin typeface="Arial" pitchFamily="34" charset="0"/>
              </a:rPr>
              <a:t>2</a:t>
            </a:r>
            <a:r>
              <a:rPr lang="en-US" b="1" dirty="0">
                <a:latin typeface="Arial" pitchFamily="34" charset="0"/>
              </a:rPr>
              <a:t> = </a:t>
            </a:r>
            <a:r>
              <a:rPr lang="en-US" b="1" dirty="0" smtClean="0">
                <a:latin typeface="Arial" pitchFamily="34" charset="0"/>
              </a:rPr>
              <a:t>.41826</a:t>
            </a:r>
            <a:r>
              <a:rPr lang="en-US" b="1" dirty="0">
                <a:latin typeface="Arial" pitchFamily="34" charset="0"/>
              </a:rPr>
              <a:t/>
            </a:r>
            <a:br>
              <a:rPr lang="en-US" b="1" dirty="0">
                <a:latin typeface="Arial" pitchFamily="34" charset="0"/>
              </a:rPr>
            </a:br>
            <a:r>
              <a:rPr lang="en-US" b="1" dirty="0">
                <a:latin typeface="Arial" pitchFamily="34" charset="0"/>
              </a:rPr>
              <a:t>R</a:t>
            </a:r>
            <a:r>
              <a:rPr lang="en-US" b="1" baseline="-25000" dirty="0">
                <a:latin typeface="Arial" pitchFamily="34" charset="0"/>
              </a:rPr>
              <a:t>0</a:t>
            </a:r>
            <a:r>
              <a:rPr lang="en-US" b="1" baseline="30000" dirty="0">
                <a:latin typeface="Arial" pitchFamily="34" charset="0"/>
              </a:rPr>
              <a:t>2</a:t>
            </a:r>
            <a:r>
              <a:rPr lang="en-US" b="1" dirty="0">
                <a:latin typeface="Arial" pitchFamily="34" charset="0"/>
              </a:rPr>
              <a:t> = .00000</a:t>
            </a:r>
          </a:p>
          <a:p>
            <a:pPr>
              <a:spcBef>
                <a:spcPct val="50000"/>
              </a:spcBef>
            </a:pPr>
            <a:r>
              <a:rPr lang="en-US" b="1" dirty="0">
                <a:latin typeface="Arial" pitchFamily="34" charset="0"/>
              </a:rPr>
              <a:t>F    = </a:t>
            </a:r>
            <a:r>
              <a:rPr lang="en-US" b="1" dirty="0" smtClean="0">
                <a:latin typeface="Arial" pitchFamily="34" charset="0"/>
              </a:rPr>
              <a:t>298.7 </a:t>
            </a:r>
            <a:r>
              <a:rPr lang="en-US" b="1" dirty="0">
                <a:latin typeface="Arial" pitchFamily="34" charset="0"/>
              </a:rPr>
              <a:t>with </a:t>
            </a:r>
            <a:r>
              <a:rPr lang="en-US" b="1" dirty="0" smtClean="0">
                <a:latin typeface="Arial" pitchFamily="34" charset="0"/>
              </a:rPr>
              <a:t>[10,4154]</a:t>
            </a:r>
            <a:endParaRPr lang="en-US" b="1" dirty="0">
              <a:latin typeface="Arial" pitchFamily="34" charset="0"/>
            </a:endParaRPr>
          </a:p>
          <a:p>
            <a:pPr>
              <a:spcBef>
                <a:spcPct val="50000"/>
              </a:spcBef>
            </a:pPr>
            <a:r>
              <a:rPr lang="en-US" b="1" dirty="0">
                <a:latin typeface="Arial" pitchFamily="34" charset="0"/>
              </a:rPr>
              <a:t>Wald  =  </a:t>
            </a:r>
            <a:r>
              <a:rPr lang="en-US" b="1" dirty="0" smtClean="0">
                <a:latin typeface="Arial" pitchFamily="34" charset="0"/>
              </a:rPr>
              <a:t>b</a:t>
            </a:r>
            <a:r>
              <a:rPr lang="en-US" b="1" baseline="-25000" dirty="0" smtClean="0">
                <a:latin typeface="Arial" pitchFamily="34" charset="0"/>
              </a:rPr>
              <a:t>2-11</a:t>
            </a:r>
            <a:r>
              <a:rPr lang="en-US" b="1" dirty="0" smtClean="0">
                <a:latin typeface="Arial" pitchFamily="34" charset="0"/>
              </a:rPr>
              <a:t>[V</a:t>
            </a:r>
            <a:r>
              <a:rPr lang="en-US" b="1" baseline="-25000" dirty="0" smtClean="0">
                <a:latin typeface="Arial" pitchFamily="34" charset="0"/>
              </a:rPr>
              <a:t>2-11</a:t>
            </a:r>
            <a:r>
              <a:rPr lang="en-US" b="1" dirty="0" smtClean="0">
                <a:latin typeface="Arial" pitchFamily="34" charset="0"/>
              </a:rPr>
              <a:t>]</a:t>
            </a:r>
            <a:r>
              <a:rPr lang="en-US" b="1" baseline="30000" dirty="0" smtClean="0">
                <a:latin typeface="Arial" pitchFamily="34" charset="0"/>
              </a:rPr>
              <a:t>-1</a:t>
            </a:r>
            <a:r>
              <a:rPr lang="en-US" b="1" dirty="0" smtClean="0">
                <a:latin typeface="Arial" pitchFamily="34" charset="0"/>
              </a:rPr>
              <a:t>b</a:t>
            </a:r>
            <a:r>
              <a:rPr lang="en-US" b="1" baseline="-25000" dirty="0" smtClean="0">
                <a:latin typeface="Arial" pitchFamily="34" charset="0"/>
              </a:rPr>
              <a:t>2-11</a:t>
            </a:r>
            <a:r>
              <a:rPr lang="en-US" b="1" baseline="-25000" dirty="0">
                <a:latin typeface="Arial" pitchFamily="34" charset="0"/>
              </a:rPr>
              <a:t/>
            </a:r>
            <a:br>
              <a:rPr lang="en-US" b="1" baseline="-25000" dirty="0">
                <a:latin typeface="Arial" pitchFamily="34" charset="0"/>
              </a:rPr>
            </a:br>
            <a:r>
              <a:rPr lang="en-US" b="1" baseline="-25000" dirty="0">
                <a:latin typeface="Arial" pitchFamily="34" charset="0"/>
              </a:rPr>
              <a:t>                </a:t>
            </a:r>
            <a:r>
              <a:rPr lang="en-US" b="1" dirty="0">
                <a:latin typeface="Arial" pitchFamily="34" charset="0"/>
              </a:rPr>
              <a:t>=  </a:t>
            </a:r>
            <a:r>
              <a:rPr lang="en-US" b="1" dirty="0" smtClean="0">
                <a:latin typeface="Arial" pitchFamily="34" charset="0"/>
              </a:rPr>
              <a:t>2988.3355</a:t>
            </a:r>
            <a:endParaRPr lang="en-US" b="1" dirty="0">
              <a:latin typeface="Arial" pitchFamily="34" charset="0"/>
            </a:endParaRPr>
          </a:p>
          <a:p>
            <a:pPr>
              <a:spcBef>
                <a:spcPct val="50000"/>
              </a:spcBef>
            </a:pPr>
            <a:r>
              <a:rPr lang="en-US" b="1" dirty="0">
                <a:latin typeface="Arial" pitchFamily="34" charset="0"/>
              </a:rPr>
              <a:t>Note that Wald = JF </a:t>
            </a:r>
            <a:br>
              <a:rPr lang="en-US" b="1" dirty="0">
                <a:latin typeface="Arial" pitchFamily="34" charset="0"/>
              </a:rPr>
            </a:br>
            <a:r>
              <a:rPr lang="en-US" b="1" dirty="0">
                <a:latin typeface="Arial" pitchFamily="34" charset="0"/>
              </a:rPr>
              <a:t>                          = </a:t>
            </a:r>
            <a:r>
              <a:rPr lang="en-US" b="1" dirty="0" smtClean="0">
                <a:latin typeface="Arial" pitchFamily="34" charset="0"/>
              </a:rPr>
              <a:t>10(298.7)</a:t>
            </a:r>
            <a:r>
              <a:rPr lang="en-US" b="1" dirty="0">
                <a:latin typeface="Arial" pitchFamily="34" charset="0"/>
              </a:rPr>
              <a:t/>
            </a:r>
            <a:br>
              <a:rPr lang="en-US" b="1" dirty="0">
                <a:latin typeface="Arial" pitchFamily="34" charset="0"/>
              </a:rPr>
            </a:br>
            <a:r>
              <a:rPr lang="en-US" b="1" dirty="0" smtClean="0">
                <a:latin typeface="Arial" pitchFamily="34" charset="0"/>
              </a:rPr>
              <a:t>(some rounding </a:t>
            </a:r>
            <a:r>
              <a:rPr lang="en-US" b="1" smtClean="0">
                <a:latin typeface="Arial" pitchFamily="34" charset="0"/>
              </a:rPr>
              <a:t>error)</a:t>
            </a:r>
          </a:p>
          <a:p>
            <a:pPr>
              <a:spcBef>
                <a:spcPct val="50000"/>
              </a:spcBef>
            </a:pPr>
            <a:r>
              <a:rPr lang="en-US" b="1" smtClean="0">
                <a:latin typeface="Arial" pitchFamily="34" charset="0"/>
              </a:rPr>
              <a:t>LM   = 888.5</a:t>
            </a:r>
            <a:endParaRPr lang="en-US" b="1" dirty="0" smtClean="0">
              <a:latin typeface="Arial" pitchFamily="34" charset="0"/>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4875" y="2057400"/>
            <a:ext cx="5170381" cy="40385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914400"/>
            <a:ext cx="8229600" cy="533400"/>
          </a:xfrm>
        </p:spPr>
        <p:txBody>
          <a:bodyPr/>
          <a:lstStyle/>
          <a:p>
            <a:r>
              <a:rPr lang="en-US" smtClean="0"/>
              <a:t>Hypotheses</a:t>
            </a:r>
          </a:p>
        </p:txBody>
      </p:sp>
      <p:sp>
        <p:nvSpPr>
          <p:cNvPr id="21509" name="Text Box 6"/>
          <p:cNvSpPr txBox="1">
            <a:spLocks noChangeArrowheads="1"/>
          </p:cNvSpPr>
          <p:nvPr/>
        </p:nvSpPr>
        <p:spPr bwMode="auto">
          <a:xfrm>
            <a:off x="5791200" y="1981200"/>
            <a:ext cx="3048000" cy="798513"/>
          </a:xfrm>
          <a:prstGeom prst="rect">
            <a:avLst/>
          </a:prstGeom>
          <a:noFill/>
          <a:ln w="19050">
            <a:solidFill>
              <a:srgbClr val="CC99FF"/>
            </a:solidFill>
            <a:miter lim="800000"/>
            <a:headEnd/>
            <a:tailEnd/>
          </a:ln>
        </p:spPr>
        <p:txBody>
          <a:bodyPr>
            <a:spAutoFit/>
          </a:bodyPr>
          <a:lstStyle/>
          <a:p>
            <a:pPr>
              <a:spcBef>
                <a:spcPct val="50000"/>
              </a:spcBef>
            </a:pPr>
            <a:r>
              <a:rPr lang="en-US" b="1">
                <a:latin typeface="Arial" pitchFamily="34" charset="0"/>
              </a:rPr>
              <a:t>All Coefficients = 0?</a:t>
            </a:r>
          </a:p>
          <a:p>
            <a:pPr>
              <a:spcBef>
                <a:spcPct val="50000"/>
              </a:spcBef>
            </a:pPr>
            <a:r>
              <a:rPr lang="en-US" b="1">
                <a:latin typeface="Arial" pitchFamily="34" charset="0"/>
              </a:rPr>
              <a:t>R = </a:t>
            </a:r>
            <a:r>
              <a:rPr lang="en-US" b="1" smtClean="0">
                <a:latin typeface="Arial" pitchFamily="34" charset="0"/>
              </a:rPr>
              <a:t>[ 0 </a:t>
            </a:r>
            <a:r>
              <a:rPr lang="en-US" b="1">
                <a:latin typeface="Arial" pitchFamily="34" charset="0"/>
              </a:rPr>
              <a:t>| </a:t>
            </a:r>
            <a:r>
              <a:rPr lang="en-US" b="1" smtClean="0">
                <a:latin typeface="Arial" pitchFamily="34" charset="0"/>
              </a:rPr>
              <a:t>I ]  </a:t>
            </a:r>
            <a:r>
              <a:rPr lang="en-US" b="1">
                <a:latin typeface="Arial" pitchFamily="34" charset="0"/>
              </a:rPr>
              <a:t>q = [0]</a:t>
            </a:r>
          </a:p>
        </p:txBody>
      </p:sp>
      <p:sp>
        <p:nvSpPr>
          <p:cNvPr id="21510" name="Text Box 7"/>
          <p:cNvSpPr txBox="1">
            <a:spLocks noChangeArrowheads="1"/>
          </p:cNvSpPr>
          <p:nvPr/>
        </p:nvSpPr>
        <p:spPr bwMode="auto">
          <a:xfrm>
            <a:off x="5791200" y="3124200"/>
            <a:ext cx="3124200" cy="1211263"/>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ED Coefficient = 0?</a:t>
            </a:r>
          </a:p>
          <a:p>
            <a:pPr>
              <a:spcBef>
                <a:spcPct val="50000"/>
              </a:spcBef>
            </a:pPr>
            <a:r>
              <a:rPr lang="en-US" b="1" dirty="0">
                <a:latin typeface="Arial" pitchFamily="34" charset="0"/>
              </a:rPr>
              <a:t>R = </a:t>
            </a:r>
            <a:r>
              <a:rPr lang="en-US" b="1" dirty="0" smtClean="0">
                <a:latin typeface="Arial" pitchFamily="34" charset="0"/>
              </a:rPr>
              <a:t>0,1,0,0,0,0,0,0,0,0,0</a:t>
            </a:r>
            <a:endParaRPr lang="en-US" b="1" dirty="0">
              <a:latin typeface="Arial" pitchFamily="34" charset="0"/>
            </a:endParaRPr>
          </a:p>
          <a:p>
            <a:pPr>
              <a:spcBef>
                <a:spcPct val="50000"/>
              </a:spcBef>
            </a:pPr>
            <a:r>
              <a:rPr lang="en-US" b="1" dirty="0">
                <a:latin typeface="Arial" pitchFamily="34" charset="0"/>
              </a:rPr>
              <a:t>q =  0</a:t>
            </a:r>
          </a:p>
        </p:txBody>
      </p:sp>
      <p:sp>
        <p:nvSpPr>
          <p:cNvPr id="21511" name="Text Box 8"/>
          <p:cNvSpPr txBox="1">
            <a:spLocks noChangeArrowheads="1"/>
          </p:cNvSpPr>
          <p:nvPr/>
        </p:nvSpPr>
        <p:spPr bwMode="auto">
          <a:xfrm>
            <a:off x="5791200" y="4648200"/>
            <a:ext cx="3124200" cy="1760538"/>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No Experience effect?</a:t>
            </a:r>
          </a:p>
          <a:p>
            <a:pPr>
              <a:spcBef>
                <a:spcPct val="50000"/>
              </a:spcBef>
            </a:pPr>
            <a:r>
              <a:rPr lang="en-US" b="1" dirty="0">
                <a:latin typeface="Arial" pitchFamily="34" charset="0"/>
              </a:rPr>
              <a:t>R = </a:t>
            </a:r>
            <a:r>
              <a:rPr lang="en-US" b="1" dirty="0" smtClean="0">
                <a:latin typeface="Arial" pitchFamily="34" charset="0"/>
              </a:rPr>
              <a:t>0,0,1,0,0,0,0,0,0,0,0</a:t>
            </a:r>
            <a:r>
              <a:rPr lang="en-US" b="1" dirty="0">
                <a:latin typeface="Arial" pitchFamily="34" charset="0"/>
              </a:rPr>
              <a:t/>
            </a:r>
            <a:br>
              <a:rPr lang="en-US" b="1" dirty="0">
                <a:latin typeface="Arial" pitchFamily="34" charset="0"/>
              </a:rPr>
            </a:br>
            <a:r>
              <a:rPr lang="en-US" b="1" dirty="0">
                <a:latin typeface="Arial" pitchFamily="34" charset="0"/>
              </a:rPr>
              <a:t>       </a:t>
            </a:r>
            <a:r>
              <a:rPr lang="en-US" b="1" dirty="0" smtClean="0">
                <a:latin typeface="Arial" pitchFamily="34" charset="0"/>
              </a:rPr>
              <a:t>0,0,0,1,0,0,0,0,0,0,0</a:t>
            </a:r>
            <a:endParaRPr lang="en-US" b="1" dirty="0">
              <a:latin typeface="Arial" pitchFamily="34" charset="0"/>
            </a:endParaRPr>
          </a:p>
          <a:p>
            <a:pPr>
              <a:spcBef>
                <a:spcPct val="50000"/>
              </a:spcBef>
            </a:pPr>
            <a:r>
              <a:rPr lang="en-US" b="1" dirty="0">
                <a:latin typeface="Arial" pitchFamily="34" charset="0"/>
              </a:rPr>
              <a:t>q </a:t>
            </a:r>
            <a:r>
              <a:rPr lang="en-US" b="1" dirty="0" smtClean="0">
                <a:latin typeface="Arial" pitchFamily="34" charset="0"/>
              </a:rPr>
              <a:t>= 0</a:t>
            </a:r>
            <a:r>
              <a:rPr lang="en-US" b="1" dirty="0">
                <a:latin typeface="Arial" pitchFamily="34" charset="0"/>
              </a:rPr>
              <a:t/>
            </a:r>
            <a:br>
              <a:rPr lang="en-US" b="1" dirty="0">
                <a:latin typeface="Arial" pitchFamily="34" charset="0"/>
              </a:rPr>
            </a:br>
            <a:r>
              <a:rPr lang="en-US" b="1" dirty="0">
                <a:latin typeface="Arial" pitchFamily="34" charset="0"/>
              </a:rPr>
              <a:t>      </a:t>
            </a:r>
            <a:r>
              <a:rPr lang="en-US" b="1" baseline="-25000" dirty="0">
                <a:latin typeface="Arial" pitchFamily="34" charset="0"/>
              </a:rPr>
              <a:t> </a:t>
            </a:r>
            <a:r>
              <a:rPr lang="en-US" b="1" dirty="0">
                <a:latin typeface="Arial" pitchFamily="34" charset="0"/>
              </a:rPr>
              <a:t>0</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2037" y="1981199"/>
            <a:ext cx="5249715" cy="39623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Rectangle 11"/>
          <p:cNvSpPr/>
          <p:nvPr/>
        </p:nvSpPr>
        <p:spPr bwMode="auto">
          <a:xfrm>
            <a:off x="1024359" y="3977682"/>
            <a:ext cx="838200" cy="1341035"/>
          </a:xfrm>
          <a:prstGeom prst="rect">
            <a:avLst/>
          </a:prstGeom>
          <a:solidFill>
            <a:srgbClr val="CCCC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3" name="Straight Arrow Connector 2"/>
          <p:cNvCxnSpPr>
            <a:stCxn id="21510" idx="1"/>
          </p:cNvCxnSpPr>
          <p:nvPr/>
        </p:nvCxnSpPr>
        <p:spPr bwMode="auto">
          <a:xfrm flipH="1">
            <a:off x="1862559" y="3729832"/>
            <a:ext cx="3928641" cy="308768"/>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4" name="Right Brace 3"/>
          <p:cNvSpPr/>
          <p:nvPr/>
        </p:nvSpPr>
        <p:spPr bwMode="auto">
          <a:xfrm>
            <a:off x="1862559" y="4114800"/>
            <a:ext cx="118641" cy="220663"/>
          </a:xfrm>
          <a:prstGeom prst="rightBrace">
            <a:avLst/>
          </a:prstGeom>
          <a:solidFill>
            <a:srgbClr val="FF3300"/>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6" name="Straight Arrow Connector 5"/>
          <p:cNvCxnSpPr>
            <a:stCxn id="21511" idx="1"/>
          </p:cNvCxnSpPr>
          <p:nvPr/>
        </p:nvCxnSpPr>
        <p:spPr bwMode="auto">
          <a:xfrm flipH="1" flipV="1">
            <a:off x="1981200" y="4225131"/>
            <a:ext cx="3810000" cy="130333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54312" y="1066800"/>
            <a:ext cx="8229600" cy="838200"/>
          </a:xfrm>
        </p:spPr>
        <p:txBody>
          <a:bodyPr/>
          <a:lstStyle/>
          <a:p>
            <a:r>
              <a:rPr lang="en-US" dirty="0" smtClean="0"/>
              <a:t>Hypothesis: Education Effect = 0</a:t>
            </a:r>
            <a:br>
              <a:rPr lang="en-US" dirty="0" smtClean="0"/>
            </a:br>
            <a:r>
              <a:rPr lang="en-US" dirty="0" smtClean="0"/>
              <a:t>Is Education “significant?”</a:t>
            </a:r>
            <a:br>
              <a:rPr lang="en-US" dirty="0" smtClean="0"/>
            </a:br>
            <a:r>
              <a:rPr lang="en-US" sz="2000" dirty="0" smtClean="0"/>
              <a:t>I.e., significantly different from zero</a:t>
            </a:r>
          </a:p>
        </p:txBody>
      </p:sp>
      <p:sp>
        <p:nvSpPr>
          <p:cNvPr id="23557" name="Text Box 6"/>
          <p:cNvSpPr txBox="1">
            <a:spLocks noChangeArrowheads="1"/>
          </p:cNvSpPr>
          <p:nvPr/>
        </p:nvSpPr>
        <p:spPr bwMode="auto">
          <a:xfrm>
            <a:off x="5562600" y="2057400"/>
            <a:ext cx="3124200" cy="4524315"/>
          </a:xfrm>
          <a:prstGeom prst="rect">
            <a:avLst/>
          </a:prstGeom>
          <a:noFill/>
          <a:ln w="19050">
            <a:solidFill>
              <a:srgbClr val="CC99FF"/>
            </a:solidFill>
            <a:miter lim="800000"/>
            <a:headEnd/>
            <a:tailEnd/>
          </a:ln>
        </p:spPr>
        <p:txBody>
          <a:bodyPr>
            <a:spAutoFit/>
          </a:bodyPr>
          <a:lstStyle/>
          <a:p>
            <a:pPr>
              <a:spcBef>
                <a:spcPct val="50000"/>
              </a:spcBef>
            </a:pPr>
            <a:r>
              <a:rPr lang="en-US" b="1" dirty="0">
                <a:latin typeface="Arial" pitchFamily="34" charset="0"/>
              </a:rPr>
              <a:t>ED Coefficient = 0?</a:t>
            </a:r>
          </a:p>
          <a:p>
            <a:pPr>
              <a:spcBef>
                <a:spcPct val="50000"/>
              </a:spcBef>
            </a:pPr>
            <a:r>
              <a:rPr lang="en-US" b="1" dirty="0">
                <a:latin typeface="Arial" pitchFamily="34" charset="0"/>
              </a:rPr>
              <a:t>R = 0,1,0,0,0,0,0,0,0,0,0,0</a:t>
            </a:r>
          </a:p>
          <a:p>
            <a:pPr>
              <a:spcBef>
                <a:spcPct val="50000"/>
              </a:spcBef>
            </a:pPr>
            <a:r>
              <a:rPr lang="en-US" b="1" dirty="0">
                <a:latin typeface="Arial" pitchFamily="34" charset="0"/>
              </a:rPr>
              <a:t>q =  0</a:t>
            </a:r>
          </a:p>
          <a:p>
            <a:pPr>
              <a:spcBef>
                <a:spcPct val="50000"/>
              </a:spcBef>
            </a:pPr>
            <a:r>
              <a:rPr lang="en-US" b="1" dirty="0">
                <a:latin typeface="Arial" pitchFamily="34" charset="0"/>
              </a:rPr>
              <a:t>R</a:t>
            </a:r>
            <a:r>
              <a:rPr lang="en-US" b="1" baseline="-25000" dirty="0">
                <a:latin typeface="Arial" pitchFamily="34" charset="0"/>
              </a:rPr>
              <a:t>1</a:t>
            </a:r>
            <a:r>
              <a:rPr lang="en-US" b="1" baseline="30000" dirty="0">
                <a:latin typeface="Arial" pitchFamily="34" charset="0"/>
              </a:rPr>
              <a:t>2</a:t>
            </a:r>
            <a:r>
              <a:rPr lang="en-US" b="1" dirty="0">
                <a:latin typeface="Arial" pitchFamily="34" charset="0"/>
              </a:rPr>
              <a:t> = .</a:t>
            </a:r>
            <a:r>
              <a:rPr lang="en-US" b="1" dirty="0" smtClean="0">
                <a:latin typeface="Arial" pitchFamily="34" charset="0"/>
              </a:rPr>
              <a:t>41826</a:t>
            </a:r>
            <a:r>
              <a:rPr lang="en-US" b="1" dirty="0">
                <a:latin typeface="Arial" pitchFamily="34" charset="0"/>
              </a:rPr>
              <a:t/>
            </a:r>
            <a:br>
              <a:rPr lang="en-US" b="1" dirty="0">
                <a:latin typeface="Arial" pitchFamily="34" charset="0"/>
              </a:rPr>
            </a:br>
            <a:r>
              <a:rPr lang="en-US" b="1" dirty="0">
                <a:latin typeface="Arial" pitchFamily="34" charset="0"/>
              </a:rPr>
              <a:t>R</a:t>
            </a:r>
            <a:r>
              <a:rPr lang="en-US" b="1" baseline="-25000" dirty="0">
                <a:latin typeface="Arial" pitchFamily="34" charset="0"/>
              </a:rPr>
              <a:t>0</a:t>
            </a:r>
            <a:r>
              <a:rPr lang="en-US" b="1" baseline="30000" dirty="0">
                <a:latin typeface="Arial" pitchFamily="34" charset="0"/>
              </a:rPr>
              <a:t>2</a:t>
            </a:r>
            <a:r>
              <a:rPr lang="en-US" b="1" dirty="0">
                <a:latin typeface="Arial" pitchFamily="34" charset="0"/>
              </a:rPr>
              <a:t> = .</a:t>
            </a:r>
            <a:r>
              <a:rPr lang="en-US" b="1" dirty="0" smtClean="0">
                <a:latin typeface="Arial" pitchFamily="34" charset="0"/>
              </a:rPr>
              <a:t>35265 </a:t>
            </a:r>
            <a:r>
              <a:rPr lang="en-US" b="1" dirty="0">
                <a:latin typeface="Arial" pitchFamily="34" charset="0"/>
              </a:rPr>
              <a:t>(not shown)</a:t>
            </a:r>
          </a:p>
          <a:p>
            <a:pPr>
              <a:spcBef>
                <a:spcPct val="50000"/>
              </a:spcBef>
            </a:pPr>
            <a:r>
              <a:rPr lang="en-US" b="1" dirty="0">
                <a:latin typeface="Arial" pitchFamily="34" charset="0"/>
              </a:rPr>
              <a:t>F    =  </a:t>
            </a:r>
            <a:r>
              <a:rPr lang="en-US" b="1" dirty="0" smtClean="0">
                <a:latin typeface="Arial" pitchFamily="34" charset="0"/>
              </a:rPr>
              <a:t>468.29</a:t>
            </a:r>
            <a:endParaRPr lang="en-US" b="1" dirty="0">
              <a:latin typeface="Arial" pitchFamily="34" charset="0"/>
            </a:endParaRPr>
          </a:p>
          <a:p>
            <a:pPr>
              <a:spcBef>
                <a:spcPct val="50000"/>
              </a:spcBef>
            </a:pPr>
            <a:r>
              <a:rPr lang="en-US" b="1" dirty="0">
                <a:latin typeface="Arial" pitchFamily="34" charset="0"/>
              </a:rPr>
              <a:t>Wald = (.</a:t>
            </a:r>
            <a:r>
              <a:rPr lang="en-US" b="1" dirty="0" smtClean="0">
                <a:latin typeface="Arial" pitchFamily="34" charset="0"/>
              </a:rPr>
              <a:t>05654-0)</a:t>
            </a:r>
            <a:r>
              <a:rPr lang="en-US" b="1" baseline="30000" dirty="0" smtClean="0">
                <a:latin typeface="Arial" pitchFamily="34" charset="0"/>
              </a:rPr>
              <a:t>2</a:t>
            </a:r>
            <a:r>
              <a:rPr lang="en-US" b="1" dirty="0">
                <a:latin typeface="Arial" pitchFamily="34" charset="0"/>
              </a:rPr>
              <a:t>/(.</a:t>
            </a:r>
            <a:r>
              <a:rPr lang="en-US" b="1" dirty="0" smtClean="0">
                <a:latin typeface="Arial" pitchFamily="34" charset="0"/>
              </a:rPr>
              <a:t>00261)</a:t>
            </a:r>
            <a:r>
              <a:rPr lang="en-US" b="1" baseline="30000" dirty="0" smtClean="0">
                <a:latin typeface="Arial" pitchFamily="34" charset="0"/>
              </a:rPr>
              <a:t>2</a:t>
            </a:r>
            <a:r>
              <a:rPr lang="en-US" b="1" baseline="30000" dirty="0">
                <a:latin typeface="Arial" pitchFamily="34" charset="0"/>
              </a:rPr>
              <a:t/>
            </a:r>
            <a:br>
              <a:rPr lang="en-US" b="1" baseline="30000" dirty="0">
                <a:latin typeface="Arial" pitchFamily="34" charset="0"/>
              </a:rPr>
            </a:br>
            <a:r>
              <a:rPr lang="en-US" b="1" baseline="30000" dirty="0">
                <a:latin typeface="Arial" pitchFamily="34" charset="0"/>
              </a:rPr>
              <a:t>               </a:t>
            </a:r>
            <a:r>
              <a:rPr lang="en-US" b="1" dirty="0">
                <a:latin typeface="Arial" pitchFamily="34" charset="0"/>
              </a:rPr>
              <a:t>= </a:t>
            </a:r>
            <a:r>
              <a:rPr lang="en-US" b="1" dirty="0" smtClean="0">
                <a:latin typeface="Arial" pitchFamily="34" charset="0"/>
              </a:rPr>
              <a:t>468.29</a:t>
            </a:r>
            <a:endParaRPr lang="en-US" b="1" dirty="0">
              <a:latin typeface="Arial" pitchFamily="34" charset="0"/>
            </a:endParaRPr>
          </a:p>
          <a:p>
            <a:pPr>
              <a:spcBef>
                <a:spcPct val="50000"/>
              </a:spcBef>
            </a:pPr>
            <a:r>
              <a:rPr lang="en-US" b="1" dirty="0">
                <a:latin typeface="Arial" pitchFamily="34" charset="0"/>
              </a:rPr>
              <a:t>Note F = t</a:t>
            </a:r>
            <a:r>
              <a:rPr lang="en-US" b="1" baseline="30000" dirty="0">
                <a:latin typeface="Arial" pitchFamily="34" charset="0"/>
              </a:rPr>
              <a:t>2</a:t>
            </a:r>
            <a:r>
              <a:rPr lang="en-US" b="1" dirty="0">
                <a:latin typeface="Arial" pitchFamily="34" charset="0"/>
              </a:rPr>
              <a:t> and </a:t>
            </a:r>
            <a:endParaRPr lang="en-US" b="1" dirty="0" smtClean="0">
              <a:latin typeface="Arial" pitchFamily="34" charset="0"/>
            </a:endParaRPr>
          </a:p>
          <a:p>
            <a:pPr>
              <a:spcBef>
                <a:spcPct val="50000"/>
              </a:spcBef>
            </a:pPr>
            <a:r>
              <a:rPr lang="en-US" b="1" dirty="0" smtClean="0">
                <a:latin typeface="Arial" pitchFamily="34" charset="0"/>
              </a:rPr>
              <a:t>Wald </a:t>
            </a:r>
            <a:r>
              <a:rPr lang="en-US" b="1" dirty="0">
                <a:latin typeface="Arial" pitchFamily="34" charset="0"/>
              </a:rPr>
              <a:t>= </a:t>
            </a:r>
            <a:r>
              <a:rPr lang="en-US" b="1" dirty="0" smtClean="0">
                <a:latin typeface="Arial" pitchFamily="34" charset="0"/>
              </a:rPr>
              <a:t>F for 1 for </a:t>
            </a:r>
            <a:r>
              <a:rPr lang="en-US" b="1" dirty="0">
                <a:latin typeface="Arial" pitchFamily="34" charset="0"/>
              </a:rPr>
              <a:t>a single hypothesis about 1 coefficient.</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4312" y="2286000"/>
            <a:ext cx="5148760" cy="3886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Rectangle 5"/>
          <p:cNvSpPr/>
          <p:nvPr/>
        </p:nvSpPr>
        <p:spPr bwMode="auto">
          <a:xfrm flipV="1">
            <a:off x="347241" y="4219575"/>
            <a:ext cx="4986759" cy="254543"/>
          </a:xfrm>
          <a:prstGeom prst="rect">
            <a:avLst/>
          </a:prstGeom>
          <a:solidFill>
            <a:srgbClr val="C0000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flipV="1">
            <a:off x="5593081" y="4437195"/>
            <a:ext cx="3093720" cy="592004"/>
          </a:xfrm>
          <a:prstGeom prst="rect">
            <a:avLst/>
          </a:prstGeom>
          <a:solidFill>
            <a:srgbClr val="C0000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Text Box 7"/>
          <p:cNvSpPr txBox="1">
            <a:spLocks noChangeArrowheads="1"/>
          </p:cNvSpPr>
          <p:nvPr/>
        </p:nvSpPr>
        <p:spPr bwMode="auto">
          <a:xfrm>
            <a:off x="6248400" y="4036874"/>
            <a:ext cx="1752600" cy="1754326"/>
          </a:xfrm>
          <a:prstGeom prst="rect">
            <a:avLst/>
          </a:prstGeom>
          <a:noFill/>
          <a:ln w="19050">
            <a:solidFill>
              <a:srgbClr val="CC99FF"/>
            </a:solidFill>
            <a:miter lim="800000"/>
            <a:headEnd/>
            <a:tailEnd/>
          </a:ln>
        </p:spPr>
        <p:txBody>
          <a:bodyPr wrap="square">
            <a:spAutoFit/>
          </a:bodyPr>
          <a:lstStyle/>
          <a:p>
            <a:pPr>
              <a:spcBef>
                <a:spcPct val="50000"/>
              </a:spcBef>
            </a:pPr>
            <a:r>
              <a:rPr lang="en-US" b="1" smtClean="0">
                <a:latin typeface="Arial" pitchFamily="34" charset="0"/>
              </a:rPr>
              <a:t>R</a:t>
            </a:r>
            <a:r>
              <a:rPr lang="en-US" b="1" baseline="-25000" smtClean="0">
                <a:latin typeface="Arial" pitchFamily="34" charset="0"/>
              </a:rPr>
              <a:t>0</a:t>
            </a:r>
            <a:r>
              <a:rPr lang="en-US" b="1" baseline="30000" smtClean="0">
                <a:latin typeface="Arial" pitchFamily="34" charset="0"/>
              </a:rPr>
              <a:t>2</a:t>
            </a:r>
            <a:r>
              <a:rPr lang="en-US" b="1" smtClean="0">
                <a:latin typeface="Arial" pitchFamily="34" charset="0"/>
              </a:rPr>
              <a:t> </a:t>
            </a:r>
            <a:r>
              <a:rPr lang="en-US" b="1" dirty="0">
                <a:latin typeface="Arial" pitchFamily="34" charset="0"/>
              </a:rPr>
              <a:t>= .</a:t>
            </a:r>
            <a:r>
              <a:rPr lang="en-US" b="1" dirty="0" smtClean="0">
                <a:latin typeface="Arial" pitchFamily="34" charset="0"/>
              </a:rPr>
              <a:t>33475</a:t>
            </a:r>
            <a:r>
              <a:rPr lang="en-US" b="1" smtClean="0">
                <a:latin typeface="Arial" pitchFamily="34" charset="0"/>
              </a:rPr>
              <a:t>, </a:t>
            </a:r>
            <a:br>
              <a:rPr lang="en-US" b="1" smtClean="0">
                <a:latin typeface="Arial" pitchFamily="34" charset="0"/>
              </a:rPr>
            </a:br>
            <a:endParaRPr lang="en-US" b="1" smtClean="0">
              <a:latin typeface="Arial" pitchFamily="34" charset="0"/>
            </a:endParaRPr>
          </a:p>
          <a:p>
            <a:pPr>
              <a:spcBef>
                <a:spcPct val="50000"/>
              </a:spcBef>
            </a:pPr>
            <a:r>
              <a:rPr lang="en-US" b="1" smtClean="0">
                <a:latin typeface="Arial" pitchFamily="34" charset="0"/>
              </a:rPr>
              <a:t>R</a:t>
            </a:r>
            <a:r>
              <a:rPr lang="en-US" b="1" baseline="-25000" smtClean="0">
                <a:latin typeface="Arial" pitchFamily="34" charset="0"/>
              </a:rPr>
              <a:t>1</a:t>
            </a:r>
            <a:r>
              <a:rPr lang="en-US" b="1" baseline="30000" smtClean="0">
                <a:latin typeface="Arial" pitchFamily="34" charset="0"/>
              </a:rPr>
              <a:t>2</a:t>
            </a:r>
            <a:r>
              <a:rPr lang="en-US" b="1" smtClean="0">
                <a:latin typeface="Arial" pitchFamily="34" charset="0"/>
              </a:rPr>
              <a:t> </a:t>
            </a:r>
            <a:r>
              <a:rPr lang="en-US" b="1" dirty="0">
                <a:latin typeface="Arial" pitchFamily="34" charset="0"/>
              </a:rPr>
              <a:t>= .</a:t>
            </a:r>
            <a:r>
              <a:rPr lang="en-US" b="1" dirty="0" smtClean="0">
                <a:latin typeface="Arial" pitchFamily="34" charset="0"/>
              </a:rPr>
              <a:t>41826</a:t>
            </a:r>
            <a:r>
              <a:rPr lang="en-US" b="1">
                <a:latin typeface="Arial" pitchFamily="34" charset="0"/>
              </a:rPr>
              <a:t/>
            </a:r>
            <a:br>
              <a:rPr lang="en-US" b="1">
                <a:latin typeface="Arial" pitchFamily="34" charset="0"/>
              </a:rPr>
            </a:br>
            <a:endParaRPr lang="en-US" b="1" smtClean="0">
              <a:latin typeface="Arial" pitchFamily="34" charset="0"/>
            </a:endParaRPr>
          </a:p>
          <a:p>
            <a:pPr>
              <a:spcBef>
                <a:spcPct val="50000"/>
              </a:spcBef>
            </a:pPr>
            <a:r>
              <a:rPr lang="en-US" b="1" smtClean="0">
                <a:latin typeface="Arial" pitchFamily="34" charset="0"/>
              </a:rPr>
              <a:t>F    =  298.15</a:t>
            </a:r>
            <a:endParaRPr lang="en-US" b="1" dirty="0">
              <a:latin typeface="Arial" pitchFamily="34" charset="0"/>
            </a:endParaRPr>
          </a:p>
        </p:txBody>
      </p:sp>
      <p:sp>
        <p:nvSpPr>
          <p:cNvPr id="10" name="Title 1"/>
          <p:cNvSpPr>
            <a:spLocks noGrp="1"/>
          </p:cNvSpPr>
          <p:nvPr>
            <p:ph type="title"/>
          </p:nvPr>
        </p:nvSpPr>
        <p:spPr>
          <a:xfrm>
            <a:off x="609600" y="1524000"/>
            <a:ext cx="7772400" cy="762000"/>
          </a:xfrm>
        </p:spPr>
        <p:txBody>
          <a:bodyPr/>
          <a:lstStyle/>
          <a:p>
            <a:pPr algn="l"/>
            <a:r>
              <a:rPr lang="en-US" sz="2000" dirty="0" smtClean="0"/>
              <a:t>Testing Strategy 1. Does the restriction significantly change the estimation criterion?</a:t>
            </a:r>
            <a:br>
              <a:rPr lang="en-US" sz="2000" dirty="0" smtClean="0"/>
            </a:br>
            <a:r>
              <a:rPr lang="en-US" sz="2000" dirty="0" smtClean="0"/>
              <a:t>Does the model fit better when </a:t>
            </a:r>
            <a:r>
              <a:rPr lang="en-US" sz="2000" dirty="0" err="1" smtClean="0"/>
              <a:t>Exp</a:t>
            </a:r>
            <a:r>
              <a:rPr lang="en-US" sz="2000" dirty="0" smtClean="0"/>
              <a:t> and Exp</a:t>
            </a:r>
            <a:r>
              <a:rPr lang="en-US" sz="2000" baseline="30000" dirty="0" smtClean="0"/>
              <a:t>2</a:t>
            </a:r>
            <a:r>
              <a:rPr lang="en-US" sz="2000" dirty="0" smtClean="0"/>
              <a:t> are</a:t>
            </a:r>
            <a:br>
              <a:rPr lang="en-US" sz="2000" dirty="0" smtClean="0"/>
            </a:br>
            <a:r>
              <a:rPr lang="en-US" sz="2000" dirty="0" smtClean="0"/>
              <a:t>included then when not?  </a:t>
            </a:r>
            <a:r>
              <a:rPr lang="en-US" sz="2000" dirty="0" smtClean="0">
                <a:solidFill>
                  <a:srgbClr val="FF0000"/>
                </a:solidFill>
              </a:rPr>
              <a:t>Fit both models and compare.</a:t>
            </a: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3374978698"/>
              </p:ext>
            </p:extLst>
          </p:nvPr>
        </p:nvGraphicFramePr>
        <p:xfrm>
          <a:off x="5791200" y="3048000"/>
          <a:ext cx="3106271" cy="685800"/>
        </p:xfrm>
        <a:graphic>
          <a:graphicData uri="http://schemas.openxmlformats.org/presentationml/2006/ole">
            <p:oleObj spid="_x0000_s113691" name="Equation" r:id="rId4" imgW="1955800" imgH="431800" progId="Equation.DSMT4">
              <p:embed/>
            </p:oleObj>
          </a:graphicData>
        </a:graphic>
      </p:graphicFrame>
      <p:pic>
        <p:nvPicPr>
          <p:cNvPr id="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7200" y="2514600"/>
            <a:ext cx="5723793" cy="38158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bwMode="auto">
          <a:xfrm>
            <a:off x="457200" y="3733800"/>
            <a:ext cx="5562600" cy="304800"/>
          </a:xfrm>
          <a:prstGeom prst="rect">
            <a:avLst/>
          </a:prstGeom>
          <a:solidFill>
            <a:srgbClr val="C0000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2"/>
          <p:cNvSpPr txBox="1">
            <a:spLocks noChangeArrowheads="1"/>
          </p:cNvSpPr>
          <p:nvPr/>
        </p:nvSpPr>
        <p:spPr bwMode="auto">
          <a:xfrm>
            <a:off x="381000" y="457200"/>
            <a:ext cx="7162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smtClean="0">
                <a:ln>
                  <a:noFill/>
                </a:ln>
                <a:solidFill>
                  <a:srgbClr val="003399"/>
                </a:solidFill>
                <a:effectLst/>
                <a:uLnTx/>
                <a:uFillTx/>
                <a:latin typeface="Tahoma" panose="020B0604030504040204" pitchFamily="34" charset="0"/>
                <a:ea typeface="Tahoma" panose="020B0604030504040204" pitchFamily="34" charset="0"/>
                <a:cs typeface="Tahoma" panose="020B0604030504040204" pitchFamily="34" charset="0"/>
              </a:rPr>
              <a:t>Hypothesis: Education Effect = 0</a:t>
            </a:r>
          </a:p>
        </p:txBody>
      </p:sp>
      <p:sp>
        <p:nvSpPr>
          <p:cNvPr id="11" name="Rectangle 10"/>
          <p:cNvSpPr/>
          <p:nvPr/>
        </p:nvSpPr>
        <p:spPr bwMode="auto">
          <a:xfrm>
            <a:off x="457200" y="4648200"/>
            <a:ext cx="5562600" cy="304800"/>
          </a:xfrm>
          <a:prstGeom prst="rect">
            <a:avLst/>
          </a:prstGeom>
          <a:solidFill>
            <a:srgbClr val="0066FF">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Text Box 7"/>
          <p:cNvSpPr txBox="1">
            <a:spLocks noChangeArrowheads="1"/>
          </p:cNvSpPr>
          <p:nvPr/>
        </p:nvSpPr>
        <p:spPr bwMode="auto">
          <a:xfrm>
            <a:off x="5676900" y="2971800"/>
            <a:ext cx="3124200" cy="1615827"/>
          </a:xfrm>
          <a:prstGeom prst="rect">
            <a:avLst/>
          </a:prstGeom>
          <a:noFill/>
          <a:ln w="19050">
            <a:solidFill>
              <a:srgbClr val="CC99FF"/>
            </a:solidFill>
            <a:miter lim="800000"/>
            <a:headEnd/>
            <a:tailEnd/>
          </a:ln>
        </p:spPr>
        <p:txBody>
          <a:bodyPr>
            <a:spAutoFit/>
          </a:bodyPr>
          <a:lstStyle/>
          <a:p>
            <a:pPr>
              <a:spcBef>
                <a:spcPct val="50000"/>
              </a:spcBef>
            </a:pPr>
            <a:r>
              <a:rPr lang="en-US" b="1" smtClean="0">
                <a:latin typeface="Arial" pitchFamily="34" charset="0"/>
              </a:rPr>
              <a:t>R </a:t>
            </a:r>
            <a:r>
              <a:rPr lang="en-US" b="1" dirty="0">
                <a:latin typeface="Arial" pitchFamily="34" charset="0"/>
              </a:rPr>
              <a:t>= </a:t>
            </a:r>
            <a:r>
              <a:rPr lang="en-US" b="1" baseline="-25000" dirty="0" smtClean="0">
                <a:latin typeface="Arial" pitchFamily="34" charset="0"/>
              </a:rPr>
              <a:t> </a:t>
            </a:r>
            <a:r>
              <a:rPr lang="en-US" b="1" dirty="0" smtClean="0">
                <a:latin typeface="Arial" pitchFamily="34" charset="0"/>
              </a:rPr>
              <a:t>0,0,1,0,0,0,0,0,0,0,0</a:t>
            </a:r>
            <a:r>
              <a:rPr lang="en-US" b="1" dirty="0">
                <a:latin typeface="Arial" pitchFamily="34" charset="0"/>
              </a:rPr>
              <a:t/>
            </a:r>
            <a:br>
              <a:rPr lang="en-US" b="1" dirty="0">
                <a:latin typeface="Arial" pitchFamily="34" charset="0"/>
              </a:rPr>
            </a:br>
            <a:r>
              <a:rPr lang="en-US" b="1" dirty="0">
                <a:latin typeface="Arial" pitchFamily="34" charset="0"/>
              </a:rPr>
              <a:t>       </a:t>
            </a:r>
            <a:r>
              <a:rPr lang="en-US" b="1" dirty="0" smtClean="0">
                <a:latin typeface="Arial" pitchFamily="34" charset="0"/>
              </a:rPr>
              <a:t>0,0,0,1,0,0,0,0,0,0,0</a:t>
            </a:r>
            <a:endParaRPr lang="en-US" b="1" dirty="0">
              <a:latin typeface="Arial" pitchFamily="34" charset="0"/>
            </a:endParaRPr>
          </a:p>
          <a:p>
            <a:pPr>
              <a:spcBef>
                <a:spcPct val="50000"/>
              </a:spcBef>
            </a:pPr>
            <a:r>
              <a:rPr lang="en-US" b="1" dirty="0">
                <a:latin typeface="Arial" pitchFamily="34" charset="0"/>
              </a:rPr>
              <a:t>q = </a:t>
            </a:r>
            <a:r>
              <a:rPr lang="en-US" b="1" dirty="0" smtClean="0">
                <a:latin typeface="Arial" pitchFamily="34" charset="0"/>
              </a:rPr>
              <a:t> 0</a:t>
            </a:r>
            <a:r>
              <a:rPr lang="en-US" b="1" dirty="0">
                <a:latin typeface="Arial" pitchFamily="34" charset="0"/>
              </a:rPr>
              <a:t/>
            </a:r>
            <a:br>
              <a:rPr lang="en-US" b="1" dirty="0">
                <a:latin typeface="Arial" pitchFamily="34" charset="0"/>
              </a:rPr>
            </a:br>
            <a:r>
              <a:rPr lang="en-US" b="1" dirty="0">
                <a:latin typeface="Arial" pitchFamily="34" charset="0"/>
              </a:rPr>
              <a:t>      </a:t>
            </a:r>
            <a:r>
              <a:rPr lang="en-US" b="1" baseline="-25000" dirty="0" smtClean="0">
                <a:latin typeface="Arial" pitchFamily="34" charset="0"/>
              </a:rPr>
              <a:t>  </a:t>
            </a:r>
            <a:r>
              <a:rPr lang="en-US" b="1" dirty="0">
                <a:latin typeface="Arial" pitchFamily="34" charset="0"/>
              </a:rPr>
              <a:t>0</a:t>
            </a:r>
            <a:r>
              <a:rPr lang="en-US" b="1">
                <a:latin typeface="Arial" pitchFamily="34" charset="0"/>
              </a:rPr>
              <a:t/>
            </a:r>
            <a:br>
              <a:rPr lang="en-US" b="1">
                <a:latin typeface="Arial" pitchFamily="34" charset="0"/>
              </a:rPr>
            </a:br>
            <a:r>
              <a:rPr lang="en-US" b="1" smtClean="0">
                <a:latin typeface="Arial" pitchFamily="34" charset="0"/>
              </a:rPr>
              <a:t>Wald </a:t>
            </a:r>
            <a:r>
              <a:rPr lang="en-US" b="1" dirty="0">
                <a:latin typeface="Arial" pitchFamily="34" charset="0"/>
              </a:rPr>
              <a:t>= </a:t>
            </a:r>
            <a:r>
              <a:rPr lang="en-US" b="1" dirty="0" smtClean="0">
                <a:latin typeface="Arial" pitchFamily="34" charset="0"/>
              </a:rPr>
              <a:t>596.3 (W* = 5.99)</a:t>
            </a:r>
            <a:endParaRPr lang="en-US" b="1" dirty="0">
              <a:latin typeface="Arial" pitchFamily="34" charset="0"/>
            </a:endParaRPr>
          </a:p>
        </p:txBody>
      </p:sp>
      <p:sp>
        <p:nvSpPr>
          <p:cNvPr id="2" name="Rectangle 1"/>
          <p:cNvSpPr/>
          <p:nvPr/>
        </p:nvSpPr>
        <p:spPr bwMode="auto">
          <a:xfrm>
            <a:off x="6172200" y="2971800"/>
            <a:ext cx="2286000" cy="609600"/>
          </a:xfrm>
          <a:prstGeom prst="rect">
            <a:avLst/>
          </a:prstGeom>
          <a:noFill/>
          <a:ln w="63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6172200" y="3657600"/>
            <a:ext cx="381000" cy="609600"/>
          </a:xfrm>
          <a:prstGeom prst="rect">
            <a:avLst/>
          </a:prstGeom>
          <a:noFill/>
          <a:ln w="63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130050" name="Picture 2"/>
          <p:cNvPicPr>
            <a:picLocks noChangeAspect="1" noChangeArrowheads="1"/>
          </p:cNvPicPr>
          <p:nvPr/>
        </p:nvPicPr>
        <p:blipFill>
          <a:blip r:embed="rId4" cstate="print"/>
          <a:srcRect/>
          <a:stretch>
            <a:fillRect/>
          </a:stretch>
        </p:blipFill>
        <p:spPr bwMode="auto">
          <a:xfrm>
            <a:off x="5638800" y="4753361"/>
            <a:ext cx="3124200" cy="1437132"/>
          </a:xfrm>
          <a:prstGeom prst="rect">
            <a:avLst/>
          </a:prstGeom>
          <a:noFill/>
          <a:ln w="9525">
            <a:noFill/>
            <a:miter lim="800000"/>
            <a:headEnd/>
            <a:tailEnd/>
          </a:ln>
          <a:effec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53356" y="2667000"/>
            <a:ext cx="5249716" cy="396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Title 1"/>
          <p:cNvSpPr>
            <a:spLocks noGrp="1"/>
          </p:cNvSpPr>
          <p:nvPr>
            <p:ph type="title"/>
          </p:nvPr>
        </p:nvSpPr>
        <p:spPr>
          <a:xfrm>
            <a:off x="998316" y="990600"/>
            <a:ext cx="7764684" cy="762000"/>
          </a:xfrm>
        </p:spPr>
        <p:txBody>
          <a:bodyPr/>
          <a:lstStyle/>
          <a:p>
            <a:pPr algn="l"/>
            <a:r>
              <a:rPr lang="en-US" sz="2000" dirty="0" smtClean="0"/>
              <a:t>Testing Strategy 2. Do the estimated coefficients on </a:t>
            </a:r>
            <a:br>
              <a:rPr lang="en-US" sz="2000" dirty="0" smtClean="0"/>
            </a:br>
            <a:r>
              <a:rPr lang="en-US" sz="2000" dirty="0" err="1" smtClean="0"/>
              <a:t>Exp</a:t>
            </a:r>
            <a:r>
              <a:rPr lang="en-US" sz="2000" dirty="0" smtClean="0"/>
              <a:t> and Exp</a:t>
            </a:r>
            <a:r>
              <a:rPr lang="en-US" sz="2000" baseline="30000" dirty="0" smtClean="0"/>
              <a:t>2</a:t>
            </a:r>
            <a:r>
              <a:rPr lang="en-US" sz="2000" dirty="0" smtClean="0"/>
              <a:t> appear to be close to zero?</a:t>
            </a:r>
            <a:br>
              <a:rPr lang="en-US" sz="2000" dirty="0" smtClean="0"/>
            </a:br>
            <a:r>
              <a:rPr lang="en-US" sz="2000" dirty="0" smtClean="0">
                <a:solidFill>
                  <a:srgbClr val="FF0000"/>
                </a:solidFill>
              </a:rPr>
              <a:t>Fit the full model </a:t>
            </a:r>
            <a:r>
              <a:rPr lang="en-US" sz="2000" dirty="0" smtClean="0"/>
              <a:t>and measure how far the coefficients </a:t>
            </a:r>
            <a:br>
              <a:rPr lang="en-US" sz="2000" dirty="0" smtClean="0"/>
            </a:br>
            <a:r>
              <a:rPr lang="en-US" sz="2000" dirty="0" smtClean="0"/>
              <a:t>are from zero with a Wald statistic.</a:t>
            </a:r>
            <a:endParaRPr lang="en-US" sz="2000"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342526527"/>
              </p:ext>
            </p:extLst>
          </p:nvPr>
        </p:nvGraphicFramePr>
        <p:xfrm>
          <a:off x="1066800" y="1828800"/>
          <a:ext cx="5433647" cy="685800"/>
        </p:xfrm>
        <a:graphic>
          <a:graphicData uri="http://schemas.openxmlformats.org/presentationml/2006/ole">
            <p:oleObj spid="_x0000_s114715" name="Equation" r:id="rId6" imgW="2616200" imgH="330200" progId="Equation.DSMT4">
              <p:embed/>
            </p:oleObj>
          </a:graphicData>
        </a:graphic>
      </p:graphicFrame>
      <p:sp>
        <p:nvSpPr>
          <p:cNvPr id="12" name="Rectangle 11"/>
          <p:cNvSpPr/>
          <p:nvPr/>
        </p:nvSpPr>
        <p:spPr bwMode="auto">
          <a:xfrm>
            <a:off x="228600" y="4769758"/>
            <a:ext cx="5029200" cy="304800"/>
          </a:xfrm>
          <a:prstGeom prst="rect">
            <a:avLst/>
          </a:prstGeom>
          <a:solidFill>
            <a:srgbClr val="C0000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24078655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304800" y="1905000"/>
            <a:ext cx="8610600"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6B00B4"/>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a:lstStyle>
          <a:p>
            <a:pPr algn="l"/>
            <a:r>
              <a:rPr lang="en-US" sz="2000" kern="0" dirty="0" smtClean="0"/>
              <a:t>Testing Strategy 3. Do </a:t>
            </a:r>
            <a:r>
              <a:rPr lang="en-US" sz="2000" kern="0" dirty="0" err="1" smtClean="0"/>
              <a:t>Exp</a:t>
            </a:r>
            <a:r>
              <a:rPr lang="en-US" sz="2000" kern="0" dirty="0" smtClean="0"/>
              <a:t> and Exp</a:t>
            </a:r>
            <a:r>
              <a:rPr lang="en-US" sz="2000" kern="0" baseline="30000" dirty="0" smtClean="0"/>
              <a:t>2</a:t>
            </a:r>
            <a:r>
              <a:rPr lang="en-US" sz="2000" kern="0" dirty="0" smtClean="0"/>
              <a:t> appear to be omitted variables from the regression when they are left out?  If so, then they should be correlated with the residuals.</a:t>
            </a:r>
            <a:br>
              <a:rPr lang="en-US" sz="2000" kern="0" dirty="0" smtClean="0"/>
            </a:br>
            <a:r>
              <a:rPr lang="en-US" sz="2000" kern="0" dirty="0" smtClean="0">
                <a:solidFill>
                  <a:srgbClr val="FF0000"/>
                </a:solidFill>
              </a:rPr>
              <a:t>Fit the restricted model </a:t>
            </a:r>
            <a:r>
              <a:rPr lang="en-US" sz="2000" kern="0" dirty="0" smtClean="0"/>
              <a:t>and examine the covariance of the residuals with (Exp,Exp</a:t>
            </a:r>
            <a:r>
              <a:rPr lang="en-US" sz="2000" kern="0" baseline="30000" dirty="0" smtClean="0"/>
              <a:t>2</a:t>
            </a:r>
            <a:r>
              <a:rPr lang="en-US" sz="2000" kern="0" dirty="0" smtClean="0"/>
              <a:t>).</a:t>
            </a:r>
          </a:p>
          <a:p>
            <a:pPr algn="l"/>
            <a:endParaRPr lang="en-US" sz="800" kern="0" dirty="0"/>
          </a:p>
          <a:p>
            <a:pPr algn="l"/>
            <a:r>
              <a:rPr lang="en-US" sz="2400" kern="0" dirty="0" smtClean="0"/>
              <a:t>                Chi-Squared = </a:t>
            </a:r>
            <a:r>
              <a:rPr lang="en-US" sz="2400" kern="0" dirty="0" smtClean="0">
                <a:latin typeface="Tahoma" panose="020B0604030504040204" pitchFamily="34" charset="0"/>
                <a:ea typeface="Tahoma" panose="020B0604030504040204" pitchFamily="34" charset="0"/>
                <a:cs typeface="Tahoma" panose="020B0604030504040204" pitchFamily="34" charset="0"/>
              </a:rPr>
              <a:t>e′ W * (W′ [e</a:t>
            </a:r>
            <a:r>
              <a:rPr lang="en-US" sz="2400" kern="0" baseline="30000" dirty="0" smtClean="0">
                <a:latin typeface="Tahoma" panose="020B0604030504040204" pitchFamily="34" charset="0"/>
                <a:ea typeface="Tahoma" panose="020B0604030504040204" pitchFamily="34" charset="0"/>
                <a:cs typeface="Tahoma" panose="020B0604030504040204" pitchFamily="34" charset="0"/>
              </a:rPr>
              <a:t>2</a:t>
            </a:r>
            <a:r>
              <a:rPr lang="en-US" sz="2400" kern="0" dirty="0" smtClean="0">
                <a:latin typeface="Tahoma" panose="020B0604030504040204" pitchFamily="34" charset="0"/>
                <a:ea typeface="Tahoma" panose="020B0604030504040204" pitchFamily="34" charset="0"/>
                <a:cs typeface="Tahoma" panose="020B0604030504040204" pitchFamily="34" charset="0"/>
              </a:rPr>
              <a:t>]W)</a:t>
            </a:r>
            <a:r>
              <a:rPr lang="en-US" sz="2400" kern="0" baseline="30000" dirty="0" smtClean="0">
                <a:latin typeface="Tahoma" panose="020B0604030504040204" pitchFamily="34" charset="0"/>
                <a:ea typeface="Tahoma" panose="020B0604030504040204" pitchFamily="34" charset="0"/>
                <a:cs typeface="Tahoma" panose="020B0604030504040204" pitchFamily="34" charset="0"/>
              </a:rPr>
              <a:t>-1 </a:t>
            </a:r>
            <a:r>
              <a:rPr lang="en-US" sz="2400" kern="0" dirty="0" smtClean="0">
                <a:latin typeface="Tahoma" panose="020B0604030504040204" pitchFamily="34" charset="0"/>
                <a:ea typeface="Tahoma" panose="020B0604030504040204" pitchFamily="34" charset="0"/>
                <a:cs typeface="Tahoma" panose="020B0604030504040204" pitchFamily="34" charset="0"/>
              </a:rPr>
              <a:t>W′ e</a:t>
            </a:r>
            <a:endParaRPr lang="en-US" sz="2400" kern="0" dirty="0">
              <a:latin typeface="Tahoma" panose="020B0604030504040204" pitchFamily="34" charset="0"/>
              <a:ea typeface="Tahoma" panose="020B0604030504040204" pitchFamily="34" charset="0"/>
              <a:cs typeface="Tahoma" panose="020B0604030504040204" pitchFamily="34" charset="0"/>
            </a:endParaRPr>
          </a:p>
        </p:txBody>
      </p:sp>
      <p:pic>
        <p:nvPicPr>
          <p:cNvPr id="2071" name="Picture 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667000"/>
            <a:ext cx="8766188"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381000" y="6172200"/>
            <a:ext cx="8534400" cy="338554"/>
          </a:xfrm>
          <a:prstGeom prst="rect">
            <a:avLst/>
          </a:prstGeom>
          <a:noFill/>
        </p:spPr>
        <p:txBody>
          <a:bodyPr wrap="square" rtlCol="0">
            <a:spAutoFit/>
          </a:bodyPr>
          <a:lstStyle/>
          <a:p>
            <a:r>
              <a:rPr lang="en-US" sz="1600" smtClean="0">
                <a:latin typeface="+mj-lt"/>
              </a:rPr>
              <a:t>An easy way (produces a slightly different answer):  LM = n R</a:t>
            </a:r>
            <a:r>
              <a:rPr lang="en-US" sz="1600" baseline="30000" smtClean="0">
                <a:latin typeface="+mj-lt"/>
              </a:rPr>
              <a:t>2</a:t>
            </a:r>
            <a:r>
              <a:rPr lang="en-US" sz="1600" smtClean="0">
                <a:latin typeface="+mj-lt"/>
              </a:rPr>
              <a:t> (</a:t>
            </a:r>
            <a:r>
              <a:rPr lang="en-US" sz="1600" b="1" smtClean="0">
                <a:latin typeface="+mj-lt"/>
              </a:rPr>
              <a:t>e</a:t>
            </a:r>
            <a:r>
              <a:rPr lang="en-US" sz="1600" smtClean="0">
                <a:latin typeface="+mj-lt"/>
              </a:rPr>
              <a:t> on </a:t>
            </a:r>
            <a:r>
              <a:rPr lang="en-US" sz="1600" b="1" smtClean="0">
                <a:latin typeface="+mj-lt"/>
              </a:rPr>
              <a:t>W</a:t>
            </a:r>
            <a:r>
              <a:rPr lang="en-US" sz="1600" smtClean="0">
                <a:latin typeface="+mj-lt"/>
              </a:rPr>
              <a:t>).  =  357.787</a:t>
            </a:r>
            <a:endParaRPr lang="en-US" sz="1600">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57200"/>
          </a:xfrm>
        </p:spPr>
        <p:txBody>
          <a:bodyPr/>
          <a:lstStyle/>
          <a:p>
            <a:r>
              <a:rPr lang="en-US" smtClean="0"/>
              <a:t>Model Fit</a:t>
            </a:r>
            <a:endParaRPr lang="en-US"/>
          </a:p>
        </p:txBody>
      </p:sp>
      <p:sp>
        <p:nvSpPr>
          <p:cNvPr id="3" name="Content Placeholder 2"/>
          <p:cNvSpPr>
            <a:spLocks noGrp="1"/>
          </p:cNvSpPr>
          <p:nvPr>
            <p:ph idx="1"/>
          </p:nvPr>
        </p:nvSpPr>
        <p:spPr>
          <a:xfrm>
            <a:off x="762000" y="990600"/>
            <a:ext cx="7924800" cy="990600"/>
          </a:xfrm>
        </p:spPr>
        <p:txBody>
          <a:bodyPr/>
          <a:lstStyle/>
          <a:p>
            <a:pPr marL="0" indent="0">
              <a:buNone/>
            </a:pPr>
            <a:r>
              <a:rPr lang="en-US" smtClean="0"/>
              <a:t>Predict the outcome and assess how well the predictions match the actual. R</a:t>
            </a:r>
            <a:r>
              <a:rPr lang="en-US" baseline="30000" smtClean="0"/>
              <a:t>2</a:t>
            </a:r>
            <a:r>
              <a:rPr lang="en-US" smtClean="0"/>
              <a:t> = squared corr.</a:t>
            </a:r>
            <a:endParaRPr lang="en-US"/>
          </a:p>
        </p:txBody>
      </p:sp>
      <p:pic>
        <p:nvPicPr>
          <p:cNvPr id="1157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133600"/>
            <a:ext cx="8717334" cy="434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527367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3"/>
          <p:cNvSpPr>
            <a:spLocks noGrp="1"/>
          </p:cNvSpPr>
          <p:nvPr>
            <p:ph type="title"/>
          </p:nvPr>
        </p:nvSpPr>
        <p:spPr>
          <a:xfrm>
            <a:off x="457200" y="1219200"/>
            <a:ext cx="8229600" cy="1143000"/>
          </a:xfrm>
        </p:spPr>
        <p:txBody>
          <a:bodyPr/>
          <a:lstStyle/>
          <a:p>
            <a:r>
              <a:rPr lang="en-US" altLang="en-US" u="sng" dirty="0" smtClean="0">
                <a:latin typeface="Arial" charset="0"/>
                <a:cs typeface="Arial" charset="0"/>
              </a:rPr>
              <a:t>Source of </a:t>
            </a:r>
            <a:r>
              <a:rPr lang="en-US" altLang="en-US" u="sng" dirty="0" err="1" smtClean="0">
                <a:latin typeface="Arial" charset="0"/>
                <a:cs typeface="Arial" charset="0"/>
              </a:rPr>
              <a:t>Endogeneity</a:t>
            </a:r>
            <a:r>
              <a:rPr lang="en-US" altLang="en-US" u="sng" dirty="0" smtClean="0">
                <a:latin typeface="Arial" charset="0"/>
                <a:cs typeface="Arial" charset="0"/>
              </a:rPr>
              <a:t>: Omitted Variable</a:t>
            </a:r>
            <a:r>
              <a:rPr lang="en-US" altLang="en-US" dirty="0" smtClean="0">
                <a:latin typeface="Arial" charset="0"/>
                <a:cs typeface="Arial" charset="0"/>
              </a:rPr>
              <a:t/>
            </a:r>
            <a:br>
              <a:rPr lang="en-US" altLang="en-US" dirty="0" smtClean="0">
                <a:latin typeface="Arial" charset="0"/>
                <a:cs typeface="Arial" charset="0"/>
              </a:rPr>
            </a:br>
            <a:r>
              <a:rPr lang="en-US" altLang="en-US" dirty="0" smtClean="0">
                <a:latin typeface="Arial" charset="0"/>
                <a:cs typeface="Arial" charset="0"/>
              </a:rPr>
              <a:t>Aggregate Data and Multinomial Choice:</a:t>
            </a:r>
            <a:r>
              <a:rPr lang="en-US" altLang="en-US" sz="1200" dirty="0" smtClean="0">
                <a:latin typeface="Arial" charset="0"/>
                <a:cs typeface="Arial" charset="0"/>
              </a:rPr>
              <a:t> </a:t>
            </a:r>
            <a:r>
              <a:rPr lang="en-US" altLang="en-US" dirty="0" smtClean="0">
                <a:latin typeface="Arial" charset="0"/>
                <a:cs typeface="Arial" charset="0"/>
              </a:rPr>
              <a:t/>
            </a:r>
            <a:br>
              <a:rPr lang="en-US" altLang="en-US" dirty="0" smtClean="0">
                <a:latin typeface="Arial" charset="0"/>
                <a:cs typeface="Arial" charset="0"/>
              </a:rPr>
            </a:br>
            <a:r>
              <a:rPr lang="en-US" altLang="en-US" dirty="0" smtClean="0">
                <a:latin typeface="Arial" charset="0"/>
                <a:cs typeface="Arial" charset="0"/>
              </a:rPr>
              <a:t>The Model of Berry, </a:t>
            </a:r>
            <a:r>
              <a:rPr lang="en-US" altLang="en-US" dirty="0" err="1" smtClean="0">
                <a:latin typeface="Arial" charset="0"/>
                <a:cs typeface="Arial" charset="0"/>
              </a:rPr>
              <a:t>Levinsohn</a:t>
            </a:r>
            <a:r>
              <a:rPr lang="en-US" altLang="en-US" dirty="0" smtClean="0">
                <a:latin typeface="Arial" charset="0"/>
                <a:cs typeface="Arial" charset="0"/>
              </a:rPr>
              <a:t> and </a:t>
            </a:r>
            <a:r>
              <a:rPr lang="en-US" altLang="en-US" dirty="0" err="1" smtClean="0">
                <a:latin typeface="Arial" charset="0"/>
                <a:cs typeface="Arial" charset="0"/>
              </a:rPr>
              <a:t>Pakes</a:t>
            </a:r>
            <a:endParaRPr lang="en-US" altLang="en-US" dirty="0" smtClean="0">
              <a:latin typeface="Arial" charset="0"/>
              <a:cs typeface="Arial" charset="0"/>
            </a:endParaRPr>
          </a:p>
        </p:txBody>
      </p:sp>
      <p:pic>
        <p:nvPicPr>
          <p:cNvPr id="67587"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2743200"/>
            <a:ext cx="7273925"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Tree>
    <p:extLst>
      <p:ext uri="{BB962C8B-B14F-4D97-AF65-F5344CB8AC3E}">
        <p14:creationId xmlns:p14="http://schemas.microsoft.com/office/powerpoint/2010/main" xmlns="" val="31750753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2"/>
          <p:cNvSpPr>
            <a:spLocks noGrp="1"/>
          </p:cNvSpPr>
          <p:nvPr>
            <p:ph type="title"/>
          </p:nvPr>
        </p:nvSpPr>
        <p:spPr>
          <a:xfrm>
            <a:off x="381000" y="838200"/>
            <a:ext cx="8229600" cy="533400"/>
          </a:xfrm>
        </p:spPr>
        <p:txBody>
          <a:bodyPr/>
          <a:lstStyle/>
          <a:p>
            <a:r>
              <a:rPr lang="en-US" altLang="en-US" dirty="0" smtClean="0">
                <a:latin typeface="Arial" charset="0"/>
                <a:cs typeface="Arial" charset="0"/>
              </a:rPr>
              <a:t>Theoretical Foundation</a:t>
            </a:r>
          </a:p>
        </p:txBody>
      </p:sp>
      <p:sp>
        <p:nvSpPr>
          <p:cNvPr id="69635" name="Content Placeholder 3"/>
          <p:cNvSpPr>
            <a:spLocks noGrp="1"/>
          </p:cNvSpPr>
          <p:nvPr>
            <p:ph idx="1"/>
          </p:nvPr>
        </p:nvSpPr>
        <p:spPr>
          <a:xfrm>
            <a:off x="457200" y="1524000"/>
            <a:ext cx="8229600" cy="4302125"/>
          </a:xfrm>
        </p:spPr>
        <p:txBody>
          <a:bodyPr/>
          <a:lstStyle/>
          <a:p>
            <a:r>
              <a:rPr lang="en-US" altLang="en-US" sz="2000" smtClean="0"/>
              <a:t>Consumer market for J differentiated brands of a good</a:t>
            </a:r>
          </a:p>
          <a:p>
            <a:pPr lvl="1"/>
            <a:r>
              <a:rPr lang="en-US" altLang="en-US" sz="2000" smtClean="0"/>
              <a:t>j =1,…, J</a:t>
            </a:r>
            <a:r>
              <a:rPr lang="en-US" altLang="en-US" sz="2000" baseline="-25000" smtClean="0"/>
              <a:t>t</a:t>
            </a:r>
            <a:r>
              <a:rPr lang="en-US" altLang="en-US" sz="2000" smtClean="0"/>
              <a:t> brands or types</a:t>
            </a:r>
          </a:p>
          <a:p>
            <a:pPr lvl="1"/>
            <a:r>
              <a:rPr lang="en-US" altLang="en-US" sz="2000" smtClean="0"/>
              <a:t>i = 1,…, N consumers</a:t>
            </a:r>
          </a:p>
          <a:p>
            <a:pPr lvl="1"/>
            <a:r>
              <a:rPr lang="en-US" altLang="en-US" sz="2000" smtClean="0"/>
              <a:t>t = i,…,T “markets”  (like panel data)</a:t>
            </a:r>
          </a:p>
          <a:p>
            <a:r>
              <a:rPr lang="en-US" altLang="en-US" sz="2000" smtClean="0"/>
              <a:t>Consumer i’s utility for brand j (in market t) depends on</a:t>
            </a:r>
          </a:p>
          <a:p>
            <a:pPr lvl="1"/>
            <a:r>
              <a:rPr lang="en-US" altLang="en-US" sz="2000" smtClean="0"/>
              <a:t>p = price</a:t>
            </a:r>
          </a:p>
          <a:p>
            <a:pPr lvl="1"/>
            <a:r>
              <a:rPr lang="en-US" altLang="en-US" sz="2000" b="1" smtClean="0"/>
              <a:t>x</a:t>
            </a:r>
            <a:r>
              <a:rPr lang="en-US" altLang="en-US" sz="2000" smtClean="0"/>
              <a:t> = observable attributes</a:t>
            </a:r>
          </a:p>
          <a:p>
            <a:pPr lvl="1"/>
            <a:r>
              <a:rPr lang="en-US" altLang="en-US" sz="2000" smtClean="0"/>
              <a:t>f  = unobserved attributes</a:t>
            </a:r>
          </a:p>
          <a:p>
            <a:pPr lvl="1"/>
            <a:r>
              <a:rPr lang="en-US" altLang="en-US" sz="2000" smtClean="0"/>
              <a:t>w = unobserved heterogeneity across consumers</a:t>
            </a:r>
          </a:p>
          <a:p>
            <a:pPr lvl="1"/>
            <a:r>
              <a:rPr lang="el-GR" altLang="en-US" sz="2000" smtClean="0"/>
              <a:t>ε</a:t>
            </a:r>
            <a:r>
              <a:rPr lang="en-US" altLang="en-US" sz="2000" smtClean="0"/>
              <a:t> = idiosyncratic aspects of consumer preferences </a:t>
            </a:r>
          </a:p>
          <a:p>
            <a:r>
              <a:rPr lang="en-US" altLang="en-US" sz="2000" smtClean="0"/>
              <a:t>Observed data consist of aggregate choices, prices and features of the brands.</a:t>
            </a:r>
          </a:p>
        </p:txBody>
      </p:sp>
    </p:spTree>
    <p:extLst>
      <p:ext uri="{BB962C8B-B14F-4D97-AF65-F5344CB8AC3E}">
        <p14:creationId xmlns:p14="http://schemas.microsoft.com/office/powerpoint/2010/main" xmlns="" val="27794022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3"/>
          <p:cNvSpPr>
            <a:spLocks noGrp="1"/>
          </p:cNvSpPr>
          <p:nvPr>
            <p:ph type="title"/>
          </p:nvPr>
        </p:nvSpPr>
        <p:spPr>
          <a:xfrm>
            <a:off x="457200" y="914400"/>
            <a:ext cx="8229600" cy="609600"/>
          </a:xfrm>
        </p:spPr>
        <p:txBody>
          <a:bodyPr/>
          <a:lstStyle/>
          <a:p>
            <a:r>
              <a:rPr lang="en-US" altLang="en-US" smtClean="0">
                <a:latin typeface="Arial" charset="0"/>
                <a:cs typeface="Arial" charset="0"/>
              </a:rPr>
              <a:t>BLP Automobile Market</a:t>
            </a:r>
          </a:p>
        </p:txBody>
      </p:sp>
      <p:pic>
        <p:nvPicPr>
          <p:cNvPr id="70659"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5400" y="1524000"/>
            <a:ext cx="6629400"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70660" name="TextBox 1"/>
          <p:cNvSpPr txBox="1">
            <a:spLocks noChangeArrowheads="1"/>
          </p:cNvSpPr>
          <p:nvPr/>
        </p:nvSpPr>
        <p:spPr bwMode="auto">
          <a:xfrm>
            <a:off x="533400" y="4083050"/>
            <a:ext cx="6096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sz="3200" b="1">
                <a:latin typeface="Arial" charset="0"/>
              </a:rPr>
              <a:t>t</a:t>
            </a:r>
          </a:p>
        </p:txBody>
      </p:sp>
      <p:sp>
        <p:nvSpPr>
          <p:cNvPr id="70661" name="Left Brace 2"/>
          <p:cNvSpPr>
            <a:spLocks/>
          </p:cNvSpPr>
          <p:nvPr/>
        </p:nvSpPr>
        <p:spPr bwMode="auto">
          <a:xfrm>
            <a:off x="914400" y="2590800"/>
            <a:ext cx="304800" cy="3581400"/>
          </a:xfrm>
          <a:prstGeom prst="leftBrace">
            <a:avLst>
              <a:gd name="adj1" fmla="val 8323"/>
              <a:gd name="adj2" fmla="val 50000"/>
            </a:avLst>
          </a:prstGeom>
          <a:solidFill>
            <a:schemeClr val="accent1"/>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70662" name="TextBox 3"/>
          <p:cNvSpPr txBox="1">
            <a:spLocks noChangeArrowheads="1"/>
          </p:cNvSpPr>
          <p:nvPr/>
        </p:nvSpPr>
        <p:spPr bwMode="auto">
          <a:xfrm>
            <a:off x="1828800" y="1524000"/>
            <a:ext cx="56388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sz="3200" b="1" smtClean="0">
                <a:latin typeface="Arial" charset="0"/>
              </a:rPr>
              <a:t>J</a:t>
            </a:r>
            <a:r>
              <a:rPr lang="en-US" altLang="en-US" sz="3200" b="1" baseline="-25000" smtClean="0">
                <a:latin typeface="Arial" charset="0"/>
              </a:rPr>
              <a:t>t</a:t>
            </a:r>
            <a:r>
              <a:rPr lang="en-US" altLang="en-US" sz="3200" b="1" smtClean="0">
                <a:latin typeface="Arial" charset="0"/>
              </a:rPr>
              <a:t>  N   P                            X</a:t>
            </a:r>
            <a:endParaRPr lang="en-US" altLang="en-US" sz="3200" b="1" baseline="-25000">
              <a:latin typeface="Arial" charset="0"/>
            </a:endParaRPr>
          </a:p>
        </p:txBody>
      </p:sp>
      <p:sp>
        <p:nvSpPr>
          <p:cNvPr id="7" name="Rectangle 6"/>
          <p:cNvSpPr/>
          <p:nvPr/>
        </p:nvSpPr>
        <p:spPr bwMode="auto">
          <a:xfrm>
            <a:off x="1752600" y="1600200"/>
            <a:ext cx="6019800" cy="9906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18620975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smtClean="0">
                <a:latin typeface="Arial" charset="0"/>
                <a:cs typeface="Arial" charset="0"/>
              </a:rPr>
              <a:t>Random Utility Model</a:t>
            </a:r>
          </a:p>
        </p:txBody>
      </p:sp>
      <p:sp>
        <p:nvSpPr>
          <p:cNvPr id="71683" name="Content Placeholder 2"/>
          <p:cNvSpPr>
            <a:spLocks noGrp="1"/>
          </p:cNvSpPr>
          <p:nvPr>
            <p:ph idx="1"/>
          </p:nvPr>
        </p:nvSpPr>
        <p:spPr>
          <a:xfrm>
            <a:off x="457200" y="1828800"/>
            <a:ext cx="7543800" cy="3505200"/>
          </a:xfrm>
        </p:spPr>
        <p:txBody>
          <a:bodyPr/>
          <a:lstStyle/>
          <a:p>
            <a:r>
              <a:rPr lang="en-US" altLang="en-US" sz="2000" dirty="0" smtClean="0"/>
              <a:t>Utility</a:t>
            </a:r>
            <a:r>
              <a:rPr lang="en-US" altLang="en-US" sz="2000" smtClean="0"/>
              <a:t>:  U</a:t>
            </a:r>
            <a:r>
              <a:rPr lang="en-US" altLang="en-US" sz="2000" baseline="-25000" smtClean="0"/>
              <a:t>ijt</a:t>
            </a:r>
            <a:r>
              <a:rPr lang="en-US" altLang="en-US" sz="2000" smtClean="0"/>
              <a:t>=U(w</a:t>
            </a:r>
            <a:r>
              <a:rPr lang="en-US" altLang="en-US" sz="2000" baseline="-25000" smtClean="0"/>
              <a:t>i</a:t>
            </a:r>
            <a:r>
              <a:rPr lang="en-US" altLang="en-US" sz="2000" smtClean="0"/>
              <a:t>,p</a:t>
            </a:r>
            <a:r>
              <a:rPr lang="en-US" altLang="en-US" sz="2000" baseline="-25000" smtClean="0"/>
              <a:t>jt</a:t>
            </a:r>
            <a:r>
              <a:rPr lang="en-US" altLang="en-US" sz="2000" smtClean="0"/>
              <a:t>,</a:t>
            </a:r>
            <a:r>
              <a:rPr lang="en-US" altLang="en-US" sz="2000" b="1" smtClean="0"/>
              <a:t>x</a:t>
            </a:r>
            <a:r>
              <a:rPr lang="en-US" altLang="en-US" sz="2000" baseline="-25000" smtClean="0"/>
              <a:t>jt</a:t>
            </a:r>
            <a:r>
              <a:rPr lang="en-US" altLang="en-US" sz="2000" smtClean="0"/>
              <a:t>,f</a:t>
            </a:r>
            <a:r>
              <a:rPr lang="en-US" altLang="en-US" sz="2000" baseline="-25000" smtClean="0"/>
              <a:t>jt</a:t>
            </a:r>
            <a:r>
              <a:rPr lang="en-US" altLang="en-US" sz="2000" smtClean="0"/>
              <a:t>,</a:t>
            </a:r>
            <a:r>
              <a:rPr lang="en-US" altLang="en-US" sz="2000" smtClean="0">
                <a:sym typeface="Symbol"/>
              </a:rPr>
              <a:t></a:t>
            </a:r>
            <a:r>
              <a:rPr lang="en-US" altLang="en-US" sz="2000" baseline="-25000" smtClean="0">
                <a:sym typeface="Symbol"/>
              </a:rPr>
              <a:t>ijt</a:t>
            </a:r>
            <a:r>
              <a:rPr lang="en-US" altLang="en-US" sz="2000" smtClean="0"/>
              <a:t> |</a:t>
            </a:r>
            <a:r>
              <a:rPr lang="en-US" altLang="en-US" sz="2000" b="1" smtClean="0">
                <a:sym typeface="Symbol" pitchFamily="18" charset="2"/>
              </a:rPr>
              <a:t></a:t>
            </a:r>
            <a:r>
              <a:rPr lang="en-US" altLang="en-US" sz="2000" dirty="0" smtClean="0"/>
              <a:t>), </a:t>
            </a:r>
            <a:r>
              <a:rPr lang="en-US" altLang="en-US" sz="2000" dirty="0" err="1" smtClean="0"/>
              <a:t>i</a:t>
            </a:r>
            <a:r>
              <a:rPr lang="en-US" altLang="en-US" sz="2000" dirty="0" smtClean="0"/>
              <a:t> = 1,…,(</a:t>
            </a:r>
            <a:r>
              <a:rPr lang="en-US" altLang="en-US" sz="2000" smtClean="0"/>
              <a:t>large) N</a:t>
            </a:r>
            <a:r>
              <a:rPr lang="en-US" altLang="en-US" sz="2000" dirty="0" smtClean="0"/>
              <a:t>,  j=1,…,J</a:t>
            </a:r>
          </a:p>
          <a:p>
            <a:pPr lvl="1"/>
            <a:r>
              <a:rPr lang="en-US" altLang="en-US" sz="1600" dirty="0" err="1" smtClean="0"/>
              <a:t>w</a:t>
            </a:r>
            <a:r>
              <a:rPr lang="en-US" altLang="en-US" sz="1600" baseline="-25000" dirty="0" err="1" smtClean="0"/>
              <a:t>i</a:t>
            </a:r>
            <a:r>
              <a:rPr lang="en-US" altLang="en-US" sz="1600" dirty="0" smtClean="0"/>
              <a:t> = individual heterogeneity; time (market) invariant.  w has a continuous distribution across the population.</a:t>
            </a:r>
          </a:p>
          <a:p>
            <a:pPr lvl="1"/>
            <a:r>
              <a:rPr lang="en-US" altLang="en-US" sz="1600" dirty="0" err="1" smtClean="0"/>
              <a:t>p</a:t>
            </a:r>
            <a:r>
              <a:rPr lang="en-US" altLang="en-US" sz="1600" baseline="-25000" dirty="0" err="1" smtClean="0"/>
              <a:t>jt</a:t>
            </a:r>
            <a:r>
              <a:rPr lang="en-US" altLang="en-US" sz="1600" dirty="0" smtClean="0"/>
              <a:t>, </a:t>
            </a:r>
            <a:r>
              <a:rPr lang="en-US" altLang="en-US" sz="1600" b="1" dirty="0" err="1" smtClean="0"/>
              <a:t>x</a:t>
            </a:r>
            <a:r>
              <a:rPr lang="en-US" altLang="en-US" sz="1600" baseline="-25000" dirty="0" err="1" smtClean="0"/>
              <a:t>jt</a:t>
            </a:r>
            <a:r>
              <a:rPr lang="en-US" altLang="en-US" sz="1600" dirty="0" smtClean="0"/>
              <a:t>, </a:t>
            </a:r>
            <a:r>
              <a:rPr lang="en-US" altLang="en-US" sz="1600" dirty="0" err="1" smtClean="0"/>
              <a:t>f</a:t>
            </a:r>
            <a:r>
              <a:rPr lang="en-US" altLang="en-US" sz="1600" baseline="-25000" dirty="0" err="1" smtClean="0"/>
              <a:t>jt</a:t>
            </a:r>
            <a:r>
              <a:rPr lang="en-US" altLang="en-US" sz="1600" dirty="0" smtClean="0"/>
              <a:t>, = price, observed attributes, unobserved features of brand j; all may vary through time (across markets)</a:t>
            </a:r>
          </a:p>
          <a:p>
            <a:r>
              <a:rPr lang="en-US" altLang="en-US" sz="2000" dirty="0" smtClean="0"/>
              <a:t>Revealed Preference:  Choice j provides maximum utility</a:t>
            </a:r>
          </a:p>
          <a:p>
            <a:r>
              <a:rPr lang="en-US" altLang="en-US" sz="2000" dirty="0" smtClean="0"/>
              <a:t>Across the population, given market t, set of prices </a:t>
            </a:r>
            <a:r>
              <a:rPr lang="en-US" altLang="en-US" sz="2000" b="1" dirty="0" err="1" smtClean="0"/>
              <a:t>p</a:t>
            </a:r>
            <a:r>
              <a:rPr lang="en-US" altLang="en-US" sz="2000" baseline="-25000" dirty="0" err="1" smtClean="0"/>
              <a:t>t</a:t>
            </a:r>
            <a:r>
              <a:rPr lang="en-US" altLang="en-US" sz="2000" dirty="0" smtClean="0"/>
              <a:t> and features (</a:t>
            </a:r>
            <a:r>
              <a:rPr lang="en-US" altLang="en-US" sz="2000" b="1" dirty="0" err="1" smtClean="0"/>
              <a:t>X</a:t>
            </a:r>
            <a:r>
              <a:rPr lang="en-US" altLang="en-US" sz="2000" baseline="-25000" dirty="0" err="1" smtClean="0"/>
              <a:t>t</a:t>
            </a:r>
            <a:r>
              <a:rPr lang="en-US" altLang="en-US" sz="2000" dirty="0" err="1" smtClean="0"/>
              <a:t>,</a:t>
            </a:r>
            <a:r>
              <a:rPr lang="en-US" altLang="en-US" sz="2000" b="1" dirty="0" err="1" smtClean="0"/>
              <a:t>f</a:t>
            </a:r>
            <a:r>
              <a:rPr lang="en-US" altLang="en-US" sz="2000" baseline="-25000" dirty="0" err="1" smtClean="0"/>
              <a:t>t</a:t>
            </a:r>
            <a:r>
              <a:rPr lang="en-US" altLang="en-US" sz="2000" dirty="0" smtClean="0"/>
              <a:t>), there is a set of values of </a:t>
            </a:r>
            <a:r>
              <a:rPr lang="en-US" altLang="en-US" sz="2000" dirty="0" err="1" smtClean="0"/>
              <a:t>w</a:t>
            </a:r>
            <a:r>
              <a:rPr lang="en-US" altLang="en-US" sz="2000" baseline="-25000" dirty="0" err="1" smtClean="0"/>
              <a:t>i</a:t>
            </a:r>
            <a:r>
              <a:rPr lang="en-US" altLang="en-US" sz="2000" dirty="0" smtClean="0"/>
              <a:t> that induces choice j, for each j=1,…,</a:t>
            </a:r>
            <a:r>
              <a:rPr lang="en-US" altLang="en-US" sz="2000" dirty="0" err="1" smtClean="0"/>
              <a:t>J</a:t>
            </a:r>
            <a:r>
              <a:rPr lang="en-US" altLang="en-US" sz="2000" baseline="-25000" dirty="0" err="1" smtClean="0"/>
              <a:t>t</a:t>
            </a:r>
            <a:r>
              <a:rPr lang="en-US" altLang="en-US" sz="2000" dirty="0" smtClean="0"/>
              <a:t>; then, </a:t>
            </a:r>
            <a:r>
              <a:rPr lang="en-US" altLang="en-US" sz="2000" dirty="0" err="1" smtClean="0"/>
              <a:t>s</a:t>
            </a:r>
            <a:r>
              <a:rPr lang="en-US" altLang="en-US" sz="2000" baseline="-25000" dirty="0" err="1" smtClean="0"/>
              <a:t>j</a:t>
            </a:r>
            <a:r>
              <a:rPr lang="en-US" altLang="en-US" sz="2000" dirty="0" smtClean="0"/>
              <a:t>(</a:t>
            </a:r>
            <a:r>
              <a:rPr lang="en-US" altLang="en-US" sz="2000" b="1" dirty="0" err="1" smtClean="0"/>
              <a:t>p</a:t>
            </a:r>
            <a:r>
              <a:rPr lang="en-US" altLang="en-US" sz="2000" baseline="-25000" dirty="0" err="1" smtClean="0"/>
              <a:t>t</a:t>
            </a:r>
            <a:r>
              <a:rPr lang="en-US" altLang="en-US" sz="2000" dirty="0" err="1" smtClean="0"/>
              <a:t>,</a:t>
            </a:r>
            <a:r>
              <a:rPr lang="en-US" altLang="en-US" sz="2000" b="1" dirty="0" err="1" smtClean="0"/>
              <a:t>X</a:t>
            </a:r>
            <a:r>
              <a:rPr lang="en-US" altLang="en-US" sz="2000" baseline="-25000" dirty="0" err="1" smtClean="0"/>
              <a:t>t</a:t>
            </a:r>
            <a:r>
              <a:rPr lang="en-US" altLang="en-US" sz="2000" dirty="0" err="1" smtClean="0"/>
              <a:t>,</a:t>
            </a:r>
            <a:r>
              <a:rPr lang="en-US" altLang="en-US" sz="2000" b="1" dirty="0" err="1" smtClean="0"/>
              <a:t>f</a:t>
            </a:r>
            <a:r>
              <a:rPr lang="en-US" altLang="en-US" sz="2000" baseline="-25000" dirty="0" err="1" smtClean="0"/>
              <a:t>t</a:t>
            </a:r>
            <a:r>
              <a:rPr lang="en-US" altLang="en-US" sz="2000" dirty="0" smtClean="0"/>
              <a:t>|</a:t>
            </a:r>
            <a:r>
              <a:rPr lang="en-US" altLang="en-US" sz="2000" b="1" dirty="0" smtClean="0">
                <a:sym typeface="Symbol" pitchFamily="18" charset="2"/>
              </a:rPr>
              <a:t></a:t>
            </a:r>
            <a:r>
              <a:rPr lang="en-US" altLang="en-US" sz="2000" dirty="0" smtClean="0"/>
              <a:t>) is the market share of brand j in market t.</a:t>
            </a:r>
          </a:p>
          <a:p>
            <a:r>
              <a:rPr lang="en-US" altLang="en-US" sz="2000" dirty="0" smtClean="0"/>
              <a:t>There is an outside good that attracts a </a:t>
            </a:r>
            <a:r>
              <a:rPr lang="en-US" altLang="en-US" sz="2000" dirty="0" err="1" smtClean="0"/>
              <a:t>nonnegligible</a:t>
            </a:r>
            <a:r>
              <a:rPr lang="en-US" altLang="en-US" sz="2000" dirty="0" smtClean="0"/>
              <a:t> market share, j=0.  Therefore, </a:t>
            </a:r>
          </a:p>
        </p:txBody>
      </p:sp>
      <p:graphicFrame>
        <p:nvGraphicFramePr>
          <p:cNvPr id="71684" name="Object 1"/>
          <p:cNvGraphicFramePr>
            <a:graphicFrameLocks noChangeAspect="1"/>
          </p:cNvGraphicFramePr>
          <p:nvPr>
            <p:extLst>
              <p:ext uri="{D42A27DB-BD31-4B8C-83A1-F6EECF244321}">
                <p14:modId xmlns:p14="http://schemas.microsoft.com/office/powerpoint/2010/main" xmlns="" val="3786944633"/>
              </p:ext>
            </p:extLst>
          </p:nvPr>
        </p:nvGraphicFramePr>
        <p:xfrm>
          <a:off x="3733800" y="5257800"/>
          <a:ext cx="2552700" cy="457200"/>
        </p:xfrm>
        <a:graphic>
          <a:graphicData uri="http://schemas.openxmlformats.org/presentationml/2006/ole">
            <p:oleObj spid="_x0000_s206850" name="Equation" r:id="rId3" imgW="1701800" imgH="304800" progId="Equation.DSMT4">
              <p:embed/>
            </p:oleObj>
          </a:graphicData>
        </a:graphic>
      </p:graphicFrame>
    </p:spTree>
    <p:extLst>
      <p:ext uri="{BB962C8B-B14F-4D97-AF65-F5344CB8AC3E}">
        <p14:creationId xmlns:p14="http://schemas.microsoft.com/office/powerpoint/2010/main" xmlns="" val="30418175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altLang="en-US" smtClean="0">
                <a:latin typeface="Arial" charset="0"/>
                <a:cs typeface="Arial" charset="0"/>
              </a:rPr>
              <a:t>Endogenous Prices: Demand side</a:t>
            </a:r>
          </a:p>
        </p:txBody>
      </p:sp>
      <p:sp>
        <p:nvSpPr>
          <p:cNvPr id="74755" name="Content Placeholder 2"/>
          <p:cNvSpPr>
            <a:spLocks noGrp="1"/>
          </p:cNvSpPr>
          <p:nvPr>
            <p:ph idx="1"/>
          </p:nvPr>
        </p:nvSpPr>
        <p:spPr>
          <a:xfrm>
            <a:off x="304800" y="2133600"/>
            <a:ext cx="8382000" cy="3505200"/>
          </a:xfrm>
        </p:spPr>
        <p:txBody>
          <a:bodyPr/>
          <a:lstStyle/>
          <a:p>
            <a:r>
              <a:rPr lang="en-US" altLang="en-US" smtClean="0"/>
              <a:t>U</a:t>
            </a:r>
            <a:r>
              <a:rPr lang="en-US" altLang="en-US" baseline="-25000" smtClean="0"/>
              <a:t>ijt</a:t>
            </a:r>
            <a:r>
              <a:rPr lang="en-US" altLang="en-US" smtClean="0"/>
              <a:t>=U(w</a:t>
            </a:r>
            <a:r>
              <a:rPr lang="en-US" altLang="en-US" baseline="-25000" smtClean="0"/>
              <a:t>i</a:t>
            </a:r>
            <a:r>
              <a:rPr lang="en-US" altLang="en-US" smtClean="0"/>
              <a:t>,p</a:t>
            </a:r>
            <a:r>
              <a:rPr lang="en-US" altLang="en-US" baseline="-25000" smtClean="0"/>
              <a:t>jt</a:t>
            </a:r>
            <a:r>
              <a:rPr lang="en-US" altLang="en-US" smtClean="0"/>
              <a:t>,</a:t>
            </a:r>
            <a:r>
              <a:rPr lang="en-US" altLang="en-US" b="1" smtClean="0"/>
              <a:t>x</a:t>
            </a:r>
            <a:r>
              <a:rPr lang="en-US" altLang="en-US" baseline="-25000" smtClean="0"/>
              <a:t>jt</a:t>
            </a:r>
            <a:r>
              <a:rPr lang="en-US" altLang="en-US" smtClean="0"/>
              <a:t>,f</a:t>
            </a:r>
            <a:r>
              <a:rPr lang="en-US" altLang="en-US" baseline="-25000" smtClean="0"/>
              <a:t>jt</a:t>
            </a:r>
            <a:r>
              <a:rPr lang="en-US" altLang="en-US" smtClean="0"/>
              <a:t>,</a:t>
            </a:r>
            <a:r>
              <a:rPr lang="en-US" altLang="en-US" smtClean="0">
                <a:sym typeface="Symbol"/>
              </a:rPr>
              <a:t></a:t>
            </a:r>
            <a:r>
              <a:rPr lang="en-US" altLang="en-US" baseline="-25000" smtClean="0"/>
              <a:t>ijt</a:t>
            </a:r>
            <a:r>
              <a:rPr lang="en-US" altLang="en-US" smtClean="0"/>
              <a:t> |</a:t>
            </a:r>
            <a:r>
              <a:rPr lang="en-US" altLang="en-US" b="1" smtClean="0">
                <a:sym typeface="Symbol" pitchFamily="18" charset="2"/>
              </a:rPr>
              <a:t></a:t>
            </a:r>
            <a:r>
              <a:rPr lang="en-US" altLang="en-US" smtClean="0"/>
              <a:t>) = </a:t>
            </a:r>
            <a:r>
              <a:rPr lang="en-US" altLang="en-US" b="1" dirty="0" err="1" smtClean="0"/>
              <a:t>x</a:t>
            </a:r>
            <a:r>
              <a:rPr lang="en-US" altLang="en-US" baseline="-25000" dirty="0" err="1" smtClean="0"/>
              <a:t>jt</a:t>
            </a:r>
            <a:r>
              <a:rPr lang="en-US" altLang="en-US" dirty="0" smtClean="0"/>
              <a:t>'</a:t>
            </a:r>
            <a:r>
              <a:rPr lang="el-GR" altLang="en-US" b="1" dirty="0" smtClean="0"/>
              <a:t>β</a:t>
            </a:r>
            <a:r>
              <a:rPr lang="en-US" altLang="en-US" baseline="-25000" dirty="0" err="1" smtClean="0"/>
              <a:t>i</a:t>
            </a:r>
            <a:r>
              <a:rPr lang="en-US" altLang="en-US" dirty="0" smtClean="0"/>
              <a:t> – </a:t>
            </a:r>
            <a:r>
              <a:rPr lang="el-GR" altLang="en-US" dirty="0" smtClean="0"/>
              <a:t>α</a:t>
            </a:r>
            <a:r>
              <a:rPr lang="en-US" altLang="en-US" dirty="0" err="1" smtClean="0">
                <a:solidFill>
                  <a:srgbClr val="FF0000"/>
                </a:solidFill>
              </a:rPr>
              <a:t>p</a:t>
            </a:r>
            <a:r>
              <a:rPr lang="en-US" altLang="en-US" baseline="-25000" dirty="0" err="1" smtClean="0">
                <a:solidFill>
                  <a:srgbClr val="FF0000"/>
                </a:solidFill>
              </a:rPr>
              <a:t>j</a:t>
            </a:r>
            <a:r>
              <a:rPr lang="en-US" altLang="en-US" dirty="0" smtClean="0"/>
              <a:t> + </a:t>
            </a:r>
            <a:r>
              <a:rPr lang="en-US" altLang="en-US" dirty="0" err="1" smtClean="0">
                <a:solidFill>
                  <a:srgbClr val="FF0000"/>
                </a:solidFill>
              </a:rPr>
              <a:t>f</a:t>
            </a:r>
            <a:r>
              <a:rPr lang="en-US" altLang="en-US" baseline="-25000" dirty="0" err="1" smtClean="0">
                <a:solidFill>
                  <a:srgbClr val="FF0000"/>
                </a:solidFill>
              </a:rPr>
              <a:t>jt</a:t>
            </a:r>
            <a:r>
              <a:rPr lang="en-US" altLang="en-US" dirty="0" smtClean="0"/>
              <a:t> + </a:t>
            </a:r>
            <a:r>
              <a:rPr lang="el-GR" altLang="en-US" dirty="0" smtClean="0"/>
              <a:t>ε</a:t>
            </a:r>
            <a:r>
              <a:rPr lang="en-US" altLang="en-US" baseline="-25000" dirty="0" err="1" smtClean="0"/>
              <a:t>ijt</a:t>
            </a:r>
            <a:endParaRPr lang="en-US" altLang="en-US" dirty="0" smtClean="0"/>
          </a:p>
          <a:p>
            <a:r>
              <a:rPr lang="en-US" altLang="en-US" smtClean="0"/>
              <a:t>f</a:t>
            </a:r>
            <a:r>
              <a:rPr lang="en-US" altLang="en-US" baseline="-25000" smtClean="0"/>
              <a:t>jt</a:t>
            </a:r>
            <a:r>
              <a:rPr lang="en-US" altLang="en-US" smtClean="0"/>
              <a:t> </a:t>
            </a:r>
            <a:r>
              <a:rPr lang="en-US" altLang="en-US" dirty="0" smtClean="0"/>
              <a:t>is unobserved features of model j</a:t>
            </a:r>
          </a:p>
          <a:p>
            <a:r>
              <a:rPr lang="en-US" altLang="en-US" dirty="0" smtClean="0"/>
              <a:t>Utility responds to the </a:t>
            </a:r>
            <a:r>
              <a:rPr lang="en-US" altLang="en-US" smtClean="0"/>
              <a:t>unobserved </a:t>
            </a:r>
            <a:r>
              <a:rPr lang="en-US" altLang="en-US" smtClean="0">
                <a:solidFill>
                  <a:srgbClr val="FF0000"/>
                </a:solidFill>
              </a:rPr>
              <a:t>f</a:t>
            </a:r>
            <a:r>
              <a:rPr lang="en-US" altLang="en-US" baseline="-25000" smtClean="0">
                <a:solidFill>
                  <a:srgbClr val="FF0000"/>
                </a:solidFill>
              </a:rPr>
              <a:t>jt</a:t>
            </a:r>
            <a:r>
              <a:rPr lang="en-US" altLang="en-US" smtClean="0"/>
              <a:t> </a:t>
            </a:r>
            <a:endParaRPr lang="en-US" altLang="en-US" dirty="0" smtClean="0"/>
          </a:p>
          <a:p>
            <a:r>
              <a:rPr lang="en-US" altLang="en-US" smtClean="0"/>
              <a:t>Price </a:t>
            </a:r>
            <a:r>
              <a:rPr lang="en-US" altLang="en-US" smtClean="0">
                <a:solidFill>
                  <a:srgbClr val="FF0000"/>
                </a:solidFill>
              </a:rPr>
              <a:t>p</a:t>
            </a:r>
            <a:r>
              <a:rPr lang="en-US" altLang="en-US" baseline="-25000" smtClean="0">
                <a:solidFill>
                  <a:srgbClr val="FF0000"/>
                </a:solidFill>
              </a:rPr>
              <a:t>jt</a:t>
            </a:r>
            <a:r>
              <a:rPr lang="en-US" altLang="en-US" smtClean="0"/>
              <a:t> </a:t>
            </a:r>
            <a:r>
              <a:rPr lang="en-US" altLang="en-US" dirty="0" smtClean="0"/>
              <a:t>is partly determined by </a:t>
            </a:r>
            <a:r>
              <a:rPr lang="en-US" altLang="en-US" smtClean="0"/>
              <a:t>features f</a:t>
            </a:r>
            <a:r>
              <a:rPr lang="en-US" altLang="en-US" baseline="-25000" smtClean="0"/>
              <a:t>jt</a:t>
            </a:r>
            <a:r>
              <a:rPr lang="en-US" altLang="en-US" smtClean="0"/>
              <a:t>.</a:t>
            </a:r>
            <a:endParaRPr lang="en-US" altLang="en-US" dirty="0" smtClean="0"/>
          </a:p>
          <a:p>
            <a:r>
              <a:rPr lang="en-US" altLang="en-US" dirty="0" smtClean="0">
                <a:solidFill>
                  <a:srgbClr val="FF0000"/>
                </a:solidFill>
              </a:rPr>
              <a:t>In a choice model based on observables, price is correlated with the </a:t>
            </a:r>
            <a:r>
              <a:rPr lang="en-US" altLang="en-US" dirty="0" err="1" smtClean="0">
                <a:solidFill>
                  <a:srgbClr val="FF0000"/>
                </a:solidFill>
              </a:rPr>
              <a:t>unobservables</a:t>
            </a:r>
            <a:r>
              <a:rPr lang="en-US" altLang="en-US" dirty="0" smtClean="0">
                <a:solidFill>
                  <a:srgbClr val="FF0000"/>
                </a:solidFill>
              </a:rPr>
              <a:t> that determine the observed choices.</a:t>
            </a:r>
          </a:p>
        </p:txBody>
      </p:sp>
      <p:sp>
        <p:nvSpPr>
          <p:cNvPr id="4" name="Rectangle 4"/>
          <p:cNvSpPr>
            <a:spLocks noChangeArrowheads="1"/>
          </p:cNvSpPr>
          <p:nvPr/>
        </p:nvSpPr>
        <p:spPr bwMode="auto">
          <a:xfrm>
            <a:off x="6019800" y="2133600"/>
            <a:ext cx="1371600" cy="609600"/>
          </a:xfrm>
          <a:prstGeom prst="rect">
            <a:avLst/>
          </a:prstGeom>
          <a:solidFill>
            <a:srgbClr val="CC99FF">
              <a:alpha val="25882"/>
            </a:srgbClr>
          </a:solidFill>
          <a:ln w="19050">
            <a:solidFill>
              <a:schemeClr val="tx1"/>
            </a:solidFill>
            <a:miter lim="800000"/>
            <a:headEnd/>
            <a:tailEnd/>
          </a:ln>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Tree>
    <p:extLst>
      <p:ext uri="{BB962C8B-B14F-4D97-AF65-F5344CB8AC3E}">
        <p14:creationId xmlns:p14="http://schemas.microsoft.com/office/powerpoint/2010/main" xmlns="" val="10332905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idx="4294967295"/>
          </p:nvPr>
        </p:nvSpPr>
        <p:spPr>
          <a:xfrm>
            <a:off x="457200" y="609600"/>
            <a:ext cx="8229600" cy="762000"/>
          </a:xfrm>
        </p:spPr>
        <p:txBody>
          <a:bodyPr/>
          <a:lstStyle/>
          <a:p>
            <a:pPr eaLnBrk="1" hangingPunct="1"/>
            <a:r>
              <a:rPr lang="en-US" smtClean="0"/>
              <a:t>Cornwell and Rupert Data</a:t>
            </a:r>
          </a:p>
        </p:txBody>
      </p:sp>
      <p:sp>
        <p:nvSpPr>
          <p:cNvPr id="7171" name="Text Box 5"/>
          <p:cNvSpPr txBox="1">
            <a:spLocks noChangeArrowheads="1"/>
          </p:cNvSpPr>
          <p:nvPr/>
        </p:nvSpPr>
        <p:spPr bwMode="auto">
          <a:xfrm>
            <a:off x="533400" y="1447800"/>
            <a:ext cx="8229600" cy="4524315"/>
          </a:xfrm>
          <a:prstGeom prst="rect">
            <a:avLst/>
          </a:prstGeom>
          <a:noFill/>
          <a:ln w="19050">
            <a:noFill/>
            <a:miter lim="800000"/>
            <a:headEnd/>
            <a:tailEnd/>
          </a:ln>
        </p:spPr>
        <p:txBody>
          <a:bodyPr>
            <a:spAutoFit/>
          </a:bodyPr>
          <a:lstStyle/>
          <a:p>
            <a:pPr>
              <a:spcBef>
                <a:spcPct val="50000"/>
              </a:spcBef>
            </a:pPr>
            <a:r>
              <a:rPr lang="en-US" sz="1600" b="1">
                <a:latin typeface="Tahoma" pitchFamily="34" charset="0"/>
              </a:rPr>
              <a:t>Cornwell and Rupert Returns to Schooling Data, 595 Individuals, 7 Years</a:t>
            </a:r>
            <a:r>
              <a:rPr lang="en-US" sz="1600">
                <a:latin typeface="Tahoma" pitchFamily="34" charset="0"/>
              </a:rPr>
              <a:t/>
            </a:r>
            <a:br>
              <a:rPr lang="en-US" sz="1600">
                <a:latin typeface="Tahoma" pitchFamily="34" charset="0"/>
              </a:rPr>
            </a:br>
            <a:r>
              <a:rPr lang="en-US" sz="1600" b="1">
                <a:latin typeface="Tahoma" pitchFamily="34" charset="0"/>
              </a:rPr>
              <a:t>Variables in the file are</a:t>
            </a:r>
            <a:endParaRPr lang="en-US" sz="1600">
              <a:latin typeface="Tahoma" pitchFamily="34" charset="0"/>
            </a:endParaRPr>
          </a:p>
          <a:p>
            <a:pPr>
              <a:spcBef>
                <a:spcPct val="50000"/>
              </a:spcBef>
            </a:pPr>
            <a:r>
              <a:rPr lang="en-US" sz="1600">
                <a:latin typeface="Tahoma" pitchFamily="34" charset="0"/>
              </a:rPr>
              <a:t>EXP 	= work experience</a:t>
            </a:r>
            <a:br>
              <a:rPr lang="en-US" sz="1600">
                <a:latin typeface="Tahoma" pitchFamily="34" charset="0"/>
              </a:rPr>
            </a:br>
            <a:r>
              <a:rPr lang="en-US" sz="1600">
                <a:latin typeface="Tahoma" pitchFamily="34" charset="0"/>
              </a:rPr>
              <a:t>WKS 	= weeks worked</a:t>
            </a:r>
            <a:br>
              <a:rPr lang="en-US" sz="1600">
                <a:latin typeface="Tahoma" pitchFamily="34" charset="0"/>
              </a:rPr>
            </a:br>
            <a:r>
              <a:rPr lang="en-US" sz="1600">
                <a:latin typeface="Tahoma" pitchFamily="34" charset="0"/>
              </a:rPr>
              <a:t>OCC 	= occupation, 1 if blue collar, </a:t>
            </a:r>
            <a:br>
              <a:rPr lang="en-US" sz="1600">
                <a:latin typeface="Tahoma" pitchFamily="34" charset="0"/>
              </a:rPr>
            </a:br>
            <a:r>
              <a:rPr lang="en-US" sz="1600">
                <a:latin typeface="Tahoma" pitchFamily="34" charset="0"/>
              </a:rPr>
              <a:t>IND 	= 1 if manufacturing industry</a:t>
            </a:r>
            <a:br>
              <a:rPr lang="en-US" sz="1600">
                <a:latin typeface="Tahoma" pitchFamily="34" charset="0"/>
              </a:rPr>
            </a:br>
            <a:r>
              <a:rPr lang="en-US" sz="1600">
                <a:latin typeface="Tahoma" pitchFamily="34" charset="0"/>
              </a:rPr>
              <a:t>SOUTH 	= 1 if resides in south</a:t>
            </a:r>
            <a:br>
              <a:rPr lang="en-US" sz="1600">
                <a:latin typeface="Tahoma" pitchFamily="34" charset="0"/>
              </a:rPr>
            </a:br>
            <a:r>
              <a:rPr lang="en-US" sz="1600">
                <a:latin typeface="Tahoma" pitchFamily="34" charset="0"/>
              </a:rPr>
              <a:t>SMSA	= 1 if resides in a city (SMSA)</a:t>
            </a:r>
            <a:br>
              <a:rPr lang="en-US" sz="1600">
                <a:latin typeface="Tahoma" pitchFamily="34" charset="0"/>
              </a:rPr>
            </a:br>
            <a:r>
              <a:rPr lang="en-US" sz="1600">
                <a:latin typeface="Tahoma" pitchFamily="34" charset="0"/>
              </a:rPr>
              <a:t>MS 	= 1 if married</a:t>
            </a:r>
            <a:br>
              <a:rPr lang="en-US" sz="1600">
                <a:latin typeface="Tahoma" pitchFamily="34" charset="0"/>
              </a:rPr>
            </a:br>
            <a:r>
              <a:rPr lang="en-US" sz="1600">
                <a:latin typeface="Tahoma" pitchFamily="34" charset="0"/>
              </a:rPr>
              <a:t>FEM 	= 1 if female</a:t>
            </a:r>
            <a:br>
              <a:rPr lang="en-US" sz="1600">
                <a:latin typeface="Tahoma" pitchFamily="34" charset="0"/>
              </a:rPr>
            </a:br>
            <a:r>
              <a:rPr lang="en-US" sz="1600">
                <a:latin typeface="Tahoma" pitchFamily="34" charset="0"/>
              </a:rPr>
              <a:t>UNION 	= 1 if wage set by union contract</a:t>
            </a:r>
            <a:br>
              <a:rPr lang="en-US" sz="1600">
                <a:latin typeface="Tahoma" pitchFamily="34" charset="0"/>
              </a:rPr>
            </a:br>
            <a:r>
              <a:rPr lang="en-US" sz="1600">
                <a:latin typeface="Tahoma" pitchFamily="34" charset="0"/>
              </a:rPr>
              <a:t>ED 	= years of </a:t>
            </a:r>
            <a:r>
              <a:rPr lang="en-US" sz="1600" smtClean="0">
                <a:latin typeface="Tahoma" pitchFamily="34" charset="0"/>
              </a:rPr>
              <a:t>education</a:t>
            </a:r>
            <a:r>
              <a:rPr lang="en-US" sz="1600">
                <a:latin typeface="Tahoma" pitchFamily="34" charset="0"/>
              </a:rPr>
              <a:t/>
            </a:r>
            <a:br>
              <a:rPr lang="en-US" sz="1600">
                <a:latin typeface="Tahoma" pitchFamily="34" charset="0"/>
              </a:rPr>
            </a:br>
            <a:r>
              <a:rPr lang="en-US" sz="1600">
                <a:latin typeface="Tahoma" pitchFamily="34" charset="0"/>
              </a:rPr>
              <a:t>LWAGE 	= log of wage = dependent variable in regressions</a:t>
            </a:r>
          </a:p>
          <a:p>
            <a:pPr>
              <a:spcBef>
                <a:spcPct val="50000"/>
              </a:spcBef>
            </a:pPr>
            <a:r>
              <a:rPr lang="en-US" sz="1600">
                <a:latin typeface="Tahoma" pitchFamily="34" charset="0"/>
              </a:rPr>
              <a:t>These data were analyzed in Cornwell, C. and Rupert, P., "Efficient Estimation with Panel Data: An Empirical Comparison of Instrumental Variable Estimators," Journal of Applied Econometrics, 3, 1988, pp. 149-155.  See Baltagi, page 122 for further analysis.  The data were downloaded from the website for Baltagi's text. </a:t>
            </a:r>
          </a:p>
        </p:txBody>
      </p:sp>
      <p:sp>
        <p:nvSpPr>
          <p:cNvPr id="7172" name="Rectangle 4"/>
          <p:cNvSpPr>
            <a:spLocks noChangeArrowheads="1"/>
          </p:cNvSpPr>
          <p:nvPr/>
        </p:nvSpPr>
        <p:spPr bwMode="auto">
          <a:xfrm>
            <a:off x="528638" y="4572000"/>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
        <p:nvSpPr>
          <p:cNvPr id="7173" name="Rectangle 5"/>
          <p:cNvSpPr>
            <a:spLocks noChangeArrowheads="1"/>
          </p:cNvSpPr>
          <p:nvPr/>
        </p:nvSpPr>
        <p:spPr bwMode="auto">
          <a:xfrm>
            <a:off x="533400" y="4267200"/>
            <a:ext cx="5715000" cy="304800"/>
          </a:xfrm>
          <a:prstGeom prst="rect">
            <a:avLst/>
          </a:prstGeom>
          <a:solidFill>
            <a:srgbClr val="99CC00">
              <a:alpha val="34117"/>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457200" y="685800"/>
            <a:ext cx="8229600" cy="1139825"/>
          </a:xfrm>
        </p:spPr>
        <p:txBody>
          <a:bodyPr/>
          <a:lstStyle/>
          <a:p>
            <a:r>
              <a:rPr lang="en-US" smtClean="0"/>
              <a:t>The Effect of Education on LWAGE</a:t>
            </a:r>
          </a:p>
        </p:txBody>
      </p:sp>
      <p:graphicFrame>
        <p:nvGraphicFramePr>
          <p:cNvPr id="1026" name="Object 2"/>
          <p:cNvGraphicFramePr>
            <a:graphicFrameLocks noChangeAspect="1"/>
          </p:cNvGraphicFramePr>
          <p:nvPr/>
        </p:nvGraphicFramePr>
        <p:xfrm>
          <a:off x="1295400" y="2514600"/>
          <a:ext cx="6421437" cy="2514600"/>
        </p:xfrm>
        <a:graphic>
          <a:graphicData uri="http://schemas.openxmlformats.org/presentationml/2006/ole">
            <p:oleObj spid="_x0000_s202754" name="Equation" r:id="rId4" imgW="3301920" imgH="1155600" progId="Equation.DSMT4">
              <p:embed/>
            </p:oleObj>
          </a:graphicData>
        </a:graphic>
      </p:graphicFrame>
      <p:cxnSp>
        <p:nvCxnSpPr>
          <p:cNvPr id="1028" name="Straight Arrow Connector 4"/>
          <p:cNvCxnSpPr>
            <a:cxnSpLocks noChangeShapeType="1"/>
          </p:cNvCxnSpPr>
          <p:nvPr/>
        </p:nvCxnSpPr>
        <p:spPr bwMode="auto">
          <a:xfrm flipV="1">
            <a:off x="3733800" y="2971800"/>
            <a:ext cx="3505200" cy="609600"/>
          </a:xfrm>
          <a:prstGeom prst="straightConnector1">
            <a:avLst/>
          </a:prstGeom>
          <a:noFill/>
          <a:ln w="19050" algn="ctr">
            <a:solidFill>
              <a:srgbClr val="8B00EA"/>
            </a:solidFill>
            <a:round/>
            <a:headEnd/>
            <a:tailEnd type="arrow" w="med" len="med"/>
          </a:ln>
        </p:spPr>
      </p:cxnSp>
      <p:cxnSp>
        <p:nvCxnSpPr>
          <p:cNvPr id="1029" name="Straight Arrow Connector 6"/>
          <p:cNvCxnSpPr>
            <a:cxnSpLocks noChangeShapeType="1"/>
          </p:cNvCxnSpPr>
          <p:nvPr/>
        </p:nvCxnSpPr>
        <p:spPr bwMode="auto">
          <a:xfrm rot="5400000">
            <a:off x="6745287" y="3694113"/>
            <a:ext cx="1600200" cy="3175"/>
          </a:xfrm>
          <a:prstGeom prst="straightConnector1">
            <a:avLst/>
          </a:prstGeom>
          <a:noFill/>
          <a:ln w="19050" algn="ctr">
            <a:solidFill>
              <a:srgbClr val="8B00EA"/>
            </a:solidFill>
            <a:round/>
            <a:headEnd type="arrow" w="med" len="med"/>
            <a:tailEnd type="arrow" w="med" len="med"/>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533400" y="609600"/>
            <a:ext cx="8229600" cy="1139825"/>
          </a:xfrm>
        </p:spPr>
        <p:txBody>
          <a:bodyPr/>
          <a:lstStyle/>
          <a:p>
            <a:r>
              <a:rPr lang="en-US" smtClean="0"/>
              <a:t>What Influences LWAGE?</a:t>
            </a:r>
          </a:p>
        </p:txBody>
      </p:sp>
      <p:graphicFrame>
        <p:nvGraphicFramePr>
          <p:cNvPr id="2050" name="Object 2"/>
          <p:cNvGraphicFramePr>
            <a:graphicFrameLocks noChangeAspect="1"/>
          </p:cNvGraphicFramePr>
          <p:nvPr/>
        </p:nvGraphicFramePr>
        <p:xfrm>
          <a:off x="835025" y="1981200"/>
          <a:ext cx="7091363" cy="4076700"/>
        </p:xfrm>
        <a:graphic>
          <a:graphicData uri="http://schemas.openxmlformats.org/presentationml/2006/ole">
            <p:oleObj spid="_x0000_s203778" name="Equation" r:id="rId4" imgW="3644640" imgH="1879560" progId="Equation.DSMT4">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533400" y="762000"/>
            <a:ext cx="8229600" cy="838200"/>
          </a:xfrm>
        </p:spPr>
        <p:txBody>
          <a:bodyPr/>
          <a:lstStyle/>
          <a:p>
            <a:r>
              <a:rPr lang="en-US" smtClean="0"/>
              <a:t>An Exogenous Influence</a:t>
            </a:r>
          </a:p>
        </p:txBody>
      </p:sp>
      <p:graphicFrame>
        <p:nvGraphicFramePr>
          <p:cNvPr id="3074" name="Object 2"/>
          <p:cNvGraphicFramePr>
            <a:graphicFrameLocks noChangeAspect="1"/>
          </p:cNvGraphicFramePr>
          <p:nvPr/>
        </p:nvGraphicFramePr>
        <p:xfrm>
          <a:off x="885825" y="1625600"/>
          <a:ext cx="7040563" cy="4597400"/>
        </p:xfrm>
        <a:graphic>
          <a:graphicData uri="http://schemas.openxmlformats.org/presentationml/2006/ole">
            <p:oleObj spid="_x0000_s204802" name="Equation" r:id="rId4" imgW="3962160" imgH="2311200" progId="Equation.DSMT4">
              <p:embed/>
            </p:oleObj>
          </a:graphicData>
        </a:graphic>
      </p:graphicFrame>
      <p:sp>
        <p:nvSpPr>
          <p:cNvPr id="4" name="Rectangle 3"/>
          <p:cNvSpPr/>
          <p:nvPr/>
        </p:nvSpPr>
        <p:spPr bwMode="auto">
          <a:xfrm>
            <a:off x="838200" y="5791200"/>
            <a:ext cx="7086600" cy="533400"/>
          </a:xfrm>
          <a:prstGeom prst="rect">
            <a:avLst/>
          </a:prstGeom>
          <a:solidFill>
            <a:srgbClr val="CCECFF">
              <a:alpha val="35000"/>
            </a:srgbClr>
          </a:solidFill>
          <a:ln w="19050" cap="flat" cmpd="sng" algn="ctr">
            <a:solidFill>
              <a:schemeClr val="tx1"/>
            </a:solidFill>
            <a:prstDash val="solid"/>
            <a:round/>
            <a:headEnd type="none" w="med" len="med"/>
            <a:tailEnd type="none" w="med" len="med"/>
          </a:ln>
          <a:effectLst/>
        </p:spPr>
        <p:txBody>
          <a:bodyPr wrap="none"/>
          <a:lstStyle/>
          <a:p>
            <a:pPr>
              <a:defRPr/>
            </a:pPr>
            <a:endParaRPr lang="en-US">
              <a:solidFill>
                <a:srgbClr val="CCECFF">
                  <a:alpha val="34000"/>
                </a:srgb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914400"/>
            <a:ext cx="8229600" cy="530225"/>
          </a:xfrm>
        </p:spPr>
        <p:txBody>
          <a:bodyPr/>
          <a:lstStyle/>
          <a:p>
            <a:pPr eaLnBrk="1" hangingPunct="1"/>
            <a:r>
              <a:rPr lang="en-US" altLang="en-US" dirty="0" smtClean="0"/>
              <a:t>Instrumental Variable Estimation in the Most Common Case</a:t>
            </a:r>
          </a:p>
        </p:txBody>
      </p:sp>
      <p:sp>
        <p:nvSpPr>
          <p:cNvPr id="9219" name="Rectangle 3"/>
          <p:cNvSpPr>
            <a:spLocks noGrp="1" noChangeArrowheads="1"/>
          </p:cNvSpPr>
          <p:nvPr>
            <p:ph idx="1"/>
          </p:nvPr>
        </p:nvSpPr>
        <p:spPr>
          <a:xfrm>
            <a:off x="457200" y="1600200"/>
            <a:ext cx="8458200" cy="4302125"/>
          </a:xfrm>
          <a:solidFill>
            <a:schemeClr val="bg1"/>
          </a:solidFill>
          <a:ln>
            <a:noFill/>
          </a:ln>
        </p:spPr>
        <p:txBody>
          <a:bodyPr/>
          <a:lstStyle/>
          <a:p>
            <a:pPr eaLnBrk="1" hangingPunct="1">
              <a:lnSpc>
                <a:spcPct val="80000"/>
              </a:lnSpc>
              <a:spcAft>
                <a:spcPts val="600"/>
              </a:spcAft>
            </a:pPr>
            <a:r>
              <a:rPr lang="en-US" altLang="en-US" sz="2400" dirty="0" smtClean="0"/>
              <a:t>One “problem” variable – the “last” one</a:t>
            </a:r>
          </a:p>
          <a:p>
            <a:pPr eaLnBrk="1" hangingPunct="1">
              <a:lnSpc>
                <a:spcPct val="80000"/>
              </a:lnSpc>
              <a:spcAft>
                <a:spcPts val="600"/>
              </a:spcAft>
              <a:buNone/>
            </a:pPr>
            <a:r>
              <a:rPr lang="en-US" altLang="en-US" sz="2400" smtClean="0"/>
              <a:t>            y</a:t>
            </a:r>
            <a:r>
              <a:rPr lang="en-US" altLang="en-US" sz="2400" baseline="-25000" smtClean="0"/>
              <a:t>i</a:t>
            </a:r>
            <a:r>
              <a:rPr lang="en-US" altLang="en-US" sz="2400" smtClean="0"/>
              <a:t> </a:t>
            </a:r>
            <a:r>
              <a:rPr lang="en-US" altLang="en-US" sz="2400" dirty="0" smtClean="0"/>
              <a:t>= </a:t>
            </a:r>
            <a:r>
              <a:rPr lang="en-US" altLang="en-US" sz="2400" dirty="0" smtClean="0">
                <a:sym typeface="Symbol" pitchFamily="18" charset="2"/>
              </a:rPr>
              <a:t></a:t>
            </a:r>
            <a:r>
              <a:rPr lang="en-US" altLang="en-US" sz="2400" baseline="-25000" dirty="0" smtClean="0">
                <a:sym typeface="Symbol" pitchFamily="18" charset="2"/>
              </a:rPr>
              <a:t>1</a:t>
            </a:r>
            <a:r>
              <a:rPr lang="en-US" altLang="en-US" sz="2400" dirty="0" smtClean="0">
                <a:sym typeface="Symbol" pitchFamily="18" charset="2"/>
              </a:rPr>
              <a:t>x</a:t>
            </a:r>
            <a:r>
              <a:rPr lang="en-US" altLang="en-US" sz="2400" baseline="-25000" dirty="0" smtClean="0">
                <a:sym typeface="Symbol" pitchFamily="18" charset="2"/>
              </a:rPr>
              <a:t>1i</a:t>
            </a:r>
            <a:r>
              <a:rPr lang="en-US" altLang="en-US" sz="2400" dirty="0" smtClean="0">
                <a:sym typeface="Symbol" pitchFamily="18" charset="2"/>
              </a:rPr>
              <a:t> + </a:t>
            </a:r>
            <a:r>
              <a:rPr lang="en-US" altLang="en-US" sz="2400" baseline="-25000" dirty="0" smtClean="0">
                <a:sym typeface="Symbol" pitchFamily="18" charset="2"/>
              </a:rPr>
              <a:t>2</a:t>
            </a:r>
            <a:r>
              <a:rPr lang="en-US" altLang="en-US" sz="2400" dirty="0" smtClean="0">
                <a:sym typeface="Symbol" pitchFamily="18" charset="2"/>
              </a:rPr>
              <a:t>x</a:t>
            </a:r>
            <a:r>
              <a:rPr lang="en-US" altLang="en-US" sz="2400" baseline="-25000" dirty="0" smtClean="0">
                <a:sym typeface="Symbol" pitchFamily="18" charset="2"/>
              </a:rPr>
              <a:t>2i</a:t>
            </a:r>
            <a:r>
              <a:rPr lang="en-US" altLang="en-US" sz="2400" dirty="0" smtClean="0">
                <a:sym typeface="Symbol" pitchFamily="18" charset="2"/>
              </a:rPr>
              <a:t> + … + </a:t>
            </a:r>
            <a:r>
              <a:rPr lang="en-US" altLang="en-US" sz="2400" baseline="-25000" dirty="0" err="1" smtClean="0">
                <a:sym typeface="Symbol" pitchFamily="18" charset="2"/>
              </a:rPr>
              <a:t>K</a:t>
            </a:r>
            <a:r>
              <a:rPr lang="en-US" altLang="en-US" sz="2400" b="1" dirty="0" err="1" smtClean="0">
                <a:solidFill>
                  <a:srgbClr val="FF0000"/>
                </a:solidFill>
                <a:sym typeface="Symbol" pitchFamily="18" charset="2"/>
              </a:rPr>
              <a:t>x</a:t>
            </a:r>
            <a:r>
              <a:rPr lang="en-US" altLang="en-US" sz="2400" b="1" baseline="-25000" dirty="0" err="1" smtClean="0">
                <a:solidFill>
                  <a:srgbClr val="FF0000"/>
                </a:solidFill>
                <a:sym typeface="Symbol" pitchFamily="18" charset="2"/>
              </a:rPr>
              <a:t>Ki</a:t>
            </a:r>
            <a:r>
              <a:rPr lang="en-US" altLang="en-US" sz="2400" dirty="0" smtClean="0">
                <a:sym typeface="Symbol" pitchFamily="18" charset="2"/>
              </a:rPr>
              <a:t> + </a:t>
            </a:r>
            <a:r>
              <a:rPr lang="el-GR" altLang="en-US" sz="2400" dirty="0" smtClean="0">
                <a:sym typeface="Symbol" pitchFamily="18" charset="2"/>
              </a:rPr>
              <a:t>ε</a:t>
            </a:r>
            <a:r>
              <a:rPr lang="en-US" altLang="en-US" sz="2400" baseline="-25000" dirty="0" err="1" smtClean="0">
                <a:sym typeface="Symbol" pitchFamily="18" charset="2"/>
              </a:rPr>
              <a:t>i</a:t>
            </a:r>
            <a:endParaRPr lang="el-GR" altLang="en-US" sz="2400" dirty="0" smtClean="0">
              <a:sym typeface="Symbol" pitchFamily="18" charset="2"/>
            </a:endParaRPr>
          </a:p>
          <a:p>
            <a:pPr eaLnBrk="1" hangingPunct="1">
              <a:lnSpc>
                <a:spcPct val="80000"/>
              </a:lnSpc>
              <a:spcAft>
                <a:spcPts val="600"/>
              </a:spcAft>
            </a:pPr>
            <a:r>
              <a:rPr lang="en-US" altLang="en-US" sz="2400" b="1" smtClean="0">
                <a:solidFill>
                  <a:srgbClr val="0066FF"/>
                </a:solidFill>
              </a:rPr>
              <a:t>[Endogeneity]  </a:t>
            </a:r>
            <a:r>
              <a:rPr lang="en-US" altLang="en-US" sz="2400" smtClean="0"/>
              <a:t>E[</a:t>
            </a:r>
            <a:r>
              <a:rPr lang="el-GR" altLang="en-US" sz="2400" dirty="0" smtClean="0">
                <a:sym typeface="Symbol" pitchFamily="18" charset="2"/>
              </a:rPr>
              <a:t>ε</a:t>
            </a:r>
            <a:r>
              <a:rPr lang="en-US" altLang="en-US" sz="2400" baseline="-25000" dirty="0" err="1" smtClean="0">
                <a:sym typeface="Symbol" pitchFamily="18" charset="2"/>
              </a:rPr>
              <a:t>i</a:t>
            </a:r>
            <a:r>
              <a:rPr lang="en-US" altLang="en-US" sz="2400" dirty="0" err="1" smtClean="0">
                <a:sym typeface="Symbol" pitchFamily="18" charset="2"/>
              </a:rPr>
              <a:t>|</a:t>
            </a:r>
            <a:r>
              <a:rPr lang="en-US" altLang="en-US" sz="2400" b="1" dirty="0" err="1" smtClean="0">
                <a:solidFill>
                  <a:srgbClr val="FF0000"/>
                </a:solidFill>
                <a:sym typeface="Symbol" pitchFamily="18" charset="2"/>
              </a:rPr>
              <a:t>x</a:t>
            </a:r>
            <a:r>
              <a:rPr lang="en-US" altLang="en-US" sz="2400" b="1" baseline="-25000" dirty="0" err="1" smtClean="0">
                <a:solidFill>
                  <a:srgbClr val="FF0000"/>
                </a:solidFill>
                <a:sym typeface="Symbol" pitchFamily="18" charset="2"/>
              </a:rPr>
              <a:t>Ki</a:t>
            </a:r>
            <a:r>
              <a:rPr lang="en-US" altLang="en-US" sz="2400" dirty="0" smtClean="0">
                <a:sym typeface="Symbol" pitchFamily="18" charset="2"/>
              </a:rPr>
              <a:t>] ≠ 0. (0 for all others)</a:t>
            </a:r>
            <a:endParaRPr lang="en-US" altLang="en-US" sz="2400" dirty="0" smtClean="0"/>
          </a:p>
          <a:p>
            <a:pPr eaLnBrk="1" hangingPunct="1">
              <a:lnSpc>
                <a:spcPct val="80000"/>
              </a:lnSpc>
              <a:spcAft>
                <a:spcPts val="600"/>
              </a:spcAft>
            </a:pPr>
            <a:r>
              <a:rPr lang="en-US" altLang="en-US" sz="2400" b="1" smtClean="0">
                <a:solidFill>
                  <a:srgbClr val="0066FF"/>
                </a:solidFill>
              </a:rPr>
              <a:t>[Instrument] </a:t>
            </a:r>
            <a:r>
              <a:rPr lang="en-US" altLang="en-US" sz="2400" smtClean="0"/>
              <a:t>There </a:t>
            </a:r>
            <a:r>
              <a:rPr lang="en-US" altLang="en-US" sz="2400" dirty="0" smtClean="0"/>
              <a:t>exists a variable </a:t>
            </a:r>
            <a:r>
              <a:rPr lang="en-US" altLang="en-US" sz="2400" b="1" dirty="0" err="1" smtClean="0">
                <a:solidFill>
                  <a:srgbClr val="0066FF"/>
                </a:solidFill>
              </a:rPr>
              <a:t>z</a:t>
            </a:r>
            <a:r>
              <a:rPr lang="en-US" altLang="en-US" sz="2400" b="1" baseline="-25000" dirty="0" err="1" smtClean="0">
                <a:solidFill>
                  <a:srgbClr val="0066FF"/>
                </a:solidFill>
              </a:rPr>
              <a:t>i</a:t>
            </a:r>
            <a:r>
              <a:rPr lang="en-US" altLang="en-US" sz="2400" dirty="0" smtClean="0"/>
              <a:t> such that</a:t>
            </a:r>
          </a:p>
          <a:p>
            <a:pPr lvl="1" eaLnBrk="1" hangingPunct="1">
              <a:lnSpc>
                <a:spcPct val="80000"/>
              </a:lnSpc>
              <a:spcAft>
                <a:spcPts val="600"/>
              </a:spcAft>
            </a:pPr>
            <a:r>
              <a:rPr lang="en-US" altLang="en-US" sz="2000" b="1" dirty="0" smtClean="0">
                <a:solidFill>
                  <a:srgbClr val="0066FF"/>
                </a:solidFill>
              </a:rPr>
              <a:t>[RELEVANCE] </a:t>
            </a:r>
            <a:r>
              <a:rPr lang="en-US" altLang="en-US" sz="2000" dirty="0" smtClean="0"/>
              <a:t>E[</a:t>
            </a:r>
            <a:r>
              <a:rPr lang="en-US" altLang="en-US" sz="2000" b="1" dirty="0" err="1" smtClean="0">
                <a:solidFill>
                  <a:srgbClr val="FF0000"/>
                </a:solidFill>
                <a:sym typeface="Symbol" pitchFamily="18" charset="2"/>
              </a:rPr>
              <a:t>x</a:t>
            </a:r>
            <a:r>
              <a:rPr lang="en-US" altLang="en-US" sz="2000" b="1" baseline="-25000" dirty="0" err="1" smtClean="0">
                <a:solidFill>
                  <a:srgbClr val="FF0000"/>
                </a:solidFill>
                <a:sym typeface="Symbol" pitchFamily="18" charset="2"/>
              </a:rPr>
              <a:t>Ki</a:t>
            </a:r>
            <a:r>
              <a:rPr lang="en-US" altLang="en-US" sz="2000" dirty="0" smtClean="0">
                <a:sym typeface="Symbol" pitchFamily="18" charset="2"/>
              </a:rPr>
              <a:t>| x</a:t>
            </a:r>
            <a:r>
              <a:rPr lang="en-US" altLang="en-US" sz="2000" baseline="-25000" dirty="0" smtClean="0">
                <a:sym typeface="Symbol" pitchFamily="18" charset="2"/>
              </a:rPr>
              <a:t>1i</a:t>
            </a:r>
            <a:r>
              <a:rPr lang="en-US" altLang="en-US" sz="2000" dirty="0" smtClean="0">
                <a:sym typeface="Symbol" pitchFamily="18" charset="2"/>
              </a:rPr>
              <a:t>, x</a:t>
            </a:r>
            <a:r>
              <a:rPr lang="en-US" altLang="en-US" sz="2000" baseline="-25000" dirty="0" smtClean="0">
                <a:sym typeface="Symbol" pitchFamily="18" charset="2"/>
              </a:rPr>
              <a:t>2i</a:t>
            </a:r>
            <a:r>
              <a:rPr lang="en-US" altLang="en-US" sz="2000" dirty="0" smtClean="0">
                <a:sym typeface="Symbol" pitchFamily="18" charset="2"/>
              </a:rPr>
              <a:t>,…, x</a:t>
            </a:r>
            <a:r>
              <a:rPr lang="en-US" altLang="en-US" sz="2000" baseline="-25000" dirty="0" smtClean="0">
                <a:sym typeface="Symbol" pitchFamily="18" charset="2"/>
              </a:rPr>
              <a:t>K-1,i</a:t>
            </a:r>
            <a:r>
              <a:rPr lang="en-US" altLang="en-US" sz="2000" dirty="0" smtClean="0">
                <a:sym typeface="Symbol" pitchFamily="18" charset="2"/>
              </a:rPr>
              <a:t>,</a:t>
            </a:r>
            <a:r>
              <a:rPr lang="en-US" altLang="en-US" sz="2000" b="1" dirty="0" smtClean="0">
                <a:solidFill>
                  <a:srgbClr val="0066FF"/>
                </a:solidFill>
                <a:sym typeface="Symbol" pitchFamily="18" charset="2"/>
              </a:rPr>
              <a:t>z</a:t>
            </a:r>
            <a:r>
              <a:rPr lang="en-US" altLang="en-US" sz="2000" b="1" baseline="-25000" dirty="0" smtClean="0">
                <a:solidFill>
                  <a:srgbClr val="0066FF"/>
                </a:solidFill>
                <a:sym typeface="Symbol" pitchFamily="18" charset="2"/>
              </a:rPr>
              <a:t>i</a:t>
            </a:r>
            <a:r>
              <a:rPr lang="en-US" altLang="en-US" sz="2000" dirty="0" smtClean="0">
                <a:sym typeface="Symbol" pitchFamily="18" charset="2"/>
              </a:rPr>
              <a:t>] =  g(x</a:t>
            </a:r>
            <a:r>
              <a:rPr lang="en-US" altLang="en-US" sz="2000" baseline="-25000" dirty="0" smtClean="0">
                <a:sym typeface="Symbol" pitchFamily="18" charset="2"/>
              </a:rPr>
              <a:t>1i</a:t>
            </a:r>
            <a:r>
              <a:rPr lang="en-US" altLang="en-US" sz="2000" dirty="0" smtClean="0">
                <a:sym typeface="Symbol" pitchFamily="18" charset="2"/>
              </a:rPr>
              <a:t>, x</a:t>
            </a:r>
            <a:r>
              <a:rPr lang="en-US" altLang="en-US" sz="2000" baseline="-25000" dirty="0" smtClean="0">
                <a:sym typeface="Symbol" pitchFamily="18" charset="2"/>
              </a:rPr>
              <a:t>2i</a:t>
            </a:r>
            <a:r>
              <a:rPr lang="en-US" altLang="en-US" sz="2000" dirty="0" smtClean="0">
                <a:sym typeface="Symbol" pitchFamily="18" charset="2"/>
              </a:rPr>
              <a:t>,…, x</a:t>
            </a:r>
            <a:r>
              <a:rPr lang="en-US" altLang="en-US" sz="2000" baseline="-25000" dirty="0" smtClean="0">
                <a:sym typeface="Symbol" pitchFamily="18" charset="2"/>
              </a:rPr>
              <a:t>K-1,i</a:t>
            </a:r>
            <a:r>
              <a:rPr lang="en-US" altLang="en-US" sz="2000" dirty="0" smtClean="0">
                <a:sym typeface="Symbol" pitchFamily="18" charset="2"/>
              </a:rPr>
              <a:t>,</a:t>
            </a:r>
            <a:r>
              <a:rPr lang="en-US" altLang="en-US" sz="2000" dirty="0" smtClean="0">
                <a:solidFill>
                  <a:srgbClr val="0066FF"/>
                </a:solidFill>
                <a:sym typeface="Symbol" pitchFamily="18" charset="2"/>
              </a:rPr>
              <a:t>z</a:t>
            </a:r>
            <a:r>
              <a:rPr lang="en-US" altLang="en-US" sz="2000" baseline="-25000" dirty="0" smtClean="0">
                <a:solidFill>
                  <a:srgbClr val="0066FF"/>
                </a:solidFill>
                <a:sym typeface="Symbol" pitchFamily="18" charset="2"/>
              </a:rPr>
              <a:t>i</a:t>
            </a:r>
            <a:r>
              <a:rPr lang="en-US" altLang="en-US" sz="2000" dirty="0" smtClean="0">
                <a:sym typeface="Symbol" pitchFamily="18" charset="2"/>
              </a:rPr>
              <a:t>)</a:t>
            </a:r>
          </a:p>
          <a:p>
            <a:pPr lvl="1" eaLnBrk="1" hangingPunct="1">
              <a:lnSpc>
                <a:spcPct val="80000"/>
              </a:lnSpc>
              <a:spcAft>
                <a:spcPts val="600"/>
              </a:spcAft>
              <a:buFont typeface="Wingdings" pitchFamily="2" charset="2"/>
              <a:buNone/>
            </a:pPr>
            <a:r>
              <a:rPr lang="en-US" altLang="en-US" sz="2000" dirty="0" smtClean="0">
                <a:sym typeface="Symbol" pitchFamily="18" charset="2"/>
              </a:rPr>
              <a:t>	  In the presence of the other variables, </a:t>
            </a:r>
            <a:r>
              <a:rPr lang="en-US" altLang="en-US" sz="2000" b="1" dirty="0" err="1" smtClean="0">
                <a:solidFill>
                  <a:srgbClr val="0066FF"/>
                </a:solidFill>
                <a:sym typeface="Symbol" pitchFamily="18" charset="2"/>
              </a:rPr>
              <a:t>z</a:t>
            </a:r>
            <a:r>
              <a:rPr lang="en-US" altLang="en-US" sz="2000" b="1" baseline="-25000" dirty="0" err="1" smtClean="0">
                <a:solidFill>
                  <a:srgbClr val="0066FF"/>
                </a:solidFill>
                <a:sym typeface="Symbol" pitchFamily="18" charset="2"/>
              </a:rPr>
              <a:t>i</a:t>
            </a:r>
            <a:r>
              <a:rPr lang="en-US" altLang="en-US" sz="2000" dirty="0" smtClean="0">
                <a:sym typeface="Symbol" pitchFamily="18" charset="2"/>
              </a:rPr>
              <a:t> “explains” </a:t>
            </a:r>
            <a:r>
              <a:rPr lang="en-US" altLang="en-US" sz="2000" b="1" dirty="0" err="1" smtClean="0">
                <a:solidFill>
                  <a:srgbClr val="FF0000"/>
                </a:solidFill>
                <a:sym typeface="Symbol" pitchFamily="18" charset="2"/>
              </a:rPr>
              <a:t>x</a:t>
            </a:r>
            <a:r>
              <a:rPr lang="en-US" altLang="en-US" sz="2000" b="1" baseline="-25000" dirty="0" err="1" smtClean="0">
                <a:solidFill>
                  <a:srgbClr val="FF0000"/>
                </a:solidFill>
                <a:sym typeface="Symbol" pitchFamily="18" charset="2"/>
              </a:rPr>
              <a:t>Ki</a:t>
            </a:r>
            <a:endParaRPr lang="en-US" altLang="en-US" sz="2000" b="1" dirty="0" smtClean="0">
              <a:solidFill>
                <a:srgbClr val="FF0000"/>
              </a:solidFill>
              <a:sym typeface="Symbol" pitchFamily="18" charset="2"/>
            </a:endParaRPr>
          </a:p>
          <a:p>
            <a:pPr eaLnBrk="1" hangingPunct="1">
              <a:lnSpc>
                <a:spcPct val="80000"/>
              </a:lnSpc>
              <a:spcAft>
                <a:spcPts val="600"/>
              </a:spcAft>
              <a:buNone/>
            </a:pPr>
            <a:r>
              <a:rPr lang="en-US" altLang="en-US" sz="2400" smtClean="0"/>
              <a:t>         </a:t>
            </a:r>
            <a:r>
              <a:rPr lang="en-US" altLang="en-US" sz="2000" smtClean="0"/>
              <a:t>A </a:t>
            </a:r>
            <a:r>
              <a:rPr lang="en-US" altLang="en-US" sz="2000" b="1" smtClean="0">
                <a:solidFill>
                  <a:srgbClr val="00B050"/>
                </a:solidFill>
              </a:rPr>
              <a:t>projection</a:t>
            </a:r>
            <a:r>
              <a:rPr lang="en-US" altLang="en-US" sz="2000" smtClean="0"/>
              <a:t> interpretation:  In the </a:t>
            </a:r>
            <a:r>
              <a:rPr lang="en-US" altLang="en-US" sz="2000" b="1" smtClean="0">
                <a:solidFill>
                  <a:srgbClr val="00B050"/>
                </a:solidFill>
              </a:rPr>
              <a:t>projection</a:t>
            </a:r>
          </a:p>
          <a:p>
            <a:pPr>
              <a:lnSpc>
                <a:spcPct val="80000"/>
              </a:lnSpc>
              <a:spcAft>
                <a:spcPts val="600"/>
              </a:spcAft>
              <a:buNone/>
            </a:pPr>
            <a:r>
              <a:rPr lang="en-US" altLang="en-US" sz="2000" smtClean="0"/>
              <a:t>           </a:t>
            </a:r>
            <a:r>
              <a:rPr lang="en-US" altLang="en-US" sz="2000" b="1" smtClean="0">
                <a:solidFill>
                  <a:srgbClr val="FF0000"/>
                </a:solidFill>
              </a:rPr>
              <a:t>x</a:t>
            </a:r>
            <a:r>
              <a:rPr lang="en-US" altLang="en-US" sz="2000" b="1" baseline="-25000" smtClean="0">
                <a:solidFill>
                  <a:srgbClr val="FF0000"/>
                </a:solidFill>
              </a:rPr>
              <a:t>Ki</a:t>
            </a:r>
            <a:r>
              <a:rPr lang="en-US" altLang="en-US" sz="2000" smtClean="0"/>
              <a:t> = </a:t>
            </a:r>
            <a:r>
              <a:rPr lang="el-GR" altLang="en-US" sz="2000" smtClean="0"/>
              <a:t>θ</a:t>
            </a:r>
            <a:r>
              <a:rPr lang="en-US" altLang="en-US" sz="2000" baseline="-25000" smtClean="0"/>
              <a:t>1</a:t>
            </a:r>
            <a:r>
              <a:rPr lang="en-US" altLang="en-US" sz="2000" smtClean="0"/>
              <a:t>x</a:t>
            </a:r>
            <a:r>
              <a:rPr lang="en-US" altLang="en-US" sz="2000" baseline="-25000" smtClean="0"/>
              <a:t>1i</a:t>
            </a:r>
            <a:r>
              <a:rPr lang="en-US" altLang="en-US" sz="2000" smtClean="0"/>
              <a:t>,+ </a:t>
            </a:r>
            <a:r>
              <a:rPr lang="el-GR" altLang="en-US" sz="2000" smtClean="0"/>
              <a:t>θ</a:t>
            </a:r>
            <a:r>
              <a:rPr lang="en-US" altLang="en-US" sz="2000" baseline="-25000" smtClean="0"/>
              <a:t>2</a:t>
            </a:r>
            <a:r>
              <a:rPr lang="en-US" altLang="en-US" sz="2000" smtClean="0"/>
              <a:t>x</a:t>
            </a:r>
            <a:r>
              <a:rPr lang="en-US" altLang="en-US" sz="2000" baseline="-25000" smtClean="0"/>
              <a:t>2i</a:t>
            </a:r>
            <a:r>
              <a:rPr lang="en-US" altLang="en-US" sz="2000" smtClean="0"/>
              <a:t> + … + </a:t>
            </a:r>
            <a:r>
              <a:rPr lang="el-GR" altLang="en-US" sz="2000" smtClean="0"/>
              <a:t>θ</a:t>
            </a:r>
            <a:r>
              <a:rPr lang="en-US" altLang="en-US" sz="2000" baseline="-25000" smtClean="0"/>
              <a:t>K-1</a:t>
            </a:r>
            <a:r>
              <a:rPr lang="en-US" altLang="en-US" sz="2000" smtClean="0"/>
              <a:t>x</a:t>
            </a:r>
            <a:r>
              <a:rPr lang="en-US" altLang="en-US" sz="2000" baseline="-25000" smtClean="0"/>
              <a:t>K-1,i</a:t>
            </a:r>
            <a:r>
              <a:rPr lang="en-US" altLang="en-US" sz="2000" smtClean="0"/>
              <a:t> + </a:t>
            </a:r>
            <a:r>
              <a:rPr lang="el-GR" altLang="en-US" sz="2000" smtClean="0"/>
              <a:t>θ</a:t>
            </a:r>
            <a:r>
              <a:rPr lang="en-US" altLang="en-US" sz="2000" baseline="-25000" smtClean="0"/>
              <a:t>K </a:t>
            </a:r>
            <a:r>
              <a:rPr lang="en-US" altLang="en-US" sz="2000" b="1" smtClean="0">
                <a:solidFill>
                  <a:srgbClr val="0066FF"/>
                </a:solidFill>
              </a:rPr>
              <a:t>z</a:t>
            </a:r>
            <a:r>
              <a:rPr lang="en-US" altLang="en-US" sz="2000" b="1" baseline="-25000" smtClean="0">
                <a:solidFill>
                  <a:srgbClr val="0066FF"/>
                </a:solidFill>
              </a:rPr>
              <a:t>i</a:t>
            </a:r>
            <a:r>
              <a:rPr lang="en-US" altLang="en-US" sz="2000" smtClean="0"/>
              <a:t>,   </a:t>
            </a:r>
            <a:r>
              <a:rPr lang="el-GR" altLang="en-US" sz="2000" smtClean="0"/>
              <a:t>θ</a:t>
            </a:r>
            <a:r>
              <a:rPr lang="en-US" altLang="en-US" sz="2000" baseline="-25000" smtClean="0"/>
              <a:t>K</a:t>
            </a:r>
            <a:r>
              <a:rPr lang="en-US" altLang="en-US" sz="2000" smtClean="0"/>
              <a:t> ≠ 0.  </a:t>
            </a:r>
          </a:p>
          <a:p>
            <a:pPr lvl="1">
              <a:lnSpc>
                <a:spcPct val="80000"/>
              </a:lnSpc>
              <a:spcAft>
                <a:spcPts val="600"/>
              </a:spcAft>
            </a:pPr>
            <a:r>
              <a:rPr lang="en-US" altLang="en-US" sz="2000" b="1" smtClean="0">
                <a:solidFill>
                  <a:srgbClr val="0066FF"/>
                </a:solidFill>
              </a:rPr>
              <a:t>[</a:t>
            </a:r>
            <a:r>
              <a:rPr lang="en-US" altLang="en-US" sz="2000" b="1" dirty="0" smtClean="0">
                <a:solidFill>
                  <a:srgbClr val="0066FF"/>
                </a:solidFill>
              </a:rPr>
              <a:t>EXOGENEITY] </a:t>
            </a:r>
            <a:r>
              <a:rPr lang="en-US" altLang="en-US" sz="2000" dirty="0" smtClean="0"/>
              <a:t>E[</a:t>
            </a:r>
            <a:r>
              <a:rPr lang="el-GR" altLang="en-US" sz="2000" dirty="0" smtClean="0">
                <a:sym typeface="Symbol" pitchFamily="18" charset="2"/>
              </a:rPr>
              <a:t>ε</a:t>
            </a:r>
            <a:r>
              <a:rPr lang="en-US" altLang="en-US" sz="2000" baseline="-25000" dirty="0" err="1" smtClean="0">
                <a:sym typeface="Symbol" pitchFamily="18" charset="2"/>
              </a:rPr>
              <a:t>i</a:t>
            </a:r>
            <a:r>
              <a:rPr lang="en-US" altLang="en-US" sz="2000" dirty="0" smtClean="0">
                <a:sym typeface="Symbol" pitchFamily="18" charset="2"/>
              </a:rPr>
              <a:t>| x</a:t>
            </a:r>
            <a:r>
              <a:rPr lang="en-US" altLang="en-US" sz="2000" baseline="-25000" dirty="0" smtClean="0">
                <a:sym typeface="Symbol" pitchFamily="18" charset="2"/>
              </a:rPr>
              <a:t>1i</a:t>
            </a:r>
            <a:r>
              <a:rPr lang="en-US" altLang="en-US" sz="2000" dirty="0" smtClean="0">
                <a:sym typeface="Symbol" pitchFamily="18" charset="2"/>
              </a:rPr>
              <a:t>, x</a:t>
            </a:r>
            <a:r>
              <a:rPr lang="en-US" altLang="en-US" sz="2000" baseline="-25000" dirty="0" smtClean="0">
                <a:sym typeface="Symbol" pitchFamily="18" charset="2"/>
              </a:rPr>
              <a:t>2i</a:t>
            </a:r>
            <a:r>
              <a:rPr lang="en-US" altLang="en-US" sz="2000" dirty="0" smtClean="0">
                <a:sym typeface="Symbol" pitchFamily="18" charset="2"/>
              </a:rPr>
              <a:t>,…, x</a:t>
            </a:r>
            <a:r>
              <a:rPr lang="en-US" altLang="en-US" sz="2000" baseline="-25000" dirty="0" smtClean="0">
                <a:sym typeface="Symbol" pitchFamily="18" charset="2"/>
              </a:rPr>
              <a:t>K-1,i</a:t>
            </a:r>
            <a:r>
              <a:rPr lang="en-US" altLang="en-US" sz="2000" dirty="0" smtClean="0">
                <a:sym typeface="Symbol" pitchFamily="18" charset="2"/>
              </a:rPr>
              <a:t>,</a:t>
            </a:r>
            <a:r>
              <a:rPr lang="en-US" altLang="en-US" sz="2000" b="1" dirty="0" smtClean="0">
                <a:solidFill>
                  <a:srgbClr val="0066FF"/>
                </a:solidFill>
                <a:sym typeface="Symbol" pitchFamily="18" charset="2"/>
              </a:rPr>
              <a:t>z</a:t>
            </a:r>
            <a:r>
              <a:rPr lang="en-US" altLang="en-US" sz="2000" b="1" baseline="-25000" dirty="0" smtClean="0">
                <a:solidFill>
                  <a:srgbClr val="0066FF"/>
                </a:solidFill>
                <a:sym typeface="Symbol" pitchFamily="18" charset="2"/>
              </a:rPr>
              <a:t>i</a:t>
            </a:r>
            <a:r>
              <a:rPr lang="en-US" altLang="en-US" sz="2000" dirty="0" smtClean="0">
                <a:sym typeface="Symbol" pitchFamily="18" charset="2"/>
              </a:rPr>
              <a:t>]   </a:t>
            </a:r>
            <a:r>
              <a:rPr lang="en-US" altLang="en-US" sz="2000" smtClean="0">
                <a:sym typeface="Symbol" pitchFamily="18" charset="2"/>
              </a:rPr>
              <a:t>= 0</a:t>
            </a:r>
          </a:p>
          <a:p>
            <a:pPr lvl="1">
              <a:lnSpc>
                <a:spcPct val="80000"/>
              </a:lnSpc>
              <a:spcAft>
                <a:spcPts val="600"/>
              </a:spcAft>
              <a:buNone/>
            </a:pPr>
            <a:r>
              <a:rPr lang="en-US" altLang="en-US" sz="2000" smtClean="0">
                <a:sym typeface="Symbol" pitchFamily="18" charset="2"/>
              </a:rPr>
              <a:t>    </a:t>
            </a:r>
            <a:r>
              <a:rPr lang="en-US" altLang="en-US" sz="2000" smtClean="0"/>
              <a:t>In the presence of the other variables, </a:t>
            </a:r>
            <a:r>
              <a:rPr lang="en-US" altLang="en-US" sz="2000" b="1" smtClean="0">
                <a:solidFill>
                  <a:srgbClr val="0066FF"/>
                </a:solidFill>
              </a:rPr>
              <a:t>z</a:t>
            </a:r>
            <a:r>
              <a:rPr lang="en-US" altLang="en-US" sz="2000" b="1" baseline="-25000" smtClean="0">
                <a:solidFill>
                  <a:srgbClr val="0066FF"/>
                </a:solidFill>
              </a:rPr>
              <a:t>i </a:t>
            </a:r>
            <a:r>
              <a:rPr lang="en-US" altLang="en-US" sz="2000" smtClean="0"/>
              <a:t>and </a:t>
            </a:r>
            <a:r>
              <a:rPr lang="el-GR" altLang="en-US" sz="2000" smtClean="0">
                <a:sym typeface="Symbol" pitchFamily="18" charset="2"/>
              </a:rPr>
              <a:t>ε</a:t>
            </a:r>
            <a:r>
              <a:rPr lang="en-US" altLang="en-US" sz="2000" baseline="-25000" smtClean="0">
                <a:sym typeface="Symbol" pitchFamily="18" charset="2"/>
              </a:rPr>
              <a:t>i </a:t>
            </a:r>
            <a:r>
              <a:rPr lang="en-US" altLang="en-US" sz="2000" smtClean="0">
                <a:sym typeface="Symbol" pitchFamily="18" charset="2"/>
              </a:rPr>
              <a:t>are uncorrelated</a:t>
            </a:r>
          </a:p>
          <a:p>
            <a:pPr lvl="1">
              <a:lnSpc>
                <a:spcPct val="80000"/>
              </a:lnSpc>
              <a:spcAft>
                <a:spcPts val="600"/>
              </a:spcAft>
            </a:pPr>
            <a:r>
              <a:rPr lang="en-US" altLang="en-US" sz="2000" smtClean="0"/>
              <a:t>Relevance can be verified. Exogeneity cannot. (It is theoretical.)</a:t>
            </a:r>
          </a:p>
          <a:p>
            <a:pPr lvl="1" eaLnBrk="1" hangingPunct="1">
              <a:lnSpc>
                <a:spcPct val="80000"/>
              </a:lnSpc>
              <a:spcAft>
                <a:spcPts val="600"/>
              </a:spcAft>
            </a:pPr>
            <a:endParaRPr lang="en-US" altLang="en-US" sz="2000" dirty="0" smtClean="0">
              <a:sym typeface="Symbol" pitchFamily="18" charset="2"/>
            </a:endParaRPr>
          </a:p>
          <a:p>
            <a:pPr lvl="1">
              <a:lnSpc>
                <a:spcPct val="80000"/>
              </a:lnSpc>
              <a:spcAft>
                <a:spcPts val="600"/>
              </a:spcAft>
              <a:buNone/>
            </a:pPr>
            <a:r>
              <a:rPr lang="en-US" altLang="en-US" sz="2000" smtClean="0"/>
              <a:t>   </a:t>
            </a:r>
            <a:endParaRPr lang="en-US" altLang="en-US" sz="2000" smtClean="0">
              <a:sym typeface="Symbol" pitchFamily="18" charset="2"/>
            </a:endParaRPr>
          </a:p>
        </p:txBody>
      </p:sp>
    </p:spTree>
    <p:extLst>
      <p:ext uri="{BB962C8B-B14F-4D97-AF65-F5344CB8AC3E}">
        <p14:creationId xmlns:p14="http://schemas.microsoft.com/office/powerpoint/2010/main" xmlns="" val="33181439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85800" y="762000"/>
            <a:ext cx="8229600" cy="530225"/>
          </a:xfrm>
        </p:spPr>
        <p:txBody>
          <a:bodyPr/>
          <a:lstStyle/>
          <a:p>
            <a:r>
              <a:rPr lang="en-US" altLang="en-US" smtClean="0"/>
              <a:t>Instrumental Variables</a:t>
            </a:r>
          </a:p>
        </p:txBody>
      </p:sp>
      <p:sp>
        <p:nvSpPr>
          <p:cNvPr id="4" name="Content Placeholder 3"/>
          <p:cNvSpPr>
            <a:spLocks noGrp="1"/>
          </p:cNvSpPr>
          <p:nvPr>
            <p:ph idx="1"/>
          </p:nvPr>
        </p:nvSpPr>
        <p:spPr>
          <a:xfrm>
            <a:off x="1447800" y="1676400"/>
            <a:ext cx="7315200" cy="4302125"/>
          </a:xfrm>
        </p:spPr>
        <p:txBody>
          <a:bodyPr/>
          <a:lstStyle/>
          <a:p>
            <a:pPr>
              <a:defRPr/>
            </a:pPr>
            <a:r>
              <a:rPr lang="en-US" dirty="0" smtClean="0"/>
              <a:t>Structure – two equation model</a:t>
            </a:r>
          </a:p>
          <a:p>
            <a:pPr lvl="1">
              <a:defRPr/>
            </a:pPr>
            <a:r>
              <a:rPr lang="en-US" dirty="0" smtClean="0"/>
              <a:t>LWAGE (</a:t>
            </a:r>
            <a:r>
              <a:rPr lang="en-US" b="1" dirty="0" smtClean="0">
                <a:solidFill>
                  <a:srgbClr val="FF0000"/>
                </a:solidFill>
              </a:rPr>
              <a:t>ED</a:t>
            </a:r>
            <a:r>
              <a:rPr lang="en-US" b="1" dirty="0" smtClean="0"/>
              <a:t>,</a:t>
            </a:r>
          </a:p>
          <a:p>
            <a:pPr marL="457200" lvl="1" indent="0">
              <a:buNone/>
              <a:defRPr/>
            </a:pPr>
            <a:r>
              <a:rPr lang="en-US" b="1" dirty="0" smtClean="0"/>
              <a:t>             EXP,EXPSQ,WKS,OCC,</a:t>
            </a:r>
            <a:br>
              <a:rPr lang="en-US" b="1" dirty="0" smtClean="0"/>
            </a:br>
            <a:r>
              <a:rPr lang="en-US" b="1" dirty="0" smtClean="0"/>
              <a:t>             SOUTH,SMSA,UNION</a:t>
            </a:r>
            <a:r>
              <a:rPr lang="en-US" dirty="0" smtClean="0"/>
              <a:t>)</a:t>
            </a:r>
          </a:p>
          <a:p>
            <a:pPr lvl="1">
              <a:defRPr/>
            </a:pPr>
            <a:r>
              <a:rPr lang="en-US" b="1" dirty="0" smtClean="0">
                <a:solidFill>
                  <a:srgbClr val="FF0000"/>
                </a:solidFill>
              </a:rPr>
              <a:t>ED</a:t>
            </a:r>
            <a:r>
              <a:rPr lang="en-US" dirty="0" smtClean="0"/>
              <a:t> (</a:t>
            </a:r>
            <a:r>
              <a:rPr lang="en-US" b="1" dirty="0" smtClean="0">
                <a:solidFill>
                  <a:srgbClr val="0066FF"/>
                </a:solidFill>
              </a:rPr>
              <a:t>MS</a:t>
            </a:r>
            <a:r>
              <a:rPr lang="en-US" dirty="0" smtClean="0"/>
              <a:t>, </a:t>
            </a:r>
            <a:r>
              <a:rPr lang="en-US" b="1" dirty="0" smtClean="0">
                <a:solidFill>
                  <a:srgbClr val="0066FF"/>
                </a:solidFill>
              </a:rPr>
              <a:t>FEM</a:t>
            </a:r>
            <a:r>
              <a:rPr lang="en-US" dirty="0" smtClean="0"/>
              <a:t>)</a:t>
            </a:r>
          </a:p>
          <a:p>
            <a:pPr lvl="1">
              <a:defRPr/>
            </a:pPr>
            <a:endParaRPr lang="en-US" dirty="0" smtClean="0"/>
          </a:p>
          <a:p>
            <a:pPr marL="69850" indent="-469900">
              <a:buSzPct val="70000"/>
              <a:defRPr/>
            </a:pPr>
            <a:r>
              <a:rPr lang="en-US" dirty="0" smtClean="0"/>
              <a:t>Reduced Form – combine equations: </a:t>
            </a:r>
            <a:br>
              <a:rPr lang="en-US" dirty="0" smtClean="0"/>
            </a:br>
            <a:r>
              <a:rPr lang="en-US" sz="3200" dirty="0" smtClean="0"/>
              <a:t>    </a:t>
            </a:r>
            <a:r>
              <a:rPr lang="en-US" sz="2400" dirty="0" smtClean="0"/>
              <a:t>LWAGE[</a:t>
            </a:r>
            <a:r>
              <a:rPr lang="en-US" sz="2400" b="1" dirty="0" smtClean="0">
                <a:solidFill>
                  <a:srgbClr val="FF0000"/>
                </a:solidFill>
              </a:rPr>
              <a:t>ED</a:t>
            </a:r>
            <a:r>
              <a:rPr lang="en-US" sz="2400" dirty="0" smtClean="0"/>
              <a:t> (</a:t>
            </a:r>
            <a:r>
              <a:rPr lang="en-US" sz="2400" b="1" dirty="0" smtClean="0">
                <a:solidFill>
                  <a:srgbClr val="0066FF"/>
                </a:solidFill>
              </a:rPr>
              <a:t>MS</a:t>
            </a:r>
            <a:r>
              <a:rPr lang="en-US" sz="2400" dirty="0" smtClean="0"/>
              <a:t>, </a:t>
            </a:r>
            <a:r>
              <a:rPr lang="en-US" sz="2400" b="1" dirty="0" smtClean="0">
                <a:solidFill>
                  <a:srgbClr val="0066FF"/>
                </a:solidFill>
              </a:rPr>
              <a:t>FEM</a:t>
            </a:r>
            <a:r>
              <a:rPr lang="en-US" sz="2400" dirty="0" smtClean="0"/>
              <a:t>),</a:t>
            </a:r>
            <a:br>
              <a:rPr lang="en-US" sz="2400" dirty="0" smtClean="0"/>
            </a:br>
            <a:r>
              <a:rPr lang="en-US" sz="2400" dirty="0" smtClean="0"/>
              <a:t>                 </a:t>
            </a:r>
            <a:r>
              <a:rPr lang="en-US" sz="2400" b="1" dirty="0" smtClean="0"/>
              <a:t>EXP,EXPSQ,WKS,OCC,</a:t>
            </a:r>
            <a:br>
              <a:rPr lang="en-US" sz="2400" b="1" dirty="0" smtClean="0"/>
            </a:br>
            <a:r>
              <a:rPr lang="en-US" sz="2400" b="1" dirty="0" smtClean="0"/>
              <a:t>                   SOUTH,SMSA,UNION </a:t>
            </a:r>
            <a:r>
              <a:rPr lang="en-US" sz="2400" dirty="0" smtClean="0"/>
              <a:t>]</a:t>
            </a:r>
          </a:p>
        </p:txBody>
      </p:sp>
    </p:spTree>
    <p:extLst>
      <p:ext uri="{BB962C8B-B14F-4D97-AF65-F5344CB8AC3E}">
        <p14:creationId xmlns:p14="http://schemas.microsoft.com/office/powerpoint/2010/main" xmlns="" val="40788932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a:xfrm>
            <a:off x="533400" y="609600"/>
            <a:ext cx="8229600" cy="530225"/>
          </a:xfrm>
        </p:spPr>
        <p:txBody>
          <a:bodyPr/>
          <a:lstStyle/>
          <a:p>
            <a:r>
              <a:rPr lang="en-US" dirty="0" smtClean="0"/>
              <a:t>Two Stage Least Squares Strategy</a:t>
            </a:r>
          </a:p>
        </p:txBody>
      </p:sp>
      <p:sp>
        <p:nvSpPr>
          <p:cNvPr id="5" name="Content Placeholder 4"/>
          <p:cNvSpPr>
            <a:spLocks noGrp="1"/>
          </p:cNvSpPr>
          <p:nvPr>
            <p:ph idx="1"/>
          </p:nvPr>
        </p:nvSpPr>
        <p:spPr>
          <a:xfrm>
            <a:off x="381000" y="1524000"/>
            <a:ext cx="8610600" cy="4302125"/>
          </a:xfrm>
        </p:spPr>
        <p:txBody>
          <a:bodyPr/>
          <a:lstStyle/>
          <a:p>
            <a:pPr marL="469900" lvl="1" indent="-469900">
              <a:buSzPct val="70000"/>
              <a:defRPr/>
            </a:pPr>
            <a:r>
              <a:rPr lang="en-US" sz="2800" dirty="0" smtClean="0"/>
              <a:t>Reduced Form: </a:t>
            </a:r>
            <a:br>
              <a:rPr lang="en-US" sz="2800" dirty="0" smtClean="0"/>
            </a:br>
            <a:r>
              <a:rPr lang="en-US" sz="2800" dirty="0" smtClean="0"/>
              <a:t>       LWAGE[ </a:t>
            </a:r>
            <a:r>
              <a:rPr lang="en-US" sz="2800" b="1" dirty="0" smtClean="0"/>
              <a:t>ED</a:t>
            </a:r>
            <a:r>
              <a:rPr lang="en-US" sz="2800" dirty="0" smtClean="0"/>
              <a:t> (</a:t>
            </a:r>
            <a:r>
              <a:rPr lang="en-US" sz="2800" b="1" dirty="0" smtClean="0">
                <a:solidFill>
                  <a:srgbClr val="0066FF"/>
                </a:solidFill>
              </a:rPr>
              <a:t>MS</a:t>
            </a:r>
            <a:r>
              <a:rPr lang="en-US" sz="2800" dirty="0" smtClean="0"/>
              <a:t>, </a:t>
            </a:r>
            <a:r>
              <a:rPr lang="en-US" sz="2800" b="1" dirty="0" smtClean="0">
                <a:solidFill>
                  <a:srgbClr val="0066FF"/>
                </a:solidFill>
              </a:rPr>
              <a:t>FEM</a:t>
            </a:r>
            <a:r>
              <a:rPr lang="en-US" sz="2800" b="1" dirty="0" smtClean="0">
                <a:solidFill>
                  <a:srgbClr val="000000"/>
                </a:solidFill>
              </a:rPr>
              <a:t>,X</a:t>
            </a:r>
            <a:r>
              <a:rPr lang="en-US" sz="2800" dirty="0" smtClean="0"/>
              <a:t>),</a:t>
            </a:r>
            <a:br>
              <a:rPr lang="en-US" sz="2800" dirty="0" smtClean="0"/>
            </a:br>
            <a:r>
              <a:rPr lang="en-US" sz="2800" dirty="0" smtClean="0"/>
              <a:t>                    </a:t>
            </a:r>
            <a:r>
              <a:rPr lang="en-US" sz="2800" b="1" dirty="0" smtClean="0"/>
              <a:t>EXP,EXPSQ,WKS,OCC,</a:t>
            </a:r>
            <a:br>
              <a:rPr lang="en-US" sz="2800" b="1" dirty="0" smtClean="0"/>
            </a:br>
            <a:r>
              <a:rPr lang="en-US" sz="2800" b="1" dirty="0" smtClean="0"/>
              <a:t>                     SOUTH,SMSA,UNION </a:t>
            </a:r>
            <a:r>
              <a:rPr lang="en-US" sz="2800" dirty="0" smtClean="0"/>
              <a:t>]</a:t>
            </a:r>
          </a:p>
          <a:p>
            <a:pPr>
              <a:defRPr/>
            </a:pPr>
            <a:r>
              <a:rPr lang="en-US" dirty="0" smtClean="0"/>
              <a:t>Strategy </a:t>
            </a:r>
          </a:p>
          <a:p>
            <a:pPr lvl="1">
              <a:defRPr/>
            </a:pPr>
            <a:r>
              <a:rPr lang="en-US" dirty="0" smtClean="0"/>
              <a:t>(1)  Purge ED of the influence of everything but MS, FEM (and the other variables). Predict ED using all exogenous information in the sample (</a:t>
            </a:r>
            <a:r>
              <a:rPr lang="en-US" b="1" dirty="0" smtClean="0"/>
              <a:t>X</a:t>
            </a:r>
            <a:r>
              <a:rPr lang="en-US" dirty="0" smtClean="0"/>
              <a:t> and </a:t>
            </a:r>
            <a:r>
              <a:rPr lang="en-US" b="1" dirty="0" smtClean="0">
                <a:solidFill>
                  <a:srgbClr val="0066FF"/>
                </a:solidFill>
              </a:rPr>
              <a:t>Z</a:t>
            </a:r>
            <a:r>
              <a:rPr lang="en-US" dirty="0" smtClean="0"/>
              <a:t>).</a:t>
            </a:r>
          </a:p>
          <a:p>
            <a:pPr lvl="1">
              <a:defRPr/>
            </a:pPr>
            <a:r>
              <a:rPr lang="en-US" dirty="0" smtClean="0"/>
              <a:t>(2)  Regress LWAGE on this prediction of ED and everything else.</a:t>
            </a:r>
          </a:p>
          <a:p>
            <a:pPr lvl="1">
              <a:defRPr/>
            </a:pPr>
            <a:r>
              <a:rPr lang="en-US" dirty="0" smtClean="0"/>
              <a:t>Standard errors must be adjusted for the predicted ED</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762000" y="1066800"/>
            <a:ext cx="8229600" cy="457200"/>
          </a:xfrm>
        </p:spPr>
        <p:txBody>
          <a:bodyPr/>
          <a:lstStyle/>
          <a:p>
            <a:r>
              <a:rPr lang="en-US" altLang="en-US" dirty="0" smtClean="0"/>
              <a:t>OLS Ignoring Endogeneity</a:t>
            </a:r>
          </a:p>
        </p:txBody>
      </p:sp>
      <p:pic>
        <p:nvPicPr>
          <p:cNvPr id="2867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8788" y="1524000"/>
            <a:ext cx="8304212"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bwMode="auto">
          <a:xfrm>
            <a:off x="533400" y="5257800"/>
            <a:ext cx="7715250" cy="304800"/>
          </a:xfrm>
          <a:prstGeom prst="rect">
            <a:avLst/>
          </a:prstGeom>
          <a:solidFill>
            <a:srgbClr val="C0000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7063386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TextBox 8"/>
          <p:cNvSpPr txBox="1">
            <a:spLocks noChangeArrowheads="1"/>
          </p:cNvSpPr>
          <p:nvPr/>
        </p:nvSpPr>
        <p:spPr bwMode="auto">
          <a:xfrm>
            <a:off x="5638800" y="1371600"/>
            <a:ext cx="3276600" cy="2032000"/>
          </a:xfrm>
          <a:prstGeom prst="rect">
            <a:avLst/>
          </a:prstGeom>
          <a:noFill/>
          <a:ln w="22225">
            <a:solidFill>
              <a:srgbClr val="8B00EA"/>
            </a:solidFill>
            <a:miter lim="800000"/>
            <a:headEnd/>
            <a:tailEnd/>
          </a:ln>
        </p:spPr>
        <p:txBody>
          <a:bodyPr>
            <a:spAutoFit/>
          </a:bodyPr>
          <a:lstStyle/>
          <a:p>
            <a:pPr eaLnBrk="0" hangingPunct="0"/>
            <a:r>
              <a:rPr lang="en-US" b="1" dirty="0">
                <a:latin typeface="Arial" charset="0"/>
              </a:rPr>
              <a:t>The weird results for the coefficient on ED happened because the instruments, </a:t>
            </a:r>
            <a:r>
              <a:rPr lang="en-US" b="1" dirty="0" smtClean="0">
                <a:latin typeface="Arial" charset="0"/>
              </a:rPr>
              <a:t>MS and FEM </a:t>
            </a:r>
            <a:r>
              <a:rPr lang="en-US" b="1" dirty="0">
                <a:latin typeface="Arial" charset="0"/>
              </a:rPr>
              <a:t>are </a:t>
            </a:r>
            <a:r>
              <a:rPr lang="en-US" b="1" dirty="0" smtClean="0">
                <a:latin typeface="Arial" charset="0"/>
              </a:rPr>
              <a:t>dummy </a:t>
            </a:r>
            <a:r>
              <a:rPr lang="en-US" b="1" dirty="0">
                <a:latin typeface="Arial" charset="0"/>
              </a:rPr>
              <a:t>variables.  There is not enough variation in these variables.</a:t>
            </a:r>
          </a:p>
        </p:txBody>
      </p:sp>
      <p:pic>
        <p:nvPicPr>
          <p:cNvPr id="24064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1325488"/>
            <a:ext cx="5257800" cy="484671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4"/>
          <p:cNvSpPr>
            <a:spLocks noChangeArrowheads="1"/>
          </p:cNvSpPr>
          <p:nvPr/>
        </p:nvSpPr>
        <p:spPr bwMode="auto">
          <a:xfrm>
            <a:off x="381000" y="3266634"/>
            <a:ext cx="3581400" cy="314765"/>
          </a:xfrm>
          <a:prstGeom prst="rect">
            <a:avLst/>
          </a:prstGeom>
          <a:solidFill>
            <a:srgbClr val="0099FF">
              <a:alpha val="32156"/>
            </a:srgbClr>
          </a:solidFill>
          <a:ln w="19050" algn="ctr">
            <a:solidFill>
              <a:schemeClr val="tx1"/>
            </a:solidFill>
            <a:round/>
            <a:headEnd/>
            <a:tailEnd/>
          </a:ln>
        </p:spPr>
        <p:txBody>
          <a:bodyPr wrap="none"/>
          <a:lstStyle/>
          <a:p>
            <a:pPr eaLnBrk="0" hangingPunct="0"/>
            <a:endParaRPr lang="en-US"/>
          </a:p>
        </p:txBody>
      </p:sp>
      <p:pic>
        <p:nvPicPr>
          <p:cNvPr id="24064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48400" y="4100513"/>
            <a:ext cx="1546799" cy="16906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10" name="Straight Arrow Connector 7"/>
          <p:cNvCxnSpPr>
            <a:cxnSpLocks noChangeShapeType="1"/>
          </p:cNvCxnSpPr>
          <p:nvPr/>
        </p:nvCxnSpPr>
        <p:spPr bwMode="auto">
          <a:xfrm>
            <a:off x="2133600" y="5486400"/>
            <a:ext cx="4114800" cy="0"/>
          </a:xfrm>
          <a:prstGeom prst="straightConnector1">
            <a:avLst/>
          </a:prstGeom>
          <a:noFill/>
          <a:ln w="28575" algn="ctr">
            <a:solidFill>
              <a:srgbClr val="8B00EA"/>
            </a:solidFill>
            <a:round/>
            <a:headEnd type="triangle" w="med" len="med"/>
            <a:tailEnd type="arrow" w="med" len="med"/>
          </a:ln>
        </p:spPr>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p:txBody>
          <a:bodyPr/>
          <a:lstStyle/>
          <a:p>
            <a:r>
              <a:rPr lang="en-US" altLang="en-US" dirty="0" smtClean="0"/>
              <a:t>Revisit the Source of Endogeneity</a:t>
            </a:r>
          </a:p>
        </p:txBody>
      </p:sp>
      <p:sp>
        <p:nvSpPr>
          <p:cNvPr id="31747" name="Content Placeholder 4"/>
          <p:cNvSpPr>
            <a:spLocks noGrp="1"/>
          </p:cNvSpPr>
          <p:nvPr>
            <p:ph idx="1"/>
          </p:nvPr>
        </p:nvSpPr>
        <p:spPr/>
        <p:txBody>
          <a:bodyPr/>
          <a:lstStyle/>
          <a:p>
            <a:pPr lvl="1"/>
            <a:r>
              <a:rPr lang="en-US" altLang="en-US" sz="2800" b="1" dirty="0" smtClean="0"/>
              <a:t>LWAGE</a:t>
            </a:r>
            <a:r>
              <a:rPr lang="en-US" altLang="en-US" sz="2800" dirty="0" smtClean="0"/>
              <a:t>   = f(</a:t>
            </a:r>
            <a:r>
              <a:rPr lang="en-US" altLang="en-US" sz="2800" b="1" dirty="0" smtClean="0">
                <a:solidFill>
                  <a:srgbClr val="FF0000"/>
                </a:solidFill>
              </a:rPr>
              <a:t>ED</a:t>
            </a:r>
            <a:r>
              <a:rPr lang="en-US" altLang="en-US" sz="2800" b="1" dirty="0" smtClean="0"/>
              <a:t>,</a:t>
            </a:r>
            <a:br>
              <a:rPr lang="en-US" altLang="en-US" sz="2800" b="1" dirty="0" smtClean="0"/>
            </a:br>
            <a:r>
              <a:rPr lang="en-US" altLang="en-US" sz="2800" b="1" dirty="0" smtClean="0"/>
              <a:t>                     EXP,EXPSQ,WKS,OCC,</a:t>
            </a:r>
            <a:br>
              <a:rPr lang="en-US" altLang="en-US" sz="2800" b="1" dirty="0" smtClean="0"/>
            </a:br>
            <a:r>
              <a:rPr lang="en-US" altLang="en-US" sz="2800" b="1" dirty="0" smtClean="0"/>
              <a:t>                     SOUTH,SMSA,UNION</a:t>
            </a:r>
            <a:r>
              <a:rPr lang="en-US" altLang="en-US" sz="2800" dirty="0" smtClean="0"/>
              <a:t>)  +  </a:t>
            </a:r>
            <a:r>
              <a:rPr lang="en-US" altLang="en-US" sz="2800" b="1" dirty="0" smtClean="0">
                <a:solidFill>
                  <a:srgbClr val="FF0000"/>
                </a:solidFill>
                <a:sym typeface="Symbol" pitchFamily="18" charset="2"/>
              </a:rPr>
              <a:t></a:t>
            </a:r>
          </a:p>
          <a:p>
            <a:pPr lvl="1"/>
            <a:r>
              <a:rPr lang="en-US" altLang="en-US" sz="2800" b="1" dirty="0" smtClean="0">
                <a:solidFill>
                  <a:srgbClr val="FF0000"/>
                </a:solidFill>
              </a:rPr>
              <a:t>ED</a:t>
            </a:r>
            <a:r>
              <a:rPr lang="en-US" altLang="en-US" sz="2800" dirty="0" smtClean="0"/>
              <a:t>          =  f(</a:t>
            </a:r>
            <a:r>
              <a:rPr lang="en-US" altLang="en-US" sz="2800" b="1" dirty="0" smtClean="0">
                <a:solidFill>
                  <a:srgbClr val="0066FF"/>
                </a:solidFill>
              </a:rPr>
              <a:t>MS,FEM</a:t>
            </a:r>
            <a:r>
              <a:rPr lang="en-US" altLang="en-US" sz="2800" b="1" dirty="0" smtClean="0"/>
              <a:t>,</a:t>
            </a:r>
            <a:br>
              <a:rPr lang="en-US" altLang="en-US" sz="2800" b="1" dirty="0" smtClean="0"/>
            </a:br>
            <a:r>
              <a:rPr lang="en-US" altLang="en-US" sz="2800" b="1" dirty="0" smtClean="0"/>
              <a:t>                     EXP,EXPSQ,WKS,OCC,</a:t>
            </a:r>
            <a:br>
              <a:rPr lang="en-US" altLang="en-US" sz="2800" b="1" dirty="0" smtClean="0"/>
            </a:br>
            <a:r>
              <a:rPr lang="en-US" altLang="en-US" sz="2800" b="1" dirty="0" smtClean="0"/>
              <a:t>                     SOUTH,SMSA,UNION</a:t>
            </a:r>
            <a:r>
              <a:rPr lang="en-US" altLang="en-US" sz="2800" dirty="0" smtClean="0"/>
              <a:t>)  +  </a:t>
            </a:r>
            <a:r>
              <a:rPr lang="en-US" altLang="en-US" sz="2800" b="1" dirty="0" smtClean="0">
                <a:solidFill>
                  <a:srgbClr val="FF0000"/>
                </a:solidFill>
              </a:rPr>
              <a:t>u</a:t>
            </a:r>
            <a:endParaRPr lang="en-US" altLang="en-US" sz="2800" b="1" dirty="0" smtClean="0">
              <a:solidFill>
                <a:srgbClr val="FF0000"/>
              </a:solidFill>
              <a:sym typeface="Symbol" pitchFamily="18" charset="2"/>
            </a:endParaRPr>
          </a:p>
        </p:txBody>
      </p:sp>
      <p:cxnSp>
        <p:nvCxnSpPr>
          <p:cNvPr id="31748" name="Straight Arrow Connector 6"/>
          <p:cNvCxnSpPr>
            <a:cxnSpLocks noChangeShapeType="1"/>
          </p:cNvCxnSpPr>
          <p:nvPr/>
        </p:nvCxnSpPr>
        <p:spPr bwMode="auto">
          <a:xfrm>
            <a:off x="4648200" y="2055813"/>
            <a:ext cx="3581400" cy="1587"/>
          </a:xfrm>
          <a:prstGeom prst="straightConnector1">
            <a:avLst/>
          </a:prstGeom>
          <a:noFill/>
          <a:ln w="38100" algn="ctr">
            <a:solidFill>
              <a:srgbClr val="FF3300"/>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31749" name="Straight Arrow Connector 8"/>
          <p:cNvCxnSpPr>
            <a:cxnSpLocks noChangeShapeType="1"/>
          </p:cNvCxnSpPr>
          <p:nvPr/>
        </p:nvCxnSpPr>
        <p:spPr bwMode="auto">
          <a:xfrm rot="5400000">
            <a:off x="7962107" y="2401094"/>
            <a:ext cx="533400" cy="1587"/>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31750" name="Straight Arrow Connector 10"/>
          <p:cNvCxnSpPr>
            <a:cxnSpLocks noChangeShapeType="1"/>
          </p:cNvCxnSpPr>
          <p:nvPr/>
        </p:nvCxnSpPr>
        <p:spPr bwMode="auto">
          <a:xfrm rot="5400000" flipH="1" flipV="1">
            <a:off x="7885907" y="3618706"/>
            <a:ext cx="838200" cy="1587"/>
          </a:xfrm>
          <a:prstGeom prst="straightConnector1">
            <a:avLst/>
          </a:prstGeom>
          <a:noFill/>
          <a:ln w="38100" algn="ctr">
            <a:solidFill>
              <a:srgbClr val="0066FF"/>
            </a:solidFill>
            <a:prstDash val="sysDash"/>
            <a:round/>
            <a:headEnd type="arrow" w="med" len="me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xmlns="" val="34504932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p:cNvSpPr>
          <p:nvPr>
            <p:ph type="title"/>
          </p:nvPr>
        </p:nvSpPr>
        <p:spPr>
          <a:xfrm>
            <a:off x="533400" y="838200"/>
            <a:ext cx="8229600" cy="762000"/>
          </a:xfrm>
        </p:spPr>
        <p:txBody>
          <a:bodyPr/>
          <a:lstStyle/>
          <a:p>
            <a:r>
              <a:rPr lang="en-US" altLang="en-US" smtClean="0"/>
              <a:t>Remove the Endogeneity by Using</a:t>
            </a:r>
            <a:br>
              <a:rPr lang="en-US" altLang="en-US" smtClean="0"/>
            </a:br>
            <a:r>
              <a:rPr lang="en-US" altLang="en-US" smtClean="0"/>
              <a:t>a Control Function</a:t>
            </a:r>
          </a:p>
        </p:txBody>
      </p:sp>
      <p:sp>
        <p:nvSpPr>
          <p:cNvPr id="32771" name="Content Placeholder 4"/>
          <p:cNvSpPr>
            <a:spLocks noGrp="1"/>
          </p:cNvSpPr>
          <p:nvPr>
            <p:ph idx="1"/>
          </p:nvPr>
        </p:nvSpPr>
        <p:spPr>
          <a:xfrm>
            <a:off x="304800" y="1905000"/>
            <a:ext cx="8610600" cy="4302125"/>
          </a:xfrm>
        </p:spPr>
        <p:txBody>
          <a:bodyPr/>
          <a:lstStyle/>
          <a:p>
            <a:pPr lvl="1"/>
            <a:r>
              <a:rPr lang="en-US" altLang="en-US" b="1" dirty="0" smtClean="0"/>
              <a:t>LWAGE</a:t>
            </a:r>
            <a:r>
              <a:rPr lang="en-US" altLang="en-US" dirty="0" smtClean="0"/>
              <a:t>   = f(</a:t>
            </a:r>
            <a:r>
              <a:rPr lang="en-US" altLang="en-US" b="1" dirty="0" smtClean="0">
                <a:solidFill>
                  <a:srgbClr val="FF0000"/>
                </a:solidFill>
              </a:rPr>
              <a:t>ED</a:t>
            </a:r>
            <a:r>
              <a:rPr lang="en-US" altLang="en-US" b="1" dirty="0" smtClean="0"/>
              <a:t>,</a:t>
            </a:r>
            <a:br>
              <a:rPr lang="en-US" altLang="en-US" b="1" dirty="0" smtClean="0"/>
            </a:br>
            <a:r>
              <a:rPr lang="en-US" altLang="en-US" b="1" dirty="0" smtClean="0"/>
              <a:t>                     EXP,EXPSQ,WKS,OCC,</a:t>
            </a:r>
            <a:br>
              <a:rPr lang="en-US" altLang="en-US" b="1" dirty="0" smtClean="0"/>
            </a:br>
            <a:r>
              <a:rPr lang="en-US" altLang="en-US" b="1" dirty="0" smtClean="0"/>
              <a:t>                     SOUTH,SMSA,UNION</a:t>
            </a:r>
            <a:r>
              <a:rPr lang="en-US" altLang="en-US" dirty="0" smtClean="0"/>
              <a:t>)  +  u +  </a:t>
            </a:r>
            <a:r>
              <a:rPr lang="en-US" altLang="en-US" dirty="0" smtClean="0">
                <a:sym typeface="Symbol" pitchFamily="18" charset="2"/>
              </a:rPr>
              <a:t></a:t>
            </a:r>
            <a:endParaRPr lang="en-US" altLang="en-US" b="1" dirty="0" smtClean="0"/>
          </a:p>
          <a:p>
            <a:pPr lvl="1"/>
            <a:r>
              <a:rPr lang="en-US" altLang="en-US" b="1" dirty="0" smtClean="0"/>
              <a:t>LWAGE</a:t>
            </a:r>
            <a:r>
              <a:rPr lang="en-US" altLang="en-US" dirty="0" smtClean="0"/>
              <a:t>   = f(</a:t>
            </a:r>
            <a:r>
              <a:rPr lang="en-US" altLang="en-US" b="1" dirty="0" smtClean="0">
                <a:solidFill>
                  <a:srgbClr val="FF0000"/>
                </a:solidFill>
              </a:rPr>
              <a:t>ED</a:t>
            </a:r>
            <a:r>
              <a:rPr lang="en-US" altLang="en-US" b="1" dirty="0" smtClean="0"/>
              <a:t>,</a:t>
            </a:r>
            <a:br>
              <a:rPr lang="en-US" altLang="en-US" b="1" dirty="0" smtClean="0"/>
            </a:br>
            <a:r>
              <a:rPr lang="en-US" altLang="en-US" b="1" dirty="0" smtClean="0"/>
              <a:t>                     EXP,EXPSQ,WKS,OCC,</a:t>
            </a:r>
            <a:br>
              <a:rPr lang="en-US" altLang="en-US" b="1" dirty="0" smtClean="0"/>
            </a:br>
            <a:r>
              <a:rPr lang="en-US" altLang="en-US" b="1" dirty="0" smtClean="0"/>
              <a:t>                     SOUTH,SMSA,UNION</a:t>
            </a:r>
            <a:r>
              <a:rPr lang="en-US" altLang="en-US" dirty="0" smtClean="0"/>
              <a:t>)  +  u  +  </a:t>
            </a:r>
            <a:r>
              <a:rPr lang="en-US" altLang="en-US" dirty="0" smtClean="0">
                <a:sym typeface="Symbol" pitchFamily="18" charset="2"/>
              </a:rPr>
              <a:t></a:t>
            </a:r>
          </a:p>
          <a:p>
            <a:pPr lvl="1"/>
            <a:r>
              <a:rPr lang="en-US" altLang="en-US" dirty="0" smtClean="0">
                <a:sym typeface="Symbol" pitchFamily="18" charset="2"/>
              </a:rPr>
              <a:t>Problem: ED is correlated with (</a:t>
            </a:r>
            <a:r>
              <a:rPr lang="en-US" altLang="en-US" dirty="0" smtClean="0"/>
              <a:t>u+</a:t>
            </a:r>
            <a:r>
              <a:rPr lang="en-US" altLang="en-US" dirty="0" smtClean="0">
                <a:sym typeface="Symbol" pitchFamily="18" charset="2"/>
              </a:rPr>
              <a:t>) so it is endogenous</a:t>
            </a:r>
          </a:p>
          <a:p>
            <a:pPr lvl="1"/>
            <a:r>
              <a:rPr lang="en-US" altLang="en-US" dirty="0" smtClean="0">
                <a:sym typeface="Symbol" pitchFamily="18" charset="2"/>
              </a:rPr>
              <a:t>Strategy</a:t>
            </a:r>
          </a:p>
          <a:p>
            <a:pPr lvl="2"/>
            <a:r>
              <a:rPr lang="en-US" altLang="en-US" dirty="0" smtClean="0">
                <a:sym typeface="Symbol" pitchFamily="18" charset="2"/>
              </a:rPr>
              <a:t>Estimate u</a:t>
            </a:r>
          </a:p>
          <a:p>
            <a:pPr lvl="2"/>
            <a:r>
              <a:rPr lang="en-US" altLang="en-US" dirty="0" smtClean="0">
                <a:sym typeface="Symbol" pitchFamily="18" charset="2"/>
              </a:rPr>
              <a:t>Add u to the equation.  ED is uncorrelated with  when u is in the equation.</a:t>
            </a:r>
          </a:p>
        </p:txBody>
      </p:sp>
      <p:cxnSp>
        <p:nvCxnSpPr>
          <p:cNvPr id="32772" name="Straight Arrow Connector 6"/>
          <p:cNvCxnSpPr>
            <a:cxnSpLocks noChangeShapeType="1"/>
          </p:cNvCxnSpPr>
          <p:nvPr/>
        </p:nvCxnSpPr>
        <p:spPr bwMode="auto">
          <a:xfrm>
            <a:off x="4086225" y="2055813"/>
            <a:ext cx="3276600" cy="1587"/>
          </a:xfrm>
          <a:prstGeom prst="straightConnector1">
            <a:avLst/>
          </a:prstGeom>
          <a:noFill/>
          <a:ln w="38100" algn="ctr">
            <a:solidFill>
              <a:srgbClr val="FF3300"/>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32773" name="Straight Arrow Connector 8"/>
          <p:cNvCxnSpPr>
            <a:cxnSpLocks noChangeShapeType="1"/>
          </p:cNvCxnSpPr>
          <p:nvPr/>
        </p:nvCxnSpPr>
        <p:spPr bwMode="auto">
          <a:xfrm rot="5400000">
            <a:off x="7095332" y="2401094"/>
            <a:ext cx="533400" cy="1587"/>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6" name="Straight Arrow Connector 6"/>
          <p:cNvCxnSpPr>
            <a:cxnSpLocks noChangeShapeType="1"/>
          </p:cNvCxnSpPr>
          <p:nvPr/>
        </p:nvCxnSpPr>
        <p:spPr bwMode="auto">
          <a:xfrm>
            <a:off x="3733800" y="3276600"/>
            <a:ext cx="3962400" cy="1588"/>
          </a:xfrm>
          <a:prstGeom prst="straightConnector1">
            <a:avLst/>
          </a:prstGeom>
          <a:noFill/>
          <a:ln w="38100" algn="ctr">
            <a:solidFill>
              <a:schemeClr val="accent3">
                <a:lumMod val="85000"/>
              </a:schemeClr>
            </a:solidFill>
            <a:round/>
            <a:headEnd type="arrow" w="med" len="med"/>
            <a:tailEnd type="arrow" w="med" len="med"/>
          </a:ln>
        </p:spPr>
      </p:cxnSp>
      <p:cxnSp>
        <p:nvCxnSpPr>
          <p:cNvPr id="9" name="Straight Arrow Connector 8"/>
          <p:cNvCxnSpPr>
            <a:cxnSpLocks noChangeShapeType="1"/>
          </p:cNvCxnSpPr>
          <p:nvPr/>
        </p:nvCxnSpPr>
        <p:spPr bwMode="auto">
          <a:xfrm rot="5400000">
            <a:off x="7428706" y="3618706"/>
            <a:ext cx="533400" cy="1588"/>
          </a:xfrm>
          <a:prstGeom prst="straightConnector1">
            <a:avLst/>
          </a:prstGeom>
          <a:noFill/>
          <a:ln w="38100" algn="ctr">
            <a:solidFill>
              <a:schemeClr val="accent3">
                <a:lumMod val="85000"/>
              </a:schemeClr>
            </a:solidFill>
            <a:round/>
            <a:headEnd/>
            <a:tailEnd type="arrow" w="med" len="med"/>
          </a:ln>
        </p:spPr>
      </p:cxnSp>
      <p:sp>
        <p:nvSpPr>
          <p:cNvPr id="32776" name="Rectangle 9"/>
          <p:cNvSpPr>
            <a:spLocks noChangeArrowheads="1"/>
          </p:cNvSpPr>
          <p:nvPr/>
        </p:nvSpPr>
        <p:spPr bwMode="auto">
          <a:xfrm>
            <a:off x="6934200" y="2743200"/>
            <a:ext cx="990600" cy="304800"/>
          </a:xfrm>
          <a:prstGeom prst="rect">
            <a:avLst/>
          </a:prstGeom>
          <a:noFill/>
          <a:ln w="19050" algn="ctr">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xmlns="" val="15023358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95300" y="1066800"/>
            <a:ext cx="8229600" cy="533400"/>
          </a:xfrm>
        </p:spPr>
        <p:txBody>
          <a:bodyPr/>
          <a:lstStyle/>
          <a:p>
            <a:r>
              <a:rPr lang="en-US" altLang="en-US" sz="2800" smtClean="0"/>
              <a:t>Auxiliary Regression for </a:t>
            </a:r>
            <a:br>
              <a:rPr lang="en-US" altLang="en-US" sz="2800" smtClean="0"/>
            </a:br>
            <a:r>
              <a:rPr lang="en-US" altLang="en-US" sz="2800" smtClean="0"/>
              <a:t>ED to Obtain Residuals</a:t>
            </a:r>
          </a:p>
        </p:txBody>
      </p:sp>
      <p:pic>
        <p:nvPicPr>
          <p:cNvPr id="3379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1676400"/>
            <a:ext cx="8001000" cy="4691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bwMode="auto">
          <a:xfrm>
            <a:off x="609600" y="1600200"/>
            <a:ext cx="1295400" cy="838200"/>
          </a:xfrm>
          <a:prstGeom prst="ellipse">
            <a:avLst/>
          </a:prstGeom>
          <a:solidFill>
            <a:srgbClr val="FF0000">
              <a:alpha val="2117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3" name="Left Brace 2"/>
          <p:cNvSpPr/>
          <p:nvPr/>
        </p:nvSpPr>
        <p:spPr bwMode="auto">
          <a:xfrm>
            <a:off x="762000" y="4267200"/>
            <a:ext cx="76200" cy="304800"/>
          </a:xfrm>
          <a:prstGeom prst="leftBrace">
            <a:avLst/>
          </a:prstGeom>
          <a:solidFill>
            <a:srgbClr val="FF0000"/>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Left Brace 5"/>
          <p:cNvSpPr/>
          <p:nvPr/>
        </p:nvSpPr>
        <p:spPr bwMode="auto">
          <a:xfrm>
            <a:off x="762000" y="4594860"/>
            <a:ext cx="76200" cy="1120140"/>
          </a:xfrm>
          <a:prstGeom prst="leftBrace">
            <a:avLst/>
          </a:prstGeom>
          <a:solidFill>
            <a:srgbClr val="0066FF"/>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TextBox 3"/>
          <p:cNvSpPr txBox="1"/>
          <p:nvPr/>
        </p:nvSpPr>
        <p:spPr>
          <a:xfrm>
            <a:off x="341745" y="4267200"/>
            <a:ext cx="572655" cy="261610"/>
          </a:xfrm>
          <a:prstGeom prst="rect">
            <a:avLst/>
          </a:prstGeom>
          <a:noFill/>
        </p:spPr>
        <p:txBody>
          <a:bodyPr wrap="square" rtlCol="0">
            <a:spAutoFit/>
          </a:bodyPr>
          <a:lstStyle/>
          <a:p>
            <a:r>
              <a:rPr lang="en-US" sz="1100" b="1" dirty="0" smtClean="0">
                <a:latin typeface="Tahoma" panose="020B0604030504040204" pitchFamily="34" charset="0"/>
                <a:ea typeface="Tahoma" panose="020B0604030504040204" pitchFamily="34" charset="0"/>
                <a:cs typeface="Tahoma" panose="020B0604030504040204" pitchFamily="34" charset="0"/>
              </a:rPr>
              <a:t>IVs</a:t>
            </a:r>
            <a:endParaRPr lang="en-US" sz="11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228600" y="4876800"/>
            <a:ext cx="572655" cy="430887"/>
          </a:xfrm>
          <a:prstGeom prst="rect">
            <a:avLst/>
          </a:prstGeom>
          <a:noFill/>
        </p:spPr>
        <p:txBody>
          <a:bodyPr wrap="square" rtlCol="0">
            <a:spAutoFit/>
          </a:bodyPr>
          <a:lstStyle/>
          <a:p>
            <a:r>
              <a:rPr lang="en-US" sz="1100" b="1" dirty="0" err="1" smtClean="0">
                <a:latin typeface="Tahoma" panose="020B0604030504040204" pitchFamily="34" charset="0"/>
                <a:ea typeface="Tahoma" panose="020B0604030504040204" pitchFamily="34" charset="0"/>
                <a:cs typeface="Tahoma" panose="020B0604030504040204" pitchFamily="34" charset="0"/>
              </a:rPr>
              <a:t>Exog</a:t>
            </a:r>
            <a:r>
              <a:rPr lang="en-US" sz="1100" b="1" dirty="0" smtClean="0">
                <a:latin typeface="Tahoma" panose="020B0604030504040204" pitchFamily="34" charset="0"/>
                <a:ea typeface="Tahoma" panose="020B0604030504040204" pitchFamily="34" charset="0"/>
                <a:cs typeface="Tahoma" panose="020B0604030504040204" pitchFamily="34" charset="0"/>
              </a:rPr>
              <a:t>. </a:t>
            </a:r>
            <a:r>
              <a:rPr lang="en-US" sz="1100" b="1" dirty="0" err="1" smtClean="0">
                <a:latin typeface="Tahoma" panose="020B0604030504040204" pitchFamily="34" charset="0"/>
                <a:ea typeface="Tahoma" panose="020B0604030504040204" pitchFamily="34" charset="0"/>
                <a:cs typeface="Tahoma" panose="020B0604030504040204" pitchFamily="34" charset="0"/>
              </a:rPr>
              <a:t>Vars</a:t>
            </a:r>
            <a:endParaRPr lang="en-US" sz="1100" b="1"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Box 5"/>
          <p:cNvSpPr txBox="1">
            <a:spLocks noChangeArrowheads="1"/>
          </p:cNvSpPr>
          <p:nvPr/>
        </p:nvSpPr>
        <p:spPr bwMode="auto">
          <a:xfrm>
            <a:off x="457200" y="1066800"/>
            <a:ext cx="8116887" cy="523875"/>
          </a:xfrm>
          <a:prstGeom prst="rect">
            <a:avLst/>
          </a:prstGeom>
          <a:noFill/>
          <a:ln w="9525">
            <a:noFill/>
            <a:miter lim="800000"/>
            <a:headEnd/>
            <a:tailEnd/>
          </a:ln>
        </p:spPr>
        <p:txBody>
          <a:bodyPr>
            <a:spAutoFit/>
          </a:bodyPr>
          <a:lstStyle/>
          <a:p>
            <a:pPr eaLnBrk="0" hangingPunct="0"/>
            <a:r>
              <a:rPr lang="en-US" sz="2800" b="1">
                <a:solidFill>
                  <a:srgbClr val="7030A0"/>
                </a:solidFill>
                <a:latin typeface="Arial" charset="0"/>
              </a:rPr>
              <a:t>OLS with Residual (Control Function) Added</a:t>
            </a:r>
          </a:p>
        </p:txBody>
      </p:sp>
      <p:sp>
        <p:nvSpPr>
          <p:cNvPr id="40965" name="TextBox 6"/>
          <p:cNvSpPr txBox="1">
            <a:spLocks noChangeArrowheads="1"/>
          </p:cNvSpPr>
          <p:nvPr/>
        </p:nvSpPr>
        <p:spPr bwMode="auto">
          <a:xfrm>
            <a:off x="7543800" y="3048000"/>
            <a:ext cx="914400" cy="369888"/>
          </a:xfrm>
          <a:prstGeom prst="rect">
            <a:avLst/>
          </a:prstGeom>
          <a:noFill/>
          <a:ln w="9525">
            <a:noFill/>
            <a:miter lim="800000"/>
            <a:headEnd/>
            <a:tailEnd/>
          </a:ln>
        </p:spPr>
        <p:txBody>
          <a:bodyPr>
            <a:spAutoFit/>
          </a:bodyPr>
          <a:lstStyle/>
          <a:p>
            <a:pPr eaLnBrk="0" hangingPunct="0"/>
            <a:r>
              <a:rPr lang="en-US" b="1">
                <a:solidFill>
                  <a:srgbClr val="7030A0"/>
                </a:solidFill>
                <a:latin typeface="Arial" charset="0"/>
              </a:rPr>
              <a:t>2SLS</a:t>
            </a:r>
          </a:p>
        </p:txBody>
      </p:sp>
      <p:pic>
        <p:nvPicPr>
          <p:cNvPr id="24269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1657350"/>
            <a:ext cx="6976964" cy="42100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a:spLocks noChangeArrowheads="1"/>
          </p:cNvSpPr>
          <p:nvPr/>
        </p:nvSpPr>
        <p:spPr bwMode="auto">
          <a:xfrm>
            <a:off x="457200" y="4838700"/>
            <a:ext cx="6400800" cy="228600"/>
          </a:xfrm>
          <a:prstGeom prst="rect">
            <a:avLst/>
          </a:prstGeom>
          <a:solidFill>
            <a:srgbClr val="CCCC00">
              <a:alpha val="20000"/>
            </a:srgbClr>
          </a:solidFill>
          <a:ln w="19050" algn="ctr">
            <a:solidFill>
              <a:schemeClr val="tx1"/>
            </a:solidFill>
            <a:round/>
            <a:headEnd/>
            <a:tailEnd/>
          </a:ln>
        </p:spPr>
        <p:txBody>
          <a:bodyPr wrap="none"/>
          <a:lstStyle/>
          <a:p>
            <a:pPr eaLnBrk="0" hangingPunct="0"/>
            <a:endParaRPr lang="en-US"/>
          </a:p>
        </p:txBody>
      </p:sp>
      <p:pic>
        <p:nvPicPr>
          <p:cNvPr id="24269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92399" y="3590778"/>
            <a:ext cx="1585495" cy="18194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81000" y="685800"/>
            <a:ext cx="8229600" cy="609600"/>
          </a:xfrm>
        </p:spPr>
        <p:txBody>
          <a:bodyPr/>
          <a:lstStyle/>
          <a:p>
            <a:r>
              <a:rPr lang="en-US" sz="2800" b="1" smtClean="0">
                <a:latin typeface="Arial" pitchFamily="34" charset="0"/>
                <a:cs typeface="Arial" pitchFamily="34" charset="0"/>
              </a:rPr>
              <a:t>A Warning About Control Function Estimators:</a:t>
            </a:r>
            <a:br>
              <a:rPr lang="en-US" sz="2800" b="1" smtClean="0">
                <a:latin typeface="Arial" pitchFamily="34" charset="0"/>
                <a:cs typeface="Arial" pitchFamily="34" charset="0"/>
              </a:rPr>
            </a:br>
            <a:r>
              <a:rPr lang="en-US" sz="2800" b="1" smtClean="0">
                <a:latin typeface="Arial" pitchFamily="34" charset="0"/>
                <a:cs typeface="Arial" pitchFamily="34" charset="0"/>
              </a:rPr>
              <a:t>The standard errors must be adjusted.</a:t>
            </a:r>
          </a:p>
        </p:txBody>
      </p:sp>
      <p:pic>
        <p:nvPicPr>
          <p:cNvPr id="24371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1371600"/>
            <a:ext cx="7391400" cy="51294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7"/>
          <p:cNvSpPr>
            <a:spLocks noChangeArrowheads="1"/>
          </p:cNvSpPr>
          <p:nvPr/>
        </p:nvSpPr>
        <p:spPr bwMode="auto">
          <a:xfrm>
            <a:off x="533400" y="1447800"/>
            <a:ext cx="4876800" cy="381000"/>
          </a:xfrm>
          <a:prstGeom prst="rect">
            <a:avLst/>
          </a:prstGeom>
          <a:solidFill>
            <a:srgbClr val="CCCC00">
              <a:alpha val="20000"/>
            </a:srgbClr>
          </a:solidFill>
          <a:ln w="19050" algn="ctr">
            <a:solidFill>
              <a:schemeClr val="tx1"/>
            </a:solidFill>
            <a:round/>
            <a:headEnd/>
            <a:tailEnd/>
          </a:ln>
        </p:spPr>
        <p:txBody>
          <a:bodyPr wrap="none"/>
          <a:lstStyle/>
          <a:p>
            <a:pPr eaLnBrk="0" hangingPunct="0"/>
            <a:endParaRPr lang="en-US"/>
          </a:p>
        </p:txBody>
      </p:sp>
      <p:sp>
        <p:nvSpPr>
          <p:cNvPr id="8" name="Rectangle 7"/>
          <p:cNvSpPr>
            <a:spLocks noChangeArrowheads="1"/>
          </p:cNvSpPr>
          <p:nvPr/>
        </p:nvSpPr>
        <p:spPr bwMode="auto">
          <a:xfrm>
            <a:off x="533400" y="3810000"/>
            <a:ext cx="4876800" cy="445187"/>
          </a:xfrm>
          <a:prstGeom prst="rect">
            <a:avLst/>
          </a:prstGeom>
          <a:solidFill>
            <a:srgbClr val="CCCC00">
              <a:alpha val="20000"/>
            </a:srgbClr>
          </a:solidFill>
          <a:ln w="19050" algn="ctr">
            <a:solidFill>
              <a:schemeClr val="tx1"/>
            </a:solidFill>
            <a:round/>
            <a:headEnd/>
            <a:tailEnd/>
          </a:ln>
        </p:spPr>
        <p:txBody>
          <a:bodyPr wrap="none"/>
          <a:lstStyle/>
          <a:p>
            <a:pPr eaLnBrk="0" hangingPunct="0"/>
            <a:endParaRPr lang="en-US"/>
          </a:p>
        </p:txBody>
      </p:sp>
      <p:graphicFrame>
        <p:nvGraphicFramePr>
          <p:cNvPr id="6" name="Object 5"/>
          <p:cNvGraphicFramePr>
            <a:graphicFrameLocks noChangeAspect="1"/>
          </p:cNvGraphicFramePr>
          <p:nvPr/>
        </p:nvGraphicFramePr>
        <p:xfrm>
          <a:off x="5753100" y="3829050"/>
          <a:ext cx="1803400" cy="393700"/>
        </p:xfrm>
        <a:graphic>
          <a:graphicData uri="http://schemas.openxmlformats.org/presentationml/2006/ole">
            <p:oleObj spid="_x0000_s205826" name="Equation" r:id="rId5" imgW="1803240" imgH="393480" progId="Equation.DSMT4">
              <p:embed/>
            </p:oleObj>
          </a:graphicData>
        </a:graphic>
      </p:graphicFrame>
      <p:sp>
        <p:nvSpPr>
          <p:cNvPr id="9" name="Rectangle 8"/>
          <p:cNvSpPr/>
          <p:nvPr/>
        </p:nvSpPr>
        <p:spPr bwMode="auto">
          <a:xfrm>
            <a:off x="5715000" y="3810000"/>
            <a:ext cx="1905000" cy="457200"/>
          </a:xfrm>
          <a:prstGeom prst="rect">
            <a:avLst/>
          </a:prstGeom>
          <a:solidFill>
            <a:srgbClr val="FF0000">
              <a:alpha val="27843"/>
            </a:srgbClr>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3028950" y="4752975"/>
            <a:ext cx="990600" cy="152400"/>
          </a:xfrm>
          <a:prstGeom prst="rect">
            <a:avLst/>
          </a:prstGeom>
          <a:solidFill>
            <a:srgbClr val="FF0000">
              <a:alpha val="27843"/>
            </a:srgbClr>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3048000" y="2371725"/>
            <a:ext cx="990600" cy="152400"/>
          </a:xfrm>
          <a:prstGeom prst="rect">
            <a:avLst/>
          </a:prstGeom>
          <a:solidFill>
            <a:srgbClr val="FF0000">
              <a:alpha val="27843"/>
            </a:srgbClr>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4419600" y="1638300"/>
            <a:ext cx="990600" cy="152400"/>
          </a:xfrm>
          <a:prstGeom prst="rect">
            <a:avLst/>
          </a:prstGeom>
          <a:solidFill>
            <a:srgbClr val="FF0000">
              <a:alpha val="27843"/>
            </a:srgbClr>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4419600" y="4010025"/>
            <a:ext cx="990600" cy="152400"/>
          </a:xfrm>
          <a:prstGeom prst="rect">
            <a:avLst/>
          </a:prstGeom>
          <a:solidFill>
            <a:srgbClr val="FF0000">
              <a:alpha val="27843"/>
            </a:srgbClr>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TextBox 5"/>
          <p:cNvSpPr txBox="1">
            <a:spLocks noChangeArrowheads="1"/>
          </p:cNvSpPr>
          <p:nvPr/>
        </p:nvSpPr>
        <p:spPr bwMode="auto">
          <a:xfrm>
            <a:off x="838200" y="6367730"/>
            <a:ext cx="8001000" cy="46166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200" b="1">
                <a:solidFill>
                  <a:srgbClr val="FF0000"/>
                </a:solidFill>
                <a:latin typeface="Arial" charset="0"/>
                <a:cs typeface="Arial" charset="0"/>
              </a:rPr>
              <a:t>Sum of squares is not computed correctly because U is in the </a:t>
            </a:r>
            <a:r>
              <a:rPr lang="en-US" altLang="en-US" sz="1200" b="1" smtClean="0">
                <a:solidFill>
                  <a:srgbClr val="FF0000"/>
                </a:solidFill>
                <a:latin typeface="Arial" charset="0"/>
                <a:cs typeface="Arial" charset="0"/>
              </a:rPr>
              <a:t>regression.  A </a:t>
            </a:r>
            <a:r>
              <a:rPr lang="en-US" altLang="en-US" sz="1200" b="1">
                <a:solidFill>
                  <a:srgbClr val="FF0000"/>
                </a:solidFill>
                <a:latin typeface="Arial" charset="0"/>
                <a:cs typeface="Arial" charset="0"/>
              </a:rPr>
              <a:t>general result. Control function estimators usually require a fix to the estimated covariance matrix for the estimator.</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smtClean="0"/>
              <a:t>An Endogeneity Test? (Hausman)</a:t>
            </a:r>
          </a:p>
        </p:txBody>
      </p:sp>
      <p:sp>
        <p:nvSpPr>
          <p:cNvPr id="80899" name="Rectangle 3"/>
          <p:cNvSpPr>
            <a:spLocks noGrp="1" noChangeArrowheads="1"/>
          </p:cNvSpPr>
          <p:nvPr>
            <p:ph idx="1"/>
          </p:nvPr>
        </p:nvSpPr>
        <p:spPr/>
        <p:txBody>
          <a:bodyPr/>
          <a:lstStyle/>
          <a:p>
            <a:pPr>
              <a:lnSpc>
                <a:spcPct val="90000"/>
              </a:lnSpc>
              <a:buFont typeface="Wingdings" pitchFamily="2" charset="2"/>
              <a:buNone/>
            </a:pPr>
            <a:r>
              <a:rPr lang="en-US" altLang="en-US" dirty="0" smtClean="0"/>
              <a:t>                Exogenous                      Endogenous</a:t>
            </a:r>
            <a:br>
              <a:rPr lang="en-US" altLang="en-US" dirty="0" smtClean="0"/>
            </a:br>
            <a:r>
              <a:rPr lang="en-US" altLang="en-US" dirty="0" smtClean="0"/>
              <a:t/>
            </a:r>
            <a:br>
              <a:rPr lang="en-US" altLang="en-US" dirty="0" smtClean="0"/>
            </a:br>
            <a:r>
              <a:rPr lang="en-US" altLang="en-US" dirty="0" smtClean="0"/>
              <a:t>OLS      Consistent, Efficient        Inconsistent</a:t>
            </a:r>
            <a:br>
              <a:rPr lang="en-US" altLang="en-US" dirty="0" smtClean="0"/>
            </a:br>
            <a:r>
              <a:rPr lang="en-US" altLang="en-US" dirty="0" smtClean="0"/>
              <a:t>      </a:t>
            </a:r>
            <a:br>
              <a:rPr lang="en-US" altLang="en-US" dirty="0" smtClean="0"/>
            </a:br>
            <a:r>
              <a:rPr lang="en-US" altLang="en-US" dirty="0" smtClean="0"/>
              <a:t>2SLS     Consistent, Inefficient     Consistent</a:t>
            </a:r>
            <a:br>
              <a:rPr lang="en-US" altLang="en-US" dirty="0" smtClean="0"/>
            </a:br>
            <a:endParaRPr lang="en-US" altLang="en-US" dirty="0" smtClean="0"/>
          </a:p>
          <a:p>
            <a:pPr>
              <a:lnSpc>
                <a:spcPct val="90000"/>
              </a:lnSpc>
              <a:buFont typeface="Wingdings" pitchFamily="2" charset="2"/>
              <a:buNone/>
            </a:pPr>
            <a:r>
              <a:rPr lang="en-US" altLang="en-US" dirty="0" smtClean="0"/>
              <a:t>               Base a test on  </a:t>
            </a:r>
            <a:r>
              <a:rPr lang="en-US" altLang="en-US" b="1" dirty="0" smtClean="0"/>
              <a:t>d</a:t>
            </a:r>
            <a:r>
              <a:rPr lang="en-US" altLang="en-US" dirty="0" smtClean="0"/>
              <a:t>  =  </a:t>
            </a:r>
            <a:r>
              <a:rPr lang="en-US" altLang="en-US" b="1" dirty="0" smtClean="0"/>
              <a:t>b</a:t>
            </a:r>
            <a:r>
              <a:rPr lang="en-US" altLang="en-US" baseline="-25000" dirty="0" smtClean="0"/>
              <a:t>2SLS</a:t>
            </a:r>
            <a:r>
              <a:rPr lang="en-US" altLang="en-US" dirty="0" smtClean="0"/>
              <a:t> -  </a:t>
            </a:r>
            <a:r>
              <a:rPr lang="en-US" altLang="en-US" b="1" dirty="0" err="1" smtClean="0"/>
              <a:t>b</a:t>
            </a:r>
            <a:r>
              <a:rPr lang="en-US" altLang="en-US" baseline="-25000" dirty="0" err="1" smtClean="0"/>
              <a:t>OLS</a:t>
            </a:r>
            <a:r>
              <a:rPr lang="en-US" altLang="en-US" dirty="0" smtClean="0"/>
              <a:t/>
            </a:r>
            <a:br>
              <a:rPr lang="en-US" altLang="en-US" dirty="0" smtClean="0"/>
            </a:br>
            <a:r>
              <a:rPr lang="en-US" altLang="en-US" dirty="0" smtClean="0"/>
              <a:t>            Use a Wald statistic, </a:t>
            </a:r>
            <a:r>
              <a:rPr lang="en-US" altLang="en-US" b="1" dirty="0" smtClean="0"/>
              <a:t>d</a:t>
            </a:r>
            <a:r>
              <a:rPr lang="en-US" altLang="en-US" dirty="0" smtClean="0"/>
              <a:t>’[</a:t>
            </a:r>
            <a:r>
              <a:rPr lang="en-US" altLang="en-US" dirty="0" err="1" smtClean="0"/>
              <a:t>Var</a:t>
            </a:r>
            <a:r>
              <a:rPr lang="en-US" altLang="en-US" dirty="0" smtClean="0"/>
              <a:t>(</a:t>
            </a:r>
            <a:r>
              <a:rPr lang="en-US" altLang="en-US" b="1" dirty="0" smtClean="0"/>
              <a:t>d</a:t>
            </a:r>
            <a:r>
              <a:rPr lang="en-US" altLang="en-US" dirty="0" smtClean="0"/>
              <a:t>)]</a:t>
            </a:r>
            <a:r>
              <a:rPr lang="en-US" altLang="en-US" baseline="30000" dirty="0" smtClean="0"/>
              <a:t>-1</a:t>
            </a:r>
            <a:r>
              <a:rPr lang="en-US" altLang="en-US" b="1" dirty="0" smtClean="0"/>
              <a:t>d</a:t>
            </a:r>
            <a:endParaRPr lang="en-US" altLang="en-US" b="1" baseline="-25000" dirty="0" smtClean="0"/>
          </a:p>
          <a:p>
            <a:pPr>
              <a:lnSpc>
                <a:spcPct val="90000"/>
              </a:lnSpc>
              <a:buFont typeface="Wingdings" pitchFamily="2" charset="2"/>
              <a:buNone/>
            </a:pPr>
            <a:r>
              <a:rPr lang="en-US" altLang="en-US" baseline="-25000" dirty="0" smtClean="0"/>
              <a:t>     </a:t>
            </a:r>
            <a:r>
              <a:rPr lang="en-US" altLang="en-US" dirty="0" smtClean="0"/>
              <a:t>            What to use for the variance matrix?</a:t>
            </a:r>
            <a:br>
              <a:rPr lang="en-US" altLang="en-US" dirty="0" smtClean="0"/>
            </a:br>
            <a:r>
              <a:rPr lang="en-US" altLang="en-US" dirty="0" smtClean="0"/>
              <a:t>            </a:t>
            </a:r>
            <a:r>
              <a:rPr lang="en-US" altLang="en-US" dirty="0" err="1" smtClean="0"/>
              <a:t>Hausman</a:t>
            </a:r>
            <a:r>
              <a:rPr lang="en-US" altLang="en-US" dirty="0" smtClean="0"/>
              <a:t>:  </a:t>
            </a:r>
            <a:r>
              <a:rPr lang="en-US" altLang="en-US" b="1" dirty="0" smtClean="0"/>
              <a:t>V</a:t>
            </a:r>
            <a:r>
              <a:rPr lang="en-US" altLang="en-US" baseline="-25000" dirty="0" smtClean="0"/>
              <a:t>2SLS</a:t>
            </a:r>
            <a:r>
              <a:rPr lang="en-US" altLang="en-US" dirty="0" smtClean="0"/>
              <a:t>  -  </a:t>
            </a:r>
            <a:r>
              <a:rPr lang="en-US" altLang="en-US" b="1" dirty="0" smtClean="0"/>
              <a:t>V</a:t>
            </a:r>
            <a:r>
              <a:rPr lang="en-US" altLang="en-US" baseline="-25000" dirty="0" smtClean="0"/>
              <a:t>OLS</a:t>
            </a:r>
            <a:r>
              <a:rPr lang="en-US" altLang="en-US" dirty="0" smtClean="0"/>
              <a:t>  </a:t>
            </a:r>
          </a:p>
        </p:txBody>
      </p:sp>
      <p:sp>
        <p:nvSpPr>
          <p:cNvPr id="80900" name="Line 4"/>
          <p:cNvSpPr>
            <a:spLocks noChangeShapeType="1"/>
          </p:cNvSpPr>
          <p:nvPr/>
        </p:nvSpPr>
        <p:spPr bwMode="auto">
          <a:xfrm>
            <a:off x="5867400" y="1752600"/>
            <a:ext cx="0" cy="22098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lstStyle/>
          <a:p>
            <a:endParaRPr lang="en-US"/>
          </a:p>
        </p:txBody>
      </p:sp>
      <p:sp>
        <p:nvSpPr>
          <p:cNvPr id="80901" name="Line 5"/>
          <p:cNvSpPr>
            <a:spLocks noChangeShapeType="1"/>
          </p:cNvSpPr>
          <p:nvPr/>
        </p:nvSpPr>
        <p:spPr bwMode="auto">
          <a:xfrm>
            <a:off x="990600" y="2438400"/>
            <a:ext cx="76962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lstStyle/>
          <a:p>
            <a:endParaRPr lang="en-US"/>
          </a:p>
        </p:txBody>
      </p:sp>
      <p:sp>
        <p:nvSpPr>
          <p:cNvPr id="80902" name="Line 6"/>
          <p:cNvSpPr>
            <a:spLocks noChangeShapeType="1"/>
          </p:cNvSpPr>
          <p:nvPr/>
        </p:nvSpPr>
        <p:spPr bwMode="auto">
          <a:xfrm>
            <a:off x="990600" y="3276600"/>
            <a:ext cx="76962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lstStyle/>
          <a:p>
            <a:endParaRPr lang="en-US"/>
          </a:p>
        </p:txBody>
      </p:sp>
    </p:spTree>
    <p:extLst>
      <p:ext uri="{BB962C8B-B14F-4D97-AF65-F5344CB8AC3E}">
        <p14:creationId xmlns:p14="http://schemas.microsoft.com/office/powerpoint/2010/main" xmlns="" val="7715722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3"/>
          <p:cNvSpPr>
            <a:spLocks noGrp="1"/>
          </p:cNvSpPr>
          <p:nvPr>
            <p:ph type="title"/>
          </p:nvPr>
        </p:nvSpPr>
        <p:spPr>
          <a:xfrm>
            <a:off x="381000" y="762000"/>
            <a:ext cx="8229600" cy="1139825"/>
          </a:xfrm>
        </p:spPr>
        <p:txBody>
          <a:bodyPr/>
          <a:lstStyle/>
          <a:p>
            <a:r>
              <a:rPr lang="en-US" altLang="en-US" smtClean="0"/>
              <a:t>Hausman Test</a:t>
            </a:r>
          </a:p>
        </p:txBody>
      </p:sp>
      <p:pic>
        <p:nvPicPr>
          <p:cNvPr id="8192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7400" y="2209800"/>
            <a:ext cx="5502275"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2286000" y="4650129"/>
            <a:ext cx="4343400" cy="369332"/>
          </a:xfrm>
          <a:prstGeom prst="rect">
            <a:avLst/>
          </a:prstGeom>
          <a:noFill/>
        </p:spPr>
        <p:txBody>
          <a:bodyPr wrap="square" rtlCol="0">
            <a:spAutoFit/>
          </a:bodyPr>
          <a:lstStyle/>
          <a:p>
            <a:r>
              <a:rPr lang="en-US" b="1" smtClean="0">
                <a:latin typeface="Arial" panose="020B0604020202020204" pitchFamily="34" charset="0"/>
                <a:cs typeface="Arial" panose="020B0604020202020204" pitchFamily="34" charset="0"/>
              </a:rPr>
              <a:t>Chi squared with 1 degree of freedom</a:t>
            </a:r>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134612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304800" y="838200"/>
            <a:ext cx="8229600" cy="762000"/>
          </a:xfrm>
        </p:spPr>
        <p:txBody>
          <a:bodyPr/>
          <a:lstStyle/>
          <a:p>
            <a:r>
              <a:rPr lang="en-US" altLang="en-US" smtClean="0"/>
              <a:t>Endogeneity Test:  Wu</a:t>
            </a:r>
          </a:p>
        </p:txBody>
      </p:sp>
      <p:sp>
        <p:nvSpPr>
          <p:cNvPr id="83971" name="Rectangle 3"/>
          <p:cNvSpPr>
            <a:spLocks noGrp="1" noChangeArrowheads="1"/>
          </p:cNvSpPr>
          <p:nvPr>
            <p:ph idx="1"/>
          </p:nvPr>
        </p:nvSpPr>
        <p:spPr/>
        <p:txBody>
          <a:bodyPr/>
          <a:lstStyle/>
          <a:p>
            <a:r>
              <a:rPr lang="en-US" altLang="en-US" smtClean="0"/>
              <a:t>Simplified Hausman Test:  Wu test.</a:t>
            </a:r>
          </a:p>
          <a:p>
            <a:r>
              <a:rPr lang="en-US" altLang="en-US" smtClean="0"/>
              <a:t>Regress </a:t>
            </a:r>
            <a:r>
              <a:rPr lang="en-US" altLang="en-US" b="1" smtClean="0"/>
              <a:t>y</a:t>
            </a:r>
            <a:r>
              <a:rPr lang="en-US" altLang="en-US" smtClean="0"/>
              <a:t> on </a:t>
            </a:r>
            <a:r>
              <a:rPr lang="en-US" altLang="en-US" b="1" smtClean="0"/>
              <a:t>X</a:t>
            </a:r>
            <a:r>
              <a:rPr lang="en-US" altLang="en-US" smtClean="0"/>
              <a:t> and     estimated for the endogenous part of </a:t>
            </a:r>
            <a:r>
              <a:rPr lang="en-US" altLang="en-US" b="1" smtClean="0"/>
              <a:t>X</a:t>
            </a:r>
            <a:r>
              <a:rPr lang="en-US" altLang="en-US" smtClean="0"/>
              <a:t>.  Then use an ordinary Wald test.</a:t>
            </a:r>
          </a:p>
          <a:p>
            <a:r>
              <a:rPr lang="en-US" altLang="en-US" b="1" smtClean="0">
                <a:solidFill>
                  <a:srgbClr val="FF0000"/>
                </a:solidFill>
              </a:rPr>
              <a:t>Variable addition test</a:t>
            </a:r>
          </a:p>
        </p:txBody>
      </p:sp>
      <p:graphicFrame>
        <p:nvGraphicFramePr>
          <p:cNvPr id="83972" name="Object 4"/>
          <p:cNvGraphicFramePr>
            <a:graphicFrameLocks noChangeAspect="1"/>
          </p:cNvGraphicFramePr>
          <p:nvPr>
            <p:extLst>
              <p:ext uri="{D42A27DB-BD31-4B8C-83A1-F6EECF244321}">
                <p14:modId xmlns:p14="http://schemas.microsoft.com/office/powerpoint/2010/main" xmlns="" val="3355266873"/>
              </p:ext>
            </p:extLst>
          </p:nvPr>
        </p:nvGraphicFramePr>
        <p:xfrm>
          <a:off x="4114800" y="2286000"/>
          <a:ext cx="381000" cy="498475"/>
        </p:xfrm>
        <a:graphic>
          <a:graphicData uri="http://schemas.openxmlformats.org/presentationml/2006/ole">
            <p:oleObj spid="_x0000_s120856" name="Equation" r:id="rId3" imgW="164885" imgH="215619" progId="Equation.DSMT4">
              <p:embed/>
            </p:oleObj>
          </a:graphicData>
        </a:graphic>
      </p:graphicFrame>
    </p:spTree>
    <p:extLst>
      <p:ext uri="{BB962C8B-B14F-4D97-AF65-F5344CB8AC3E}">
        <p14:creationId xmlns:p14="http://schemas.microsoft.com/office/powerpoint/2010/main" xmlns="" val="30227269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381001"/>
            <a:ext cx="8229600" cy="838200"/>
          </a:xfrm>
        </p:spPr>
        <p:txBody>
          <a:bodyPr/>
          <a:lstStyle/>
          <a:p>
            <a:r>
              <a:rPr lang="en-US" altLang="en-US" dirty="0" smtClean="0"/>
              <a:t>Wu Variable Addition Test</a:t>
            </a:r>
          </a:p>
        </p:txBody>
      </p:sp>
      <p:pic>
        <p:nvPicPr>
          <p:cNvPr id="84995"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1600200"/>
            <a:ext cx="7848600" cy="51468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7"/>
          <p:cNvSpPr>
            <a:spLocks noChangeArrowheads="1"/>
          </p:cNvSpPr>
          <p:nvPr/>
        </p:nvSpPr>
        <p:spPr bwMode="auto">
          <a:xfrm>
            <a:off x="838200" y="5764305"/>
            <a:ext cx="7543800" cy="228600"/>
          </a:xfrm>
          <a:prstGeom prst="rect">
            <a:avLst/>
          </a:prstGeom>
          <a:solidFill>
            <a:srgbClr val="CCCC00">
              <a:alpha val="30196"/>
            </a:srgbClr>
          </a:solidFill>
          <a:ln w="19050" algn="ctr">
            <a:no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xmlns="" val="1860820789"/>
      </p:ext>
    </p:extLst>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14109</TotalTime>
  <Words>1235</Words>
  <Application>Microsoft Office PowerPoint</Application>
  <PresentationFormat>On-screen Show (4:3)</PresentationFormat>
  <Paragraphs>245</Paragraphs>
  <Slides>56</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58" baseType="lpstr">
      <vt:lpstr>Level</vt:lpstr>
      <vt:lpstr>Equation</vt:lpstr>
      <vt:lpstr>Slide 1</vt:lpstr>
      <vt:lpstr>Slide 2</vt:lpstr>
      <vt:lpstr>Slide 3</vt:lpstr>
      <vt:lpstr>Slide 4</vt:lpstr>
      <vt:lpstr>Slide 5</vt:lpstr>
      <vt:lpstr>From Jones and Schurer (2011)</vt:lpstr>
      <vt:lpstr>A First Look at the Data Descriptive Statistics</vt:lpstr>
      <vt:lpstr>Cornwell and Rupert Panel Data</vt:lpstr>
      <vt:lpstr>Slide 9</vt:lpstr>
      <vt:lpstr>Slide 10</vt:lpstr>
      <vt:lpstr>Slide 11</vt:lpstr>
      <vt:lpstr>Slide 12</vt:lpstr>
      <vt:lpstr>Histogram: Pooled data obscure within person variation</vt:lpstr>
      <vt:lpstr>Kernel density estimator suggests the underlying distribution for a continuous variable</vt:lpstr>
      <vt:lpstr>Kernel Estimator for LWAGE</vt:lpstr>
      <vt:lpstr>Objective: Impact of Education        on (log) Wage</vt:lpstr>
      <vt:lpstr>Simple Linear Regression</vt:lpstr>
      <vt:lpstr>Multiple Regression</vt:lpstr>
      <vt:lpstr>Nonlinear Specification:  Quadratic Effect of Experience</vt:lpstr>
      <vt:lpstr>Model Implication: Effect of Experience and Male vs. Female</vt:lpstr>
      <vt:lpstr>Partial Effect of Experience: Coefficients do not tell the story</vt:lpstr>
      <vt:lpstr>Slide 22</vt:lpstr>
      <vt:lpstr>Interaction Effect Gender Difference in Partial Effects</vt:lpstr>
      <vt:lpstr>Partial Effect of a Year of Education E[logWage]/ED=ED + ED*FEM *FEM Note, the effect is positive.   Effect is larger for women.</vt:lpstr>
      <vt:lpstr>Gender Effect Varies by Years of Education -0.67961 is misleading</vt:lpstr>
      <vt:lpstr>Hypothesis Tests About Coefficients</vt:lpstr>
      <vt:lpstr>Hypothesis of the Model:  All Coefficients Equal Zero</vt:lpstr>
      <vt:lpstr>Hypotheses</vt:lpstr>
      <vt:lpstr>Hypothesis: Education Effect = 0 Is Education “significant?” I.e., significantly different from zero</vt:lpstr>
      <vt:lpstr>Testing Strategy 1. Does the restriction significantly change the estimation criterion? Does the model fit better when Exp and Exp2 are included then when not?  Fit both models and compare.</vt:lpstr>
      <vt:lpstr>Testing Strategy 2. Do the estimated coefficients on  Exp and Exp2 appear to be close to zero? Fit the full model and measure how far the coefficients  are from zero with a Wald statistic.</vt:lpstr>
      <vt:lpstr>Slide 32</vt:lpstr>
      <vt:lpstr>Model Fit</vt:lpstr>
      <vt:lpstr>Source of Endogeneity: Omitted Variable Aggregate Data and Multinomial Choice:  The Model of Berry, Levinsohn and Pakes</vt:lpstr>
      <vt:lpstr>Theoretical Foundation</vt:lpstr>
      <vt:lpstr>BLP Automobile Market</vt:lpstr>
      <vt:lpstr>Random Utility Model</vt:lpstr>
      <vt:lpstr>Endogenous Prices: Demand side</vt:lpstr>
      <vt:lpstr>Cornwell and Rupert Data</vt:lpstr>
      <vt:lpstr>The Effect of Education on LWAGE</vt:lpstr>
      <vt:lpstr>What Influences LWAGE?</vt:lpstr>
      <vt:lpstr>An Exogenous Influence</vt:lpstr>
      <vt:lpstr>Instrumental Variable Estimation in the Most Common Case</vt:lpstr>
      <vt:lpstr>Instrumental Variables</vt:lpstr>
      <vt:lpstr>Two Stage Least Squares Strategy</vt:lpstr>
      <vt:lpstr>OLS Ignoring Endogeneity</vt:lpstr>
      <vt:lpstr>Slide 47</vt:lpstr>
      <vt:lpstr>Revisit the Source of Endogeneity</vt:lpstr>
      <vt:lpstr>Remove the Endogeneity by Using a Control Function</vt:lpstr>
      <vt:lpstr>Auxiliary Regression for  ED to Obtain Residuals</vt:lpstr>
      <vt:lpstr>Slide 51</vt:lpstr>
      <vt:lpstr>A Warning About Control Function Estimators: The standard errors must be adjusted.</vt:lpstr>
      <vt:lpstr>An Endogeneity Test? (Hausman)</vt:lpstr>
      <vt:lpstr>Hausman Test</vt:lpstr>
      <vt:lpstr>Endogeneity Test:  Wu</vt:lpstr>
      <vt:lpstr>Wu Variable Addition Test</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191</cp:revision>
  <dcterms:created xsi:type="dcterms:W3CDTF">2001-06-17T19:05:03Z</dcterms:created>
  <dcterms:modified xsi:type="dcterms:W3CDTF">2017-08-26T16:52:44Z</dcterms:modified>
</cp:coreProperties>
</file>