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9"/>
  </p:notesMasterIdLst>
  <p:handoutMasterIdLst>
    <p:handoutMasterId r:id="rId20"/>
  </p:handoutMasterIdLst>
  <p:sldIdLst>
    <p:sldId id="622" r:id="rId2"/>
    <p:sldId id="481" r:id="rId3"/>
    <p:sldId id="624" r:id="rId4"/>
    <p:sldId id="472" r:id="rId5"/>
    <p:sldId id="471" r:id="rId6"/>
    <p:sldId id="549" r:id="rId7"/>
    <p:sldId id="550" r:id="rId8"/>
    <p:sldId id="625" r:id="rId9"/>
    <p:sldId id="553" r:id="rId10"/>
    <p:sldId id="554" r:id="rId11"/>
    <p:sldId id="620" r:id="rId12"/>
    <p:sldId id="621" r:id="rId13"/>
    <p:sldId id="560" r:id="rId14"/>
    <p:sldId id="562" r:id="rId15"/>
    <p:sldId id="563" r:id="rId16"/>
    <p:sldId id="565" r:id="rId17"/>
    <p:sldId id="56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FF0000"/>
    <a:srgbClr val="99CC00"/>
    <a:srgbClr val="8B00EA"/>
    <a:srgbClr val="CCCC00"/>
    <a:srgbClr val="0066FF"/>
    <a:srgbClr val="CCECFF"/>
    <a:srgbClr val="000000"/>
    <a:srgbClr val="FFFFFF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13863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984823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0991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13133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C283E-7D96-43F4-9C82-34A866719C23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24754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827442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49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35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359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8600" y="59164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/16: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1.2 – Extensions of the Linear Regression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10" r:id="rId6"/>
    <p:sldLayoutId id="2147483709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Extensions of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Linear Regression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 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Robust </a:t>
            </a:r>
            <a:r>
              <a:rPr lang="en-US" smtClean="0"/>
              <a:t>Covariance Matrix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Bootstrap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Linear Regression Model</a:t>
            </a:r>
          </a:p>
          <a:p>
            <a:r>
              <a:rPr lang="en-US" dirty="0" smtClean="0"/>
              <a:t>Quantile Regression</a:t>
            </a:r>
          </a:p>
        </p:txBody>
      </p:sp>
      <p:pic>
        <p:nvPicPr>
          <p:cNvPr id="7" name="Content Placeholder 5" descr="EA7co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599" y="2895600"/>
            <a:ext cx="1953585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533400"/>
          </a:xfrm>
        </p:spPr>
        <p:txBody>
          <a:bodyPr/>
          <a:lstStyle/>
          <a:p>
            <a:r>
              <a:rPr lang="en-US" smtClean="0"/>
              <a:t>Regression with Conventional Standard Errors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315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457200"/>
          </a:xfrm>
        </p:spPr>
        <p:txBody>
          <a:bodyPr/>
          <a:lstStyle/>
          <a:p>
            <a:r>
              <a:rPr lang="en-US" smtClean="0"/>
              <a:t>Robust Covariance Matrices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362200"/>
            <a:ext cx="7924800" cy="36576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Robust </a:t>
            </a:r>
            <a:r>
              <a:rPr lang="en-US" b="1" smtClean="0">
                <a:solidFill>
                  <a:srgbClr val="FF0000"/>
                </a:solidFill>
              </a:rPr>
              <a:t>standard </a:t>
            </a:r>
            <a:r>
              <a:rPr lang="en-US" b="1" smtClean="0">
                <a:solidFill>
                  <a:srgbClr val="FF0000"/>
                </a:solidFill>
              </a:rPr>
              <a:t>errors</a:t>
            </a:r>
            <a:r>
              <a:rPr lang="en-US" smtClean="0"/>
              <a:t>; (</a:t>
            </a:r>
            <a:r>
              <a:rPr lang="en-US" b="1" smtClean="0"/>
              <a:t>b</a:t>
            </a:r>
            <a:r>
              <a:rPr lang="en-US" smtClean="0"/>
              <a:t> is not “robust”) </a:t>
            </a:r>
            <a:endParaRPr lang="en-US" dirty="0" smtClean="0"/>
          </a:p>
          <a:p>
            <a:pPr lvl="1"/>
            <a:r>
              <a:rPr lang="en-US" dirty="0" smtClean="0"/>
              <a:t>Robust to: </a:t>
            </a:r>
            <a:r>
              <a:rPr lang="en-US" dirty="0" err="1" smtClean="0"/>
              <a:t>Heteroscedasticty</a:t>
            </a:r>
            <a:endParaRPr lang="en-US" dirty="0" smtClean="0"/>
          </a:p>
          <a:p>
            <a:pPr lvl="1"/>
            <a:r>
              <a:rPr lang="en-US" dirty="0" smtClean="0"/>
              <a:t>Not robust to: (all considered later)</a:t>
            </a:r>
          </a:p>
          <a:p>
            <a:pPr lvl="2"/>
            <a:r>
              <a:rPr lang="en-US" dirty="0" smtClean="0"/>
              <a:t>Correlation across observations</a:t>
            </a:r>
          </a:p>
          <a:p>
            <a:pPr lvl="2"/>
            <a:r>
              <a:rPr lang="en-US" dirty="0" smtClean="0"/>
              <a:t>Individual unobserved heterogeneity</a:t>
            </a:r>
          </a:p>
          <a:p>
            <a:pPr lvl="2"/>
            <a:r>
              <a:rPr lang="en-US" dirty="0" smtClean="0"/>
              <a:t>Incorrect model specification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Robust inference</a:t>
            </a:r>
            <a:r>
              <a:rPr lang="en-US" dirty="0" smtClean="0"/>
              <a:t> means hypothesis tests and confidence intervals using robust covariance matrices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21009392"/>
              </p:ext>
            </p:extLst>
          </p:nvPr>
        </p:nvGraphicFramePr>
        <p:xfrm>
          <a:off x="1219200" y="1143000"/>
          <a:ext cx="5334000" cy="1254125"/>
        </p:xfrm>
        <a:graphic>
          <a:graphicData uri="http://schemas.openxmlformats.org/presentationml/2006/ole">
            <p:oleObj spid="_x0000_s3111" name="Equation" r:id="rId4" imgW="2323092" imgH="54586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sz="2800" dirty="0" smtClean="0"/>
              <a:t>Heteroscedasticity Robust Covariance Matrix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6663575" cy="458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124200"/>
            <a:ext cx="169216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3505200" y="3733800"/>
            <a:ext cx="36518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arrow" w="med" len="med"/>
            <a:tailEnd type="arrow" w="med" len="med"/>
          </a:ln>
          <a:effectLst/>
        </p:spPr>
      </p:cxnSp>
      <p:sp>
        <p:nvSpPr>
          <p:cNvPr id="4" name="Rectangle 3"/>
          <p:cNvSpPr/>
          <p:nvPr/>
        </p:nvSpPr>
        <p:spPr bwMode="auto">
          <a:xfrm>
            <a:off x="457200" y="2743200"/>
            <a:ext cx="4343401" cy="348734"/>
          </a:xfrm>
          <a:prstGeom prst="rect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5867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 the conflict: Test favors heteroscedasticity. </a:t>
            </a:r>
            <a:b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Robust VC matrix </a:t>
            </a:r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essentially </a:t>
            </a:r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same.</a:t>
            </a:r>
            <a:endParaRPr lang="en-US" b="1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2667000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686800" cy="530225"/>
          </a:xfrm>
        </p:spPr>
        <p:txBody>
          <a:bodyPr/>
          <a:lstStyle/>
          <a:p>
            <a:r>
              <a:rPr lang="en-US" sz="2800" smtClean="0"/>
              <a:t>Bootstrap Estimation of the Asymptotic </a:t>
            </a:r>
            <a:br>
              <a:rPr lang="en-US" sz="2800" smtClean="0"/>
            </a:br>
            <a:r>
              <a:rPr lang="en-US" sz="2800" smtClean="0"/>
              <a:t>Variance of an Estimator</a:t>
            </a:r>
            <a:endParaRPr 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22860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Known form of asymptotic variance: 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from known results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Unknown form, known generalities about properties: Use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bootstrapping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Root N consistency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 Algorithm</a:t>
            </a:r>
            <a:endParaRPr lang="en-US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30710" y="4191000"/>
          <a:ext cx="4660490" cy="914400"/>
        </p:xfrm>
        <a:graphic>
          <a:graphicData uri="http://schemas.openxmlformats.org/presentationml/2006/ole">
            <p:oleObj spid="_x0000_s33793" name="Equation" r:id="rId4" imgW="200628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r>
              <a:rPr lang="en-US" b="1" smtClean="0"/>
              <a:t>Application to Spanish Dairy </a:t>
            </a:r>
            <a:r>
              <a:rPr lang="en-US" b="1" smtClean="0"/>
              <a:t>Farms</a:t>
            </a:r>
            <a:br>
              <a:rPr lang="en-US" b="1" smtClean="0"/>
            </a:br>
            <a:r>
              <a:rPr lang="en-US" b="0" smtClean="0"/>
              <a:t>ln</a:t>
            </a:r>
            <a:r>
              <a:rPr lang="en-US" smtClean="0"/>
              <a:t>y=b</a:t>
            </a:r>
            <a:r>
              <a:rPr lang="en-US" baseline="-25000" smtClean="0"/>
              <a:t>1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+b</a:t>
            </a:r>
            <a:r>
              <a:rPr lang="en-US" baseline="-25000" smtClean="0"/>
              <a:t>2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2</a:t>
            </a:r>
            <a:r>
              <a:rPr lang="en-US" smtClean="0"/>
              <a:t>+b</a:t>
            </a:r>
            <a:r>
              <a:rPr lang="en-US" baseline="-25000" smtClean="0"/>
              <a:t>3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3</a:t>
            </a:r>
            <a:r>
              <a:rPr lang="en-US" smtClean="0"/>
              <a:t>+b</a:t>
            </a:r>
            <a:r>
              <a:rPr lang="en-US" baseline="-25000" smtClean="0"/>
              <a:t>4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4</a:t>
            </a:r>
            <a:r>
              <a:rPr lang="en-US" smtClean="0"/>
              <a:t>+</a:t>
            </a:r>
            <a:r>
              <a:rPr lang="en-US" sz="4400" smtClean="0">
                <a:sym typeface="Symbol"/>
              </a:rPr>
              <a:t></a:t>
            </a:r>
            <a:endParaRPr lang="en-US" sz="4400" b="1" smtClean="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207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360363" algn="l"/>
              </a:tabLst>
            </a:pPr>
            <a:endParaRPr lang="en-US"/>
          </a:p>
        </p:txBody>
      </p:sp>
      <p:graphicFrame>
        <p:nvGraphicFramePr>
          <p:cNvPr id="648196" name="Group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54118510"/>
              </p:ext>
            </p:extLst>
          </p:nvPr>
        </p:nvGraphicFramePr>
        <p:xfrm>
          <a:off x="685800" y="1905000"/>
          <a:ext cx="7543800" cy="3927584"/>
        </p:xfrm>
        <a:graphic>
          <a:graphicData uri="http://schemas.openxmlformats.org/drawingml/2006/table">
            <a:tbl>
              <a:tblPr/>
              <a:tblGrid>
                <a:gridCol w="762000"/>
                <a:gridCol w="2438400"/>
                <a:gridCol w="1012825"/>
                <a:gridCol w="1044575"/>
                <a:gridCol w="1081088"/>
                <a:gridCol w="1204912"/>
              </a:tblGrid>
              <a:tr h="60320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Input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Units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Mean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Std. Dev.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Minimum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Maximum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0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Y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Milk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Milk production (liters)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131,108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92,539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14,110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727,281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1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Cows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# of milking cows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11.27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4.5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82.3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0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X2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Labor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# man-equivalent units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1.67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0.55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 4.0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1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X3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Land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Hectares of land devoted to pasture and crops.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12.99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6.17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45.1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1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X4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Feed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amount of feedstuffs fed to dairy cows (tons)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57,941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47,981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3,924.14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376,732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0" y="478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22584" name="Text Box 56"/>
          <p:cNvSpPr txBox="1">
            <a:spLocks noChangeArrowheads="1"/>
          </p:cNvSpPr>
          <p:nvPr/>
        </p:nvSpPr>
        <p:spPr bwMode="auto">
          <a:xfrm>
            <a:off x="914400" y="5943600"/>
            <a:ext cx="7010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/>
              <a:t>N = 247 farms, T = 6 years (1993-1998)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Bootstrapped Regression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45" y="866017"/>
            <a:ext cx="6713076" cy="320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75" y="3962400"/>
            <a:ext cx="68389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85800"/>
            <a:ext cx="7010400" cy="457200"/>
          </a:xfrm>
        </p:spPr>
        <p:txBody>
          <a:bodyPr/>
          <a:lstStyle/>
          <a:p>
            <a:pPr eaLnBrk="1" hangingPunct="1"/>
            <a:r>
              <a:rPr lang="en-US" b="1" smtClean="0"/>
              <a:t>Example: </a:t>
            </a:r>
            <a:r>
              <a:rPr lang="en-US" b="1" smtClean="0"/>
              <a:t>Bootstrap Replications</a:t>
            </a:r>
            <a:endParaRPr lang="en-US" b="1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5257800" cy="468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14041"/>
            <a:ext cx="739924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r>
              <a:rPr lang="en-US" dirty="0" smtClean="0"/>
              <a:t>Bootstrapped Confidence Intervals</a:t>
            </a:r>
            <a:br>
              <a:rPr lang="en-US" dirty="0" smtClean="0"/>
            </a:br>
            <a:r>
              <a:rPr lang="en-US" sz="2400" dirty="0" smtClean="0"/>
              <a:t>Estimate Norm(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dirty="0" smtClean="0"/>
              <a:t>)=(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aseline="-25000" dirty="0" smtClean="0"/>
              <a:t>1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2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endParaRPr lang="en-US" sz="2400" baseline="30000" dirty="0"/>
          </a:p>
        </p:txBody>
      </p:sp>
    </p:spTree>
    <p:extLst>
      <p:ext uri="{BB962C8B-B14F-4D97-AF65-F5344CB8AC3E}">
        <p14:creationId xmlns="" xmlns:p14="http://schemas.microsoft.com/office/powerpoint/2010/main" val="3266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37093"/>
            <a:ext cx="7162800" cy="523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627797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39525" y="32004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9525" y="54102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6275" y="4313500"/>
            <a:ext cx="2396925" cy="2585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0800" y="1500850"/>
            <a:ext cx="2073800" cy="2286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63050" y="4823750"/>
            <a:ext cx="482375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687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05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46103963"/>
              </p:ext>
            </p:extLst>
          </p:nvPr>
        </p:nvGraphicFramePr>
        <p:xfrm>
          <a:off x="914400" y="990600"/>
          <a:ext cx="7580313" cy="5588000"/>
        </p:xfrm>
        <a:graphic>
          <a:graphicData uri="http://schemas.openxmlformats.org/presentationml/2006/ole">
            <p:oleObj spid="_x0000_s4115" name="Equation" r:id="rId3" imgW="4064000" imgH="2997200" progId="Equation.DSMT4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447800" y="381000"/>
            <a:ext cx="6781800" cy="5302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l"/>
            <a:r>
              <a:rPr lang="en-US" sz="2400" b="1" kern="0" dirty="0" smtClean="0"/>
              <a:t>Estimated Variance for Quantile Regression</a:t>
            </a:r>
            <a:endParaRPr lang="en-US" sz="2400" b="1" kern="0" dirty="0"/>
          </a:p>
        </p:txBody>
      </p:sp>
    </p:spTree>
    <p:extLst>
      <p:ext uri="{BB962C8B-B14F-4D97-AF65-F5344CB8AC3E}">
        <p14:creationId xmlns="" xmlns:p14="http://schemas.microsoft.com/office/powerpoint/2010/main" val="9986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90167" y="4028338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33400"/>
            <a:ext cx="5943600" cy="417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705510"/>
            <a:ext cx="5943600" cy="9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" y="5603200"/>
            <a:ext cx="5943600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97738" y="207675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Quantile Regressions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88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34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990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645382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Coefficient on MALE dummy variable in quantile regressions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89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13821</TotalTime>
  <Words>332</Words>
  <Application>Microsoft Office PowerPoint</Application>
  <PresentationFormat>On-screen Show (4:3)</PresentationFormat>
  <Paragraphs>119</Paragraphs>
  <Slides>17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Level</vt:lpstr>
      <vt:lpstr>Equation</vt:lpstr>
      <vt:lpstr>Slide 1</vt:lpstr>
      <vt:lpstr>Slide 2</vt:lpstr>
      <vt:lpstr>Regression with Conventional Standard Errors</vt:lpstr>
      <vt:lpstr>Robust Covariance Matrices</vt:lpstr>
      <vt:lpstr>Heteroscedasticity Robust Covariance Matrix</vt:lpstr>
      <vt:lpstr>Bootstrap Estimation of the Asymptotic  Variance of an Estimator</vt:lpstr>
      <vt:lpstr>Bootstrapping Algorithm</vt:lpstr>
      <vt:lpstr>Application to Spanish Dairy Farms lny=b1lnx1+b2lnx2+b3lnx3+b4lnx4+</vt:lpstr>
      <vt:lpstr>Bootstrapped Regression</vt:lpstr>
      <vt:lpstr>Example: Bootstrap Replications</vt:lpstr>
      <vt:lpstr>Bootstrapped Confidence Intervals Estimate Norm()=(12 + 22 + 32 + 42)1/2</vt:lpstr>
      <vt:lpstr>Slide 12</vt:lpstr>
      <vt:lpstr>Quantile Regression</vt:lpstr>
      <vt:lpstr>Slide 14</vt:lpstr>
      <vt:lpstr>Slide 15</vt:lpstr>
      <vt:lpstr>Slide 16</vt:lpstr>
      <vt:lpstr>Slide 17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173</cp:revision>
  <dcterms:created xsi:type="dcterms:W3CDTF">2001-06-17T19:05:03Z</dcterms:created>
  <dcterms:modified xsi:type="dcterms:W3CDTF">2016-11-23T01:18:23Z</dcterms:modified>
</cp:coreProperties>
</file>