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09"/>
  </p:notesMasterIdLst>
  <p:handoutMasterIdLst>
    <p:handoutMasterId r:id="rId110"/>
  </p:handoutMasterIdLst>
  <p:sldIdLst>
    <p:sldId id="655" r:id="rId2"/>
    <p:sldId id="481" r:id="rId3"/>
    <p:sldId id="589" r:id="rId4"/>
    <p:sldId id="488" r:id="rId5"/>
    <p:sldId id="489" r:id="rId6"/>
    <p:sldId id="492" r:id="rId7"/>
    <p:sldId id="490" r:id="rId8"/>
    <p:sldId id="499" r:id="rId9"/>
    <p:sldId id="500" r:id="rId10"/>
    <p:sldId id="649" r:id="rId11"/>
    <p:sldId id="650" r:id="rId12"/>
    <p:sldId id="497" r:id="rId13"/>
    <p:sldId id="498" r:id="rId14"/>
    <p:sldId id="501" r:id="rId15"/>
    <p:sldId id="502" r:id="rId16"/>
    <p:sldId id="503" r:id="rId17"/>
    <p:sldId id="627" r:id="rId18"/>
    <p:sldId id="507" r:id="rId19"/>
    <p:sldId id="509" r:id="rId20"/>
    <p:sldId id="631" r:id="rId21"/>
    <p:sldId id="514" r:id="rId22"/>
    <p:sldId id="516" r:id="rId23"/>
    <p:sldId id="517" r:id="rId24"/>
    <p:sldId id="520" r:id="rId25"/>
    <p:sldId id="521" r:id="rId26"/>
    <p:sldId id="648" r:id="rId27"/>
    <p:sldId id="523" r:id="rId28"/>
    <p:sldId id="524" r:id="rId29"/>
    <p:sldId id="525" r:id="rId30"/>
    <p:sldId id="526" r:id="rId31"/>
    <p:sldId id="527" r:id="rId32"/>
    <p:sldId id="528" r:id="rId33"/>
    <p:sldId id="529" r:id="rId34"/>
    <p:sldId id="530" r:id="rId35"/>
    <p:sldId id="533" r:id="rId36"/>
    <p:sldId id="534" r:id="rId37"/>
    <p:sldId id="535" r:id="rId38"/>
    <p:sldId id="536" r:id="rId39"/>
    <p:sldId id="537" r:id="rId40"/>
    <p:sldId id="538" r:id="rId41"/>
    <p:sldId id="539" r:id="rId42"/>
    <p:sldId id="540" r:id="rId43"/>
    <p:sldId id="544" r:id="rId44"/>
    <p:sldId id="541" r:id="rId45"/>
    <p:sldId id="545" r:id="rId46"/>
    <p:sldId id="547" r:id="rId47"/>
    <p:sldId id="645" r:id="rId48"/>
    <p:sldId id="641" r:id="rId49"/>
    <p:sldId id="548" r:id="rId50"/>
    <p:sldId id="549" r:id="rId51"/>
    <p:sldId id="550" r:id="rId52"/>
    <p:sldId id="553" r:id="rId53"/>
    <p:sldId id="554" r:id="rId54"/>
    <p:sldId id="555" r:id="rId55"/>
    <p:sldId id="642" r:id="rId56"/>
    <p:sldId id="646" r:id="rId57"/>
    <p:sldId id="647" r:id="rId58"/>
    <p:sldId id="580" r:id="rId59"/>
    <p:sldId id="581" r:id="rId60"/>
    <p:sldId id="582" r:id="rId61"/>
    <p:sldId id="583" r:id="rId62"/>
    <p:sldId id="584" r:id="rId63"/>
    <p:sldId id="585" r:id="rId64"/>
    <p:sldId id="590" r:id="rId65"/>
    <p:sldId id="591" r:id="rId66"/>
    <p:sldId id="634" r:id="rId67"/>
    <p:sldId id="588" r:id="rId68"/>
    <p:sldId id="636" r:id="rId69"/>
    <p:sldId id="592" r:id="rId70"/>
    <p:sldId id="600" r:id="rId71"/>
    <p:sldId id="601" r:id="rId72"/>
    <p:sldId id="605" r:id="rId73"/>
    <p:sldId id="606" r:id="rId74"/>
    <p:sldId id="607" r:id="rId75"/>
    <p:sldId id="610" r:id="rId76"/>
    <p:sldId id="611" r:id="rId77"/>
    <p:sldId id="612" r:id="rId78"/>
    <p:sldId id="617" r:id="rId79"/>
    <p:sldId id="620" r:id="rId80"/>
    <p:sldId id="621" r:id="rId81"/>
    <p:sldId id="653" r:id="rId82"/>
    <p:sldId id="654" r:id="rId83"/>
    <p:sldId id="651" r:id="rId84"/>
    <p:sldId id="652" r:id="rId85"/>
    <p:sldId id="659" r:id="rId86"/>
    <p:sldId id="660" r:id="rId87"/>
    <p:sldId id="661" r:id="rId88"/>
    <p:sldId id="662" r:id="rId89"/>
    <p:sldId id="656" r:id="rId90"/>
    <p:sldId id="657" r:id="rId91"/>
    <p:sldId id="658" r:id="rId92"/>
    <p:sldId id="663" r:id="rId93"/>
    <p:sldId id="664" r:id="rId94"/>
    <p:sldId id="665" r:id="rId95"/>
    <p:sldId id="666" r:id="rId96"/>
    <p:sldId id="667" r:id="rId97"/>
    <p:sldId id="668" r:id="rId98"/>
    <p:sldId id="669" r:id="rId99"/>
    <p:sldId id="670" r:id="rId100"/>
    <p:sldId id="671" r:id="rId101"/>
    <p:sldId id="672" r:id="rId102"/>
    <p:sldId id="673" r:id="rId103"/>
    <p:sldId id="674" r:id="rId104"/>
    <p:sldId id="675" r:id="rId105"/>
    <p:sldId id="676" r:id="rId106"/>
    <p:sldId id="677" r:id="rId107"/>
    <p:sldId id="678" r:id="rId10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4128">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8B00EA"/>
    <a:srgbClr val="0066FF"/>
    <a:srgbClr val="7030A0"/>
    <a:srgbClr val="CCCC00"/>
    <a:srgbClr val="6B00B4"/>
    <a:srgbClr val="FF3300"/>
    <a:srgbClr val="CCECFF"/>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39" autoAdjust="0"/>
    <p:restoredTop sz="94608" autoAdjust="0"/>
  </p:normalViewPr>
  <p:slideViewPr>
    <p:cSldViewPr>
      <p:cViewPr varScale="1">
        <p:scale>
          <a:sx n="84" d="100"/>
          <a:sy n="84" d="100"/>
        </p:scale>
        <p:origin x="1704" y="82"/>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0842"/>
    </p:cViewPr>
  </p:sorterViewPr>
  <p:notesViewPr>
    <p:cSldViewPr>
      <p:cViewPr varScale="1">
        <p:scale>
          <a:sx n="85" d="100"/>
          <a:sy n="85" d="100"/>
        </p:scale>
        <p:origin x="-184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image" Target="../media/image76.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image" Target="../media/image86.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96.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97.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98.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image" Target="../media/image106.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09.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10.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14.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15.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val="365277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val="601183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1</a:t>
            </a:fld>
            <a:endParaRPr lang="en-US" smtClean="0"/>
          </a:p>
        </p:txBody>
      </p:sp>
    </p:spTree>
    <p:extLst>
      <p:ext uri="{BB962C8B-B14F-4D97-AF65-F5344CB8AC3E}">
        <p14:creationId xmlns:p14="http://schemas.microsoft.com/office/powerpoint/2010/main" val="158331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extLst>
      <p:ext uri="{BB962C8B-B14F-4D97-AF65-F5344CB8AC3E}">
        <p14:creationId xmlns:p14="http://schemas.microsoft.com/office/powerpoint/2010/main" val="158331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8B4A18B6-E27C-408E-B950-BD3140355923}" type="slidenum">
              <a:rPr lang="en-US" altLang="en-US"/>
              <a:pPr/>
              <a:t>8</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526960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A01AD0B-5F18-490E-9002-9E331BEC55DC}" type="slidenum">
              <a:rPr lang="en-US" altLang="en-US"/>
              <a:pPr/>
              <a:t>9</a:t>
            </a:fld>
            <a:endParaRPr lang="en-US" altLang="en-US"/>
          </a:p>
        </p:txBody>
      </p:sp>
    </p:spTree>
    <p:extLst>
      <p:ext uri="{BB962C8B-B14F-4D97-AF65-F5344CB8AC3E}">
        <p14:creationId xmlns:p14="http://schemas.microsoft.com/office/powerpoint/2010/main" val="3249163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eaLnBrk="1" hangingPunct="1"/>
            <a:fld id="{C922DAA1-5608-4207-AB9C-E8D26BDACA95}" type="slidenum">
              <a:rPr lang="en-US" altLang="en-US" sz="1200"/>
              <a:pPr algn="r" eaLnBrk="1" hangingPunct="1"/>
              <a:t>10</a:t>
            </a:fld>
            <a:endParaRPr lang="en-US" alt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en-US" smtClean="0"/>
          </a:p>
        </p:txBody>
      </p:sp>
    </p:spTree>
    <p:extLst>
      <p:ext uri="{BB962C8B-B14F-4D97-AF65-F5344CB8AC3E}">
        <p14:creationId xmlns:p14="http://schemas.microsoft.com/office/powerpoint/2010/main" val="4195583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altLang="en-US" smtClean="0"/>
          </a:p>
        </p:txBody>
      </p:sp>
      <p:sp>
        <p:nvSpPr>
          <p:cNvPr id="61444" name="Slide Number Placeholder 3"/>
          <p:cNvSpPr>
            <a:spLocks noGrp="1"/>
          </p:cNvSpPr>
          <p:nvPr>
            <p:ph type="sldNum" sz="quarter" idx="5"/>
          </p:nvPr>
        </p:nvSpPr>
        <p:spPr>
          <a:noFill/>
        </p:spPr>
        <p:txBody>
          <a:bodyPr/>
          <a:lstStyle/>
          <a:p>
            <a:fld id="{A600E026-1894-4F2D-9ED9-53754B23284E}" type="slidenum">
              <a:rPr lang="en-US" altLang="en-US" smtClean="0"/>
              <a:pPr/>
              <a:t>11</a:t>
            </a:fld>
            <a:endParaRPr lang="en-US" altLang="en-US" smtClean="0"/>
          </a:p>
        </p:txBody>
      </p:sp>
    </p:spTree>
    <p:extLst>
      <p:ext uri="{BB962C8B-B14F-4D97-AF65-F5344CB8AC3E}">
        <p14:creationId xmlns:p14="http://schemas.microsoft.com/office/powerpoint/2010/main" val="303428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955B14D-B92D-4513-A940-4464A1AD46A1}" type="slidenum">
              <a:rPr lang="en-US" altLang="en-US"/>
              <a:pPr/>
              <a:t>12</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022099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487EB46-AC5B-494A-A0B1-017ADF9E81C6}" type="slidenum">
              <a:rPr lang="en-US" altLang="en-US"/>
              <a:pPr/>
              <a:t>13</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377235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1113676C-1404-4B72-88A7-D5D76BDE2854}" type="slidenum">
              <a:rPr lang="en-US" altLang="en-US"/>
              <a:pPr/>
              <a:t>14</a:t>
            </a:fld>
            <a:endParaRPr lang="en-US" altLang="en-US"/>
          </a:p>
        </p:txBody>
      </p:sp>
    </p:spTree>
    <p:extLst>
      <p:ext uri="{BB962C8B-B14F-4D97-AF65-F5344CB8AC3E}">
        <p14:creationId xmlns:p14="http://schemas.microsoft.com/office/powerpoint/2010/main" val="2837351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2146175-E4D9-43EE-9206-A30C45F6CF5A}" type="slidenum">
              <a:rPr lang="en-US" altLang="en-US"/>
              <a:pPr/>
              <a:t>15</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828194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0B0D295B-88EE-4552-B4FB-42F3E9C39C06}" type="slidenum">
              <a:rPr lang="en-US" altLang="en-US"/>
              <a:pPr/>
              <a:t>16</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420724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A7004742-E695-49F5-BBB9-C7216D8E11A7}" type="slidenum">
              <a:rPr lang="en-US" altLang="en-US"/>
              <a:pPr/>
              <a:t>17</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23324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BCC2B770-8CF9-48BA-B433-6840D98DAA96}" type="slidenum">
              <a:rPr lang="en-US" altLang="en-US"/>
              <a:pPr/>
              <a:t>18</a:t>
            </a:fld>
            <a:endParaRPr lang="en-US" altLang="en-US"/>
          </a:p>
        </p:txBody>
      </p:sp>
    </p:spTree>
    <p:extLst>
      <p:ext uri="{BB962C8B-B14F-4D97-AF65-F5344CB8AC3E}">
        <p14:creationId xmlns:p14="http://schemas.microsoft.com/office/powerpoint/2010/main" val="860683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A2D0AA4C-3AE0-48C4-AB4B-C6B90E80C565}" type="slidenum">
              <a:rPr lang="en-US" altLang="en-US"/>
              <a:pPr/>
              <a:t>19</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557379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DFC6D753-9BFC-49B3-B737-F853369BBB5F}" type="slidenum">
              <a:rPr lang="en-US" altLang="en-US"/>
              <a:pPr/>
              <a:t>20</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373749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599ED601-CA86-4503-B6C6-50DF73D90049}" type="slidenum">
              <a:rPr lang="en-US" altLang="en-US"/>
              <a:pPr/>
              <a:t>21</a:t>
            </a:fld>
            <a:endParaRPr lang="en-US" altLang="en-US"/>
          </a:p>
        </p:txBody>
      </p:sp>
    </p:spTree>
    <p:extLst>
      <p:ext uri="{BB962C8B-B14F-4D97-AF65-F5344CB8AC3E}">
        <p14:creationId xmlns:p14="http://schemas.microsoft.com/office/powerpoint/2010/main" val="3912286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A7BC598B-6C25-4781-AA98-2DA2EE1FB1F3}" type="slidenum">
              <a:rPr lang="en-US" altLang="en-US"/>
              <a:pPr/>
              <a:t>22</a:t>
            </a:fld>
            <a:endParaRPr lang="en-US" altLang="en-US"/>
          </a:p>
        </p:txBody>
      </p:sp>
    </p:spTree>
    <p:extLst>
      <p:ext uri="{BB962C8B-B14F-4D97-AF65-F5344CB8AC3E}">
        <p14:creationId xmlns:p14="http://schemas.microsoft.com/office/powerpoint/2010/main" val="1566804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CAB22B2B-C56E-4A78-89E8-433C8E3C82BC}" type="slidenum">
              <a:rPr lang="en-US" altLang="en-US"/>
              <a:pPr/>
              <a:t>24</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762204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6EECB24A-48DD-440F-8FB2-A343188ABFC7}" type="slidenum">
              <a:rPr lang="en-US" altLang="en-US"/>
              <a:pPr/>
              <a:t>35</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5225082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3D1C52AA-93C5-4312-9475-E2F301A37DF3}" type="slidenum">
              <a:rPr lang="en-US" altLang="en-US"/>
              <a:pPr/>
              <a:t>36</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829540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8CD768E3-B604-46C8-A859-260B2C1DF8E6}" type="slidenum">
              <a:rPr lang="en-US" altLang="en-US"/>
              <a:pPr/>
              <a:t>37</a:t>
            </a:fld>
            <a:endParaRPr lang="en-US"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098730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BCF834A-6A70-47CE-B0A8-CA1B18D8C7EA}" type="slidenum">
              <a:rPr lang="en-US" altLang="en-US"/>
              <a:pPr/>
              <a:t>38</a:t>
            </a:fld>
            <a:endParaRPr lang="en-US" alt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4985280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024B947A-0CE6-4C26-973E-4AD240CE69E0}" type="slidenum">
              <a:rPr lang="en-US" altLang="en-US"/>
              <a:pPr/>
              <a:t>39</a:t>
            </a:fld>
            <a:endParaRPr lang="en-US" alt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7500088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257AC9FC-BDB8-4374-B158-93A7915F4DF2}" type="slidenum">
              <a:rPr lang="en-US" altLang="en-US"/>
              <a:pPr/>
              <a:t>40</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7554642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4970D36E-84EA-42B2-8643-CC55590A530C}" type="slidenum">
              <a:rPr lang="en-US" altLang="en-US"/>
              <a:pPr/>
              <a:t>41</a:t>
            </a:fld>
            <a:endParaRPr lang="en-US" alt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7229266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F4DC130A-4BE9-40EE-B0BB-6DB2600B02C6}" type="slidenum">
              <a:rPr lang="en-US" altLang="en-US"/>
              <a:pPr/>
              <a:t>42</a:t>
            </a:fld>
            <a:endParaRPr lang="en-US" alt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697888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0B15E002-E0D8-44BD-9817-0F321B004EDA}" type="slidenum">
              <a:rPr lang="en-US" altLang="en-US"/>
              <a:pPr/>
              <a:t>44</a:t>
            </a:fld>
            <a:endParaRPr lang="en-US"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834055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3F0ED0B6-CEAE-46E2-8C81-01D22EEAD196}" type="slidenum">
              <a:rPr lang="en-US" altLang="en-US"/>
              <a:pPr/>
              <a:t>46</a:t>
            </a:fld>
            <a:endParaRPr lang="en-US" altLang="en-US"/>
          </a:p>
        </p:txBody>
      </p:sp>
    </p:spTree>
    <p:extLst>
      <p:ext uri="{BB962C8B-B14F-4D97-AF65-F5344CB8AC3E}">
        <p14:creationId xmlns:p14="http://schemas.microsoft.com/office/powerpoint/2010/main" val="1345314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3D1C52AA-93C5-4312-9475-E2F301A37DF3}" type="slidenum">
              <a:rPr lang="en-US" altLang="en-US"/>
              <a:pPr/>
              <a:t>48</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666976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98D87998-71E7-4107-B7C4-5BAFA2DC55AC}" type="slidenum">
              <a:rPr lang="en-US" altLang="en-US"/>
              <a:pPr/>
              <a:t>54</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74514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F6D1BB1-A51A-42C6-91C1-4BC19A111303}" type="slidenum">
              <a:rPr lang="en-US" altLang="en-US"/>
              <a:pPr/>
              <a:t>58</a:t>
            </a:fld>
            <a:endParaRPr lang="en-US"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432302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60EF8A59-4F08-4337-9256-171274E6510D}" type="slidenum">
              <a:rPr lang="en-US" altLang="en-US"/>
              <a:pPr/>
              <a:t>59</a:t>
            </a:fld>
            <a:endParaRPr lang="en-US" alt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6658403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8047B363-A665-4C6F-AEEE-795020267A41}" type="slidenum">
              <a:rPr lang="en-US" altLang="en-US"/>
              <a:pPr/>
              <a:t>60</a:t>
            </a:fld>
            <a:endParaRPr lang="en-US"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972726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E0531314-F20A-4BC6-BA9E-AD4CEC93B727}" type="slidenum">
              <a:rPr lang="en-US" altLang="en-US"/>
              <a:pPr/>
              <a:t>61</a:t>
            </a:fld>
            <a:endParaRPr lang="en-US"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251478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8EC46D5F-38CF-4470-BDD9-1F21BAA82EF8}" type="slidenum">
              <a:rPr lang="en-US" altLang="en-US"/>
              <a:pPr/>
              <a:t>64</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6466327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2594B7DF-04AA-4B27-BB65-26BC294CCE1D}" type="slidenum">
              <a:rPr lang="en-US" altLang="en-US"/>
              <a:pPr/>
              <a:t>65</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3670993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F0468471-933F-4067-9BD4-1B5CAA59D6A1}" type="slidenum">
              <a:rPr lang="en-US" altLang="en-US"/>
              <a:pPr/>
              <a:t>66</a:t>
            </a:fld>
            <a:endParaRPr lang="en-US" alt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1955967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0E2DCD4C-E0FD-48D3-8C3B-C9EB6B52A818}" type="slidenum">
              <a:rPr lang="en-US" altLang="en-US"/>
              <a:pPr/>
              <a:t>67</a:t>
            </a:fld>
            <a:endParaRPr lang="en-US" alt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9733586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07C88E8B-955B-4287-A816-CE2933324A7A}" type="slidenum">
              <a:rPr lang="en-US" altLang="en-US"/>
              <a:pPr/>
              <a:t>68</a:t>
            </a:fld>
            <a:endParaRPr lang="en-US" alt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248655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1077B1E4-DAE3-4AD5-A464-D0E466D694F0}" type="slidenum">
              <a:rPr lang="en-US" altLang="en-US"/>
              <a:pPr/>
              <a:t>69</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0396314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D558636E-E5BF-43A9-B95E-7637D7F21711}" type="slidenum">
              <a:rPr lang="en-US" altLang="en-US"/>
              <a:pPr/>
              <a:t>70</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360143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CB96906E-7A47-40BF-9228-D9EDB7CF1502}" type="slidenum">
              <a:rPr lang="en-US" altLang="en-US"/>
              <a:pPr/>
              <a:t>71</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3993004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49B51341-67A4-455A-8343-7E795BDC995E}" type="slidenum">
              <a:rPr lang="en-US" altLang="en-US"/>
              <a:pPr/>
              <a:t>72</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9464153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9B602B76-77DB-475E-AA41-A19D6AC84B1B}" type="slidenum">
              <a:rPr lang="en-US" altLang="en-US"/>
              <a:pPr/>
              <a:t>73</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9865832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1AE6EDC5-64EB-4751-BD70-E068863E13C1}" type="slidenum">
              <a:rPr lang="en-US" altLang="en-US"/>
              <a:pPr/>
              <a:t>74</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6327541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1C0BAF67-0676-43A7-BF2D-2C20B35B2DAB}" type="slidenum">
              <a:rPr lang="en-US" altLang="en-US"/>
              <a:pPr/>
              <a:t>75</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8006839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05658569-10CB-4E0A-B722-4AAE69A5E759}" type="slidenum">
              <a:rPr lang="en-US" altLang="en-US"/>
              <a:pPr/>
              <a:t>76</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3010714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C100FB66-47E4-4594-A508-2146016D5B21}" type="slidenum">
              <a:rPr lang="en-US" altLang="en-US"/>
              <a:pPr/>
              <a:t>77</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0325711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527801CD-46EA-4214-8AF4-36CA14F0C46E}" type="slidenum">
              <a:rPr lang="en-US" altLang="en-US"/>
              <a:pPr/>
              <a:t>78</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830874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913F5402-3DE2-4AB9-A2BC-F72A74BDA5FC}" type="slidenum">
              <a:rPr lang="en-US" altLang="en-US"/>
              <a:pPr/>
              <a:t>79</a:t>
            </a:fld>
            <a:endParaRPr lang="en-US" altLang="en-US"/>
          </a:p>
        </p:txBody>
      </p:sp>
    </p:spTree>
    <p:extLst>
      <p:ext uri="{BB962C8B-B14F-4D97-AF65-F5344CB8AC3E}">
        <p14:creationId xmlns:p14="http://schemas.microsoft.com/office/powerpoint/2010/main" val="15303257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836AEC12-5D71-48D2-B12D-0FA623AF32CA}" type="slidenum">
              <a:rPr lang="en-US" altLang="en-US"/>
              <a:pPr/>
              <a:t>80</a:t>
            </a:fld>
            <a:endParaRPr lang="en-US" altLang="en-US"/>
          </a:p>
        </p:txBody>
      </p:sp>
    </p:spTree>
    <p:extLst>
      <p:ext uri="{BB962C8B-B14F-4D97-AF65-F5344CB8AC3E}">
        <p14:creationId xmlns:p14="http://schemas.microsoft.com/office/powerpoint/2010/main" val="41456466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8A82B8F-3582-4F46-A89A-73A6E2326FB5}" type="slidenum">
              <a:rPr lang="en-US" altLang="en-US"/>
              <a:pPr/>
              <a:t>82</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4462525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597C0C90-2636-47CD-ADC1-950B68785860}" type="slidenum">
              <a:rPr lang="en-US" altLang="en-US"/>
              <a:pPr/>
              <a:t>84</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5516860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653EE1D5-AD96-41E4-AC05-1058C62AEDAC}" type="slidenum">
              <a:rPr lang="en-US" altLang="en-US"/>
              <a:pPr/>
              <a:t>92</a:t>
            </a:fld>
            <a:endParaRPr lang="en-US" altLang="en-US"/>
          </a:p>
        </p:txBody>
      </p:sp>
    </p:spTree>
    <p:extLst>
      <p:ext uri="{BB962C8B-B14F-4D97-AF65-F5344CB8AC3E}">
        <p14:creationId xmlns:p14="http://schemas.microsoft.com/office/powerpoint/2010/main" val="3963985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CB7B9252-BD00-4511-A046-D8D54512FC9E}" type="slidenum">
              <a:rPr lang="en-US" altLang="en-US"/>
              <a:pPr/>
              <a:t>93</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9496138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fld id="{30544D2B-E7B5-48B0-9303-B0A0D92B75B2}" type="slidenum">
              <a:rPr lang="en-US" altLang="en-US"/>
              <a:pPr/>
              <a:t>95</a:t>
            </a:fld>
            <a:endParaRPr lang="en-US" alt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4331022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1535867-7FE0-4B2E-A7BF-AF4E9FE219B0}" type="slidenum">
              <a:rPr lang="en-US" altLang="en-US"/>
              <a:pPr/>
              <a:t>96</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5613076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7FD5BDB2-7391-4215-A685-A985CDB76D85}" type="slidenum">
              <a:rPr lang="en-US" altLang="en-US"/>
              <a:pPr/>
              <a:t>97</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1492973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7CC10D01-F807-49BE-8A9A-0AFAC39FF386}" type="slidenum">
              <a:rPr lang="en-US" altLang="en-US"/>
              <a:pPr/>
              <a:t>98</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4331162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81490145-F98A-4D51-9544-A22D4D4035F1}" type="slidenum">
              <a:rPr lang="en-US" altLang="en-US"/>
              <a:pPr/>
              <a:t>100</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0077526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90550CE3-B9A7-47B0-A62C-696F4C1A531A}" type="slidenum">
              <a:rPr lang="en-US" altLang="en-US"/>
              <a:pPr/>
              <a:t>101</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2092173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3F193988-CC2D-4062-A6DC-4F580F526F6C}" type="slidenum">
              <a:rPr lang="en-US" altLang="en-US"/>
              <a:pPr/>
              <a:t>102</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1053845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66D3FF99-262D-43BE-8B53-9838E622C678}" type="slidenum">
              <a:rPr lang="en-US" altLang="en-US"/>
              <a:pPr/>
              <a:t>105</a:t>
            </a:fld>
            <a:endParaRPr lang="en-US" altLang="en-US"/>
          </a:p>
        </p:txBody>
      </p:sp>
    </p:spTree>
    <p:extLst>
      <p:ext uri="{BB962C8B-B14F-4D97-AF65-F5344CB8AC3E}">
        <p14:creationId xmlns:p14="http://schemas.microsoft.com/office/powerpoint/2010/main" val="31260091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A4B1B6DE-178B-4385-9A91-9C2ECC1F6020}" type="slidenum">
              <a:rPr lang="en-US" altLang="en-US"/>
              <a:pPr/>
              <a:t>106</a:t>
            </a:fld>
            <a:endParaRPr lang="en-US" altLang="en-US"/>
          </a:p>
        </p:txBody>
      </p:sp>
    </p:spTree>
    <p:extLst>
      <p:ext uri="{BB962C8B-B14F-4D97-AF65-F5344CB8AC3E}">
        <p14:creationId xmlns:p14="http://schemas.microsoft.com/office/powerpoint/2010/main" val="3283530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Tahoma" pitchFamily="34" charset="0"/>
                <a:ea typeface="Tahoma" pitchFamily="34" charset="0"/>
                <a:cs typeface="Tahoma" pitchFamily="34" charset="0"/>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08027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77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30024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4410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39762"/>
          </a:xfrm>
          <a:ln w="28575">
            <a:solidFill>
              <a:srgbClr val="6B00B4"/>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14500"/>
            <a:ext cx="4040188" cy="3951288"/>
          </a:xfrm>
          <a:ln>
            <a:solidFill>
              <a:srgbClr val="6B00B4"/>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a:ln w="28575">
            <a:solidFill>
              <a:srgbClr val="7030A0"/>
            </a:solidFill>
          </a:ln>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16087"/>
            <a:ext cx="4041775" cy="3951288"/>
          </a:xfrm>
          <a:ln>
            <a:solidFill>
              <a:srgbClr val="7030A0"/>
            </a:solidFill>
          </a:ln>
        </p:spPr>
        <p:txBody>
          <a:bodyPr/>
          <a:lstStyle>
            <a:lvl1pPr marL="342900" indent="-342900">
              <a:buFont typeface="Arial" panose="020B0604020202020204" pitchFamily="34" charset="0"/>
              <a:buChar char="•"/>
              <a:defRPr sz="1800" b="1"/>
            </a:lvl1pPr>
            <a:lvl2pPr marL="742950" indent="-285750">
              <a:buFont typeface="Arial" panose="020B0604020202020204" pitchFamily="34" charset="0"/>
              <a:buChar char="•"/>
              <a:defRPr sz="1600" b="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635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3676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939406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06585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55666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16801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78804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5284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fld id="{36B0F8C0-BFC2-44D2-AC3B-6A8687F3F50E}" type="slidenum">
              <a:rPr lang="en-US" altLang="en-US"/>
              <a:pPr/>
              <a:t>‹#›</a:t>
            </a:fld>
            <a:endParaRPr lang="en-US" altLang="en-US"/>
          </a:p>
        </p:txBody>
      </p:sp>
    </p:spTree>
    <p:extLst>
      <p:ext uri="{BB962C8B-B14F-4D97-AF65-F5344CB8AC3E}">
        <p14:creationId xmlns:p14="http://schemas.microsoft.com/office/powerpoint/2010/main" val="865986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EB717036-0803-4802-BB49-F07795D3DD73}"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828800"/>
            <a:ext cx="8229600" cy="4302125"/>
          </a:xfrm>
        </p:spPr>
        <p:txBody>
          <a:bodyPr/>
          <a:lstStyle/>
          <a:p>
            <a:pPr lvl="0"/>
            <a:endParaRPr lang="en-US" noProof="0" smtClean="0"/>
          </a:p>
        </p:txBody>
      </p:sp>
      <p:sp>
        <p:nvSpPr>
          <p:cNvPr id="4" name="Rectangle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fld id="{E2A441C5-48B0-4C85-A3DA-3DC9DC8D9525}" type="slidenum">
              <a:rPr lang="en-US" altLang="en-US"/>
              <a:pPr/>
              <a:t>‹#›</a:t>
            </a:fld>
            <a:endParaRPr lang="en-US" altLang="en-US"/>
          </a:p>
        </p:txBody>
      </p:sp>
    </p:spTree>
    <p:extLst>
      <p:ext uri="{BB962C8B-B14F-4D97-AF65-F5344CB8AC3E}">
        <p14:creationId xmlns:p14="http://schemas.microsoft.com/office/powerpoint/2010/main" val="3350260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16" name="Rectangle 15"/>
          <p:cNvSpPr/>
          <p:nvPr userDrawn="1"/>
        </p:nvSpPr>
        <p:spPr bwMode="auto">
          <a:xfrm>
            <a:off x="228600" y="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Rectangle 8"/>
          <p:cNvSpPr/>
          <p:nvPr userDrawn="1"/>
        </p:nvSpPr>
        <p:spPr>
          <a:xfrm>
            <a:off x="228600" y="59164"/>
            <a:ext cx="5181600" cy="276999"/>
          </a:xfrm>
          <a:prstGeom prst="rect">
            <a:avLst/>
          </a:prstGeom>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fld id="{9ED99AAF-CB70-44A8-9A44-756D634A7A9A}" type="slidenum">
              <a:rPr lang="en-US" sz="1200" b="0" smtClean="0">
                <a:solidFill>
                  <a:srgbClr val="7030A0"/>
                </a:solidFill>
                <a:latin typeface="Arial Black" panose="020B0A04020102020204" pitchFamily="34"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200" b="0" dirty="0" smtClean="0">
                <a:solidFill>
                  <a:srgbClr val="7030A0"/>
                </a:solidFill>
                <a:latin typeface="Arial Black" panose="020B0A04020102020204" pitchFamily="34" charset="0"/>
              </a:rPr>
              <a:t>/102:</a:t>
            </a:r>
            <a:r>
              <a:rPr lang="en-US" sz="1200" b="0" baseline="0" dirty="0" smtClean="0">
                <a:solidFill>
                  <a:srgbClr val="7030A0"/>
                </a:solidFill>
                <a:latin typeface="Arial Black" panose="020B0A04020102020204" pitchFamily="34" charset="0"/>
              </a:rPr>
              <a:t> </a:t>
            </a:r>
            <a:r>
              <a:rPr lang="en-US" sz="1200" b="0" i="0" dirty="0" smtClean="0">
                <a:solidFill>
                  <a:srgbClr val="7030A0"/>
                </a:solidFill>
                <a:latin typeface="Arial Black" panose="020B0A04020102020204" pitchFamily="34" charset="0"/>
              </a:rPr>
              <a:t>Topic 1.3 – Linear Panel Data</a:t>
            </a:r>
            <a:r>
              <a:rPr lang="en-US" sz="1200" b="0" i="0" baseline="0" dirty="0" smtClean="0">
                <a:solidFill>
                  <a:srgbClr val="7030A0"/>
                </a:solidFill>
                <a:latin typeface="Arial Black" panose="020B0A04020102020204" pitchFamily="34" charset="0"/>
              </a:rPr>
              <a:t> </a:t>
            </a:r>
            <a:r>
              <a:rPr lang="en-US" sz="1200" b="0" i="0" dirty="0" smtClean="0">
                <a:solidFill>
                  <a:srgbClr val="7030A0"/>
                </a:solidFill>
                <a:latin typeface="Arial Black" panose="020B0A04020102020204" pitchFamily="34" charset="0"/>
              </a:rPr>
              <a:t>Regression</a:t>
            </a:r>
            <a:endParaRPr lang="en-US" sz="1200" b="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122987408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14"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Lst>
  <p:timing>
    <p:tnLst>
      <p:par>
        <p:cTn id="1" dur="indefinite" restart="never" nodeType="tmRoot"/>
      </p:par>
    </p:tnLst>
  </p:timing>
  <p:txStyles>
    <p:titleStyle>
      <a:lvl1pPr algn="ctr" rtl="0" fontAlgn="base">
        <a:spcBef>
          <a:spcPct val="0"/>
        </a:spcBef>
        <a:spcAft>
          <a:spcPct val="0"/>
        </a:spcAft>
        <a:defRPr sz="3200" b="1">
          <a:solidFill>
            <a:srgbClr val="7030A0"/>
          </a:solidFill>
          <a:latin typeface="Tahoma" panose="020B0604030504040204" pitchFamily="34" charset="0"/>
          <a:ea typeface="Tahoma" panose="020B0604030504040204" pitchFamily="34" charset="0"/>
          <a:cs typeface="Tahoma" panose="020B0604030504040204" pitchFamily="34" charset="0"/>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Tahoma" pitchFamily="34" charset="0"/>
          <a:ea typeface="Tahoma" pitchFamily="34" charset="0"/>
          <a:cs typeface="Tahoma" pitchFamily="34" charset="0"/>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Tahoma" pitchFamily="34" charset="0"/>
          <a:ea typeface="Tahoma" pitchFamily="34" charset="0"/>
          <a:cs typeface="Tahoma" pitchFamily="34" charset="0"/>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Tahoma" pitchFamily="34" charset="0"/>
          <a:ea typeface="Tahoma" pitchFamily="34" charset="0"/>
          <a:cs typeface="Tahoma" pitchFamily="34" charset="0"/>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Tahoma" pitchFamily="34" charset="0"/>
          <a:ea typeface="Tahoma" pitchFamily="34" charset="0"/>
          <a:cs typeface="Tahoma" pitchFamily="34" charset="0"/>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Tahoma" pitchFamily="34" charset="0"/>
          <a:ea typeface="Tahoma" pitchFamily="34" charset="0"/>
          <a:cs typeface="Tahoma" pitchFamily="34" charset="0"/>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4.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7.wmf"/><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6.w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8.wmf"/><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9.wmf"/><Relationship Id="rId4"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vmlDrawing" Target="../drawings/vmlDrawing6.vml"/><Relationship Id="rId5" Type="http://schemas.openxmlformats.org/officeDocument/2006/relationships/image" Target="../media/image20.wmf"/><Relationship Id="rId4" Type="http://schemas.openxmlformats.org/officeDocument/2006/relationships/oleObject" Target="../embeddings/oleObject8.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1.w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8.wmf"/><Relationship Id="rId2" Type="http://schemas.openxmlformats.org/officeDocument/2006/relationships/slideLayout" Target="../slideLayouts/slideLayout14.xml"/><Relationship Id="rId1" Type="http://schemas.openxmlformats.org/officeDocument/2006/relationships/vmlDrawing" Target="../drawings/vmlDrawing8.vml"/><Relationship Id="rId6" Type="http://schemas.openxmlformats.org/officeDocument/2006/relationships/oleObject" Target="../embeddings/oleObject11.bin"/><Relationship Id="rId5" Type="http://schemas.openxmlformats.org/officeDocument/2006/relationships/image" Target="../media/image27.wmf"/><Relationship Id="rId4" Type="http://schemas.openxmlformats.org/officeDocument/2006/relationships/oleObject" Target="../embeddings/oleObject10.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9.wmf"/></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43.wmf"/><Relationship Id="rId2" Type="http://schemas.openxmlformats.org/officeDocument/2006/relationships/slideLayout" Target="../slideLayouts/slideLayout13.xml"/><Relationship Id="rId1" Type="http://schemas.openxmlformats.org/officeDocument/2006/relationships/vmlDrawing" Target="../drawings/vmlDrawing10.vml"/><Relationship Id="rId6" Type="http://schemas.openxmlformats.org/officeDocument/2006/relationships/oleObject" Target="../embeddings/oleObject14.bin"/><Relationship Id="rId5" Type="http://schemas.openxmlformats.org/officeDocument/2006/relationships/image" Target="../media/image42.wmf"/><Relationship Id="rId4" Type="http://schemas.openxmlformats.org/officeDocument/2006/relationships/oleObject" Target="../embeddings/oleObject13.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44.wmf"/><Relationship Id="rId4" Type="http://schemas.openxmlformats.org/officeDocument/2006/relationships/oleObject" Target="../embeddings/oleObject15.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45.wmf"/><Relationship Id="rId4" Type="http://schemas.openxmlformats.org/officeDocument/2006/relationships/oleObject" Target="../embeddings/oleObject16.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46.wmf"/><Relationship Id="rId4" Type="http://schemas.openxmlformats.org/officeDocument/2006/relationships/oleObject" Target="../embeddings/oleObject17.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47.wmf"/><Relationship Id="rId4" Type="http://schemas.openxmlformats.org/officeDocument/2006/relationships/oleObject" Target="../embeddings/oleObject18.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49.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20.bin"/><Relationship Id="rId5" Type="http://schemas.openxmlformats.org/officeDocument/2006/relationships/image" Target="../media/image48.wmf"/><Relationship Id="rId4" Type="http://schemas.openxmlformats.org/officeDocument/2006/relationships/oleObject" Target="../embeddings/oleObject19.bin"/></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8.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57.wmf"/></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61.wmf"/></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62.wmf"/><Relationship Id="rId4" Type="http://schemas.openxmlformats.org/officeDocument/2006/relationships/oleObject" Target="../embeddings/oleObject23.bin"/></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8.xml"/><Relationship Id="rId1" Type="http://schemas.openxmlformats.org/officeDocument/2006/relationships/vmlDrawing" Target="../drawings/vmlDrawing19.vml"/><Relationship Id="rId4" Type="http://schemas.openxmlformats.org/officeDocument/2006/relationships/image" Target="../media/image63.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64.w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65.wmf"/></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6.png"/><Relationship Id="rId1" Type="http://schemas.openxmlformats.org/officeDocument/2006/relationships/slideLayout" Target="../slideLayouts/slideLayout8.xml"/><Relationship Id="rId4" Type="http://schemas.openxmlformats.org/officeDocument/2006/relationships/image" Target="../media/image69.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70.wmf"/><Relationship Id="rId4" Type="http://schemas.openxmlformats.org/officeDocument/2006/relationships/oleObject" Target="../embeddings/oleObject27.bin"/></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74.wmf"/><Relationship Id="rId4" Type="http://schemas.openxmlformats.org/officeDocument/2006/relationships/oleObject" Target="../embeddings/oleObject28.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4.vml"/><Relationship Id="rId5" Type="http://schemas.openxmlformats.org/officeDocument/2006/relationships/image" Target="../media/image75.wmf"/><Relationship Id="rId4" Type="http://schemas.openxmlformats.org/officeDocument/2006/relationships/oleObject" Target="../embeddings/oleObject29.bin"/></Relationships>
</file>

<file path=ppt/slides/_rels/slide60.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notesSlide" Target="../notesSlides/notesSlide33.xml"/><Relationship Id="rId7" Type="http://schemas.openxmlformats.org/officeDocument/2006/relationships/image" Target="../media/image77.wmf"/><Relationship Id="rId2" Type="http://schemas.openxmlformats.org/officeDocument/2006/relationships/slideLayout" Target="../slideLayouts/slideLayout4.xml"/><Relationship Id="rId1" Type="http://schemas.openxmlformats.org/officeDocument/2006/relationships/vmlDrawing" Target="../drawings/vmlDrawing25.vml"/><Relationship Id="rId6" Type="http://schemas.openxmlformats.org/officeDocument/2006/relationships/oleObject" Target="../embeddings/oleObject31.bin"/><Relationship Id="rId5" Type="http://schemas.openxmlformats.org/officeDocument/2006/relationships/image" Target="../media/image76.wmf"/><Relationship Id="rId4" Type="http://schemas.openxmlformats.org/officeDocument/2006/relationships/oleObject" Target="../embeddings/oleObject30.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79.wmf"/><Relationship Id="rId4" Type="http://schemas.openxmlformats.org/officeDocument/2006/relationships/oleObject" Target="../embeddings/oleObject32.bin"/></Relationships>
</file>

<file path=ppt/slides/_rels/slide6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8.xml"/><Relationship Id="rId1" Type="http://schemas.openxmlformats.org/officeDocument/2006/relationships/vmlDrawing" Target="../drawings/vmlDrawing27.vml"/><Relationship Id="rId5" Type="http://schemas.openxmlformats.org/officeDocument/2006/relationships/image" Target="../media/image80.wmf"/><Relationship Id="rId4" Type="http://schemas.openxmlformats.org/officeDocument/2006/relationships/oleObject" Target="../embeddings/oleObject33.bin"/></Relationships>
</file>

<file path=ppt/slides/_rels/slide6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vmlDrawing" Target="../drawings/vmlDrawing28.vml"/><Relationship Id="rId5" Type="http://schemas.openxmlformats.org/officeDocument/2006/relationships/image" Target="../media/image42.wmf"/><Relationship Id="rId4" Type="http://schemas.openxmlformats.org/officeDocument/2006/relationships/oleObject" Target="../embeddings/oleObject34.bin"/></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29.vml"/><Relationship Id="rId5" Type="http://schemas.openxmlformats.org/officeDocument/2006/relationships/image" Target="../media/image84.wmf"/><Relationship Id="rId4" Type="http://schemas.openxmlformats.org/officeDocument/2006/relationships/oleObject" Target="../embeddings/oleObject35.bin"/></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85.wmf"/><Relationship Id="rId4" Type="http://schemas.openxmlformats.org/officeDocument/2006/relationships/oleObject" Target="../embeddings/oleObject36.bin"/></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87.wmf"/><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oleObject" Target="../embeddings/oleObject38.bin"/><Relationship Id="rId5" Type="http://schemas.openxmlformats.org/officeDocument/2006/relationships/image" Target="../media/image86.wmf"/><Relationship Id="rId4" Type="http://schemas.openxmlformats.org/officeDocument/2006/relationships/oleObject" Target="../embeddings/oleObject37.bin"/></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vmlDrawing" Target="../drawings/vmlDrawing32.vml"/><Relationship Id="rId5" Type="http://schemas.openxmlformats.org/officeDocument/2006/relationships/image" Target="../media/image88.wmf"/><Relationship Id="rId4" Type="http://schemas.openxmlformats.org/officeDocument/2006/relationships/oleObject" Target="../embeddings/oleObject39.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33.vml"/><Relationship Id="rId5" Type="http://schemas.openxmlformats.org/officeDocument/2006/relationships/image" Target="../media/image89.wmf"/><Relationship Id="rId4" Type="http://schemas.openxmlformats.org/officeDocument/2006/relationships/oleObject" Target="../embeddings/oleObject40.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34.vml"/><Relationship Id="rId5" Type="http://schemas.openxmlformats.org/officeDocument/2006/relationships/image" Target="../media/image90.wmf"/><Relationship Id="rId4" Type="http://schemas.openxmlformats.org/officeDocument/2006/relationships/oleObject" Target="../embeddings/oleObject41.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vmlDrawing" Target="../drawings/vmlDrawing35.vml"/><Relationship Id="rId5" Type="http://schemas.openxmlformats.org/officeDocument/2006/relationships/image" Target="../media/image91.wmf"/><Relationship Id="rId4" Type="http://schemas.openxmlformats.org/officeDocument/2006/relationships/oleObject" Target="../embeddings/oleObject42.bin"/></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96.wmf"/><Relationship Id="rId4" Type="http://schemas.openxmlformats.org/officeDocument/2006/relationships/oleObject" Target="../embeddings/oleObject43.bin"/></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7.xml"/><Relationship Id="rId1" Type="http://schemas.openxmlformats.org/officeDocument/2006/relationships/vmlDrawing" Target="../drawings/vmlDrawing37.vml"/><Relationship Id="rId4" Type="http://schemas.openxmlformats.org/officeDocument/2006/relationships/image" Target="../media/image97.wmf"/></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98.wmf"/><Relationship Id="rId4" Type="http://schemas.openxmlformats.org/officeDocument/2006/relationships/oleObject" Target="../embeddings/oleObject45.bin"/></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55.xml"/><Relationship Id="rId7" Type="http://schemas.openxmlformats.org/officeDocument/2006/relationships/image" Target="../media/image107.wmf"/><Relationship Id="rId2" Type="http://schemas.openxmlformats.org/officeDocument/2006/relationships/slideLayout" Target="../slideLayouts/slideLayout13.xml"/><Relationship Id="rId1" Type="http://schemas.openxmlformats.org/officeDocument/2006/relationships/vmlDrawing" Target="../drawings/vmlDrawing39.vml"/><Relationship Id="rId6" Type="http://schemas.openxmlformats.org/officeDocument/2006/relationships/oleObject" Target="../embeddings/oleObject47.bin"/><Relationship Id="rId5" Type="http://schemas.openxmlformats.org/officeDocument/2006/relationships/image" Target="../media/image106.wmf"/><Relationship Id="rId4" Type="http://schemas.openxmlformats.org/officeDocument/2006/relationships/oleObject" Target="../embeddings/oleObject46.bin"/></Relationships>
</file>

<file path=ppt/slides/_rels/slide9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109.wmf"/><Relationship Id="rId4" Type="http://schemas.openxmlformats.org/officeDocument/2006/relationships/oleObject" Target="../embeddings/oleObject48.bin"/></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7.xml"/><Relationship Id="rId1" Type="http://schemas.openxmlformats.org/officeDocument/2006/relationships/vmlDrawing" Target="../drawings/vmlDrawing41.vml"/><Relationship Id="rId5" Type="http://schemas.openxmlformats.org/officeDocument/2006/relationships/image" Target="../media/image110.wmf"/><Relationship Id="rId4" Type="http://schemas.openxmlformats.org/officeDocument/2006/relationships/oleObject" Target="../embeddings/oleObject49.bin"/></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vmlDrawing" Target="../drawings/vmlDrawing42.vml"/><Relationship Id="rId5" Type="http://schemas.openxmlformats.org/officeDocument/2006/relationships/image" Target="../media/image111.wmf"/><Relationship Id="rId4" Type="http://schemas.openxmlformats.org/officeDocument/2006/relationships/oleObject" Target="../embeddings/oleObject50.bin"/></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4.xml"/><Relationship Id="rId1" Type="http://schemas.openxmlformats.org/officeDocument/2006/relationships/vmlDrawing" Target="../drawings/vmlDrawing43.vml"/><Relationship Id="rId5" Type="http://schemas.openxmlformats.org/officeDocument/2006/relationships/image" Target="../media/image112.wmf"/><Relationship Id="rId4" Type="http://schemas.openxmlformats.org/officeDocument/2006/relationships/oleObject" Target="../embeddings/oleObject51.bin"/></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7.xml"/><Relationship Id="rId1" Type="http://schemas.openxmlformats.org/officeDocument/2006/relationships/vmlDrawing" Target="../drawings/vmlDrawing44.vml"/><Relationship Id="rId4" Type="http://schemas.openxmlformats.org/officeDocument/2006/relationships/image" Target="../media/image113.wmf"/></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7.xml"/><Relationship Id="rId1" Type="http://schemas.openxmlformats.org/officeDocument/2006/relationships/vmlDrawing" Target="../drawings/vmlDrawing45.vml"/><Relationship Id="rId5" Type="http://schemas.openxmlformats.org/officeDocument/2006/relationships/image" Target="../media/image114.wmf"/><Relationship Id="rId4" Type="http://schemas.openxmlformats.org/officeDocument/2006/relationships/oleObject" Target="../embeddings/oleObject53.bin"/></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vmlDrawing" Target="../drawings/vmlDrawing46.vml"/><Relationship Id="rId5" Type="http://schemas.openxmlformats.org/officeDocument/2006/relationships/image" Target="../media/image115.wmf"/><Relationship Id="rId4" Type="http://schemas.openxmlformats.org/officeDocument/2006/relationships/oleObject" Target="../embeddings/oleObject54.bin"/></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7.xml"/><Relationship Id="rId1" Type="http://schemas.openxmlformats.org/officeDocument/2006/relationships/vmlDrawing" Target="../drawings/vmlDrawing47.vml"/><Relationship Id="rId5" Type="http://schemas.openxmlformats.org/officeDocument/2006/relationships/image" Target="../media/image116.wmf"/><Relationship Id="rId4" Type="http://schemas.openxmlformats.org/officeDocument/2006/relationships/oleObject" Target="../embeddings/oleObject55.bin"/></Relationships>
</file>

<file path=ppt/slides/_rels/slide10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7.xml"/><Relationship Id="rId1" Type="http://schemas.openxmlformats.org/officeDocument/2006/relationships/vmlDrawing" Target="../drawings/vmlDrawing48.vml"/><Relationship Id="rId4" Type="http://schemas.openxmlformats.org/officeDocument/2006/relationships/image" Target="../media/image118.wmf"/></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8.xml"/><Relationship Id="rId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7096760" y="45263"/>
            <a:ext cx="636091" cy="886337"/>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8357783" y="37814"/>
            <a:ext cx="781489" cy="888706"/>
          </a:xfrm>
          <a:prstGeom prst="rect">
            <a:avLst/>
          </a:prstGeom>
          <a:noFill/>
          <a:ln w="19050" cap="flat" cmpd="sng">
            <a:noFill/>
            <a:prstDash val="solid"/>
            <a:miter lim="800000"/>
            <a:headEnd type="none" w="med" len="med"/>
            <a:tailEnd type="none" w="med" len="med"/>
          </a:ln>
          <a:effectLst/>
        </p:spPr>
      </p:pic>
      <p:pic>
        <p:nvPicPr>
          <p:cNvPr id="9" name="Content Placeholder 5" descr="EA7cover.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382389" y="45026"/>
            <a:ext cx="714371" cy="891654"/>
          </a:xfrm>
          <a:prstGeom prst="rect">
            <a:avLst/>
          </a:prstGeom>
        </p:spPr>
      </p:pic>
      <p:pic>
        <p:nvPicPr>
          <p:cNvPr id="12" name="Picture 1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39140" y="45026"/>
            <a:ext cx="617460" cy="89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9"/>
          <p:cNvSpPr/>
          <p:nvPr/>
        </p:nvSpPr>
        <p:spPr bwMode="auto">
          <a:xfrm>
            <a:off x="1089960" y="2209800"/>
            <a:ext cx="7467600" cy="1219200"/>
          </a:xfrm>
          <a:prstGeom prst="roundRect">
            <a:avLst/>
          </a:prstGeom>
          <a:solidFill>
            <a:srgbClr val="7030A0">
              <a:alpha val="47843"/>
            </a:srgbClr>
          </a:solidFill>
          <a:ln w="1905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1" name="TextBox 10"/>
          <p:cNvSpPr txBox="1"/>
          <p:nvPr/>
        </p:nvSpPr>
        <p:spPr>
          <a:xfrm>
            <a:off x="1447800" y="2514600"/>
            <a:ext cx="6858000" cy="646331"/>
          </a:xfrm>
          <a:prstGeom prst="rect">
            <a:avLst/>
          </a:prstGeom>
          <a:noFill/>
        </p:spPr>
        <p:txBody>
          <a:bodyPr wrap="square" rtlCol="0">
            <a:spAutoFit/>
          </a:bodyPr>
          <a:lstStyle/>
          <a:p>
            <a:r>
              <a:rPr lang="en-US" sz="3600" b="1" smtClean="0">
                <a:solidFill>
                  <a:schemeClr val="bg1"/>
                </a:solidFill>
                <a:latin typeface="Tahoma" panose="020B0604030504040204" pitchFamily="34" charset="0"/>
                <a:ea typeface="Tahoma" panose="020B0604030504040204" pitchFamily="34" charset="0"/>
                <a:cs typeface="Tahoma" panose="020B0604030504040204" pitchFamily="34" charset="0"/>
              </a:rPr>
              <a:t>Microeconometric Modeling</a:t>
            </a:r>
            <a:endParaRPr lang="en-US" sz="36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p:cNvSpPr txBox="1"/>
          <p:nvPr/>
        </p:nvSpPr>
        <p:spPr>
          <a:xfrm>
            <a:off x="1178229" y="4191000"/>
            <a:ext cx="3278425" cy="120032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smtClean="0">
                <a:latin typeface="Tahoma" panose="020B0604030504040204" pitchFamily="34" charset="0"/>
                <a:ea typeface="Tahoma" panose="020B0604030504040204" pitchFamily="34" charset="0"/>
                <a:cs typeface="Tahoma" panose="020B0604030504040204" pitchFamily="34" charset="0"/>
              </a:rPr>
              <a:t>William Greene</a:t>
            </a:r>
          </a:p>
          <a:p>
            <a:r>
              <a:rPr lang="en-US" b="1" smtClean="0">
                <a:latin typeface="Tahoma" panose="020B0604030504040204" pitchFamily="34" charset="0"/>
                <a:ea typeface="Tahoma" panose="020B0604030504040204" pitchFamily="34" charset="0"/>
                <a:cs typeface="Tahoma" panose="020B0604030504040204" pitchFamily="34" charset="0"/>
              </a:rPr>
              <a:t>Stern School of Business</a:t>
            </a:r>
          </a:p>
          <a:p>
            <a:r>
              <a:rPr lang="en-US" b="1" smtClean="0">
                <a:latin typeface="Tahoma" panose="020B0604030504040204" pitchFamily="34" charset="0"/>
                <a:ea typeface="Tahoma" panose="020B0604030504040204" pitchFamily="34" charset="0"/>
                <a:cs typeface="Tahoma" panose="020B0604030504040204" pitchFamily="34" charset="0"/>
              </a:rPr>
              <a:t>New York University</a:t>
            </a:r>
          </a:p>
          <a:p>
            <a:r>
              <a:rPr lang="en-US" b="1" smtClean="0">
                <a:latin typeface="Tahoma" panose="020B0604030504040204" pitchFamily="34" charset="0"/>
                <a:ea typeface="Tahoma" panose="020B0604030504040204" pitchFamily="34" charset="0"/>
                <a:cs typeface="Tahoma" panose="020B0604030504040204" pitchFamily="34" charset="0"/>
              </a:rPr>
              <a:t>New York  NY  USA</a:t>
            </a:r>
            <a:endParaRPr lang="en-US" b="1">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Connector 17"/>
          <p:cNvCxnSpPr/>
          <p:nvPr/>
        </p:nvCxnSpPr>
        <p:spPr bwMode="auto">
          <a:xfrm>
            <a:off x="6382389" y="24706"/>
            <a:ext cx="0" cy="911974"/>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0" name="Straight Connector 19"/>
          <p:cNvCxnSpPr/>
          <p:nvPr/>
        </p:nvCxnSpPr>
        <p:spPr bwMode="auto">
          <a:xfrm>
            <a:off x="6382389" y="936680"/>
            <a:ext cx="2756883"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cxnSp>
        <p:nvCxnSpPr>
          <p:cNvPr id="23" name="Straight Connector 22"/>
          <p:cNvCxnSpPr/>
          <p:nvPr/>
        </p:nvCxnSpPr>
        <p:spPr bwMode="auto">
          <a:xfrm>
            <a:off x="228600" y="325120"/>
            <a:ext cx="6153789" cy="0"/>
          </a:xfrm>
          <a:prstGeom prst="line">
            <a:avLst/>
          </a:prstGeom>
          <a:solidFill>
            <a:schemeClr val="accent1"/>
          </a:solidFill>
          <a:ln w="28575" cap="flat" cmpd="sng" algn="ctr">
            <a:solidFill>
              <a:srgbClr val="7030A0"/>
            </a:solidFill>
            <a:prstDash val="solid"/>
            <a:round/>
            <a:headEnd type="none" w="med" len="med"/>
            <a:tailEnd type="none" w="med" len="med"/>
          </a:ln>
          <a:effectLst/>
        </p:spPr>
      </p:cxnSp>
      <p:sp>
        <p:nvSpPr>
          <p:cNvPr id="13" name="TextBox 12"/>
          <p:cNvSpPr txBox="1"/>
          <p:nvPr/>
        </p:nvSpPr>
        <p:spPr>
          <a:xfrm>
            <a:off x="4648201" y="4412159"/>
            <a:ext cx="3909359" cy="769441"/>
          </a:xfrm>
          <a:prstGeom prst="rect">
            <a:avLst/>
          </a:prstGeom>
          <a:noFill/>
          <a:ln w="38100">
            <a:solidFill>
              <a:srgbClr val="6B00B4"/>
            </a:solidFill>
          </a:ln>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1.3   </a:t>
            </a: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Linear Panel Data</a:t>
            </a:r>
            <a:b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000" b="1" smtClean="0">
                <a:solidFill>
                  <a:srgbClr val="7030A0"/>
                </a:solidFill>
                <a:latin typeface="Tahoma" panose="020B0604030504040204" pitchFamily="34" charset="0"/>
                <a:ea typeface="Tahoma" panose="020B0604030504040204" pitchFamily="34" charset="0"/>
                <a:cs typeface="Tahoma" panose="020B0604030504040204" pitchFamily="34" charset="0"/>
              </a:rPr>
              <a:t>          Regression Models</a:t>
            </a:r>
            <a:endParaRPr lang="en-US" sz="20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39400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2920" y="2826713"/>
            <a:ext cx="1981200" cy="281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p:cNvSpPr>
            <a:spLocks noGrp="1"/>
          </p:cNvSpPr>
          <p:nvPr>
            <p:ph type="body" idx="1"/>
          </p:nvPr>
        </p:nvSpPr>
        <p:spPr>
          <a:xfrm>
            <a:off x="457200" y="914400"/>
            <a:ext cx="4040188" cy="639762"/>
          </a:xfrm>
        </p:spPr>
        <p:txBody>
          <a:bodyPr/>
          <a:lstStyle/>
          <a:p>
            <a:pPr algn="ctr"/>
            <a:r>
              <a:rPr lang="en-US" smtClean="0"/>
              <a:t>Concepts</a:t>
            </a:r>
            <a:endParaRPr lang="en-US"/>
          </a:p>
        </p:txBody>
      </p:sp>
      <p:sp>
        <p:nvSpPr>
          <p:cNvPr id="4" name="Content Placeholder 3"/>
          <p:cNvSpPr>
            <a:spLocks noGrp="1"/>
          </p:cNvSpPr>
          <p:nvPr>
            <p:ph sz="half" idx="2"/>
          </p:nvPr>
        </p:nvSpPr>
        <p:spPr>
          <a:xfrm>
            <a:off x="457200" y="1555432"/>
            <a:ext cx="4038600" cy="4311968"/>
          </a:xfrm>
        </p:spPr>
        <p:txBody>
          <a:bodyPr/>
          <a:lstStyle/>
          <a:p>
            <a:pPr>
              <a:spcBef>
                <a:spcPts val="0"/>
              </a:spcBef>
              <a:spcAft>
                <a:spcPts val="200"/>
              </a:spcAft>
            </a:pPr>
            <a:endParaRPr lang="en-US" sz="1600" smtClean="0"/>
          </a:p>
          <a:p>
            <a:pPr>
              <a:spcBef>
                <a:spcPts val="0"/>
              </a:spcBef>
              <a:spcAft>
                <a:spcPts val="200"/>
              </a:spcAft>
            </a:pPr>
            <a:r>
              <a:rPr lang="en-US" sz="1600" smtClean="0"/>
              <a:t>Unbalanced Panel</a:t>
            </a:r>
          </a:p>
          <a:p>
            <a:pPr>
              <a:spcBef>
                <a:spcPts val="0"/>
              </a:spcBef>
              <a:spcAft>
                <a:spcPts val="200"/>
              </a:spcAft>
            </a:pPr>
            <a:r>
              <a:rPr lang="en-US" sz="1600" smtClean="0"/>
              <a:t>Cluster Estimator</a:t>
            </a:r>
          </a:p>
          <a:p>
            <a:pPr>
              <a:spcBef>
                <a:spcPts val="0"/>
              </a:spcBef>
              <a:spcAft>
                <a:spcPts val="200"/>
              </a:spcAft>
            </a:pPr>
            <a:r>
              <a:rPr lang="en-US" sz="1600" smtClean="0"/>
              <a:t>Block Bootstrap</a:t>
            </a:r>
          </a:p>
          <a:p>
            <a:pPr>
              <a:spcBef>
                <a:spcPts val="0"/>
              </a:spcBef>
              <a:spcAft>
                <a:spcPts val="200"/>
              </a:spcAft>
            </a:pPr>
            <a:r>
              <a:rPr lang="en-US" sz="1600" smtClean="0"/>
              <a:t>Difference in Differences</a:t>
            </a:r>
          </a:p>
          <a:p>
            <a:pPr>
              <a:spcBef>
                <a:spcPts val="0"/>
              </a:spcBef>
              <a:spcAft>
                <a:spcPts val="200"/>
              </a:spcAft>
            </a:pPr>
            <a:r>
              <a:rPr lang="en-US" sz="1600" smtClean="0"/>
              <a:t>Incidental Parameters </a:t>
            </a:r>
            <a:br>
              <a:rPr lang="en-US" sz="1600" smtClean="0"/>
            </a:br>
            <a:r>
              <a:rPr lang="en-US" sz="1600" smtClean="0"/>
              <a:t>Problem</a:t>
            </a:r>
          </a:p>
          <a:p>
            <a:pPr>
              <a:spcBef>
                <a:spcPts val="0"/>
              </a:spcBef>
              <a:spcAft>
                <a:spcPts val="200"/>
              </a:spcAft>
            </a:pPr>
            <a:r>
              <a:rPr lang="en-US" sz="1600" smtClean="0"/>
              <a:t>Endogeneity</a:t>
            </a:r>
          </a:p>
          <a:p>
            <a:pPr>
              <a:spcBef>
                <a:spcPts val="0"/>
              </a:spcBef>
              <a:spcAft>
                <a:spcPts val="200"/>
              </a:spcAft>
            </a:pPr>
            <a:r>
              <a:rPr lang="en-US" sz="1600" smtClean="0"/>
              <a:t>Instrumental Variable</a:t>
            </a:r>
          </a:p>
          <a:p>
            <a:pPr>
              <a:spcBef>
                <a:spcPts val="0"/>
              </a:spcBef>
              <a:spcAft>
                <a:spcPts val="200"/>
              </a:spcAft>
            </a:pPr>
            <a:r>
              <a:rPr lang="en-US" sz="1600" smtClean="0"/>
              <a:t>Control Function Estimator</a:t>
            </a:r>
          </a:p>
          <a:p>
            <a:pPr>
              <a:spcBef>
                <a:spcPts val="0"/>
              </a:spcBef>
              <a:spcAft>
                <a:spcPts val="200"/>
              </a:spcAft>
            </a:pPr>
            <a:r>
              <a:rPr lang="en-US" sz="1600" smtClean="0"/>
              <a:t>Mundlak Form</a:t>
            </a:r>
          </a:p>
          <a:p>
            <a:pPr>
              <a:spcBef>
                <a:spcPts val="0"/>
              </a:spcBef>
              <a:spcAft>
                <a:spcPts val="200"/>
              </a:spcAft>
            </a:pPr>
            <a:r>
              <a:rPr lang="en-US" sz="1600" smtClean="0"/>
              <a:t>Correlated Random Effects</a:t>
            </a:r>
          </a:p>
          <a:p>
            <a:pPr>
              <a:spcBef>
                <a:spcPts val="0"/>
              </a:spcBef>
              <a:spcAft>
                <a:spcPts val="200"/>
              </a:spcAft>
            </a:pPr>
            <a:r>
              <a:rPr lang="en-US" sz="1600" smtClean="0"/>
              <a:t>Hausman Test</a:t>
            </a:r>
          </a:p>
          <a:p>
            <a:pPr>
              <a:spcBef>
                <a:spcPts val="0"/>
              </a:spcBef>
              <a:spcAft>
                <a:spcPts val="200"/>
              </a:spcAft>
            </a:pPr>
            <a:r>
              <a:rPr lang="en-US" sz="1600" smtClean="0"/>
              <a:t>Lagrange Multiplier (LM) Test</a:t>
            </a:r>
          </a:p>
          <a:p>
            <a:pPr>
              <a:spcBef>
                <a:spcPts val="0"/>
              </a:spcBef>
              <a:spcAft>
                <a:spcPts val="200"/>
              </a:spcAft>
            </a:pPr>
            <a:r>
              <a:rPr lang="en-US" sz="1600" smtClean="0"/>
              <a:t>Variable Addition (Wu) Test</a:t>
            </a:r>
            <a:endParaRPr lang="en-US" sz="1600" dirty="0"/>
          </a:p>
        </p:txBody>
      </p:sp>
      <p:sp>
        <p:nvSpPr>
          <p:cNvPr id="3" name="Text Placeholder 2"/>
          <p:cNvSpPr>
            <a:spLocks noGrp="1"/>
          </p:cNvSpPr>
          <p:nvPr>
            <p:ph type="body" sz="quarter" idx="3"/>
          </p:nvPr>
        </p:nvSpPr>
        <p:spPr>
          <a:xfrm>
            <a:off x="4645025" y="914400"/>
            <a:ext cx="4041775" cy="639762"/>
          </a:xfrm>
        </p:spPr>
        <p:txBody>
          <a:bodyPr/>
          <a:lstStyle/>
          <a:p>
            <a:pPr algn="ctr"/>
            <a:r>
              <a:rPr lang="en-US" smtClean="0"/>
              <a:t>Models</a:t>
            </a:r>
            <a:endParaRPr lang="en-US"/>
          </a:p>
        </p:txBody>
      </p:sp>
      <p:sp>
        <p:nvSpPr>
          <p:cNvPr id="6" name="Content Placeholder 5"/>
          <p:cNvSpPr>
            <a:spLocks noGrp="1"/>
          </p:cNvSpPr>
          <p:nvPr>
            <p:ph sz="quarter" idx="4"/>
          </p:nvPr>
        </p:nvSpPr>
        <p:spPr>
          <a:xfrm>
            <a:off x="4645025" y="1555432"/>
            <a:ext cx="4041775" cy="4311968"/>
          </a:xfrm>
        </p:spPr>
        <p:txBody>
          <a:bodyPr/>
          <a:lstStyle/>
          <a:p>
            <a:endParaRPr lang="en-US" sz="1600" smtClean="0"/>
          </a:p>
          <a:p>
            <a:r>
              <a:rPr lang="en-US" sz="1600" smtClean="0"/>
              <a:t>Linear Regression</a:t>
            </a:r>
          </a:p>
          <a:p>
            <a:r>
              <a:rPr lang="en-US" sz="1600" smtClean="0"/>
              <a:t>Fixed Effects LR Model</a:t>
            </a:r>
          </a:p>
          <a:p>
            <a:r>
              <a:rPr lang="en-US" sz="1600" smtClean="0"/>
              <a:t>Random Effects LR Model</a:t>
            </a:r>
            <a:endParaRPr lang="en-US"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228600" y="762000"/>
            <a:ext cx="8229600" cy="685800"/>
          </a:xfrm>
        </p:spPr>
        <p:txBody>
          <a:bodyPr/>
          <a:lstStyle/>
          <a:p>
            <a:pPr eaLnBrk="1" hangingPunct="1"/>
            <a:r>
              <a:rPr lang="en-US" altLang="en-US" sz="2000" b="1" dirty="0" smtClean="0"/>
              <a:t>A Course in Panel Data Econometrics</a:t>
            </a:r>
            <a:br>
              <a:rPr lang="en-US" altLang="en-US" sz="2000" b="1" dirty="0" smtClean="0"/>
            </a:br>
            <a:r>
              <a:rPr lang="en-US" altLang="en-US" sz="2000" b="1" dirty="0" smtClean="0"/>
              <a:t>http://people.stern.nyu.edu/wgreene/Econometrics</a:t>
            </a:r>
            <a:br>
              <a:rPr lang="en-US" altLang="en-US" sz="2000" b="1" dirty="0" smtClean="0"/>
            </a:br>
            <a:r>
              <a:rPr lang="en-US" altLang="en-US" sz="2000" b="1" dirty="0" smtClean="0"/>
              <a:t>/PanelDataEconometrics.htm</a:t>
            </a:r>
          </a:p>
        </p:txBody>
      </p:sp>
      <p:pic>
        <p:nvPicPr>
          <p:cNvPr id="3891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1676400"/>
            <a:ext cx="8562975" cy="481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2336738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457199"/>
            <a:ext cx="6934200" cy="619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5788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600200"/>
            <a:ext cx="7086600"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124200"/>
            <a:ext cx="1298575"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ight Arrow 3"/>
          <p:cNvSpPr>
            <a:spLocks noChangeArrowheads="1"/>
          </p:cNvSpPr>
          <p:nvPr/>
        </p:nvSpPr>
        <p:spPr bwMode="auto">
          <a:xfrm>
            <a:off x="1752600" y="3581400"/>
            <a:ext cx="381000" cy="381000"/>
          </a:xfrm>
          <a:prstGeom prst="rightArrow">
            <a:avLst>
              <a:gd name="adj1" fmla="val 50000"/>
              <a:gd name="adj2" fmla="val 50000"/>
            </a:avLst>
          </a:prstGeom>
          <a:solidFill>
            <a:schemeClr val="accent1"/>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2" name="TextBox 1"/>
          <p:cNvSpPr txBox="1"/>
          <p:nvPr/>
        </p:nvSpPr>
        <p:spPr>
          <a:xfrm>
            <a:off x="1752600" y="826752"/>
            <a:ext cx="4191000" cy="584775"/>
          </a:xfrm>
          <a:prstGeom prst="rect">
            <a:avLst/>
          </a:prstGeom>
          <a:noFill/>
        </p:spPr>
        <p:txBody>
          <a:bodyPr wrap="square" rtlCol="0">
            <a:spAutoFit/>
          </a:bodyPr>
          <a:lstStyle/>
          <a:p>
            <a:r>
              <a:rPr lang="en-US" sz="3200" b="1" smtClean="0">
                <a:solidFill>
                  <a:srgbClr val="7030A0"/>
                </a:solidFill>
                <a:latin typeface="Tahoma" panose="020B0604030504040204" pitchFamily="34" charset="0"/>
                <a:ea typeface="Tahoma" panose="020B0604030504040204" pitchFamily="34" charset="0"/>
                <a:cs typeface="Tahoma" panose="020B0604030504040204" pitchFamily="34" charset="0"/>
              </a:rPr>
              <a:t>BHPS Has Evolved</a:t>
            </a:r>
            <a:endParaRPr lang="en-US" sz="32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19361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0"/>
            <a:ext cx="8602663"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3" name="TextBox 2"/>
          <p:cNvSpPr txBox="1"/>
          <p:nvPr/>
        </p:nvSpPr>
        <p:spPr>
          <a:xfrm>
            <a:off x="381000" y="762000"/>
            <a:ext cx="8534400" cy="461665"/>
          </a:xfrm>
          <a:prstGeom prst="rect">
            <a:avLst/>
          </a:prstGeom>
          <a:noFill/>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Household Income and Labour Dynamics In Australia</a:t>
            </a:r>
            <a:endParaRPr lang="en-US" sz="24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86322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312" y="946230"/>
            <a:ext cx="5565775" cy="58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371600" y="361455"/>
            <a:ext cx="6400800" cy="584775"/>
          </a:xfrm>
          <a:prstGeom prst="rect">
            <a:avLst/>
          </a:prstGeom>
          <a:noFill/>
        </p:spPr>
        <p:txBody>
          <a:bodyPr wrap="square" rtlCol="0">
            <a:spAutoFit/>
          </a:bodyPr>
          <a:lstStyle/>
          <a:p>
            <a:r>
              <a:rPr lang="en-US" sz="3200" b="1" smtClean="0">
                <a:solidFill>
                  <a:srgbClr val="7030A0"/>
                </a:solidFill>
                <a:latin typeface="Tahoma" panose="020B0604030504040204" pitchFamily="34" charset="0"/>
                <a:ea typeface="Tahoma" panose="020B0604030504040204" pitchFamily="34" charset="0"/>
                <a:cs typeface="Tahoma" panose="020B0604030504040204" pitchFamily="34" charset="0"/>
              </a:rPr>
              <a:t>German Socioeconomic Panel</a:t>
            </a:r>
            <a:endParaRPr lang="en-US" sz="32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18325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457200"/>
            <a:ext cx="8229600" cy="685800"/>
          </a:xfrm>
        </p:spPr>
        <p:txBody>
          <a:bodyPr/>
          <a:lstStyle/>
          <a:p>
            <a:pPr eaLnBrk="1" hangingPunct="1"/>
            <a:r>
              <a:rPr lang="en-US" altLang="en-US" smtClean="0"/>
              <a:t>Balanced and Unbalanced Panels</a:t>
            </a:r>
          </a:p>
        </p:txBody>
      </p:sp>
      <p:sp>
        <p:nvSpPr>
          <p:cNvPr id="15363" name="Rectangle 3"/>
          <p:cNvSpPr>
            <a:spLocks noGrp="1" noChangeArrowheads="1"/>
          </p:cNvSpPr>
          <p:nvPr>
            <p:ph idx="1"/>
          </p:nvPr>
        </p:nvSpPr>
        <p:spPr>
          <a:xfrm>
            <a:off x="457200" y="1371600"/>
            <a:ext cx="8229600" cy="4302125"/>
          </a:xfrm>
        </p:spPr>
        <p:txBody>
          <a:bodyPr/>
          <a:lstStyle/>
          <a:p>
            <a:pPr eaLnBrk="1" hangingPunct="1">
              <a:lnSpc>
                <a:spcPct val="90000"/>
              </a:lnSpc>
            </a:pPr>
            <a:r>
              <a:rPr lang="en-US" altLang="en-US" dirty="0" smtClean="0"/>
              <a:t>Distinction: Balanced vs. Unbalanced Panels</a:t>
            </a:r>
          </a:p>
          <a:p>
            <a:pPr eaLnBrk="1" hangingPunct="1">
              <a:lnSpc>
                <a:spcPct val="90000"/>
              </a:lnSpc>
            </a:pPr>
            <a:r>
              <a:rPr lang="en-US" altLang="en-US" dirty="0" smtClean="0"/>
              <a:t>A notation to help with mechanics</a:t>
            </a:r>
          </a:p>
          <a:p>
            <a:pPr lvl="1" eaLnBrk="1" hangingPunct="1">
              <a:lnSpc>
                <a:spcPct val="90000"/>
              </a:lnSpc>
              <a:buFont typeface="Wingdings" pitchFamily="2" charset="2"/>
              <a:buNone/>
            </a:pPr>
            <a:r>
              <a:rPr lang="en-US" altLang="en-US" dirty="0" smtClean="0"/>
              <a:t>            </a:t>
            </a:r>
            <a:r>
              <a:rPr lang="en-US" altLang="en-US" dirty="0" err="1" smtClean="0"/>
              <a:t>z</a:t>
            </a:r>
            <a:r>
              <a:rPr lang="en-US" altLang="en-US" baseline="-25000" dirty="0" err="1" smtClean="0"/>
              <a:t>i,t</a:t>
            </a:r>
            <a:r>
              <a:rPr lang="en-US" altLang="en-US" dirty="0" smtClean="0"/>
              <a:t>, </a:t>
            </a:r>
            <a:r>
              <a:rPr lang="en-US" altLang="en-US" dirty="0" err="1" smtClean="0"/>
              <a:t>i</a:t>
            </a:r>
            <a:r>
              <a:rPr lang="en-US" altLang="en-US" dirty="0" smtClean="0"/>
              <a:t> = 1,…,N;  t = 1,…,</a:t>
            </a:r>
            <a:r>
              <a:rPr lang="en-US" altLang="en-US" dirty="0" err="1" smtClean="0"/>
              <a:t>T</a:t>
            </a:r>
            <a:r>
              <a:rPr lang="en-US" altLang="en-US" baseline="-25000" dirty="0" err="1" smtClean="0"/>
              <a:t>i</a:t>
            </a:r>
            <a:endParaRPr lang="en-US" altLang="en-US" dirty="0" smtClean="0"/>
          </a:p>
          <a:p>
            <a:pPr eaLnBrk="1" hangingPunct="1">
              <a:lnSpc>
                <a:spcPct val="90000"/>
              </a:lnSpc>
            </a:pPr>
            <a:r>
              <a:rPr lang="en-US" altLang="en-US" dirty="0" smtClean="0"/>
              <a:t>The role of the assumption </a:t>
            </a:r>
          </a:p>
          <a:p>
            <a:pPr lvl="1" eaLnBrk="1" hangingPunct="1">
              <a:lnSpc>
                <a:spcPct val="90000"/>
              </a:lnSpc>
            </a:pPr>
            <a:r>
              <a:rPr lang="en-US" altLang="en-US" dirty="0" smtClean="0"/>
              <a:t>Mathematical and notational convenience:</a:t>
            </a:r>
          </a:p>
          <a:p>
            <a:pPr lvl="2" eaLnBrk="1" hangingPunct="1">
              <a:lnSpc>
                <a:spcPct val="90000"/>
              </a:lnSpc>
            </a:pPr>
            <a:r>
              <a:rPr lang="en-US" altLang="en-US" dirty="0" smtClean="0"/>
              <a:t>Balanced,        n=NT</a:t>
            </a:r>
          </a:p>
          <a:p>
            <a:pPr lvl="2" eaLnBrk="1" hangingPunct="1">
              <a:lnSpc>
                <a:spcPct val="90000"/>
              </a:lnSpc>
              <a:spcAft>
                <a:spcPts val="600"/>
              </a:spcAft>
            </a:pPr>
            <a:r>
              <a:rPr lang="en-US" altLang="en-US" dirty="0" smtClean="0"/>
              <a:t>Unbalanced:</a:t>
            </a:r>
          </a:p>
          <a:p>
            <a:pPr lvl="1" eaLnBrk="1" hangingPunct="1">
              <a:lnSpc>
                <a:spcPct val="90000"/>
              </a:lnSpc>
            </a:pPr>
            <a:r>
              <a:rPr lang="en-US" altLang="en-US" dirty="0" smtClean="0"/>
              <a:t>The fixed </a:t>
            </a:r>
            <a:r>
              <a:rPr lang="en-US" altLang="en-US" dirty="0" err="1" smtClean="0"/>
              <a:t>T</a:t>
            </a:r>
            <a:r>
              <a:rPr lang="en-US" altLang="en-US" baseline="-25000" dirty="0" err="1" smtClean="0"/>
              <a:t>i</a:t>
            </a:r>
            <a:r>
              <a:rPr lang="en-US" altLang="en-US" dirty="0" smtClean="0"/>
              <a:t> assumption almost never necessary. </a:t>
            </a:r>
          </a:p>
          <a:p>
            <a:pPr lvl="1" eaLnBrk="1" hangingPunct="1">
              <a:lnSpc>
                <a:spcPct val="90000"/>
              </a:lnSpc>
            </a:pPr>
            <a:r>
              <a:rPr lang="en-US" altLang="en-US" dirty="0" smtClean="0"/>
              <a:t>If </a:t>
            </a:r>
            <a:r>
              <a:rPr lang="en-US" altLang="en-US" dirty="0" err="1" smtClean="0"/>
              <a:t>unbalancedness</a:t>
            </a:r>
            <a:r>
              <a:rPr lang="en-US" altLang="en-US" dirty="0" smtClean="0"/>
              <a:t> is due to </a:t>
            </a:r>
            <a:r>
              <a:rPr lang="en-US" altLang="en-US" b="1" dirty="0" smtClean="0">
                <a:solidFill>
                  <a:srgbClr val="FF0000"/>
                </a:solidFill>
              </a:rPr>
              <a:t>nonrandom</a:t>
            </a:r>
            <a:r>
              <a:rPr lang="en-US" altLang="en-US" dirty="0" smtClean="0">
                <a:solidFill>
                  <a:srgbClr val="FF0000"/>
                </a:solidFill>
              </a:rPr>
              <a:t> </a:t>
            </a:r>
            <a:r>
              <a:rPr lang="en-US" altLang="en-US" dirty="0" smtClean="0"/>
              <a:t>attrition from an otherwise balanced panel, then this will require special considerations.</a:t>
            </a:r>
          </a:p>
        </p:txBody>
      </p:sp>
      <p:graphicFrame>
        <p:nvGraphicFramePr>
          <p:cNvPr id="15364" name="Object 4"/>
          <p:cNvGraphicFramePr>
            <a:graphicFrameLocks noChangeAspect="1"/>
          </p:cNvGraphicFramePr>
          <p:nvPr/>
        </p:nvGraphicFramePr>
        <p:xfrm>
          <a:off x="3379788" y="3838575"/>
          <a:ext cx="1133475" cy="449263"/>
        </p:xfrm>
        <a:graphic>
          <a:graphicData uri="http://schemas.openxmlformats.org/presentationml/2006/ole">
            <mc:AlternateContent xmlns:mc="http://schemas.openxmlformats.org/markup-compatibility/2006">
              <mc:Choice xmlns:v="urn:schemas-microsoft-com:vml" Requires="v">
                <p:oleObj spid="_x0000_s32787" name="Equation" r:id="rId4" imgW="736600" imgH="292100" progId="Equation.DSMT4">
                  <p:embed/>
                </p:oleObj>
              </mc:Choice>
              <mc:Fallback>
                <p:oleObj name="Equation" r:id="rId4" imgW="736600" imgH="292100" progId="Equation.DSMT4">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9788" y="3838575"/>
                        <a:ext cx="1133475" cy="449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58314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23863" y="533400"/>
            <a:ext cx="8229600" cy="1143000"/>
          </a:xfrm>
        </p:spPr>
        <p:txBody>
          <a:bodyPr/>
          <a:lstStyle/>
          <a:p>
            <a:pPr eaLnBrk="1" hangingPunct="1"/>
            <a:r>
              <a:rPr lang="en-US" altLang="en-US" smtClean="0"/>
              <a:t>An Unbalanced Panel: RWM’s GSOEP Data on Health Care</a:t>
            </a:r>
          </a:p>
        </p:txBody>
      </p:sp>
      <p:pic>
        <p:nvPicPr>
          <p:cNvPr id="174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738" y="1828800"/>
            <a:ext cx="7705725"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 Box 5"/>
          <p:cNvSpPr txBox="1">
            <a:spLocks noChangeArrowheads="1"/>
          </p:cNvSpPr>
          <p:nvPr/>
        </p:nvSpPr>
        <p:spPr bwMode="auto">
          <a:xfrm>
            <a:off x="3429000" y="2295525"/>
            <a:ext cx="2743200" cy="38576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ltLang="en-US" b="1">
                <a:latin typeface="Arial" charset="0"/>
              </a:rPr>
              <a:t>N = 7,293 Households</a:t>
            </a:r>
          </a:p>
        </p:txBody>
      </p:sp>
      <p:sp>
        <p:nvSpPr>
          <p:cNvPr id="17413" name="TextBox 1"/>
          <p:cNvSpPr txBox="1">
            <a:spLocks noChangeArrowheads="1"/>
          </p:cNvSpPr>
          <p:nvPr/>
        </p:nvSpPr>
        <p:spPr bwMode="auto">
          <a:xfrm>
            <a:off x="3124200" y="6197600"/>
            <a:ext cx="3776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a:t>Some households exited then returned</a:t>
            </a:r>
          </a:p>
        </p:txBody>
      </p:sp>
    </p:spTree>
    <p:extLst>
      <p:ext uri="{BB962C8B-B14F-4D97-AF65-F5344CB8AC3E}">
        <p14:creationId xmlns:p14="http://schemas.microsoft.com/office/powerpoint/2010/main" val="30553659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idx="4294967295"/>
          </p:nvPr>
        </p:nvSpPr>
        <p:spPr>
          <a:xfrm>
            <a:off x="0" y="685800"/>
            <a:ext cx="8229600" cy="762000"/>
          </a:xfrm>
        </p:spPr>
        <p:txBody>
          <a:bodyPr/>
          <a:lstStyle/>
          <a:p>
            <a:pPr eaLnBrk="1" hangingPunct="1"/>
            <a:r>
              <a:rPr lang="en-US" altLang="en-US" smtClean="0"/>
              <a:t>Cornwell and Rupert Data</a:t>
            </a:r>
          </a:p>
        </p:txBody>
      </p:sp>
      <p:sp>
        <p:nvSpPr>
          <p:cNvPr id="29699" name="Text Box 5"/>
          <p:cNvSpPr txBox="1">
            <a:spLocks noChangeArrowheads="1"/>
          </p:cNvSpPr>
          <p:nvPr/>
        </p:nvSpPr>
        <p:spPr bwMode="auto">
          <a:xfrm>
            <a:off x="533400" y="1587500"/>
            <a:ext cx="8229600" cy="4524375"/>
          </a:xfrm>
          <a:prstGeom prst="rect">
            <a:avLst/>
          </a:prstGeom>
          <a:noFill/>
          <a:ln w="19050">
            <a:noFill/>
            <a:miter lim="800000"/>
            <a:headEnd/>
            <a:tailEnd/>
          </a:ln>
        </p:spPr>
        <p:txBody>
          <a:bodyPr>
            <a:spAutoFit/>
          </a:bodyPr>
          <a:lstStyle/>
          <a:p>
            <a:pPr>
              <a:spcBef>
                <a:spcPct val="50000"/>
              </a:spcBef>
            </a:pPr>
            <a:r>
              <a:rPr lang="en-US" altLang="en-US" sz="1600" b="1">
                <a:latin typeface="Tahoma" pitchFamily="34" charset="0"/>
              </a:rPr>
              <a:t>Cornwell and Rupert Returns to Schooling Data, 595 Individuals, 7 Years</a:t>
            </a:r>
            <a:r>
              <a:rPr lang="en-US" altLang="en-US" sz="1600">
                <a:latin typeface="Tahoma" pitchFamily="34" charset="0"/>
              </a:rPr>
              <a:t/>
            </a:r>
            <a:br>
              <a:rPr lang="en-US" altLang="en-US" sz="1600">
                <a:latin typeface="Tahoma" pitchFamily="34" charset="0"/>
              </a:rPr>
            </a:br>
            <a:r>
              <a:rPr lang="en-US" altLang="en-US" sz="1600">
                <a:latin typeface="Tahoma" pitchFamily="34" charset="0"/>
              </a:rPr>
              <a:t>(Extracted from NLSY.) </a:t>
            </a:r>
            <a:r>
              <a:rPr lang="en-US" altLang="en-US" sz="1600" b="1">
                <a:latin typeface="Tahoma" pitchFamily="34" charset="0"/>
              </a:rPr>
              <a:t>Variables in the file are</a:t>
            </a:r>
            <a:endParaRPr lang="en-US" altLang="en-US" sz="1600">
              <a:latin typeface="Tahoma" pitchFamily="34" charset="0"/>
            </a:endParaRPr>
          </a:p>
          <a:p>
            <a:pPr>
              <a:spcBef>
                <a:spcPct val="50000"/>
              </a:spcBef>
            </a:pPr>
            <a:r>
              <a:rPr lang="en-US" altLang="en-US" sz="1600">
                <a:latin typeface="Tahoma" pitchFamily="34" charset="0"/>
              </a:rPr>
              <a:t>EXP 	= work experience</a:t>
            </a:r>
            <a:br>
              <a:rPr lang="en-US" altLang="en-US" sz="1600">
                <a:latin typeface="Tahoma" pitchFamily="34" charset="0"/>
              </a:rPr>
            </a:br>
            <a:r>
              <a:rPr lang="en-US" altLang="en-US" sz="1600">
                <a:latin typeface="Tahoma" pitchFamily="34" charset="0"/>
              </a:rPr>
              <a:t>WKS 	= weeks worked</a:t>
            </a:r>
            <a:br>
              <a:rPr lang="en-US" altLang="en-US" sz="1600">
                <a:latin typeface="Tahoma" pitchFamily="34" charset="0"/>
              </a:rPr>
            </a:br>
            <a:r>
              <a:rPr lang="en-US" altLang="en-US" sz="1600">
                <a:latin typeface="Tahoma" pitchFamily="34" charset="0"/>
              </a:rPr>
              <a:t>OCC 	= occupation, 1 if blue collar, </a:t>
            </a:r>
            <a:br>
              <a:rPr lang="en-US" altLang="en-US" sz="1600">
                <a:latin typeface="Tahoma" pitchFamily="34" charset="0"/>
              </a:rPr>
            </a:br>
            <a:r>
              <a:rPr lang="en-US" altLang="en-US" sz="1600">
                <a:latin typeface="Tahoma" pitchFamily="34" charset="0"/>
              </a:rPr>
              <a:t>IND 	= 1 if manufacturing industry</a:t>
            </a:r>
            <a:br>
              <a:rPr lang="en-US" altLang="en-US" sz="1600">
                <a:latin typeface="Tahoma" pitchFamily="34" charset="0"/>
              </a:rPr>
            </a:br>
            <a:r>
              <a:rPr lang="en-US" altLang="en-US" sz="1600">
                <a:latin typeface="Tahoma" pitchFamily="34" charset="0"/>
              </a:rPr>
              <a:t>SOUTH 	= 1 if resides in south</a:t>
            </a:r>
            <a:br>
              <a:rPr lang="en-US" altLang="en-US" sz="1600">
                <a:latin typeface="Tahoma" pitchFamily="34" charset="0"/>
              </a:rPr>
            </a:br>
            <a:r>
              <a:rPr lang="en-US" altLang="en-US" sz="1600">
                <a:latin typeface="Tahoma" pitchFamily="34" charset="0"/>
              </a:rPr>
              <a:t>SMSA	= 1 if resides in a city (SMSA)</a:t>
            </a:r>
            <a:br>
              <a:rPr lang="en-US" altLang="en-US" sz="1600">
                <a:latin typeface="Tahoma" pitchFamily="34" charset="0"/>
              </a:rPr>
            </a:br>
            <a:r>
              <a:rPr lang="en-US" altLang="en-US" sz="1600">
                <a:latin typeface="Tahoma" pitchFamily="34" charset="0"/>
              </a:rPr>
              <a:t>MS 	= 1 if married</a:t>
            </a:r>
            <a:br>
              <a:rPr lang="en-US" altLang="en-US" sz="1600">
                <a:latin typeface="Tahoma" pitchFamily="34" charset="0"/>
              </a:rPr>
            </a:br>
            <a:r>
              <a:rPr lang="en-US" altLang="en-US" sz="1600">
                <a:latin typeface="Tahoma" pitchFamily="34" charset="0"/>
              </a:rPr>
              <a:t>FEM 	= 1 if female</a:t>
            </a:r>
            <a:br>
              <a:rPr lang="en-US" altLang="en-US" sz="1600">
                <a:latin typeface="Tahoma" pitchFamily="34" charset="0"/>
              </a:rPr>
            </a:br>
            <a:r>
              <a:rPr lang="en-US" altLang="en-US" sz="1600">
                <a:latin typeface="Tahoma" pitchFamily="34" charset="0"/>
              </a:rPr>
              <a:t>UNION 	= 1 if wage set by union contract</a:t>
            </a:r>
            <a:br>
              <a:rPr lang="en-US" altLang="en-US" sz="1600">
                <a:latin typeface="Tahoma" pitchFamily="34" charset="0"/>
              </a:rPr>
            </a:br>
            <a:r>
              <a:rPr lang="en-US" altLang="en-US" sz="1600">
                <a:latin typeface="Tahoma" pitchFamily="34" charset="0"/>
              </a:rPr>
              <a:t>ED 	= years of education</a:t>
            </a:r>
            <a:br>
              <a:rPr lang="en-US" altLang="en-US" sz="1600">
                <a:latin typeface="Tahoma" pitchFamily="34" charset="0"/>
              </a:rPr>
            </a:br>
            <a:r>
              <a:rPr lang="en-US" altLang="en-US" sz="1600">
                <a:latin typeface="Tahoma" pitchFamily="34" charset="0"/>
              </a:rPr>
              <a:t>LWAGE 	= log of wage = dependent variable in regressions</a:t>
            </a:r>
          </a:p>
          <a:p>
            <a:pPr>
              <a:spcBef>
                <a:spcPct val="50000"/>
              </a:spcBef>
            </a:pPr>
            <a:r>
              <a:rPr lang="en-US" altLang="en-US" sz="1600">
                <a:latin typeface="Tahoma" pitchFamily="34" charset="0"/>
              </a:rPr>
              <a:t>These data were analyzed in Cornwell, C. and Rupert, P., "Efficient Estimation with Panel Data: An Empirical Comparison of Instrumental Variable Estimators," Journal of Applied Econometrics, 3, 1988, pp. 149-155.  See Baltagi, page 122 for further analysis.  The data were downloaded from the website for Baltagi's text. </a:t>
            </a:r>
          </a:p>
        </p:txBody>
      </p:sp>
      <p:sp>
        <p:nvSpPr>
          <p:cNvPr id="29700" name="Rectangle 4"/>
          <p:cNvSpPr>
            <a:spLocks noChangeArrowheads="1"/>
          </p:cNvSpPr>
          <p:nvPr/>
        </p:nvSpPr>
        <p:spPr bwMode="auto">
          <a:xfrm>
            <a:off x="528638" y="4667250"/>
            <a:ext cx="5715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ltLang="en-US"/>
          </a:p>
        </p:txBody>
      </p:sp>
      <p:sp>
        <p:nvSpPr>
          <p:cNvPr id="29701" name="Rectangle 4"/>
          <p:cNvSpPr>
            <a:spLocks noChangeArrowheads="1"/>
          </p:cNvSpPr>
          <p:nvPr/>
        </p:nvSpPr>
        <p:spPr bwMode="auto">
          <a:xfrm>
            <a:off x="5529263" y="1600200"/>
            <a:ext cx="2667000" cy="304800"/>
          </a:xfrm>
          <a:prstGeom prst="rect">
            <a:avLst/>
          </a:prstGeom>
          <a:solidFill>
            <a:srgbClr val="CC99FF">
              <a:alpha val="25882"/>
            </a:srgbClr>
          </a:solidFill>
          <a:ln w="19050">
            <a:solidFill>
              <a:schemeClr val="tx1"/>
            </a:solidFill>
            <a:miter lim="800000"/>
            <a:headEnd/>
            <a:tailEnd/>
          </a:ln>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7"/>
          <p:cNvPicPr>
            <a:picLocks noChangeAspect="1" noChangeArrowheads="1"/>
          </p:cNvPicPr>
          <p:nvPr/>
        </p:nvPicPr>
        <p:blipFill>
          <a:blip r:embed="rId3"/>
          <a:srcRect/>
          <a:stretch>
            <a:fillRect/>
          </a:stretch>
        </p:blipFill>
        <p:spPr bwMode="auto">
          <a:xfrm>
            <a:off x="2362200" y="766763"/>
            <a:ext cx="3790950" cy="5842000"/>
          </a:xfrm>
          <a:prstGeom prst="rect">
            <a:avLst/>
          </a:prstGeom>
          <a:noFill/>
          <a:ln w="19050">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3225" y="685800"/>
            <a:ext cx="8229600" cy="609600"/>
          </a:xfrm>
        </p:spPr>
        <p:txBody>
          <a:bodyPr/>
          <a:lstStyle/>
          <a:p>
            <a:pPr eaLnBrk="1" hangingPunct="1"/>
            <a:r>
              <a:rPr lang="en-US" altLang="en-US" dirty="0" smtClean="0"/>
              <a:t>Common Effects Models</a:t>
            </a:r>
          </a:p>
        </p:txBody>
      </p:sp>
      <p:sp>
        <p:nvSpPr>
          <p:cNvPr id="11267" name="Rectangle 4"/>
          <p:cNvSpPr>
            <a:spLocks noGrp="1" noChangeArrowheads="1"/>
          </p:cNvSpPr>
          <p:nvPr>
            <p:ph idx="1"/>
          </p:nvPr>
        </p:nvSpPr>
        <p:spPr>
          <a:xfrm>
            <a:off x="457200" y="1447800"/>
            <a:ext cx="8229600" cy="4800600"/>
          </a:xfrm>
        </p:spPr>
        <p:txBody>
          <a:bodyPr/>
          <a:lstStyle/>
          <a:p>
            <a:pPr eaLnBrk="1" hangingPunct="1">
              <a:lnSpc>
                <a:spcPct val="90000"/>
              </a:lnSpc>
            </a:pPr>
            <a:r>
              <a:rPr lang="en-US" altLang="en-US" sz="2000" dirty="0" smtClean="0"/>
              <a:t>Unobserved individual effects in regression:  E[</a:t>
            </a:r>
            <a:r>
              <a:rPr lang="en-US" altLang="en-US" sz="2000" dirty="0" err="1" smtClean="0"/>
              <a:t>y</a:t>
            </a:r>
            <a:r>
              <a:rPr lang="en-US" altLang="en-US" sz="2000" baseline="-25000" dirty="0" err="1" smtClean="0"/>
              <a:t>it</a:t>
            </a:r>
            <a:r>
              <a:rPr lang="en-US" altLang="en-US" sz="2000" dirty="0" smtClean="0"/>
              <a:t> | </a:t>
            </a:r>
            <a:r>
              <a:rPr lang="en-US" altLang="en-US" sz="2000" b="1" dirty="0" err="1" smtClean="0"/>
              <a:t>x</a:t>
            </a:r>
            <a:r>
              <a:rPr lang="en-US" altLang="en-US" sz="2000" baseline="-25000" dirty="0" err="1" smtClean="0"/>
              <a:t>it</a:t>
            </a:r>
            <a:r>
              <a:rPr lang="en-US" altLang="en-US" sz="2000" dirty="0" smtClean="0"/>
              <a:t>, c</a:t>
            </a:r>
            <a:r>
              <a:rPr lang="en-US" altLang="en-US" sz="2000" baseline="-25000" dirty="0" smtClean="0"/>
              <a:t>i</a:t>
            </a:r>
            <a:r>
              <a:rPr lang="en-US" altLang="en-US" sz="2000" dirty="0" smtClean="0"/>
              <a:t>]</a:t>
            </a:r>
          </a:p>
          <a:p>
            <a:pPr lvl="1" eaLnBrk="1" hangingPunct="1">
              <a:lnSpc>
                <a:spcPct val="90000"/>
              </a:lnSpc>
              <a:buFontTx/>
              <a:buNone/>
            </a:pPr>
            <a:r>
              <a:rPr lang="en-US" altLang="en-US" sz="2000" dirty="0" smtClean="0"/>
              <a:t>     Notation:</a:t>
            </a:r>
          </a:p>
          <a:p>
            <a:pPr lvl="1" eaLnBrk="1" hangingPunct="1">
              <a:lnSpc>
                <a:spcPct val="90000"/>
              </a:lnSpc>
            </a:pPr>
            <a:endParaRPr lang="en-US" altLang="en-US" sz="2000" dirty="0" smtClean="0"/>
          </a:p>
          <a:p>
            <a:pPr lvl="1" eaLnBrk="1" hangingPunct="1">
              <a:lnSpc>
                <a:spcPct val="90000"/>
              </a:lnSpc>
              <a:buFontTx/>
              <a:buNone/>
            </a:pPr>
            <a:r>
              <a:rPr lang="en-US" altLang="en-US" dirty="0" smtClean="0"/>
              <a:t> </a:t>
            </a:r>
          </a:p>
          <a:p>
            <a:pPr eaLnBrk="1" hangingPunct="1">
              <a:lnSpc>
                <a:spcPct val="90000"/>
              </a:lnSpc>
            </a:pPr>
            <a:endParaRPr lang="en-US" altLang="en-US" dirty="0" smtClean="0"/>
          </a:p>
          <a:p>
            <a:pPr eaLnBrk="1" hangingPunct="1">
              <a:lnSpc>
                <a:spcPct val="90000"/>
              </a:lnSpc>
            </a:pPr>
            <a:endParaRPr lang="en-US" altLang="en-US" sz="2000" dirty="0" smtClean="0"/>
          </a:p>
          <a:p>
            <a:pPr eaLnBrk="1" hangingPunct="1">
              <a:lnSpc>
                <a:spcPct val="90000"/>
              </a:lnSpc>
            </a:pPr>
            <a:endParaRPr lang="en-US" altLang="en-US" sz="2000" dirty="0" smtClean="0"/>
          </a:p>
          <a:p>
            <a:pPr eaLnBrk="1" hangingPunct="1">
              <a:lnSpc>
                <a:spcPct val="90000"/>
              </a:lnSpc>
            </a:pPr>
            <a:r>
              <a:rPr lang="en-US" altLang="en-US" sz="2000" dirty="0" smtClean="0"/>
              <a:t>Linear specification:</a:t>
            </a:r>
          </a:p>
          <a:p>
            <a:pPr lvl="1" eaLnBrk="1" hangingPunct="1">
              <a:lnSpc>
                <a:spcPct val="90000"/>
              </a:lnSpc>
              <a:buFontTx/>
              <a:buNone/>
            </a:pPr>
            <a:r>
              <a:rPr lang="en-US" altLang="en-US" sz="2000" b="1" dirty="0" smtClean="0">
                <a:solidFill>
                  <a:srgbClr val="FF3300"/>
                </a:solidFill>
              </a:rPr>
              <a:t>      Fixed Effects:</a:t>
            </a:r>
            <a:r>
              <a:rPr lang="en-US" altLang="en-US" sz="2000" dirty="0" smtClean="0"/>
              <a:t>  E[c</a:t>
            </a:r>
            <a:r>
              <a:rPr lang="en-US" altLang="en-US" sz="2000" baseline="-25000" dirty="0" smtClean="0"/>
              <a:t>i</a:t>
            </a:r>
            <a:r>
              <a:rPr lang="en-US" altLang="en-US" sz="2000" dirty="0" smtClean="0"/>
              <a:t> | </a:t>
            </a:r>
            <a:r>
              <a:rPr lang="en-US" altLang="en-US" sz="2000" b="1" dirty="0" smtClean="0"/>
              <a:t>X</a:t>
            </a:r>
            <a:r>
              <a:rPr lang="en-US" altLang="en-US" sz="2000" baseline="-25000" dirty="0" smtClean="0"/>
              <a:t>i</a:t>
            </a:r>
            <a:r>
              <a:rPr lang="en-US" altLang="en-US" sz="2000" dirty="0" smtClean="0"/>
              <a:t> ] = g(</a:t>
            </a:r>
            <a:r>
              <a:rPr lang="en-US" altLang="en-US" sz="2000" b="1" dirty="0" smtClean="0"/>
              <a:t>X</a:t>
            </a:r>
            <a:r>
              <a:rPr lang="en-US" altLang="en-US" sz="2000" baseline="-25000" dirty="0" smtClean="0"/>
              <a:t>i</a:t>
            </a:r>
            <a:r>
              <a:rPr lang="en-US" altLang="en-US" sz="2000" dirty="0" smtClean="0"/>
              <a:t>).  </a:t>
            </a:r>
            <a:r>
              <a:rPr lang="en-US" altLang="en-US" sz="2000" dirty="0" err="1" smtClean="0"/>
              <a:t>Cov</a:t>
            </a:r>
            <a:r>
              <a:rPr lang="en-US" altLang="en-US" sz="2000" dirty="0" smtClean="0"/>
              <a:t>[</a:t>
            </a:r>
            <a:r>
              <a:rPr lang="en-US" altLang="en-US" sz="2000" b="1" dirty="0" err="1" smtClean="0"/>
              <a:t>x</a:t>
            </a:r>
            <a:r>
              <a:rPr lang="en-US" altLang="en-US" sz="2000" baseline="-25000" dirty="0" err="1" smtClean="0"/>
              <a:t>it</a:t>
            </a:r>
            <a:r>
              <a:rPr lang="en-US" altLang="en-US" sz="2000" dirty="0" err="1" smtClean="0"/>
              <a:t>,c</a:t>
            </a:r>
            <a:r>
              <a:rPr lang="en-US" altLang="en-US" sz="2000" baseline="-25000" dirty="0" err="1" smtClean="0"/>
              <a:t>i</a:t>
            </a:r>
            <a:r>
              <a:rPr lang="en-US" altLang="en-US" sz="2000" dirty="0" smtClean="0"/>
              <a:t>] ≠</a:t>
            </a:r>
            <a:r>
              <a:rPr lang="en-US" altLang="en-US" sz="2000" b="1" dirty="0" smtClean="0"/>
              <a:t>0</a:t>
            </a:r>
            <a:r>
              <a:rPr lang="en-US" altLang="en-US" sz="2000" dirty="0" smtClean="0"/>
              <a:t> </a:t>
            </a:r>
          </a:p>
          <a:p>
            <a:pPr lvl="1" eaLnBrk="1" hangingPunct="1">
              <a:lnSpc>
                <a:spcPct val="90000"/>
              </a:lnSpc>
              <a:buFontTx/>
              <a:buNone/>
            </a:pPr>
            <a:r>
              <a:rPr lang="en-US" altLang="en-US" sz="2000" dirty="0" smtClean="0"/>
              <a:t>     effects are correlated with included variables.</a:t>
            </a:r>
            <a:br>
              <a:rPr lang="en-US" altLang="en-US" sz="2000" dirty="0" smtClean="0"/>
            </a:br>
            <a:endParaRPr lang="en-US" altLang="en-US" sz="2000" b="1" dirty="0" smtClean="0"/>
          </a:p>
          <a:p>
            <a:pPr lvl="1" eaLnBrk="1" hangingPunct="1">
              <a:lnSpc>
                <a:spcPct val="90000"/>
              </a:lnSpc>
            </a:pPr>
            <a:r>
              <a:rPr lang="en-US" altLang="en-US" sz="2000" b="1" dirty="0" smtClean="0">
                <a:solidFill>
                  <a:srgbClr val="FF3300"/>
                </a:solidFill>
              </a:rPr>
              <a:t>Random Effects:</a:t>
            </a:r>
            <a:r>
              <a:rPr lang="en-US" altLang="en-US" sz="2000" dirty="0" smtClean="0"/>
              <a:t> E[c</a:t>
            </a:r>
            <a:r>
              <a:rPr lang="en-US" altLang="en-US" sz="2000" baseline="-25000" dirty="0" smtClean="0"/>
              <a:t>i</a:t>
            </a:r>
            <a:r>
              <a:rPr lang="en-US" altLang="en-US" sz="2000" dirty="0" smtClean="0"/>
              <a:t> | </a:t>
            </a:r>
            <a:r>
              <a:rPr lang="en-US" altLang="en-US" sz="2000" b="1" dirty="0" smtClean="0"/>
              <a:t>X</a:t>
            </a:r>
            <a:r>
              <a:rPr lang="en-US" altLang="en-US" sz="2000" baseline="-25000" dirty="0" smtClean="0"/>
              <a:t>i</a:t>
            </a:r>
            <a:r>
              <a:rPr lang="en-US" altLang="en-US" sz="2000" dirty="0" smtClean="0"/>
              <a:t> ] = </a:t>
            </a:r>
            <a:r>
              <a:rPr lang="el-GR" altLang="en-US" sz="2000" dirty="0" smtClean="0"/>
              <a:t>μ</a:t>
            </a:r>
            <a:r>
              <a:rPr lang="en-US" altLang="en-US" sz="2000" dirty="0" smtClean="0"/>
              <a:t>; effects are uncorrelated with included variables.  If </a:t>
            </a:r>
            <a:r>
              <a:rPr lang="en-US" altLang="en-US" sz="2000" b="1" dirty="0" smtClean="0"/>
              <a:t>X</a:t>
            </a:r>
            <a:r>
              <a:rPr lang="en-US" altLang="en-US" sz="2000" baseline="-25000" dirty="0" smtClean="0"/>
              <a:t>i</a:t>
            </a:r>
            <a:r>
              <a:rPr lang="en-US" altLang="en-US" sz="2000" dirty="0" smtClean="0"/>
              <a:t> contains a constant term, </a:t>
            </a:r>
            <a:r>
              <a:rPr lang="el-GR" altLang="en-US" sz="2000" dirty="0" smtClean="0"/>
              <a:t>μ</a:t>
            </a:r>
            <a:r>
              <a:rPr lang="en-US" altLang="en-US" sz="2000" dirty="0" smtClean="0"/>
              <a:t>=0 WLOG. Common: </a:t>
            </a:r>
            <a:r>
              <a:rPr lang="en-US" altLang="en-US" sz="2000" dirty="0" err="1" smtClean="0"/>
              <a:t>Cov</a:t>
            </a:r>
            <a:r>
              <a:rPr lang="en-US" altLang="en-US" sz="2000" dirty="0" smtClean="0"/>
              <a:t>[</a:t>
            </a:r>
            <a:r>
              <a:rPr lang="en-US" altLang="en-US" sz="2000" b="1" dirty="0" err="1" smtClean="0"/>
              <a:t>x</a:t>
            </a:r>
            <a:r>
              <a:rPr lang="en-US" altLang="en-US" sz="2000" baseline="-25000" dirty="0" err="1" smtClean="0"/>
              <a:t>it</a:t>
            </a:r>
            <a:r>
              <a:rPr lang="en-US" altLang="en-US" sz="2000" dirty="0" err="1" smtClean="0"/>
              <a:t>,c</a:t>
            </a:r>
            <a:r>
              <a:rPr lang="en-US" altLang="en-US" sz="2000" baseline="-25000" dirty="0" err="1" smtClean="0"/>
              <a:t>i</a:t>
            </a:r>
            <a:r>
              <a:rPr lang="en-US" altLang="en-US" sz="2000" dirty="0" smtClean="0"/>
              <a:t>] =</a:t>
            </a:r>
            <a:r>
              <a:rPr lang="en-US" altLang="en-US" sz="2000" b="1" dirty="0" smtClean="0"/>
              <a:t>0</a:t>
            </a:r>
            <a:r>
              <a:rPr lang="en-US" altLang="en-US" sz="2000" dirty="0" smtClean="0"/>
              <a:t>, but E[c</a:t>
            </a:r>
            <a:r>
              <a:rPr lang="en-US" altLang="en-US" sz="2000" baseline="-25000" dirty="0" smtClean="0"/>
              <a:t>i</a:t>
            </a:r>
            <a:r>
              <a:rPr lang="en-US" altLang="en-US" sz="2000" dirty="0" smtClean="0"/>
              <a:t> | </a:t>
            </a:r>
            <a:r>
              <a:rPr lang="en-US" altLang="en-US" sz="2000" b="1" dirty="0" smtClean="0"/>
              <a:t>X</a:t>
            </a:r>
            <a:r>
              <a:rPr lang="en-US" altLang="en-US" sz="2000" baseline="-25000" dirty="0" smtClean="0"/>
              <a:t>i</a:t>
            </a:r>
            <a:r>
              <a:rPr lang="en-US" altLang="en-US" sz="2000" dirty="0" smtClean="0"/>
              <a:t> ] = </a:t>
            </a:r>
            <a:r>
              <a:rPr lang="el-GR" altLang="en-US" sz="2000" dirty="0" smtClean="0"/>
              <a:t>μ</a:t>
            </a:r>
            <a:r>
              <a:rPr lang="en-US" altLang="en-US" sz="2000" dirty="0" smtClean="0"/>
              <a:t> is needed for the full model</a:t>
            </a:r>
            <a:endParaRPr lang="el-GR" altLang="en-US" sz="2000" dirty="0" smtClean="0"/>
          </a:p>
        </p:txBody>
      </p:sp>
      <p:graphicFrame>
        <p:nvGraphicFramePr>
          <p:cNvPr id="11268" name="Object 5"/>
          <p:cNvGraphicFramePr>
            <a:graphicFrameLocks noChangeAspect="1"/>
          </p:cNvGraphicFramePr>
          <p:nvPr>
            <p:extLst>
              <p:ext uri="{D42A27DB-BD31-4B8C-83A1-F6EECF244321}">
                <p14:modId xmlns:p14="http://schemas.microsoft.com/office/powerpoint/2010/main" val="1663828672"/>
              </p:ext>
            </p:extLst>
          </p:nvPr>
        </p:nvGraphicFramePr>
        <p:xfrm>
          <a:off x="2590800" y="1752600"/>
          <a:ext cx="2590800" cy="490538"/>
        </p:xfrm>
        <a:graphic>
          <a:graphicData uri="http://schemas.openxmlformats.org/presentationml/2006/ole">
            <mc:AlternateContent xmlns:mc="http://schemas.openxmlformats.org/markup-compatibility/2006">
              <mc:Choice xmlns:v="urn:schemas-microsoft-com:vml" Requires="v">
                <p:oleObj spid="_x0000_s30756" name="Equation" r:id="rId4" imgW="1206500" imgH="228600" progId="Equation.DSMT4">
                  <p:embed/>
                </p:oleObj>
              </mc:Choice>
              <mc:Fallback>
                <p:oleObj name="Equation" r:id="rId4" imgW="1206500" imgH="228600" progId="Equation.DSMT4">
                  <p:embed/>
                  <p:pic>
                    <p:nvPicPr>
                      <p:cNvPr id="0" name="Picture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752600"/>
                        <a:ext cx="2590800" cy="490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69" name="Object 6"/>
          <p:cNvGraphicFramePr>
            <a:graphicFrameLocks noChangeAspect="1"/>
          </p:cNvGraphicFramePr>
          <p:nvPr>
            <p:extLst>
              <p:ext uri="{D42A27DB-BD31-4B8C-83A1-F6EECF244321}">
                <p14:modId xmlns:p14="http://schemas.microsoft.com/office/powerpoint/2010/main" val="1258569390"/>
              </p:ext>
            </p:extLst>
          </p:nvPr>
        </p:nvGraphicFramePr>
        <p:xfrm>
          <a:off x="2590800" y="2286000"/>
          <a:ext cx="3733800" cy="1700212"/>
        </p:xfrm>
        <a:graphic>
          <a:graphicData uri="http://schemas.openxmlformats.org/presentationml/2006/ole">
            <mc:AlternateContent xmlns:mc="http://schemas.openxmlformats.org/markup-compatibility/2006">
              <mc:Choice xmlns:v="urn:schemas-microsoft-com:vml" Requires="v">
                <p:oleObj spid="_x0000_s30757" name="Equation" r:id="rId6" imgW="2120900" imgH="965200" progId="Equation.DSMT4">
                  <p:embed/>
                </p:oleObj>
              </mc:Choice>
              <mc:Fallback>
                <p:oleObj name="Equation" r:id="rId6" imgW="2120900" imgH="965200" progId="Equation.DSMT4">
                  <p:embed/>
                  <p:pic>
                    <p:nvPicPr>
                      <p:cNvPr id="0" name="Picture 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2286000"/>
                        <a:ext cx="3733800" cy="1700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70" name="Rectangle 5"/>
          <p:cNvSpPr>
            <a:spLocks noChangeArrowheads="1"/>
          </p:cNvSpPr>
          <p:nvPr/>
        </p:nvSpPr>
        <p:spPr bwMode="auto">
          <a:xfrm>
            <a:off x="1219200" y="4343400"/>
            <a:ext cx="7467600" cy="6858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11271" name="Rectangle 7"/>
          <p:cNvSpPr>
            <a:spLocks noChangeArrowheads="1"/>
          </p:cNvSpPr>
          <p:nvPr/>
        </p:nvSpPr>
        <p:spPr bwMode="auto">
          <a:xfrm>
            <a:off x="1219200" y="5257800"/>
            <a:ext cx="7467600" cy="11430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11272" name="Rectangle 8"/>
          <p:cNvSpPr>
            <a:spLocks noChangeArrowheads="1"/>
          </p:cNvSpPr>
          <p:nvPr/>
        </p:nvSpPr>
        <p:spPr bwMode="auto">
          <a:xfrm>
            <a:off x="2514600" y="1828800"/>
            <a:ext cx="2819400" cy="3810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37542788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304800"/>
            <a:ext cx="8229600" cy="1143000"/>
          </a:xfrm>
        </p:spPr>
        <p:txBody>
          <a:bodyPr/>
          <a:lstStyle/>
          <a:p>
            <a:pPr eaLnBrk="1" hangingPunct="1"/>
            <a:r>
              <a:rPr lang="en-US" altLang="en-US" smtClean="0"/>
              <a:t>Convenient Notation</a:t>
            </a:r>
          </a:p>
        </p:txBody>
      </p:sp>
      <p:sp>
        <p:nvSpPr>
          <p:cNvPr id="13315" name="Rectangle 3"/>
          <p:cNvSpPr>
            <a:spLocks noGrp="1" noChangeArrowheads="1"/>
          </p:cNvSpPr>
          <p:nvPr>
            <p:ph type="body" sz="half" idx="1"/>
          </p:nvPr>
        </p:nvSpPr>
        <p:spPr>
          <a:xfrm>
            <a:off x="457200" y="1828800"/>
            <a:ext cx="7696200" cy="4302125"/>
          </a:xfrm>
        </p:spPr>
        <p:txBody>
          <a:bodyPr/>
          <a:lstStyle/>
          <a:p>
            <a:pPr eaLnBrk="1" hangingPunct="1"/>
            <a:r>
              <a:rPr lang="en-US" altLang="en-US" sz="2400" smtClean="0"/>
              <a:t>Fixed Effects – the ‘dummy variable model’</a:t>
            </a:r>
          </a:p>
          <a:p>
            <a:pPr eaLnBrk="1" hangingPunct="1"/>
            <a:endParaRPr lang="en-US" altLang="en-US" sz="2400" smtClean="0"/>
          </a:p>
          <a:p>
            <a:pPr eaLnBrk="1" hangingPunct="1"/>
            <a:endParaRPr lang="en-US" altLang="en-US" sz="2400" smtClean="0"/>
          </a:p>
          <a:p>
            <a:pPr eaLnBrk="1" hangingPunct="1"/>
            <a:endParaRPr lang="en-US" altLang="en-US" sz="2400" smtClean="0"/>
          </a:p>
          <a:p>
            <a:pPr eaLnBrk="1" hangingPunct="1"/>
            <a:endParaRPr lang="en-US" altLang="en-US" sz="2400" smtClean="0"/>
          </a:p>
          <a:p>
            <a:pPr eaLnBrk="1" hangingPunct="1"/>
            <a:r>
              <a:rPr lang="en-US" altLang="en-US" sz="2400" smtClean="0"/>
              <a:t>Random Effects – the ‘error components model’</a:t>
            </a:r>
          </a:p>
        </p:txBody>
      </p:sp>
      <p:graphicFrame>
        <p:nvGraphicFramePr>
          <p:cNvPr id="13316" name="Object 4"/>
          <p:cNvGraphicFramePr>
            <a:graphicFrameLocks noGrp="1" noChangeAspect="1"/>
          </p:cNvGraphicFramePr>
          <p:nvPr>
            <p:ph sz="quarter" idx="2"/>
            <p:extLst>
              <p:ext uri="{D42A27DB-BD31-4B8C-83A1-F6EECF244321}">
                <p14:modId xmlns:p14="http://schemas.microsoft.com/office/powerpoint/2010/main" val="1720421005"/>
              </p:ext>
            </p:extLst>
          </p:nvPr>
        </p:nvGraphicFramePr>
        <p:xfrm>
          <a:off x="2622550" y="2463800"/>
          <a:ext cx="3440113" cy="584200"/>
        </p:xfrm>
        <a:graphic>
          <a:graphicData uri="http://schemas.openxmlformats.org/presentationml/2006/ole">
            <mc:AlternateContent xmlns:mc="http://schemas.openxmlformats.org/markup-compatibility/2006">
              <mc:Choice xmlns:v="urn:schemas-microsoft-com:vml" Requires="v">
                <p:oleObj spid="_x0000_s31778" name="Equation" r:id="rId4" imgW="1346200" imgH="228600" progId="Equation.DSMT4">
                  <p:embed/>
                </p:oleObj>
              </mc:Choice>
              <mc:Fallback>
                <p:oleObj name="Equation" r:id="rId4" imgW="1346200" imgH="228600" progId="Equation.DSMT4">
                  <p:embed/>
                  <p:pic>
                    <p:nvPicPr>
                      <p:cNvPr id="0" name="Picture 2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2550" y="2463800"/>
                        <a:ext cx="3440113" cy="58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317" name="Object 7"/>
          <p:cNvGraphicFramePr>
            <a:graphicFrameLocks noGrp="1" noChangeAspect="1"/>
          </p:cNvGraphicFramePr>
          <p:nvPr>
            <p:ph sz="quarter" idx="3"/>
          </p:nvPr>
        </p:nvGraphicFramePr>
        <p:xfrm>
          <a:off x="2544763" y="4724400"/>
          <a:ext cx="3519487" cy="633413"/>
        </p:xfrm>
        <a:graphic>
          <a:graphicData uri="http://schemas.openxmlformats.org/presentationml/2006/ole">
            <mc:AlternateContent xmlns:mc="http://schemas.openxmlformats.org/markup-compatibility/2006">
              <mc:Choice xmlns:v="urn:schemas-microsoft-com:vml" Requires="v">
                <p:oleObj spid="_x0000_s31779" name="Equation" r:id="rId6" imgW="1270000" imgH="228600" progId="Equation.DSMT4">
                  <p:embed/>
                </p:oleObj>
              </mc:Choice>
              <mc:Fallback>
                <p:oleObj name="Equation" r:id="rId6" imgW="1270000" imgH="228600" progId="Equation.DSMT4">
                  <p:embed/>
                  <p:pic>
                    <p:nvPicPr>
                      <p:cNvPr id="0" name="Picture 27"/>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4763" y="4724400"/>
                        <a:ext cx="3519487" cy="633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8" name="Text Box 6"/>
          <p:cNvSpPr txBox="1">
            <a:spLocks noChangeArrowheads="1"/>
          </p:cNvSpPr>
          <p:nvPr/>
        </p:nvSpPr>
        <p:spPr bwMode="auto">
          <a:xfrm>
            <a:off x="990600" y="3429000"/>
            <a:ext cx="7848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ltLang="en-US" sz="2400">
                <a:latin typeface="Tahoma" pitchFamily="34" charset="0"/>
              </a:rPr>
              <a:t>Individual specific constant terms.</a:t>
            </a:r>
          </a:p>
        </p:txBody>
      </p:sp>
      <p:sp>
        <p:nvSpPr>
          <p:cNvPr id="13319" name="Text Box 9"/>
          <p:cNvSpPr txBox="1">
            <a:spLocks noChangeArrowheads="1"/>
          </p:cNvSpPr>
          <p:nvPr/>
        </p:nvSpPr>
        <p:spPr bwMode="auto">
          <a:xfrm>
            <a:off x="990600" y="5653088"/>
            <a:ext cx="7848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ltLang="en-US" sz="2400">
                <a:latin typeface="Tahoma" pitchFamily="34" charset="0"/>
              </a:rPr>
              <a:t>Compound (“composed”) disturbance</a:t>
            </a:r>
          </a:p>
        </p:txBody>
      </p:sp>
      <p:sp>
        <p:nvSpPr>
          <p:cNvPr id="13320" name="Rectangle 7"/>
          <p:cNvSpPr>
            <a:spLocks noChangeArrowheads="1"/>
          </p:cNvSpPr>
          <p:nvPr/>
        </p:nvSpPr>
        <p:spPr bwMode="auto">
          <a:xfrm>
            <a:off x="1371600" y="4724400"/>
            <a:ext cx="5410200" cy="6858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13321" name="Rectangle 8"/>
          <p:cNvSpPr>
            <a:spLocks noChangeArrowheads="1"/>
          </p:cNvSpPr>
          <p:nvPr/>
        </p:nvSpPr>
        <p:spPr bwMode="auto">
          <a:xfrm>
            <a:off x="1371600" y="2438400"/>
            <a:ext cx="5410200" cy="6858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10748621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Estimating </a:t>
            </a:r>
            <a:r>
              <a:rPr lang="el-GR" altLang="en-US" smtClean="0"/>
              <a:t>β</a:t>
            </a:r>
          </a:p>
        </p:txBody>
      </p:sp>
      <p:sp>
        <p:nvSpPr>
          <p:cNvPr id="23555" name="Rectangle 3"/>
          <p:cNvSpPr>
            <a:spLocks noGrp="1" noChangeArrowheads="1"/>
          </p:cNvSpPr>
          <p:nvPr>
            <p:ph idx="1"/>
          </p:nvPr>
        </p:nvSpPr>
        <p:spPr>
          <a:xfrm>
            <a:off x="1371600" y="2133601"/>
            <a:ext cx="7086600" cy="2514600"/>
          </a:xfrm>
        </p:spPr>
        <p:txBody>
          <a:bodyPr/>
          <a:lstStyle/>
          <a:p>
            <a:pPr eaLnBrk="1" hangingPunct="1"/>
            <a:r>
              <a:rPr lang="el-GR" altLang="en-US" b="1" dirty="0" smtClean="0"/>
              <a:t>β</a:t>
            </a:r>
            <a:r>
              <a:rPr lang="en-US" altLang="en-US" dirty="0" smtClean="0"/>
              <a:t> is the partial effect of interest</a:t>
            </a:r>
          </a:p>
          <a:p>
            <a:pPr eaLnBrk="1" hangingPunct="1"/>
            <a:r>
              <a:rPr lang="en-US" altLang="en-US" dirty="0" smtClean="0"/>
              <a:t>Can it be estimated (consistently) in the </a:t>
            </a:r>
            <a:br>
              <a:rPr lang="en-US" altLang="en-US" dirty="0" smtClean="0"/>
            </a:br>
            <a:r>
              <a:rPr lang="en-US" altLang="en-US" dirty="0" smtClean="0"/>
              <a:t>presence of (unmeasured) c</a:t>
            </a:r>
            <a:r>
              <a:rPr lang="en-US" altLang="en-US" baseline="-25000" dirty="0" smtClean="0"/>
              <a:t>i</a:t>
            </a:r>
            <a:r>
              <a:rPr lang="en-US" altLang="en-US" dirty="0" smtClean="0"/>
              <a:t>?</a:t>
            </a:r>
          </a:p>
          <a:p>
            <a:pPr lvl="1" eaLnBrk="1" hangingPunct="1"/>
            <a:r>
              <a:rPr lang="en-US" altLang="en-US" dirty="0" smtClean="0"/>
              <a:t>Does pooled least squares “work?”</a:t>
            </a:r>
          </a:p>
          <a:p>
            <a:pPr lvl="1" eaLnBrk="1" hangingPunct="1"/>
            <a:r>
              <a:rPr lang="en-US" altLang="en-US" dirty="0" smtClean="0"/>
              <a:t>Strategies for “controlling for c</a:t>
            </a:r>
            <a:r>
              <a:rPr lang="en-US" altLang="en-US" baseline="-25000" dirty="0" smtClean="0"/>
              <a:t>i</a:t>
            </a:r>
            <a:r>
              <a:rPr lang="en-US" altLang="en-US" dirty="0" smtClean="0"/>
              <a:t>” using the </a:t>
            </a:r>
            <a:br>
              <a:rPr lang="en-US" altLang="en-US" dirty="0" smtClean="0"/>
            </a:br>
            <a:r>
              <a:rPr lang="en-US" altLang="en-US" dirty="0" smtClean="0"/>
              <a:t>sample data</a:t>
            </a:r>
            <a:r>
              <a:rPr lang="en-US" altLang="en-US" dirty="0"/>
              <a:t>.</a:t>
            </a:r>
            <a:endParaRPr lang="en-US" altLang="en-US" dirty="0" smtClean="0"/>
          </a:p>
        </p:txBody>
      </p:sp>
    </p:spTree>
    <p:extLst>
      <p:ext uri="{BB962C8B-B14F-4D97-AF65-F5344CB8AC3E}">
        <p14:creationId xmlns:p14="http://schemas.microsoft.com/office/powerpoint/2010/main" val="1794173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533400"/>
            <a:ext cx="8229600" cy="838200"/>
          </a:xfrm>
        </p:spPr>
        <p:txBody>
          <a:bodyPr/>
          <a:lstStyle/>
          <a:p>
            <a:pPr eaLnBrk="1" hangingPunct="1"/>
            <a:r>
              <a:rPr lang="en-US" altLang="en-US" smtClean="0"/>
              <a:t>1.  The Pooled Regression</a:t>
            </a:r>
          </a:p>
        </p:txBody>
      </p:sp>
      <p:sp>
        <p:nvSpPr>
          <p:cNvPr id="25603" name="Rectangle 3"/>
          <p:cNvSpPr>
            <a:spLocks noGrp="1" noChangeArrowheads="1"/>
          </p:cNvSpPr>
          <p:nvPr>
            <p:ph idx="1"/>
          </p:nvPr>
        </p:nvSpPr>
        <p:spPr>
          <a:xfrm>
            <a:off x="457200" y="1524000"/>
            <a:ext cx="8229600" cy="4302125"/>
          </a:xfrm>
        </p:spPr>
        <p:txBody>
          <a:bodyPr/>
          <a:lstStyle/>
          <a:p>
            <a:pPr eaLnBrk="1" hangingPunct="1"/>
            <a:r>
              <a:rPr lang="en-US" altLang="en-US" smtClean="0"/>
              <a:t>Presence of omitted effects</a:t>
            </a:r>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r>
              <a:rPr lang="en-US" altLang="en-US" smtClean="0"/>
              <a:t>Potential bias/inconsistency of OLS – </a:t>
            </a:r>
            <a:br>
              <a:rPr lang="en-US" altLang="en-US" smtClean="0"/>
            </a:br>
            <a:r>
              <a:rPr lang="en-US" altLang="en-US" smtClean="0"/>
              <a:t>Depends on ‘fixed’ or ‘random’</a:t>
            </a:r>
            <a:endParaRPr lang="en-US" altLang="en-US"/>
          </a:p>
          <a:p>
            <a:pPr lvl="1" eaLnBrk="1" hangingPunct="1"/>
            <a:r>
              <a:rPr lang="en-US" altLang="en-US" smtClean="0"/>
              <a:t>If FE, </a:t>
            </a:r>
            <a:r>
              <a:rPr lang="en-US" altLang="en-US" b="1" smtClean="0"/>
              <a:t>X</a:t>
            </a:r>
            <a:r>
              <a:rPr lang="en-US" altLang="en-US" smtClean="0"/>
              <a:t> is endogenous: Omitted Variables Bias</a:t>
            </a:r>
          </a:p>
          <a:p>
            <a:pPr lvl="1" eaLnBrk="1" hangingPunct="1"/>
            <a:r>
              <a:rPr lang="en-US" altLang="en-US" smtClean="0"/>
              <a:t>If RE, OLS is OK but standard errors are incorrect.</a:t>
            </a:r>
          </a:p>
        </p:txBody>
      </p:sp>
      <p:graphicFrame>
        <p:nvGraphicFramePr>
          <p:cNvPr id="25604" name="Object 4"/>
          <p:cNvGraphicFramePr>
            <a:graphicFrameLocks noChangeAspect="1"/>
          </p:cNvGraphicFramePr>
          <p:nvPr>
            <p:extLst>
              <p:ext uri="{D42A27DB-BD31-4B8C-83A1-F6EECF244321}">
                <p14:modId xmlns:p14="http://schemas.microsoft.com/office/powerpoint/2010/main" val="2019160452"/>
              </p:ext>
            </p:extLst>
          </p:nvPr>
        </p:nvGraphicFramePr>
        <p:xfrm>
          <a:off x="990600" y="2163762"/>
          <a:ext cx="6248400" cy="1798638"/>
        </p:xfrm>
        <a:graphic>
          <a:graphicData uri="http://schemas.openxmlformats.org/presentationml/2006/ole">
            <mc:AlternateContent xmlns:mc="http://schemas.openxmlformats.org/markup-compatibility/2006">
              <mc:Choice xmlns:v="urn:schemas-microsoft-com:vml" Requires="v">
                <p:oleObj spid="_x0000_s33811" name="Equation" r:id="rId4" imgW="3352800" imgH="965200" progId="Equation.DSMT4">
                  <p:embed/>
                </p:oleObj>
              </mc:Choice>
              <mc:Fallback>
                <p:oleObj name="Equation" r:id="rId4" imgW="3352800" imgH="965200" progId="Equation.DSMT4">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163762"/>
                        <a:ext cx="6248400" cy="1798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97576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11175" y="1143000"/>
            <a:ext cx="8229600" cy="762000"/>
          </a:xfrm>
        </p:spPr>
        <p:txBody>
          <a:bodyPr/>
          <a:lstStyle/>
          <a:p>
            <a:pPr eaLnBrk="1" hangingPunct="1"/>
            <a:r>
              <a:rPr lang="en-US" altLang="en-US" smtClean="0"/>
              <a:t>OLS with Individual Effects</a:t>
            </a:r>
            <a:br>
              <a:rPr lang="en-US" altLang="en-US" smtClean="0"/>
            </a:br>
            <a:r>
              <a:rPr lang="en-US" altLang="en-US" sz="2000" smtClean="0"/>
              <a:t>The omitted variable(s) are the group means</a:t>
            </a:r>
          </a:p>
        </p:txBody>
      </p:sp>
      <p:graphicFrame>
        <p:nvGraphicFramePr>
          <p:cNvPr id="33795" name="Object 4"/>
          <p:cNvGraphicFramePr>
            <a:graphicFrameLocks noChangeAspect="1"/>
          </p:cNvGraphicFramePr>
          <p:nvPr>
            <p:extLst>
              <p:ext uri="{D42A27DB-BD31-4B8C-83A1-F6EECF244321}">
                <p14:modId xmlns:p14="http://schemas.microsoft.com/office/powerpoint/2010/main" val="2606703248"/>
              </p:ext>
            </p:extLst>
          </p:nvPr>
        </p:nvGraphicFramePr>
        <p:xfrm>
          <a:off x="552450" y="2114550"/>
          <a:ext cx="8301038" cy="3732213"/>
        </p:xfrm>
        <a:graphic>
          <a:graphicData uri="http://schemas.openxmlformats.org/presentationml/2006/ole">
            <mc:AlternateContent xmlns:mc="http://schemas.openxmlformats.org/markup-compatibility/2006">
              <mc:Choice xmlns:v="urn:schemas-microsoft-com:vml" Requires="v">
                <p:oleObj spid="_x0000_s34835" name="Equation" r:id="rId4" imgW="4800600" imgH="2159000" progId="Equation.DSMT4">
                  <p:embed/>
                </p:oleObj>
              </mc:Choice>
              <mc:Fallback>
                <p:oleObj name="Equation" r:id="rId4" imgW="4800600" imgH="2159000" progId="Equation.DSMT4">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 y="2114550"/>
                        <a:ext cx="8301038" cy="3732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796" name="Rectangle 3"/>
          <p:cNvSpPr>
            <a:spLocks noChangeArrowheads="1"/>
          </p:cNvSpPr>
          <p:nvPr/>
        </p:nvSpPr>
        <p:spPr bwMode="auto">
          <a:xfrm>
            <a:off x="511175" y="5399088"/>
            <a:ext cx="7272338" cy="468312"/>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33797" name="Rectangle 3"/>
          <p:cNvSpPr>
            <a:spLocks noChangeArrowheads="1"/>
          </p:cNvSpPr>
          <p:nvPr/>
        </p:nvSpPr>
        <p:spPr bwMode="auto">
          <a:xfrm>
            <a:off x="1318287" y="2590800"/>
            <a:ext cx="7063713" cy="560388"/>
          </a:xfrm>
          <a:prstGeom prst="rect">
            <a:avLst/>
          </a:prstGeom>
          <a:solidFill>
            <a:srgbClr val="FF0000">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7" name="Rectangle 3"/>
          <p:cNvSpPr>
            <a:spLocks noChangeArrowheads="1"/>
          </p:cNvSpPr>
          <p:nvPr/>
        </p:nvSpPr>
        <p:spPr bwMode="auto">
          <a:xfrm>
            <a:off x="1371600" y="1524000"/>
            <a:ext cx="6934200" cy="457200"/>
          </a:xfrm>
          <a:prstGeom prst="rect">
            <a:avLst/>
          </a:prstGeom>
          <a:solidFill>
            <a:srgbClr val="FF0000">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31377034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533400"/>
            <a:ext cx="8229600" cy="685800"/>
          </a:xfrm>
        </p:spPr>
        <p:txBody>
          <a:bodyPr/>
          <a:lstStyle/>
          <a:p>
            <a:pPr eaLnBrk="1" hangingPunct="1"/>
            <a:r>
              <a:rPr lang="en-US" altLang="en-US" smtClean="0"/>
              <a:t>Ordinary Least Squares</a:t>
            </a:r>
          </a:p>
        </p:txBody>
      </p:sp>
      <p:sp>
        <p:nvSpPr>
          <p:cNvPr id="27651" name="Rectangle 3"/>
          <p:cNvSpPr>
            <a:spLocks noGrp="1" noChangeArrowheads="1"/>
          </p:cNvSpPr>
          <p:nvPr>
            <p:ph type="body" sz="half" idx="1"/>
          </p:nvPr>
        </p:nvSpPr>
        <p:spPr>
          <a:xfrm>
            <a:off x="457200" y="1447800"/>
            <a:ext cx="7772400" cy="4302125"/>
          </a:xfrm>
        </p:spPr>
        <p:txBody>
          <a:bodyPr/>
          <a:lstStyle/>
          <a:p>
            <a:pPr eaLnBrk="1" hangingPunct="1"/>
            <a:r>
              <a:rPr lang="en-US" altLang="en-US" sz="2400" smtClean="0"/>
              <a:t>Standard results for OLS in a generalized regression  model</a:t>
            </a:r>
          </a:p>
          <a:p>
            <a:pPr lvl="1" eaLnBrk="1" hangingPunct="1"/>
            <a:r>
              <a:rPr lang="en-US" altLang="en-US" sz="2000" smtClean="0"/>
              <a:t>Consistent if RE, inconsistent if FE.</a:t>
            </a:r>
          </a:p>
          <a:p>
            <a:pPr lvl="1" eaLnBrk="1" hangingPunct="1"/>
            <a:r>
              <a:rPr lang="en-US" altLang="en-US" sz="2000" smtClean="0"/>
              <a:t>Unbiased for something in either case.</a:t>
            </a:r>
          </a:p>
          <a:p>
            <a:pPr lvl="1" eaLnBrk="1" hangingPunct="1"/>
            <a:r>
              <a:rPr lang="en-US" altLang="en-US" sz="2000" smtClean="0"/>
              <a:t>Inefficient in all cases.</a:t>
            </a:r>
          </a:p>
          <a:p>
            <a:pPr eaLnBrk="1" hangingPunct="1"/>
            <a:r>
              <a:rPr lang="en-US" altLang="en-US" sz="2400" smtClean="0"/>
              <a:t>True Variance</a:t>
            </a:r>
          </a:p>
        </p:txBody>
      </p:sp>
      <p:graphicFrame>
        <p:nvGraphicFramePr>
          <p:cNvPr id="27652" name="Object 4"/>
          <p:cNvGraphicFramePr>
            <a:graphicFrameLocks noGrp="1" noChangeAspect="1"/>
          </p:cNvGraphicFramePr>
          <p:nvPr>
            <p:ph sz="half" idx="2"/>
            <p:extLst>
              <p:ext uri="{D42A27DB-BD31-4B8C-83A1-F6EECF244321}">
                <p14:modId xmlns:p14="http://schemas.microsoft.com/office/powerpoint/2010/main" val="706709299"/>
              </p:ext>
            </p:extLst>
          </p:nvPr>
        </p:nvGraphicFramePr>
        <p:xfrm>
          <a:off x="914400" y="3886200"/>
          <a:ext cx="7327900" cy="1317625"/>
        </p:xfrm>
        <a:graphic>
          <a:graphicData uri="http://schemas.openxmlformats.org/presentationml/2006/ole">
            <mc:AlternateContent xmlns:mc="http://schemas.openxmlformats.org/markup-compatibility/2006">
              <mc:Choice xmlns:v="urn:schemas-microsoft-com:vml" Requires="v">
                <p:oleObj spid="_x0000_s103442" name="Equation" r:id="rId4" imgW="2895600" imgH="520700" progId="Equation.DSMT4">
                  <p:embed/>
                </p:oleObj>
              </mc:Choice>
              <mc:Fallback>
                <p:oleObj name="Equation" r:id="rId4" imgW="2895600" imgH="520700" progId="Equation.DSMT4">
                  <p:embed/>
                  <p:pic>
                    <p:nvPicPr>
                      <p:cNvPr id="0" name="Picture 1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886200"/>
                        <a:ext cx="7327900" cy="1317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579931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81000" y="838200"/>
            <a:ext cx="8229600" cy="685800"/>
          </a:xfrm>
        </p:spPr>
        <p:txBody>
          <a:bodyPr/>
          <a:lstStyle/>
          <a:p>
            <a:pPr eaLnBrk="1" hangingPunct="1"/>
            <a:r>
              <a:rPr lang="en-US" altLang="en-US" sz="2800" smtClean="0"/>
              <a:t>Estimating the Sampling Variance of b</a:t>
            </a:r>
          </a:p>
        </p:txBody>
      </p:sp>
      <p:sp>
        <p:nvSpPr>
          <p:cNvPr id="44035" name="Rectangle 3"/>
          <p:cNvSpPr>
            <a:spLocks noGrp="1" noChangeArrowheads="1"/>
          </p:cNvSpPr>
          <p:nvPr>
            <p:ph idx="1"/>
          </p:nvPr>
        </p:nvSpPr>
        <p:spPr>
          <a:xfrm>
            <a:off x="1066800" y="1905000"/>
            <a:ext cx="6858000" cy="4302125"/>
          </a:xfrm>
        </p:spPr>
        <p:txBody>
          <a:bodyPr/>
          <a:lstStyle/>
          <a:p>
            <a:pPr eaLnBrk="1" hangingPunct="1"/>
            <a:r>
              <a:rPr lang="en-US" altLang="en-US" b="1" smtClean="0"/>
              <a:t>b</a:t>
            </a:r>
            <a:r>
              <a:rPr lang="en-US" altLang="en-US" smtClean="0"/>
              <a:t> may or may not be consistent for </a:t>
            </a:r>
            <a:r>
              <a:rPr lang="en-US" altLang="en-US" b="1" smtClean="0">
                <a:sym typeface="Symbol"/>
              </a:rPr>
              <a:t></a:t>
            </a:r>
            <a:r>
              <a:rPr lang="en-US" altLang="en-US" smtClean="0"/>
              <a:t>. We estimate its variance regardless</a:t>
            </a:r>
          </a:p>
          <a:p>
            <a:pPr eaLnBrk="1" hangingPunct="1"/>
            <a:r>
              <a:rPr lang="en-US" altLang="en-US" smtClean="0"/>
              <a:t>s</a:t>
            </a:r>
            <a:r>
              <a:rPr lang="en-US" altLang="en-US" baseline="30000" smtClean="0"/>
              <a:t>2</a:t>
            </a:r>
            <a:r>
              <a:rPr lang="en-US" altLang="en-US" smtClean="0"/>
              <a:t>(</a:t>
            </a:r>
            <a:r>
              <a:rPr lang="en-US" altLang="en-US" b="1" smtClean="0"/>
              <a:t>X</a:t>
            </a:r>
            <a:r>
              <a:rPr lang="en-US" altLang="en-US" b="1" smtClean="0">
                <a:cs typeface="Tahoma" pitchFamily="34" charset="0"/>
              </a:rPr>
              <a:t> </a:t>
            </a:r>
            <a:r>
              <a:rPr lang="en-US" altLang="en-US" smtClean="0">
                <a:cs typeface="Tahoma" pitchFamily="34" charset="0"/>
              </a:rPr>
              <a:t>́</a:t>
            </a:r>
            <a:r>
              <a:rPr lang="en-US" altLang="en-US" b="1" smtClean="0">
                <a:cs typeface="Tahoma" pitchFamily="34" charset="0"/>
              </a:rPr>
              <a:t>X</a:t>
            </a:r>
            <a:r>
              <a:rPr lang="en-US" altLang="en-US" smtClean="0">
                <a:cs typeface="Tahoma" pitchFamily="34" charset="0"/>
              </a:rPr>
              <a:t>)</a:t>
            </a:r>
            <a:r>
              <a:rPr lang="en-US" altLang="en-US" baseline="30000" smtClean="0">
                <a:cs typeface="Tahoma" pitchFamily="34" charset="0"/>
              </a:rPr>
              <a:t>-1</a:t>
            </a:r>
            <a:r>
              <a:rPr lang="en-US" altLang="en-US">
                <a:cs typeface="Tahoma" pitchFamily="34" charset="0"/>
              </a:rPr>
              <a:t> </a:t>
            </a:r>
            <a:r>
              <a:rPr lang="en-US" altLang="en-US" smtClean="0">
                <a:cs typeface="Tahoma" pitchFamily="34" charset="0"/>
              </a:rPr>
              <a:t>is not the correct matrix </a:t>
            </a:r>
          </a:p>
          <a:p>
            <a:pPr lvl="1" eaLnBrk="1" hangingPunct="1"/>
            <a:r>
              <a:rPr lang="en-US" altLang="en-US" smtClean="0">
                <a:cs typeface="Tahoma" pitchFamily="34" charset="0"/>
              </a:rPr>
              <a:t>Correlation across observations: Yes</a:t>
            </a:r>
          </a:p>
          <a:p>
            <a:pPr lvl="1" eaLnBrk="1" hangingPunct="1"/>
            <a:r>
              <a:rPr lang="en-US" altLang="en-US" smtClean="0">
                <a:cs typeface="Tahoma" pitchFamily="34" charset="0"/>
              </a:rPr>
              <a:t>Heteroscedasticity: Maybe</a:t>
            </a:r>
          </a:p>
          <a:p>
            <a:pPr eaLnBrk="1" hangingPunct="1"/>
            <a:r>
              <a:rPr lang="en-US" altLang="en-US" smtClean="0">
                <a:cs typeface="Tahoma" pitchFamily="34" charset="0"/>
              </a:rPr>
              <a:t>Is there a “robust” covariance matrix?</a:t>
            </a:r>
          </a:p>
          <a:p>
            <a:pPr lvl="1" eaLnBrk="1" hangingPunct="1"/>
            <a:r>
              <a:rPr lang="en-US" altLang="en-US" smtClean="0">
                <a:cs typeface="Tahoma" pitchFamily="34" charset="0"/>
              </a:rPr>
              <a:t>Robust estimation (in general)</a:t>
            </a:r>
          </a:p>
          <a:p>
            <a:pPr lvl="1" eaLnBrk="1" hangingPunct="1"/>
            <a:r>
              <a:rPr lang="en-US" altLang="en-US" smtClean="0">
                <a:cs typeface="Tahoma" pitchFamily="34" charset="0"/>
              </a:rPr>
              <a:t>The White estimator for heteroscedasticity</a:t>
            </a:r>
          </a:p>
          <a:p>
            <a:pPr lvl="1" eaLnBrk="1" hangingPunct="1"/>
            <a:r>
              <a:rPr lang="en-US" altLang="en-US" smtClean="0">
                <a:cs typeface="Tahoma" pitchFamily="34" charset="0"/>
              </a:rPr>
              <a:t>A Robust estimator for OLS.</a:t>
            </a:r>
          </a:p>
        </p:txBody>
      </p:sp>
    </p:spTree>
    <p:extLst>
      <p:ext uri="{BB962C8B-B14F-4D97-AF65-F5344CB8AC3E}">
        <p14:creationId xmlns:p14="http://schemas.microsoft.com/office/powerpoint/2010/main" val="3309080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81000" y="685800"/>
            <a:ext cx="8229600" cy="609600"/>
          </a:xfrm>
        </p:spPr>
        <p:txBody>
          <a:bodyPr/>
          <a:lstStyle/>
          <a:p>
            <a:pPr eaLnBrk="1" hangingPunct="1"/>
            <a:r>
              <a:rPr lang="en-US" altLang="en-US" smtClean="0"/>
              <a:t>A Cluster Estimator</a:t>
            </a:r>
          </a:p>
        </p:txBody>
      </p:sp>
      <p:graphicFrame>
        <p:nvGraphicFramePr>
          <p:cNvPr id="2" name="Object 1"/>
          <p:cNvGraphicFramePr>
            <a:graphicFrameLocks noChangeAspect="1"/>
          </p:cNvGraphicFramePr>
          <p:nvPr>
            <p:extLst>
              <p:ext uri="{D42A27DB-BD31-4B8C-83A1-F6EECF244321}">
                <p14:modId xmlns:p14="http://schemas.microsoft.com/office/powerpoint/2010/main" val="1806805776"/>
              </p:ext>
            </p:extLst>
          </p:nvPr>
        </p:nvGraphicFramePr>
        <p:xfrm>
          <a:off x="883797" y="1752600"/>
          <a:ext cx="7681205" cy="4433887"/>
        </p:xfrm>
        <a:graphic>
          <a:graphicData uri="http://schemas.openxmlformats.org/presentationml/2006/ole">
            <mc:AlternateContent xmlns:mc="http://schemas.openxmlformats.org/markup-compatibility/2006">
              <mc:Choice xmlns:v="urn:schemas-microsoft-com:vml" Requires="v">
                <p:oleObj spid="_x0000_s113682" name="Equation" r:id="rId4" imgW="4622760" imgH="2666880" progId="Equation.DSMT4">
                  <p:embed/>
                </p:oleObj>
              </mc:Choice>
              <mc:Fallback>
                <p:oleObj name="Equation" r:id="rId4" imgW="4622760" imgH="266688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797" y="1752600"/>
                        <a:ext cx="7681205" cy="4433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bwMode="auto">
          <a:xfrm>
            <a:off x="1143000" y="3276600"/>
            <a:ext cx="5715000" cy="838200"/>
          </a:xfrm>
          <a:prstGeom prst="rect">
            <a:avLst/>
          </a:prstGeom>
          <a:solidFill>
            <a:srgbClr val="7030A0">
              <a:alpha val="27843"/>
            </a:srgbClr>
          </a:solidFill>
          <a:ln w="19050" cap="flat" cmpd="sng" algn="ctr">
            <a:solidFill>
              <a:srgbClr val="6B00B4"/>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902292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533400"/>
            <a:ext cx="8534400" cy="685800"/>
          </a:xfrm>
        </p:spPr>
        <p:txBody>
          <a:bodyPr/>
          <a:lstStyle/>
          <a:p>
            <a:pPr eaLnBrk="1" hangingPunct="1"/>
            <a:r>
              <a:rPr lang="en-US" altLang="en-US" smtClean="0"/>
              <a:t>Alternative OLS Variance Estimators</a:t>
            </a:r>
            <a:br>
              <a:rPr lang="en-US" altLang="en-US" smtClean="0"/>
            </a:br>
            <a:r>
              <a:rPr lang="en-US" altLang="en-US" sz="2000" smtClean="0"/>
              <a:t>Cluster correction increases SEs</a:t>
            </a:r>
          </a:p>
        </p:txBody>
      </p:sp>
      <p:sp>
        <p:nvSpPr>
          <p:cNvPr id="35843" name="Text Box 4"/>
          <p:cNvSpPr txBox="1">
            <a:spLocks noChangeArrowheads="1"/>
          </p:cNvSpPr>
          <p:nvPr/>
        </p:nvSpPr>
        <p:spPr bwMode="auto">
          <a:xfrm>
            <a:off x="990600" y="1143000"/>
            <a:ext cx="723900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sz="1400" b="1">
                <a:latin typeface="Courier New" pitchFamily="49" charset="0"/>
              </a:rPr>
              <a:t>+---------+--------------+----------------+--------+---------+</a:t>
            </a:r>
          </a:p>
          <a:p>
            <a:r>
              <a:rPr lang="en-US" altLang="en-US" sz="1400" b="1">
                <a:latin typeface="Courier New" pitchFamily="49" charset="0"/>
              </a:rPr>
              <a:t>|Variable | Coefficient  | Standard Error |b/St.Er.|P[|Z|&gt;z] |</a:t>
            </a:r>
          </a:p>
          <a:p>
            <a:r>
              <a:rPr lang="en-US" altLang="en-US" sz="1400" b="1">
                <a:latin typeface="Courier New" pitchFamily="49" charset="0"/>
              </a:rPr>
              <a:t>+---------+--------------+----------------+--------+---------+</a:t>
            </a:r>
          </a:p>
          <a:p>
            <a:r>
              <a:rPr lang="en-US" altLang="en-US" sz="1400" b="1">
                <a:latin typeface="Courier New" pitchFamily="49" charset="0"/>
              </a:rPr>
              <a:t> Constant      5.40159723      .04838934   111.628   .0000</a:t>
            </a:r>
          </a:p>
          <a:p>
            <a:r>
              <a:rPr lang="en-US" altLang="en-US" sz="1400" b="1">
                <a:latin typeface="Courier New" pitchFamily="49" charset="0"/>
              </a:rPr>
              <a:t> EXP            .04084968      .00218534    18.693   .0000</a:t>
            </a:r>
          </a:p>
          <a:p>
            <a:r>
              <a:rPr lang="en-US" altLang="en-US" sz="1400" b="1">
                <a:latin typeface="Courier New" pitchFamily="49" charset="0"/>
              </a:rPr>
              <a:t> EXPSQ         -.00068788    .480428D-04   -14.318   .0000</a:t>
            </a:r>
          </a:p>
          <a:p>
            <a:r>
              <a:rPr lang="en-US" altLang="en-US" sz="1400" b="1">
                <a:latin typeface="Courier New" pitchFamily="49" charset="0"/>
              </a:rPr>
              <a:t> OCC           -.13830480      .01480107    -9.344   .0000</a:t>
            </a:r>
          </a:p>
          <a:p>
            <a:r>
              <a:rPr lang="en-US" altLang="en-US" sz="1400" b="1">
                <a:latin typeface="Courier New" pitchFamily="49" charset="0"/>
              </a:rPr>
              <a:t> SMSA           .14856267      .01206772    12.311   .0000</a:t>
            </a:r>
          </a:p>
          <a:p>
            <a:r>
              <a:rPr lang="en-US" altLang="en-US" sz="1400" b="1">
                <a:latin typeface="Courier New" pitchFamily="49" charset="0"/>
              </a:rPr>
              <a:t> </a:t>
            </a:r>
            <a:r>
              <a:rPr lang="en-US" altLang="en-US" sz="1400" b="1" u="sng">
                <a:solidFill>
                  <a:srgbClr val="FF3300"/>
                </a:solidFill>
                <a:latin typeface="Courier New" pitchFamily="49" charset="0"/>
              </a:rPr>
              <a:t>MS             .06798358      .02074599     3.277   .0010</a:t>
            </a:r>
          </a:p>
          <a:p>
            <a:r>
              <a:rPr lang="en-US" altLang="en-US" sz="1400" b="1">
                <a:latin typeface="Courier New" pitchFamily="49" charset="0"/>
              </a:rPr>
              <a:t> FEM           -.40020215      .02526118   -15.843   .0000</a:t>
            </a:r>
          </a:p>
          <a:p>
            <a:r>
              <a:rPr lang="en-US" altLang="en-US" sz="1400" b="1">
                <a:latin typeface="Courier New" pitchFamily="49" charset="0"/>
              </a:rPr>
              <a:t> UNION          .09409925      .01253203     7.509   .0000</a:t>
            </a:r>
          </a:p>
          <a:p>
            <a:r>
              <a:rPr lang="en-US" altLang="en-US" sz="1400" b="1">
                <a:latin typeface="Courier New" pitchFamily="49" charset="0"/>
              </a:rPr>
              <a:t> ED             .05812166      .00260039    22.351   .0000</a:t>
            </a:r>
          </a:p>
          <a:p>
            <a:r>
              <a:rPr lang="en-US" altLang="en-US" sz="1400" b="1" u="sng">
                <a:latin typeface="Courier New" pitchFamily="49" charset="0"/>
              </a:rPr>
              <a:t>Robust</a:t>
            </a:r>
          </a:p>
          <a:p>
            <a:r>
              <a:rPr lang="en-US" altLang="en-US" sz="1400" b="1">
                <a:latin typeface="Courier New" pitchFamily="49" charset="0"/>
              </a:rPr>
              <a:t> Constant      5.40159723      .10156038    53.186   .0000</a:t>
            </a:r>
          </a:p>
          <a:p>
            <a:r>
              <a:rPr lang="en-US" altLang="en-US" sz="1400" b="1">
                <a:latin typeface="Courier New" pitchFamily="49" charset="0"/>
              </a:rPr>
              <a:t> EXP            .04084968      .00432272     9.450   .0000</a:t>
            </a:r>
          </a:p>
          <a:p>
            <a:r>
              <a:rPr lang="en-US" altLang="en-US" sz="1400" b="1">
                <a:latin typeface="Courier New" pitchFamily="49" charset="0"/>
              </a:rPr>
              <a:t> EXPSQ         -.00068788    .983981D-04    -6.991   .0000</a:t>
            </a:r>
          </a:p>
          <a:p>
            <a:r>
              <a:rPr lang="en-US" altLang="en-US" sz="1400" b="1">
                <a:latin typeface="Courier New" pitchFamily="49" charset="0"/>
              </a:rPr>
              <a:t> OCC           -.13830480      .02772631    -4.988   .0000</a:t>
            </a:r>
          </a:p>
          <a:p>
            <a:r>
              <a:rPr lang="en-US" altLang="en-US" sz="1400" b="1">
                <a:latin typeface="Courier New" pitchFamily="49" charset="0"/>
              </a:rPr>
              <a:t> SMSA           .14856267      .02423668     6.130   .0000</a:t>
            </a:r>
          </a:p>
          <a:p>
            <a:r>
              <a:rPr lang="en-US" altLang="en-US" sz="1400" b="1">
                <a:latin typeface="Courier New" pitchFamily="49" charset="0"/>
              </a:rPr>
              <a:t> </a:t>
            </a:r>
            <a:r>
              <a:rPr lang="en-US" altLang="en-US" sz="1400" b="1" u="sng">
                <a:solidFill>
                  <a:srgbClr val="FF3300"/>
                </a:solidFill>
                <a:latin typeface="Courier New" pitchFamily="49" charset="0"/>
              </a:rPr>
              <a:t>MS             .06798358      .04382220     1.551   .1208</a:t>
            </a:r>
          </a:p>
          <a:p>
            <a:r>
              <a:rPr lang="en-US" altLang="en-US" sz="1400" b="1">
                <a:latin typeface="Courier New" pitchFamily="49" charset="0"/>
              </a:rPr>
              <a:t> FEM           -.40020215      .04961926    -8.065   .0000</a:t>
            </a:r>
          </a:p>
          <a:p>
            <a:r>
              <a:rPr lang="en-US" altLang="en-US" sz="1400" b="1">
                <a:latin typeface="Courier New" pitchFamily="49" charset="0"/>
              </a:rPr>
              <a:t> UNION          .09409925      .02422669     3.884   .0001</a:t>
            </a:r>
          </a:p>
          <a:p>
            <a:r>
              <a:rPr lang="en-US" altLang="en-US" sz="1400" b="1">
                <a:latin typeface="Courier New" pitchFamily="49" charset="0"/>
              </a:rPr>
              <a:t> ED             .05812166      .00555697    10.459   .0000</a:t>
            </a:r>
          </a:p>
        </p:txBody>
      </p:sp>
      <p:sp>
        <p:nvSpPr>
          <p:cNvPr id="35844" name="Rectangle 1"/>
          <p:cNvSpPr>
            <a:spLocks noChangeArrowheads="1"/>
          </p:cNvSpPr>
          <p:nvPr/>
        </p:nvSpPr>
        <p:spPr bwMode="auto">
          <a:xfrm>
            <a:off x="1066800" y="1752600"/>
            <a:ext cx="6629400" cy="1981200"/>
          </a:xfrm>
          <a:prstGeom prst="rect">
            <a:avLst/>
          </a:prstGeom>
          <a:solidFill>
            <a:srgbClr val="7030A0">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35845" name="Rectangle 4"/>
          <p:cNvSpPr>
            <a:spLocks noChangeArrowheads="1"/>
          </p:cNvSpPr>
          <p:nvPr/>
        </p:nvSpPr>
        <p:spPr bwMode="auto">
          <a:xfrm>
            <a:off x="1066800" y="3733800"/>
            <a:ext cx="6629400" cy="2133600"/>
          </a:xfrm>
          <a:prstGeom prst="rect">
            <a:avLst/>
          </a:prstGeom>
          <a:solidFill>
            <a:srgbClr val="92D050">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pic>
        <p:nvPicPr>
          <p:cNvPr id="3584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5949950"/>
            <a:ext cx="694848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 name="Rectangle 2"/>
          <p:cNvSpPr>
            <a:spLocks noChangeArrowheads="1"/>
          </p:cNvSpPr>
          <p:nvPr/>
        </p:nvSpPr>
        <p:spPr bwMode="auto">
          <a:xfrm>
            <a:off x="4152900" y="1752600"/>
            <a:ext cx="1409700" cy="4114800"/>
          </a:xfrm>
          <a:prstGeom prst="rect">
            <a:avLst/>
          </a:prstGeom>
          <a:solidFill>
            <a:srgbClr val="FF3300">
              <a:alpha val="18823"/>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4273134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title" idx="4294967295"/>
          </p:nvPr>
        </p:nvSpPr>
        <p:spPr>
          <a:xfrm>
            <a:off x="609600" y="685800"/>
            <a:ext cx="7696200" cy="685800"/>
          </a:xfrm>
        </p:spPr>
        <p:txBody>
          <a:bodyPr/>
          <a:lstStyle/>
          <a:p>
            <a:r>
              <a:rPr lang="en-US" altLang="en-US" dirty="0" smtClean="0">
                <a:solidFill>
                  <a:srgbClr val="7030A0"/>
                </a:solidFill>
              </a:rPr>
              <a:t>Results of Bootstrap Estimation</a:t>
            </a:r>
          </a:p>
        </p:txBody>
      </p:sp>
      <p:pic>
        <p:nvPicPr>
          <p:cNvPr id="583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371600"/>
            <a:ext cx="8066088" cy="51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4892299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79" y="618666"/>
            <a:ext cx="3793121" cy="5908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62467" name="Rectangle 2"/>
          <p:cNvSpPr>
            <a:spLocks noChangeArrowheads="1"/>
          </p:cNvSpPr>
          <p:nvPr/>
        </p:nvSpPr>
        <p:spPr bwMode="auto">
          <a:xfrm>
            <a:off x="1149510" y="1600200"/>
            <a:ext cx="2203290" cy="1524000"/>
          </a:xfrm>
          <a:prstGeom prst="rect">
            <a:avLst/>
          </a:prstGeom>
          <a:solidFill>
            <a:srgbClr val="FF3300">
              <a:alpha val="32156"/>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62468" name="Rectangle 3"/>
          <p:cNvSpPr>
            <a:spLocks noChangeArrowheads="1"/>
          </p:cNvSpPr>
          <p:nvPr/>
        </p:nvSpPr>
        <p:spPr bwMode="auto">
          <a:xfrm>
            <a:off x="1149510" y="3126130"/>
            <a:ext cx="2203290" cy="1522070"/>
          </a:xfrm>
          <a:prstGeom prst="rect">
            <a:avLst/>
          </a:prstGeom>
          <a:solidFill>
            <a:srgbClr val="CCECFF">
              <a:alpha val="31764"/>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62469" name="Rectangle 4"/>
          <p:cNvSpPr>
            <a:spLocks noChangeArrowheads="1"/>
          </p:cNvSpPr>
          <p:nvPr/>
        </p:nvSpPr>
        <p:spPr bwMode="auto">
          <a:xfrm>
            <a:off x="1143000" y="4648200"/>
            <a:ext cx="2209800" cy="1524000"/>
          </a:xfrm>
          <a:prstGeom prst="rect">
            <a:avLst/>
          </a:prstGeom>
          <a:solidFill>
            <a:srgbClr val="6B00B4">
              <a:alpha val="32156"/>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3" name="Content Placeholder 2"/>
          <p:cNvSpPr>
            <a:spLocks noGrp="1"/>
          </p:cNvSpPr>
          <p:nvPr>
            <p:ph idx="1"/>
          </p:nvPr>
        </p:nvSpPr>
        <p:spPr>
          <a:xfrm>
            <a:off x="4267200" y="1828800"/>
            <a:ext cx="4495800" cy="3505200"/>
          </a:xfrm>
        </p:spPr>
        <p:txBody>
          <a:bodyPr/>
          <a:lstStyle/>
          <a:p>
            <a:pPr marL="0" indent="0">
              <a:buFont typeface="Wingdings" pitchFamily="2" charset="2"/>
              <a:buNone/>
              <a:defRPr/>
            </a:pPr>
            <a:r>
              <a:rPr lang="en-US" sz="2400" b="1" smtClean="0">
                <a:latin typeface="Arial" pitchFamily="34" charset="0"/>
                <a:cs typeface="Arial" pitchFamily="34" charset="0"/>
              </a:rPr>
              <a:t>Bootstrap variance for a panel data estimator</a:t>
            </a:r>
          </a:p>
          <a:p>
            <a:pPr>
              <a:defRPr/>
            </a:pPr>
            <a:r>
              <a:rPr lang="en-US" sz="2400" b="1" smtClean="0">
                <a:latin typeface="Arial" pitchFamily="34" charset="0"/>
                <a:cs typeface="Arial" pitchFamily="34" charset="0"/>
              </a:rPr>
              <a:t>Panel Bootstrap = </a:t>
            </a:r>
            <a:br>
              <a:rPr lang="en-US" sz="2400" b="1" smtClean="0">
                <a:latin typeface="Arial" pitchFamily="34" charset="0"/>
                <a:cs typeface="Arial" pitchFamily="34" charset="0"/>
              </a:rPr>
            </a:br>
            <a:r>
              <a:rPr lang="en-US" sz="2400" b="1" smtClean="0">
                <a:latin typeface="Arial" pitchFamily="34" charset="0"/>
                <a:cs typeface="Arial" pitchFamily="34" charset="0"/>
              </a:rPr>
              <a:t>Block Bootstrap</a:t>
            </a:r>
          </a:p>
          <a:p>
            <a:pPr>
              <a:defRPr/>
            </a:pPr>
            <a:r>
              <a:rPr lang="en-US" sz="2400" b="1" smtClean="0">
                <a:latin typeface="Arial" pitchFamily="34" charset="0"/>
                <a:cs typeface="Arial" pitchFamily="34" charset="0"/>
              </a:rPr>
              <a:t>Data set is N groups of size T</a:t>
            </a:r>
            <a:r>
              <a:rPr lang="en-US" sz="2400" b="1" baseline="-25000" smtClean="0">
                <a:latin typeface="Arial" pitchFamily="34" charset="0"/>
                <a:cs typeface="Arial" pitchFamily="34" charset="0"/>
              </a:rPr>
              <a:t>i</a:t>
            </a:r>
            <a:endParaRPr lang="en-US" sz="2400" b="1">
              <a:latin typeface="Arial" pitchFamily="34" charset="0"/>
              <a:cs typeface="Arial" pitchFamily="34" charset="0"/>
            </a:endParaRPr>
          </a:p>
          <a:p>
            <a:pPr>
              <a:defRPr/>
            </a:pPr>
            <a:r>
              <a:rPr lang="en-US" sz="2400" b="1" smtClean="0">
                <a:latin typeface="Arial" pitchFamily="34" charset="0"/>
                <a:cs typeface="Arial" pitchFamily="34" charset="0"/>
              </a:rPr>
              <a:t>Bootstrap sample is N groups of size T</a:t>
            </a:r>
            <a:r>
              <a:rPr lang="en-US" sz="2400" b="1" baseline="-25000" smtClean="0">
                <a:latin typeface="Arial" pitchFamily="34" charset="0"/>
                <a:cs typeface="Arial" pitchFamily="34" charset="0"/>
              </a:rPr>
              <a:t>i</a:t>
            </a:r>
            <a:r>
              <a:rPr lang="en-US" sz="2400" b="1" smtClean="0">
                <a:latin typeface="Arial" pitchFamily="34" charset="0"/>
                <a:cs typeface="Arial" pitchFamily="34" charset="0"/>
              </a:rPr>
              <a:t> drawn with replacement</a:t>
            </a:r>
            <a:r>
              <a:rPr lang="en-US" sz="2400" smtClean="0"/>
              <a:t>.</a:t>
            </a:r>
          </a:p>
        </p:txBody>
      </p:sp>
      <p:sp>
        <p:nvSpPr>
          <p:cNvPr id="62471" name="Rectangle 4"/>
          <p:cNvSpPr>
            <a:spLocks noChangeArrowheads="1"/>
          </p:cNvSpPr>
          <p:nvPr/>
        </p:nvSpPr>
        <p:spPr bwMode="auto">
          <a:xfrm>
            <a:off x="4724400" y="2666999"/>
            <a:ext cx="2819400" cy="813121"/>
          </a:xfrm>
          <a:prstGeom prst="rect">
            <a:avLst/>
          </a:prstGeom>
          <a:solidFill>
            <a:srgbClr val="6B00B4">
              <a:alpha val="32156"/>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2" name="TextBox 1"/>
          <p:cNvSpPr txBox="1"/>
          <p:nvPr/>
        </p:nvSpPr>
        <p:spPr>
          <a:xfrm>
            <a:off x="4263342" y="457200"/>
            <a:ext cx="4495800" cy="1200329"/>
          </a:xfrm>
          <a:prstGeom prst="rect">
            <a:avLst/>
          </a:prstGeom>
          <a:noFill/>
        </p:spPr>
        <p:txBody>
          <a:bodyPr wrap="square" rtlCol="0">
            <a:spAutoFit/>
          </a:bodyPr>
          <a:lstStyle/>
          <a:p>
            <a:r>
              <a:rPr lang="en-US" sz="2400" b="1" smtClean="0">
                <a:solidFill>
                  <a:srgbClr val="7030A0"/>
                </a:solidFill>
                <a:latin typeface="Tahoma" panose="020B0604030504040204" pitchFamily="34" charset="0"/>
                <a:ea typeface="Tahoma" panose="020B0604030504040204" pitchFamily="34" charset="0"/>
                <a:cs typeface="Tahoma" panose="020B0604030504040204" pitchFamily="34" charset="0"/>
              </a:rPr>
              <a:t>The bootstrap replication must account for panel data nature of the data set.</a:t>
            </a:r>
            <a:endParaRPr lang="en-US" sz="24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537610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425" y="685800"/>
            <a:ext cx="798195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645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4713" y="5638800"/>
            <a:ext cx="490537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5370532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533400"/>
            <a:ext cx="7924800" cy="1143000"/>
          </a:xfrm>
        </p:spPr>
        <p:txBody>
          <a:bodyPr/>
          <a:lstStyle/>
          <a:p>
            <a:pPr eaLnBrk="1" hangingPunct="1"/>
            <a:r>
              <a:rPr lang="en-US" altLang="en-US" dirty="0" smtClean="0"/>
              <a:t>Difference-in-Differences Model</a:t>
            </a:r>
          </a:p>
        </p:txBody>
      </p:sp>
      <p:sp>
        <p:nvSpPr>
          <p:cNvPr id="72707" name="Rectangle 3"/>
          <p:cNvSpPr>
            <a:spLocks noGrp="1" noChangeArrowheads="1"/>
          </p:cNvSpPr>
          <p:nvPr>
            <p:ph type="body" sz="half" idx="1"/>
          </p:nvPr>
        </p:nvSpPr>
        <p:spPr>
          <a:xfrm>
            <a:off x="457200" y="1828800"/>
            <a:ext cx="7620000" cy="4302125"/>
          </a:xfrm>
        </p:spPr>
        <p:txBody>
          <a:bodyPr/>
          <a:lstStyle/>
          <a:p>
            <a:pPr eaLnBrk="1" hangingPunct="1">
              <a:buFont typeface="Wingdings" pitchFamily="2" charset="2"/>
              <a:buNone/>
            </a:pPr>
            <a:r>
              <a:rPr lang="en-US" altLang="en-US" sz="2000" smtClean="0"/>
              <a:t>With </a:t>
            </a:r>
            <a:r>
              <a:rPr lang="en-US" altLang="en-US" sz="2000" b="1" u="sng" smtClean="0"/>
              <a:t>two periods and strict exogeneity of D and T</a:t>
            </a:r>
            <a:r>
              <a:rPr lang="en-US" altLang="en-US" sz="2000" smtClean="0"/>
              <a:t>,</a:t>
            </a:r>
          </a:p>
          <a:p>
            <a:pPr eaLnBrk="1" hangingPunct="1"/>
            <a:endParaRPr lang="en-US" altLang="en-US" sz="2000" smtClean="0"/>
          </a:p>
          <a:p>
            <a:pPr eaLnBrk="1" hangingPunct="1">
              <a:buFont typeface="Wingdings" pitchFamily="2" charset="2"/>
              <a:buNone/>
            </a:pPr>
            <a:endParaRPr lang="en-US" altLang="en-US" sz="2000" smtClean="0"/>
          </a:p>
          <a:p>
            <a:pPr eaLnBrk="1" hangingPunct="1">
              <a:buFont typeface="Wingdings" pitchFamily="2" charset="2"/>
              <a:buNone/>
            </a:pPr>
            <a:endParaRPr lang="en-US" altLang="en-US" sz="2000" smtClean="0"/>
          </a:p>
          <a:p>
            <a:pPr eaLnBrk="1" hangingPunct="1">
              <a:buFont typeface="Wingdings" pitchFamily="2" charset="2"/>
              <a:buNone/>
            </a:pPr>
            <a:endParaRPr lang="en-US" altLang="en-US" sz="2000" smtClean="0"/>
          </a:p>
          <a:p>
            <a:pPr eaLnBrk="1" hangingPunct="1">
              <a:buFont typeface="Wingdings" pitchFamily="2" charset="2"/>
              <a:buNone/>
            </a:pPr>
            <a:endParaRPr lang="en-US" altLang="en-US" sz="2000" smtClean="0"/>
          </a:p>
          <a:p>
            <a:pPr eaLnBrk="1" hangingPunct="1">
              <a:buFont typeface="Wingdings" pitchFamily="2" charset="2"/>
              <a:buNone/>
            </a:pPr>
            <a:endParaRPr lang="en-US" altLang="en-US" sz="2000" smtClean="0"/>
          </a:p>
          <a:p>
            <a:pPr eaLnBrk="1" hangingPunct="1">
              <a:buFont typeface="Wingdings" pitchFamily="2" charset="2"/>
              <a:buNone/>
            </a:pPr>
            <a:r>
              <a:rPr lang="en-US" altLang="en-US" sz="2000" smtClean="0"/>
              <a:t>This is a linear regression model.  If there are no regressors,</a:t>
            </a:r>
          </a:p>
        </p:txBody>
      </p:sp>
      <p:graphicFrame>
        <p:nvGraphicFramePr>
          <p:cNvPr id="72708" name="Object 2"/>
          <p:cNvGraphicFramePr>
            <a:graphicFrameLocks noGrp="1" noChangeAspect="1"/>
          </p:cNvGraphicFramePr>
          <p:nvPr>
            <p:ph sz="half" idx="2"/>
          </p:nvPr>
        </p:nvGraphicFramePr>
        <p:xfrm>
          <a:off x="1674813" y="2362200"/>
          <a:ext cx="6934200" cy="1981200"/>
        </p:xfrm>
        <a:graphic>
          <a:graphicData uri="http://schemas.openxmlformats.org/presentationml/2006/ole">
            <mc:AlternateContent xmlns:mc="http://schemas.openxmlformats.org/markup-compatibility/2006">
              <mc:Choice xmlns:v="urn:schemas-microsoft-com:vml" Requires="v">
                <p:oleObj spid="_x0000_s42018" name="Equation" r:id="rId4" imgW="4089400" imgH="1168400" progId="Equation.DSMT4">
                  <p:embed/>
                </p:oleObj>
              </mc:Choice>
              <mc:Fallback>
                <p:oleObj name="Equation" r:id="rId4" imgW="4089400" imgH="1168400" progId="Equation.DSMT4">
                  <p:embed/>
                  <p:pic>
                    <p:nvPicPr>
                      <p:cNvPr id="0" name="Picture 2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4813" y="2362200"/>
                        <a:ext cx="69342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09" name="Object 3"/>
          <p:cNvGraphicFramePr>
            <a:graphicFrameLocks noChangeAspect="1"/>
          </p:cNvGraphicFramePr>
          <p:nvPr/>
        </p:nvGraphicFramePr>
        <p:xfrm>
          <a:off x="1798638" y="5029200"/>
          <a:ext cx="4252912" cy="825500"/>
        </p:xfrm>
        <a:graphic>
          <a:graphicData uri="http://schemas.openxmlformats.org/presentationml/2006/ole">
            <mc:AlternateContent xmlns:mc="http://schemas.openxmlformats.org/markup-compatibility/2006">
              <mc:Choice xmlns:v="urn:schemas-microsoft-com:vml" Requires="v">
                <p:oleObj spid="_x0000_s42019" name="Equation" r:id="rId6" imgW="2336800" imgH="457200" progId="Equation.DSMT4">
                  <p:embed/>
                </p:oleObj>
              </mc:Choice>
              <mc:Fallback>
                <p:oleObj name="Equation" r:id="rId6" imgW="2336800" imgH="457200" progId="Equation.DSMT4">
                  <p:embed/>
                  <p:pic>
                    <p:nvPicPr>
                      <p:cNvPr id="0" name="Picture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8638" y="5029200"/>
                        <a:ext cx="4252912" cy="825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82704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4"/>
          <p:cNvSpPr>
            <a:spLocks noGrp="1"/>
          </p:cNvSpPr>
          <p:nvPr>
            <p:ph type="title"/>
          </p:nvPr>
        </p:nvSpPr>
        <p:spPr>
          <a:xfrm>
            <a:off x="1066800" y="609600"/>
            <a:ext cx="6781800" cy="838200"/>
          </a:xfrm>
        </p:spPr>
        <p:txBody>
          <a:bodyPr/>
          <a:lstStyle/>
          <a:p>
            <a:r>
              <a:rPr lang="en-US" altLang="en-US" dirty="0" smtClean="0"/>
              <a:t>Difference in Differences</a:t>
            </a:r>
          </a:p>
        </p:txBody>
      </p:sp>
      <p:graphicFrame>
        <p:nvGraphicFramePr>
          <p:cNvPr id="74755" name="Object 5"/>
          <p:cNvGraphicFramePr>
            <a:graphicFrameLocks noGrp="1" noChangeAspect="1"/>
          </p:cNvGraphicFramePr>
          <p:nvPr>
            <p:extLst>
              <p:ext uri="{D42A27DB-BD31-4B8C-83A1-F6EECF244321}">
                <p14:modId xmlns:p14="http://schemas.microsoft.com/office/powerpoint/2010/main" val="2678763760"/>
              </p:ext>
            </p:extLst>
          </p:nvPr>
        </p:nvGraphicFramePr>
        <p:xfrm>
          <a:off x="914400" y="1676400"/>
          <a:ext cx="7640638" cy="3511550"/>
        </p:xfrm>
        <a:graphic>
          <a:graphicData uri="http://schemas.openxmlformats.org/presentationml/2006/ole">
            <mc:AlternateContent xmlns:mc="http://schemas.openxmlformats.org/markup-compatibility/2006">
              <mc:Choice xmlns:v="urn:schemas-microsoft-com:vml" Requires="v">
                <p:oleObj spid="_x0000_s43026" name="Equation" r:id="rId3" imgW="4203700" imgH="1930400" progId="Equation.DSMT4">
                  <p:embed/>
                </p:oleObj>
              </mc:Choice>
              <mc:Fallback>
                <p:oleObj name="Equation" r:id="rId3" imgW="4203700" imgH="1930400" progId="Equation.DSMT4">
                  <p:embed/>
                  <p:pic>
                    <p:nvPicPr>
                      <p:cNvPr id="0" name="Picture 1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76400"/>
                        <a:ext cx="7640638" cy="3511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777062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133600"/>
            <a:ext cx="832539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223234" name="Picture 2"/>
          <p:cNvPicPr>
            <a:picLocks noChangeAspect="1" noChangeArrowheads="1"/>
          </p:cNvPicPr>
          <p:nvPr/>
        </p:nvPicPr>
        <p:blipFill>
          <a:blip r:embed="rId3"/>
          <a:srcRect/>
          <a:stretch>
            <a:fillRect/>
          </a:stretch>
        </p:blipFill>
        <p:spPr bwMode="auto">
          <a:xfrm>
            <a:off x="609600" y="685800"/>
            <a:ext cx="2571750" cy="1057275"/>
          </a:xfrm>
          <a:prstGeom prst="rect">
            <a:avLst/>
          </a:prstGeom>
          <a:noFill/>
          <a:ln w="9525">
            <a:noFill/>
            <a:miter lim="800000"/>
            <a:headEnd/>
            <a:tailEnd/>
          </a:ln>
          <a:effectLst/>
        </p:spPr>
      </p:pic>
      <p:sp>
        <p:nvSpPr>
          <p:cNvPr id="5" name="TextBox 4"/>
          <p:cNvSpPr txBox="1"/>
          <p:nvPr/>
        </p:nvSpPr>
        <p:spPr>
          <a:xfrm>
            <a:off x="560960" y="1752600"/>
            <a:ext cx="5486400" cy="307777"/>
          </a:xfrm>
          <a:prstGeom prst="rect">
            <a:avLst/>
          </a:prstGeom>
          <a:noFill/>
        </p:spPr>
        <p:txBody>
          <a:bodyPr wrap="square" rtlCol="0">
            <a:spAutoFit/>
          </a:bodyPr>
          <a:lstStyle/>
          <a:p>
            <a:r>
              <a:rPr lang="en-US" sz="1400" smtClean="0">
                <a:latin typeface="Tahoma" pitchFamily="34" charset="0"/>
                <a:ea typeface="Tahoma" pitchFamily="34" charset="0"/>
                <a:cs typeface="Tahoma" pitchFamily="34" charset="0"/>
              </a:rPr>
              <a:t>UK Office of Fair Trading, May 2012;  Stephen Davies</a:t>
            </a:r>
            <a:endParaRPr lang="en-US" sz="1400">
              <a:latin typeface="Tahoma" pitchFamily="34" charset="0"/>
              <a:ea typeface="Tahoma" pitchFamily="34" charset="0"/>
              <a:cs typeface="Tahoma" pitchFamily="34" charset="0"/>
            </a:endParaRPr>
          </a:p>
        </p:txBody>
      </p:sp>
      <p:sp>
        <p:nvSpPr>
          <p:cNvPr id="6" name="TextBox 3"/>
          <p:cNvSpPr txBox="1">
            <a:spLocks noChangeArrowheads="1"/>
          </p:cNvSpPr>
          <p:nvPr/>
        </p:nvSpPr>
        <p:spPr bwMode="auto">
          <a:xfrm>
            <a:off x="609600" y="5867400"/>
            <a:ext cx="411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a:t>http://dera.ioe.ac.uk/14610/1/oft1416.pdf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123950"/>
            <a:ext cx="4581525"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68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 y="2895600"/>
            <a:ext cx="452437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6804" name="TextBox 1"/>
          <p:cNvSpPr txBox="1">
            <a:spLocks noChangeArrowheads="1"/>
          </p:cNvSpPr>
          <p:nvPr/>
        </p:nvSpPr>
        <p:spPr bwMode="auto">
          <a:xfrm>
            <a:off x="5267325" y="1219200"/>
            <a:ext cx="36480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a:t>Outcome is the fees charged.</a:t>
            </a:r>
          </a:p>
        </p:txBody>
      </p:sp>
      <p:sp>
        <p:nvSpPr>
          <p:cNvPr id="76805" name="TextBox 2"/>
          <p:cNvSpPr txBox="1">
            <a:spLocks noChangeArrowheads="1"/>
          </p:cNvSpPr>
          <p:nvPr/>
        </p:nvSpPr>
        <p:spPr bwMode="auto">
          <a:xfrm>
            <a:off x="5222875" y="2930525"/>
            <a:ext cx="3429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a:t>Activity is collusion on fees.</a:t>
            </a:r>
          </a:p>
        </p:txBody>
      </p:sp>
      <p:sp>
        <p:nvSpPr>
          <p:cNvPr id="76806" name="Rectangle 6"/>
          <p:cNvSpPr>
            <a:spLocks noChangeArrowheads="1"/>
          </p:cNvSpPr>
          <p:nvPr/>
        </p:nvSpPr>
        <p:spPr bwMode="auto">
          <a:xfrm>
            <a:off x="685800" y="2362200"/>
            <a:ext cx="4346575" cy="2057400"/>
          </a:xfrm>
          <a:prstGeom prst="rect">
            <a:avLst/>
          </a:prstGeom>
          <a:solidFill>
            <a:srgbClr val="FFD3D3">
              <a:alpha val="18823"/>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1143907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66800"/>
            <a:ext cx="3967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778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624263"/>
            <a:ext cx="3984625"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1684" name="TextBox 3"/>
          <p:cNvSpPr txBox="1">
            <a:spLocks noChangeArrowheads="1"/>
          </p:cNvSpPr>
          <p:nvPr/>
        </p:nvSpPr>
        <p:spPr bwMode="auto">
          <a:xfrm>
            <a:off x="4572000" y="1196975"/>
            <a:ext cx="2743200" cy="2308225"/>
          </a:xfrm>
          <a:prstGeom prst="rect">
            <a:avLst/>
          </a:prstGeom>
          <a:noFill/>
          <a:ln>
            <a:noFill/>
          </a:ln>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r>
              <a:rPr lang="en-US" b="1" dirty="0" smtClean="0">
                <a:solidFill>
                  <a:srgbClr val="0066FF"/>
                </a:solidFill>
                <a:latin typeface="Arial" panose="020B0604020202020204" pitchFamily="34" charset="0"/>
                <a:cs typeface="Arial" panose="020B0604020202020204" pitchFamily="34" charset="0"/>
              </a:rPr>
              <a:t>Treatment Schools: Treatment is an intervention by the Office of Fair Trading</a:t>
            </a:r>
          </a:p>
          <a:p>
            <a:pPr>
              <a:defRPr/>
            </a:pPr>
            <a:endParaRPr lang="en-US" dirty="0" smtClean="0">
              <a:latin typeface="Arial" panose="020B0604020202020204" pitchFamily="34" charset="0"/>
              <a:cs typeface="Arial" panose="020B0604020202020204" pitchFamily="34" charset="0"/>
            </a:endParaRPr>
          </a:p>
          <a:p>
            <a:pPr>
              <a:defRPr/>
            </a:pPr>
            <a:r>
              <a:rPr lang="en-US" b="1" dirty="0" smtClean="0">
                <a:solidFill>
                  <a:srgbClr val="FF0000"/>
                </a:solidFill>
                <a:latin typeface="Arial" panose="020B0604020202020204" pitchFamily="34" charset="0"/>
                <a:cs typeface="Arial" panose="020B0604020202020204" pitchFamily="34" charset="0"/>
              </a:rPr>
              <a:t>Control Schools were not involved in the conspiracy</a:t>
            </a:r>
          </a:p>
        </p:txBody>
      </p:sp>
      <p:cxnSp>
        <p:nvCxnSpPr>
          <p:cNvPr id="77829" name="Straight Arrow Connector 5"/>
          <p:cNvCxnSpPr>
            <a:cxnSpLocks noChangeShapeType="1"/>
          </p:cNvCxnSpPr>
          <p:nvPr/>
        </p:nvCxnSpPr>
        <p:spPr bwMode="auto">
          <a:xfrm rot="5400000" flipH="1" flipV="1">
            <a:off x="781051" y="4400550"/>
            <a:ext cx="1524000" cy="3175"/>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7830" name="TextBox 6"/>
          <p:cNvSpPr txBox="1">
            <a:spLocks noChangeArrowheads="1"/>
          </p:cNvSpPr>
          <p:nvPr/>
        </p:nvSpPr>
        <p:spPr bwMode="auto">
          <a:xfrm>
            <a:off x="762000" y="5257800"/>
            <a:ext cx="2209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b="1">
                <a:solidFill>
                  <a:srgbClr val="0066FF"/>
                </a:solidFill>
                <a:latin typeface="Arial" charset="0"/>
                <a:cs typeface="Arial" charset="0"/>
              </a:rPr>
              <a:t>Treatment  is not voluntary</a:t>
            </a:r>
          </a:p>
        </p:txBody>
      </p:sp>
    </p:spTree>
    <p:extLst>
      <p:ext uri="{BB962C8B-B14F-4D97-AF65-F5344CB8AC3E}">
        <p14:creationId xmlns:p14="http://schemas.microsoft.com/office/powerpoint/2010/main" val="11319827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561975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2" name="TextBox 1"/>
          <p:cNvSpPr txBox="1"/>
          <p:nvPr/>
        </p:nvSpPr>
        <p:spPr>
          <a:xfrm>
            <a:off x="2057400" y="1081175"/>
            <a:ext cx="3886200" cy="369332"/>
          </a:xfrm>
          <a:prstGeom prst="rect">
            <a:avLst/>
          </a:prstGeom>
          <a:noFill/>
        </p:spPr>
        <p:txBody>
          <a:bodyPr wrap="square" rtlCol="0">
            <a:spAutoFit/>
          </a:bodyPr>
          <a:lstStyle/>
          <a:p>
            <a:r>
              <a:rPr lang="en-US" smtClean="0"/>
              <a:t>Apparent Impact of the Intervention</a:t>
            </a:r>
            <a:endParaRPr lang="en-US"/>
          </a:p>
        </p:txBody>
      </p:sp>
    </p:spTree>
    <p:extLst>
      <p:ext uri="{BB962C8B-B14F-4D97-AF65-F5344CB8AC3E}">
        <p14:creationId xmlns:p14="http://schemas.microsoft.com/office/powerpoint/2010/main" val="8927404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53684"/>
            <a:ext cx="8815702" cy="261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2" name="Rectangle 1"/>
          <p:cNvSpPr/>
          <p:nvPr/>
        </p:nvSpPr>
        <p:spPr bwMode="auto">
          <a:xfrm>
            <a:off x="4572000" y="3958059"/>
            <a:ext cx="1905000" cy="381000"/>
          </a:xfrm>
          <a:prstGeom prst="rect">
            <a:avLst/>
          </a:prstGeom>
          <a:solidFill>
            <a:srgbClr val="7030A0">
              <a:alpha val="32941"/>
            </a:srgbClr>
          </a:solidFill>
          <a:ln w="1905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880801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533400"/>
            <a:ext cx="6031406"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80899" name="TextBox 2"/>
          <p:cNvSpPr txBox="1">
            <a:spLocks noChangeArrowheads="1"/>
          </p:cNvSpPr>
          <p:nvPr/>
        </p:nvSpPr>
        <p:spPr bwMode="auto">
          <a:xfrm>
            <a:off x="228600" y="3671586"/>
            <a:ext cx="2743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a:t>Treatment (Intervention) Effect = </a:t>
            </a:r>
            <a:r>
              <a:rPr lang="en-US" altLang="en-US">
                <a:sym typeface="Symbol" pitchFamily="18" charset="2"/>
              </a:rPr>
              <a:t></a:t>
            </a:r>
            <a:r>
              <a:rPr lang="en-US" altLang="en-US" baseline="-25000">
                <a:sym typeface="Symbol" pitchFamily="18" charset="2"/>
              </a:rPr>
              <a:t>1</a:t>
            </a:r>
            <a:r>
              <a:rPr lang="en-US" altLang="en-US">
                <a:sym typeface="Symbol" pitchFamily="18" charset="2"/>
              </a:rPr>
              <a:t>  +</a:t>
            </a:r>
          </a:p>
          <a:p>
            <a:r>
              <a:rPr lang="en-US" altLang="en-US">
                <a:sym typeface="Symbol" pitchFamily="18" charset="2"/>
              </a:rPr>
              <a:t>              </a:t>
            </a:r>
            <a:r>
              <a:rPr lang="en-US" altLang="en-US" baseline="-25000">
                <a:sym typeface="Symbol" pitchFamily="18" charset="2"/>
              </a:rPr>
              <a:t>2</a:t>
            </a:r>
            <a:r>
              <a:rPr lang="en-US" altLang="en-US">
                <a:sym typeface="Symbol" pitchFamily="18" charset="2"/>
              </a:rPr>
              <a:t> if SS school</a:t>
            </a:r>
            <a:endParaRPr lang="en-US" altLang="en-US"/>
          </a:p>
        </p:txBody>
      </p:sp>
      <p:sp>
        <p:nvSpPr>
          <p:cNvPr id="80900" name="Rectangle 3"/>
          <p:cNvSpPr>
            <a:spLocks noChangeArrowheads="1"/>
          </p:cNvSpPr>
          <p:nvPr/>
        </p:nvSpPr>
        <p:spPr bwMode="auto">
          <a:xfrm>
            <a:off x="3352800" y="4500562"/>
            <a:ext cx="5410200" cy="2205038"/>
          </a:xfrm>
          <a:prstGeom prst="rect">
            <a:avLst/>
          </a:prstGeom>
          <a:solidFill>
            <a:srgbClr val="FFD3D3">
              <a:alpha val="18823"/>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1061101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914400"/>
            <a:ext cx="497205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81923" name="Oval 2"/>
          <p:cNvSpPr>
            <a:spLocks noChangeArrowheads="1"/>
          </p:cNvSpPr>
          <p:nvPr/>
        </p:nvSpPr>
        <p:spPr bwMode="auto">
          <a:xfrm>
            <a:off x="4572000" y="1143000"/>
            <a:ext cx="914400" cy="914400"/>
          </a:xfrm>
          <a:prstGeom prst="ellipse">
            <a:avLst/>
          </a:prstGeom>
          <a:noFill/>
          <a:ln w="19050" algn="ctr">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81924" name="Oval 3"/>
          <p:cNvSpPr>
            <a:spLocks noChangeArrowheads="1"/>
          </p:cNvSpPr>
          <p:nvPr/>
        </p:nvSpPr>
        <p:spPr bwMode="auto">
          <a:xfrm>
            <a:off x="6096000" y="1143000"/>
            <a:ext cx="914400" cy="914400"/>
          </a:xfrm>
          <a:prstGeom prst="ellipse">
            <a:avLst/>
          </a:prstGeom>
          <a:noFill/>
          <a:ln w="19050" algn="ctr">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81925" name="Rectangle 4"/>
          <p:cNvSpPr>
            <a:spLocks noChangeArrowheads="1"/>
          </p:cNvSpPr>
          <p:nvPr/>
        </p:nvSpPr>
        <p:spPr bwMode="auto">
          <a:xfrm>
            <a:off x="3886200" y="4419600"/>
            <a:ext cx="838200" cy="417513"/>
          </a:xfrm>
          <a:prstGeom prst="rect">
            <a:avLst/>
          </a:prstGeom>
          <a:solidFill>
            <a:srgbClr val="92D050">
              <a:alpha val="21176"/>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81926" name="Rectangle 5"/>
          <p:cNvSpPr>
            <a:spLocks noChangeArrowheads="1"/>
          </p:cNvSpPr>
          <p:nvPr/>
        </p:nvSpPr>
        <p:spPr bwMode="auto">
          <a:xfrm>
            <a:off x="5383213" y="4419600"/>
            <a:ext cx="838200" cy="407988"/>
          </a:xfrm>
          <a:prstGeom prst="rect">
            <a:avLst/>
          </a:prstGeom>
          <a:solidFill>
            <a:srgbClr val="92D050">
              <a:alpha val="21176"/>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81927" name="TextBox 6"/>
          <p:cNvSpPr txBox="1">
            <a:spLocks noChangeArrowheads="1"/>
          </p:cNvSpPr>
          <p:nvPr/>
        </p:nvSpPr>
        <p:spPr bwMode="auto">
          <a:xfrm>
            <a:off x="762000" y="5815013"/>
            <a:ext cx="8001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sz="1400" b="1">
                <a:latin typeface="Arial" charset="0"/>
                <a:cs typeface="Arial" charset="0"/>
              </a:rPr>
              <a:t>In order to test robustness two versions of the fixed effects model were run. The first is Ordinary Least Squares, and the second is heteroscedasticity and auto-correlation robust (HAC) standard errors in order to check for heteroscedasticity and autocorrelation. </a:t>
            </a:r>
          </a:p>
        </p:txBody>
      </p:sp>
    </p:spTree>
    <p:extLst>
      <p:ext uri="{BB962C8B-B14F-4D97-AF65-F5344CB8AC3E}">
        <p14:creationId xmlns:p14="http://schemas.microsoft.com/office/powerpoint/2010/main" val="493337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66800"/>
            <a:ext cx="6496050"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0604178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237" y="1752600"/>
            <a:ext cx="686752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2" name="TextBox 1"/>
          <p:cNvSpPr txBox="1"/>
          <p:nvPr/>
        </p:nvSpPr>
        <p:spPr>
          <a:xfrm>
            <a:off x="1138237" y="685800"/>
            <a:ext cx="7091363" cy="830997"/>
          </a:xfrm>
          <a:prstGeom prst="rect">
            <a:avLst/>
          </a:prstGeom>
          <a:noFill/>
        </p:spPr>
        <p:txBody>
          <a:bodyPr wrap="square" rtlCol="0">
            <a:spAutoFit/>
          </a:bodyPr>
          <a:lstStyle/>
          <a:p>
            <a:r>
              <a:rPr lang="en-US" sz="2400" smtClean="0"/>
              <a:t>The cumulative impact of the intervention is the area between the two paths from intervention to time T.</a:t>
            </a:r>
            <a:endParaRPr lang="en-US" sz="2400"/>
          </a:p>
        </p:txBody>
      </p:sp>
      <p:cxnSp>
        <p:nvCxnSpPr>
          <p:cNvPr id="4" name="Straight Arrow Connector 3"/>
          <p:cNvCxnSpPr/>
          <p:nvPr/>
        </p:nvCxnSpPr>
        <p:spPr bwMode="auto">
          <a:xfrm flipH="1" flipV="1">
            <a:off x="3810000" y="3048000"/>
            <a:ext cx="761999" cy="1371600"/>
          </a:xfrm>
          <a:prstGeom prst="straightConnector1">
            <a:avLst/>
          </a:prstGeom>
          <a:solidFill>
            <a:schemeClr val="accent1"/>
          </a:solidFill>
          <a:ln w="19050" cap="flat" cmpd="sng" algn="ctr">
            <a:solidFill>
              <a:srgbClr val="7030A0"/>
            </a:solidFill>
            <a:prstDash val="solid"/>
            <a:round/>
            <a:headEnd type="none" w="med" len="med"/>
            <a:tailEnd type="arrow"/>
          </a:ln>
          <a:effectLst/>
        </p:spPr>
      </p:cxnSp>
    </p:spTree>
    <p:extLst>
      <p:ext uri="{BB962C8B-B14F-4D97-AF65-F5344CB8AC3E}">
        <p14:creationId xmlns:p14="http://schemas.microsoft.com/office/powerpoint/2010/main" val="251944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533400"/>
            <a:ext cx="8229600" cy="838200"/>
          </a:xfrm>
        </p:spPr>
        <p:txBody>
          <a:bodyPr/>
          <a:lstStyle/>
          <a:p>
            <a:pPr eaLnBrk="1" hangingPunct="1"/>
            <a:r>
              <a:rPr lang="en-US" altLang="en-US" smtClean="0"/>
              <a:t>2.  Estimation with Fixed Effects</a:t>
            </a:r>
          </a:p>
        </p:txBody>
      </p:sp>
      <p:sp>
        <p:nvSpPr>
          <p:cNvPr id="7171" name="Rectangle 3"/>
          <p:cNvSpPr>
            <a:spLocks noGrp="1" noChangeArrowheads="1"/>
          </p:cNvSpPr>
          <p:nvPr>
            <p:ph type="body" sz="half" idx="1"/>
          </p:nvPr>
        </p:nvSpPr>
        <p:spPr>
          <a:xfrm>
            <a:off x="990600" y="1828800"/>
            <a:ext cx="7543800" cy="4302125"/>
          </a:xfrm>
        </p:spPr>
        <p:txBody>
          <a:bodyPr/>
          <a:lstStyle/>
          <a:p>
            <a:pPr eaLnBrk="1" hangingPunct="1"/>
            <a:r>
              <a:rPr lang="en-US" altLang="en-US" sz="2400" dirty="0" smtClean="0"/>
              <a:t>The fixed effects model</a:t>
            </a:r>
          </a:p>
          <a:p>
            <a:pPr eaLnBrk="1" hangingPunct="1"/>
            <a:endParaRPr lang="en-US" altLang="en-US" sz="2400" dirty="0" smtClean="0"/>
          </a:p>
          <a:p>
            <a:pPr eaLnBrk="1" hangingPunct="1"/>
            <a:endParaRPr lang="en-US" altLang="en-US" sz="2400" dirty="0" smtClean="0"/>
          </a:p>
          <a:p>
            <a:pPr eaLnBrk="1" hangingPunct="1"/>
            <a:endParaRPr lang="en-US" altLang="en-US" sz="2400" dirty="0" smtClean="0"/>
          </a:p>
          <a:p>
            <a:pPr eaLnBrk="1" hangingPunct="1"/>
            <a:endParaRPr lang="en-US" altLang="en-US" sz="2400" dirty="0" smtClean="0"/>
          </a:p>
          <a:p>
            <a:pPr eaLnBrk="1" hangingPunct="1"/>
            <a:endParaRPr lang="en-US" altLang="en-US" sz="2400" dirty="0" smtClean="0"/>
          </a:p>
          <a:p>
            <a:pPr eaLnBrk="1" hangingPunct="1"/>
            <a:r>
              <a:rPr lang="en-US" altLang="en-US" sz="2400" dirty="0" smtClean="0"/>
              <a:t>c</a:t>
            </a:r>
            <a:r>
              <a:rPr lang="en-US" altLang="en-US" sz="2400" baseline="-25000" dirty="0" smtClean="0"/>
              <a:t>i</a:t>
            </a:r>
            <a:r>
              <a:rPr lang="en-US" altLang="en-US" sz="2400" dirty="0" smtClean="0"/>
              <a:t> is arbitrarily correlated with </a:t>
            </a:r>
            <a:r>
              <a:rPr lang="en-US" altLang="en-US" sz="2400" b="1" dirty="0" err="1" smtClean="0"/>
              <a:t>x</a:t>
            </a:r>
            <a:r>
              <a:rPr lang="en-US" altLang="en-US" sz="2400" baseline="-25000" dirty="0" err="1" smtClean="0"/>
              <a:t>it</a:t>
            </a:r>
            <a:r>
              <a:rPr lang="en-US" altLang="en-US" sz="2400" baseline="-25000" dirty="0" smtClean="0"/>
              <a:t> </a:t>
            </a:r>
            <a:r>
              <a:rPr lang="en-US" altLang="en-US" sz="2400" dirty="0" smtClean="0"/>
              <a:t>but E[</a:t>
            </a:r>
            <a:r>
              <a:rPr lang="el-GR" altLang="en-US" sz="2400" dirty="0" smtClean="0"/>
              <a:t>ε</a:t>
            </a:r>
            <a:r>
              <a:rPr lang="en-US" altLang="en-US" sz="2400" baseline="-25000" dirty="0" err="1" smtClean="0"/>
              <a:t>it</a:t>
            </a:r>
            <a:r>
              <a:rPr lang="en-US" altLang="en-US" sz="2400" dirty="0" err="1" smtClean="0"/>
              <a:t>|</a:t>
            </a:r>
            <a:r>
              <a:rPr lang="en-US" altLang="en-US" sz="2400" b="1" dirty="0" err="1" smtClean="0"/>
              <a:t>X</a:t>
            </a:r>
            <a:r>
              <a:rPr lang="en-US" altLang="en-US" sz="2400" baseline="-25000" dirty="0" err="1" smtClean="0"/>
              <a:t>i</a:t>
            </a:r>
            <a:r>
              <a:rPr lang="en-US" altLang="en-US" sz="2400" dirty="0" err="1" smtClean="0"/>
              <a:t>,c</a:t>
            </a:r>
            <a:r>
              <a:rPr lang="en-US" altLang="en-US" sz="2400" baseline="-25000" dirty="0" err="1" smtClean="0"/>
              <a:t>i</a:t>
            </a:r>
            <a:r>
              <a:rPr lang="en-US" altLang="en-US" sz="2400" dirty="0" smtClean="0"/>
              <a:t>]=0</a:t>
            </a:r>
            <a:endParaRPr lang="el-GR" altLang="en-US" sz="2400" dirty="0" smtClean="0"/>
          </a:p>
          <a:p>
            <a:pPr eaLnBrk="1" hangingPunct="1"/>
            <a:r>
              <a:rPr lang="en-US" altLang="en-US" sz="2400" dirty="0" smtClean="0"/>
              <a:t>Dummy variable representation</a:t>
            </a:r>
          </a:p>
          <a:p>
            <a:pPr lvl="1" eaLnBrk="1" hangingPunct="1">
              <a:buFont typeface="Wingdings" pitchFamily="2" charset="2"/>
              <a:buNone/>
            </a:pPr>
            <a:endParaRPr lang="en-US" altLang="en-US" sz="2000" dirty="0" smtClean="0"/>
          </a:p>
        </p:txBody>
      </p:sp>
      <p:graphicFrame>
        <p:nvGraphicFramePr>
          <p:cNvPr id="7172" name="Object 4"/>
          <p:cNvGraphicFramePr>
            <a:graphicFrameLocks noGrp="1" noChangeAspect="1"/>
          </p:cNvGraphicFramePr>
          <p:nvPr>
            <p:ph sz="quarter" idx="2"/>
            <p:extLst>
              <p:ext uri="{D42A27DB-BD31-4B8C-83A1-F6EECF244321}">
                <p14:modId xmlns:p14="http://schemas.microsoft.com/office/powerpoint/2010/main" val="3176887304"/>
              </p:ext>
            </p:extLst>
          </p:nvPr>
        </p:nvGraphicFramePr>
        <p:xfrm>
          <a:off x="1601787" y="2452688"/>
          <a:ext cx="5408613" cy="1966912"/>
        </p:xfrm>
        <a:graphic>
          <a:graphicData uri="http://schemas.openxmlformats.org/presentationml/2006/ole">
            <mc:AlternateContent xmlns:mc="http://schemas.openxmlformats.org/markup-compatibility/2006">
              <mc:Choice xmlns:v="urn:schemas-microsoft-com:vml" Requires="v">
                <p:oleObj spid="_x0000_s44066" name="Equation" r:id="rId4" imgW="3352800" imgH="1219200" progId="Equation.DSMT4">
                  <p:embed/>
                </p:oleObj>
              </mc:Choice>
              <mc:Fallback>
                <p:oleObj name="Equation" r:id="rId4" imgW="3352800" imgH="1219200" progId="Equation.DSMT4">
                  <p:embed/>
                  <p:pic>
                    <p:nvPicPr>
                      <p:cNvPr id="0" name="Picture 2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1787" y="2452688"/>
                        <a:ext cx="5408613" cy="1966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3" name="Object 6"/>
          <p:cNvGraphicFramePr>
            <a:graphicFrameLocks noGrp="1" noChangeAspect="1"/>
          </p:cNvGraphicFramePr>
          <p:nvPr>
            <p:ph sz="quarter" idx="3"/>
            <p:extLst>
              <p:ext uri="{D42A27DB-BD31-4B8C-83A1-F6EECF244321}">
                <p14:modId xmlns:p14="http://schemas.microsoft.com/office/powerpoint/2010/main" val="2462148760"/>
              </p:ext>
            </p:extLst>
          </p:nvPr>
        </p:nvGraphicFramePr>
        <p:xfrm>
          <a:off x="1601787" y="5416550"/>
          <a:ext cx="4875213" cy="527050"/>
        </p:xfrm>
        <a:graphic>
          <a:graphicData uri="http://schemas.openxmlformats.org/presentationml/2006/ole">
            <mc:AlternateContent xmlns:mc="http://schemas.openxmlformats.org/markup-compatibility/2006">
              <mc:Choice xmlns:v="urn:schemas-microsoft-com:vml" Requires="v">
                <p:oleObj spid="_x0000_s44067" name="Equation" r:id="rId6" imgW="2349500" imgH="254000" progId="Equation.DSMT4">
                  <p:embed/>
                </p:oleObj>
              </mc:Choice>
              <mc:Fallback>
                <p:oleObj name="Equation" r:id="rId6" imgW="2349500" imgH="254000" progId="Equation.DSMT4">
                  <p:embed/>
                  <p:pic>
                    <p:nvPicPr>
                      <p:cNvPr id="0" name="Picture 27"/>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1787" y="5416550"/>
                        <a:ext cx="4875213"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092462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smtClean="0"/>
              <a:t>The Fixed Effects Model</a:t>
            </a:r>
          </a:p>
        </p:txBody>
      </p:sp>
      <p:sp>
        <p:nvSpPr>
          <p:cNvPr id="9219" name="Rectangle 3"/>
          <p:cNvSpPr>
            <a:spLocks noGrp="1" noChangeArrowheads="1"/>
          </p:cNvSpPr>
          <p:nvPr>
            <p:ph type="body" idx="4294967295"/>
          </p:nvPr>
        </p:nvSpPr>
        <p:spPr>
          <a:xfrm>
            <a:off x="914400" y="1981200"/>
            <a:ext cx="8229600" cy="4302125"/>
          </a:xfrm>
        </p:spPr>
        <p:txBody>
          <a:bodyPr/>
          <a:lstStyle/>
          <a:p>
            <a:pPr>
              <a:buFont typeface="Wingdings" pitchFamily="2" charset="2"/>
              <a:buNone/>
            </a:pPr>
            <a:r>
              <a:rPr lang="en-US" altLang="en-US" smtClean="0"/>
              <a:t>    </a:t>
            </a:r>
            <a:r>
              <a:rPr lang="en-US" altLang="en-US" b="1" smtClean="0"/>
              <a:t>y</a:t>
            </a:r>
            <a:r>
              <a:rPr lang="en-US" altLang="en-US" baseline="-25000" smtClean="0"/>
              <a:t>i</a:t>
            </a:r>
            <a:r>
              <a:rPr lang="en-US" altLang="en-US" smtClean="0"/>
              <a:t>  =  </a:t>
            </a:r>
            <a:r>
              <a:rPr lang="en-US" altLang="en-US" b="1" smtClean="0"/>
              <a:t>X</a:t>
            </a:r>
            <a:r>
              <a:rPr lang="en-US" altLang="en-US" baseline="-25000" smtClean="0"/>
              <a:t>i</a:t>
            </a:r>
            <a:r>
              <a:rPr lang="en-US" altLang="en-US" smtClean="0">
                <a:sym typeface="Symbol" pitchFamily="18" charset="2"/>
              </a:rPr>
              <a:t>  +  </a:t>
            </a:r>
            <a:r>
              <a:rPr lang="en-US" altLang="en-US" b="1" smtClean="0">
                <a:sym typeface="Symbol" pitchFamily="18" charset="2"/>
              </a:rPr>
              <a:t>d</a:t>
            </a:r>
            <a:r>
              <a:rPr lang="en-US" altLang="en-US" baseline="-25000" smtClean="0">
                <a:sym typeface="Symbol" pitchFamily="18" charset="2"/>
              </a:rPr>
              <a:t>i</a:t>
            </a:r>
            <a:r>
              <a:rPr lang="el-GR" altLang="en-US" smtClean="0">
                <a:sym typeface="Symbol"/>
              </a:rPr>
              <a:t></a:t>
            </a:r>
            <a:r>
              <a:rPr lang="en-US" altLang="en-US" baseline="-25000" smtClean="0">
                <a:sym typeface="Symbol" pitchFamily="18" charset="2"/>
              </a:rPr>
              <a:t>i</a:t>
            </a:r>
            <a:r>
              <a:rPr lang="en-US" altLang="en-US" smtClean="0">
                <a:sym typeface="Symbol" pitchFamily="18" charset="2"/>
              </a:rPr>
              <a:t> + </a:t>
            </a:r>
            <a:r>
              <a:rPr lang="el-GR" altLang="en-US" b="1" smtClean="0">
                <a:sym typeface="Symbol" pitchFamily="18" charset="2"/>
              </a:rPr>
              <a:t>ε</a:t>
            </a:r>
            <a:r>
              <a:rPr lang="en-US" altLang="en-US" baseline="-25000" smtClean="0">
                <a:sym typeface="Symbol" pitchFamily="18" charset="2"/>
              </a:rPr>
              <a:t>i</a:t>
            </a:r>
            <a:r>
              <a:rPr lang="en-US" altLang="en-US" smtClean="0">
                <a:sym typeface="Symbol" pitchFamily="18" charset="2"/>
              </a:rPr>
              <a:t>, for each individual</a:t>
            </a:r>
            <a:endParaRPr lang="el-GR" altLang="en-US" smtClean="0">
              <a:sym typeface="Symbol" pitchFamily="18" charset="2"/>
            </a:endParaRPr>
          </a:p>
        </p:txBody>
      </p:sp>
      <p:graphicFrame>
        <p:nvGraphicFramePr>
          <p:cNvPr id="9220" name="Object 2"/>
          <p:cNvGraphicFramePr>
            <a:graphicFrameLocks noChangeAspect="1"/>
          </p:cNvGraphicFramePr>
          <p:nvPr/>
        </p:nvGraphicFramePr>
        <p:xfrm>
          <a:off x="1371600" y="2597150"/>
          <a:ext cx="4495800" cy="2813050"/>
        </p:xfrm>
        <a:graphic>
          <a:graphicData uri="http://schemas.openxmlformats.org/presentationml/2006/ole">
            <mc:AlternateContent xmlns:mc="http://schemas.openxmlformats.org/markup-compatibility/2006">
              <mc:Choice xmlns:v="urn:schemas-microsoft-com:vml" Requires="v">
                <p:oleObj spid="_x0000_s45073" name="Equation" r:id="rId4" imgW="2578100" imgH="1612900" progId="Equation.DSMT4">
                  <p:embed/>
                </p:oleObj>
              </mc:Choice>
              <mc:Fallback>
                <p:oleObj name="Equation" r:id="rId4" imgW="2578100" imgH="16129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597150"/>
                        <a:ext cx="4495800" cy="281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1" name="Text Box 5"/>
          <p:cNvSpPr txBox="1">
            <a:spLocks noChangeArrowheads="1"/>
          </p:cNvSpPr>
          <p:nvPr/>
        </p:nvSpPr>
        <p:spPr bwMode="auto">
          <a:xfrm>
            <a:off x="1066800" y="5867400"/>
            <a:ext cx="6858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endParaRPr lang="en-US" altLang="en-US"/>
          </a:p>
        </p:txBody>
      </p:sp>
      <p:sp>
        <p:nvSpPr>
          <p:cNvPr id="9222" name="Rectangle 6"/>
          <p:cNvSpPr>
            <a:spLocks noChangeArrowheads="1"/>
          </p:cNvSpPr>
          <p:nvPr/>
        </p:nvSpPr>
        <p:spPr bwMode="auto">
          <a:xfrm>
            <a:off x="685800" y="5486400"/>
            <a:ext cx="8205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342900" indent="-342900">
              <a:defRPr>
                <a:solidFill>
                  <a:schemeClr val="tx1"/>
                </a:solidFill>
                <a:latin typeface="Times New Roman" pitchFamily="18" charset="0"/>
                <a:cs typeface="Arial" charset="0"/>
              </a:defRPr>
            </a:lvl1pPr>
            <a:lvl2pPr>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lvl="1" eaLnBrk="1" hangingPunct="1">
              <a:lnSpc>
                <a:spcPct val="90000"/>
              </a:lnSpc>
              <a:spcBef>
                <a:spcPct val="20000"/>
              </a:spcBef>
              <a:buClr>
                <a:schemeClr val="accent2"/>
              </a:buClr>
              <a:buSzPct val="75000"/>
              <a:buFont typeface="Wingdings" pitchFamily="2" charset="2"/>
              <a:buNone/>
            </a:pPr>
            <a:r>
              <a:rPr lang="en-US" altLang="en-US">
                <a:latin typeface="Tahoma" pitchFamily="34" charset="0"/>
              </a:rPr>
              <a:t>E[c</a:t>
            </a:r>
            <a:r>
              <a:rPr lang="en-US" altLang="en-US" b="1" baseline="-25000">
                <a:latin typeface="Tahoma" pitchFamily="34" charset="0"/>
              </a:rPr>
              <a:t>i</a:t>
            </a:r>
            <a:r>
              <a:rPr lang="en-US" altLang="en-US">
                <a:latin typeface="Tahoma" pitchFamily="34" charset="0"/>
              </a:rPr>
              <a:t> | </a:t>
            </a:r>
            <a:r>
              <a:rPr lang="en-US" altLang="en-US" b="1">
                <a:latin typeface="Tahoma" pitchFamily="34" charset="0"/>
              </a:rPr>
              <a:t>X</a:t>
            </a:r>
            <a:r>
              <a:rPr lang="en-US" altLang="en-US" baseline="-25000">
                <a:latin typeface="Tahoma" pitchFamily="34" charset="0"/>
              </a:rPr>
              <a:t>i</a:t>
            </a:r>
            <a:r>
              <a:rPr lang="en-US" altLang="en-US">
                <a:latin typeface="Tahoma" pitchFamily="34" charset="0"/>
              </a:rPr>
              <a:t> ] = g(</a:t>
            </a:r>
            <a:r>
              <a:rPr lang="en-US" altLang="en-US" b="1">
                <a:latin typeface="Tahoma" pitchFamily="34" charset="0"/>
              </a:rPr>
              <a:t>X</a:t>
            </a:r>
            <a:r>
              <a:rPr lang="en-US" altLang="en-US" b="1" baseline="-25000">
                <a:latin typeface="Tahoma" pitchFamily="34" charset="0"/>
              </a:rPr>
              <a:t>i</a:t>
            </a:r>
            <a:r>
              <a:rPr lang="en-US" altLang="en-US">
                <a:latin typeface="Tahoma" pitchFamily="34" charset="0"/>
              </a:rPr>
              <a:t>);   Effects are correlated with included variables. </a:t>
            </a:r>
          </a:p>
          <a:p>
            <a:pPr lvl="1" eaLnBrk="1" hangingPunct="1">
              <a:lnSpc>
                <a:spcPct val="90000"/>
              </a:lnSpc>
              <a:spcBef>
                <a:spcPct val="20000"/>
              </a:spcBef>
              <a:buClr>
                <a:schemeClr val="accent2"/>
              </a:buClr>
              <a:buSzPct val="75000"/>
              <a:buFont typeface="Wingdings" pitchFamily="2" charset="2"/>
              <a:buNone/>
            </a:pPr>
            <a:r>
              <a:rPr lang="en-US" altLang="en-US">
                <a:latin typeface="Tahoma" pitchFamily="34" charset="0"/>
              </a:rPr>
              <a:t>Cov[</a:t>
            </a:r>
            <a:r>
              <a:rPr lang="en-US" altLang="en-US" b="1">
                <a:latin typeface="Tahoma" pitchFamily="34" charset="0"/>
              </a:rPr>
              <a:t>x</a:t>
            </a:r>
            <a:r>
              <a:rPr lang="en-US" altLang="en-US" b="1" baseline="-25000">
                <a:latin typeface="Tahoma" pitchFamily="34" charset="0"/>
              </a:rPr>
              <a:t>it</a:t>
            </a:r>
            <a:r>
              <a:rPr lang="en-US" altLang="en-US">
                <a:latin typeface="Tahoma" pitchFamily="34" charset="0"/>
              </a:rPr>
              <a:t>,c</a:t>
            </a:r>
            <a:r>
              <a:rPr lang="en-US" altLang="en-US" b="1" baseline="-25000">
                <a:latin typeface="Tahoma" pitchFamily="34" charset="0"/>
              </a:rPr>
              <a:t>i</a:t>
            </a:r>
            <a:r>
              <a:rPr lang="en-US" altLang="en-US">
                <a:latin typeface="Tahoma" pitchFamily="34" charset="0"/>
              </a:rPr>
              <a:t>] ≠</a:t>
            </a:r>
            <a:r>
              <a:rPr lang="en-US" altLang="en-US" b="1">
                <a:latin typeface="Tahoma" pitchFamily="34" charset="0"/>
              </a:rPr>
              <a:t>0</a:t>
            </a:r>
          </a:p>
        </p:txBody>
      </p:sp>
      <p:sp>
        <p:nvSpPr>
          <p:cNvPr id="9223" name="Rectangle 6"/>
          <p:cNvSpPr>
            <a:spLocks noChangeArrowheads="1"/>
          </p:cNvSpPr>
          <p:nvPr/>
        </p:nvSpPr>
        <p:spPr bwMode="auto">
          <a:xfrm>
            <a:off x="1295400" y="2514600"/>
            <a:ext cx="4724400" cy="17526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Tree>
    <p:extLst>
      <p:ext uri="{BB962C8B-B14F-4D97-AF65-F5344CB8AC3E}">
        <p14:creationId xmlns:p14="http://schemas.microsoft.com/office/powerpoint/2010/main" val="25578011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Estimating the Fixed Effects Model</a:t>
            </a:r>
          </a:p>
        </p:txBody>
      </p:sp>
      <p:sp>
        <p:nvSpPr>
          <p:cNvPr id="20483" name="Rectangle 3"/>
          <p:cNvSpPr>
            <a:spLocks noGrp="1" noChangeArrowheads="1"/>
          </p:cNvSpPr>
          <p:nvPr>
            <p:ph idx="1"/>
          </p:nvPr>
        </p:nvSpPr>
        <p:spPr/>
        <p:txBody>
          <a:bodyPr/>
          <a:lstStyle/>
          <a:p>
            <a:pPr eaLnBrk="1" hangingPunct="1"/>
            <a:r>
              <a:rPr lang="en-US" altLang="en-US" smtClean="0"/>
              <a:t>The FEM is a plain vanilla regression model but with many independent variables</a:t>
            </a:r>
          </a:p>
          <a:p>
            <a:pPr eaLnBrk="1" hangingPunct="1"/>
            <a:r>
              <a:rPr lang="en-US" altLang="en-US" smtClean="0"/>
              <a:t>Least squares is unbiased, consistent, efficient, but inconvenient if N is large. </a:t>
            </a:r>
          </a:p>
          <a:p>
            <a:pPr eaLnBrk="1" hangingPunct="1"/>
            <a:endParaRPr lang="en-US" altLang="en-US" smtClean="0"/>
          </a:p>
        </p:txBody>
      </p:sp>
      <p:graphicFrame>
        <p:nvGraphicFramePr>
          <p:cNvPr id="20484" name="Object 4"/>
          <p:cNvGraphicFramePr>
            <a:graphicFrameLocks noChangeAspect="1"/>
          </p:cNvGraphicFramePr>
          <p:nvPr/>
        </p:nvGraphicFramePr>
        <p:xfrm>
          <a:off x="2057400" y="3787775"/>
          <a:ext cx="4343400" cy="1927225"/>
        </p:xfrm>
        <a:graphic>
          <a:graphicData uri="http://schemas.openxmlformats.org/presentationml/2006/ole">
            <mc:AlternateContent xmlns:mc="http://schemas.openxmlformats.org/markup-compatibility/2006">
              <mc:Choice xmlns:v="urn:schemas-microsoft-com:vml" Requires="v">
                <p:oleObj spid="_x0000_s46097" name="Equation" r:id="rId4" imgW="2260600" imgH="1003300" progId="Equation.DSMT4">
                  <p:embed/>
                </p:oleObj>
              </mc:Choice>
              <mc:Fallback>
                <p:oleObj name="Equation" r:id="rId4" imgW="2260600" imgH="10033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3787775"/>
                        <a:ext cx="4343400" cy="1927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516111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914400"/>
            <a:ext cx="8229600" cy="1143000"/>
          </a:xfrm>
        </p:spPr>
        <p:txBody>
          <a:bodyPr/>
          <a:lstStyle/>
          <a:p>
            <a:pPr eaLnBrk="1" hangingPunct="1"/>
            <a:r>
              <a:rPr lang="en-US" altLang="en-US" smtClean="0"/>
              <a:t>The </a:t>
            </a:r>
            <a:r>
              <a:rPr lang="en-US" altLang="en-US" smtClean="0">
                <a:solidFill>
                  <a:srgbClr val="FF3300"/>
                </a:solidFill>
              </a:rPr>
              <a:t>Within Transformation</a:t>
            </a:r>
            <a:r>
              <a:rPr lang="en-US" altLang="en-US" smtClean="0"/>
              <a:t> Removes the Effects</a:t>
            </a:r>
          </a:p>
        </p:txBody>
      </p:sp>
      <p:graphicFrame>
        <p:nvGraphicFramePr>
          <p:cNvPr id="24579" name="Object 4"/>
          <p:cNvGraphicFramePr>
            <a:graphicFrameLocks noChangeAspect="1"/>
          </p:cNvGraphicFramePr>
          <p:nvPr/>
        </p:nvGraphicFramePr>
        <p:xfrm>
          <a:off x="1676400" y="2209800"/>
          <a:ext cx="4994275" cy="2297113"/>
        </p:xfrm>
        <a:graphic>
          <a:graphicData uri="http://schemas.openxmlformats.org/presentationml/2006/ole">
            <mc:AlternateContent xmlns:mc="http://schemas.openxmlformats.org/markup-compatibility/2006">
              <mc:Choice xmlns:v="urn:schemas-microsoft-com:vml" Requires="v">
                <p:oleObj spid="_x0000_s47121" name="Equation" r:id="rId4" imgW="2044700" imgH="939800" progId="Equation.DSMT4">
                  <p:embed/>
                </p:oleObj>
              </mc:Choice>
              <mc:Fallback>
                <p:oleObj name="Equation" r:id="rId4" imgW="2044700" imgH="9398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209800"/>
                        <a:ext cx="4994275" cy="2297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580" name="Line 5"/>
          <p:cNvSpPr>
            <a:spLocks noChangeShapeType="1"/>
          </p:cNvSpPr>
          <p:nvPr/>
        </p:nvSpPr>
        <p:spPr bwMode="auto">
          <a:xfrm flipV="1">
            <a:off x="990600" y="4191000"/>
            <a:ext cx="0" cy="167640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4581" name="Line 6"/>
          <p:cNvSpPr>
            <a:spLocks noChangeShapeType="1"/>
          </p:cNvSpPr>
          <p:nvPr/>
        </p:nvSpPr>
        <p:spPr bwMode="auto">
          <a:xfrm>
            <a:off x="990600" y="4191000"/>
            <a:ext cx="457200" cy="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4582" name="Text Box 7"/>
          <p:cNvSpPr txBox="1">
            <a:spLocks noChangeArrowheads="1"/>
          </p:cNvSpPr>
          <p:nvPr/>
        </p:nvSpPr>
        <p:spPr bwMode="auto">
          <a:xfrm>
            <a:off x="990600" y="5695950"/>
            <a:ext cx="6096000" cy="323850"/>
          </a:xfrm>
          <a:prstGeom prst="rect">
            <a:avLst/>
          </a:prstGeom>
          <a:noFill/>
          <a:ln w="190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altLang="en-US" sz="1400" b="1">
                <a:latin typeface="Arial" charset="0"/>
              </a:rPr>
              <a:t>Wooldridge notation for data in deviations from group means</a:t>
            </a:r>
          </a:p>
        </p:txBody>
      </p:sp>
    </p:spTree>
    <p:extLst>
      <p:ext uri="{BB962C8B-B14F-4D97-AF65-F5344CB8AC3E}">
        <p14:creationId xmlns:p14="http://schemas.microsoft.com/office/powerpoint/2010/main" val="37199316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533400"/>
            <a:ext cx="8534400" cy="1143000"/>
          </a:xfrm>
        </p:spPr>
        <p:txBody>
          <a:bodyPr/>
          <a:lstStyle/>
          <a:p>
            <a:pPr eaLnBrk="1" hangingPunct="1"/>
            <a:r>
              <a:rPr lang="en-US" altLang="en-US" sz="2800" smtClean="0"/>
              <a:t>Least Squares Dummy Variable Estimator</a:t>
            </a:r>
          </a:p>
        </p:txBody>
      </p:sp>
      <p:sp>
        <p:nvSpPr>
          <p:cNvPr id="26627" name="Rectangle 3"/>
          <p:cNvSpPr>
            <a:spLocks noGrp="1" noChangeArrowheads="1"/>
          </p:cNvSpPr>
          <p:nvPr>
            <p:ph idx="1"/>
          </p:nvPr>
        </p:nvSpPr>
        <p:spPr/>
        <p:txBody>
          <a:bodyPr/>
          <a:lstStyle/>
          <a:p>
            <a:pPr eaLnBrk="1" hangingPunct="1"/>
            <a:r>
              <a:rPr lang="en-US" altLang="en-US" b="1" smtClean="0"/>
              <a:t>b</a:t>
            </a:r>
            <a:r>
              <a:rPr lang="en-US" altLang="en-US" smtClean="0"/>
              <a:t> is obtained by </a:t>
            </a:r>
            <a:r>
              <a:rPr lang="en-US" altLang="en-US" b="1" smtClean="0">
                <a:solidFill>
                  <a:srgbClr val="FF3300"/>
                </a:solidFill>
              </a:rPr>
              <a:t>‘within’ groups least squares</a:t>
            </a:r>
            <a:r>
              <a:rPr lang="en-US" altLang="en-US" smtClean="0"/>
              <a:t> (group mean deviations)</a:t>
            </a:r>
          </a:p>
          <a:p>
            <a:pPr eaLnBrk="1" hangingPunct="1"/>
            <a:r>
              <a:rPr lang="en-US" altLang="en-US" smtClean="0"/>
              <a:t>Normal equations for </a:t>
            </a:r>
            <a:r>
              <a:rPr lang="en-US" altLang="en-US" b="1" smtClean="0"/>
              <a:t>a</a:t>
            </a:r>
            <a:r>
              <a:rPr lang="en-US" altLang="en-US" smtClean="0"/>
              <a:t> are </a:t>
            </a:r>
            <a:r>
              <a:rPr lang="en-US" altLang="en-US" b="1" smtClean="0"/>
              <a:t>D’Xb</a:t>
            </a:r>
            <a:r>
              <a:rPr lang="en-US" altLang="en-US" smtClean="0"/>
              <a:t>+</a:t>
            </a:r>
            <a:r>
              <a:rPr lang="en-US" altLang="en-US" b="1" smtClean="0"/>
              <a:t>D’Da</a:t>
            </a:r>
            <a:r>
              <a:rPr lang="en-US" altLang="en-US" smtClean="0"/>
              <a:t>=</a:t>
            </a:r>
            <a:r>
              <a:rPr lang="en-US" altLang="en-US" b="1" smtClean="0"/>
              <a:t>D’y</a:t>
            </a:r>
            <a:endParaRPr lang="en-US" altLang="en-US" smtClean="0"/>
          </a:p>
          <a:p>
            <a:pPr eaLnBrk="1" hangingPunct="1">
              <a:buFont typeface="Wingdings" pitchFamily="2" charset="2"/>
              <a:buNone/>
            </a:pPr>
            <a:r>
              <a:rPr lang="en-US" altLang="en-US" b="1" smtClean="0"/>
              <a:t>                   a = </a:t>
            </a:r>
            <a:r>
              <a:rPr lang="en-US" altLang="en-US" smtClean="0"/>
              <a:t>(</a:t>
            </a:r>
            <a:r>
              <a:rPr lang="en-US" altLang="en-US" b="1" smtClean="0"/>
              <a:t>D’D</a:t>
            </a:r>
            <a:r>
              <a:rPr lang="en-US" altLang="en-US" smtClean="0"/>
              <a:t>)</a:t>
            </a:r>
            <a:r>
              <a:rPr lang="en-US" altLang="en-US" b="1" baseline="30000" smtClean="0"/>
              <a:t>-1</a:t>
            </a:r>
            <a:r>
              <a:rPr lang="en-US" altLang="en-US" b="1" smtClean="0"/>
              <a:t>D’</a:t>
            </a:r>
            <a:r>
              <a:rPr lang="en-US" altLang="en-US" smtClean="0"/>
              <a:t>(</a:t>
            </a:r>
            <a:r>
              <a:rPr lang="en-US" altLang="en-US" b="1" smtClean="0"/>
              <a:t>y – Xb</a:t>
            </a:r>
            <a:r>
              <a:rPr lang="en-US" altLang="en-US" smtClean="0"/>
              <a:t>)</a:t>
            </a:r>
          </a:p>
          <a:p>
            <a:pPr eaLnBrk="1" hangingPunct="1">
              <a:buFont typeface="Wingdings" pitchFamily="2" charset="2"/>
              <a:buNone/>
            </a:pPr>
            <a:r>
              <a:rPr lang="en-US" altLang="en-US" smtClean="0"/>
              <a:t>                  </a:t>
            </a:r>
            <a:endParaRPr lang="en-US" altLang="en-US" b="1" smtClean="0"/>
          </a:p>
        </p:txBody>
      </p:sp>
      <p:graphicFrame>
        <p:nvGraphicFramePr>
          <p:cNvPr id="26628" name="Object 4"/>
          <p:cNvGraphicFramePr>
            <a:graphicFrameLocks noChangeAspect="1"/>
          </p:cNvGraphicFramePr>
          <p:nvPr/>
        </p:nvGraphicFramePr>
        <p:xfrm>
          <a:off x="2486025" y="3895725"/>
          <a:ext cx="4114800" cy="628650"/>
        </p:xfrm>
        <a:graphic>
          <a:graphicData uri="http://schemas.openxmlformats.org/presentationml/2006/ole">
            <mc:AlternateContent xmlns:mc="http://schemas.openxmlformats.org/markup-compatibility/2006">
              <mc:Choice xmlns:v="urn:schemas-microsoft-com:vml" Requires="v">
                <p:oleObj spid="_x0000_s48145" name="Equation" r:id="rId4" imgW="1663700" imgH="254000" progId="Equation.DSMT4">
                  <p:embed/>
                </p:oleObj>
              </mc:Choice>
              <mc:Fallback>
                <p:oleObj name="Equation" r:id="rId4" imgW="1663700" imgH="2540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6025" y="3895725"/>
                        <a:ext cx="4114800"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629" name="Text Box 5"/>
          <p:cNvSpPr txBox="1">
            <a:spLocks noChangeArrowheads="1"/>
          </p:cNvSpPr>
          <p:nvPr/>
        </p:nvSpPr>
        <p:spPr bwMode="auto">
          <a:xfrm>
            <a:off x="685800" y="4953000"/>
            <a:ext cx="77724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altLang="en-US">
                <a:latin typeface="Tahoma" pitchFamily="34" charset="0"/>
              </a:rPr>
              <a:t>Notes: This is simple algebra – the estimator is just OLS</a:t>
            </a:r>
          </a:p>
          <a:p>
            <a:pPr>
              <a:spcBef>
                <a:spcPct val="50000"/>
              </a:spcBef>
            </a:pPr>
            <a:r>
              <a:rPr lang="en-US" altLang="en-US">
                <a:latin typeface="Tahoma" pitchFamily="34" charset="0"/>
              </a:rPr>
              <a:t>          Least squares is an estimator, not a model.  (Repeat twice.)</a:t>
            </a:r>
          </a:p>
          <a:p>
            <a:pPr>
              <a:spcBef>
                <a:spcPct val="50000"/>
              </a:spcBef>
            </a:pPr>
            <a:r>
              <a:rPr lang="en-US" altLang="en-US">
                <a:latin typeface="Tahoma" pitchFamily="34" charset="0"/>
              </a:rPr>
              <a:t>          Note what a</a:t>
            </a:r>
            <a:r>
              <a:rPr lang="en-US" altLang="en-US" baseline="-25000">
                <a:latin typeface="Tahoma" pitchFamily="34" charset="0"/>
              </a:rPr>
              <a:t>i</a:t>
            </a:r>
            <a:r>
              <a:rPr lang="en-US" altLang="en-US">
                <a:latin typeface="Tahoma" pitchFamily="34" charset="0"/>
              </a:rPr>
              <a:t> is when T</a:t>
            </a:r>
            <a:r>
              <a:rPr lang="en-US" altLang="en-US" baseline="-25000">
                <a:latin typeface="Tahoma" pitchFamily="34" charset="0"/>
              </a:rPr>
              <a:t>i</a:t>
            </a:r>
            <a:r>
              <a:rPr lang="en-US" altLang="en-US">
                <a:latin typeface="Tahoma" pitchFamily="34" charset="0"/>
              </a:rPr>
              <a:t> = 1.  Follow this with y</a:t>
            </a:r>
            <a:r>
              <a:rPr lang="en-US" altLang="en-US" baseline="-25000">
                <a:latin typeface="Tahoma" pitchFamily="34" charset="0"/>
              </a:rPr>
              <a:t>it</a:t>
            </a:r>
            <a:r>
              <a:rPr lang="en-US" altLang="en-US">
                <a:latin typeface="Tahoma" pitchFamily="34" charset="0"/>
              </a:rPr>
              <a:t>-a</a:t>
            </a:r>
            <a:r>
              <a:rPr lang="en-US" altLang="en-US" baseline="-25000">
                <a:latin typeface="Tahoma" pitchFamily="34" charset="0"/>
              </a:rPr>
              <a:t>i</a:t>
            </a:r>
            <a:r>
              <a:rPr lang="en-US" altLang="en-US">
                <a:latin typeface="Tahoma" pitchFamily="34" charset="0"/>
              </a:rPr>
              <a:t>-</a:t>
            </a:r>
            <a:r>
              <a:rPr lang="en-US" altLang="en-US" b="1">
                <a:latin typeface="Tahoma" pitchFamily="34" charset="0"/>
              </a:rPr>
              <a:t>x</a:t>
            </a:r>
            <a:r>
              <a:rPr lang="en-US" altLang="en-US" b="1" baseline="-25000">
                <a:latin typeface="Tahoma" pitchFamily="34" charset="0"/>
              </a:rPr>
              <a:t>it</a:t>
            </a:r>
            <a:r>
              <a:rPr lang="en-US" altLang="en-US" b="1">
                <a:latin typeface="Tahoma" pitchFamily="34" charset="0"/>
              </a:rPr>
              <a:t>’b</a:t>
            </a:r>
            <a:r>
              <a:rPr lang="en-US" altLang="en-US">
                <a:latin typeface="Tahoma" pitchFamily="34" charset="0"/>
              </a:rPr>
              <a:t>=0 if T</a:t>
            </a:r>
            <a:r>
              <a:rPr lang="en-US" altLang="en-US" baseline="-25000">
                <a:latin typeface="Tahoma" pitchFamily="34" charset="0"/>
              </a:rPr>
              <a:t>i</a:t>
            </a:r>
            <a:r>
              <a:rPr lang="en-US" altLang="en-US">
                <a:latin typeface="Tahoma" pitchFamily="34" charset="0"/>
              </a:rPr>
              <a:t>=1.</a:t>
            </a:r>
          </a:p>
        </p:txBody>
      </p:sp>
    </p:spTree>
    <p:extLst>
      <p:ext uri="{BB962C8B-B14F-4D97-AF65-F5344CB8AC3E}">
        <p14:creationId xmlns:p14="http://schemas.microsoft.com/office/powerpoint/2010/main" val="24209893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81000" y="762000"/>
            <a:ext cx="8229600" cy="685800"/>
          </a:xfrm>
        </p:spPr>
        <p:txBody>
          <a:bodyPr/>
          <a:lstStyle/>
          <a:p>
            <a:pPr eaLnBrk="1" hangingPunct="1"/>
            <a:r>
              <a:rPr lang="en-US" altLang="en-US" smtClean="0"/>
              <a:t>Inference About OLS</a:t>
            </a:r>
          </a:p>
        </p:txBody>
      </p:sp>
      <p:sp>
        <p:nvSpPr>
          <p:cNvPr id="28675" name="Rectangle 3"/>
          <p:cNvSpPr>
            <a:spLocks noGrp="1" noChangeArrowheads="1"/>
          </p:cNvSpPr>
          <p:nvPr>
            <p:ph idx="1"/>
          </p:nvPr>
        </p:nvSpPr>
        <p:spPr>
          <a:xfrm>
            <a:off x="457200" y="1600200"/>
            <a:ext cx="8229600" cy="4302125"/>
          </a:xfrm>
        </p:spPr>
        <p:txBody>
          <a:bodyPr/>
          <a:lstStyle/>
          <a:p>
            <a:pPr eaLnBrk="1" hangingPunct="1"/>
            <a:r>
              <a:rPr lang="en-US" altLang="en-US" sz="2400" smtClean="0"/>
              <a:t>Assume strict exogeneity: Cov[</a:t>
            </a:r>
            <a:r>
              <a:rPr lang="el-GR" altLang="en-US" sz="2400" smtClean="0"/>
              <a:t>ε</a:t>
            </a:r>
            <a:r>
              <a:rPr lang="en-US" altLang="en-US" sz="2400" baseline="-25000" smtClean="0"/>
              <a:t>it</a:t>
            </a:r>
            <a:r>
              <a:rPr lang="en-US" altLang="en-US" sz="2400" smtClean="0"/>
              <a:t>,(</a:t>
            </a:r>
            <a:r>
              <a:rPr lang="en-US" altLang="en-US" sz="2400" b="1" smtClean="0"/>
              <a:t>x</a:t>
            </a:r>
            <a:r>
              <a:rPr lang="en-US" altLang="en-US" sz="2400" baseline="-25000" smtClean="0"/>
              <a:t>js</a:t>
            </a:r>
            <a:r>
              <a:rPr lang="en-US" altLang="en-US" sz="2400" smtClean="0"/>
              <a:t>,c</a:t>
            </a:r>
            <a:r>
              <a:rPr lang="en-US" altLang="en-US" sz="2400" baseline="-25000" smtClean="0"/>
              <a:t>j</a:t>
            </a:r>
            <a:r>
              <a:rPr lang="en-US" altLang="en-US" sz="2400" smtClean="0"/>
              <a:t>)]=0. Every disturbance in every period for each person is uncorrelated with variables and effects for every person and across periods.</a:t>
            </a:r>
            <a:endParaRPr lang="el-GR" altLang="en-US" sz="2400" smtClean="0"/>
          </a:p>
          <a:p>
            <a:pPr eaLnBrk="1" hangingPunct="1"/>
            <a:r>
              <a:rPr lang="en-US" altLang="en-US" sz="2400" smtClean="0"/>
              <a:t>Now, it’s just least squares in a classical linear regression model.</a:t>
            </a:r>
          </a:p>
          <a:p>
            <a:pPr eaLnBrk="1" hangingPunct="1"/>
            <a:r>
              <a:rPr lang="en-US" altLang="en-US" sz="2400" smtClean="0"/>
              <a:t>Asy.Var[</a:t>
            </a:r>
            <a:r>
              <a:rPr lang="en-US" altLang="en-US" sz="2400" b="1" smtClean="0"/>
              <a:t>b</a:t>
            </a:r>
            <a:r>
              <a:rPr lang="en-US" altLang="en-US" sz="2400" smtClean="0"/>
              <a:t>] =</a:t>
            </a:r>
            <a:endParaRPr lang="el-GR" altLang="en-US" sz="2400" smtClean="0">
              <a:sym typeface="Symbol" pitchFamily="18" charset="2"/>
            </a:endParaRPr>
          </a:p>
        </p:txBody>
      </p:sp>
      <p:graphicFrame>
        <p:nvGraphicFramePr>
          <p:cNvPr id="28676" name="Object 4"/>
          <p:cNvGraphicFramePr>
            <a:graphicFrameLocks noChangeAspect="1"/>
          </p:cNvGraphicFramePr>
          <p:nvPr/>
        </p:nvGraphicFramePr>
        <p:xfrm>
          <a:off x="2817813" y="3962400"/>
          <a:ext cx="5487987" cy="893763"/>
        </p:xfrm>
        <a:graphic>
          <a:graphicData uri="http://schemas.openxmlformats.org/presentationml/2006/ole">
            <mc:AlternateContent xmlns:mc="http://schemas.openxmlformats.org/markup-compatibility/2006">
              <mc:Choice xmlns:v="urn:schemas-microsoft-com:vml" Requires="v">
                <p:oleObj spid="_x0000_s49186" name="Equation" r:id="rId4" imgW="2730500" imgH="444500" progId="Equation.DSMT4">
                  <p:embed/>
                </p:oleObj>
              </mc:Choice>
              <mc:Fallback>
                <p:oleObj name="Equation" r:id="rId4" imgW="2730500" imgH="444500" progId="Equation.DSMT4">
                  <p:embed/>
                  <p:pic>
                    <p:nvPicPr>
                      <p:cNvPr id="0" name="Picture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7813" y="3962400"/>
                        <a:ext cx="5487987" cy="893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677" name="Object 5"/>
          <p:cNvGraphicFramePr>
            <a:graphicFrameLocks noChangeAspect="1"/>
          </p:cNvGraphicFramePr>
          <p:nvPr/>
        </p:nvGraphicFramePr>
        <p:xfrm>
          <a:off x="2819400" y="4953000"/>
          <a:ext cx="5029200" cy="1314450"/>
        </p:xfrm>
        <a:graphic>
          <a:graphicData uri="http://schemas.openxmlformats.org/presentationml/2006/ole">
            <mc:AlternateContent xmlns:mc="http://schemas.openxmlformats.org/markup-compatibility/2006">
              <mc:Choice xmlns:v="urn:schemas-microsoft-com:vml" Requires="v">
                <p:oleObj spid="_x0000_s49187" name="Equation" r:id="rId6" imgW="2819400" imgH="736600" progId="Equation.DSMT4">
                  <p:embed/>
                </p:oleObj>
              </mc:Choice>
              <mc:Fallback>
                <p:oleObj name="Equation" r:id="rId6" imgW="2819400" imgH="736600" progId="Equation.DSMT4">
                  <p:embed/>
                  <p:pic>
                    <p:nvPicPr>
                      <p:cNvPr id="0" name="Picture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4953000"/>
                        <a:ext cx="5029200" cy="1314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14671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457200"/>
            <a:ext cx="8229600" cy="609600"/>
          </a:xfrm>
        </p:spPr>
        <p:txBody>
          <a:bodyPr/>
          <a:lstStyle/>
          <a:p>
            <a:pPr eaLnBrk="1" hangingPunct="1"/>
            <a:r>
              <a:rPr lang="en-US" altLang="en-US" smtClean="0"/>
              <a:t>Application Cornwell and Rupert</a:t>
            </a:r>
          </a:p>
        </p:txBody>
      </p:sp>
      <p:pic>
        <p:nvPicPr>
          <p:cNvPr id="307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688" y="1143000"/>
            <a:ext cx="728662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14029766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533400"/>
            <a:ext cx="8229600" cy="838200"/>
          </a:xfrm>
        </p:spPr>
        <p:txBody>
          <a:bodyPr/>
          <a:lstStyle/>
          <a:p>
            <a:r>
              <a:rPr lang="en-US" altLang="en-US" smtClean="0"/>
              <a:t>LSDV Results</a:t>
            </a:r>
          </a:p>
        </p:txBody>
      </p:sp>
      <p:sp>
        <p:nvSpPr>
          <p:cNvPr id="32776" name="Text Box 9"/>
          <p:cNvSpPr txBox="1">
            <a:spLocks noChangeArrowheads="1"/>
          </p:cNvSpPr>
          <p:nvPr/>
        </p:nvSpPr>
        <p:spPr bwMode="auto">
          <a:xfrm>
            <a:off x="3505200" y="5791200"/>
            <a:ext cx="2438400"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altLang="en-US" sz="1400">
                <a:latin typeface="Arial" charset="0"/>
              </a:rPr>
              <a:t>Pooled OLS</a:t>
            </a:r>
          </a:p>
        </p:txBody>
      </p:sp>
      <p:pic>
        <p:nvPicPr>
          <p:cNvPr id="50182" name="Picture 6"/>
          <p:cNvPicPr>
            <a:picLocks noChangeAspect="1" noChangeArrowheads="1"/>
          </p:cNvPicPr>
          <p:nvPr/>
        </p:nvPicPr>
        <p:blipFill>
          <a:blip r:embed="rId3"/>
          <a:srcRect/>
          <a:stretch>
            <a:fillRect/>
          </a:stretch>
        </p:blipFill>
        <p:spPr bwMode="auto">
          <a:xfrm>
            <a:off x="304800" y="1762125"/>
            <a:ext cx="5943600" cy="3800475"/>
          </a:xfrm>
          <a:prstGeom prst="rect">
            <a:avLst/>
          </a:prstGeom>
          <a:noFill/>
          <a:ln w="9525">
            <a:noFill/>
            <a:miter lim="800000"/>
            <a:headEnd/>
            <a:tailEnd/>
          </a:ln>
          <a:effectLst/>
        </p:spPr>
      </p:pic>
      <p:pic>
        <p:nvPicPr>
          <p:cNvPr id="50183" name="Picture 7"/>
          <p:cNvPicPr>
            <a:picLocks noChangeAspect="1" noChangeArrowheads="1"/>
          </p:cNvPicPr>
          <p:nvPr/>
        </p:nvPicPr>
        <p:blipFill>
          <a:blip r:embed="rId4"/>
          <a:srcRect/>
          <a:stretch>
            <a:fillRect/>
          </a:stretch>
        </p:blipFill>
        <p:spPr bwMode="auto">
          <a:xfrm>
            <a:off x="304800" y="5562600"/>
            <a:ext cx="2799944" cy="706447"/>
          </a:xfrm>
          <a:prstGeom prst="rect">
            <a:avLst/>
          </a:prstGeom>
          <a:noFill/>
          <a:ln w="9525">
            <a:noFill/>
            <a:miter lim="800000"/>
            <a:headEnd/>
            <a:tailEnd/>
          </a:ln>
          <a:effectLst/>
        </p:spPr>
      </p:pic>
      <p:sp>
        <p:nvSpPr>
          <p:cNvPr id="14" name="Rectangle 6"/>
          <p:cNvSpPr>
            <a:spLocks noChangeArrowheads="1"/>
          </p:cNvSpPr>
          <p:nvPr/>
        </p:nvSpPr>
        <p:spPr bwMode="auto">
          <a:xfrm>
            <a:off x="304800" y="1809344"/>
            <a:ext cx="5943600" cy="228600"/>
          </a:xfrm>
          <a:prstGeom prst="rect">
            <a:avLst/>
          </a:prstGeom>
          <a:solidFill>
            <a:srgbClr val="8B00EA">
              <a:alpha val="20000"/>
            </a:srgbClr>
          </a:solidFill>
          <a:ln w="19050" algn="ctr">
            <a:no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15" name="Text Box 6"/>
          <p:cNvSpPr txBox="1">
            <a:spLocks noChangeArrowheads="1"/>
          </p:cNvSpPr>
          <p:nvPr/>
        </p:nvSpPr>
        <p:spPr bwMode="auto">
          <a:xfrm>
            <a:off x="4267200" y="3096161"/>
            <a:ext cx="2819400" cy="1323439"/>
          </a:xfrm>
          <a:prstGeom prst="rect">
            <a:avLst/>
          </a:prstGeom>
          <a:noFill/>
          <a:ln w="28575">
            <a:solidFill>
              <a:srgbClr val="8B00EA"/>
            </a:solidFill>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altLang="en-US" sz="1600" b="1">
                <a:latin typeface="Arial" charset="0"/>
              </a:rPr>
              <a:t>Note huge changes in the coefficients. SMSA and MS change signs.  Significance changes </a:t>
            </a:r>
            <a:r>
              <a:rPr lang="en-US" altLang="en-US" sz="1600" b="1" smtClean="0">
                <a:latin typeface="Arial" charset="0"/>
              </a:rPr>
              <a:t>completely.</a:t>
            </a:r>
            <a:endParaRPr lang="en-US" altLang="en-US" sz="1600" b="1">
              <a:latin typeface="Arial" charset="0"/>
            </a:endParaRPr>
          </a:p>
        </p:txBody>
      </p:sp>
    </p:spTree>
    <p:extLst>
      <p:ext uri="{BB962C8B-B14F-4D97-AF65-F5344CB8AC3E}">
        <p14:creationId xmlns:p14="http://schemas.microsoft.com/office/powerpoint/2010/main" val="29166141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1143000"/>
            <a:ext cx="409640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txBox="1">
            <a:spLocks noChangeArrowheads="1"/>
          </p:cNvSpPr>
          <p:nvPr/>
        </p:nvSpPr>
        <p:spPr>
          <a:xfrm>
            <a:off x="457200" y="533400"/>
            <a:ext cx="8229600" cy="533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0" cap="none" spc="0" normalizeH="0" baseline="0" noProof="0" dirty="0" smtClean="0">
                <a:ln>
                  <a:noFill/>
                </a:ln>
                <a:solidFill>
                  <a:srgbClr val="6B00B4"/>
                </a:solidFill>
                <a:effectLst/>
                <a:uLnTx/>
                <a:uFillTx/>
                <a:latin typeface="+mj-lt"/>
                <a:ea typeface="+mj-ea"/>
                <a:cs typeface="+mj-cs"/>
              </a:rPr>
              <a:t>Estimated Fixed Effects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733800"/>
            <a:ext cx="4183063" cy="292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143000"/>
            <a:ext cx="1973263"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9388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762000"/>
            <a:ext cx="8229600" cy="1143000"/>
          </a:xfrm>
        </p:spPr>
        <p:txBody>
          <a:bodyPr/>
          <a:lstStyle/>
          <a:p>
            <a:pPr eaLnBrk="1" hangingPunct="1"/>
            <a:r>
              <a:rPr lang="en-US" altLang="en-US" smtClean="0"/>
              <a:t>The Effect of the Effects</a:t>
            </a:r>
            <a:br>
              <a:rPr lang="en-US" altLang="en-US" smtClean="0"/>
            </a:br>
            <a:r>
              <a:rPr lang="en-US" altLang="en-US" sz="2400" smtClean="0"/>
              <a:t>R</a:t>
            </a:r>
            <a:r>
              <a:rPr lang="en-US" altLang="en-US" sz="2400" baseline="30000" smtClean="0"/>
              <a:t>2</a:t>
            </a:r>
            <a:r>
              <a:rPr lang="en-US" altLang="en-US" sz="2400" smtClean="0"/>
              <a:t> rises from .26510 to .90542</a:t>
            </a:r>
          </a:p>
        </p:txBody>
      </p:sp>
      <p:sp>
        <p:nvSpPr>
          <p:cNvPr id="34820" name="Line 6"/>
          <p:cNvSpPr>
            <a:spLocks noChangeShapeType="1"/>
          </p:cNvSpPr>
          <p:nvPr/>
        </p:nvSpPr>
        <p:spPr bwMode="auto">
          <a:xfrm>
            <a:off x="228600" y="4648200"/>
            <a:ext cx="609600" cy="0"/>
          </a:xfrm>
          <a:prstGeom prst="line">
            <a:avLst/>
          </a:prstGeom>
          <a:noFill/>
          <a:ln w="762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pic>
        <p:nvPicPr>
          <p:cNvPr id="51206" name="Picture 6"/>
          <p:cNvPicPr>
            <a:picLocks noChangeAspect="1" noChangeArrowheads="1"/>
          </p:cNvPicPr>
          <p:nvPr/>
        </p:nvPicPr>
        <p:blipFill>
          <a:blip r:embed="rId3"/>
          <a:srcRect/>
          <a:stretch>
            <a:fillRect/>
          </a:stretch>
        </p:blipFill>
        <p:spPr bwMode="auto">
          <a:xfrm>
            <a:off x="815671" y="2133600"/>
            <a:ext cx="7490129" cy="2743200"/>
          </a:xfrm>
          <a:prstGeom prst="rect">
            <a:avLst/>
          </a:prstGeom>
          <a:noFill/>
          <a:ln w="9525">
            <a:noFill/>
            <a:miter lim="800000"/>
            <a:headEnd/>
            <a:tailEnd/>
          </a:ln>
          <a:effectLst/>
        </p:spPr>
      </p:pic>
      <p:sp>
        <p:nvSpPr>
          <p:cNvPr id="10" name="Rectangle 8"/>
          <p:cNvSpPr>
            <a:spLocks noChangeArrowheads="1"/>
          </p:cNvSpPr>
          <p:nvPr/>
        </p:nvSpPr>
        <p:spPr bwMode="auto">
          <a:xfrm>
            <a:off x="6400800" y="2514600"/>
            <a:ext cx="990600" cy="838200"/>
          </a:xfrm>
          <a:prstGeom prst="rect">
            <a:avLst/>
          </a:prstGeom>
          <a:noFill/>
          <a:ln w="381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11" name="Line 7"/>
          <p:cNvSpPr>
            <a:spLocks noChangeShapeType="1"/>
          </p:cNvSpPr>
          <p:nvPr/>
        </p:nvSpPr>
        <p:spPr bwMode="auto">
          <a:xfrm flipH="1">
            <a:off x="7543800" y="3124200"/>
            <a:ext cx="609600" cy="0"/>
          </a:xfrm>
          <a:prstGeom prst="line">
            <a:avLst/>
          </a:prstGeom>
          <a:noFill/>
          <a:ln w="762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2" name="Rectangle 9"/>
          <p:cNvSpPr>
            <a:spLocks noChangeArrowheads="1"/>
          </p:cNvSpPr>
          <p:nvPr/>
        </p:nvSpPr>
        <p:spPr bwMode="auto">
          <a:xfrm>
            <a:off x="4419600" y="4542816"/>
            <a:ext cx="2895600" cy="228600"/>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Tree>
    <p:extLst>
      <p:ext uri="{BB962C8B-B14F-4D97-AF65-F5344CB8AC3E}">
        <p14:creationId xmlns:p14="http://schemas.microsoft.com/office/powerpoint/2010/main" val="38273996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3"/>
          <p:cNvSpPr>
            <a:spLocks noGrp="1"/>
          </p:cNvSpPr>
          <p:nvPr>
            <p:ph type="title"/>
          </p:nvPr>
        </p:nvSpPr>
        <p:spPr>
          <a:xfrm>
            <a:off x="457200" y="685800"/>
            <a:ext cx="8229600" cy="609600"/>
          </a:xfrm>
        </p:spPr>
        <p:txBody>
          <a:bodyPr/>
          <a:lstStyle/>
          <a:p>
            <a:r>
              <a:rPr lang="en-US" altLang="en-US" smtClean="0"/>
              <a:t>A Caution About Stata and R</a:t>
            </a:r>
            <a:r>
              <a:rPr lang="en-US" altLang="en-US" baseline="30000" smtClean="0"/>
              <a:t>2</a:t>
            </a:r>
            <a:r>
              <a:rPr lang="en-US" altLang="en-US" smtClean="0"/>
              <a:t/>
            </a:r>
            <a:br>
              <a:rPr lang="en-US" altLang="en-US" smtClean="0"/>
            </a:br>
            <a:r>
              <a:rPr lang="en-US" altLang="en-US" sz="2400" smtClean="0"/>
              <a:t>What is the appropriate denominator for R</a:t>
            </a:r>
            <a:r>
              <a:rPr lang="en-US" altLang="en-US" sz="2400" baseline="30000" smtClean="0"/>
              <a:t>2</a:t>
            </a:r>
            <a:r>
              <a:rPr lang="en-US" altLang="en-US" sz="2400" smtClean="0"/>
              <a:t>?</a:t>
            </a:r>
            <a:endParaRPr lang="en-US" altLang="en-US" sz="2400" baseline="30000" smtClean="0"/>
          </a:p>
        </p:txBody>
      </p:sp>
      <p:graphicFrame>
        <p:nvGraphicFramePr>
          <p:cNvPr id="51203" name="Object 4"/>
          <p:cNvGraphicFramePr>
            <a:graphicFrameLocks noChangeAspect="1"/>
          </p:cNvGraphicFramePr>
          <p:nvPr/>
        </p:nvGraphicFramePr>
        <p:xfrm>
          <a:off x="533400" y="1371600"/>
          <a:ext cx="4475163" cy="2286000"/>
        </p:xfrm>
        <a:graphic>
          <a:graphicData uri="http://schemas.openxmlformats.org/presentationml/2006/ole">
            <mc:AlternateContent xmlns:mc="http://schemas.openxmlformats.org/markup-compatibility/2006">
              <mc:Choice xmlns:v="urn:schemas-microsoft-com:vml" Requires="v">
                <p:oleObj spid="_x0000_s52241" name="Equation" r:id="rId3" imgW="3530600" imgH="1803400" progId="Equation.DSMT4">
                  <p:embed/>
                </p:oleObj>
              </mc:Choice>
              <mc:Fallback>
                <p:oleObj name="Equation" r:id="rId3" imgW="3530600" imgH="180340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371600"/>
                        <a:ext cx="4475163" cy="228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04" name="TextBox 5"/>
          <p:cNvSpPr txBox="1">
            <a:spLocks noChangeArrowheads="1"/>
          </p:cNvSpPr>
          <p:nvPr/>
        </p:nvSpPr>
        <p:spPr bwMode="auto">
          <a:xfrm>
            <a:off x="381000" y="3733800"/>
            <a:ext cx="7620000" cy="298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altLang="en-US" sz="1400"/>
              <a:t>The coefficient estimates and standard errors are the same. The calculation of the R</a:t>
            </a:r>
            <a:r>
              <a:rPr lang="en-US" altLang="en-US" sz="1400" baseline="30000"/>
              <a:t>2</a:t>
            </a:r>
            <a:r>
              <a:rPr lang="en-US" altLang="en-US" sz="1400"/>
              <a:t> is different. In the </a:t>
            </a:r>
            <a:r>
              <a:rPr lang="en-US" altLang="en-US" sz="2400" b="1">
                <a:solidFill>
                  <a:srgbClr val="FF0000"/>
                </a:solidFill>
              </a:rPr>
              <a:t>areg</a:t>
            </a:r>
            <a:r>
              <a:rPr lang="en-US" altLang="en-US" sz="2400">
                <a:solidFill>
                  <a:srgbClr val="FF0000"/>
                </a:solidFill>
              </a:rPr>
              <a:t> </a:t>
            </a:r>
            <a:r>
              <a:rPr lang="en-US" altLang="en-US" sz="1400"/>
              <a:t>procedure, you are estimating coefficients for each of your covariates plus each dummy variable for your groups. In the </a:t>
            </a:r>
            <a:r>
              <a:rPr lang="en-US" altLang="en-US" sz="2400" b="1">
                <a:solidFill>
                  <a:srgbClr val="FF0000"/>
                </a:solidFill>
              </a:rPr>
              <a:t>xtreg, fe</a:t>
            </a:r>
            <a:r>
              <a:rPr lang="en-US" altLang="en-US" sz="2400">
                <a:solidFill>
                  <a:srgbClr val="FF0000"/>
                </a:solidFill>
              </a:rPr>
              <a:t> </a:t>
            </a:r>
            <a:r>
              <a:rPr lang="en-US" altLang="en-US" sz="1400"/>
              <a:t>procedure the R</a:t>
            </a:r>
            <a:r>
              <a:rPr lang="en-US" altLang="en-US" sz="1400" baseline="30000"/>
              <a:t>2</a:t>
            </a:r>
            <a:r>
              <a:rPr lang="en-US" altLang="en-US" sz="1400"/>
              <a:t> reported is obtained by only fitting a mean deviated model where the effects of the groups (all of the dummy variables) are assumed to be fixed quantities. So, all of the effects for the groups are simply subtracted out of the model and no attempt is made to quantify their overall effect on the fit of the model.</a:t>
            </a:r>
          </a:p>
          <a:p>
            <a:endParaRPr lang="en-US" altLang="en-US" sz="1400"/>
          </a:p>
          <a:p>
            <a:r>
              <a:rPr lang="en-US" altLang="en-US" sz="1400"/>
              <a:t>Since the SSE is the same, the R</a:t>
            </a:r>
            <a:r>
              <a:rPr lang="en-US" altLang="en-US" sz="1400" baseline="30000"/>
              <a:t>2</a:t>
            </a:r>
            <a:r>
              <a:rPr lang="en-US" altLang="en-US" sz="1400"/>
              <a:t>=1−SSE/SST is very different. The difference is real in that we are making different assumptions with the two approaches. In the </a:t>
            </a:r>
            <a:r>
              <a:rPr lang="en-US" altLang="en-US" sz="1400" b="1"/>
              <a:t>xtreg, fe</a:t>
            </a:r>
            <a:r>
              <a:rPr lang="en-US" altLang="en-US" sz="1400"/>
              <a:t> approach, the effects of the groups are fixed and </a:t>
            </a:r>
            <a:r>
              <a:rPr lang="en-US" altLang="en-US" sz="1400" b="1">
                <a:solidFill>
                  <a:srgbClr val="FF0000"/>
                </a:solidFill>
              </a:rPr>
              <a:t>unestimated quantities are subtracted out of the model </a:t>
            </a:r>
            <a:r>
              <a:rPr lang="en-US" altLang="en-US" sz="1400"/>
              <a:t>before the fit is performed. In the </a:t>
            </a:r>
            <a:r>
              <a:rPr lang="en-US" altLang="en-US" sz="1400" b="1"/>
              <a:t>areg</a:t>
            </a:r>
            <a:r>
              <a:rPr lang="en-US" altLang="en-US" sz="1400"/>
              <a:t> approach, the group effects are estimated and affect the total sum of squares of the model under consideration.</a:t>
            </a:r>
          </a:p>
        </p:txBody>
      </p:sp>
      <p:cxnSp>
        <p:nvCxnSpPr>
          <p:cNvPr id="51205" name="Straight Arrow Connector 7"/>
          <p:cNvCxnSpPr>
            <a:cxnSpLocks noChangeShapeType="1"/>
          </p:cNvCxnSpPr>
          <p:nvPr/>
        </p:nvCxnSpPr>
        <p:spPr bwMode="auto">
          <a:xfrm rot="5400000">
            <a:off x="4610100" y="1409700"/>
            <a:ext cx="838200" cy="609600"/>
          </a:xfrm>
          <a:prstGeom prst="straightConnector1">
            <a:avLst/>
          </a:prstGeom>
          <a:noFill/>
          <a:ln w="1905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51206" name="Straight Arrow Connector 8"/>
          <p:cNvCxnSpPr>
            <a:cxnSpLocks noChangeShapeType="1"/>
          </p:cNvCxnSpPr>
          <p:nvPr/>
        </p:nvCxnSpPr>
        <p:spPr bwMode="auto">
          <a:xfrm rot="5400000">
            <a:off x="4610100" y="2095500"/>
            <a:ext cx="838200" cy="609600"/>
          </a:xfrm>
          <a:prstGeom prst="straightConnector1">
            <a:avLst/>
          </a:prstGeom>
          <a:noFill/>
          <a:ln w="1905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51207" name="TextBox 9"/>
          <p:cNvSpPr txBox="1">
            <a:spLocks noChangeArrowheads="1"/>
          </p:cNvSpPr>
          <p:nvPr/>
        </p:nvSpPr>
        <p:spPr bwMode="auto">
          <a:xfrm>
            <a:off x="5486400" y="1646238"/>
            <a:ext cx="28194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altLang="en-US"/>
              <a:t>For the FE model above,</a:t>
            </a:r>
          </a:p>
          <a:p>
            <a:endParaRPr lang="en-US" altLang="en-US"/>
          </a:p>
          <a:p>
            <a:r>
              <a:rPr lang="en-US" altLang="en-US"/>
              <a:t>R</a:t>
            </a:r>
            <a:r>
              <a:rPr lang="en-US" altLang="en-US" baseline="30000"/>
              <a:t>2</a:t>
            </a:r>
            <a:r>
              <a:rPr lang="en-US" altLang="en-US"/>
              <a:t>  =  0.90542    </a:t>
            </a:r>
            <a:r>
              <a:rPr lang="en-US" altLang="en-US" smtClean="0"/>
              <a:t>by areg</a:t>
            </a:r>
            <a:endParaRPr lang="en-US" altLang="en-US"/>
          </a:p>
          <a:p>
            <a:endParaRPr lang="en-US" altLang="en-US"/>
          </a:p>
          <a:p>
            <a:r>
              <a:rPr lang="en-US" altLang="en-US"/>
              <a:t>R</a:t>
            </a:r>
            <a:r>
              <a:rPr lang="en-US" altLang="en-US" baseline="30000"/>
              <a:t>2</a:t>
            </a:r>
            <a:r>
              <a:rPr lang="en-US" altLang="en-US"/>
              <a:t>  =  0.65142    </a:t>
            </a:r>
            <a:r>
              <a:rPr lang="en-US" altLang="en-US" smtClean="0"/>
              <a:t>by xtreg </a:t>
            </a:r>
            <a:r>
              <a:rPr lang="en-US" altLang="en-US"/>
              <a:t>fe</a:t>
            </a:r>
          </a:p>
        </p:txBody>
      </p:sp>
      <p:sp>
        <p:nvSpPr>
          <p:cNvPr id="8" name="Rectangle 7"/>
          <p:cNvSpPr/>
          <p:nvPr/>
        </p:nvSpPr>
        <p:spPr bwMode="auto">
          <a:xfrm>
            <a:off x="5410200" y="2209800"/>
            <a:ext cx="2819400" cy="914400"/>
          </a:xfrm>
          <a:prstGeom prst="rect">
            <a:avLst/>
          </a:prstGeom>
          <a:solidFill>
            <a:srgbClr val="FF0000">
              <a:alpha val="2902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1770567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838200"/>
            <a:ext cx="8229600" cy="914400"/>
          </a:xfrm>
        </p:spPr>
        <p:txBody>
          <a:bodyPr/>
          <a:lstStyle/>
          <a:p>
            <a:r>
              <a:rPr lang="en-US" altLang="en-US" sz="2400" smtClean="0"/>
              <a:t>Robust Covariance Matrix for LSDV</a:t>
            </a:r>
            <a:br>
              <a:rPr lang="en-US" altLang="en-US" sz="2400" smtClean="0"/>
            </a:br>
            <a:r>
              <a:rPr lang="en-US" altLang="en-US" sz="2400" smtClean="0"/>
              <a:t>Cluster Estimator for Within Estimator</a:t>
            </a:r>
            <a:br>
              <a:rPr lang="en-US" altLang="en-US" sz="2400" smtClean="0"/>
            </a:br>
            <a:r>
              <a:rPr lang="en-US" altLang="en-US" sz="2000" smtClean="0"/>
              <a:t>Effect is less pronounced than for OLS</a:t>
            </a:r>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2133600"/>
            <a:ext cx="76390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563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150" y="3733800"/>
            <a:ext cx="771048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56325" name="Rectangle 6"/>
          <p:cNvSpPr>
            <a:spLocks noChangeArrowheads="1"/>
          </p:cNvSpPr>
          <p:nvPr/>
        </p:nvSpPr>
        <p:spPr bwMode="auto">
          <a:xfrm>
            <a:off x="3313113" y="2209800"/>
            <a:ext cx="1295400" cy="28956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pic>
        <p:nvPicPr>
          <p:cNvPr id="5632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 y="5562600"/>
            <a:ext cx="79009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1540490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304800" y="914400"/>
            <a:ext cx="8458200" cy="609600"/>
          </a:xfrm>
        </p:spPr>
        <p:txBody>
          <a:bodyPr/>
          <a:lstStyle/>
          <a:p>
            <a:r>
              <a:rPr lang="en-US" altLang="en-US" smtClean="0"/>
              <a:t>Endogeneity in the FEM</a:t>
            </a:r>
          </a:p>
        </p:txBody>
      </p:sp>
      <p:graphicFrame>
        <p:nvGraphicFramePr>
          <p:cNvPr id="64515" name="Object 2"/>
          <p:cNvGraphicFramePr>
            <a:graphicFrameLocks noChangeAspect="1"/>
          </p:cNvGraphicFramePr>
          <p:nvPr>
            <p:extLst>
              <p:ext uri="{D42A27DB-BD31-4B8C-83A1-F6EECF244321}">
                <p14:modId xmlns:p14="http://schemas.microsoft.com/office/powerpoint/2010/main" val="2684626938"/>
              </p:ext>
            </p:extLst>
          </p:nvPr>
        </p:nvGraphicFramePr>
        <p:xfrm>
          <a:off x="533400" y="1676400"/>
          <a:ext cx="7885985" cy="3581400"/>
        </p:xfrm>
        <a:graphic>
          <a:graphicData uri="http://schemas.openxmlformats.org/presentationml/2006/ole">
            <mc:AlternateContent xmlns:mc="http://schemas.openxmlformats.org/markup-compatibility/2006">
              <mc:Choice xmlns:v="urn:schemas-microsoft-com:vml" Requires="v">
                <p:oleObj spid="_x0000_s114706" name="Equation" r:id="rId3" imgW="3556000" imgH="1612900" progId="Equation.DSMT4">
                  <p:embed/>
                </p:oleObj>
              </mc:Choice>
              <mc:Fallback>
                <p:oleObj name="Equation" r:id="rId3" imgW="3556000" imgH="1612900" progId="Equation.DSMT4">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76400"/>
                        <a:ext cx="7885985" cy="3581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13091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81000" y="685800"/>
            <a:ext cx="8229600" cy="533400"/>
          </a:xfrm>
        </p:spPr>
        <p:txBody>
          <a:bodyPr/>
          <a:lstStyle/>
          <a:p>
            <a:r>
              <a:rPr lang="en-US" altLang="en-US" smtClean="0"/>
              <a:t>Endogeneity</a:t>
            </a:r>
          </a:p>
        </p:txBody>
      </p:sp>
      <p:sp>
        <p:nvSpPr>
          <p:cNvPr id="9219" name="Rectangle 3"/>
          <p:cNvSpPr>
            <a:spLocks noGrp="1" noChangeArrowheads="1"/>
          </p:cNvSpPr>
          <p:nvPr>
            <p:ph type="body" idx="4294967295"/>
          </p:nvPr>
        </p:nvSpPr>
        <p:spPr>
          <a:xfrm>
            <a:off x="914400" y="1565275"/>
            <a:ext cx="8229600" cy="4302125"/>
          </a:xfrm>
        </p:spPr>
        <p:txBody>
          <a:bodyPr/>
          <a:lstStyle/>
          <a:p>
            <a:pPr>
              <a:buFont typeface="Wingdings" pitchFamily="2" charset="2"/>
              <a:buNone/>
            </a:pPr>
            <a:r>
              <a:rPr lang="en-US" altLang="en-US" smtClean="0"/>
              <a:t>    </a:t>
            </a:r>
            <a:r>
              <a:rPr lang="en-US" altLang="en-US" b="1" smtClean="0"/>
              <a:t>y</a:t>
            </a:r>
            <a:r>
              <a:rPr lang="en-US" altLang="en-US" baseline="-25000" smtClean="0"/>
              <a:t>i</a:t>
            </a:r>
            <a:r>
              <a:rPr lang="en-US" altLang="en-US" smtClean="0"/>
              <a:t>  =  </a:t>
            </a:r>
            <a:r>
              <a:rPr lang="en-US" altLang="en-US" b="1" smtClean="0"/>
              <a:t>X</a:t>
            </a:r>
            <a:r>
              <a:rPr lang="en-US" altLang="en-US" baseline="-25000" smtClean="0"/>
              <a:t>i</a:t>
            </a:r>
            <a:r>
              <a:rPr lang="en-US" altLang="en-US" smtClean="0">
                <a:sym typeface="Symbol" pitchFamily="18" charset="2"/>
              </a:rPr>
              <a:t>  +  </a:t>
            </a:r>
            <a:r>
              <a:rPr lang="en-US" altLang="en-US" b="1" smtClean="0">
                <a:sym typeface="Symbol" pitchFamily="18" charset="2"/>
              </a:rPr>
              <a:t>d</a:t>
            </a:r>
            <a:r>
              <a:rPr lang="en-US" altLang="en-US" baseline="-25000" smtClean="0">
                <a:sym typeface="Symbol" pitchFamily="18" charset="2"/>
              </a:rPr>
              <a:t>i</a:t>
            </a:r>
            <a:r>
              <a:rPr lang="el-GR" altLang="en-US" smtClean="0">
                <a:latin typeface="Times New Roman" pitchFamily="18" charset="0"/>
                <a:cs typeface="Times New Roman" pitchFamily="18" charset="0"/>
                <a:sym typeface="Symbol" pitchFamily="18" charset="2"/>
              </a:rPr>
              <a:t>α</a:t>
            </a:r>
            <a:r>
              <a:rPr lang="en-US" altLang="en-US" baseline="-25000" smtClean="0">
                <a:sym typeface="Symbol" pitchFamily="18" charset="2"/>
              </a:rPr>
              <a:t>i  </a:t>
            </a:r>
            <a:r>
              <a:rPr lang="en-US" altLang="en-US" smtClean="0">
                <a:sym typeface="Symbol" pitchFamily="18" charset="2"/>
              </a:rPr>
              <a:t>+ </a:t>
            </a:r>
            <a:r>
              <a:rPr lang="el-GR" altLang="en-US" b="1" smtClean="0">
                <a:sym typeface="Symbol" pitchFamily="18" charset="2"/>
              </a:rPr>
              <a:t>ε</a:t>
            </a:r>
            <a:r>
              <a:rPr lang="en-US" altLang="en-US" baseline="-25000" smtClean="0">
                <a:sym typeface="Symbol" pitchFamily="18" charset="2"/>
              </a:rPr>
              <a:t>i  </a:t>
            </a:r>
            <a:r>
              <a:rPr lang="en-US" altLang="en-US" smtClean="0">
                <a:sym typeface="Symbol" pitchFamily="18" charset="2"/>
              </a:rPr>
              <a:t>for each individual</a:t>
            </a:r>
            <a:endParaRPr lang="el-GR" altLang="en-US" smtClean="0">
              <a:sym typeface="Symbol" pitchFamily="18" charset="2"/>
            </a:endParaRPr>
          </a:p>
        </p:txBody>
      </p:sp>
      <p:graphicFrame>
        <p:nvGraphicFramePr>
          <p:cNvPr id="9220" name="Object 2"/>
          <p:cNvGraphicFramePr>
            <a:graphicFrameLocks noChangeAspect="1"/>
          </p:cNvGraphicFramePr>
          <p:nvPr>
            <p:extLst>
              <p:ext uri="{D42A27DB-BD31-4B8C-83A1-F6EECF244321}">
                <p14:modId xmlns:p14="http://schemas.microsoft.com/office/powerpoint/2010/main" val="226261185"/>
              </p:ext>
            </p:extLst>
          </p:nvPr>
        </p:nvGraphicFramePr>
        <p:xfrm>
          <a:off x="1306513" y="2211388"/>
          <a:ext cx="4486275" cy="2970212"/>
        </p:xfrm>
        <a:graphic>
          <a:graphicData uri="http://schemas.openxmlformats.org/presentationml/2006/ole">
            <mc:AlternateContent xmlns:mc="http://schemas.openxmlformats.org/markup-compatibility/2006">
              <mc:Choice xmlns:v="urn:schemas-microsoft-com:vml" Requires="v">
                <p:oleObj spid="_x0000_s112659" name="Equation" r:id="rId4" imgW="2578100" imgH="1625600" progId="Equation.DSMT4">
                  <p:embed/>
                </p:oleObj>
              </mc:Choice>
              <mc:Fallback>
                <p:oleObj name="Equation" r:id="rId4" imgW="2578100" imgH="1625600" progId="Equation.DSMT4">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6513" y="2211388"/>
                        <a:ext cx="4486275" cy="2970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1" name="Text Box 5"/>
          <p:cNvSpPr txBox="1">
            <a:spLocks noChangeArrowheads="1"/>
          </p:cNvSpPr>
          <p:nvPr/>
        </p:nvSpPr>
        <p:spPr bwMode="auto">
          <a:xfrm>
            <a:off x="1066800" y="5867400"/>
            <a:ext cx="6858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endParaRPr lang="en-US" altLang="en-US"/>
          </a:p>
        </p:txBody>
      </p:sp>
      <p:sp>
        <p:nvSpPr>
          <p:cNvPr id="9222" name="Rectangle 6"/>
          <p:cNvSpPr>
            <a:spLocks noChangeArrowheads="1"/>
          </p:cNvSpPr>
          <p:nvPr/>
        </p:nvSpPr>
        <p:spPr bwMode="auto">
          <a:xfrm>
            <a:off x="785812" y="5221170"/>
            <a:ext cx="8205788" cy="95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342900" indent="-342900">
              <a:defRPr>
                <a:solidFill>
                  <a:schemeClr val="tx1"/>
                </a:solidFill>
                <a:latin typeface="Times New Roman" pitchFamily="18" charset="0"/>
                <a:cs typeface="Arial" charset="0"/>
              </a:defRPr>
            </a:lvl1pPr>
            <a:lvl2pPr>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lvl="1" eaLnBrk="1" hangingPunct="1">
              <a:lnSpc>
                <a:spcPct val="90000"/>
              </a:lnSpc>
              <a:spcBef>
                <a:spcPct val="20000"/>
              </a:spcBef>
              <a:buClr>
                <a:schemeClr val="accent2"/>
              </a:buClr>
              <a:buSzPct val="75000"/>
              <a:buFont typeface="Wingdings" pitchFamily="2" charset="2"/>
              <a:buNone/>
            </a:pPr>
            <a:r>
              <a:rPr lang="en-US" altLang="en-US" smtClean="0">
                <a:latin typeface="Tahoma" pitchFamily="34" charset="0"/>
              </a:rPr>
              <a:t>E[</a:t>
            </a:r>
            <a:r>
              <a:rPr lang="en-US" altLang="en-US" b="1" smtClean="0">
                <a:latin typeface="Tahoma" pitchFamily="34" charset="0"/>
              </a:rPr>
              <a:t>w</a:t>
            </a:r>
            <a:r>
              <a:rPr lang="en-US" altLang="en-US" b="1" baseline="-25000" smtClean="0">
                <a:latin typeface="Tahoma" pitchFamily="34" charset="0"/>
              </a:rPr>
              <a:t>i</a:t>
            </a:r>
            <a:r>
              <a:rPr lang="en-US" altLang="en-US" smtClean="0">
                <a:latin typeface="Tahoma" pitchFamily="34" charset="0"/>
              </a:rPr>
              <a:t> </a:t>
            </a:r>
            <a:r>
              <a:rPr lang="en-US" altLang="en-US">
                <a:latin typeface="Tahoma" pitchFamily="34" charset="0"/>
              </a:rPr>
              <a:t>| </a:t>
            </a:r>
            <a:r>
              <a:rPr lang="en-US" altLang="en-US" b="1">
                <a:latin typeface="Tahoma" pitchFamily="34" charset="0"/>
              </a:rPr>
              <a:t>X</a:t>
            </a:r>
            <a:r>
              <a:rPr lang="en-US" altLang="en-US" baseline="-25000">
                <a:latin typeface="Tahoma" pitchFamily="34" charset="0"/>
              </a:rPr>
              <a:t>i</a:t>
            </a:r>
            <a:r>
              <a:rPr lang="en-US" altLang="en-US">
                <a:latin typeface="Tahoma" pitchFamily="34" charset="0"/>
              </a:rPr>
              <a:t> ] = g(</a:t>
            </a:r>
            <a:r>
              <a:rPr lang="en-US" altLang="en-US" b="1">
                <a:latin typeface="Tahoma" pitchFamily="34" charset="0"/>
              </a:rPr>
              <a:t>X</a:t>
            </a:r>
            <a:r>
              <a:rPr lang="en-US" altLang="en-US" b="1" baseline="-25000">
                <a:latin typeface="Tahoma" pitchFamily="34" charset="0"/>
              </a:rPr>
              <a:t>i</a:t>
            </a:r>
            <a:r>
              <a:rPr lang="en-US" altLang="en-US">
                <a:latin typeface="Tahoma" pitchFamily="34" charset="0"/>
              </a:rPr>
              <a:t>);   </a:t>
            </a:r>
            <a:endParaRPr lang="en-US" altLang="en-US" smtClean="0">
              <a:latin typeface="Tahoma" pitchFamily="34" charset="0"/>
            </a:endParaRPr>
          </a:p>
          <a:p>
            <a:pPr lvl="1" eaLnBrk="1" hangingPunct="1">
              <a:lnSpc>
                <a:spcPct val="90000"/>
              </a:lnSpc>
              <a:spcBef>
                <a:spcPct val="20000"/>
              </a:spcBef>
              <a:buClr>
                <a:schemeClr val="accent2"/>
              </a:buClr>
              <a:buSzPct val="75000"/>
              <a:buFont typeface="Wingdings" pitchFamily="2" charset="2"/>
              <a:buNone/>
            </a:pPr>
            <a:r>
              <a:rPr lang="en-US" altLang="en-US" smtClean="0">
                <a:latin typeface="Tahoma" pitchFamily="34" charset="0"/>
              </a:rPr>
              <a:t>Effects </a:t>
            </a:r>
            <a:r>
              <a:rPr lang="en-US" altLang="en-US">
                <a:latin typeface="Tahoma" pitchFamily="34" charset="0"/>
              </a:rPr>
              <a:t>are correlated with included variables. </a:t>
            </a:r>
            <a:r>
              <a:rPr lang="en-US" altLang="en-US" smtClean="0">
                <a:latin typeface="Tahoma" pitchFamily="34" charset="0"/>
              </a:rPr>
              <a:t>  Cov[</a:t>
            </a:r>
            <a:r>
              <a:rPr lang="en-US" altLang="en-US" b="1" smtClean="0">
                <a:latin typeface="Tahoma" pitchFamily="34" charset="0"/>
              </a:rPr>
              <a:t>x</a:t>
            </a:r>
            <a:r>
              <a:rPr lang="en-US" altLang="en-US" b="1" baseline="-25000" smtClean="0">
                <a:latin typeface="Tahoma" pitchFamily="34" charset="0"/>
              </a:rPr>
              <a:t>it</a:t>
            </a:r>
            <a:r>
              <a:rPr lang="en-US" altLang="en-US" smtClean="0">
                <a:latin typeface="Tahoma" pitchFamily="34" charset="0"/>
              </a:rPr>
              <a:t>,</a:t>
            </a:r>
            <a:r>
              <a:rPr lang="en-US" altLang="en-US" b="1" smtClean="0">
                <a:latin typeface="Tahoma" pitchFamily="34" charset="0"/>
              </a:rPr>
              <a:t>w</a:t>
            </a:r>
            <a:r>
              <a:rPr lang="en-US" altLang="en-US" b="1" baseline="-25000" smtClean="0">
                <a:latin typeface="Tahoma" pitchFamily="34" charset="0"/>
              </a:rPr>
              <a:t>i</a:t>
            </a:r>
            <a:r>
              <a:rPr lang="en-US" altLang="en-US">
                <a:latin typeface="Tahoma" pitchFamily="34" charset="0"/>
              </a:rPr>
              <a:t>] ≠</a:t>
            </a:r>
            <a:r>
              <a:rPr lang="en-US" altLang="en-US" b="1" smtClean="0">
                <a:latin typeface="Tahoma" pitchFamily="34" charset="0"/>
              </a:rPr>
              <a:t>0</a:t>
            </a:r>
          </a:p>
          <a:p>
            <a:pPr lvl="1" eaLnBrk="1" hangingPunct="1">
              <a:lnSpc>
                <a:spcPct val="90000"/>
              </a:lnSpc>
              <a:spcBef>
                <a:spcPct val="20000"/>
              </a:spcBef>
              <a:buClr>
                <a:schemeClr val="accent2"/>
              </a:buClr>
              <a:buSzPct val="75000"/>
              <a:buFont typeface="Wingdings" pitchFamily="2" charset="2"/>
              <a:buNone/>
            </a:pPr>
            <a:r>
              <a:rPr lang="en-US" altLang="en-US" b="1" smtClean="0">
                <a:latin typeface="Tahoma" pitchFamily="34" charset="0"/>
              </a:rPr>
              <a:t>X is endogenous because of the correlation between x</a:t>
            </a:r>
            <a:r>
              <a:rPr lang="en-US" altLang="en-US" b="1" baseline="-25000" smtClean="0">
                <a:latin typeface="Tahoma" pitchFamily="34" charset="0"/>
              </a:rPr>
              <a:t>it</a:t>
            </a:r>
            <a:r>
              <a:rPr lang="en-US" altLang="en-US" smtClean="0">
                <a:latin typeface="Tahoma" pitchFamily="34" charset="0"/>
              </a:rPr>
              <a:t> and </a:t>
            </a:r>
            <a:r>
              <a:rPr lang="en-US" altLang="en-US" b="1" smtClean="0">
                <a:latin typeface="Tahoma" pitchFamily="34" charset="0"/>
              </a:rPr>
              <a:t>w</a:t>
            </a:r>
            <a:r>
              <a:rPr lang="en-US" altLang="en-US" b="1" baseline="-25000" smtClean="0">
                <a:latin typeface="Tahoma" pitchFamily="34" charset="0"/>
              </a:rPr>
              <a:t>i</a:t>
            </a:r>
            <a:endParaRPr lang="en-US" altLang="en-US" b="1">
              <a:latin typeface="Tahoma" pitchFamily="34" charset="0"/>
            </a:endParaRPr>
          </a:p>
        </p:txBody>
      </p:sp>
      <p:sp>
        <p:nvSpPr>
          <p:cNvPr id="9223" name="Rectangle 6"/>
          <p:cNvSpPr>
            <a:spLocks noChangeArrowheads="1"/>
          </p:cNvSpPr>
          <p:nvPr/>
        </p:nvSpPr>
        <p:spPr bwMode="auto">
          <a:xfrm>
            <a:off x="2286000" y="2209800"/>
            <a:ext cx="457200" cy="1676400"/>
          </a:xfrm>
          <a:prstGeom prst="rect">
            <a:avLst/>
          </a:prstGeom>
          <a:solidFill>
            <a:srgbClr val="8B00EA">
              <a:alpha val="20000"/>
            </a:srgbClr>
          </a:solidFill>
          <a:ln w="19050" algn="ctr">
            <a:no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8" name="Rectangle 6"/>
          <p:cNvSpPr>
            <a:spLocks noChangeArrowheads="1"/>
          </p:cNvSpPr>
          <p:nvPr/>
        </p:nvSpPr>
        <p:spPr bwMode="auto">
          <a:xfrm>
            <a:off x="2848584" y="2209800"/>
            <a:ext cx="1952016" cy="1676400"/>
          </a:xfrm>
          <a:prstGeom prst="rect">
            <a:avLst/>
          </a:prstGeom>
          <a:solidFill>
            <a:srgbClr val="FFC000">
              <a:alpha val="20000"/>
            </a:srgbClr>
          </a:solidFill>
          <a:ln w="19050" algn="ctr">
            <a:no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9" name="Rectangle 8"/>
          <p:cNvSpPr/>
          <p:nvPr/>
        </p:nvSpPr>
        <p:spPr bwMode="auto">
          <a:xfrm>
            <a:off x="3505200" y="1600200"/>
            <a:ext cx="1447800" cy="457200"/>
          </a:xfrm>
          <a:prstGeom prst="rect">
            <a:avLst/>
          </a:prstGeom>
          <a:solidFill>
            <a:srgbClr val="FF0000">
              <a:alpha val="3411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2895600" y="4362856"/>
            <a:ext cx="914400" cy="381000"/>
          </a:xfrm>
          <a:prstGeom prst="rect">
            <a:avLst/>
          </a:prstGeom>
          <a:solidFill>
            <a:srgbClr val="FF0000">
              <a:alpha val="3411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4709787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1"/>
          <p:cNvGraphicFramePr>
            <a:graphicFrameLocks noChangeAspect="1"/>
          </p:cNvGraphicFramePr>
          <p:nvPr>
            <p:extLst>
              <p:ext uri="{D42A27DB-BD31-4B8C-83A1-F6EECF244321}">
                <p14:modId xmlns:p14="http://schemas.microsoft.com/office/powerpoint/2010/main" val="4261979449"/>
              </p:ext>
            </p:extLst>
          </p:nvPr>
        </p:nvGraphicFramePr>
        <p:xfrm>
          <a:off x="2362200" y="1208139"/>
          <a:ext cx="6169419" cy="5000625"/>
        </p:xfrm>
        <a:graphic>
          <a:graphicData uri="http://schemas.openxmlformats.org/presentationml/2006/ole">
            <mc:AlternateContent xmlns:mc="http://schemas.openxmlformats.org/markup-compatibility/2006">
              <mc:Choice xmlns:v="urn:schemas-microsoft-com:vml" Requires="v">
                <p:oleObj spid="_x0000_s54291" name="Equation" r:id="rId3" imgW="4140200" imgH="3352800" progId="Equation.DSMT4">
                  <p:embed/>
                </p:oleObj>
              </mc:Choice>
              <mc:Fallback>
                <p:oleObj name="Equation" r:id="rId3" imgW="4140200" imgH="3352800" progId="Equation.DSMT4">
                  <p:embed/>
                  <p:pic>
                    <p:nvPicPr>
                      <p:cNvPr id="0"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208139"/>
                        <a:ext cx="6169419" cy="5000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491" name="Rectangle 2"/>
          <p:cNvSpPr>
            <a:spLocks noChangeArrowheads="1"/>
          </p:cNvSpPr>
          <p:nvPr/>
        </p:nvSpPr>
        <p:spPr bwMode="auto">
          <a:xfrm>
            <a:off x="2362200" y="2438400"/>
            <a:ext cx="2286000" cy="762000"/>
          </a:xfrm>
          <a:prstGeom prst="rect">
            <a:avLst/>
          </a:prstGeom>
          <a:solidFill>
            <a:srgbClr val="00FFFF">
              <a:alpha val="20000"/>
            </a:srgbClr>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63492" name="Rectangle 3"/>
          <p:cNvSpPr>
            <a:spLocks noChangeArrowheads="1"/>
          </p:cNvSpPr>
          <p:nvPr/>
        </p:nvSpPr>
        <p:spPr bwMode="auto">
          <a:xfrm>
            <a:off x="2362200" y="4478438"/>
            <a:ext cx="2286000" cy="703162"/>
          </a:xfrm>
          <a:prstGeom prst="rect">
            <a:avLst/>
          </a:prstGeom>
          <a:solidFill>
            <a:srgbClr val="00FFFF">
              <a:alpha val="20000"/>
            </a:srgbClr>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2" name="TextBox 1"/>
          <p:cNvSpPr txBox="1"/>
          <p:nvPr/>
        </p:nvSpPr>
        <p:spPr>
          <a:xfrm>
            <a:off x="1600200" y="381000"/>
            <a:ext cx="6400800" cy="830997"/>
          </a:xfrm>
          <a:prstGeom prst="rect">
            <a:avLst/>
          </a:prstGeom>
          <a:noFill/>
        </p:spPr>
        <p:txBody>
          <a:bodyPr wrap="square" rtlCol="0">
            <a:spAutoFit/>
          </a:bodyPr>
          <a:lstStyle/>
          <a:p>
            <a:r>
              <a:rPr lang="en-US" sz="24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The within (LSDV)  estimator is an </a:t>
            </a:r>
            <a:br>
              <a:rPr lang="en-US" sz="24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br>
            <a:r>
              <a:rPr lang="en-US" sz="2400" b="1" dirty="0" smtClean="0">
                <a:solidFill>
                  <a:srgbClr val="7030A0"/>
                </a:solidFill>
                <a:latin typeface="Tahoma" panose="020B0604030504040204" pitchFamily="34" charset="0"/>
                <a:ea typeface="Tahoma" panose="020B0604030504040204" pitchFamily="34" charset="0"/>
                <a:cs typeface="Tahoma" panose="020B0604030504040204" pitchFamily="34" charset="0"/>
              </a:rPr>
              <a:t>instrumental variable (IV) estimator</a:t>
            </a:r>
            <a:endParaRPr lang="en-US" sz="2400" b="1" dirty="0">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838656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381000" y="1143000"/>
            <a:ext cx="8458200" cy="609600"/>
          </a:xfrm>
        </p:spPr>
        <p:txBody>
          <a:bodyPr/>
          <a:lstStyle/>
          <a:p>
            <a:r>
              <a:rPr lang="en-US" altLang="en-US" smtClean="0"/>
              <a:t>LSDV is a Control Function Estimator</a:t>
            </a:r>
          </a:p>
        </p:txBody>
      </p:sp>
      <p:graphicFrame>
        <p:nvGraphicFramePr>
          <p:cNvPr id="64515" name="Object 2"/>
          <p:cNvGraphicFramePr>
            <a:graphicFrameLocks noChangeAspect="1"/>
          </p:cNvGraphicFramePr>
          <p:nvPr>
            <p:extLst>
              <p:ext uri="{D42A27DB-BD31-4B8C-83A1-F6EECF244321}">
                <p14:modId xmlns:p14="http://schemas.microsoft.com/office/powerpoint/2010/main" val="2953101158"/>
              </p:ext>
            </p:extLst>
          </p:nvPr>
        </p:nvGraphicFramePr>
        <p:xfrm>
          <a:off x="533400" y="2286000"/>
          <a:ext cx="7572375" cy="2468563"/>
        </p:xfrm>
        <a:graphic>
          <a:graphicData uri="http://schemas.openxmlformats.org/presentationml/2006/ole">
            <mc:AlternateContent xmlns:mc="http://schemas.openxmlformats.org/markup-compatibility/2006">
              <mc:Choice xmlns:v="urn:schemas-microsoft-com:vml" Requires="v">
                <p:oleObj spid="_x0000_s55315" name="Equation" r:id="rId3" imgW="4368800" imgH="1422400" progId="Equation.DSMT4">
                  <p:embed/>
                </p:oleObj>
              </mc:Choice>
              <mc:Fallback>
                <p:oleObj name="Equation" r:id="rId3" imgW="4368800" imgH="1422400" progId="Equation.DSMT4">
                  <p:embed/>
                  <p:pic>
                    <p:nvPicPr>
                      <p:cNvPr id="0"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286000"/>
                        <a:ext cx="7572375" cy="2468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9759170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381000" y="533400"/>
            <a:ext cx="8458200" cy="533400"/>
          </a:xfrm>
        </p:spPr>
        <p:txBody>
          <a:bodyPr/>
          <a:lstStyle/>
          <a:p>
            <a:r>
              <a:rPr lang="en-US" altLang="en-US" smtClean="0"/>
              <a:t>LSDV is a Control Function Estimator</a:t>
            </a:r>
          </a:p>
        </p:txBody>
      </p:sp>
      <p:graphicFrame>
        <p:nvGraphicFramePr>
          <p:cNvPr id="65539" name="Object 2"/>
          <p:cNvGraphicFramePr>
            <a:graphicFrameLocks noChangeAspect="1"/>
          </p:cNvGraphicFramePr>
          <p:nvPr/>
        </p:nvGraphicFramePr>
        <p:xfrm>
          <a:off x="762000" y="1120820"/>
          <a:ext cx="7567613" cy="5203780"/>
        </p:xfrm>
        <a:graphic>
          <a:graphicData uri="http://schemas.openxmlformats.org/presentationml/2006/ole">
            <mc:AlternateContent xmlns:mc="http://schemas.openxmlformats.org/markup-compatibility/2006">
              <mc:Choice xmlns:v="urn:schemas-microsoft-com:vml" Requires="v">
                <p:oleObj spid="_x0000_s56337" name="Equation" r:id="rId3" imgW="3771900" imgH="2590800" progId="Equation.DSMT4">
                  <p:embed/>
                </p:oleObj>
              </mc:Choice>
              <mc:Fallback>
                <p:oleObj name="Equation" r:id="rId3" imgW="3771900" imgH="259080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120820"/>
                        <a:ext cx="7567613" cy="52037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5540" name="Rectangle 3"/>
          <p:cNvSpPr>
            <a:spLocks noChangeArrowheads="1"/>
          </p:cNvSpPr>
          <p:nvPr/>
        </p:nvSpPr>
        <p:spPr bwMode="auto">
          <a:xfrm>
            <a:off x="4648200" y="2133600"/>
            <a:ext cx="3581400" cy="1828800"/>
          </a:xfrm>
          <a:prstGeom prst="rect">
            <a:avLst/>
          </a:prstGeom>
          <a:solidFill>
            <a:srgbClr val="FFC000">
              <a:alpha val="18823"/>
            </a:srgbClr>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65541" name="Rectangle 4"/>
          <p:cNvSpPr>
            <a:spLocks noChangeArrowheads="1"/>
          </p:cNvSpPr>
          <p:nvPr/>
        </p:nvSpPr>
        <p:spPr bwMode="auto">
          <a:xfrm>
            <a:off x="1981200" y="2133600"/>
            <a:ext cx="2667000" cy="1828800"/>
          </a:xfrm>
          <a:prstGeom prst="rect">
            <a:avLst/>
          </a:prstGeom>
          <a:solidFill>
            <a:srgbClr val="7030A0">
              <a:alpha val="18823"/>
            </a:srgbClr>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Tree>
    <p:extLst>
      <p:ext uri="{BB962C8B-B14F-4D97-AF65-F5344CB8AC3E}">
        <p14:creationId xmlns:p14="http://schemas.microsoft.com/office/powerpoint/2010/main" val="12235542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688" y="1295400"/>
            <a:ext cx="80486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686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895600"/>
            <a:ext cx="64103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68612" name="TextBox 2"/>
          <p:cNvSpPr txBox="1">
            <a:spLocks noChangeArrowheads="1"/>
          </p:cNvSpPr>
          <p:nvPr/>
        </p:nvSpPr>
        <p:spPr bwMode="auto">
          <a:xfrm>
            <a:off x="630238" y="5410200"/>
            <a:ext cx="8001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altLang="en-US"/>
              <a:t>The problem here is the estimator of the disturbance variance.  The matrix is OK.</a:t>
            </a:r>
          </a:p>
          <a:p>
            <a:r>
              <a:rPr lang="en-US" altLang="en-US"/>
              <a:t>Note, for example,   .01374007/.01950085 (top panel)</a:t>
            </a:r>
          </a:p>
          <a:p>
            <a:r>
              <a:rPr lang="en-US" altLang="en-US"/>
              <a:t>                             =  .16510     /.23432 (bottom panel).</a:t>
            </a:r>
          </a:p>
        </p:txBody>
      </p:sp>
      <p:sp>
        <p:nvSpPr>
          <p:cNvPr id="68613" name="Oval 1"/>
          <p:cNvSpPr>
            <a:spLocks noChangeArrowheads="1"/>
          </p:cNvSpPr>
          <p:nvPr/>
        </p:nvSpPr>
        <p:spPr bwMode="auto">
          <a:xfrm rot="-1151314">
            <a:off x="3046413" y="1314450"/>
            <a:ext cx="1208087" cy="2514600"/>
          </a:xfrm>
          <a:prstGeom prst="ellipse">
            <a:avLst/>
          </a:prstGeom>
          <a:solidFill>
            <a:srgbClr val="CCCC00">
              <a:alpha val="16862"/>
            </a:srgbClr>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68614" name="Oval 5"/>
          <p:cNvSpPr>
            <a:spLocks noChangeArrowheads="1"/>
          </p:cNvSpPr>
          <p:nvPr/>
        </p:nvSpPr>
        <p:spPr bwMode="auto">
          <a:xfrm rot="-1151314">
            <a:off x="1765300" y="1271588"/>
            <a:ext cx="1208088" cy="2514600"/>
          </a:xfrm>
          <a:prstGeom prst="ellipse">
            <a:avLst/>
          </a:prstGeom>
          <a:solidFill>
            <a:srgbClr val="00FFFF">
              <a:alpha val="16862"/>
            </a:srgbClr>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Tree>
    <p:extLst>
      <p:ext uri="{BB962C8B-B14F-4D97-AF65-F5344CB8AC3E}">
        <p14:creationId xmlns:p14="http://schemas.microsoft.com/office/powerpoint/2010/main" val="27297453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688" y="771525"/>
            <a:ext cx="80486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696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076700"/>
            <a:ext cx="691515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6963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981200"/>
            <a:ext cx="52355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69637" name="Oval 4"/>
          <p:cNvSpPr>
            <a:spLocks noChangeArrowheads="1"/>
          </p:cNvSpPr>
          <p:nvPr/>
        </p:nvSpPr>
        <p:spPr bwMode="auto">
          <a:xfrm rot="-902678">
            <a:off x="2784475" y="915988"/>
            <a:ext cx="1100138" cy="1046162"/>
          </a:xfrm>
          <a:prstGeom prst="ellipse">
            <a:avLst/>
          </a:prstGeom>
          <a:solidFill>
            <a:srgbClr val="CCCC00">
              <a:alpha val="16862"/>
            </a:srgbClr>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
        <p:nvSpPr>
          <p:cNvPr id="69638" name="Oval 5"/>
          <p:cNvSpPr>
            <a:spLocks noChangeArrowheads="1"/>
          </p:cNvSpPr>
          <p:nvPr/>
        </p:nvSpPr>
        <p:spPr bwMode="auto">
          <a:xfrm rot="-902678">
            <a:off x="3230563" y="5002213"/>
            <a:ext cx="1100137" cy="1044575"/>
          </a:xfrm>
          <a:prstGeom prst="ellipse">
            <a:avLst/>
          </a:prstGeom>
          <a:solidFill>
            <a:srgbClr val="CCCC00">
              <a:alpha val="16862"/>
            </a:srgbClr>
          </a:solidFill>
          <a:ln w="19050" algn="ctr">
            <a:solidFill>
              <a:schemeClr val="tx1"/>
            </a:solidFill>
            <a:round/>
            <a:headEnd/>
            <a:tailEnd/>
          </a:ln>
        </p:spPr>
        <p:txBody>
          <a:bodyPr wrap="none"/>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endParaRPr lang="en-US" altLang="en-US"/>
          </a:p>
        </p:txBody>
      </p:sp>
    </p:spTree>
    <p:extLst>
      <p:ext uri="{BB962C8B-B14F-4D97-AF65-F5344CB8AC3E}">
        <p14:creationId xmlns:p14="http://schemas.microsoft.com/office/powerpoint/2010/main" val="42754394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81000" y="762000"/>
            <a:ext cx="8229600" cy="609600"/>
          </a:xfrm>
        </p:spPr>
        <p:txBody>
          <a:bodyPr/>
          <a:lstStyle/>
          <a:p>
            <a:pPr eaLnBrk="1" hangingPunct="1"/>
            <a:r>
              <a:rPr lang="en-US" altLang="en-US" smtClean="0"/>
              <a:t>Maximum Likelihood Estimation</a:t>
            </a:r>
          </a:p>
        </p:txBody>
      </p:sp>
      <p:graphicFrame>
        <p:nvGraphicFramePr>
          <p:cNvPr id="72707" name="Object 4"/>
          <p:cNvGraphicFramePr>
            <a:graphicFrameLocks noChangeAspect="1"/>
          </p:cNvGraphicFramePr>
          <p:nvPr>
            <p:extLst>
              <p:ext uri="{D42A27DB-BD31-4B8C-83A1-F6EECF244321}">
                <p14:modId xmlns:p14="http://schemas.microsoft.com/office/powerpoint/2010/main" val="1573234693"/>
              </p:ext>
            </p:extLst>
          </p:nvPr>
        </p:nvGraphicFramePr>
        <p:xfrm>
          <a:off x="685800" y="1600200"/>
          <a:ext cx="8032750" cy="4105275"/>
        </p:xfrm>
        <a:graphic>
          <a:graphicData uri="http://schemas.openxmlformats.org/presentationml/2006/ole">
            <mc:AlternateContent xmlns:mc="http://schemas.openxmlformats.org/markup-compatibility/2006">
              <mc:Choice xmlns:v="urn:schemas-microsoft-com:vml" Requires="v">
                <p:oleObj spid="_x0000_s58387" name="Equation" r:id="rId4" imgW="4622800" imgH="2362200" progId="Equation.DSMT4">
                  <p:embed/>
                </p:oleObj>
              </mc:Choice>
              <mc:Fallback>
                <p:oleObj name="Equation" r:id="rId4" imgW="4622800" imgH="2362200" progId="Equation.DSMT4">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600200"/>
                        <a:ext cx="8032750" cy="4105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02516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lstStyle/>
          <a:p>
            <a:r>
              <a:rPr lang="en-US" smtClean="0"/>
              <a:t>The Incidental Parameters Problem</a:t>
            </a:r>
            <a:endParaRPr lang="en-US"/>
          </a:p>
        </p:txBody>
      </p:sp>
      <p:sp>
        <p:nvSpPr>
          <p:cNvPr id="3" name="Content Placeholder 2"/>
          <p:cNvSpPr>
            <a:spLocks noGrp="1"/>
          </p:cNvSpPr>
          <p:nvPr>
            <p:ph idx="1"/>
          </p:nvPr>
        </p:nvSpPr>
        <p:spPr>
          <a:xfrm>
            <a:off x="457200" y="1676400"/>
            <a:ext cx="8229600" cy="3505200"/>
          </a:xfrm>
        </p:spPr>
        <p:txBody>
          <a:bodyPr/>
          <a:lstStyle/>
          <a:p>
            <a:r>
              <a:rPr lang="en-US" smtClean="0"/>
              <a:t>The model is correctly specified</a:t>
            </a:r>
          </a:p>
          <a:p>
            <a:r>
              <a:rPr lang="en-US" smtClean="0"/>
              <a:t>The log likelihood is correctly specified and maximized</a:t>
            </a:r>
          </a:p>
          <a:p>
            <a:r>
              <a:rPr lang="en-US" smtClean="0"/>
              <a:t>The estimator is inconsistent</a:t>
            </a:r>
          </a:p>
          <a:p>
            <a:pPr lvl="1"/>
            <a:r>
              <a:rPr lang="en-US" smtClean="0"/>
              <a:t>The number of parameters grows with N</a:t>
            </a:r>
          </a:p>
          <a:p>
            <a:pPr lvl="1"/>
            <a:r>
              <a:rPr lang="en-US" smtClean="0"/>
              <a:t>The “bias” in the MLE gets smaller as T grows</a:t>
            </a:r>
          </a:p>
          <a:p>
            <a:pPr lvl="1"/>
            <a:r>
              <a:rPr lang="en-US" smtClean="0"/>
              <a:t>At infinite T, the estimator is consistent in N</a:t>
            </a:r>
          </a:p>
          <a:p>
            <a:r>
              <a:rPr lang="en-US" smtClean="0"/>
              <a:t>In the linear FEM, the MLE of </a:t>
            </a:r>
            <a:r>
              <a:rPr lang="en-US" smtClean="0">
                <a:sym typeface="Symbol"/>
              </a:rPr>
              <a:t></a:t>
            </a:r>
            <a:r>
              <a:rPr lang="en-US" baseline="30000" smtClean="0">
                <a:sym typeface="Symbol"/>
              </a:rPr>
              <a:t>2</a:t>
            </a:r>
            <a:r>
              <a:rPr lang="en-US" smtClean="0">
                <a:sym typeface="Symbol"/>
              </a:rPr>
              <a:t> is affected by this problem.</a:t>
            </a:r>
            <a:endParaRPr lang="en-US"/>
          </a:p>
        </p:txBody>
      </p:sp>
    </p:spTree>
    <p:extLst>
      <p:ext uri="{BB962C8B-B14F-4D97-AF65-F5344CB8AC3E}">
        <p14:creationId xmlns:p14="http://schemas.microsoft.com/office/powerpoint/2010/main" val="33952240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587415"/>
            <a:ext cx="7066253"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36095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2133600"/>
            <a:ext cx="2524125" cy="2917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67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69266"/>
            <a:ext cx="6120664" cy="3945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533400"/>
            <a:ext cx="8229600" cy="838200"/>
          </a:xfrm>
        </p:spPr>
        <p:txBody>
          <a:bodyPr/>
          <a:lstStyle/>
          <a:p>
            <a:r>
              <a:rPr lang="en-US" smtClean="0"/>
              <a:t>The Incidental Parameters Problem</a:t>
            </a:r>
            <a:endParaRPr lang="en-US"/>
          </a:p>
        </p:txBody>
      </p:sp>
    </p:spTree>
    <p:extLst>
      <p:ext uri="{BB962C8B-B14F-4D97-AF65-F5344CB8AC3E}">
        <p14:creationId xmlns:p14="http://schemas.microsoft.com/office/powerpoint/2010/main" val="12703605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US" altLang="en-US" smtClean="0"/>
              <a:t>Two Way Fixed Effects</a:t>
            </a:r>
          </a:p>
        </p:txBody>
      </p:sp>
      <p:sp>
        <p:nvSpPr>
          <p:cNvPr id="109571" name="Rectangle 3"/>
          <p:cNvSpPr>
            <a:spLocks noGrp="1" noChangeArrowheads="1"/>
          </p:cNvSpPr>
          <p:nvPr>
            <p:ph idx="1"/>
          </p:nvPr>
        </p:nvSpPr>
        <p:spPr>
          <a:xfrm>
            <a:off x="838200" y="1828800"/>
            <a:ext cx="7924800" cy="4302125"/>
          </a:xfrm>
        </p:spPr>
        <p:txBody>
          <a:bodyPr/>
          <a:lstStyle/>
          <a:p>
            <a:pPr marL="0" indent="0" eaLnBrk="1" hangingPunct="1">
              <a:lnSpc>
                <a:spcPct val="90000"/>
              </a:lnSpc>
              <a:buNone/>
            </a:pPr>
            <a:r>
              <a:rPr lang="en-US" altLang="en-US" sz="2400" dirty="0" smtClean="0"/>
              <a:t>A two way FE model. Individual dummy variables and time dummy variables.</a:t>
            </a:r>
          </a:p>
          <a:p>
            <a:pPr lvl="1" eaLnBrk="1" hangingPunct="1">
              <a:lnSpc>
                <a:spcPct val="90000"/>
              </a:lnSpc>
            </a:pPr>
            <a:r>
              <a:rPr lang="en-US" altLang="en-US" sz="2000" dirty="0" err="1" smtClean="0"/>
              <a:t>y</a:t>
            </a:r>
            <a:r>
              <a:rPr lang="en-US" altLang="en-US" sz="2000" baseline="-25000" dirty="0" err="1" smtClean="0"/>
              <a:t>it</a:t>
            </a:r>
            <a:r>
              <a:rPr lang="en-US" altLang="en-US" sz="2000" dirty="0" smtClean="0"/>
              <a:t> = </a:t>
            </a:r>
            <a:r>
              <a:rPr lang="el-GR" altLang="en-US" sz="2000" dirty="0" smtClean="0"/>
              <a:t>α</a:t>
            </a:r>
            <a:r>
              <a:rPr lang="en-US" altLang="en-US" sz="2000" baseline="-25000" dirty="0" err="1" smtClean="0"/>
              <a:t>i</a:t>
            </a:r>
            <a:r>
              <a:rPr lang="en-US" altLang="en-US" sz="2000" dirty="0" smtClean="0"/>
              <a:t> + </a:t>
            </a:r>
            <a:r>
              <a:rPr lang="en-US" altLang="en-US" sz="2000" dirty="0" smtClean="0">
                <a:sym typeface="Symbol" pitchFamily="18" charset="2"/>
              </a:rPr>
              <a:t></a:t>
            </a:r>
            <a:r>
              <a:rPr lang="en-US" altLang="en-US" sz="2000" baseline="-25000" dirty="0" smtClean="0"/>
              <a:t>t</a:t>
            </a:r>
            <a:r>
              <a:rPr lang="en-US" altLang="en-US" sz="2000" dirty="0" smtClean="0"/>
              <a:t> + </a:t>
            </a:r>
            <a:r>
              <a:rPr lang="en-US" altLang="en-US" sz="2000" b="1" dirty="0" err="1" smtClean="0"/>
              <a:t>x</a:t>
            </a:r>
            <a:r>
              <a:rPr lang="en-US" altLang="en-US" sz="2000" baseline="-25000" dirty="0" err="1" smtClean="0"/>
              <a:t>it</a:t>
            </a:r>
            <a:r>
              <a:rPr lang="en-US" altLang="en-US" sz="2000" dirty="0" smtClean="0"/>
              <a:t>’</a:t>
            </a:r>
            <a:r>
              <a:rPr lang="el-GR" altLang="en-US" sz="2000" b="1" dirty="0" smtClean="0"/>
              <a:t>β</a:t>
            </a:r>
            <a:r>
              <a:rPr lang="en-US" altLang="en-US" sz="2000" dirty="0" smtClean="0"/>
              <a:t>  +  </a:t>
            </a:r>
            <a:r>
              <a:rPr lang="el-GR" altLang="en-US" sz="2000" dirty="0" smtClean="0"/>
              <a:t>ε</a:t>
            </a:r>
            <a:r>
              <a:rPr lang="en-US" altLang="en-US" sz="2000" baseline="-25000" dirty="0" smtClean="0"/>
              <a:t>it</a:t>
            </a:r>
          </a:p>
          <a:p>
            <a:pPr lvl="1" eaLnBrk="1" hangingPunct="1">
              <a:lnSpc>
                <a:spcPct val="90000"/>
              </a:lnSpc>
            </a:pPr>
            <a:r>
              <a:rPr lang="en-US" altLang="en-US" sz="2000" dirty="0" smtClean="0"/>
              <a:t>Normalization needed as the individual and time dummies both sum to one.  Reformulate model:</a:t>
            </a:r>
          </a:p>
          <a:p>
            <a:pPr lvl="1" eaLnBrk="1" hangingPunct="1">
              <a:lnSpc>
                <a:spcPct val="90000"/>
              </a:lnSpc>
            </a:pPr>
            <a:r>
              <a:rPr lang="en-US" altLang="en-US" sz="2000" dirty="0" err="1" smtClean="0"/>
              <a:t>y</a:t>
            </a:r>
            <a:r>
              <a:rPr lang="en-US" altLang="en-US" sz="2000" baseline="-25000" dirty="0" err="1" smtClean="0"/>
              <a:t>it</a:t>
            </a:r>
            <a:r>
              <a:rPr lang="en-US" altLang="en-US" sz="2000" dirty="0" smtClean="0"/>
              <a:t> = </a:t>
            </a:r>
            <a:r>
              <a:rPr lang="el-GR" altLang="en-US" sz="2000" dirty="0" smtClean="0"/>
              <a:t>μ</a:t>
            </a:r>
            <a:r>
              <a:rPr lang="en-US" altLang="en-US" sz="2000" dirty="0" smtClean="0"/>
              <a:t> + </a:t>
            </a:r>
            <a:r>
              <a:rPr lang="el-GR" altLang="en-US" sz="2000" dirty="0" smtClean="0"/>
              <a:t>α</a:t>
            </a:r>
            <a:r>
              <a:rPr lang="en-US" altLang="en-US" sz="2000" baseline="-25000" dirty="0" err="1" smtClean="0"/>
              <a:t>i</a:t>
            </a:r>
            <a:r>
              <a:rPr lang="en-US" altLang="en-US" sz="2000" dirty="0" smtClean="0"/>
              <a:t>* + </a:t>
            </a:r>
            <a:r>
              <a:rPr lang="en-US" altLang="en-US" sz="2000" dirty="0" smtClean="0">
                <a:sym typeface="Symbol" pitchFamily="18" charset="2"/>
              </a:rPr>
              <a:t></a:t>
            </a:r>
            <a:r>
              <a:rPr lang="en-US" altLang="en-US" sz="2000" baseline="-25000" dirty="0" smtClean="0"/>
              <a:t>t</a:t>
            </a:r>
            <a:r>
              <a:rPr lang="en-US" altLang="en-US" sz="2000" dirty="0" smtClean="0"/>
              <a:t>* + </a:t>
            </a:r>
            <a:r>
              <a:rPr lang="en-US" altLang="en-US" sz="2000" b="1" dirty="0" err="1" smtClean="0"/>
              <a:t>x</a:t>
            </a:r>
            <a:r>
              <a:rPr lang="en-US" altLang="en-US" sz="2000" baseline="-25000" dirty="0" err="1" smtClean="0"/>
              <a:t>it</a:t>
            </a:r>
            <a:r>
              <a:rPr lang="en-US" altLang="en-US" sz="2000" dirty="0" smtClean="0"/>
              <a:t>’</a:t>
            </a:r>
            <a:r>
              <a:rPr lang="el-GR" altLang="en-US" sz="2000" b="1" dirty="0" smtClean="0"/>
              <a:t>β</a:t>
            </a:r>
            <a:r>
              <a:rPr lang="en-US" altLang="en-US" sz="2000" dirty="0" smtClean="0"/>
              <a:t>  +  </a:t>
            </a:r>
            <a:r>
              <a:rPr lang="el-GR" altLang="en-US" sz="2000" dirty="0" smtClean="0"/>
              <a:t>ε</a:t>
            </a:r>
            <a:r>
              <a:rPr lang="en-US" altLang="en-US" sz="2000" baseline="-25000" dirty="0" smtClean="0"/>
              <a:t>it</a:t>
            </a:r>
            <a:r>
              <a:rPr lang="en-US" altLang="en-US" sz="2000" dirty="0" smtClean="0"/>
              <a:t> with </a:t>
            </a:r>
          </a:p>
          <a:p>
            <a:pPr lvl="1" eaLnBrk="1" hangingPunct="1">
              <a:lnSpc>
                <a:spcPct val="90000"/>
              </a:lnSpc>
              <a:buFont typeface="Wingdings" pitchFamily="2" charset="2"/>
              <a:buNone/>
            </a:pPr>
            <a:r>
              <a:rPr lang="en-US" altLang="en-US" sz="2000" dirty="0" smtClean="0">
                <a:sym typeface="Symbol" pitchFamily="18" charset="2"/>
              </a:rPr>
              <a:t>     </a:t>
            </a:r>
            <a:r>
              <a:rPr lang="en-US" altLang="en-US" sz="2000" baseline="-25000" dirty="0" err="1" smtClean="0">
                <a:sym typeface="Symbol" pitchFamily="18" charset="2"/>
              </a:rPr>
              <a:t>i</a:t>
            </a:r>
            <a:r>
              <a:rPr lang="en-US" altLang="en-US" sz="2000" baseline="-25000" dirty="0" smtClean="0">
                <a:sym typeface="Symbol" pitchFamily="18" charset="2"/>
              </a:rPr>
              <a:t> </a:t>
            </a:r>
            <a:r>
              <a:rPr lang="el-GR" altLang="en-US" sz="2000" dirty="0" smtClean="0"/>
              <a:t>α</a:t>
            </a:r>
            <a:r>
              <a:rPr lang="en-US" altLang="en-US" sz="2000" baseline="-25000" dirty="0" err="1" smtClean="0"/>
              <a:t>i</a:t>
            </a:r>
            <a:r>
              <a:rPr lang="en-US" altLang="en-US" sz="2000" dirty="0" smtClean="0"/>
              <a:t>* =0, </a:t>
            </a:r>
            <a:r>
              <a:rPr lang="en-US" altLang="en-US" sz="2000" dirty="0" smtClean="0">
                <a:sym typeface="Symbol" pitchFamily="18" charset="2"/>
              </a:rPr>
              <a:t></a:t>
            </a:r>
            <a:r>
              <a:rPr lang="en-US" altLang="en-US" sz="2000" baseline="-25000" dirty="0" smtClean="0">
                <a:sym typeface="Symbol" pitchFamily="18" charset="2"/>
              </a:rPr>
              <a:t>t</a:t>
            </a:r>
            <a:r>
              <a:rPr lang="en-US" altLang="en-US" sz="2000" dirty="0" smtClean="0">
                <a:sym typeface="Symbol" pitchFamily="18" charset="2"/>
              </a:rPr>
              <a:t> </a:t>
            </a:r>
            <a:r>
              <a:rPr lang="en-US" altLang="en-US" sz="2000" baseline="-25000" dirty="0" smtClean="0"/>
              <a:t>t</a:t>
            </a:r>
            <a:r>
              <a:rPr lang="en-US" altLang="en-US" sz="2000" dirty="0" smtClean="0"/>
              <a:t>* </a:t>
            </a:r>
            <a:r>
              <a:rPr lang="en-US" altLang="en-US" sz="2000" dirty="0" smtClean="0">
                <a:sym typeface="Symbol" pitchFamily="18" charset="2"/>
              </a:rPr>
              <a:t>= </a:t>
            </a:r>
            <a:r>
              <a:rPr lang="en-US" altLang="en-US" sz="2000" dirty="0" smtClean="0"/>
              <a:t> 0</a:t>
            </a:r>
            <a:endParaRPr lang="en-US" altLang="en-US" sz="2000" dirty="0" smtClean="0">
              <a:sym typeface="Symbol" pitchFamily="18" charset="2"/>
            </a:endParaRPr>
          </a:p>
          <a:p>
            <a:pPr lvl="1" eaLnBrk="1" hangingPunct="1">
              <a:lnSpc>
                <a:spcPct val="90000"/>
              </a:lnSpc>
            </a:pPr>
            <a:r>
              <a:rPr lang="en-US" altLang="en-US" sz="2000" dirty="0" smtClean="0"/>
              <a:t>Full estimation:</a:t>
            </a:r>
          </a:p>
          <a:p>
            <a:pPr lvl="1" eaLnBrk="1" hangingPunct="1">
              <a:lnSpc>
                <a:spcPct val="90000"/>
              </a:lnSpc>
            </a:pPr>
            <a:r>
              <a:rPr lang="en-US" altLang="en-US" sz="2000" dirty="0" smtClean="0"/>
              <a:t>Practical estimation. Add T-1 dummies</a:t>
            </a:r>
          </a:p>
          <a:p>
            <a:pPr lvl="1" eaLnBrk="1" hangingPunct="1">
              <a:lnSpc>
                <a:spcPct val="90000"/>
              </a:lnSpc>
            </a:pPr>
            <a:r>
              <a:rPr lang="en-US" altLang="en-US" sz="2000" dirty="0" smtClean="0"/>
              <a:t>Complication: Unbalanced panels are complicated</a:t>
            </a:r>
          </a:p>
          <a:p>
            <a:pPr lvl="1" eaLnBrk="1" hangingPunct="1">
              <a:lnSpc>
                <a:spcPct val="90000"/>
              </a:lnSpc>
            </a:pPr>
            <a:r>
              <a:rPr lang="en-US" altLang="en-US" sz="2000" dirty="0" smtClean="0"/>
              <a:t>Complication in recent applications: Vary large N </a:t>
            </a:r>
            <a:r>
              <a:rPr lang="en-US" altLang="en-US" sz="2000" i="1" dirty="0" smtClean="0"/>
              <a:t>and</a:t>
            </a:r>
            <a:r>
              <a:rPr lang="en-US" altLang="en-US" sz="2000" dirty="0" smtClean="0"/>
              <a:t> very large T </a:t>
            </a:r>
          </a:p>
        </p:txBody>
      </p:sp>
      <p:graphicFrame>
        <p:nvGraphicFramePr>
          <p:cNvPr id="109572" name="Object 4"/>
          <p:cNvGraphicFramePr>
            <a:graphicFrameLocks noChangeAspect="1"/>
          </p:cNvGraphicFramePr>
          <p:nvPr/>
        </p:nvGraphicFramePr>
        <p:xfrm>
          <a:off x="3429000" y="4038600"/>
          <a:ext cx="2971800" cy="539750"/>
        </p:xfrm>
        <a:graphic>
          <a:graphicData uri="http://schemas.openxmlformats.org/presentationml/2006/ole">
            <mc:AlternateContent xmlns:mc="http://schemas.openxmlformats.org/markup-compatibility/2006">
              <mc:Choice xmlns:v="urn:schemas-microsoft-com:vml" Requires="v">
                <p:oleObj spid="_x0000_s74770" name="Equation" r:id="rId4" imgW="1396394" imgH="253890" progId="Equation.DSMT4">
                  <p:embed/>
                </p:oleObj>
              </mc:Choice>
              <mc:Fallback>
                <p:oleObj name="Equation" r:id="rId4" imgW="1396394" imgH="25389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4038600"/>
                        <a:ext cx="2971800" cy="53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5532391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r>
              <a:rPr lang="en-US" altLang="en-US" smtClean="0"/>
              <a:t>Fixed Effects Estimators</a:t>
            </a:r>
          </a:p>
        </p:txBody>
      </p:sp>
      <p:sp>
        <p:nvSpPr>
          <p:cNvPr id="111619" name="Rectangle 3"/>
          <p:cNvSpPr>
            <a:spLocks noGrp="1" noChangeArrowheads="1"/>
          </p:cNvSpPr>
          <p:nvPr>
            <p:ph idx="1"/>
          </p:nvPr>
        </p:nvSpPr>
        <p:spPr/>
        <p:txBody>
          <a:bodyPr/>
          <a:lstStyle/>
          <a:p>
            <a:pPr eaLnBrk="1" hangingPunct="1">
              <a:buFont typeface="Wingdings" pitchFamily="2" charset="2"/>
              <a:buNone/>
            </a:pPr>
            <a:r>
              <a:rPr lang="en-US" altLang="en-US" smtClean="0"/>
              <a:t>Slope estimators, as usual with transformed data</a:t>
            </a:r>
          </a:p>
          <a:p>
            <a:pPr eaLnBrk="1" hangingPunct="1">
              <a:buFont typeface="Wingdings" pitchFamily="2" charset="2"/>
              <a:buNone/>
            </a:pPr>
            <a:endParaRPr lang="en-US" altLang="en-US" smtClean="0"/>
          </a:p>
        </p:txBody>
      </p:sp>
      <p:graphicFrame>
        <p:nvGraphicFramePr>
          <p:cNvPr id="111620" name="Object 4"/>
          <p:cNvGraphicFramePr>
            <a:graphicFrameLocks noChangeAspect="1"/>
          </p:cNvGraphicFramePr>
          <p:nvPr/>
        </p:nvGraphicFramePr>
        <p:xfrm>
          <a:off x="1447800" y="2895600"/>
          <a:ext cx="5786438" cy="2438400"/>
        </p:xfrm>
        <a:graphic>
          <a:graphicData uri="http://schemas.openxmlformats.org/presentationml/2006/ole">
            <mc:AlternateContent xmlns:mc="http://schemas.openxmlformats.org/markup-compatibility/2006">
              <mc:Choice xmlns:v="urn:schemas-microsoft-com:vml" Requires="v">
                <p:oleObj spid="_x0000_s75793" name="Equation" r:id="rId4" imgW="1778000" imgH="749300" progId="Equation.DSMT4">
                  <p:embed/>
                </p:oleObj>
              </mc:Choice>
              <mc:Fallback>
                <p:oleObj name="Equation" r:id="rId4" imgW="1778000" imgH="7493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895600"/>
                        <a:ext cx="5786438" cy="243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605868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eaLnBrk="1" hangingPunct="1"/>
            <a:r>
              <a:rPr lang="en-US" altLang="en-US" sz="2400" smtClean="0"/>
              <a:t>Unbalanced Panel Data</a:t>
            </a:r>
            <a:br>
              <a:rPr lang="en-US" altLang="en-US" sz="2400" smtClean="0"/>
            </a:br>
            <a:r>
              <a:rPr lang="en-US" altLang="en-US" sz="2400" smtClean="0"/>
              <a:t>(First 10 households in healthcare data)</a:t>
            </a:r>
          </a:p>
        </p:txBody>
      </p:sp>
      <p:graphicFrame>
        <p:nvGraphicFramePr>
          <p:cNvPr id="117763" name="Object 54"/>
          <p:cNvGraphicFramePr>
            <a:graphicFrameLocks noGrp="1" noChangeAspect="1"/>
          </p:cNvGraphicFramePr>
          <p:nvPr>
            <p:ph sz="half" idx="1"/>
          </p:nvPr>
        </p:nvGraphicFramePr>
        <p:xfrm>
          <a:off x="2114550" y="3738563"/>
          <a:ext cx="723900" cy="254000"/>
        </p:xfrm>
        <a:graphic>
          <a:graphicData uri="http://schemas.openxmlformats.org/presentationml/2006/ole">
            <mc:AlternateContent xmlns:mc="http://schemas.openxmlformats.org/markup-compatibility/2006">
              <mc:Choice xmlns:v="urn:schemas-microsoft-com:vml" Requires="v">
                <p:oleObj spid="_x0000_s76832" name="Equation" r:id="rId4" imgW="723586" imgH="253890" progId="Equation.DSMT4">
                  <p:embed/>
                </p:oleObj>
              </mc:Choice>
              <mc:Fallback>
                <p:oleObj name="Equation" r:id="rId4" imgW="723586" imgH="253890" progId="Equation.DSMT4">
                  <p:embed/>
                  <p:pic>
                    <p:nvPicPr>
                      <p:cNvPr id="0" name="Picture 2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4550" y="3738563"/>
                        <a:ext cx="723900" cy="25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7764" name="Object 53"/>
          <p:cNvGraphicFramePr>
            <a:graphicFrameLocks noChangeAspect="1"/>
          </p:cNvGraphicFramePr>
          <p:nvPr/>
        </p:nvGraphicFramePr>
        <p:xfrm>
          <a:off x="6629400" y="3048000"/>
          <a:ext cx="2057400" cy="749300"/>
        </p:xfrm>
        <a:graphic>
          <a:graphicData uri="http://schemas.openxmlformats.org/presentationml/2006/ole">
            <mc:AlternateContent xmlns:mc="http://schemas.openxmlformats.org/markup-compatibility/2006">
              <mc:Choice xmlns:v="urn:schemas-microsoft-com:vml" Requires="v">
                <p:oleObj spid="_x0000_s76833" name="Equation" r:id="rId6" imgW="698197" imgH="253890" progId="Equation.DSMT4">
                  <p:embed/>
                </p:oleObj>
              </mc:Choice>
              <mc:Fallback>
                <p:oleObj name="Equation" r:id="rId6" imgW="698197" imgH="253890" progId="Equation.DSMT4">
                  <p:embed/>
                  <p:pic>
                    <p:nvPicPr>
                      <p:cNvPr id="0"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9400" y="3048000"/>
                        <a:ext cx="2057400" cy="749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7765" name="Picture 5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2057400"/>
            <a:ext cx="644366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264604375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685800"/>
            <a:ext cx="8229600" cy="762000"/>
          </a:xfrm>
        </p:spPr>
        <p:txBody>
          <a:bodyPr/>
          <a:lstStyle/>
          <a:p>
            <a:pPr eaLnBrk="1" hangingPunct="1"/>
            <a:r>
              <a:rPr lang="en-US" altLang="en-US" smtClean="0"/>
              <a:t>Two Way FE with Unbalanced Data</a:t>
            </a:r>
          </a:p>
        </p:txBody>
      </p:sp>
      <p:graphicFrame>
        <p:nvGraphicFramePr>
          <p:cNvPr id="119811" name="Object 4"/>
          <p:cNvGraphicFramePr>
            <a:graphicFrameLocks noGrp="1" noChangeAspect="1"/>
          </p:cNvGraphicFramePr>
          <p:nvPr>
            <p:ph idx="1"/>
            <p:extLst>
              <p:ext uri="{D42A27DB-BD31-4B8C-83A1-F6EECF244321}">
                <p14:modId xmlns:p14="http://schemas.microsoft.com/office/powerpoint/2010/main" val="154551119"/>
              </p:ext>
            </p:extLst>
          </p:nvPr>
        </p:nvGraphicFramePr>
        <p:xfrm>
          <a:off x="1219199" y="1781231"/>
          <a:ext cx="6724265" cy="4467169"/>
        </p:xfrm>
        <a:graphic>
          <a:graphicData uri="http://schemas.openxmlformats.org/presentationml/2006/ole">
            <mc:AlternateContent xmlns:mc="http://schemas.openxmlformats.org/markup-compatibility/2006">
              <mc:Choice xmlns:v="urn:schemas-microsoft-com:vml" Requires="v">
                <p:oleObj spid="_x0000_s77842" name="Equation" r:id="rId4" imgW="3632200" imgH="2413000" progId="Equation.DSMT4">
                  <p:embed/>
                </p:oleObj>
              </mc:Choice>
              <mc:Fallback>
                <p:oleObj name="Equation" r:id="rId4" imgW="3632200" imgH="2413000" progId="Equation.DSMT4">
                  <p:embed/>
                  <p:pic>
                    <p:nvPicPr>
                      <p:cNvPr id="0" name="Picture 1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199" y="1781231"/>
                        <a:ext cx="6724265" cy="44671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055119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133600"/>
            <a:ext cx="7358063"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graphicFrame>
        <p:nvGraphicFramePr>
          <p:cNvPr id="121859" name="Object 3"/>
          <p:cNvGraphicFramePr>
            <a:graphicFrameLocks noChangeAspect="1"/>
          </p:cNvGraphicFramePr>
          <p:nvPr/>
        </p:nvGraphicFramePr>
        <p:xfrm>
          <a:off x="838200" y="685800"/>
          <a:ext cx="7483475" cy="1484313"/>
        </p:xfrm>
        <a:graphic>
          <a:graphicData uri="http://schemas.openxmlformats.org/presentationml/2006/ole">
            <mc:AlternateContent xmlns:mc="http://schemas.openxmlformats.org/markup-compatibility/2006">
              <mc:Choice xmlns:v="urn:schemas-microsoft-com:vml" Requires="v">
                <p:oleObj spid="_x0000_s78865" name="Equation" r:id="rId4" imgW="3517900" imgH="698500" progId="Equation.DSMT4">
                  <p:embed/>
                </p:oleObj>
              </mc:Choice>
              <mc:Fallback>
                <p:oleObj name="Equation" r:id="rId4" imgW="3517900" imgH="6985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685800"/>
                        <a:ext cx="7483475" cy="1484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685800" y="685800"/>
            <a:ext cx="7772400" cy="1066800"/>
          </a:xfrm>
          <a:prstGeom prst="rect">
            <a:avLst/>
          </a:prstGeom>
          <a:solidFill>
            <a:srgbClr val="FF0000">
              <a:alpha val="32157"/>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9782670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95400"/>
            <a:ext cx="8293100"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1228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75" y="3124200"/>
            <a:ext cx="83232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22884" name="TextBox 1"/>
          <p:cNvSpPr txBox="1">
            <a:spLocks noChangeArrowheads="1"/>
          </p:cNvSpPr>
          <p:nvPr/>
        </p:nvSpPr>
        <p:spPr bwMode="auto">
          <a:xfrm>
            <a:off x="2057400" y="838200"/>
            <a:ext cx="4724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altLang="en-US"/>
              <a:t>Textbook formula application.  This is incorrect.</a:t>
            </a:r>
          </a:p>
        </p:txBody>
      </p:sp>
      <p:sp>
        <p:nvSpPr>
          <p:cNvPr id="122885" name="TextBox 4"/>
          <p:cNvSpPr txBox="1">
            <a:spLocks noChangeArrowheads="1"/>
          </p:cNvSpPr>
          <p:nvPr/>
        </p:nvSpPr>
        <p:spPr bwMode="auto">
          <a:xfrm>
            <a:off x="2057400" y="2667000"/>
            <a:ext cx="6324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altLang="en-US"/>
              <a:t>Two way fixed effects as one way with time dummies</a:t>
            </a:r>
          </a:p>
        </p:txBody>
      </p:sp>
      <p:sp>
        <p:nvSpPr>
          <p:cNvPr id="2" name="Oval 1"/>
          <p:cNvSpPr/>
          <p:nvPr/>
        </p:nvSpPr>
        <p:spPr bwMode="auto">
          <a:xfrm>
            <a:off x="1752600" y="1974850"/>
            <a:ext cx="1447800" cy="685800"/>
          </a:xfrm>
          <a:prstGeom prst="ellipse">
            <a:avLst/>
          </a:prstGeom>
          <a:solidFill>
            <a:schemeClr val="bg2">
              <a:lumMod val="60000"/>
              <a:lumOff val="40000"/>
              <a:alpha val="21176"/>
            </a:schemeClr>
          </a:solidFill>
          <a:ln w="19050" cap="flat" cmpd="sng" algn="ctr">
            <a:solidFill>
              <a:schemeClr val="tx1"/>
            </a:solidFill>
            <a:prstDash val="solid"/>
            <a:round/>
            <a:headEnd type="none" w="med" len="med"/>
            <a:tailEnd type="none" w="med" len="med"/>
          </a:ln>
          <a:effectLst/>
        </p:spPr>
        <p:txBody>
          <a:bodyPr wrap="none"/>
          <a:lstStyle/>
          <a:p>
            <a:pPr>
              <a:defRPr/>
            </a:pPr>
            <a:endParaRPr lang="en-US">
              <a:cs typeface="+mn-cs"/>
            </a:endParaRPr>
          </a:p>
        </p:txBody>
      </p:sp>
      <p:sp>
        <p:nvSpPr>
          <p:cNvPr id="7" name="Oval 6"/>
          <p:cNvSpPr/>
          <p:nvPr/>
        </p:nvSpPr>
        <p:spPr bwMode="auto">
          <a:xfrm>
            <a:off x="1752600" y="4876800"/>
            <a:ext cx="1447800" cy="685800"/>
          </a:xfrm>
          <a:prstGeom prst="ellipse">
            <a:avLst/>
          </a:prstGeom>
          <a:solidFill>
            <a:schemeClr val="bg2">
              <a:lumMod val="60000"/>
              <a:lumOff val="40000"/>
              <a:alpha val="21176"/>
            </a:schemeClr>
          </a:solidFill>
          <a:ln w="19050" cap="flat" cmpd="sng" algn="ctr">
            <a:solidFill>
              <a:schemeClr val="tx1"/>
            </a:solidFill>
            <a:prstDash val="solid"/>
            <a:round/>
            <a:headEnd type="none" w="med" len="med"/>
            <a:tailEnd type="none" w="med" len="med"/>
          </a:ln>
          <a:effectLst/>
        </p:spPr>
        <p:txBody>
          <a:bodyPr wrap="none"/>
          <a:lstStyle/>
          <a:p>
            <a:pPr>
              <a:defRPr/>
            </a:pPr>
            <a:endParaRPr lang="en-US">
              <a:cs typeface="+mn-cs"/>
            </a:endParaRPr>
          </a:p>
        </p:txBody>
      </p:sp>
    </p:spTree>
    <p:extLst>
      <p:ext uri="{BB962C8B-B14F-4D97-AF65-F5344CB8AC3E}">
        <p14:creationId xmlns:p14="http://schemas.microsoft.com/office/powerpoint/2010/main" val="41981895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3.  The Random Effects Model</a:t>
            </a:r>
          </a:p>
        </p:txBody>
      </p:sp>
      <p:sp>
        <p:nvSpPr>
          <p:cNvPr id="13315" name="Rectangle 3"/>
          <p:cNvSpPr>
            <a:spLocks noGrp="1" noChangeArrowheads="1"/>
          </p:cNvSpPr>
          <p:nvPr>
            <p:ph type="body" sz="half" idx="1"/>
          </p:nvPr>
        </p:nvSpPr>
        <p:spPr>
          <a:xfrm>
            <a:off x="1066800" y="1828800"/>
            <a:ext cx="7162800" cy="4302125"/>
          </a:xfrm>
        </p:spPr>
        <p:txBody>
          <a:bodyPr/>
          <a:lstStyle/>
          <a:p>
            <a:pPr marL="0" indent="0" eaLnBrk="1" hangingPunct="1">
              <a:buNone/>
            </a:pPr>
            <a:r>
              <a:rPr lang="en-US" altLang="en-US" sz="2400" dirty="0" smtClean="0"/>
              <a:t>The random effects model</a:t>
            </a:r>
          </a:p>
          <a:p>
            <a:pPr eaLnBrk="1" hangingPunct="1"/>
            <a:endParaRPr lang="en-US" altLang="en-US" sz="2400" dirty="0" smtClean="0"/>
          </a:p>
          <a:p>
            <a:pPr eaLnBrk="1" hangingPunct="1"/>
            <a:endParaRPr lang="en-US" altLang="en-US" sz="2400" dirty="0" smtClean="0"/>
          </a:p>
          <a:p>
            <a:pPr eaLnBrk="1" hangingPunct="1"/>
            <a:endParaRPr lang="en-US" altLang="en-US" sz="2400" dirty="0" smtClean="0"/>
          </a:p>
          <a:p>
            <a:pPr eaLnBrk="1" hangingPunct="1"/>
            <a:endParaRPr lang="en-US" altLang="en-US" sz="2400" dirty="0" smtClean="0"/>
          </a:p>
          <a:p>
            <a:pPr eaLnBrk="1" hangingPunct="1"/>
            <a:endParaRPr lang="en-US" altLang="en-US" sz="2400" dirty="0" smtClean="0"/>
          </a:p>
          <a:p>
            <a:pPr marL="0" indent="0" eaLnBrk="1" hangingPunct="1">
              <a:buNone/>
            </a:pPr>
            <a:r>
              <a:rPr lang="en-US" altLang="en-US" sz="2400" dirty="0" smtClean="0"/>
              <a:t>c</a:t>
            </a:r>
            <a:r>
              <a:rPr lang="en-US" altLang="en-US" sz="2400" baseline="-25000" dirty="0" smtClean="0"/>
              <a:t>i</a:t>
            </a:r>
            <a:r>
              <a:rPr lang="en-US" altLang="en-US" sz="2400" dirty="0" smtClean="0"/>
              <a:t> is uncorrelated with </a:t>
            </a:r>
            <a:r>
              <a:rPr lang="en-US" altLang="en-US" sz="2400" b="1" dirty="0" err="1" smtClean="0"/>
              <a:t>x</a:t>
            </a:r>
            <a:r>
              <a:rPr lang="en-US" altLang="en-US" sz="2400" baseline="-25000" dirty="0" err="1" smtClean="0"/>
              <a:t>it</a:t>
            </a:r>
            <a:r>
              <a:rPr lang="en-US" altLang="en-US" sz="2400" dirty="0" smtClean="0"/>
              <a:t> for all t; </a:t>
            </a:r>
          </a:p>
          <a:p>
            <a:pPr lvl="1" eaLnBrk="1" hangingPunct="1">
              <a:buFontTx/>
              <a:buNone/>
            </a:pPr>
            <a:r>
              <a:rPr lang="en-US" altLang="en-US" sz="2000" dirty="0" smtClean="0"/>
              <a:t>          E[c</a:t>
            </a:r>
            <a:r>
              <a:rPr lang="en-US" altLang="en-US" sz="2000" baseline="-25000" dirty="0" smtClean="0"/>
              <a:t>i</a:t>
            </a:r>
            <a:r>
              <a:rPr lang="en-US" altLang="en-US" sz="2000" dirty="0" smtClean="0"/>
              <a:t> |</a:t>
            </a:r>
            <a:r>
              <a:rPr lang="en-US" altLang="en-US" sz="2000" b="1" dirty="0" smtClean="0"/>
              <a:t>X</a:t>
            </a:r>
            <a:r>
              <a:rPr lang="en-US" altLang="en-US" sz="2000" baseline="-25000" dirty="0" smtClean="0"/>
              <a:t>i</a:t>
            </a:r>
            <a:r>
              <a:rPr lang="en-US" altLang="en-US" sz="2000" dirty="0" smtClean="0"/>
              <a:t>] = 0</a:t>
            </a:r>
          </a:p>
          <a:p>
            <a:pPr lvl="1" eaLnBrk="1" hangingPunct="1">
              <a:buFontTx/>
              <a:buNone/>
            </a:pPr>
            <a:r>
              <a:rPr lang="en-US" altLang="en-US" sz="2000" dirty="0" smtClean="0"/>
              <a:t>          E[</a:t>
            </a:r>
            <a:r>
              <a:rPr lang="el-GR" altLang="en-US" sz="2000" dirty="0" smtClean="0"/>
              <a:t>ε</a:t>
            </a:r>
            <a:r>
              <a:rPr lang="en-US" altLang="en-US" sz="2000" baseline="-25000" dirty="0" err="1" smtClean="0"/>
              <a:t>it</a:t>
            </a:r>
            <a:r>
              <a:rPr lang="en-US" altLang="en-US" sz="2000" dirty="0" err="1" smtClean="0"/>
              <a:t>|</a:t>
            </a:r>
            <a:r>
              <a:rPr lang="en-US" altLang="en-US" sz="2000" b="1" dirty="0" err="1" smtClean="0"/>
              <a:t>X</a:t>
            </a:r>
            <a:r>
              <a:rPr lang="en-US" altLang="en-US" sz="2000" baseline="-25000" dirty="0" err="1" smtClean="0"/>
              <a:t>i</a:t>
            </a:r>
            <a:r>
              <a:rPr lang="en-US" altLang="en-US" sz="2000" dirty="0" err="1" smtClean="0"/>
              <a:t>,c</a:t>
            </a:r>
            <a:r>
              <a:rPr lang="en-US" altLang="en-US" sz="2000" baseline="-25000" dirty="0" err="1" smtClean="0"/>
              <a:t>i</a:t>
            </a:r>
            <a:r>
              <a:rPr lang="en-US" altLang="en-US" sz="2000" dirty="0" smtClean="0"/>
              <a:t>]=0</a:t>
            </a:r>
            <a:endParaRPr lang="el-GR" altLang="en-US" sz="2000" dirty="0" smtClean="0"/>
          </a:p>
        </p:txBody>
      </p:sp>
      <p:graphicFrame>
        <p:nvGraphicFramePr>
          <p:cNvPr id="13316" name="Object 4"/>
          <p:cNvGraphicFramePr>
            <a:graphicFrameLocks noGrp="1" noChangeAspect="1"/>
          </p:cNvGraphicFramePr>
          <p:nvPr>
            <p:ph sz="quarter" idx="2"/>
          </p:nvPr>
        </p:nvGraphicFramePr>
        <p:xfrm>
          <a:off x="1828800" y="2438400"/>
          <a:ext cx="5408613" cy="1966913"/>
        </p:xfrm>
        <a:graphic>
          <a:graphicData uri="http://schemas.openxmlformats.org/presentationml/2006/ole">
            <mc:AlternateContent xmlns:mc="http://schemas.openxmlformats.org/markup-compatibility/2006">
              <mc:Choice xmlns:v="urn:schemas-microsoft-com:vml" Requires="v">
                <p:oleObj spid="_x0000_s81938" name="Equation" r:id="rId4" imgW="3352800" imgH="1219200" progId="Equation.DSMT4">
                  <p:embed/>
                </p:oleObj>
              </mc:Choice>
              <mc:Fallback>
                <p:oleObj name="Equation" r:id="rId4" imgW="3352800" imgH="1219200" progId="Equation.DSMT4">
                  <p:embed/>
                  <p:pic>
                    <p:nvPicPr>
                      <p:cNvPr id="0" name="Picture 1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438400"/>
                        <a:ext cx="5408613" cy="1966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7" name="Rectangle 12"/>
          <p:cNvSpPr>
            <a:spLocks noChangeArrowheads="1"/>
          </p:cNvSpPr>
          <p:nvPr/>
        </p:nvSpPr>
        <p:spPr bwMode="auto">
          <a:xfrm>
            <a:off x="1066800" y="4495800"/>
            <a:ext cx="4724400" cy="1219200"/>
          </a:xfrm>
          <a:prstGeom prst="rect">
            <a:avLst/>
          </a:prstGeom>
          <a:solidFill>
            <a:srgbClr val="0099FF">
              <a:alpha val="25098"/>
            </a:srgbClr>
          </a:solidFill>
          <a:ln w="19050">
            <a:solidFill>
              <a:schemeClr val="tx1"/>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375859978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685800"/>
            <a:ext cx="8229600" cy="533400"/>
          </a:xfrm>
        </p:spPr>
        <p:txBody>
          <a:bodyPr/>
          <a:lstStyle/>
          <a:p>
            <a:pPr eaLnBrk="1" hangingPunct="1"/>
            <a:r>
              <a:rPr lang="en-US" altLang="en-US" smtClean="0"/>
              <a:t>Random vs. Fixed Effects</a:t>
            </a:r>
          </a:p>
        </p:txBody>
      </p:sp>
      <p:sp>
        <p:nvSpPr>
          <p:cNvPr id="15363" name="Rectangle 3"/>
          <p:cNvSpPr>
            <a:spLocks noGrp="1" noChangeArrowheads="1"/>
          </p:cNvSpPr>
          <p:nvPr>
            <p:ph idx="1"/>
          </p:nvPr>
        </p:nvSpPr>
        <p:spPr>
          <a:xfrm>
            <a:off x="609600" y="1600200"/>
            <a:ext cx="8229600" cy="4302125"/>
          </a:xfrm>
        </p:spPr>
        <p:txBody>
          <a:bodyPr/>
          <a:lstStyle/>
          <a:p>
            <a:pPr eaLnBrk="1" hangingPunct="1"/>
            <a:r>
              <a:rPr lang="en-US" altLang="en-US" smtClean="0"/>
              <a:t>Random Effects</a:t>
            </a:r>
          </a:p>
          <a:p>
            <a:pPr lvl="1" eaLnBrk="1" hangingPunct="1"/>
            <a:r>
              <a:rPr lang="en-US" altLang="en-US" smtClean="0"/>
              <a:t>Small number of parameters</a:t>
            </a:r>
          </a:p>
          <a:p>
            <a:pPr lvl="1" eaLnBrk="1" hangingPunct="1"/>
            <a:r>
              <a:rPr lang="en-US" altLang="en-US" smtClean="0"/>
              <a:t>Efficient estimation</a:t>
            </a:r>
          </a:p>
          <a:p>
            <a:pPr lvl="1" eaLnBrk="1" hangingPunct="1"/>
            <a:r>
              <a:rPr lang="en-US" altLang="en-US" smtClean="0"/>
              <a:t>Objectionable orthogonality assumption (c</a:t>
            </a:r>
            <a:r>
              <a:rPr lang="en-US" altLang="en-US" baseline="-25000" smtClean="0"/>
              <a:t>i</a:t>
            </a:r>
            <a:r>
              <a:rPr lang="en-US" altLang="en-US" smtClean="0"/>
              <a:t> </a:t>
            </a:r>
            <a:r>
              <a:rPr lang="en-US" altLang="en-US" smtClean="0">
                <a:sym typeface="Symbol" pitchFamily="18" charset="2"/>
              </a:rPr>
              <a:t></a:t>
            </a:r>
            <a:r>
              <a:rPr lang="en-US" altLang="en-US" smtClean="0"/>
              <a:t> </a:t>
            </a:r>
            <a:r>
              <a:rPr lang="en-US" altLang="en-US" b="1" smtClean="0"/>
              <a:t>X</a:t>
            </a:r>
            <a:r>
              <a:rPr lang="en-US" altLang="en-US" baseline="-25000" smtClean="0"/>
              <a:t>i</a:t>
            </a:r>
            <a:r>
              <a:rPr lang="en-US" altLang="en-US" smtClean="0"/>
              <a:t>)</a:t>
            </a:r>
          </a:p>
          <a:p>
            <a:pPr eaLnBrk="1" hangingPunct="1"/>
            <a:r>
              <a:rPr lang="en-US" altLang="en-US" smtClean="0"/>
              <a:t>Fixed Effects</a:t>
            </a:r>
          </a:p>
          <a:p>
            <a:pPr lvl="1" eaLnBrk="1" hangingPunct="1"/>
            <a:r>
              <a:rPr lang="en-US" altLang="en-US" smtClean="0"/>
              <a:t>Robust – generally consistent</a:t>
            </a:r>
          </a:p>
          <a:p>
            <a:pPr lvl="1" eaLnBrk="1" hangingPunct="1"/>
            <a:r>
              <a:rPr lang="en-US" altLang="en-US" smtClean="0"/>
              <a:t>Large number of parameters</a:t>
            </a:r>
          </a:p>
          <a:p>
            <a:pPr lvl="1" eaLnBrk="1" hangingPunct="1"/>
            <a:r>
              <a:rPr lang="en-US" altLang="en-US" smtClean="0"/>
              <a:t>More reasonable assumption</a:t>
            </a:r>
          </a:p>
          <a:p>
            <a:pPr lvl="1" eaLnBrk="1" hangingPunct="1"/>
            <a:r>
              <a:rPr lang="en-US" altLang="en-US" smtClean="0"/>
              <a:t>Precludes time invariant regressors  </a:t>
            </a:r>
            <a:r>
              <a:rPr lang="en-US" altLang="en-US" b="1" smtClean="0">
                <a:sym typeface="Wingdings" pitchFamily="2" charset="2"/>
              </a:rPr>
              <a:t></a:t>
            </a:r>
            <a:r>
              <a:rPr lang="en-US" altLang="en-US" smtClean="0">
                <a:sym typeface="Wingdings" pitchFamily="2" charset="2"/>
              </a:rPr>
              <a:t> </a:t>
            </a:r>
            <a:endParaRPr lang="en-US" altLang="en-US" smtClean="0"/>
          </a:p>
          <a:p>
            <a:pPr eaLnBrk="1" hangingPunct="1"/>
            <a:r>
              <a:rPr lang="en-US" altLang="en-US" smtClean="0"/>
              <a:t>Which is the more reasonable model?</a:t>
            </a:r>
          </a:p>
        </p:txBody>
      </p:sp>
    </p:spTree>
    <p:extLst>
      <p:ext uri="{BB962C8B-B14F-4D97-AF65-F5344CB8AC3E}">
        <p14:creationId xmlns:p14="http://schemas.microsoft.com/office/powerpoint/2010/main" val="311445553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n-US" altLang="en-US" smtClean="0"/>
              <a:t>Mundlak’s Estimator</a:t>
            </a:r>
          </a:p>
        </p:txBody>
      </p:sp>
      <p:graphicFrame>
        <p:nvGraphicFramePr>
          <p:cNvPr id="107523" name="Object 4"/>
          <p:cNvGraphicFramePr>
            <a:graphicFrameLocks noChangeAspect="1"/>
          </p:cNvGraphicFramePr>
          <p:nvPr/>
        </p:nvGraphicFramePr>
        <p:xfrm>
          <a:off x="1143000" y="2755900"/>
          <a:ext cx="7315200" cy="3644900"/>
        </p:xfrm>
        <a:graphic>
          <a:graphicData uri="http://schemas.openxmlformats.org/presentationml/2006/ole">
            <mc:AlternateContent xmlns:mc="http://schemas.openxmlformats.org/markup-compatibility/2006">
              <mc:Choice xmlns:v="urn:schemas-microsoft-com:vml" Requires="v">
                <p:oleObj spid="_x0000_s107537" name="Equation" r:id="rId4" imgW="3340100" imgH="1663700" progId="Equation.DSMT4">
                  <p:embed/>
                </p:oleObj>
              </mc:Choice>
              <mc:Fallback>
                <p:oleObj name="Equation" r:id="rId4" imgW="3340100" imgH="16637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755900"/>
                        <a:ext cx="7315200" cy="3644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7524" name="Text Box 5"/>
          <p:cNvSpPr txBox="1">
            <a:spLocks noChangeArrowheads="1"/>
          </p:cNvSpPr>
          <p:nvPr/>
        </p:nvSpPr>
        <p:spPr bwMode="auto">
          <a:xfrm>
            <a:off x="1143000" y="19812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ltLang="en-US" b="1">
                <a:latin typeface="Tahoma" pitchFamily="34" charset="0"/>
              </a:rPr>
              <a:t>Mundlak, Y., “On the Pooling of Time Series and Cross Section Data, Econometrica, 46, </a:t>
            </a:r>
            <a:r>
              <a:rPr lang="en-US" altLang="en-US" b="1">
                <a:solidFill>
                  <a:srgbClr val="000000"/>
                </a:solidFill>
                <a:latin typeface="Tahoma" pitchFamily="34" charset="0"/>
              </a:rPr>
              <a:t>1978</a:t>
            </a:r>
            <a:r>
              <a:rPr lang="en-US" altLang="en-US" b="1">
                <a:latin typeface="Tahoma" pitchFamily="34" charset="0"/>
              </a:rPr>
              <a:t>, pp. 69-85.</a:t>
            </a:r>
          </a:p>
        </p:txBody>
      </p:sp>
      <p:sp>
        <p:nvSpPr>
          <p:cNvPr id="107525" name="Rectangle 6"/>
          <p:cNvSpPr>
            <a:spLocks noChangeArrowheads="1"/>
          </p:cNvSpPr>
          <p:nvPr/>
        </p:nvSpPr>
        <p:spPr bwMode="auto">
          <a:xfrm>
            <a:off x="4114800" y="2667000"/>
            <a:ext cx="3962400" cy="609600"/>
          </a:xfrm>
          <a:prstGeom prst="rect">
            <a:avLst/>
          </a:prstGeom>
          <a:solidFill>
            <a:srgbClr val="8B00EA">
              <a:alpha val="21960"/>
            </a:srgbClr>
          </a:solidFill>
          <a:ln w="38100">
            <a:solidFill>
              <a:srgbClr val="FF3300"/>
            </a:solidFill>
            <a:miter lim="800000"/>
            <a:headEnd/>
            <a:tailEnd/>
          </a:ln>
        </p:spPr>
        <p:txBody>
          <a:bodyPr wrap="none" anchor="ct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319880834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4"/>
          <p:cNvSpPr>
            <a:spLocks noGrp="1" noChangeArrowheads="1"/>
          </p:cNvSpPr>
          <p:nvPr>
            <p:ph type="title"/>
          </p:nvPr>
        </p:nvSpPr>
        <p:spPr/>
        <p:txBody>
          <a:bodyPr/>
          <a:lstStyle/>
          <a:p>
            <a:pPr eaLnBrk="1" hangingPunct="1"/>
            <a:r>
              <a:rPr lang="en-US" altLang="en-US" smtClean="0"/>
              <a:t>Mundlak Form of FE Model</a:t>
            </a:r>
          </a:p>
        </p:txBody>
      </p:sp>
      <p:sp>
        <p:nvSpPr>
          <p:cNvPr id="146435" name="Text Box 5"/>
          <p:cNvSpPr txBox="1">
            <a:spLocks noChangeArrowheads="1"/>
          </p:cNvSpPr>
          <p:nvPr/>
        </p:nvSpPr>
        <p:spPr bwMode="auto">
          <a:xfrm>
            <a:off x="381000" y="1828800"/>
            <a:ext cx="8534400"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altLang="en-US" sz="1400" b="1" dirty="0">
                <a:latin typeface="Courier New" pitchFamily="49" charset="0"/>
              </a:rPr>
              <a:t>+--------+--------------+----------------+--------+--------+----------+</a:t>
            </a:r>
          </a:p>
          <a:p>
            <a:r>
              <a:rPr lang="en-US" altLang="en-US" sz="1400" b="1" dirty="0">
                <a:latin typeface="Courier New" pitchFamily="49" charset="0"/>
              </a:rPr>
              <a:t>|Variable| Coefficient  | Standard Error |b/St.</a:t>
            </a:r>
            <a:r>
              <a:rPr lang="en-US" altLang="en-US" sz="1400" b="1" dirty="0" err="1">
                <a:latin typeface="Courier New" pitchFamily="49" charset="0"/>
              </a:rPr>
              <a:t>Er</a:t>
            </a:r>
            <a:r>
              <a:rPr lang="en-US" altLang="en-US" sz="1400" b="1" dirty="0">
                <a:latin typeface="Courier New" pitchFamily="49" charset="0"/>
              </a:rPr>
              <a:t>.|P[|Z|&gt;z]| Mean of X|</a:t>
            </a:r>
          </a:p>
          <a:p>
            <a:r>
              <a:rPr lang="en-US" altLang="en-US" sz="1400" b="1" dirty="0">
                <a:latin typeface="Courier New" pitchFamily="49" charset="0"/>
              </a:rPr>
              <a:t>+--------+--------------+----------------+--------+--------+----------+</a:t>
            </a:r>
          </a:p>
          <a:p>
            <a:r>
              <a:rPr lang="en-US" altLang="en-US" sz="1400" b="1" u="sng" dirty="0">
                <a:solidFill>
                  <a:srgbClr val="FF0000"/>
                </a:solidFill>
                <a:latin typeface="Courier New" pitchFamily="49" charset="0"/>
              </a:rPr>
              <a:t>x(</a:t>
            </a:r>
            <a:r>
              <a:rPr lang="en-US" altLang="en-US" sz="1400" b="1" u="sng" dirty="0" err="1">
                <a:solidFill>
                  <a:srgbClr val="FF0000"/>
                </a:solidFill>
                <a:latin typeface="Courier New" pitchFamily="49" charset="0"/>
              </a:rPr>
              <a:t>i,t</a:t>
            </a:r>
            <a:r>
              <a:rPr lang="en-US" altLang="en-US" sz="1400" b="1" u="sng" dirty="0">
                <a:solidFill>
                  <a:srgbClr val="FF0000"/>
                </a:solidFill>
                <a:latin typeface="Courier New" pitchFamily="49" charset="0"/>
              </a:rPr>
              <a:t>)</a:t>
            </a:r>
          </a:p>
          <a:p>
            <a:r>
              <a:rPr lang="en-US" altLang="en-US" sz="1400" b="1" dirty="0">
                <a:latin typeface="Courier New" pitchFamily="49" charset="0"/>
              </a:rPr>
              <a:t> OCC     |    -.02021384       .01375165    -1.470   .1416    .51116447</a:t>
            </a:r>
          </a:p>
          <a:p>
            <a:r>
              <a:rPr lang="en-US" altLang="en-US" sz="1400" b="1" dirty="0">
                <a:latin typeface="Courier New" pitchFamily="49" charset="0"/>
              </a:rPr>
              <a:t> SMSA    |    -.04250645       .01951727    -2.178   .0294    .65378151</a:t>
            </a:r>
          </a:p>
          <a:p>
            <a:r>
              <a:rPr lang="en-US" altLang="en-US" sz="1400" b="1" dirty="0">
                <a:latin typeface="Courier New" pitchFamily="49" charset="0"/>
              </a:rPr>
              <a:t> MS      |    -.02946444       .01915264    -1.538   .1240    .81440576</a:t>
            </a:r>
          </a:p>
          <a:p>
            <a:r>
              <a:rPr lang="en-US" altLang="en-US" sz="1400" b="1" dirty="0">
                <a:latin typeface="Courier New" pitchFamily="49" charset="0"/>
              </a:rPr>
              <a:t> EXP     |     .09665711       .00119262    81.046   .0000   19.8537815</a:t>
            </a:r>
          </a:p>
          <a:p>
            <a:r>
              <a:rPr lang="en-US" altLang="en-US" sz="1400" b="1" u="sng" dirty="0">
                <a:solidFill>
                  <a:srgbClr val="FF0000"/>
                </a:solidFill>
                <a:latin typeface="Courier New" pitchFamily="49" charset="0"/>
              </a:rPr>
              <a:t>z(</a:t>
            </a:r>
            <a:r>
              <a:rPr lang="en-US" altLang="en-US" sz="1400" b="1" u="sng" dirty="0" err="1">
                <a:solidFill>
                  <a:srgbClr val="FF0000"/>
                </a:solidFill>
                <a:latin typeface="Courier New" pitchFamily="49" charset="0"/>
              </a:rPr>
              <a:t>i</a:t>
            </a:r>
            <a:r>
              <a:rPr lang="en-US" altLang="en-US" sz="1400" b="1" u="sng" dirty="0">
                <a:solidFill>
                  <a:srgbClr val="FF0000"/>
                </a:solidFill>
                <a:latin typeface="Courier New" pitchFamily="49" charset="0"/>
              </a:rPr>
              <a:t>)</a:t>
            </a:r>
          </a:p>
          <a:p>
            <a:r>
              <a:rPr lang="en-US" altLang="en-US" sz="1400" b="1" dirty="0">
                <a:latin typeface="Courier New" pitchFamily="49" charset="0"/>
              </a:rPr>
              <a:t> FEM     |    -.34322129       .05725632    -5.994   .0000    .11260504</a:t>
            </a:r>
          </a:p>
          <a:p>
            <a:r>
              <a:rPr lang="en-US" altLang="en-US" sz="1400" b="1" dirty="0">
                <a:latin typeface="Courier New" pitchFamily="49" charset="0"/>
              </a:rPr>
              <a:t> ED      |     .05099781       .00575551     8.861   .0000   12.8453782</a:t>
            </a:r>
          </a:p>
          <a:p>
            <a:r>
              <a:rPr lang="en-US" altLang="en-US" sz="1400" b="1" u="sng" dirty="0">
                <a:solidFill>
                  <a:srgbClr val="FF0000"/>
                </a:solidFill>
                <a:latin typeface="Courier New" pitchFamily="49" charset="0"/>
              </a:rPr>
              <a:t>Means of x(</a:t>
            </a:r>
            <a:r>
              <a:rPr lang="en-US" altLang="en-US" sz="1400" b="1" u="sng" dirty="0" err="1">
                <a:solidFill>
                  <a:srgbClr val="FF0000"/>
                </a:solidFill>
                <a:latin typeface="Courier New" pitchFamily="49" charset="0"/>
              </a:rPr>
              <a:t>I,t</a:t>
            </a:r>
            <a:r>
              <a:rPr lang="en-US" altLang="en-US" sz="1400" b="1" u="sng" dirty="0">
                <a:solidFill>
                  <a:srgbClr val="FF0000"/>
                </a:solidFill>
                <a:latin typeface="Courier New" pitchFamily="49" charset="0"/>
              </a:rPr>
              <a:t>) and constant</a:t>
            </a:r>
          </a:p>
          <a:p>
            <a:r>
              <a:rPr lang="en-US" altLang="en-US" sz="1400" b="1" dirty="0">
                <a:latin typeface="Courier New" pitchFamily="49" charset="0"/>
              </a:rPr>
              <a:t> Constant|    5.72655261       .10300460    55.595   .0000</a:t>
            </a:r>
          </a:p>
          <a:p>
            <a:r>
              <a:rPr lang="en-US" altLang="en-US" sz="1400" b="1" dirty="0">
                <a:latin typeface="Courier New" pitchFamily="49" charset="0"/>
              </a:rPr>
              <a:t> OCCB    |    -.10850252       .03635921    -2.984   .0028    .51116447</a:t>
            </a:r>
          </a:p>
          <a:p>
            <a:r>
              <a:rPr lang="en-US" altLang="en-US" sz="1400" b="1" dirty="0">
                <a:latin typeface="Courier New" pitchFamily="49" charset="0"/>
              </a:rPr>
              <a:t> SMSAB   |     .22934020       .03282197     6.987   .0000    .65378151</a:t>
            </a:r>
          </a:p>
          <a:p>
            <a:r>
              <a:rPr lang="en-US" altLang="en-US" sz="1400" b="1" dirty="0">
                <a:latin typeface="Courier New" pitchFamily="49" charset="0"/>
              </a:rPr>
              <a:t> MSB     |     .20453332       .05329948     3.837   .0001    .81440576</a:t>
            </a:r>
          </a:p>
          <a:p>
            <a:r>
              <a:rPr lang="en-US" altLang="en-US" sz="1400" b="1" dirty="0">
                <a:latin typeface="Courier New" pitchFamily="49" charset="0"/>
              </a:rPr>
              <a:t> EXPB    |    -.08988632       .00165025   -54.468   .0000   19.8537815</a:t>
            </a:r>
          </a:p>
          <a:p>
            <a:r>
              <a:rPr lang="en-US" altLang="en-US" sz="1400" b="1" dirty="0">
                <a:latin typeface="Courier New" pitchFamily="49" charset="0"/>
              </a:rPr>
              <a:t>Estimates:  </a:t>
            </a:r>
            <a:r>
              <a:rPr lang="en-US" altLang="en-US" sz="1400" b="1" dirty="0" err="1">
                <a:latin typeface="Courier New" pitchFamily="49" charset="0"/>
              </a:rPr>
              <a:t>Var</a:t>
            </a:r>
            <a:r>
              <a:rPr lang="en-US" altLang="en-US" sz="1400" b="1" dirty="0">
                <a:latin typeface="Courier New" pitchFamily="49" charset="0"/>
              </a:rPr>
              <a:t>[e]              =   .0235632</a:t>
            </a:r>
          </a:p>
          <a:p>
            <a:r>
              <a:rPr lang="en-US" altLang="en-US" sz="1400" b="1" dirty="0">
                <a:latin typeface="Courier New" pitchFamily="49" charset="0"/>
              </a:rPr>
              <a:t>            </a:t>
            </a:r>
            <a:r>
              <a:rPr lang="en-US" altLang="en-US" sz="1400" b="1" dirty="0" err="1">
                <a:latin typeface="Courier New" pitchFamily="49" charset="0"/>
              </a:rPr>
              <a:t>Var</a:t>
            </a:r>
            <a:r>
              <a:rPr lang="en-US" altLang="en-US" sz="1400" b="1" dirty="0">
                <a:latin typeface="Courier New" pitchFamily="49" charset="0"/>
              </a:rPr>
              <a:t>[u]              =   .0773825</a:t>
            </a:r>
          </a:p>
        </p:txBody>
      </p:sp>
    </p:spTree>
    <p:extLst>
      <p:ext uri="{BB962C8B-B14F-4D97-AF65-F5344CB8AC3E}">
        <p14:creationId xmlns:p14="http://schemas.microsoft.com/office/powerpoint/2010/main" val="40883389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685800"/>
            <a:ext cx="8305800" cy="1371600"/>
          </a:xfrm>
        </p:spPr>
        <p:txBody>
          <a:bodyPr/>
          <a:lstStyle/>
          <a:p>
            <a:r>
              <a:rPr lang="en-US" altLang="en-US" dirty="0" err="1" smtClean="0"/>
              <a:t>Mundlak’s</a:t>
            </a:r>
            <a:r>
              <a:rPr lang="en-US" altLang="en-US" dirty="0" smtClean="0"/>
              <a:t> Approach for an FE Model </a:t>
            </a:r>
            <a:br>
              <a:rPr lang="en-US" altLang="en-US" dirty="0" smtClean="0"/>
            </a:br>
            <a:r>
              <a:rPr lang="en-US" altLang="en-US" dirty="0" smtClean="0"/>
              <a:t>with Time Invariant Variables</a:t>
            </a:r>
          </a:p>
        </p:txBody>
      </p:sp>
      <p:graphicFrame>
        <p:nvGraphicFramePr>
          <p:cNvPr id="110595" name="Object 2"/>
          <p:cNvGraphicFramePr>
            <a:graphicFrameLocks noGrp="1" noChangeAspect="1"/>
          </p:cNvGraphicFramePr>
          <p:nvPr>
            <p:ph idx="1"/>
          </p:nvPr>
        </p:nvGraphicFramePr>
        <p:xfrm>
          <a:off x="1074989" y="2438400"/>
          <a:ext cx="7055427" cy="3200400"/>
        </p:xfrm>
        <a:graphic>
          <a:graphicData uri="http://schemas.openxmlformats.org/presentationml/2006/ole">
            <mc:AlternateContent xmlns:mc="http://schemas.openxmlformats.org/markup-compatibility/2006">
              <mc:Choice xmlns:v="urn:schemas-microsoft-com:vml" Requires="v">
                <p:oleObj spid="_x0000_s111634" name="Equation" r:id="rId4" imgW="3695700" imgH="1676400" progId="Equation.DSMT4">
                  <p:embed/>
                </p:oleObj>
              </mc:Choice>
              <mc:Fallback>
                <p:oleObj name="Equation" r:id="rId4" imgW="3695700" imgH="1676400" progId="Equation.DSMT4">
                  <p:embed/>
                  <p:pic>
                    <p:nvPicPr>
                      <p:cNvPr id="0" name="Picture 1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4989" y="2438400"/>
                        <a:ext cx="7055427" cy="320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7273519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4.  Error Components Model</a:t>
            </a:r>
          </a:p>
        </p:txBody>
      </p:sp>
      <p:sp>
        <p:nvSpPr>
          <p:cNvPr id="17411" name="Rectangle 3"/>
          <p:cNvSpPr>
            <a:spLocks noGrp="1" noChangeArrowheads="1"/>
          </p:cNvSpPr>
          <p:nvPr>
            <p:ph idx="1"/>
          </p:nvPr>
        </p:nvSpPr>
        <p:spPr/>
        <p:txBody>
          <a:bodyPr/>
          <a:lstStyle/>
          <a:p>
            <a:pPr eaLnBrk="1" hangingPunct="1">
              <a:buFont typeface="Wingdings" pitchFamily="2" charset="2"/>
              <a:buNone/>
            </a:pPr>
            <a:r>
              <a:rPr lang="en-US" altLang="en-US" smtClean="0"/>
              <a:t>Generalized Regression Model</a:t>
            </a:r>
          </a:p>
        </p:txBody>
      </p:sp>
      <p:graphicFrame>
        <p:nvGraphicFramePr>
          <p:cNvPr id="17412" name="Object 4"/>
          <p:cNvGraphicFramePr>
            <a:graphicFrameLocks noChangeAspect="1"/>
          </p:cNvGraphicFramePr>
          <p:nvPr/>
        </p:nvGraphicFramePr>
        <p:xfrm>
          <a:off x="533400" y="2895600"/>
          <a:ext cx="4432300" cy="2854325"/>
        </p:xfrm>
        <a:graphic>
          <a:graphicData uri="http://schemas.openxmlformats.org/presentationml/2006/ole">
            <mc:AlternateContent xmlns:mc="http://schemas.openxmlformats.org/markup-compatibility/2006">
              <mc:Choice xmlns:v="urn:schemas-microsoft-com:vml" Requires="v">
                <p:oleObj spid="_x0000_s82976" name="Equation" r:id="rId4" imgW="2286000" imgH="1473200" progId="Equation.DSMT4">
                  <p:embed/>
                </p:oleObj>
              </mc:Choice>
              <mc:Fallback>
                <p:oleObj name="Equation" r:id="rId4" imgW="2286000" imgH="1473200" progId="Equation.DSMT4">
                  <p:embed/>
                  <p:pic>
                    <p:nvPicPr>
                      <p:cNvPr id="0" name="Picture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895600"/>
                        <a:ext cx="4432300" cy="2854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413" name="Object 5"/>
          <p:cNvGraphicFramePr>
            <a:graphicFrameLocks noChangeAspect="1"/>
          </p:cNvGraphicFramePr>
          <p:nvPr/>
        </p:nvGraphicFramePr>
        <p:xfrm>
          <a:off x="2643188" y="3200400"/>
          <a:ext cx="6221412" cy="1898650"/>
        </p:xfrm>
        <a:graphic>
          <a:graphicData uri="http://schemas.openxmlformats.org/presentationml/2006/ole">
            <mc:AlternateContent xmlns:mc="http://schemas.openxmlformats.org/markup-compatibility/2006">
              <mc:Choice xmlns:v="urn:schemas-microsoft-com:vml" Requires="v">
                <p:oleObj spid="_x0000_s82977" name="Equation" r:id="rId6" imgW="3162300" imgH="965200" progId="Equation.DSMT4">
                  <p:embed/>
                </p:oleObj>
              </mc:Choice>
              <mc:Fallback>
                <p:oleObj name="Equation" r:id="rId6" imgW="3162300" imgH="965200" progId="Equation.DSMT4">
                  <p:embed/>
                  <p:pic>
                    <p:nvPicPr>
                      <p:cNvPr id="0"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3188" y="3200400"/>
                        <a:ext cx="6221412" cy="189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9336983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81000" y="685800"/>
            <a:ext cx="8229600" cy="1143000"/>
          </a:xfrm>
        </p:spPr>
        <p:txBody>
          <a:bodyPr/>
          <a:lstStyle/>
          <a:p>
            <a:pPr eaLnBrk="1" hangingPunct="1"/>
            <a:r>
              <a:rPr lang="en-US" altLang="en-US" smtClean="0"/>
              <a:t>Generalized Least Squares</a:t>
            </a:r>
          </a:p>
        </p:txBody>
      </p:sp>
      <p:graphicFrame>
        <p:nvGraphicFramePr>
          <p:cNvPr id="37891" name="Object 4"/>
          <p:cNvGraphicFramePr>
            <a:graphicFrameLocks noChangeAspect="1"/>
          </p:cNvGraphicFramePr>
          <p:nvPr/>
        </p:nvGraphicFramePr>
        <p:xfrm>
          <a:off x="1295400" y="2330450"/>
          <a:ext cx="6232525" cy="3165475"/>
        </p:xfrm>
        <a:graphic>
          <a:graphicData uri="http://schemas.openxmlformats.org/presentationml/2006/ole">
            <mc:AlternateContent xmlns:mc="http://schemas.openxmlformats.org/markup-compatibility/2006">
              <mc:Choice xmlns:v="urn:schemas-microsoft-com:vml" Requires="v">
                <p:oleObj spid="_x0000_s89105" name="Equation" r:id="rId4" imgW="2501900" imgH="1270000" progId="Equation.DSMT4">
                  <p:embed/>
                </p:oleObj>
              </mc:Choice>
              <mc:Fallback>
                <p:oleObj name="Equation" r:id="rId4" imgW="2501900" imgH="12700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330450"/>
                        <a:ext cx="6232525" cy="316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4601242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533400"/>
            <a:ext cx="8229600" cy="914400"/>
          </a:xfrm>
        </p:spPr>
        <p:txBody>
          <a:bodyPr/>
          <a:lstStyle/>
          <a:p>
            <a:pPr eaLnBrk="1" hangingPunct="1"/>
            <a:r>
              <a:rPr lang="en-US" altLang="en-US" smtClean="0"/>
              <a:t>Estimators for the Variances</a:t>
            </a:r>
          </a:p>
        </p:txBody>
      </p:sp>
      <p:graphicFrame>
        <p:nvGraphicFramePr>
          <p:cNvPr id="48131" name="Object 4"/>
          <p:cNvGraphicFramePr>
            <a:graphicFrameLocks noChangeAspect="1"/>
          </p:cNvGraphicFramePr>
          <p:nvPr/>
        </p:nvGraphicFramePr>
        <p:xfrm>
          <a:off x="381000" y="1524000"/>
          <a:ext cx="7905750" cy="4405313"/>
        </p:xfrm>
        <a:graphic>
          <a:graphicData uri="http://schemas.openxmlformats.org/presentationml/2006/ole">
            <mc:AlternateContent xmlns:mc="http://schemas.openxmlformats.org/markup-compatibility/2006">
              <mc:Choice xmlns:v="urn:schemas-microsoft-com:vml" Requires="v">
                <p:oleObj spid="_x0000_s90129" name="Equation" r:id="rId4" imgW="4673600" imgH="2603500" progId="Equation.DSMT4">
                  <p:embed/>
                </p:oleObj>
              </mc:Choice>
              <mc:Fallback>
                <p:oleObj name="Equation" r:id="rId4" imgW="4673600" imgH="26035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524000"/>
                        <a:ext cx="7905750" cy="4405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132" name="Rectangle 3"/>
          <p:cNvSpPr>
            <a:spLocks noChangeArrowheads="1"/>
          </p:cNvSpPr>
          <p:nvPr/>
        </p:nvSpPr>
        <p:spPr bwMode="auto">
          <a:xfrm>
            <a:off x="2362200" y="2286000"/>
            <a:ext cx="4724400" cy="9144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48133" name="Rectangle 4"/>
          <p:cNvSpPr>
            <a:spLocks noChangeArrowheads="1"/>
          </p:cNvSpPr>
          <p:nvPr/>
        </p:nvSpPr>
        <p:spPr bwMode="auto">
          <a:xfrm>
            <a:off x="2362200" y="3581400"/>
            <a:ext cx="4724400" cy="9144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48134" name="Rectangle 5"/>
          <p:cNvSpPr>
            <a:spLocks noChangeArrowheads="1"/>
          </p:cNvSpPr>
          <p:nvPr/>
        </p:nvSpPr>
        <p:spPr bwMode="auto">
          <a:xfrm>
            <a:off x="1066800" y="4876800"/>
            <a:ext cx="7315200" cy="9906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30817575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688975"/>
            <a:ext cx="8229600" cy="1139825"/>
          </a:xfrm>
        </p:spPr>
        <p:txBody>
          <a:bodyPr/>
          <a:lstStyle/>
          <a:p>
            <a:pPr eaLnBrk="1" hangingPunct="1"/>
            <a:r>
              <a:rPr lang="en-US" altLang="en-US" dirty="0" smtClean="0"/>
              <a:t>Computing Variance Estimators</a:t>
            </a:r>
            <a:br>
              <a:rPr lang="en-US" altLang="en-US" dirty="0" smtClean="0"/>
            </a:br>
            <a:r>
              <a:rPr lang="en-US" altLang="en-US" dirty="0" smtClean="0"/>
              <a:t>for Cornwell and Rupert</a:t>
            </a:r>
          </a:p>
        </p:txBody>
      </p:sp>
      <p:graphicFrame>
        <p:nvGraphicFramePr>
          <p:cNvPr id="56323" name="Object 4"/>
          <p:cNvGraphicFramePr>
            <a:graphicFrameLocks noChangeAspect="1"/>
          </p:cNvGraphicFramePr>
          <p:nvPr/>
        </p:nvGraphicFramePr>
        <p:xfrm>
          <a:off x="990600" y="2133600"/>
          <a:ext cx="7391400" cy="3830638"/>
        </p:xfrm>
        <a:graphic>
          <a:graphicData uri="http://schemas.openxmlformats.org/presentationml/2006/ole">
            <mc:AlternateContent xmlns:mc="http://schemas.openxmlformats.org/markup-compatibility/2006">
              <mc:Choice xmlns:v="urn:schemas-microsoft-com:vml" Requires="v">
                <p:oleObj spid="_x0000_s94226" name="Equation" r:id="rId4" imgW="4165600" imgH="2159000" progId="Equation.DSMT4">
                  <p:embed/>
                </p:oleObj>
              </mc:Choice>
              <mc:Fallback>
                <p:oleObj name="Equation" r:id="rId4" imgW="4165600" imgH="2159000" progId="Equation.DSMT4">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133600"/>
                        <a:ext cx="7391400" cy="3830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5484178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en-US" smtClean="0"/>
              <a:t>Testing for Effects: An LM Test</a:t>
            </a:r>
          </a:p>
        </p:txBody>
      </p:sp>
      <p:graphicFrame>
        <p:nvGraphicFramePr>
          <p:cNvPr id="60419" name="Object 4"/>
          <p:cNvGraphicFramePr>
            <a:graphicFrameLocks noChangeAspect="1"/>
          </p:cNvGraphicFramePr>
          <p:nvPr/>
        </p:nvGraphicFramePr>
        <p:xfrm>
          <a:off x="1108075" y="2133600"/>
          <a:ext cx="6808788" cy="3830638"/>
        </p:xfrm>
        <a:graphic>
          <a:graphicData uri="http://schemas.openxmlformats.org/presentationml/2006/ole">
            <mc:AlternateContent xmlns:mc="http://schemas.openxmlformats.org/markup-compatibility/2006">
              <mc:Choice xmlns:v="urn:schemas-microsoft-com:vml" Requires="v">
                <p:oleObj spid="_x0000_s95249" name="Equation" r:id="rId4" imgW="3733800" imgH="2082800" progId="Equation.DSMT4">
                  <p:embed/>
                </p:oleObj>
              </mc:Choice>
              <mc:Fallback>
                <p:oleObj name="Equation" r:id="rId4" imgW="3733800" imgH="208280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8075" y="2133600"/>
                        <a:ext cx="6808788" cy="3830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420" name="Rectangle 3"/>
          <p:cNvSpPr>
            <a:spLocks noChangeArrowheads="1"/>
          </p:cNvSpPr>
          <p:nvPr/>
        </p:nvSpPr>
        <p:spPr bwMode="auto">
          <a:xfrm>
            <a:off x="1109663" y="2438400"/>
            <a:ext cx="6867525" cy="10668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60421" name="Rectangle 3"/>
          <p:cNvSpPr>
            <a:spLocks noChangeArrowheads="1"/>
          </p:cNvSpPr>
          <p:nvPr/>
        </p:nvSpPr>
        <p:spPr bwMode="auto">
          <a:xfrm>
            <a:off x="1066800" y="3978275"/>
            <a:ext cx="6910388" cy="2041525"/>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297463479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p:txBody>
          <a:bodyPr/>
          <a:lstStyle/>
          <a:p>
            <a:pPr eaLnBrk="1" hangingPunct="1"/>
            <a:r>
              <a:rPr lang="en-US" altLang="en-US" smtClean="0"/>
              <a:t>LM Tests</a:t>
            </a:r>
          </a:p>
        </p:txBody>
      </p:sp>
      <p:sp>
        <p:nvSpPr>
          <p:cNvPr id="62467" name="Text Box 5"/>
          <p:cNvSpPr txBox="1">
            <a:spLocks noChangeArrowheads="1"/>
          </p:cNvSpPr>
          <p:nvPr/>
        </p:nvSpPr>
        <p:spPr bwMode="auto">
          <a:xfrm>
            <a:off x="381000" y="1828800"/>
            <a:ext cx="8458200"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sz="1400" b="1">
                <a:latin typeface="Courier New" pitchFamily="49" charset="0"/>
              </a:rPr>
              <a:t>+--------------------------------------------------+</a:t>
            </a:r>
          </a:p>
          <a:p>
            <a:r>
              <a:rPr lang="en-US" altLang="en-US" sz="1400" b="1">
                <a:latin typeface="Courier New" pitchFamily="49" charset="0"/>
              </a:rPr>
              <a:t>| Random Effects Model: v(i,t) = e(i,t) + u(i)     | Unbalanced Panel</a:t>
            </a:r>
          </a:p>
          <a:p>
            <a:r>
              <a:rPr lang="en-US" altLang="en-US" sz="1400" b="1">
                <a:latin typeface="Courier New" pitchFamily="49" charset="0"/>
              </a:rPr>
              <a:t>| Estimates:  Var[e]              =   .216794D+02  | #(T=1) = 1525</a:t>
            </a:r>
          </a:p>
          <a:p>
            <a:r>
              <a:rPr lang="en-US" altLang="en-US" sz="1400" b="1">
                <a:latin typeface="Courier New" pitchFamily="49" charset="0"/>
              </a:rPr>
              <a:t>|             Var[u]              =   .958560D+01  | #(T=2) = 1079</a:t>
            </a:r>
          </a:p>
          <a:p>
            <a:r>
              <a:rPr lang="en-US" altLang="en-US" sz="1400" b="1">
                <a:latin typeface="Courier New" pitchFamily="49" charset="0"/>
              </a:rPr>
              <a:t>|             Corr[v(i,t),v(i,s)] =   .306592      | #(T=3) =  825</a:t>
            </a:r>
          </a:p>
          <a:p>
            <a:r>
              <a:rPr lang="en-US" altLang="en-US" sz="1400" b="1">
                <a:latin typeface="Courier New" pitchFamily="49" charset="0"/>
              </a:rPr>
              <a:t>| Lagrange Multiplier Test vs. Model (3) = </a:t>
            </a:r>
            <a:r>
              <a:rPr lang="en-US" altLang="en-US" sz="1400" b="1">
                <a:solidFill>
                  <a:srgbClr val="FF3300"/>
                </a:solidFill>
                <a:latin typeface="Courier New" pitchFamily="49" charset="0"/>
              </a:rPr>
              <a:t>4419.33</a:t>
            </a:r>
            <a:r>
              <a:rPr lang="en-US" altLang="en-US" sz="1400" b="1">
                <a:latin typeface="Courier New" pitchFamily="49" charset="0"/>
              </a:rPr>
              <a:t> | #(T=4) =  926</a:t>
            </a:r>
          </a:p>
          <a:p>
            <a:r>
              <a:rPr lang="en-US" altLang="en-US" sz="1400" b="1">
                <a:latin typeface="Courier New" pitchFamily="49" charset="0"/>
              </a:rPr>
              <a:t>| ( 1 df, prob value =  .000000)                   | #(T=5) = 1051</a:t>
            </a:r>
          </a:p>
          <a:p>
            <a:r>
              <a:rPr lang="en-US" altLang="en-US" sz="1400" b="1">
                <a:latin typeface="Courier New" pitchFamily="49" charset="0"/>
              </a:rPr>
              <a:t>| (High values of LM favor FEM/REM over CR model.) | #(T=6) = 1200</a:t>
            </a:r>
          </a:p>
          <a:p>
            <a:r>
              <a:rPr lang="en-US" altLang="en-US" sz="1400" b="1">
                <a:latin typeface="Courier New" pitchFamily="49" charset="0"/>
              </a:rPr>
              <a:t>| Baltagi-Li form of LM Statistic =        </a:t>
            </a:r>
            <a:r>
              <a:rPr lang="en-US" altLang="en-US" sz="1400" b="1">
                <a:solidFill>
                  <a:srgbClr val="FF3300"/>
                </a:solidFill>
                <a:latin typeface="Courier New" pitchFamily="49" charset="0"/>
              </a:rPr>
              <a:t>1618.75</a:t>
            </a:r>
            <a:r>
              <a:rPr lang="en-US" altLang="en-US" sz="1400" b="1">
                <a:latin typeface="Courier New" pitchFamily="49" charset="0"/>
              </a:rPr>
              <a:t> | #(T=7) =  887</a:t>
            </a:r>
          </a:p>
          <a:p>
            <a:r>
              <a:rPr lang="en-US" altLang="en-US" sz="1400" b="1">
                <a:latin typeface="Courier New" pitchFamily="49" charset="0"/>
              </a:rPr>
              <a:t>+--------------------------------------------------+</a:t>
            </a:r>
          </a:p>
          <a:p>
            <a:r>
              <a:rPr lang="en-US" altLang="en-US" sz="1400" b="1">
                <a:latin typeface="Courier New" pitchFamily="49" charset="0"/>
              </a:rPr>
              <a:t>+--------------------------------------------------+</a:t>
            </a:r>
          </a:p>
          <a:p>
            <a:r>
              <a:rPr lang="en-US" altLang="en-US" sz="1400" b="1">
                <a:latin typeface="Courier New" pitchFamily="49" charset="0"/>
              </a:rPr>
              <a:t>| Random Effects Model: v(i,t) = e(i,t) + u(i)     |</a:t>
            </a:r>
          </a:p>
          <a:p>
            <a:r>
              <a:rPr lang="en-US" altLang="en-US" sz="1400" b="1">
                <a:latin typeface="Courier New" pitchFamily="49" charset="0"/>
              </a:rPr>
              <a:t>| Estimates:  Var[e]              =   .210257D+02  | Balanced Panel</a:t>
            </a:r>
          </a:p>
          <a:p>
            <a:r>
              <a:rPr lang="en-US" altLang="en-US" sz="1400" b="1">
                <a:latin typeface="Courier New" pitchFamily="49" charset="0"/>
              </a:rPr>
              <a:t>|             Var[u]              =   .860646D+01  | T = 7</a:t>
            </a:r>
          </a:p>
          <a:p>
            <a:r>
              <a:rPr lang="en-US" altLang="en-US" sz="1400" b="1">
                <a:latin typeface="Courier New" pitchFamily="49" charset="0"/>
              </a:rPr>
              <a:t>|             Corr[v(i,t),v(i,s)] =   .290444      |</a:t>
            </a:r>
          </a:p>
          <a:p>
            <a:r>
              <a:rPr lang="en-US" altLang="en-US" sz="1400" b="1">
                <a:latin typeface="Courier New" pitchFamily="49" charset="0"/>
              </a:rPr>
              <a:t>| Lagrange Multiplier Test vs. Model (3) = </a:t>
            </a:r>
            <a:r>
              <a:rPr lang="en-US" altLang="en-US" sz="1400" b="1">
                <a:solidFill>
                  <a:srgbClr val="FF3300"/>
                </a:solidFill>
                <a:latin typeface="Courier New" pitchFamily="49" charset="0"/>
              </a:rPr>
              <a:t>1561.57</a:t>
            </a:r>
            <a:r>
              <a:rPr lang="en-US" altLang="en-US" sz="1400" b="1">
                <a:latin typeface="Courier New" pitchFamily="49" charset="0"/>
              </a:rPr>
              <a:t> |</a:t>
            </a:r>
          </a:p>
          <a:p>
            <a:r>
              <a:rPr lang="en-US" altLang="en-US" sz="1400" b="1">
                <a:latin typeface="Courier New" pitchFamily="49" charset="0"/>
              </a:rPr>
              <a:t>| ( 1 df, prob value =  .000000)                   |</a:t>
            </a:r>
          </a:p>
          <a:p>
            <a:r>
              <a:rPr lang="en-US" altLang="en-US" sz="1400" b="1">
                <a:latin typeface="Courier New" pitchFamily="49" charset="0"/>
              </a:rPr>
              <a:t>| (High values of LM favor FEM/REM over CR model.) |</a:t>
            </a:r>
          </a:p>
          <a:p>
            <a:r>
              <a:rPr lang="en-US" altLang="en-US" sz="1400" b="1">
                <a:latin typeface="Courier New" pitchFamily="49" charset="0"/>
              </a:rPr>
              <a:t>| Baltagi-Li form of LM Statistic =        </a:t>
            </a:r>
            <a:r>
              <a:rPr lang="en-US" altLang="en-US" sz="1400" b="1">
                <a:solidFill>
                  <a:srgbClr val="FF3300"/>
                </a:solidFill>
                <a:latin typeface="Courier New" pitchFamily="49" charset="0"/>
              </a:rPr>
              <a:t>1561.57</a:t>
            </a:r>
            <a:r>
              <a:rPr lang="en-US" altLang="en-US" sz="1400" b="1">
                <a:latin typeface="Courier New" pitchFamily="49" charset="0"/>
              </a:rPr>
              <a:t> |</a:t>
            </a:r>
          </a:p>
          <a:p>
            <a:r>
              <a:rPr lang="en-US" altLang="en-US" sz="1400" b="1">
                <a:latin typeface="Courier New" pitchFamily="49" charset="0"/>
              </a:rPr>
              <a:t>+--------------------------------------------------+</a:t>
            </a:r>
          </a:p>
        </p:txBody>
      </p:sp>
      <p:sp>
        <p:nvSpPr>
          <p:cNvPr id="62468" name="Text Box 6"/>
          <p:cNvSpPr txBox="1">
            <a:spLocks noChangeArrowheads="1"/>
          </p:cNvSpPr>
          <p:nvPr/>
        </p:nvSpPr>
        <p:spPr bwMode="auto">
          <a:xfrm>
            <a:off x="533400" y="6159500"/>
            <a:ext cx="82296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sz="1400" b="1">
                <a:latin typeface="Tahoma" pitchFamily="34" charset="0"/>
              </a:rPr>
              <a:t>REGRESS ; Lhs=docvis ; Rhs=one,hhninc,age,female,educ ; panel $</a:t>
            </a:r>
          </a:p>
        </p:txBody>
      </p:sp>
    </p:spTree>
    <p:extLst>
      <p:ext uri="{BB962C8B-B14F-4D97-AF65-F5344CB8AC3E}">
        <p14:creationId xmlns:p14="http://schemas.microsoft.com/office/powerpoint/2010/main" val="35299326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Grp="1" noChangeArrowheads="1"/>
          </p:cNvSpPr>
          <p:nvPr>
            <p:ph type="title"/>
          </p:nvPr>
        </p:nvSpPr>
        <p:spPr>
          <a:xfrm>
            <a:off x="248474" y="457200"/>
            <a:ext cx="6533326" cy="609600"/>
          </a:xfrm>
        </p:spPr>
        <p:txBody>
          <a:bodyPr/>
          <a:lstStyle/>
          <a:p>
            <a:pPr eaLnBrk="1" hangingPunct="1"/>
            <a:r>
              <a:rPr lang="en-US" altLang="en-US" smtClean="0"/>
              <a:t>A One Way REM</a:t>
            </a:r>
          </a:p>
        </p:txBody>
      </p:sp>
      <p:pic>
        <p:nvPicPr>
          <p:cNvPr id="7270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 y="1184476"/>
            <a:ext cx="80931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65218454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152400"/>
            <a:ext cx="8229600" cy="762000"/>
          </a:xfrm>
        </p:spPr>
        <p:txBody>
          <a:bodyPr/>
          <a:lstStyle/>
          <a:p>
            <a:pPr eaLnBrk="1" hangingPunct="1"/>
            <a:r>
              <a:rPr lang="en-US" altLang="en-US" dirty="0" smtClean="0"/>
              <a:t>Two Way REM</a:t>
            </a:r>
          </a:p>
        </p:txBody>
      </p:sp>
      <p:pic>
        <p:nvPicPr>
          <p:cNvPr id="747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219200"/>
            <a:ext cx="7240588"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4756" name="Rectangle 1"/>
          <p:cNvSpPr>
            <a:spLocks noChangeArrowheads="1"/>
          </p:cNvSpPr>
          <p:nvPr/>
        </p:nvSpPr>
        <p:spPr bwMode="auto">
          <a:xfrm>
            <a:off x="1187450" y="2362200"/>
            <a:ext cx="4527550" cy="685800"/>
          </a:xfrm>
          <a:prstGeom prst="rect">
            <a:avLst/>
          </a:prstGeom>
          <a:solidFill>
            <a:srgbClr val="FFC000">
              <a:alpha val="18823"/>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74757" name="Rectangle 5"/>
          <p:cNvSpPr>
            <a:spLocks noChangeArrowheads="1"/>
          </p:cNvSpPr>
          <p:nvPr/>
        </p:nvSpPr>
        <p:spPr bwMode="auto">
          <a:xfrm>
            <a:off x="1187450" y="3048000"/>
            <a:ext cx="4527550" cy="1447800"/>
          </a:xfrm>
          <a:prstGeom prst="rect">
            <a:avLst/>
          </a:prstGeom>
          <a:solidFill>
            <a:srgbClr val="CCECFF">
              <a:alpha val="18823"/>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cxnSp>
        <p:nvCxnSpPr>
          <p:cNvPr id="74758" name="Straight Arrow Connector 3"/>
          <p:cNvCxnSpPr>
            <a:cxnSpLocks noChangeShapeType="1"/>
          </p:cNvCxnSpPr>
          <p:nvPr/>
        </p:nvCxnSpPr>
        <p:spPr bwMode="auto">
          <a:xfrm flipH="1" flipV="1">
            <a:off x="5791200" y="2768600"/>
            <a:ext cx="1447800" cy="12700"/>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4759" name="Straight Arrow Connector 8"/>
          <p:cNvCxnSpPr>
            <a:cxnSpLocks noChangeShapeType="1"/>
          </p:cNvCxnSpPr>
          <p:nvPr/>
        </p:nvCxnSpPr>
        <p:spPr bwMode="auto">
          <a:xfrm flipH="1">
            <a:off x="5791200" y="3408363"/>
            <a:ext cx="1143000" cy="0"/>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4760" name="Straight Arrow Connector 9"/>
          <p:cNvCxnSpPr>
            <a:cxnSpLocks noChangeShapeType="1"/>
          </p:cNvCxnSpPr>
          <p:nvPr/>
        </p:nvCxnSpPr>
        <p:spPr bwMode="auto">
          <a:xfrm flipH="1">
            <a:off x="5791200" y="3733800"/>
            <a:ext cx="1143000" cy="0"/>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4761" name="TextBox 4"/>
          <p:cNvSpPr txBox="1">
            <a:spLocks noChangeArrowheads="1"/>
          </p:cNvSpPr>
          <p:nvPr/>
        </p:nvSpPr>
        <p:spPr bwMode="auto">
          <a:xfrm>
            <a:off x="6934200" y="3276600"/>
            <a:ext cx="914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sz="1400" b="1"/>
              <a:t>Note sum = .102705</a:t>
            </a:r>
          </a:p>
        </p:txBody>
      </p:sp>
      <p:cxnSp>
        <p:nvCxnSpPr>
          <p:cNvPr id="74762" name="Straight Arrow Connector 7"/>
          <p:cNvCxnSpPr>
            <a:cxnSpLocks noChangeShapeType="1"/>
          </p:cNvCxnSpPr>
          <p:nvPr/>
        </p:nvCxnSpPr>
        <p:spPr bwMode="auto">
          <a:xfrm flipV="1">
            <a:off x="7239000" y="2781300"/>
            <a:ext cx="0" cy="571500"/>
          </a:xfrm>
          <a:prstGeom prst="straightConnector1">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01091903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mtClean="0"/>
              <a:t>A Hausman Test for FE vs. RE</a:t>
            </a:r>
          </a:p>
        </p:txBody>
      </p:sp>
      <p:graphicFrame>
        <p:nvGraphicFramePr>
          <p:cNvPr id="789535" name="Group 31"/>
          <p:cNvGraphicFramePr>
            <a:graphicFrameLocks noGrp="1"/>
          </p:cNvGraphicFramePr>
          <p:nvPr>
            <p:ph type="tbl" idx="1"/>
          </p:nvPr>
        </p:nvGraphicFramePr>
        <p:xfrm>
          <a:off x="457200" y="2625725"/>
          <a:ext cx="8229600" cy="2687928"/>
        </p:xfrm>
        <a:graphic>
          <a:graphicData uri="http://schemas.openxmlformats.org/drawingml/2006/table">
            <a:tbl>
              <a:tblPr/>
              <a:tblGrid>
                <a:gridCol w="2743200"/>
                <a:gridCol w="2743200"/>
                <a:gridCol w="2743200"/>
              </a:tblGrid>
              <a:tr h="895879">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Estimator</a:t>
                      </a:r>
                    </a:p>
                  </a:txBody>
                  <a:tcPr marT="45652" marB="4565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Random Effects</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E[c</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a:t>
                      </a:r>
                      <a:r>
                        <a:rPr kumimoji="0" lang="en-US" sz="2400" b="1" i="0" u="none" strike="noStrike" cap="none" normalizeH="0" baseline="0" smtClean="0">
                          <a:ln>
                            <a:noFill/>
                          </a:ln>
                          <a:solidFill>
                            <a:schemeClr val="tx1"/>
                          </a:solidFill>
                          <a:effectLst/>
                          <a:latin typeface="Tahoma" pitchFamily="34" charset="0"/>
                        </a:rPr>
                        <a:t>X</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 = 0</a:t>
                      </a:r>
                    </a:p>
                  </a:txBody>
                  <a:tcPr marT="45652" marB="456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Fixed Effects</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E[c</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a:t>
                      </a:r>
                      <a:r>
                        <a:rPr kumimoji="0" lang="en-US" sz="2400" b="1" i="0" u="none" strike="noStrike" cap="none" normalizeH="0" baseline="0" smtClean="0">
                          <a:ln>
                            <a:noFill/>
                          </a:ln>
                          <a:solidFill>
                            <a:schemeClr val="tx1"/>
                          </a:solidFill>
                          <a:effectLst/>
                          <a:latin typeface="Tahoma" pitchFamily="34" charset="0"/>
                        </a:rPr>
                        <a:t>X</a:t>
                      </a:r>
                      <a:r>
                        <a:rPr kumimoji="0" lang="en-US" sz="2400" b="0" i="0" u="none" strike="noStrike" cap="none" normalizeH="0" baseline="-25000" smtClean="0">
                          <a:ln>
                            <a:noFill/>
                          </a:ln>
                          <a:solidFill>
                            <a:schemeClr val="tx1"/>
                          </a:solidFill>
                          <a:effectLst/>
                          <a:latin typeface="Tahoma" pitchFamily="34" charset="0"/>
                        </a:rPr>
                        <a:t>i</a:t>
                      </a:r>
                      <a:r>
                        <a:rPr kumimoji="0" lang="en-US" sz="2400" b="0" i="0" u="none" strike="noStrike" cap="none" normalizeH="0" baseline="0" smtClean="0">
                          <a:ln>
                            <a:noFill/>
                          </a:ln>
                          <a:solidFill>
                            <a:schemeClr val="tx1"/>
                          </a:solidFill>
                          <a:effectLst/>
                          <a:latin typeface="Tahoma" pitchFamily="34" charset="0"/>
                        </a:rPr>
                        <a:t>] ≠ 0</a:t>
                      </a:r>
                    </a:p>
                  </a:txBody>
                  <a:tcPr marT="45652" marB="4565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5879">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FGLS </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(Random Effects)</a:t>
                      </a:r>
                    </a:p>
                  </a:txBody>
                  <a:tcPr marT="45652" marB="4565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 and Efficient</a:t>
                      </a:r>
                    </a:p>
                  </a:txBody>
                  <a:tcPr marT="45652" marB="456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Inconsistent</a:t>
                      </a:r>
                    </a:p>
                  </a:txBody>
                  <a:tcPr marT="45652" marB="4565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5879">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LSDV</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(Fixed Effects)</a:t>
                      </a:r>
                    </a:p>
                  </a:txBody>
                  <a:tcPr marT="45652" marB="4565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Inefficient</a:t>
                      </a:r>
                    </a:p>
                  </a:txBody>
                  <a:tcPr marT="45652" marB="456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Consistent</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400" b="0" i="0" u="none" strike="noStrike" cap="none" normalizeH="0" baseline="0" smtClean="0">
                          <a:ln>
                            <a:noFill/>
                          </a:ln>
                          <a:solidFill>
                            <a:schemeClr val="tx1"/>
                          </a:solidFill>
                          <a:effectLst/>
                          <a:latin typeface="Tahoma" pitchFamily="34" charset="0"/>
                        </a:rPr>
                        <a:t>Possibly Efficient</a:t>
                      </a:r>
                    </a:p>
                  </a:txBody>
                  <a:tcPr marT="45652" marB="4565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5571216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en-US" altLang="en-US" smtClean="0"/>
              <a:t>A Variable Addition Test</a:t>
            </a:r>
          </a:p>
        </p:txBody>
      </p:sp>
      <p:sp>
        <p:nvSpPr>
          <p:cNvPr id="87043" name="Rectangle 3"/>
          <p:cNvSpPr>
            <a:spLocks noGrp="1" noChangeArrowheads="1"/>
          </p:cNvSpPr>
          <p:nvPr>
            <p:ph idx="1"/>
          </p:nvPr>
        </p:nvSpPr>
        <p:spPr/>
        <p:txBody>
          <a:bodyPr/>
          <a:lstStyle/>
          <a:p>
            <a:pPr eaLnBrk="1" hangingPunct="1"/>
            <a:r>
              <a:rPr lang="en-US" altLang="en-US" smtClean="0"/>
              <a:t>Asymptotically equivalent to Hausman</a:t>
            </a:r>
          </a:p>
          <a:p>
            <a:pPr eaLnBrk="1" hangingPunct="1"/>
            <a:r>
              <a:rPr lang="en-US" altLang="en-US" smtClean="0"/>
              <a:t>Also equivalent to Mundlak formulation</a:t>
            </a:r>
          </a:p>
          <a:p>
            <a:pPr eaLnBrk="1" hangingPunct="1"/>
            <a:r>
              <a:rPr lang="en-US" altLang="en-US" smtClean="0"/>
              <a:t>In the random effects model, using FGLS</a:t>
            </a:r>
          </a:p>
          <a:p>
            <a:pPr lvl="1" eaLnBrk="1" hangingPunct="1"/>
            <a:r>
              <a:rPr lang="en-US" altLang="en-US" smtClean="0"/>
              <a:t>Only applies to time varying variables</a:t>
            </a:r>
          </a:p>
          <a:p>
            <a:pPr lvl="1" eaLnBrk="1" hangingPunct="1"/>
            <a:r>
              <a:rPr lang="en-US" altLang="en-US" smtClean="0"/>
              <a:t>Add expanded group means to the regression (i.e., observation i,t gets same group means for all t.</a:t>
            </a:r>
          </a:p>
          <a:p>
            <a:pPr lvl="1" eaLnBrk="1" hangingPunct="1"/>
            <a:r>
              <a:rPr lang="en-US" altLang="en-US" smtClean="0"/>
              <a:t>Use standard F or Wald test to test for coefficients on means equal to 0.  Large F or chi-squared weighs against random effects specification.</a:t>
            </a:r>
          </a:p>
        </p:txBody>
      </p:sp>
    </p:spTree>
    <p:extLst>
      <p:ext uri="{BB962C8B-B14F-4D97-AF65-F5344CB8AC3E}">
        <p14:creationId xmlns:p14="http://schemas.microsoft.com/office/powerpoint/2010/main" val="220618933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Grp="1" noChangeArrowheads="1"/>
          </p:cNvSpPr>
          <p:nvPr>
            <p:ph type="title"/>
          </p:nvPr>
        </p:nvSpPr>
        <p:spPr>
          <a:xfrm>
            <a:off x="457200" y="641350"/>
            <a:ext cx="8229600" cy="685800"/>
          </a:xfrm>
        </p:spPr>
        <p:txBody>
          <a:bodyPr/>
          <a:lstStyle/>
          <a:p>
            <a:pPr eaLnBrk="1" hangingPunct="1"/>
            <a:r>
              <a:rPr lang="en-US" altLang="en-US" smtClean="0"/>
              <a:t>Means Added</a:t>
            </a:r>
          </a:p>
        </p:txBody>
      </p:sp>
      <p:pic>
        <p:nvPicPr>
          <p:cNvPr id="921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27150"/>
            <a:ext cx="846455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92164" name="Rectangle 1"/>
          <p:cNvSpPr>
            <a:spLocks noChangeArrowheads="1"/>
          </p:cNvSpPr>
          <p:nvPr/>
        </p:nvSpPr>
        <p:spPr bwMode="auto">
          <a:xfrm>
            <a:off x="1581150" y="1981200"/>
            <a:ext cx="3657600" cy="1860550"/>
          </a:xfrm>
          <a:prstGeom prst="rect">
            <a:avLst/>
          </a:prstGeom>
          <a:solidFill>
            <a:srgbClr val="FFC000">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5" name="Rectangle 1"/>
          <p:cNvSpPr>
            <a:spLocks noChangeArrowheads="1"/>
          </p:cNvSpPr>
          <p:nvPr/>
        </p:nvSpPr>
        <p:spPr bwMode="auto">
          <a:xfrm>
            <a:off x="3200400" y="762000"/>
            <a:ext cx="2743200" cy="565150"/>
          </a:xfrm>
          <a:prstGeom prst="rect">
            <a:avLst/>
          </a:prstGeom>
          <a:solidFill>
            <a:srgbClr val="FFC000">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279532577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ltLang="en-US" smtClean="0"/>
              <a:t>Wu (Variable Addition) Test</a:t>
            </a:r>
          </a:p>
        </p:txBody>
      </p:sp>
      <p:pic>
        <p:nvPicPr>
          <p:cNvPr id="942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14600"/>
            <a:ext cx="85852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122363726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p:spPr>
        <p:txBody>
          <a:bodyPr/>
          <a:lstStyle/>
          <a:p>
            <a:r>
              <a:rPr lang="en-US" sz="3600" smtClean="0"/>
              <a:t>Appendix</a:t>
            </a:r>
            <a:r>
              <a:rPr lang="en-US" smtClean="0"/>
              <a:t/>
            </a:r>
            <a:br>
              <a:rPr lang="en-US" smtClean="0"/>
            </a:br>
            <a:r>
              <a:rPr lang="en-US" smtClean="0"/>
              <a:t>Derivations and Expressions</a:t>
            </a:r>
            <a:endParaRPr lang="en-US"/>
          </a:p>
        </p:txBody>
      </p:sp>
      <p:sp>
        <p:nvSpPr>
          <p:cNvPr id="3" name="Rectangle 2"/>
          <p:cNvSpPr/>
          <p:nvPr/>
        </p:nvSpPr>
        <p:spPr bwMode="auto">
          <a:xfrm>
            <a:off x="533400" y="685800"/>
            <a:ext cx="8153400" cy="5867400"/>
          </a:xfrm>
          <a:prstGeom prst="rect">
            <a:avLst/>
          </a:prstGeom>
          <a:solidFill>
            <a:srgbClr val="FF000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81000" y="152400"/>
            <a:ext cx="8229600" cy="838200"/>
          </a:xfrm>
        </p:spPr>
        <p:txBody>
          <a:bodyPr/>
          <a:lstStyle/>
          <a:p>
            <a:pPr eaLnBrk="1" hangingPunct="1"/>
            <a:r>
              <a:rPr lang="en-US" altLang="en-US" smtClean="0"/>
              <a:t>Estimating the Variance for OLS</a:t>
            </a:r>
          </a:p>
        </p:txBody>
      </p:sp>
      <p:graphicFrame>
        <p:nvGraphicFramePr>
          <p:cNvPr id="29699" name="Object 4"/>
          <p:cNvGraphicFramePr>
            <a:graphicFrameLocks noGrp="1" noChangeAspect="1"/>
          </p:cNvGraphicFramePr>
          <p:nvPr>
            <p:ph idx="1"/>
            <p:extLst>
              <p:ext uri="{D42A27DB-BD31-4B8C-83A1-F6EECF244321}">
                <p14:modId xmlns:p14="http://schemas.microsoft.com/office/powerpoint/2010/main" val="2215286772"/>
              </p:ext>
            </p:extLst>
          </p:nvPr>
        </p:nvGraphicFramePr>
        <p:xfrm>
          <a:off x="1371600" y="1166813"/>
          <a:ext cx="6246813" cy="5005387"/>
        </p:xfrm>
        <a:graphic>
          <a:graphicData uri="http://schemas.openxmlformats.org/presentationml/2006/ole">
            <mc:AlternateContent xmlns:mc="http://schemas.openxmlformats.org/markup-compatibility/2006">
              <mc:Choice xmlns:v="urn:schemas-microsoft-com:vml" Requires="v">
                <p:oleObj spid="_x0000_s226318" name="Equation" r:id="rId4" imgW="4279900" imgH="3429000" progId="Equation.DSMT4">
                  <p:embed/>
                </p:oleObj>
              </mc:Choice>
              <mc:Fallback>
                <p:oleObj name="Equation" r:id="rId4" imgW="4279900" imgH="3429000" progId="Equation.DSMT4">
                  <p:embed/>
                  <p:pic>
                    <p:nvPicPr>
                      <p:cNvPr id="0" name="Picture 1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166813"/>
                        <a:ext cx="6246813" cy="5005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4061750" y="1237525"/>
            <a:ext cx="838200" cy="685800"/>
          </a:xfrm>
          <a:prstGeom prst="rect">
            <a:avLst/>
          </a:prstGeom>
          <a:solidFill>
            <a:srgbClr val="7030A0">
              <a:alpha val="27843"/>
            </a:srgbClr>
          </a:solidFill>
          <a:ln w="19050" cap="flat" cmpd="sng" algn="ctr">
            <a:solidFill>
              <a:srgbClr val="6B00B4"/>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3" name="Rectangle 2"/>
          <p:cNvSpPr/>
          <p:nvPr/>
        </p:nvSpPr>
        <p:spPr bwMode="auto">
          <a:xfrm>
            <a:off x="1219200" y="2895600"/>
            <a:ext cx="6477000" cy="762000"/>
          </a:xfrm>
          <a:prstGeom prst="rect">
            <a:avLst/>
          </a:prstGeom>
          <a:solidFill>
            <a:srgbClr val="0066FF">
              <a:alpha val="30196"/>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371600" y="5410200"/>
            <a:ext cx="6324600" cy="762000"/>
          </a:xfrm>
          <a:prstGeom prst="rect">
            <a:avLst/>
          </a:prstGeom>
          <a:solidFill>
            <a:srgbClr val="0066FF">
              <a:alpha val="30196"/>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8893658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2" name="Object 2"/>
          <p:cNvGraphicFramePr>
            <a:graphicFrameLocks noChangeAspect="1"/>
          </p:cNvGraphicFramePr>
          <p:nvPr/>
        </p:nvGraphicFramePr>
        <p:xfrm>
          <a:off x="1725613" y="1682750"/>
          <a:ext cx="5846762" cy="4883150"/>
        </p:xfrm>
        <a:graphic>
          <a:graphicData uri="http://schemas.openxmlformats.org/presentationml/2006/ole">
            <mc:AlternateContent xmlns:mc="http://schemas.openxmlformats.org/markup-compatibility/2006">
              <mc:Choice xmlns:v="urn:schemas-microsoft-com:vml" Requires="v">
                <p:oleObj spid="_x0000_s224270" name="Equation" r:id="rId3" imgW="3594100" imgH="2997200" progId="Equation.DSMT4">
                  <p:embed/>
                </p:oleObj>
              </mc:Choice>
              <mc:Fallback>
                <p:oleObj name="Equation" r:id="rId3" imgW="3594100" imgH="2997200" progId="Equation.DSMT4">
                  <p:embed/>
                  <p:pic>
                    <p:nvPicPr>
                      <p:cNvPr id="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5613" y="1682750"/>
                        <a:ext cx="5846762" cy="4883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563" name="Title 1"/>
          <p:cNvSpPr>
            <a:spLocks noGrp="1"/>
          </p:cNvSpPr>
          <p:nvPr>
            <p:ph type="title"/>
          </p:nvPr>
        </p:nvSpPr>
        <p:spPr>
          <a:xfrm>
            <a:off x="381000" y="533400"/>
            <a:ext cx="8458200" cy="914400"/>
          </a:xfrm>
        </p:spPr>
        <p:txBody>
          <a:bodyPr/>
          <a:lstStyle/>
          <a:p>
            <a:r>
              <a:rPr lang="en-US" altLang="en-US" smtClean="0"/>
              <a:t>Algebra for the CF Estimator</a:t>
            </a:r>
            <a:br>
              <a:rPr lang="en-US" altLang="en-US" smtClean="0"/>
            </a:br>
            <a:r>
              <a:rPr lang="en-US" altLang="en-US" smtClean="0"/>
              <a:t>LSDV is a Control Function Estimator</a:t>
            </a:r>
          </a:p>
        </p:txBody>
      </p:sp>
    </p:spTree>
    <p:extLst>
      <p:ext uri="{BB962C8B-B14F-4D97-AF65-F5344CB8AC3E}">
        <p14:creationId xmlns:p14="http://schemas.microsoft.com/office/powerpoint/2010/main" val="147346722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28600" y="914400"/>
            <a:ext cx="8686800" cy="533400"/>
          </a:xfrm>
        </p:spPr>
        <p:txBody>
          <a:bodyPr/>
          <a:lstStyle/>
          <a:p>
            <a:pPr eaLnBrk="1" hangingPunct="1"/>
            <a:r>
              <a:rPr lang="en-US" altLang="en-US" sz="2800" smtClean="0"/>
              <a:t>Robust Counterpart to White Estimator?</a:t>
            </a:r>
          </a:p>
        </p:txBody>
      </p:sp>
      <p:sp>
        <p:nvSpPr>
          <p:cNvPr id="54275" name="Rectangle 3"/>
          <p:cNvSpPr>
            <a:spLocks noGrp="1" noChangeArrowheads="1"/>
          </p:cNvSpPr>
          <p:nvPr>
            <p:ph idx="1"/>
          </p:nvPr>
        </p:nvSpPr>
        <p:spPr>
          <a:xfrm>
            <a:off x="457200" y="1565275"/>
            <a:ext cx="8229600" cy="4302125"/>
          </a:xfrm>
        </p:spPr>
        <p:txBody>
          <a:bodyPr/>
          <a:lstStyle/>
          <a:p>
            <a:pPr eaLnBrk="1" hangingPunct="1">
              <a:buFont typeface="Wingdings" pitchFamily="2" charset="2"/>
              <a:buNone/>
            </a:pPr>
            <a:r>
              <a:rPr lang="en-US" altLang="en-US" sz="2000" smtClean="0"/>
              <a:t>     Assumes Var[</a:t>
            </a:r>
            <a:r>
              <a:rPr lang="el-GR" altLang="en-US" sz="2000" b="1" smtClean="0"/>
              <a:t>ε</a:t>
            </a:r>
            <a:r>
              <a:rPr lang="en-US" altLang="en-US" sz="2000" baseline="-25000" smtClean="0"/>
              <a:t>i</a:t>
            </a:r>
            <a:r>
              <a:rPr lang="en-US" altLang="en-US" sz="2000" smtClean="0"/>
              <a:t>] = </a:t>
            </a:r>
            <a:r>
              <a:rPr lang="el-GR" altLang="en-US" sz="2000" b="1" smtClean="0"/>
              <a:t>Ω</a:t>
            </a:r>
            <a:r>
              <a:rPr lang="en-US" altLang="en-US" sz="2000" baseline="-25000" smtClean="0"/>
              <a:t>i</a:t>
            </a:r>
            <a:r>
              <a:rPr lang="en-US" altLang="en-US" sz="2000" smtClean="0"/>
              <a:t> ≠</a:t>
            </a:r>
            <a:r>
              <a:rPr lang="en-US" altLang="en-US" sz="2000" smtClean="0">
                <a:sym typeface="Symbol" pitchFamily="18" charset="2"/>
              </a:rPr>
              <a:t></a:t>
            </a:r>
            <a:r>
              <a:rPr lang="en-US" altLang="en-US" sz="2000" baseline="30000" smtClean="0">
                <a:sym typeface="Symbol" pitchFamily="18" charset="2"/>
              </a:rPr>
              <a:t>2</a:t>
            </a:r>
            <a:r>
              <a:rPr lang="en-US" altLang="en-US" sz="2000" b="1" smtClean="0">
                <a:sym typeface="Symbol" pitchFamily="18" charset="2"/>
              </a:rPr>
              <a:t>I</a:t>
            </a:r>
            <a:r>
              <a:rPr lang="en-US" altLang="en-US" sz="2000" baseline="-25000" smtClean="0">
                <a:sym typeface="Symbol" pitchFamily="18" charset="2"/>
              </a:rPr>
              <a:t>Ti</a:t>
            </a:r>
          </a:p>
          <a:p>
            <a:pPr eaLnBrk="1" hangingPunct="1">
              <a:buFont typeface="Wingdings" pitchFamily="2" charset="2"/>
              <a:buNone/>
            </a:pPr>
            <a:r>
              <a:rPr lang="en-US" altLang="en-US" sz="2000" b="1" smtClean="0">
                <a:sym typeface="Symbol" pitchFamily="18" charset="2"/>
              </a:rPr>
              <a:t>      e</a:t>
            </a:r>
            <a:r>
              <a:rPr lang="en-US" altLang="en-US" sz="2000" baseline="-25000" smtClean="0">
                <a:sym typeface="Symbol" pitchFamily="18" charset="2"/>
              </a:rPr>
              <a:t>i</a:t>
            </a:r>
            <a:r>
              <a:rPr lang="en-US" altLang="en-US" sz="2000" smtClean="0">
                <a:sym typeface="Symbol" pitchFamily="18" charset="2"/>
              </a:rPr>
              <a:t>  =  </a:t>
            </a:r>
            <a:r>
              <a:rPr lang="en-US" altLang="en-US" sz="2000" b="1" smtClean="0">
                <a:sym typeface="Symbol" pitchFamily="18" charset="2"/>
              </a:rPr>
              <a:t>y</a:t>
            </a:r>
            <a:r>
              <a:rPr lang="en-US" altLang="en-US" sz="2000" baseline="-25000" smtClean="0">
                <a:sym typeface="Symbol" pitchFamily="18" charset="2"/>
              </a:rPr>
              <a:t>i</a:t>
            </a:r>
            <a:r>
              <a:rPr lang="en-US" altLang="en-US" sz="2000" smtClean="0">
                <a:sym typeface="Symbol" pitchFamily="18" charset="2"/>
              </a:rPr>
              <a:t> – a</a:t>
            </a:r>
            <a:r>
              <a:rPr lang="en-US" altLang="en-US" sz="2000" baseline="-25000" smtClean="0">
                <a:sym typeface="Symbol" pitchFamily="18" charset="2"/>
              </a:rPr>
              <a:t>i</a:t>
            </a:r>
            <a:r>
              <a:rPr lang="en-US" altLang="en-US" sz="2000" b="1" smtClean="0">
                <a:sym typeface="Symbol" pitchFamily="18" charset="2"/>
              </a:rPr>
              <a:t>i</a:t>
            </a:r>
            <a:r>
              <a:rPr lang="en-US" altLang="en-US" sz="2000" baseline="-25000" smtClean="0">
                <a:sym typeface="Symbol" pitchFamily="18" charset="2"/>
              </a:rPr>
              <a:t>Ti </a:t>
            </a:r>
            <a:r>
              <a:rPr lang="en-US" altLang="en-US" sz="2000" smtClean="0">
                <a:sym typeface="Symbol" pitchFamily="18" charset="2"/>
              </a:rPr>
              <a:t> - </a:t>
            </a:r>
            <a:r>
              <a:rPr lang="en-US" altLang="en-US" sz="2000" b="1" smtClean="0">
                <a:sym typeface="Symbol" pitchFamily="18" charset="2"/>
              </a:rPr>
              <a:t>X</a:t>
            </a:r>
            <a:r>
              <a:rPr lang="en-US" altLang="en-US" sz="2000" baseline="-25000" smtClean="0">
                <a:sym typeface="Symbol" pitchFamily="18" charset="2"/>
              </a:rPr>
              <a:t>i</a:t>
            </a:r>
            <a:r>
              <a:rPr lang="en-US" altLang="en-US" sz="2000" b="1" smtClean="0">
                <a:sym typeface="Symbol" pitchFamily="18" charset="2"/>
              </a:rPr>
              <a:t>b</a:t>
            </a:r>
            <a:r>
              <a:rPr lang="en-US" altLang="en-US" sz="2000" smtClean="0">
                <a:sym typeface="Symbol" pitchFamily="18" charset="2"/>
              </a:rPr>
              <a:t> = </a:t>
            </a:r>
            <a:r>
              <a:rPr lang="en-US" altLang="en-US" sz="2000" b="1" smtClean="0">
                <a:sym typeface="Symbol" pitchFamily="18" charset="2"/>
              </a:rPr>
              <a:t>M</a:t>
            </a:r>
            <a:r>
              <a:rPr lang="en-US" altLang="en-US" sz="2000" b="1" baseline="-25000" smtClean="0">
                <a:sym typeface="Symbol" pitchFamily="18" charset="2"/>
              </a:rPr>
              <a:t>D</a:t>
            </a:r>
            <a:r>
              <a:rPr lang="en-US" altLang="en-US" sz="2000" b="1" smtClean="0">
                <a:sym typeface="Symbol" pitchFamily="18" charset="2"/>
              </a:rPr>
              <a:t>y</a:t>
            </a:r>
            <a:r>
              <a:rPr lang="en-US" altLang="en-US" sz="2000" baseline="-25000" smtClean="0">
                <a:sym typeface="Symbol" pitchFamily="18" charset="2"/>
              </a:rPr>
              <a:t>i</a:t>
            </a:r>
            <a:r>
              <a:rPr lang="en-US" altLang="en-US" sz="2000" smtClean="0">
                <a:sym typeface="Symbol" pitchFamily="18" charset="2"/>
              </a:rPr>
              <a:t> – </a:t>
            </a:r>
            <a:r>
              <a:rPr lang="en-US" altLang="en-US" sz="2000" b="1" smtClean="0">
                <a:sym typeface="Symbol" pitchFamily="18" charset="2"/>
              </a:rPr>
              <a:t>M</a:t>
            </a:r>
            <a:r>
              <a:rPr lang="en-US" altLang="en-US" sz="2000" b="1" baseline="-25000" smtClean="0">
                <a:sym typeface="Symbol" pitchFamily="18" charset="2"/>
              </a:rPr>
              <a:t>D</a:t>
            </a:r>
            <a:r>
              <a:rPr lang="en-US" altLang="en-US" sz="2000" b="1" smtClean="0">
                <a:sym typeface="Symbol" pitchFamily="18" charset="2"/>
              </a:rPr>
              <a:t>X</a:t>
            </a:r>
            <a:r>
              <a:rPr lang="en-US" altLang="en-US" sz="2000" baseline="-25000" smtClean="0">
                <a:sym typeface="Symbol" pitchFamily="18" charset="2"/>
              </a:rPr>
              <a:t>i</a:t>
            </a:r>
            <a:r>
              <a:rPr lang="en-US" altLang="en-US" sz="2000" b="1" smtClean="0">
                <a:sym typeface="Symbol" pitchFamily="18" charset="2"/>
              </a:rPr>
              <a:t>b</a:t>
            </a:r>
            <a:r>
              <a:rPr lang="en-US" altLang="en-US" sz="2000" smtClean="0">
                <a:sym typeface="Symbol" pitchFamily="18" charset="2"/>
              </a:rPr>
              <a:t> </a:t>
            </a:r>
            <a:br>
              <a:rPr lang="en-US" altLang="en-US" sz="2000" smtClean="0">
                <a:sym typeface="Symbol" pitchFamily="18" charset="2"/>
              </a:rPr>
            </a:br>
            <a:r>
              <a:rPr lang="en-US" altLang="en-US" sz="2000" smtClean="0">
                <a:sym typeface="Symbol" pitchFamily="18" charset="2"/>
              </a:rPr>
              <a:t>(T</a:t>
            </a:r>
            <a:r>
              <a:rPr lang="en-US" altLang="en-US" sz="2000" baseline="-25000" smtClean="0">
                <a:sym typeface="Symbol" pitchFamily="18" charset="2"/>
              </a:rPr>
              <a:t>i</a:t>
            </a:r>
            <a:r>
              <a:rPr lang="en-US" altLang="en-US" sz="2000" smtClean="0">
                <a:sym typeface="Symbol" pitchFamily="18" charset="2"/>
              </a:rPr>
              <a:t> x 1 vector of group residuals)</a:t>
            </a:r>
          </a:p>
          <a:p>
            <a:pPr eaLnBrk="1" hangingPunct="1">
              <a:buFont typeface="Wingdings" pitchFamily="2" charset="2"/>
              <a:buNone/>
            </a:pPr>
            <a:endParaRPr lang="en-US" altLang="en-US" smtClean="0">
              <a:sym typeface="Symbol" pitchFamily="18" charset="2"/>
            </a:endParaRPr>
          </a:p>
          <a:p>
            <a:pPr eaLnBrk="1" hangingPunct="1">
              <a:buFont typeface="Wingdings" pitchFamily="2" charset="2"/>
              <a:buNone/>
            </a:pPr>
            <a:endParaRPr lang="en-US" altLang="en-US" smtClean="0">
              <a:sym typeface="Symbol" pitchFamily="18" charset="2"/>
            </a:endParaRPr>
          </a:p>
          <a:p>
            <a:pPr eaLnBrk="1" hangingPunct="1">
              <a:buFont typeface="Wingdings" pitchFamily="2" charset="2"/>
              <a:buNone/>
            </a:pPr>
            <a:endParaRPr lang="en-US" altLang="en-US" smtClean="0">
              <a:sym typeface="Symbol" pitchFamily="18" charset="2"/>
            </a:endParaRPr>
          </a:p>
          <a:p>
            <a:pPr eaLnBrk="1" hangingPunct="1">
              <a:buFont typeface="Wingdings" pitchFamily="2" charset="2"/>
              <a:buNone/>
            </a:pPr>
            <a:endParaRPr lang="en-US" altLang="en-US" smtClean="0">
              <a:sym typeface="Symbol" pitchFamily="18" charset="2"/>
            </a:endParaRPr>
          </a:p>
          <a:p>
            <a:pPr eaLnBrk="1" hangingPunct="1">
              <a:buFont typeface="Wingdings" pitchFamily="2" charset="2"/>
              <a:buNone/>
            </a:pPr>
            <a:r>
              <a:rPr lang="en-US" altLang="en-US" smtClean="0">
                <a:sym typeface="Symbol" pitchFamily="18" charset="2"/>
              </a:rPr>
              <a:t>    </a:t>
            </a:r>
            <a:r>
              <a:rPr lang="en-US" altLang="en-US" sz="2000" smtClean="0">
                <a:sym typeface="Symbol" pitchFamily="18" charset="2"/>
              </a:rPr>
              <a:t>Resembles (and is based on) White, but treats a full vector of disturbances at a time.  Robust to heteroscedasticity and autocorrelation (within the groups).</a:t>
            </a:r>
          </a:p>
          <a:p>
            <a:pPr eaLnBrk="1" hangingPunct="1">
              <a:buFont typeface="Wingdings" pitchFamily="2" charset="2"/>
              <a:buNone/>
            </a:pPr>
            <a:endParaRPr lang="en-US" altLang="en-US" baseline="-25000" smtClean="0">
              <a:sym typeface="Symbol" pitchFamily="18" charset="2"/>
            </a:endParaRPr>
          </a:p>
        </p:txBody>
      </p:sp>
      <p:graphicFrame>
        <p:nvGraphicFramePr>
          <p:cNvPr id="54276" name="Object 4"/>
          <p:cNvGraphicFramePr>
            <a:graphicFrameLocks noChangeAspect="1"/>
          </p:cNvGraphicFramePr>
          <p:nvPr/>
        </p:nvGraphicFramePr>
        <p:xfrm>
          <a:off x="685800" y="2773363"/>
          <a:ext cx="7950200" cy="1874837"/>
        </p:xfrm>
        <a:graphic>
          <a:graphicData uri="http://schemas.openxmlformats.org/presentationml/2006/ole">
            <mc:AlternateContent xmlns:mc="http://schemas.openxmlformats.org/markup-compatibility/2006">
              <mc:Choice xmlns:v="urn:schemas-microsoft-com:vml" Requires="v">
                <p:oleObj spid="_x0000_s225294" name="Equation" r:id="rId4" imgW="4635500" imgH="1092200" progId="Equation.DSMT4">
                  <p:embed/>
                </p:oleObj>
              </mc:Choice>
              <mc:Fallback>
                <p:oleObj name="Equation" r:id="rId4" imgW="4635500" imgH="1092200"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773363"/>
                        <a:ext cx="7950200" cy="1874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6582885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smtClean="0"/>
              <a:t>Appendix</a:t>
            </a:r>
            <a:endParaRPr lang="en-US" dirty="0"/>
          </a:p>
        </p:txBody>
      </p:sp>
    </p:spTree>
    <p:extLst>
      <p:ext uri="{BB962C8B-B14F-4D97-AF65-F5344CB8AC3E}">
        <p14:creationId xmlns:p14="http://schemas.microsoft.com/office/powerpoint/2010/main" val="9898705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32010"/>
            <a:ext cx="8654203" cy="415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04800" y="685800"/>
            <a:ext cx="6400800" cy="584775"/>
          </a:xfrm>
          <a:prstGeom prst="rect">
            <a:avLst/>
          </a:prstGeom>
          <a:noFill/>
        </p:spPr>
        <p:txBody>
          <a:bodyPr wrap="square" rtlCol="0">
            <a:spAutoFit/>
          </a:bodyPr>
          <a:lstStyle/>
          <a:p>
            <a:r>
              <a:rPr lang="en-US" sz="3200" b="1" smtClean="0">
                <a:solidFill>
                  <a:srgbClr val="7030A0"/>
                </a:solidFill>
                <a:latin typeface="Tahoma" panose="020B0604030504040204" pitchFamily="34" charset="0"/>
                <a:ea typeface="Tahoma" panose="020B0604030504040204" pitchFamily="34" charset="0"/>
                <a:cs typeface="Tahoma" panose="020B0604030504040204" pitchFamily="34" charset="0"/>
              </a:rPr>
              <a:t>USDA’s ARMS Data</a:t>
            </a:r>
            <a:endParaRPr lang="en-US" sz="32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0614754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09600"/>
            <a:ext cx="8848659"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828750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990600"/>
            <a:ext cx="6705600" cy="570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667000" y="406790"/>
            <a:ext cx="4267200" cy="584775"/>
          </a:xfrm>
          <a:prstGeom prst="rect">
            <a:avLst/>
          </a:prstGeom>
          <a:noFill/>
        </p:spPr>
        <p:txBody>
          <a:bodyPr wrap="square" rtlCol="0">
            <a:spAutoFit/>
          </a:bodyPr>
          <a:lstStyle/>
          <a:p>
            <a:r>
              <a:rPr lang="en-US" sz="3200" b="1" smtClean="0">
                <a:solidFill>
                  <a:srgbClr val="7030A0"/>
                </a:solidFill>
                <a:latin typeface="Tahoma" panose="020B0604030504040204" pitchFamily="34" charset="0"/>
                <a:ea typeface="Tahoma" panose="020B0604030504040204" pitchFamily="34" charset="0"/>
                <a:cs typeface="Tahoma" panose="020B0604030504040204" pitchFamily="34" charset="0"/>
              </a:rPr>
              <a:t>Penn World Tables</a:t>
            </a:r>
            <a:endParaRPr lang="en-US" sz="3200" b="1">
              <a:solidFill>
                <a:srgbClr val="7030A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9102675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1"/>
          <p:cNvPicPr>
            <a:picLocks noChangeAspect="1" noChangeArrowheads="1"/>
          </p:cNvPicPr>
          <p:nvPr/>
        </p:nvPicPr>
        <p:blipFill>
          <a:blip r:embed="rId2"/>
          <a:srcRect/>
          <a:stretch>
            <a:fillRect/>
          </a:stretch>
        </p:blipFill>
        <p:spPr bwMode="auto">
          <a:xfrm>
            <a:off x="304800" y="1066800"/>
            <a:ext cx="8601988" cy="4533900"/>
          </a:xfrm>
          <a:prstGeom prst="rect">
            <a:avLst/>
          </a:prstGeom>
          <a:noFill/>
          <a:ln w="9525">
            <a:noFill/>
            <a:miter lim="800000"/>
            <a:headEnd/>
            <a:tailEnd/>
          </a:ln>
          <a:effectLst/>
        </p:spPr>
      </p:pic>
    </p:spTree>
    <p:extLst>
      <p:ext uri="{BB962C8B-B14F-4D97-AF65-F5344CB8AC3E}">
        <p14:creationId xmlns:p14="http://schemas.microsoft.com/office/powerpoint/2010/main" val="251212272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39837"/>
            <a:ext cx="8229600" cy="6263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52532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838200"/>
            <a:ext cx="87026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07720958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0" y="533400"/>
            <a:ext cx="8229600" cy="1143000"/>
          </a:xfrm>
        </p:spPr>
        <p:txBody>
          <a:bodyPr/>
          <a:lstStyle/>
          <a:p>
            <a:pPr eaLnBrk="1" hangingPunct="1"/>
            <a:r>
              <a:rPr lang="en-US" altLang="en-US" smtClean="0"/>
              <a:t>Bootstrap Replications</a:t>
            </a:r>
          </a:p>
        </p:txBody>
      </p:sp>
      <p:sp>
        <p:nvSpPr>
          <p:cNvPr id="60419" name="Text Box 7"/>
          <p:cNvSpPr txBox="1">
            <a:spLocks noChangeArrowheads="1"/>
          </p:cNvSpPr>
          <p:nvPr/>
        </p:nvSpPr>
        <p:spPr bwMode="auto">
          <a:xfrm>
            <a:off x="6683375" y="2286000"/>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ltLang="en-US" b="1">
                <a:latin typeface="Arial" charset="0"/>
              </a:rPr>
              <a:t>Full sample result</a:t>
            </a:r>
          </a:p>
        </p:txBody>
      </p:sp>
      <p:sp>
        <p:nvSpPr>
          <p:cNvPr id="60420" name="Text Box 10"/>
          <p:cNvSpPr txBox="1">
            <a:spLocks noChangeArrowheads="1"/>
          </p:cNvSpPr>
          <p:nvPr/>
        </p:nvSpPr>
        <p:spPr bwMode="auto">
          <a:xfrm>
            <a:off x="6900863" y="3444875"/>
            <a:ext cx="20478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ltLang="en-US" b="1">
                <a:latin typeface="Arial" charset="0"/>
              </a:rPr>
              <a:t>Bootstrapped </a:t>
            </a:r>
            <a:br>
              <a:rPr lang="en-US" altLang="en-US" b="1">
                <a:latin typeface="Arial" charset="0"/>
              </a:rPr>
            </a:br>
            <a:r>
              <a:rPr lang="en-US" altLang="en-US" b="1">
                <a:latin typeface="Arial" charset="0"/>
              </a:rPr>
              <a:t>sample results</a:t>
            </a:r>
          </a:p>
        </p:txBody>
      </p:sp>
      <p:pic>
        <p:nvPicPr>
          <p:cNvPr id="6042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52600"/>
            <a:ext cx="6410325"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60422" name="Right Brace 1"/>
          <p:cNvSpPr>
            <a:spLocks/>
          </p:cNvSpPr>
          <p:nvPr/>
        </p:nvSpPr>
        <p:spPr bwMode="auto">
          <a:xfrm>
            <a:off x="6283325" y="2803525"/>
            <a:ext cx="800100" cy="3140075"/>
          </a:xfrm>
          <a:prstGeom prst="rightBrace">
            <a:avLst>
              <a:gd name="adj1" fmla="val 8340"/>
              <a:gd name="adj2" fmla="val 49690"/>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60423" name="Line 6"/>
          <p:cNvSpPr>
            <a:spLocks noChangeShapeType="1"/>
          </p:cNvSpPr>
          <p:nvPr/>
        </p:nvSpPr>
        <p:spPr bwMode="auto">
          <a:xfrm flipH="1">
            <a:off x="6283325" y="2713038"/>
            <a:ext cx="17526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125929693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452623" y="685800"/>
            <a:ext cx="6091177" cy="838200"/>
          </a:xfrm>
        </p:spPr>
        <p:txBody>
          <a:bodyPr/>
          <a:lstStyle/>
          <a:p>
            <a:pPr eaLnBrk="1" hangingPunct="1"/>
            <a:r>
              <a:rPr lang="en-US" altLang="en-US" dirty="0" smtClean="0"/>
              <a:t>Using First Differences</a:t>
            </a:r>
          </a:p>
        </p:txBody>
      </p:sp>
      <p:sp>
        <p:nvSpPr>
          <p:cNvPr id="66563" name="Rectangle 3"/>
          <p:cNvSpPr>
            <a:spLocks noGrp="1" noChangeArrowheads="1"/>
          </p:cNvSpPr>
          <p:nvPr>
            <p:ph type="body" sz="half" idx="1"/>
          </p:nvPr>
        </p:nvSpPr>
        <p:spPr>
          <a:xfrm>
            <a:off x="457200" y="1828800"/>
            <a:ext cx="6553200" cy="4302125"/>
          </a:xfrm>
        </p:spPr>
        <p:txBody>
          <a:bodyPr/>
          <a:lstStyle/>
          <a:p>
            <a:pPr eaLnBrk="1" hangingPunct="1"/>
            <a:endParaRPr lang="en-US" altLang="en-US" sz="2400" smtClean="0"/>
          </a:p>
          <a:p>
            <a:pPr eaLnBrk="1" hangingPunct="1"/>
            <a:endParaRPr lang="en-US" altLang="en-US" sz="2400" smtClean="0"/>
          </a:p>
          <a:p>
            <a:pPr eaLnBrk="1" hangingPunct="1">
              <a:buFont typeface="Wingdings" pitchFamily="2" charset="2"/>
              <a:buNone/>
            </a:pPr>
            <a:r>
              <a:rPr lang="en-US" altLang="en-US" sz="2400" smtClean="0"/>
              <a:t>      Eliminating the heterogeneity:  </a:t>
            </a:r>
            <a:r>
              <a:rPr lang="en-US" altLang="en-US" sz="3200" smtClean="0">
                <a:sym typeface="Symbol"/>
              </a:rPr>
              <a:t></a:t>
            </a:r>
            <a:r>
              <a:rPr lang="en-US" altLang="en-US" smtClean="0">
                <a:sym typeface="Symbol"/>
              </a:rPr>
              <a:t>c</a:t>
            </a:r>
            <a:r>
              <a:rPr lang="en-US" altLang="en-US" baseline="-25000" smtClean="0">
                <a:sym typeface="Symbol"/>
              </a:rPr>
              <a:t>i</a:t>
            </a:r>
            <a:r>
              <a:rPr lang="en-US" altLang="en-US" sz="2400" smtClean="0">
                <a:sym typeface="Symbol"/>
              </a:rPr>
              <a:t> = 0.</a:t>
            </a:r>
            <a:endParaRPr lang="en-US" altLang="en-US" sz="2400" smtClean="0"/>
          </a:p>
          <a:p>
            <a:pPr eaLnBrk="1" hangingPunct="1">
              <a:buFont typeface="Wingdings" pitchFamily="2" charset="2"/>
              <a:buNone/>
            </a:pPr>
            <a:endParaRPr lang="en-US" altLang="en-US" sz="2400" smtClean="0"/>
          </a:p>
        </p:txBody>
      </p:sp>
      <p:graphicFrame>
        <p:nvGraphicFramePr>
          <p:cNvPr id="66564" name="Object 4"/>
          <p:cNvGraphicFramePr>
            <a:graphicFrameLocks noGrp="1" noChangeAspect="1"/>
          </p:cNvGraphicFramePr>
          <p:nvPr>
            <p:ph sz="quarter" idx="2"/>
            <p:extLst/>
          </p:nvPr>
        </p:nvGraphicFramePr>
        <p:xfrm>
          <a:off x="1066800" y="3429000"/>
          <a:ext cx="6007100" cy="1201738"/>
        </p:xfrm>
        <a:graphic>
          <a:graphicData uri="http://schemas.openxmlformats.org/presentationml/2006/ole">
            <mc:AlternateContent xmlns:mc="http://schemas.openxmlformats.org/markup-compatibility/2006">
              <mc:Choice xmlns:v="urn:schemas-microsoft-com:vml" Requires="v">
                <p:oleObj spid="_x0000_s227334" name="Equation" r:id="rId4" imgW="2413000" imgH="482600" progId="Equation.DSMT4">
                  <p:embed/>
                </p:oleObj>
              </mc:Choice>
              <mc:Fallback>
                <p:oleObj name="Equation" r:id="rId4" imgW="2413000" imgH="482600" progId="Equation.DSMT4">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429000"/>
                        <a:ext cx="6007100" cy="120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5" name="Object 8"/>
          <p:cNvGraphicFramePr>
            <a:graphicFrameLocks noGrp="1" noChangeAspect="1"/>
          </p:cNvGraphicFramePr>
          <p:nvPr>
            <p:ph sz="quarter" idx="3"/>
          </p:nvPr>
        </p:nvGraphicFramePr>
        <p:xfrm>
          <a:off x="1066800" y="2057400"/>
          <a:ext cx="6705600" cy="457200"/>
        </p:xfrm>
        <a:graphic>
          <a:graphicData uri="http://schemas.openxmlformats.org/presentationml/2006/ole">
            <mc:AlternateContent xmlns:mc="http://schemas.openxmlformats.org/markup-compatibility/2006">
              <mc:Choice xmlns:v="urn:schemas-microsoft-com:vml" Requires="v">
                <p:oleObj spid="_x0000_s227335" name="Equation" r:id="rId6" imgW="3352800" imgH="228600" progId="Equation.DSMT4">
                  <p:embed/>
                </p:oleObj>
              </mc:Choice>
              <mc:Fallback>
                <p:oleObj name="Equation" r:id="rId6" imgW="3352800" imgH="228600" progId="Equation.DSMT4">
                  <p:embed/>
                  <p:pic>
                    <p:nvPicPr>
                      <p:cNvPr id="0" name=""/>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2057400"/>
                        <a:ext cx="670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3172043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47800"/>
            <a:ext cx="81470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6606445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r>
              <a:rPr lang="en-US" altLang="en-US" smtClean="0"/>
              <a:t>A “Hierarchical” Model</a:t>
            </a:r>
          </a:p>
        </p:txBody>
      </p:sp>
      <p:graphicFrame>
        <p:nvGraphicFramePr>
          <p:cNvPr id="128003" name="Object 4"/>
          <p:cNvGraphicFramePr>
            <a:graphicFrameLocks noGrp="1" noChangeAspect="1"/>
          </p:cNvGraphicFramePr>
          <p:nvPr>
            <p:ph idx="1"/>
            <p:extLst/>
          </p:nvPr>
        </p:nvGraphicFramePr>
        <p:xfrm>
          <a:off x="1245297" y="2189162"/>
          <a:ext cx="7289103" cy="3297238"/>
        </p:xfrm>
        <a:graphic>
          <a:graphicData uri="http://schemas.openxmlformats.org/presentationml/2006/ole">
            <mc:AlternateContent xmlns:mc="http://schemas.openxmlformats.org/markup-compatibility/2006">
              <mc:Choice xmlns:v="urn:schemas-microsoft-com:vml" Requires="v">
                <p:oleObj spid="_x0000_s228356" name="Equation" r:id="rId4" imgW="3594100" imgH="1625600" progId="Equation.DSMT4">
                  <p:embed/>
                </p:oleObj>
              </mc:Choice>
              <mc:Fallback>
                <p:oleObj name="Equation" r:id="rId4" imgW="3594100" imgH="1625600" progId="Equation.DSMT4">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5297" y="2189162"/>
                        <a:ext cx="7289103" cy="3297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909497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ltLang="en-US" smtClean="0"/>
              <a:t>Feasible GLS</a:t>
            </a:r>
          </a:p>
        </p:txBody>
      </p:sp>
      <p:graphicFrame>
        <p:nvGraphicFramePr>
          <p:cNvPr id="50179" name="Object 4"/>
          <p:cNvGraphicFramePr>
            <a:graphicFrameLocks noChangeAspect="1"/>
          </p:cNvGraphicFramePr>
          <p:nvPr>
            <p:extLst/>
          </p:nvPr>
        </p:nvGraphicFramePr>
        <p:xfrm>
          <a:off x="738187" y="1676400"/>
          <a:ext cx="7796213" cy="3976688"/>
        </p:xfrm>
        <a:graphic>
          <a:graphicData uri="http://schemas.openxmlformats.org/presentationml/2006/ole">
            <mc:AlternateContent xmlns:mc="http://schemas.openxmlformats.org/markup-compatibility/2006">
              <mc:Choice xmlns:v="urn:schemas-microsoft-com:vml" Requires="v">
                <p:oleObj spid="_x0000_s229379" name="Equation" r:id="rId4" imgW="5080000" imgH="2590800" progId="Equation.DSMT4">
                  <p:embed/>
                </p:oleObj>
              </mc:Choice>
              <mc:Fallback>
                <p:oleObj name="Equation" r:id="rId4" imgW="5080000" imgH="25908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187" y="1676400"/>
                        <a:ext cx="7796213" cy="3976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180" name="Text Box 5"/>
          <p:cNvSpPr txBox="1">
            <a:spLocks noChangeArrowheads="1"/>
          </p:cNvSpPr>
          <p:nvPr/>
        </p:nvSpPr>
        <p:spPr bwMode="auto">
          <a:xfrm>
            <a:off x="1371600" y="5943600"/>
            <a:ext cx="662940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altLang="en-US" b="1" dirty="0">
                <a:latin typeface="Tahoma" pitchFamily="34" charset="0"/>
              </a:rPr>
              <a:t>x´ does not contain a constant term in the preceding.</a:t>
            </a:r>
          </a:p>
        </p:txBody>
      </p:sp>
    </p:spTree>
    <p:extLst>
      <p:ext uri="{BB962C8B-B14F-4D97-AF65-F5344CB8AC3E}">
        <p14:creationId xmlns:p14="http://schemas.microsoft.com/office/powerpoint/2010/main" val="328176331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mtClean="0"/>
              <a:t>Practical Problems with FGLS</a:t>
            </a:r>
          </a:p>
        </p:txBody>
      </p:sp>
      <p:graphicFrame>
        <p:nvGraphicFramePr>
          <p:cNvPr id="52227" name="Object 4"/>
          <p:cNvGraphicFramePr>
            <a:graphicFrameLocks noGrp="1" noChangeAspect="1"/>
          </p:cNvGraphicFramePr>
          <p:nvPr>
            <p:ph idx="1"/>
            <p:extLst/>
          </p:nvPr>
        </p:nvGraphicFramePr>
        <p:xfrm>
          <a:off x="838200" y="1905000"/>
          <a:ext cx="7930003" cy="3889375"/>
        </p:xfrm>
        <a:graphic>
          <a:graphicData uri="http://schemas.openxmlformats.org/presentationml/2006/ole">
            <mc:AlternateContent xmlns:mc="http://schemas.openxmlformats.org/markup-compatibility/2006">
              <mc:Choice xmlns:v="urn:schemas-microsoft-com:vml" Requires="v">
                <p:oleObj spid="_x0000_s230403" name="Equation" r:id="rId4" imgW="5333760" imgH="2616120" progId="Equation.DSMT4">
                  <p:embed/>
                </p:oleObj>
              </mc:Choice>
              <mc:Fallback>
                <p:oleObj name="Equation" r:id="rId4" imgW="5333760" imgH="2616120" progId="Equation.DSMT4">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905000"/>
                        <a:ext cx="7930003" cy="3889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228" name="Rectangle 3"/>
          <p:cNvSpPr>
            <a:spLocks noChangeArrowheads="1"/>
          </p:cNvSpPr>
          <p:nvPr/>
        </p:nvSpPr>
        <p:spPr bwMode="auto">
          <a:xfrm>
            <a:off x="1066800" y="4953000"/>
            <a:ext cx="6858000" cy="9144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153254082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t>Stata Variance Estimators</a:t>
            </a:r>
          </a:p>
        </p:txBody>
      </p:sp>
      <p:graphicFrame>
        <p:nvGraphicFramePr>
          <p:cNvPr id="54275" name="Object 4"/>
          <p:cNvGraphicFramePr>
            <a:graphicFrameLocks noGrp="1" noChangeAspect="1"/>
          </p:cNvGraphicFramePr>
          <p:nvPr>
            <p:ph sz="half" idx="2"/>
          </p:nvPr>
        </p:nvGraphicFramePr>
        <p:xfrm>
          <a:off x="685800" y="2133600"/>
          <a:ext cx="7434263" cy="3570288"/>
        </p:xfrm>
        <a:graphic>
          <a:graphicData uri="http://schemas.openxmlformats.org/presentationml/2006/ole">
            <mc:AlternateContent xmlns:mc="http://schemas.openxmlformats.org/markup-compatibility/2006">
              <mc:Choice xmlns:v="urn:schemas-microsoft-com:vml" Requires="v">
                <p:oleObj spid="_x0000_s231427" name="Equation" r:id="rId4" imgW="4495800" imgH="2159000" progId="Equation.DSMT4">
                  <p:embed/>
                </p:oleObj>
              </mc:Choice>
              <mc:Fallback>
                <p:oleObj name="Equation" r:id="rId4" imgW="4495800" imgH="2159000" progId="Equation.DSMT4">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133600"/>
                        <a:ext cx="7434263" cy="357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4276" name="Rectangle 3"/>
          <p:cNvSpPr>
            <a:spLocks noChangeArrowheads="1"/>
          </p:cNvSpPr>
          <p:nvPr/>
        </p:nvSpPr>
        <p:spPr bwMode="auto">
          <a:xfrm>
            <a:off x="457200" y="2133600"/>
            <a:ext cx="7010400" cy="8382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
        <p:nvSpPr>
          <p:cNvPr id="54277" name="Rectangle 3"/>
          <p:cNvSpPr>
            <a:spLocks noChangeArrowheads="1"/>
          </p:cNvSpPr>
          <p:nvPr/>
        </p:nvSpPr>
        <p:spPr bwMode="auto">
          <a:xfrm>
            <a:off x="457200" y="3200400"/>
            <a:ext cx="7010400" cy="914400"/>
          </a:xfrm>
          <a:prstGeom prst="rect">
            <a:avLst/>
          </a:prstGeom>
          <a:solidFill>
            <a:srgbClr val="8B00EA">
              <a:alpha val="20000"/>
            </a:srgbClr>
          </a:solidFill>
          <a:ln w="19050" algn="ctr">
            <a:solidFill>
              <a:schemeClr val="tx1"/>
            </a:solidFill>
            <a:round/>
            <a:headEnd/>
            <a:tailEnd/>
          </a:ln>
        </p:spPr>
        <p:txBody>
          <a:bodyPr wrap="none"/>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endParaRPr lang="en-US" altLang="en-US"/>
          </a:p>
        </p:txBody>
      </p:sp>
    </p:spTree>
    <p:extLst>
      <p:ext uri="{BB962C8B-B14F-4D97-AF65-F5344CB8AC3E}">
        <p14:creationId xmlns:p14="http://schemas.microsoft.com/office/powerpoint/2010/main" val="264472565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a:xfrm>
            <a:off x="990600" y="838200"/>
            <a:ext cx="7086600" cy="609600"/>
          </a:xfrm>
        </p:spPr>
        <p:txBody>
          <a:bodyPr/>
          <a:lstStyle/>
          <a:p>
            <a:r>
              <a:rPr lang="en-US" altLang="en-US" dirty="0" smtClean="0"/>
              <a:t>Correlated Random Effects</a:t>
            </a:r>
          </a:p>
        </p:txBody>
      </p:sp>
      <p:graphicFrame>
        <p:nvGraphicFramePr>
          <p:cNvPr id="109573" name="Object 4"/>
          <p:cNvGraphicFramePr>
            <a:graphicFrameLocks noChangeAspect="1"/>
          </p:cNvGraphicFramePr>
          <p:nvPr/>
        </p:nvGraphicFramePr>
        <p:xfrm>
          <a:off x="1828800" y="1828800"/>
          <a:ext cx="5340350" cy="4267200"/>
        </p:xfrm>
        <a:graphic>
          <a:graphicData uri="http://schemas.openxmlformats.org/presentationml/2006/ole">
            <mc:AlternateContent xmlns:mc="http://schemas.openxmlformats.org/markup-compatibility/2006">
              <mc:Choice xmlns:v="urn:schemas-microsoft-com:vml" Requires="v">
                <p:oleObj spid="_x0000_s232450" name="Equation" r:id="rId3" imgW="3403600" imgH="2717800" progId="Equation.DSMT4">
                  <p:embed/>
                </p:oleObj>
              </mc:Choice>
              <mc:Fallback>
                <p:oleObj name="Equation" r:id="rId3" imgW="3403600" imgH="2717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828800"/>
                        <a:ext cx="5340350" cy="426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 name="Straight Connector 3"/>
          <p:cNvCxnSpPr/>
          <p:nvPr/>
        </p:nvCxnSpPr>
        <p:spPr bwMode="auto">
          <a:xfrm flipH="1">
            <a:off x="914400" y="533400"/>
            <a:ext cx="7391400" cy="56388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45359777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81000" y="533400"/>
            <a:ext cx="8229600" cy="762000"/>
          </a:xfrm>
        </p:spPr>
        <p:txBody>
          <a:bodyPr/>
          <a:lstStyle/>
          <a:p>
            <a:pPr eaLnBrk="1" hangingPunct="1"/>
            <a:r>
              <a:rPr lang="en-US" altLang="en-US" smtClean="0"/>
              <a:t>Notation</a:t>
            </a:r>
          </a:p>
        </p:txBody>
      </p:sp>
      <p:graphicFrame>
        <p:nvGraphicFramePr>
          <p:cNvPr id="19459" name="Object 4"/>
          <p:cNvGraphicFramePr>
            <a:graphicFrameLocks noChangeAspect="1"/>
          </p:cNvGraphicFramePr>
          <p:nvPr>
            <p:extLst/>
          </p:nvPr>
        </p:nvGraphicFramePr>
        <p:xfrm>
          <a:off x="685800" y="1524000"/>
          <a:ext cx="8168739" cy="4953000"/>
        </p:xfrm>
        <a:graphic>
          <a:graphicData uri="http://schemas.openxmlformats.org/presentationml/2006/ole">
            <mc:AlternateContent xmlns:mc="http://schemas.openxmlformats.org/markup-compatibility/2006">
              <mc:Choice xmlns:v="urn:schemas-microsoft-com:vml" Requires="v">
                <p:oleObj spid="_x0000_s233474" name="Equation" r:id="rId4" imgW="4673600" imgH="2832100" progId="Equation.DSMT4">
                  <p:embed/>
                </p:oleObj>
              </mc:Choice>
              <mc:Fallback>
                <p:oleObj name="Equation" r:id="rId4" imgW="4673600" imgH="2832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524000"/>
                        <a:ext cx="8168739" cy="495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 name="Straight Connector 3"/>
          <p:cNvCxnSpPr/>
          <p:nvPr/>
        </p:nvCxnSpPr>
        <p:spPr bwMode="auto">
          <a:xfrm flipH="1">
            <a:off x="914400" y="533400"/>
            <a:ext cx="7391400" cy="56388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19910985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447800" y="533400"/>
            <a:ext cx="6172200" cy="530225"/>
          </a:xfrm>
        </p:spPr>
        <p:txBody>
          <a:bodyPr/>
          <a:lstStyle/>
          <a:p>
            <a:pPr eaLnBrk="1" hangingPunct="1"/>
            <a:r>
              <a:rPr lang="en-US" altLang="en-US" dirty="0" smtClean="0"/>
              <a:t>Notation</a:t>
            </a:r>
          </a:p>
        </p:txBody>
      </p:sp>
      <p:graphicFrame>
        <p:nvGraphicFramePr>
          <p:cNvPr id="21507" name="Object 4"/>
          <p:cNvGraphicFramePr>
            <a:graphicFrameLocks noGrp="1" noChangeAspect="1"/>
          </p:cNvGraphicFramePr>
          <p:nvPr>
            <p:ph idx="1"/>
            <p:extLst/>
          </p:nvPr>
        </p:nvGraphicFramePr>
        <p:xfrm>
          <a:off x="1371601" y="1265620"/>
          <a:ext cx="6759394" cy="5058980"/>
        </p:xfrm>
        <a:graphic>
          <a:graphicData uri="http://schemas.openxmlformats.org/presentationml/2006/ole">
            <mc:AlternateContent xmlns:mc="http://schemas.openxmlformats.org/markup-compatibility/2006">
              <mc:Choice xmlns:v="urn:schemas-microsoft-com:vml" Requires="v">
                <p:oleObj spid="_x0000_s234498" name="Equation" r:id="rId4" imgW="4038480" imgH="3022560" progId="Equation.DSMT4">
                  <p:embed/>
                </p:oleObj>
              </mc:Choice>
              <mc:Fallback>
                <p:oleObj name="Equation" r:id="rId4" imgW="4038480" imgH="3022560" progId="Equation.DSMT4">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1" y="1265620"/>
                        <a:ext cx="6759394" cy="50589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 name="Straight Connector 3"/>
          <p:cNvCxnSpPr/>
          <p:nvPr/>
        </p:nvCxnSpPr>
        <p:spPr bwMode="auto">
          <a:xfrm flipH="1">
            <a:off x="914400" y="533400"/>
            <a:ext cx="7391400" cy="56388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71014169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152400" y="685800"/>
            <a:ext cx="8229600" cy="609600"/>
          </a:xfrm>
        </p:spPr>
        <p:txBody>
          <a:bodyPr/>
          <a:lstStyle/>
          <a:p>
            <a:pPr eaLnBrk="1" hangingPunct="1"/>
            <a:r>
              <a:rPr lang="en-US" altLang="en-US" smtClean="0"/>
              <a:t>Hausman Test for Effects</a:t>
            </a:r>
          </a:p>
        </p:txBody>
      </p:sp>
      <p:graphicFrame>
        <p:nvGraphicFramePr>
          <p:cNvPr id="78851" name="Object 4"/>
          <p:cNvGraphicFramePr>
            <a:graphicFrameLocks noChangeAspect="1"/>
          </p:cNvGraphicFramePr>
          <p:nvPr>
            <p:extLst/>
          </p:nvPr>
        </p:nvGraphicFramePr>
        <p:xfrm>
          <a:off x="1295399" y="1371600"/>
          <a:ext cx="7188471" cy="4724400"/>
        </p:xfrm>
        <a:graphic>
          <a:graphicData uri="http://schemas.openxmlformats.org/presentationml/2006/ole">
            <mc:AlternateContent xmlns:mc="http://schemas.openxmlformats.org/markup-compatibility/2006">
              <mc:Choice xmlns:v="urn:schemas-microsoft-com:vml" Requires="v">
                <p:oleObj spid="_x0000_s235522" name="Equation" r:id="rId4" imgW="4483100" imgH="2946400" progId="Equation.DSMT4">
                  <p:embed/>
                </p:oleObj>
              </mc:Choice>
              <mc:Fallback>
                <p:oleObj name="Equation" r:id="rId4" imgW="4483100" imgH="2946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399" y="1371600"/>
                        <a:ext cx="7188471" cy="472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143000" y="5638800"/>
            <a:ext cx="6248400" cy="533400"/>
          </a:xfrm>
          <a:prstGeom prst="rect">
            <a:avLst/>
          </a:prstGeom>
          <a:solidFill>
            <a:srgbClr val="7030A0">
              <a:alpha val="34118"/>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5" name="Straight Connector 4"/>
          <p:cNvCxnSpPr/>
          <p:nvPr/>
        </p:nvCxnSpPr>
        <p:spPr bwMode="auto">
          <a:xfrm flipH="1">
            <a:off x="914400" y="533400"/>
            <a:ext cx="7391400" cy="56388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18034218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124200"/>
            <a:ext cx="81407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2" name="Title 1"/>
          <p:cNvSpPr>
            <a:spLocks noGrp="1"/>
          </p:cNvSpPr>
          <p:nvPr>
            <p:ph type="title"/>
          </p:nvPr>
        </p:nvSpPr>
        <p:spPr>
          <a:xfrm>
            <a:off x="412750" y="1295400"/>
            <a:ext cx="8229600" cy="1143000"/>
          </a:xfrm>
        </p:spPr>
        <p:txBody>
          <a:bodyPr/>
          <a:lstStyle/>
          <a:p>
            <a:r>
              <a:rPr lang="en-US" smtClean="0"/>
              <a:t>Hausman</a:t>
            </a:r>
            <a:br>
              <a:rPr lang="en-US" smtClean="0"/>
            </a:br>
            <a:r>
              <a:rPr lang="en-US" sz="2400" smtClean="0"/>
              <a:t>There is a built in procedure for this.</a:t>
            </a:r>
            <a:br>
              <a:rPr lang="en-US" sz="2400" smtClean="0"/>
            </a:br>
            <a:r>
              <a:rPr lang="en-US" sz="2400" smtClean="0"/>
              <a:t>It is not always appropriate to compare estimators this way.</a:t>
            </a:r>
            <a:endParaRPr lang="en-US"/>
          </a:p>
        </p:txBody>
      </p:sp>
      <p:cxnSp>
        <p:nvCxnSpPr>
          <p:cNvPr id="4" name="Straight Connector 3"/>
          <p:cNvCxnSpPr/>
          <p:nvPr/>
        </p:nvCxnSpPr>
        <p:spPr bwMode="auto">
          <a:xfrm flipH="1">
            <a:off x="914400" y="533400"/>
            <a:ext cx="7391400" cy="56388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98428839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457200" y="533400"/>
            <a:ext cx="8229600" cy="762000"/>
          </a:xfrm>
        </p:spPr>
        <p:txBody>
          <a:bodyPr/>
          <a:lstStyle/>
          <a:p>
            <a:r>
              <a:rPr lang="en-US" altLang="en-US" smtClean="0"/>
              <a:t>Variable Addition</a:t>
            </a:r>
          </a:p>
        </p:txBody>
      </p:sp>
      <p:graphicFrame>
        <p:nvGraphicFramePr>
          <p:cNvPr id="89091" name="Object 2"/>
          <p:cNvGraphicFramePr>
            <a:graphicFrameLocks noChangeAspect="1"/>
          </p:cNvGraphicFramePr>
          <p:nvPr>
            <p:extLst/>
          </p:nvPr>
        </p:nvGraphicFramePr>
        <p:xfrm>
          <a:off x="2057400" y="1676400"/>
          <a:ext cx="5562600" cy="4513263"/>
        </p:xfrm>
        <a:graphic>
          <a:graphicData uri="http://schemas.openxmlformats.org/presentationml/2006/ole">
            <mc:AlternateContent xmlns:mc="http://schemas.openxmlformats.org/markup-compatibility/2006">
              <mc:Choice xmlns:v="urn:schemas-microsoft-com:vml" Requires="v">
                <p:oleObj spid="_x0000_s236546" name="Equation" r:id="rId3" imgW="3098800" imgH="2514600" progId="Equation.DSMT4">
                  <p:embed/>
                </p:oleObj>
              </mc:Choice>
              <mc:Fallback>
                <p:oleObj name="Equation" r:id="rId3" imgW="3098800" imgH="2514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676400"/>
                        <a:ext cx="5562600" cy="4513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 name="Straight Connector 3"/>
          <p:cNvCxnSpPr/>
          <p:nvPr/>
        </p:nvCxnSpPr>
        <p:spPr bwMode="auto">
          <a:xfrm flipH="1">
            <a:off x="914400" y="533400"/>
            <a:ext cx="7391400" cy="56388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01960182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altLang="en-US" smtClean="0"/>
              <a:t>Application: Wu Test</a:t>
            </a:r>
          </a:p>
        </p:txBody>
      </p:sp>
      <p:sp>
        <p:nvSpPr>
          <p:cNvPr id="90115" name="Text Box 4"/>
          <p:cNvSpPr txBox="1">
            <a:spLocks noChangeArrowheads="1"/>
          </p:cNvSpPr>
          <p:nvPr/>
        </p:nvSpPr>
        <p:spPr bwMode="auto">
          <a:xfrm>
            <a:off x="228600" y="1905000"/>
            <a:ext cx="86868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sz="1600" b="1">
                <a:latin typeface="Courier New" pitchFamily="49" charset="0"/>
                <a:cs typeface="Courier New" pitchFamily="49" charset="0"/>
              </a:rPr>
              <a:t>NAMELIST ; XV  = exp,expsq,wks,occ,ind,south,smsa,ms,union,ed,fem$</a:t>
            </a:r>
          </a:p>
          <a:p>
            <a:r>
              <a:rPr lang="en-US" altLang="en-US" sz="1600" b="1">
                <a:latin typeface="Courier New" pitchFamily="49" charset="0"/>
                <a:cs typeface="Courier New" pitchFamily="49" charset="0"/>
              </a:rPr>
              <a:t>create ; expb=groupmean(exp,pds=7)$</a:t>
            </a:r>
          </a:p>
          <a:p>
            <a:r>
              <a:rPr lang="en-US" altLang="en-US" sz="1600" b="1">
                <a:latin typeface="Courier New" pitchFamily="49" charset="0"/>
                <a:cs typeface="Courier New" pitchFamily="49" charset="0"/>
              </a:rPr>
              <a:t>create ; expsqb=groupmean(expsq,pds=7)$</a:t>
            </a:r>
          </a:p>
          <a:p>
            <a:r>
              <a:rPr lang="en-US" altLang="en-US" sz="1600" b="1">
                <a:latin typeface="Courier New" pitchFamily="49" charset="0"/>
                <a:cs typeface="Courier New" pitchFamily="49" charset="0"/>
              </a:rPr>
              <a:t>create ; wksb=groupmean(wks,pds=7)$</a:t>
            </a:r>
          </a:p>
          <a:p>
            <a:r>
              <a:rPr lang="en-US" altLang="en-US" sz="1600" b="1">
                <a:latin typeface="Courier New" pitchFamily="49" charset="0"/>
                <a:cs typeface="Courier New" pitchFamily="49" charset="0"/>
              </a:rPr>
              <a:t>create ; occb=groupmean(occ,pds=7)$</a:t>
            </a:r>
          </a:p>
          <a:p>
            <a:r>
              <a:rPr lang="en-US" altLang="en-US" sz="1600" b="1">
                <a:latin typeface="Courier New" pitchFamily="49" charset="0"/>
                <a:cs typeface="Courier New" pitchFamily="49" charset="0"/>
              </a:rPr>
              <a:t>create ; indb=groupmean(ind,pds=7)$</a:t>
            </a:r>
          </a:p>
          <a:p>
            <a:r>
              <a:rPr lang="en-US" altLang="en-US" sz="1600" b="1">
                <a:latin typeface="Courier New" pitchFamily="49" charset="0"/>
                <a:cs typeface="Courier New" pitchFamily="49" charset="0"/>
              </a:rPr>
              <a:t>create ; southb=groupmean(south,pds=7)$</a:t>
            </a:r>
          </a:p>
          <a:p>
            <a:r>
              <a:rPr lang="en-US" altLang="en-US" sz="1600" b="1">
                <a:latin typeface="Courier New" pitchFamily="49" charset="0"/>
                <a:cs typeface="Courier New" pitchFamily="49" charset="0"/>
              </a:rPr>
              <a:t>create ; smsab=groupmean(smsa,pds=7)$</a:t>
            </a:r>
          </a:p>
          <a:p>
            <a:r>
              <a:rPr lang="en-US" altLang="en-US" sz="1600" b="1">
                <a:latin typeface="Courier New" pitchFamily="49" charset="0"/>
                <a:cs typeface="Courier New" pitchFamily="49" charset="0"/>
              </a:rPr>
              <a:t>create ; unionb=groupmean(union,pds=7)$</a:t>
            </a:r>
          </a:p>
          <a:p>
            <a:r>
              <a:rPr lang="en-US" altLang="en-US" sz="1600" b="1">
                <a:latin typeface="Courier New" pitchFamily="49" charset="0"/>
                <a:cs typeface="Courier New" pitchFamily="49" charset="0"/>
              </a:rPr>
              <a:t>create ; msb = groupmean(ms,pds=7) $</a:t>
            </a:r>
          </a:p>
          <a:p>
            <a:r>
              <a:rPr lang="en-US" altLang="en-US" sz="1600" b="1">
                <a:latin typeface="Courier New" pitchFamily="49" charset="0"/>
                <a:cs typeface="Courier New" pitchFamily="49" charset="0"/>
              </a:rPr>
              <a:t>namelist ; xmeans = expb,expsqb,wksb,occb,indb,southb,smsab,msb,</a:t>
            </a:r>
          </a:p>
          <a:p>
            <a:r>
              <a:rPr lang="en-US" altLang="en-US" sz="1600" b="1">
                <a:latin typeface="Courier New" pitchFamily="49" charset="0"/>
                <a:cs typeface="Courier New" pitchFamily="49" charset="0"/>
              </a:rPr>
              <a:t>           unionb $</a:t>
            </a:r>
          </a:p>
          <a:p>
            <a:r>
              <a:rPr lang="en-US" altLang="en-US" sz="1600" b="1">
                <a:latin typeface="Courier New" pitchFamily="49" charset="0"/>
                <a:cs typeface="Courier New" pitchFamily="49" charset="0"/>
              </a:rPr>
              <a:t>REGRESS  ; Lhs = lwage ; Rhs = xmeans,Xv,one ; panel ; random $ </a:t>
            </a:r>
          </a:p>
          <a:p>
            <a:r>
              <a:rPr lang="en-US" altLang="en-US" sz="1600" b="1">
                <a:latin typeface="Courier New" pitchFamily="49" charset="0"/>
                <a:cs typeface="Courier New" pitchFamily="49" charset="0"/>
              </a:rPr>
              <a:t>MATRIX ; bmean = b(1:9) ; vmean = varb(1:9,1:9) $</a:t>
            </a:r>
          </a:p>
          <a:p>
            <a:r>
              <a:rPr lang="en-US" altLang="en-US" sz="1600" b="1">
                <a:latin typeface="Courier New" pitchFamily="49" charset="0"/>
                <a:cs typeface="Courier New" pitchFamily="49" charset="0"/>
              </a:rPr>
              <a:t>MATRIX ; List ; Wu = bmean'&lt;vmean&gt;bmean $</a:t>
            </a:r>
          </a:p>
        </p:txBody>
      </p:sp>
      <p:cxnSp>
        <p:nvCxnSpPr>
          <p:cNvPr id="4" name="Straight Connector 3"/>
          <p:cNvCxnSpPr/>
          <p:nvPr/>
        </p:nvCxnSpPr>
        <p:spPr bwMode="auto">
          <a:xfrm flipH="1">
            <a:off x="914400" y="533400"/>
            <a:ext cx="7391400" cy="56388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75623254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4"/>
          <p:cNvSpPr>
            <a:spLocks noGrp="1" noChangeArrowheads="1"/>
          </p:cNvSpPr>
          <p:nvPr>
            <p:ph type="title"/>
          </p:nvPr>
        </p:nvSpPr>
        <p:spPr>
          <a:xfrm>
            <a:off x="533400" y="1066800"/>
            <a:ext cx="8229600" cy="1139825"/>
          </a:xfrm>
        </p:spPr>
        <p:txBody>
          <a:bodyPr/>
          <a:lstStyle/>
          <a:p>
            <a:pPr eaLnBrk="1" hangingPunct="1"/>
            <a:r>
              <a:rPr lang="en-US" altLang="en-US" dirty="0" smtClean="0"/>
              <a:t>Basing Wu Test on a Robust VC</a:t>
            </a:r>
          </a:p>
        </p:txBody>
      </p:sp>
      <p:sp>
        <p:nvSpPr>
          <p:cNvPr id="96259" name="Text Box 5"/>
          <p:cNvSpPr txBox="1">
            <a:spLocks noChangeArrowheads="1"/>
          </p:cNvSpPr>
          <p:nvPr/>
        </p:nvSpPr>
        <p:spPr bwMode="auto">
          <a:xfrm>
            <a:off x="381000" y="2743200"/>
            <a:ext cx="85344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altLang="en-US" sz="1600" b="1">
                <a:latin typeface="Courier New" pitchFamily="49" charset="0"/>
              </a:rPr>
              <a:t>?  Robust Covariance matrix for REM</a:t>
            </a:r>
          </a:p>
          <a:p>
            <a:r>
              <a:rPr lang="en-US" altLang="en-US" sz="1600" b="1">
                <a:latin typeface="Courier New" pitchFamily="49" charset="0"/>
              </a:rPr>
              <a:t>Namelist ; XWU = wks,occ,ind,south,smsa,union,exp,expsq,ed,blk,fem,</a:t>
            </a:r>
          </a:p>
          <a:p>
            <a:r>
              <a:rPr lang="en-US" altLang="en-US" sz="1600" b="1">
                <a:latin typeface="Courier New" pitchFamily="49" charset="0"/>
              </a:rPr>
              <a:t>               wksb,occb,indb,southb,smsab,unionb,expb,expsqb,one $</a:t>
            </a:r>
          </a:p>
          <a:p>
            <a:r>
              <a:rPr lang="en-US" altLang="en-US" sz="1600" b="1">
                <a:latin typeface="Courier New" pitchFamily="49" charset="0"/>
              </a:rPr>
              <a:t>Create ; ewu = lwage - xwu'b $</a:t>
            </a:r>
          </a:p>
          <a:p>
            <a:r>
              <a:rPr lang="en-US" altLang="en-US" sz="1600" b="1">
                <a:latin typeface="Courier New" pitchFamily="49" charset="0"/>
              </a:rPr>
              <a:t>Matrix ; Robustvc = &lt;Xwu'Xwu&gt;*Gmmw(xwu,ewu,_stratum)*&lt;XwU'xWU&gt;</a:t>
            </a:r>
          </a:p>
          <a:p>
            <a:r>
              <a:rPr lang="en-US" altLang="en-US" sz="1600" b="1">
                <a:latin typeface="Courier New" pitchFamily="49" charset="0"/>
              </a:rPr>
              <a:t>       ; Stat(b,RobustVc,Xwu) $</a:t>
            </a:r>
          </a:p>
          <a:p>
            <a:r>
              <a:rPr lang="en-US" altLang="en-US" sz="1600" b="1">
                <a:latin typeface="Courier New" pitchFamily="49" charset="0"/>
              </a:rPr>
              <a:t>Matrix ; Means = b(12:19);Vmeans=RobustVC(12:19,12:19)</a:t>
            </a:r>
          </a:p>
          <a:p>
            <a:r>
              <a:rPr lang="en-US" altLang="en-US" sz="1600" b="1">
                <a:latin typeface="Courier New" pitchFamily="49" charset="0"/>
              </a:rPr>
              <a:t>       ; List ; RobustW=Means'&lt;Vmeans&gt;Means $</a:t>
            </a:r>
          </a:p>
        </p:txBody>
      </p:sp>
      <p:cxnSp>
        <p:nvCxnSpPr>
          <p:cNvPr id="4" name="Straight Connector 3"/>
          <p:cNvCxnSpPr/>
          <p:nvPr/>
        </p:nvCxnSpPr>
        <p:spPr bwMode="auto">
          <a:xfrm flipH="1">
            <a:off x="914400" y="533400"/>
            <a:ext cx="7391400" cy="56388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35056615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05000"/>
            <a:ext cx="3667125"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9830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4625" y="3841750"/>
            <a:ext cx="49593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983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963" y="2260600"/>
            <a:ext cx="4926012"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98309" name="Rectangle 2"/>
          <p:cNvSpPr txBox="1">
            <a:spLocks noChangeArrowheads="1"/>
          </p:cNvSpPr>
          <p:nvPr/>
        </p:nvSpPr>
        <p:spPr bwMode="auto">
          <a:xfrm>
            <a:off x="457200" y="9906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r>
              <a:rPr lang="en-US" altLang="en-US" sz="3200">
                <a:solidFill>
                  <a:srgbClr val="7030A0"/>
                </a:solidFill>
                <a:latin typeface="Arial Black" pitchFamily="34" charset="0"/>
              </a:rPr>
              <a:t>Robust Standard Errors</a:t>
            </a:r>
          </a:p>
        </p:txBody>
      </p:sp>
      <p:cxnSp>
        <p:nvCxnSpPr>
          <p:cNvPr id="6" name="Straight Connector 5"/>
          <p:cNvCxnSpPr/>
          <p:nvPr/>
        </p:nvCxnSpPr>
        <p:spPr bwMode="auto">
          <a:xfrm flipH="1">
            <a:off x="914400" y="533400"/>
            <a:ext cx="7391400" cy="563880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949874460"/>
      </p:ext>
    </p:extLst>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13771</TotalTime>
  <Words>2602</Words>
  <Application>Microsoft Office PowerPoint</Application>
  <PresentationFormat>On-screen Show (4:3)</PresentationFormat>
  <Paragraphs>457</Paragraphs>
  <Slides>107</Slides>
  <Notes>64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107</vt:i4>
      </vt:variant>
    </vt:vector>
  </HeadingPairs>
  <TitlesOfParts>
    <vt:vector size="116" baseType="lpstr">
      <vt:lpstr>Arial</vt:lpstr>
      <vt:lpstr>Arial Black</vt:lpstr>
      <vt:lpstr>Courier New</vt:lpstr>
      <vt:lpstr>Symbol</vt:lpstr>
      <vt:lpstr>Tahoma</vt:lpstr>
      <vt:lpstr>Times New Roman</vt:lpstr>
      <vt:lpstr>Wingdings</vt:lpstr>
      <vt:lpstr>Level</vt:lpstr>
      <vt:lpstr>Equation</vt:lpstr>
      <vt:lpstr>PowerPoint Presentation</vt:lpstr>
      <vt:lpstr>PowerPoint Presentation</vt:lpstr>
      <vt:lpstr>A Course in Panel Data Econometrics http://people.stern.nyu.edu/wgreene/Econometrics /PanelDataEconometrics.htm</vt:lpstr>
      <vt:lpstr>PowerPoint Presentation</vt:lpstr>
      <vt:lpstr>PowerPoint Presentation</vt:lpstr>
      <vt:lpstr>PowerPoint Presentation</vt:lpstr>
      <vt:lpstr>PowerPoint Presentation</vt:lpstr>
      <vt:lpstr>Balanced and Unbalanced Panels</vt:lpstr>
      <vt:lpstr>An Unbalanced Panel: RWM’s GSOEP Data on Health Care</vt:lpstr>
      <vt:lpstr>Cornwell and Rupert Data</vt:lpstr>
      <vt:lpstr>PowerPoint Presentation</vt:lpstr>
      <vt:lpstr>Common Effects Models</vt:lpstr>
      <vt:lpstr>Convenient Notation</vt:lpstr>
      <vt:lpstr>Estimating β</vt:lpstr>
      <vt:lpstr>1.  The Pooled Regression</vt:lpstr>
      <vt:lpstr>OLS with Individual Effects The omitted variable(s) are the group means</vt:lpstr>
      <vt:lpstr>Ordinary Least Squares</vt:lpstr>
      <vt:lpstr>Estimating the Sampling Variance of b</vt:lpstr>
      <vt:lpstr>A Cluster Estimator</vt:lpstr>
      <vt:lpstr>Alternative OLS Variance Estimators Cluster correction increases SEs</vt:lpstr>
      <vt:lpstr>Results of Bootstrap Estimation</vt:lpstr>
      <vt:lpstr>PowerPoint Presentation</vt:lpstr>
      <vt:lpstr>PowerPoint Presentation</vt:lpstr>
      <vt:lpstr>Difference-in-Differences Model</vt:lpstr>
      <vt:lpstr>Difference in Differences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Estimation with Fixed Effects</vt:lpstr>
      <vt:lpstr>The Fixed Effects Model</vt:lpstr>
      <vt:lpstr>Estimating the Fixed Effects Model</vt:lpstr>
      <vt:lpstr>The Within Transformation Removes the Effects</vt:lpstr>
      <vt:lpstr>Least Squares Dummy Variable Estimator</vt:lpstr>
      <vt:lpstr>Inference About OLS</vt:lpstr>
      <vt:lpstr>Application Cornwell and Rupert</vt:lpstr>
      <vt:lpstr>LSDV Results</vt:lpstr>
      <vt:lpstr>PowerPoint Presentation</vt:lpstr>
      <vt:lpstr>The Effect of the Effects R2 rises from .26510 to .90542</vt:lpstr>
      <vt:lpstr>A Caution About Stata and R2 What is the appropriate denominator for R2?</vt:lpstr>
      <vt:lpstr>Robust Covariance Matrix for LSDV Cluster Estimator for Within Estimator Effect is less pronounced than for OLS</vt:lpstr>
      <vt:lpstr>Endogeneity in the FEM</vt:lpstr>
      <vt:lpstr>Endogeneity</vt:lpstr>
      <vt:lpstr>PowerPoint Presentation</vt:lpstr>
      <vt:lpstr>LSDV is a Control Function Estimator</vt:lpstr>
      <vt:lpstr>LSDV is a Control Function Estimator</vt:lpstr>
      <vt:lpstr>PowerPoint Presentation</vt:lpstr>
      <vt:lpstr>PowerPoint Presentation</vt:lpstr>
      <vt:lpstr>Maximum Likelihood Estimation</vt:lpstr>
      <vt:lpstr>The Incidental Parameters Problem</vt:lpstr>
      <vt:lpstr>PowerPoint Presentation</vt:lpstr>
      <vt:lpstr>The Incidental Parameters Problem</vt:lpstr>
      <vt:lpstr>Two Way Fixed Effects</vt:lpstr>
      <vt:lpstr>Fixed Effects Estimators</vt:lpstr>
      <vt:lpstr>Unbalanced Panel Data (First 10 households in healthcare data)</vt:lpstr>
      <vt:lpstr>Two Way FE with Unbalanced Data</vt:lpstr>
      <vt:lpstr>PowerPoint Presentation</vt:lpstr>
      <vt:lpstr>PowerPoint Presentation</vt:lpstr>
      <vt:lpstr>3.  The Random Effects Model</vt:lpstr>
      <vt:lpstr>Random vs. Fixed Effects</vt:lpstr>
      <vt:lpstr>Mundlak’s Estimator</vt:lpstr>
      <vt:lpstr>Mundlak Form of FE Model</vt:lpstr>
      <vt:lpstr>Mundlak’s Approach for an FE Model  with Time Invariant Variables</vt:lpstr>
      <vt:lpstr>4.  Error Components Model</vt:lpstr>
      <vt:lpstr>Generalized Least Squares</vt:lpstr>
      <vt:lpstr>Estimators for the Variances</vt:lpstr>
      <vt:lpstr>Computing Variance Estimators for Cornwell and Rupert</vt:lpstr>
      <vt:lpstr>Testing for Effects: An LM Test</vt:lpstr>
      <vt:lpstr>LM Tests</vt:lpstr>
      <vt:lpstr>A One Way REM</vt:lpstr>
      <vt:lpstr>Two Way REM</vt:lpstr>
      <vt:lpstr>A Hausman Test for FE vs. RE</vt:lpstr>
      <vt:lpstr>A Variable Addition Test</vt:lpstr>
      <vt:lpstr>Means Added</vt:lpstr>
      <vt:lpstr>Wu (Variable Addition) Test</vt:lpstr>
      <vt:lpstr>Appendix Derivations and Expressions</vt:lpstr>
      <vt:lpstr>Estimating the Variance for OLS</vt:lpstr>
      <vt:lpstr>Algebra for the CF Estimator LSDV is a Control Function Estimator</vt:lpstr>
      <vt:lpstr>Robust Counterpart to White Estimator?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Bootstrap Replications</vt:lpstr>
      <vt:lpstr>Using First Differences</vt:lpstr>
      <vt:lpstr>PowerPoint Presentation</vt:lpstr>
      <vt:lpstr>A “Hierarchical” Model</vt:lpstr>
      <vt:lpstr>Feasible GLS</vt:lpstr>
      <vt:lpstr>Practical Problems with FGLS</vt:lpstr>
      <vt:lpstr>Stata Variance Estimators</vt:lpstr>
      <vt:lpstr>Correlated Random Effects</vt:lpstr>
      <vt:lpstr>Notation</vt:lpstr>
      <vt:lpstr>Notation</vt:lpstr>
      <vt:lpstr>Hausman Test for Effects</vt:lpstr>
      <vt:lpstr>Hausman There is a built in procedure for this. It is not always appropriate to compare estimators this way.</vt:lpstr>
      <vt:lpstr>Variable Addition</vt:lpstr>
      <vt:lpstr>Application: Wu Test</vt:lpstr>
      <vt:lpstr>Basing Wu Test on a Robust VC</vt:lpstr>
      <vt:lpstr>PowerPoint Presentation</vt:lpstr>
    </vt:vector>
  </TitlesOfParts>
  <Company>Stern School of Business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190</cp:revision>
  <dcterms:created xsi:type="dcterms:W3CDTF">2001-06-17T19:05:03Z</dcterms:created>
  <dcterms:modified xsi:type="dcterms:W3CDTF">2017-01-03T18:03:04Z</dcterms:modified>
</cp:coreProperties>
</file>