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70"/>
  </p:notesMasterIdLst>
  <p:handoutMasterIdLst>
    <p:handoutMasterId r:id="rId71"/>
  </p:handoutMasterIdLst>
  <p:sldIdLst>
    <p:sldId id="753" r:id="rId2"/>
    <p:sldId id="754" r:id="rId3"/>
    <p:sldId id="764" r:id="rId4"/>
    <p:sldId id="558" r:id="rId5"/>
    <p:sldId id="675" r:id="rId6"/>
    <p:sldId id="560" r:id="rId7"/>
    <p:sldId id="561" r:id="rId8"/>
    <p:sldId id="562" r:id="rId9"/>
    <p:sldId id="565" r:id="rId10"/>
    <p:sldId id="567" r:id="rId11"/>
    <p:sldId id="568" r:id="rId12"/>
    <p:sldId id="736" r:id="rId13"/>
    <p:sldId id="570" r:id="rId14"/>
    <p:sldId id="571" r:id="rId15"/>
    <p:sldId id="572" r:id="rId16"/>
    <p:sldId id="573" r:id="rId17"/>
    <p:sldId id="574" r:id="rId18"/>
    <p:sldId id="575" r:id="rId19"/>
    <p:sldId id="576" r:id="rId20"/>
    <p:sldId id="577" r:id="rId21"/>
    <p:sldId id="578" r:id="rId22"/>
    <p:sldId id="737" r:id="rId23"/>
    <p:sldId id="579" r:id="rId24"/>
    <p:sldId id="580" r:id="rId25"/>
    <p:sldId id="581" r:id="rId26"/>
    <p:sldId id="582" r:id="rId27"/>
    <p:sldId id="583" r:id="rId28"/>
    <p:sldId id="584" r:id="rId29"/>
    <p:sldId id="749" r:id="rId30"/>
    <p:sldId id="750" r:id="rId31"/>
    <p:sldId id="751" r:id="rId32"/>
    <p:sldId id="752" r:id="rId33"/>
    <p:sldId id="691" r:id="rId34"/>
    <p:sldId id="685" r:id="rId35"/>
    <p:sldId id="686" r:id="rId36"/>
    <p:sldId id="687" r:id="rId37"/>
    <p:sldId id="760" r:id="rId38"/>
    <p:sldId id="759" r:id="rId39"/>
    <p:sldId id="761" r:id="rId40"/>
    <p:sldId id="762" r:id="rId41"/>
    <p:sldId id="763" r:id="rId42"/>
    <p:sldId id="746" r:id="rId43"/>
    <p:sldId id="747" r:id="rId44"/>
    <p:sldId id="748" r:id="rId45"/>
    <p:sldId id="589" r:id="rId46"/>
    <p:sldId id="591" r:id="rId47"/>
    <p:sldId id="592" r:id="rId48"/>
    <p:sldId id="593" r:id="rId49"/>
    <p:sldId id="594" r:id="rId50"/>
    <p:sldId id="596" r:id="rId51"/>
    <p:sldId id="600" r:id="rId52"/>
    <p:sldId id="601" r:id="rId53"/>
    <p:sldId id="603" r:id="rId54"/>
    <p:sldId id="765" r:id="rId55"/>
    <p:sldId id="766" r:id="rId56"/>
    <p:sldId id="767" r:id="rId57"/>
    <p:sldId id="739" r:id="rId58"/>
    <p:sldId id="604" r:id="rId59"/>
    <p:sldId id="605" r:id="rId60"/>
    <p:sldId id="606" r:id="rId61"/>
    <p:sldId id="607" r:id="rId62"/>
    <p:sldId id="677" r:id="rId63"/>
    <p:sldId id="609" r:id="rId64"/>
    <p:sldId id="610" r:id="rId65"/>
    <p:sldId id="678" r:id="rId66"/>
    <p:sldId id="679" r:id="rId67"/>
    <p:sldId id="680" r:id="rId68"/>
    <p:sldId id="681" r:id="rId6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00"/>
    <a:srgbClr val="7030A0"/>
    <a:srgbClr val="99CC00"/>
    <a:srgbClr val="FFCC99"/>
    <a:srgbClr val="FFC000"/>
    <a:srgbClr val="0066FF"/>
    <a:srgbClr val="6699FF"/>
    <a:srgbClr val="000000"/>
    <a:srgbClr val="00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510" autoAdjust="0"/>
    <p:restoredTop sz="96112" autoAdjust="0"/>
  </p:normalViewPr>
  <p:slideViewPr>
    <p:cSldViewPr>
      <p:cViewPr>
        <p:scale>
          <a:sx n="75" d="100"/>
          <a:sy n="75" d="100"/>
        </p:scale>
        <p:origin x="-2580" y="-80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80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673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1709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B2794F-3418-48F6-BBD3-50CCD272AF6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991C8-B47C-453E-BA04-87A5E817F28F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394982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94C95-CA6A-4D99-A895-D4296D808031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0727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E16D8-13D4-4A84-A7C9-51644C3A791E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389400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63597-591F-4001-8FC1-F60E05A4722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547941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AFF027-9E1D-40AB-B34A-51DCFD0E9A3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030289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94CFC4-6E68-450F-8AEB-1E99E5FA7578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97692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07985-AEDB-4238-99AF-A38446549511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85494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56B69B-B7B5-4095-BE65-380AD86B9607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378960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E33E61-7237-44A6-9EEB-9D2AC8123B71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845773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ADB80-FCEC-494B-B93E-5A112154915C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498518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0BA65-25D9-4634-856B-31B30276403D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747905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370FF-E92C-4593-8488-0E8DF6644EF0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715411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04BD2-3CC7-427B-A198-68F96ED2D95A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549981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43AC0-026E-463A-9461-9FD59EBDBDED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799962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A8B2D2-23E6-4B55-9283-3010B3A1E9B2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962830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FF8EA-9F56-424D-8145-0572B3814B4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16655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E5FC73-A68D-4CF3-9965-A948FC244A2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537580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A3E210-8115-472B-AD09-B181CA8FB87D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4899693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5F0A5-C8EA-4E45-9424-BC81AE2B67EF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270960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BDEC65-B5D0-484B-BC86-1F8ABA12DE74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595340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3179969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9E52DC-0A94-4140-AB64-9BBFAF5F1374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7171256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819B21-2436-4BD1-B5E9-8A656F5C6FEC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0466510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0D8F05-5945-43D3-A440-CA0C8C86C24D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6372484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C51E28-542E-4850-9BAC-B722482F9E33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583541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0C2F32-D31B-4F7D-A514-34558A3626AB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994565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 txBox="1">
            <a:spLocks noGrp="1"/>
          </p:cNvSpPr>
          <p:nvPr/>
        </p:nvSpPr>
        <p:spPr bwMode="auto">
          <a:xfrm>
            <a:off x="4145502" y="9121797"/>
            <a:ext cx="3169699" cy="47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5" tIns="48328" rIns="96655" bIns="48328" anchor="b"/>
          <a:lstStyle/>
          <a:p>
            <a:pPr algn="r" defTabSz="966556" eaLnBrk="1" hangingPunct="1"/>
            <a:fld id="{47908AC3-1AE0-48D5-81B0-324D085B07B0}" type="slidenum">
              <a:rPr lang="en-US" sz="1400"/>
              <a:pPr algn="r" defTabSz="966556" eaLnBrk="1" hangingPunct="1"/>
              <a:t>47</a:t>
            </a:fld>
            <a:endParaRPr lang="en-US" sz="1400"/>
          </a:p>
        </p:txBody>
      </p:sp>
    </p:spTree>
    <p:extLst>
      <p:ext uri="{BB962C8B-B14F-4D97-AF65-F5344CB8AC3E}">
        <p14:creationId xmlns="" xmlns:p14="http://schemas.microsoft.com/office/powerpoint/2010/main" val="26608295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1113011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2B31C-6E57-475E-8C1F-AD43B46B714F}" type="slidenum">
              <a:rPr lang="en-US" smtClean="0"/>
              <a:pPr/>
              <a:t>49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993556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4111932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8098072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224881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214007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A22A1-7CF8-45EE-8BD8-89D0D05134C4}" type="slidenum">
              <a:rPr lang="en-US" smtClean="0">
                <a:cs typeface="Arial" charset="0"/>
              </a:rPr>
              <a:pPr/>
              <a:t>55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69554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603307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8204754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1A6B2-15F8-47BB-A8CC-54242ACF8AB3}" type="slidenum">
              <a:rPr lang="en-US" smtClean="0"/>
              <a:pPr/>
              <a:t>59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1564492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05D82-375F-4CD7-A171-3B405532AF81}" type="slidenum">
              <a:rPr lang="en-US" smtClean="0"/>
              <a:pPr/>
              <a:t>60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362020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4A27AA-AABA-402D-B6D8-612B2B107EFF}" type="slidenum">
              <a:rPr lang="en-US" smtClean="0"/>
              <a:pPr/>
              <a:t>61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7006818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E88B3-E374-442C-8885-00D967DE8431}" type="slidenum">
              <a:rPr lang="en-US" smtClean="0"/>
              <a:pPr/>
              <a:t>63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5289077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6855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392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/109: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2.1 – Binary Choice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7030A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6.png"/><Relationship Id="rId4" Type="http://schemas.openxmlformats.org/officeDocument/2006/relationships/oleObject" Target="../embeddings/oleObject14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567535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Binary Choice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396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305300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Random Utility</a:t>
            </a:r>
          </a:p>
          <a:p>
            <a:r>
              <a:rPr lang="en-US" sz="1400" smtClean="0"/>
              <a:t>Maximum Likelihood</a:t>
            </a:r>
          </a:p>
          <a:p>
            <a:r>
              <a:rPr lang="en-US" sz="1400" smtClean="0"/>
              <a:t>Parametric Model</a:t>
            </a:r>
          </a:p>
          <a:p>
            <a:r>
              <a:rPr lang="en-US" sz="1400" smtClean="0"/>
              <a:t>Partial Effect</a:t>
            </a:r>
          </a:p>
          <a:p>
            <a:r>
              <a:rPr lang="en-US" sz="1400" smtClean="0"/>
              <a:t>Average Partial Effect</a:t>
            </a:r>
          </a:p>
          <a:p>
            <a:r>
              <a:rPr lang="en-US" sz="1400" smtClean="0"/>
              <a:t>Odds Ratio</a:t>
            </a:r>
          </a:p>
          <a:p>
            <a:r>
              <a:rPr lang="en-US" sz="1400" smtClean="0"/>
              <a:t>Linear Probability Model</a:t>
            </a:r>
          </a:p>
          <a:p>
            <a:r>
              <a:rPr lang="en-US" sz="1400" smtClean="0"/>
              <a:t>Cluster Correction</a:t>
            </a:r>
          </a:p>
          <a:p>
            <a:r>
              <a:rPr lang="en-US" sz="1400" smtClean="0"/>
              <a:t>Pseudo R squared</a:t>
            </a:r>
          </a:p>
          <a:p>
            <a:r>
              <a:rPr lang="en-US" sz="1400" smtClean="0"/>
              <a:t>Likelihood Ratio, Wald, LM</a:t>
            </a:r>
          </a:p>
          <a:p>
            <a:r>
              <a:rPr lang="en-US" sz="1400" smtClean="0"/>
              <a:t>Decomposition of Effect</a:t>
            </a:r>
          </a:p>
          <a:p>
            <a:r>
              <a:rPr lang="en-US" sz="1400" smtClean="0"/>
              <a:t>Exclusion Restrictions</a:t>
            </a:r>
          </a:p>
          <a:p>
            <a:r>
              <a:rPr lang="en-US" sz="1400" smtClean="0"/>
              <a:t>Incoherent Model</a:t>
            </a:r>
            <a:endParaRPr lang="en-U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303713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Nonparametric Regression</a:t>
            </a:r>
          </a:p>
          <a:p>
            <a:r>
              <a:rPr lang="en-US" sz="1400" smtClean="0"/>
              <a:t>Klein and Spady Model</a:t>
            </a:r>
          </a:p>
          <a:p>
            <a:r>
              <a:rPr lang="en-US" sz="1400" smtClean="0"/>
              <a:t>Probit</a:t>
            </a:r>
          </a:p>
          <a:p>
            <a:r>
              <a:rPr lang="en-US" sz="1400" smtClean="0"/>
              <a:t>Logit</a:t>
            </a:r>
          </a:p>
          <a:p>
            <a:r>
              <a:rPr lang="en-US" sz="1400" smtClean="0"/>
              <a:t>Bivariate Probit</a:t>
            </a:r>
          </a:p>
          <a:p>
            <a:r>
              <a:rPr lang="en-US" sz="1400" smtClean="0"/>
              <a:t>Recursive Bivariate Probit</a:t>
            </a:r>
          </a:p>
          <a:p>
            <a:r>
              <a:rPr lang="en-US" sz="1400" smtClean="0"/>
              <a:t>Multivariate Probit</a:t>
            </a:r>
          </a:p>
          <a:p>
            <a:r>
              <a:rPr lang="en-US" sz="1400" smtClean="0"/>
              <a:t>Sample Selection</a:t>
            </a:r>
          </a:p>
          <a:p>
            <a:r>
              <a:rPr lang="en-US" sz="1400" smtClean="0"/>
              <a:t>Panel Probit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48055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Model for a Binary Dependent Variable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971800"/>
            <a:ext cx="8229600" cy="3048000"/>
          </a:xfrm>
        </p:spPr>
        <p:txBody>
          <a:bodyPr/>
          <a:lstStyle/>
          <a:p>
            <a:pPr eaLnBrk="1" hangingPunct="1"/>
            <a:r>
              <a:rPr lang="en-US" sz="2400" smtClean="0"/>
              <a:t>Binary outcome.</a:t>
            </a:r>
          </a:p>
          <a:p>
            <a:pPr lvl="1" eaLnBrk="1" hangingPunct="1"/>
            <a:r>
              <a:rPr lang="en-US" sz="2000" smtClean="0"/>
              <a:t>Event occurs or doesn’t (e.g., the person adopts green technology, the person enters the labor force, etc.)</a:t>
            </a:r>
          </a:p>
          <a:p>
            <a:pPr lvl="1" eaLnBrk="1" hangingPunct="1"/>
            <a:r>
              <a:rPr lang="en-US" sz="2000" smtClean="0"/>
              <a:t>Model the probability of the event. P(</a:t>
            </a:r>
            <a:r>
              <a:rPr lang="en-US" sz="2000" b="1" smtClean="0"/>
              <a:t>x</a:t>
            </a:r>
            <a:r>
              <a:rPr lang="en-US" sz="2000" smtClean="0"/>
              <a:t>)=Prob(y=1|</a:t>
            </a:r>
            <a:r>
              <a:rPr lang="en-US" sz="2000" b="1" smtClean="0"/>
              <a:t>x</a:t>
            </a:r>
            <a:r>
              <a:rPr lang="en-US" sz="2000" smtClean="0"/>
              <a:t>)</a:t>
            </a:r>
          </a:p>
          <a:p>
            <a:pPr lvl="1" eaLnBrk="1" hangingPunct="1"/>
            <a:r>
              <a:rPr lang="en-US" sz="2000" smtClean="0"/>
              <a:t>Probability responds to independent variables</a:t>
            </a:r>
          </a:p>
          <a:p>
            <a:pPr eaLnBrk="1" hangingPunct="1"/>
            <a:r>
              <a:rPr lang="en-US" sz="2400" smtClean="0"/>
              <a:t>Requirements for a probability</a:t>
            </a:r>
          </a:p>
          <a:p>
            <a:pPr lvl="1" eaLnBrk="1" hangingPunct="1"/>
            <a:r>
              <a:rPr lang="en-US" sz="2000" smtClean="0"/>
              <a:t>0 &lt; Probability &lt; 1</a:t>
            </a:r>
          </a:p>
          <a:p>
            <a:pPr lvl="1" eaLnBrk="1" hangingPunct="1"/>
            <a:r>
              <a:rPr lang="en-US" sz="2000" smtClean="0"/>
              <a:t>P(</a:t>
            </a:r>
            <a:r>
              <a:rPr lang="en-US" sz="2000" b="1" smtClean="0"/>
              <a:t>x</a:t>
            </a:r>
            <a:r>
              <a:rPr lang="en-US" sz="2000" smtClean="0"/>
              <a:t>) should be monotonic in </a:t>
            </a:r>
            <a:r>
              <a:rPr lang="en-US" sz="2000" b="1" smtClean="0"/>
              <a:t>x</a:t>
            </a:r>
            <a:r>
              <a:rPr lang="en-US" sz="2000" smtClean="0"/>
              <a:t> – it’s a CDF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143000"/>
            <a:ext cx="43584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533400" y="990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Behavioral Utility Based Approach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600200"/>
            <a:ext cx="7848600" cy="32766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</a:rPr>
              <a:t>Observed outcomes partially reveal underlying preferences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There exists an underlying preference scale defined over alternatives, U*(choices)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Revelation of preferences between two choices labeled 0 and 1 reveals the ranking of the underlying utility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     U*(choice 1) &gt;  U*(choice 0)               Choose 1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     U*(choice 1) </a:t>
            </a:r>
            <a:r>
              <a:rPr lang="en-US" sz="2000" u="sng" smtClean="0">
                <a:latin typeface="Arial" charset="0"/>
              </a:rPr>
              <a:t>&lt;</a:t>
            </a:r>
            <a:r>
              <a:rPr lang="en-US" sz="2000" smtClean="0">
                <a:latin typeface="Arial" charset="0"/>
              </a:rPr>
              <a:t>  U*(choice 0)               Choose 0</a:t>
            </a:r>
          </a:p>
          <a:p>
            <a:r>
              <a:rPr lang="en-US" sz="2000" smtClean="0">
                <a:latin typeface="Arial" charset="0"/>
              </a:rPr>
              <a:t>Net utility = U = U*(choice 1) - U*(choice 0).  U  &gt; 0  =&gt; choice 1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5334000" y="3886200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5334000" y="3505200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048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648200"/>
            <a:ext cx="43584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19200"/>
            <a:ext cx="8229600" cy="3810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Binary Outcome: Visit Doctor</a:t>
            </a:r>
            <a:br>
              <a:rPr lang="en-US" sz="3600" b="1" dirty="0" smtClean="0"/>
            </a:b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the 1984 year of the GSOEP, 2265 of 3874</a:t>
            </a:r>
            <a:b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individuals visited the doctor at least once.</a:t>
            </a:r>
          </a:p>
        </p:txBody>
      </p:sp>
      <p:pic>
        <p:nvPicPr>
          <p:cNvPr id="5519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76400"/>
            <a:ext cx="7316421" cy="4851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59907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14400"/>
            <a:ext cx="8458200" cy="530225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A Random Utility Model for </a:t>
            </a:r>
            <a:br>
              <a:rPr lang="en-US" dirty="0" smtClean="0"/>
            </a:br>
            <a:r>
              <a:rPr lang="en-US" dirty="0" smtClean="0"/>
              <a:t>the Binary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76400"/>
            <a:ext cx="7696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Yes or </a:t>
            </a:r>
            <a:r>
              <a:rPr lang="en-US" sz="2000" smtClean="0">
                <a:latin typeface="Arial" charset="0"/>
              </a:rPr>
              <a:t>No decision |  Visit or not visit the doctor</a:t>
            </a:r>
            <a:r>
              <a:rPr lang="en-US" sz="2000" dirty="0" smtClean="0">
                <a:latin typeface="Arial" charset="0"/>
              </a:rPr>
              <a:t/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Model:  Net utility of visit at </a:t>
            </a:r>
            <a:r>
              <a:rPr lang="en-US" sz="2000" smtClean="0">
                <a:latin typeface="Arial" charset="0"/>
              </a:rPr>
              <a:t>least once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00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Net utility depends on observables and unobservables</a:t>
            </a:r>
            <a:r>
              <a:rPr lang="en-US" sz="2000" dirty="0" smtClean="0">
                <a:latin typeface="Arial" charset="0"/>
              </a:rPr>
              <a:t/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smtClean="0">
                <a:latin typeface="Arial" charset="0"/>
              </a:rPr>
              <a:t>     U</a:t>
            </a:r>
            <a:r>
              <a:rPr lang="en-US" sz="2000" baseline="-25000" smtClean="0">
                <a:latin typeface="Arial" charset="0"/>
              </a:rPr>
              <a:t>doctor</a:t>
            </a:r>
            <a:r>
              <a:rPr lang="en-US" sz="2000" smtClean="0">
                <a:latin typeface="Arial" charset="0"/>
              </a:rPr>
              <a:t>   =  </a:t>
            </a:r>
            <a:r>
              <a:rPr lang="en-US" sz="2000" smtClean="0">
                <a:latin typeface="Arial" charset="0"/>
                <a:sym typeface="Symbol" pitchFamily="18" charset="2"/>
              </a:rPr>
              <a:t>Net utility = U*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visit</a:t>
            </a:r>
            <a:r>
              <a:rPr lang="en-US" sz="2000" smtClean="0">
                <a:latin typeface="Arial" charset="0"/>
                <a:sym typeface="Symbol" pitchFamily="18" charset="2"/>
              </a:rPr>
              <a:t> – U*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not visit</a:t>
            </a:r>
          </a:p>
          <a:p>
            <a:pPr>
              <a:lnSpc>
                <a:spcPct val="90000"/>
              </a:lnSpc>
              <a:buNone/>
            </a:pPr>
            <a:endParaRPr lang="en-US" sz="2000" baseline="-25000" smtClean="0">
              <a:latin typeface="Arial" charset="0"/>
              <a:sym typeface="Symbol" pitchFamily="18" charset="2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baseline="-25000" smtClean="0">
                <a:latin typeface="Arial" charset="0"/>
                <a:sym typeface="Symbol" pitchFamily="18" charset="2"/>
              </a:rPr>
              <a:t>        </a:t>
            </a: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doctor</a:t>
            </a:r>
            <a:r>
              <a:rPr lang="en-US" sz="2000" smtClean="0">
                <a:latin typeface="Arial" charset="0"/>
              </a:rPr>
              <a:t>   =  </a:t>
            </a:r>
            <a:r>
              <a:rPr lang="en-US" sz="2000" smtClean="0">
                <a:latin typeface="Arial" charset="0"/>
                <a:sym typeface="Symbol" pitchFamily="18" charset="2"/>
              </a:rPr>
              <a:t>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</a:t>
            </a:r>
            <a:r>
              <a:rPr lang="en-US" sz="2000" smtClean="0">
                <a:latin typeface="Arial" charset="0"/>
                <a:sym typeface="Symbol" pitchFamily="18" charset="2"/>
              </a:rPr>
              <a:t>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</a:t>
            </a:r>
            <a:r>
              <a:rPr lang="en-US" sz="2000" smtClean="0">
                <a:latin typeface="Arial" charset="0"/>
                <a:sym typeface="Symbol" pitchFamily="18" charset="2"/>
              </a:rPr>
              <a:t>Sex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+ 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    </a:t>
            </a:r>
            <a:br>
              <a:rPr lang="en-US" sz="2000" dirty="0" smtClean="0">
                <a:latin typeface="Arial" charset="0"/>
                <a:sym typeface="Symbol" pitchFamily="18" charset="2"/>
              </a:rPr>
            </a:br>
            <a:r>
              <a:rPr lang="en-US" sz="2000" dirty="0" smtClean="0">
                <a:latin typeface="Arial" charset="0"/>
                <a:sym typeface="Symbol" pitchFamily="18" charset="2"/>
              </a:rPr>
              <a:t>Choose </a:t>
            </a:r>
            <a:r>
              <a:rPr lang="en-US" sz="2000" smtClean="0">
                <a:latin typeface="Arial" charset="0"/>
                <a:sym typeface="Symbol" pitchFamily="18" charset="2"/>
              </a:rPr>
              <a:t>to visit at least once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if net utility </a:t>
            </a:r>
            <a:r>
              <a:rPr lang="en-US" sz="2000" smtClean="0">
                <a:latin typeface="Arial" charset="0"/>
                <a:sym typeface="Symbol" pitchFamily="18" charset="2"/>
              </a:rPr>
              <a:t>is positive</a:t>
            </a:r>
            <a:br>
              <a:rPr lang="en-US" sz="2000" smtClean="0">
                <a:latin typeface="Arial" charset="0"/>
                <a:sym typeface="Symbol" pitchFamily="18" charset="2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Observed Data</a:t>
            </a:r>
            <a:r>
              <a:rPr lang="en-US" sz="2000" dirty="0" smtClean="0">
                <a:latin typeface="Arial" charset="0"/>
              </a:rPr>
              <a:t>:  </a:t>
            </a:r>
            <a:r>
              <a:rPr lang="en-US" sz="2000" b="1" dirty="0" smtClean="0">
                <a:latin typeface="Arial" charset="0"/>
              </a:rPr>
              <a:t>X</a:t>
            </a:r>
            <a:r>
              <a:rPr lang="en-US" sz="2000" dirty="0" smtClean="0">
                <a:latin typeface="Arial" charset="0"/>
              </a:rPr>
              <a:t> 	</a:t>
            </a:r>
            <a:r>
              <a:rPr lang="en-US" sz="2000" smtClean="0">
                <a:latin typeface="Arial" charset="0"/>
              </a:rPr>
              <a:t>=  Age, Income, Sex</a:t>
            </a: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</a:rPr>
              <a:t>		</a:t>
            </a:r>
            <a:r>
              <a:rPr lang="en-US" sz="2000" smtClean="0">
                <a:latin typeface="Arial" charset="0"/>
              </a:rPr>
              <a:t>   	      </a:t>
            </a:r>
            <a:r>
              <a:rPr lang="en-US" sz="2000" b="1" smtClean="0">
                <a:latin typeface="Arial" charset="0"/>
              </a:rPr>
              <a:t>y</a:t>
            </a:r>
            <a:r>
              <a:rPr lang="en-US" sz="2000" smtClean="0">
                <a:latin typeface="Arial" charset="0"/>
              </a:rPr>
              <a:t>  </a:t>
            </a:r>
            <a:r>
              <a:rPr lang="en-US" sz="2000" dirty="0" smtClean="0">
                <a:latin typeface="Arial" charset="0"/>
              </a:rPr>
              <a:t>	</a:t>
            </a:r>
            <a:r>
              <a:rPr lang="en-US" sz="2000" smtClean="0">
                <a:latin typeface="Arial" charset="0"/>
              </a:rPr>
              <a:t>=  1 if </a:t>
            </a:r>
            <a:r>
              <a:rPr lang="en-US" sz="2000" dirty="0" smtClean="0">
                <a:latin typeface="Arial" charset="0"/>
              </a:rPr>
              <a:t>choose visit</a:t>
            </a:r>
            <a:r>
              <a:rPr lang="en-US" sz="2000" dirty="0" smtClean="0"/>
              <a:t>, </a:t>
            </a:r>
            <a:r>
              <a:rPr lang="en-US" sz="2000" smtClean="0">
                <a:sym typeface="Wingdings" pitchFamily="2" charset="2"/>
              </a:rPr>
              <a:t> </a:t>
            </a: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doctor</a:t>
            </a:r>
            <a:r>
              <a:rPr lang="en-US" sz="2000" smtClean="0">
                <a:latin typeface="Arial" charset="0"/>
              </a:rPr>
              <a:t> </a:t>
            </a:r>
            <a:r>
              <a:rPr lang="en-US" sz="2000" dirty="0" smtClean="0">
                <a:latin typeface="Arial" charset="0"/>
              </a:rPr>
              <a:t>&gt; 0, 0 if not.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5400000">
            <a:off x="6019006" y="3936206"/>
            <a:ext cx="457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5715000" y="3352800"/>
            <a:ext cx="1828800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Random Utility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263525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981200"/>
            <a:ext cx="6781800" cy="3733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Net Utility  U</a:t>
            </a:r>
            <a:r>
              <a:rPr lang="en-US" sz="2000" baseline="-25000" smtClean="0">
                <a:latin typeface="Arial" charset="0"/>
              </a:rPr>
              <a:t>doctor</a:t>
            </a:r>
            <a:r>
              <a:rPr lang="en-US" sz="2000" smtClean="0">
                <a:latin typeface="Arial" charset="0"/>
              </a:rPr>
              <a:t>  =  U*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– U*</a:t>
            </a:r>
            <a:r>
              <a:rPr lang="en-US" sz="2000" baseline="-25000" smtClean="0">
                <a:latin typeface="Arial" charset="0"/>
              </a:rPr>
              <a:t>not</a:t>
            </a:r>
            <a:r>
              <a:rPr lang="en-US" sz="2000" smtClean="0">
                <a:latin typeface="Arial" charset="0"/>
              </a:rPr>
              <a:t> </a:t>
            </a:r>
            <a:r>
              <a:rPr lang="en-US" sz="2000" baseline="-25000" smtClean="0">
                <a:latin typeface="Arial" charset="0"/>
              </a:rPr>
              <a:t>visit</a:t>
            </a: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doctor</a:t>
            </a:r>
            <a:r>
              <a:rPr lang="en-US" sz="2000" smtClean="0">
                <a:latin typeface="Arial" charset="0"/>
              </a:rPr>
              <a:t>   =  </a:t>
            </a:r>
            <a:r>
              <a:rPr lang="en-US" sz="2000" smtClean="0">
                <a:latin typeface="Arial" charset="0"/>
                <a:sym typeface="Symbol" pitchFamily="18" charset="2"/>
              </a:rPr>
              <a:t>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3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Sex + </a:t>
            </a:r>
            <a:br>
              <a:rPr lang="en-US" sz="2000" dirty="0" smtClean="0">
                <a:latin typeface="Arial" charset="0"/>
                <a:sym typeface="Symbol" pitchFamily="18" charset="2"/>
              </a:rPr>
            </a:br>
            <a:endParaRPr lang="en-US" sz="2000" dirty="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Chooses to visit</a:t>
            </a:r>
            <a:r>
              <a:rPr lang="en-US" sz="2000" smtClean="0">
                <a:latin typeface="Arial" charset="0"/>
                <a:sym typeface="Symbol" pitchFamily="18" charset="2"/>
              </a:rPr>
              <a:t>:  </a:t>
            </a: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doctor</a:t>
            </a:r>
            <a:r>
              <a:rPr lang="en-US" sz="2000" smtClean="0">
                <a:latin typeface="Arial" charset="0"/>
              </a:rPr>
              <a:t>  &gt;  </a:t>
            </a:r>
            <a:r>
              <a:rPr lang="en-US" sz="2000" dirty="0" smtClean="0">
                <a:latin typeface="Arial" charset="0"/>
              </a:rPr>
              <a:t>0</a:t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             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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3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Sex +  </a:t>
            </a:r>
            <a:r>
              <a:rPr lang="en-US" sz="2000" smtClean="0">
                <a:latin typeface="Arial" charset="0"/>
                <a:sym typeface="Symbol" pitchFamily="18" charset="2"/>
              </a:rPr>
              <a:t>&gt; 0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  <a:sym typeface="Symbol" pitchFamily="18" charset="2"/>
            </a:endParaRPr>
          </a:p>
          <a:p>
            <a:pPr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Choosing to visit is a random outcome because of 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              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   </a:t>
            </a:r>
            <a:r>
              <a:rPr lang="en-US" sz="2000" smtClean="0">
                <a:latin typeface="Arial" charset="0"/>
                <a:sym typeface="Symbol" pitchFamily="18" charset="2"/>
              </a:rPr>
              <a:t>&gt;  -(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 </a:t>
            </a:r>
            <a:r>
              <a:rPr lang="en-US" sz="2000" smtClean="0">
                <a:latin typeface="Arial" charset="0"/>
                <a:sym typeface="Symbol" pitchFamily="18" charset="2"/>
              </a:rPr>
              <a:t>Sex)</a:t>
            </a:r>
            <a:endParaRPr lang="en-US" sz="2000" dirty="0" smtClean="0">
              <a:latin typeface="Arial" charset="0"/>
              <a:sym typeface="Symbol" pitchFamily="18" charset="2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" y="685800"/>
            <a:ext cx="7848600" cy="10772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Modeling the Binary Choice </a:t>
            </a:r>
            <a:r>
              <a:rPr lang="en-US" sz="32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Between </a:t>
            </a:r>
            <a: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32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Alternatives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04800" y="609600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7030A0"/>
                </a:solidFill>
                <a:latin typeface="Tahoma" pitchFamily="34" charset="0"/>
              </a:rPr>
              <a:t>Probability Model for Choice Between Two </a:t>
            </a:r>
            <a:r>
              <a:rPr lang="en-US" sz="2400" b="1" dirty="0" smtClean="0">
                <a:solidFill>
                  <a:srgbClr val="7030A0"/>
                </a:solidFill>
                <a:latin typeface="Tahoma" pitchFamily="34" charset="0"/>
              </a:rPr>
              <a:t>Alternatives</a:t>
            </a:r>
            <a:r>
              <a:rPr lang="en-US" sz="2400" dirty="0">
                <a:solidFill>
                  <a:srgbClr val="7030A0"/>
                </a:solidFill>
                <a:latin typeface="Tahoma" pitchFamily="34" charset="0"/>
              </a:rPr>
              <a:t/>
            </a:r>
            <a:br>
              <a:rPr lang="en-US" sz="2400" dirty="0">
                <a:solidFill>
                  <a:srgbClr val="7030A0"/>
                </a:solidFill>
                <a:latin typeface="Tahoma" pitchFamily="34" charset="0"/>
              </a:rPr>
            </a:br>
            <a:r>
              <a:rPr lang="en-US" sz="1600" b="1" dirty="0" smtClean="0">
                <a:solidFill>
                  <a:srgbClr val="7030A0"/>
                </a:solidFill>
                <a:latin typeface="Tahoma" pitchFamily="34" charset="0"/>
              </a:rPr>
              <a:t>People with the same (</a:t>
            </a:r>
            <a:r>
              <a:rPr lang="en-US" sz="1600" b="1" dirty="0" err="1" smtClean="0">
                <a:solidFill>
                  <a:srgbClr val="7030A0"/>
                </a:solidFill>
                <a:latin typeface="Tahoma" pitchFamily="34" charset="0"/>
              </a:rPr>
              <a:t>Age,Income,Sex</a:t>
            </a:r>
            <a:r>
              <a:rPr lang="en-US" sz="1600" b="1" dirty="0" smtClean="0">
                <a:solidFill>
                  <a:srgbClr val="7030A0"/>
                </a:solidFill>
                <a:latin typeface="Tahoma" pitchFamily="34" charset="0"/>
              </a:rPr>
              <a:t>) will make different </a:t>
            </a:r>
            <a:r>
              <a:rPr lang="en-US" sz="1600" b="1" smtClean="0">
                <a:solidFill>
                  <a:srgbClr val="7030A0"/>
                </a:solidFill>
                <a:latin typeface="Tahoma" pitchFamily="34" charset="0"/>
              </a:rPr>
              <a:t>choices because </a:t>
            </a:r>
            <a:r>
              <a:rPr lang="en-US" sz="1600" b="1" dirty="0" smtClean="0">
                <a:solidFill>
                  <a:srgbClr val="7030A0"/>
                </a:solidFill>
                <a:latin typeface="Tahoma" pitchFamily="34" charset="0"/>
                <a:sym typeface="Symbol" pitchFamily="18" charset="2"/>
              </a:rPr>
              <a:t> is random.</a:t>
            </a:r>
            <a:r>
              <a:rPr lang="en-US" sz="1600" b="1" dirty="0" smtClean="0">
                <a:solidFill>
                  <a:srgbClr val="7030A0"/>
                </a:solidFill>
                <a:latin typeface="Tahoma" pitchFamily="34" charset="0"/>
              </a:rPr>
              <a:t>  We can model the </a:t>
            </a:r>
            <a:r>
              <a:rPr lang="en-US" sz="1600" b="1" i="1" u="sng" smtClean="0">
                <a:solidFill>
                  <a:srgbClr val="7030A0"/>
                </a:solidFill>
                <a:latin typeface="Tahoma" pitchFamily="34" charset="0"/>
              </a:rPr>
              <a:t>probability</a:t>
            </a:r>
            <a:r>
              <a:rPr lang="en-US" sz="1600" b="1" smtClean="0">
                <a:solidFill>
                  <a:srgbClr val="7030A0"/>
                </a:solidFill>
                <a:latin typeface="Tahoma" pitchFamily="34" charset="0"/>
              </a:rPr>
              <a:t>  that </a:t>
            </a:r>
            <a:r>
              <a:rPr lang="en-US" sz="1600" b="1" dirty="0" smtClean="0">
                <a:solidFill>
                  <a:srgbClr val="7030A0"/>
                </a:solidFill>
                <a:latin typeface="Tahoma" pitchFamily="34" charset="0"/>
              </a:rPr>
              <a:t>the random event  “visits the </a:t>
            </a:r>
            <a:r>
              <a:rPr lang="en-US" sz="1600" b="1" dirty="0" err="1" smtClean="0">
                <a:solidFill>
                  <a:srgbClr val="7030A0"/>
                </a:solidFill>
                <a:latin typeface="Tahoma" pitchFamily="34" charset="0"/>
              </a:rPr>
              <a:t>doctor”will</a:t>
            </a:r>
            <a:r>
              <a:rPr lang="en-US" sz="1600" b="1" dirty="0" smtClean="0">
                <a:solidFill>
                  <a:srgbClr val="7030A0"/>
                </a:solidFill>
                <a:latin typeface="Tahoma" pitchFamily="34" charset="0"/>
              </a:rPr>
              <a:t> occur.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609600" y="5410200"/>
            <a:ext cx="83058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sz="2000" smtClean="0">
                <a:latin typeface="Tahoma" pitchFamily="34" charset="0"/>
                <a:sym typeface="Symbol" pitchFamily="18" charset="2"/>
              </a:rPr>
              <a:t>Event DOCTOR=1 occurs if    </a:t>
            </a:r>
            <a:r>
              <a:rPr lang="en-US" sz="2000">
                <a:latin typeface="Tahoma" pitchFamily="34" charset="0"/>
                <a:sym typeface="Symbol" pitchFamily="18" charset="2"/>
              </a:rPr>
              <a:t>&gt;</a:t>
            </a:r>
            <a:r>
              <a:rPr lang="en-US" sz="2400">
                <a:latin typeface="Tahoma" pitchFamily="34" charset="0"/>
                <a:sym typeface="Symbol" pitchFamily="18" charset="2"/>
              </a:rPr>
              <a:t>  </a:t>
            </a:r>
            <a:r>
              <a:rPr lang="en-US" sz="2400" smtClean="0">
                <a:latin typeface="Tahoma" pitchFamily="34" charset="0"/>
                <a:sym typeface="Symbol" pitchFamily="18" charset="2"/>
              </a:rPr>
              <a:t>-(</a:t>
            </a:r>
            <a:r>
              <a:rPr lang="en-US" sz="2000" smtClean="0">
                <a:latin typeface="Tahoma" pitchFamily="34" charset="0"/>
                <a:sym typeface="Symbol" pitchFamily="18" charset="2"/>
              </a:rPr>
              <a:t>  </a:t>
            </a:r>
            <a:r>
              <a:rPr lang="en-US" sz="2000">
                <a:latin typeface="Tahoma" pitchFamily="34" charset="0"/>
                <a:sym typeface="Symbol" pitchFamily="18" charset="2"/>
              </a:rPr>
              <a:t>+ </a:t>
            </a:r>
            <a:r>
              <a:rPr lang="en-US" sz="2000">
                <a:sym typeface="Symbol" pitchFamily="18" charset="2"/>
              </a:rPr>
              <a:t></a:t>
            </a:r>
            <a:r>
              <a:rPr lang="en-US" sz="2000" baseline="-25000">
                <a:latin typeface="Arial" charset="0"/>
                <a:sym typeface="Symbol" pitchFamily="18" charset="2"/>
              </a:rPr>
              <a:t>1</a:t>
            </a:r>
            <a:r>
              <a:rPr lang="en-US" sz="200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>
                <a:latin typeface="Arial" charset="0"/>
                <a:sym typeface="Symbol" pitchFamily="18" charset="2"/>
              </a:rPr>
              <a:t>2</a:t>
            </a:r>
            <a:r>
              <a:rPr lang="en-US" sz="200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</a:t>
            </a:r>
            <a:r>
              <a:rPr lang="en-US" sz="2000" smtClean="0">
                <a:latin typeface="Arial" charset="0"/>
                <a:sym typeface="Symbol" pitchFamily="18" charset="2"/>
              </a:rPr>
              <a:t>Sex)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sz="2000" smtClean="0">
                <a:latin typeface="Arial" charset="0"/>
                <a:sym typeface="Symbol" pitchFamily="18" charset="2"/>
              </a:rPr>
              <a:t>We model the probability of this event.</a:t>
            </a:r>
            <a:endParaRPr lang="en-US" sz="2000">
              <a:latin typeface="Arial" charset="0"/>
              <a:sym typeface="Symbol" pitchFamily="18" charset="2"/>
            </a:endParaRPr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956" y="1981200"/>
            <a:ext cx="6452644" cy="333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62800" y="2895600"/>
            <a:ext cx="1752600" cy="1508105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Probability is governed by </a:t>
            </a:r>
            <a:r>
              <a:rPr lang="en-US" sz="2000" smtClean="0">
                <a:latin typeface="Tahoma" pitchFamily="34" charset="0"/>
                <a:sym typeface="Symbol" pitchFamily="18" charset="2"/>
              </a:rPr>
              <a:t></a:t>
            </a:r>
            <a:r>
              <a:rPr lang="en-US" smtClean="0">
                <a:latin typeface="Tahoma" pitchFamily="34" charset="0"/>
                <a:sym typeface="Symbol" pitchFamily="18" charset="2"/>
              </a:rPr>
              <a:t>,</a:t>
            </a:r>
            <a:r>
              <a:rPr lang="en-US" smtClean="0">
                <a:latin typeface="+mj-lt"/>
              </a:rPr>
              <a:t> the random part of the utility function.</a:t>
            </a:r>
            <a:endParaRPr lang="en-US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914400"/>
            <a:ext cx="4191000" cy="606425"/>
          </a:xfrm>
        </p:spPr>
        <p:txBody>
          <a:bodyPr/>
          <a:lstStyle/>
          <a:p>
            <a:pPr algn="ctr" eaLnBrk="1" hangingPunct="1"/>
            <a:r>
              <a:rPr lang="en-US" b="1" smtClean="0"/>
              <a:t>An Application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905000"/>
            <a:ext cx="84582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27,326 Observations in GSOEP Sample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1 to 7 years, panel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7,293 households observed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We use the 1994 year;  3,337 household observations</a:t>
            </a:r>
          </a:p>
        </p:txBody>
      </p:sp>
      <p:pic>
        <p:nvPicPr>
          <p:cNvPr id="5089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200"/>
            <a:ext cx="833751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066800"/>
            <a:ext cx="6781800" cy="6826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An Econometric Model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534400" cy="3962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Choose to visit iff U</a:t>
            </a:r>
            <a:r>
              <a:rPr lang="en-US" sz="1600" baseline="-25000" smtClean="0">
                <a:latin typeface="+mj-lt"/>
              </a:rPr>
              <a:t>doctor</a:t>
            </a:r>
            <a:r>
              <a:rPr lang="en-US" sz="2400" smtClean="0">
                <a:latin typeface="+mj-lt"/>
              </a:rPr>
              <a:t>  &gt;  0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doctor</a:t>
            </a:r>
            <a:r>
              <a:rPr lang="en-US" sz="2000" smtClean="0">
                <a:latin typeface="+mj-lt"/>
              </a:rPr>
              <a:t>  = </a:t>
            </a:r>
            <a:r>
              <a:rPr lang="en-US" smtClean="0">
                <a:latin typeface="+mj-lt"/>
                <a:sym typeface="Symbol" pitchFamily="18" charset="2"/>
              </a:rPr>
              <a:t> + </a:t>
            </a:r>
            <a:r>
              <a:rPr lang="en-US" sz="200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1 </a:t>
            </a:r>
            <a:r>
              <a:rPr lang="en-US" sz="2000" smtClean="0">
                <a:latin typeface="+mj-lt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2 </a:t>
            </a:r>
            <a:r>
              <a:rPr lang="en-US" sz="2000" smtClean="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3 </a:t>
            </a:r>
            <a:r>
              <a:rPr lang="en-US" sz="2000" smtClean="0">
                <a:latin typeface="+mj-lt"/>
                <a:sym typeface="Symbol" pitchFamily="18" charset="2"/>
              </a:rPr>
              <a:t>Sex + </a:t>
            </a:r>
            <a:r>
              <a:rPr lang="en-US" sz="1600" smtClean="0">
                <a:latin typeface="+mj-lt"/>
                <a:sym typeface="Symbol" pitchFamily="18" charset="2"/>
              </a:rPr>
              <a:t> </a:t>
            </a:r>
            <a:endParaRPr lang="en-US" sz="2000" smtClean="0">
              <a:latin typeface="+mj-lt"/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U</a:t>
            </a:r>
            <a:r>
              <a:rPr lang="en-US" sz="1600" smtClean="0">
                <a:latin typeface="+mj-lt"/>
                <a:sym typeface="Symbol" pitchFamily="18" charset="2"/>
              </a:rPr>
              <a:t>doctor</a:t>
            </a:r>
            <a:r>
              <a:rPr lang="en-US" sz="2000" smtClean="0">
                <a:latin typeface="+mj-lt"/>
                <a:sym typeface="Symbol" pitchFamily="18" charset="2"/>
              </a:rPr>
              <a:t>  &gt; 0      &gt; -(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1 </a:t>
            </a:r>
            <a:r>
              <a:rPr lang="en-US" sz="2000" smtClean="0">
                <a:latin typeface="+mj-lt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2 </a:t>
            </a:r>
            <a:r>
              <a:rPr lang="en-US" sz="2000" smtClean="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3 </a:t>
            </a:r>
            <a:r>
              <a:rPr lang="en-US" sz="2000" smtClean="0">
                <a:latin typeface="+mj-lt"/>
                <a:sym typeface="Symbol" pitchFamily="18" charset="2"/>
              </a:rPr>
              <a:t>Sex)</a:t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                           &lt;     </a:t>
            </a:r>
            <a:r>
              <a:rPr lang="en-US" sz="2000">
                <a:latin typeface="+mj-lt"/>
                <a:sym typeface="Symbol" pitchFamily="18" charset="2"/>
              </a:rPr>
              <a:t>+ </a:t>
            </a:r>
            <a:r>
              <a:rPr lang="en-US" sz="2000" baseline="-25000">
                <a:latin typeface="+mj-lt"/>
                <a:sym typeface="Symbol" pitchFamily="18" charset="2"/>
              </a:rPr>
              <a:t>1 </a:t>
            </a:r>
            <a:r>
              <a:rPr lang="en-US" sz="2000">
                <a:latin typeface="+mj-lt"/>
                <a:sym typeface="Symbol" pitchFamily="18" charset="2"/>
              </a:rPr>
              <a:t>Age + </a:t>
            </a:r>
            <a:r>
              <a:rPr lang="en-US" sz="2000" baseline="-25000">
                <a:latin typeface="+mj-lt"/>
                <a:sym typeface="Symbol" pitchFamily="18" charset="2"/>
              </a:rPr>
              <a:t>2 </a:t>
            </a:r>
            <a:r>
              <a:rPr lang="en-US" sz="200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>
                <a:latin typeface="+mj-lt"/>
                <a:sym typeface="Symbol" pitchFamily="18" charset="2"/>
              </a:rPr>
              <a:t>3 </a:t>
            </a:r>
            <a:r>
              <a:rPr lang="en-US" sz="2000" smtClean="0">
                <a:latin typeface="+mj-lt"/>
                <a:sym typeface="Symbol" pitchFamily="18" charset="2"/>
              </a:rPr>
              <a:t>Sex</a:t>
            </a:r>
            <a:r>
              <a:rPr lang="en-US" sz="2000">
                <a:latin typeface="+mj-lt"/>
                <a:sym typeface="Symbol" pitchFamily="18" charset="2"/>
              </a:rPr>
              <a:t>)</a:t>
            </a:r>
            <a:endParaRPr lang="en-US" sz="200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Probability model: For any person observed by the analyst, </a:t>
            </a:r>
          </a:p>
          <a:p>
            <a:pPr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</a:t>
            </a:r>
            <a:r>
              <a:rPr lang="en-US" sz="2000" smtClean="0">
                <a:latin typeface="+mj-lt"/>
                <a:sym typeface="Symbol" pitchFamily="18" charset="2"/>
              </a:rPr>
              <a:t>Prob(doctor=1)  =  Prob(</a:t>
            </a:r>
            <a:r>
              <a:rPr lang="en-US" sz="2000" smtClean="0">
                <a:sym typeface="Symbol" pitchFamily="18" charset="2"/>
              </a:rPr>
              <a:t> </a:t>
            </a:r>
            <a:r>
              <a:rPr lang="en-US" sz="2000" u="sng">
                <a:sym typeface="Symbol" pitchFamily="18" charset="2"/>
              </a:rPr>
              <a:t>&lt;</a:t>
            </a:r>
            <a:r>
              <a:rPr lang="en-US" sz="2000">
                <a:sym typeface="Symbol" pitchFamily="18" charset="2"/>
              </a:rPr>
              <a:t> </a:t>
            </a:r>
            <a:r>
              <a:rPr lang="en-US" sz="2000" smtClean="0">
                <a:sym typeface="Symbol" pitchFamily="18" charset="2"/>
              </a:rPr>
              <a:t> </a:t>
            </a:r>
            <a:r>
              <a:rPr lang="en-US" sz="2000">
                <a:sym typeface="Symbol" pitchFamily="18" charset="2"/>
              </a:rPr>
              <a:t>+ </a:t>
            </a:r>
            <a:r>
              <a:rPr lang="en-US" sz="2000" baseline="-25000">
                <a:sym typeface="Symbol" pitchFamily="18" charset="2"/>
              </a:rPr>
              <a:t>1 </a:t>
            </a:r>
            <a:r>
              <a:rPr lang="en-US" sz="2000">
                <a:sym typeface="Symbol" pitchFamily="18" charset="2"/>
              </a:rPr>
              <a:t>Age + </a:t>
            </a:r>
            <a:r>
              <a:rPr lang="en-US" sz="2000" baseline="-25000">
                <a:sym typeface="Symbol" pitchFamily="18" charset="2"/>
              </a:rPr>
              <a:t>2 </a:t>
            </a:r>
            <a:r>
              <a:rPr lang="en-US" sz="2000">
                <a:sym typeface="Symbol" pitchFamily="18" charset="2"/>
              </a:rPr>
              <a:t>Income + </a:t>
            </a:r>
            <a:r>
              <a:rPr lang="en-US" sz="2000" baseline="-25000">
                <a:sym typeface="Symbol" pitchFamily="18" charset="2"/>
              </a:rPr>
              <a:t>3 </a:t>
            </a:r>
            <a:r>
              <a:rPr lang="en-US" sz="2000" smtClean="0">
                <a:sym typeface="Symbol" pitchFamily="18" charset="2"/>
              </a:rPr>
              <a:t>Sex)</a:t>
            </a:r>
            <a:endParaRPr lang="en-US" sz="200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Note the relationship between the unobserved  and the observed outcome DOCTOR.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1676400" y="685800"/>
            <a:ext cx="55626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mtClean="0">
                <a:latin typeface="Tahoma" pitchFamily="34" charset="0"/>
                <a:sym typeface="Symbol" pitchFamily="18" charset="2"/>
              </a:rPr>
              <a:t>Index = </a:t>
            </a:r>
            <a:r>
              <a:rPr lang="en-US">
                <a:latin typeface="Tahoma" pitchFamily="34" charset="0"/>
                <a:sym typeface="Symbol" pitchFamily="18" charset="2"/>
              </a:rPr>
              <a:t>+</a:t>
            </a:r>
            <a:r>
              <a:rPr lang="en-US" baseline="-25000">
                <a:latin typeface="Tahoma" pitchFamily="34" charset="0"/>
                <a:sym typeface="Symbol" pitchFamily="18" charset="2"/>
              </a:rPr>
              <a:t>1</a:t>
            </a:r>
            <a:r>
              <a:rPr lang="en-US">
                <a:latin typeface="Tahoma" pitchFamily="34" charset="0"/>
                <a:sym typeface="Symbol" pitchFamily="18" charset="2"/>
              </a:rPr>
              <a:t>Age + </a:t>
            </a:r>
            <a:r>
              <a:rPr lang="en-US" baseline="-25000">
                <a:latin typeface="Tahoma" pitchFamily="34" charset="0"/>
                <a:sym typeface="Symbol" pitchFamily="18" charset="2"/>
              </a:rPr>
              <a:t>2 </a:t>
            </a:r>
            <a:r>
              <a:rPr lang="en-US">
                <a:latin typeface="Tahoma" pitchFamily="34" charset="0"/>
                <a:sym typeface="Symbol" pitchFamily="18" charset="2"/>
              </a:rPr>
              <a:t>Income + </a:t>
            </a:r>
            <a:r>
              <a:rPr lang="en-US">
                <a:sym typeface="Symbol" pitchFamily="18" charset="2"/>
              </a:rPr>
              <a:t>3 </a:t>
            </a:r>
            <a:r>
              <a:rPr lang="en-US" smtClean="0">
                <a:latin typeface="Tahoma" pitchFamily="34" charset="0"/>
                <a:sym typeface="Symbol" pitchFamily="18" charset="2"/>
              </a:rPr>
              <a:t>Sex</a:t>
            </a:r>
            <a:br>
              <a:rPr lang="en-US" smtClean="0">
                <a:latin typeface="Tahoma" pitchFamily="34" charset="0"/>
                <a:sym typeface="Symbol" pitchFamily="18" charset="2"/>
              </a:rPr>
            </a:br>
            <a:r>
              <a:rPr lang="en-US" smtClean="0">
                <a:latin typeface="Tahoma" pitchFamily="34" charset="0"/>
                <a:sym typeface="Symbol" pitchFamily="18" charset="2"/>
              </a:rPr>
              <a:t>Probability = a function of the Index.</a:t>
            </a:r>
            <a:r>
              <a:rPr lang="en-US">
                <a:latin typeface="Tahoma" pitchFamily="34" charset="0"/>
                <a:sym typeface="Symbol" pitchFamily="18" charset="2"/>
              </a:rPr>
              <a:t/>
            </a:r>
            <a:br>
              <a:rPr lang="en-US">
                <a:latin typeface="Tahoma" pitchFamily="34" charset="0"/>
                <a:sym typeface="Symbol" pitchFamily="18" charset="2"/>
              </a:rPr>
            </a:br>
            <a:r>
              <a:rPr lang="en-US" smtClean="0">
                <a:latin typeface="Tahoma" pitchFamily="34" charset="0"/>
                <a:sym typeface="Symbol" pitchFamily="18" charset="2"/>
              </a:rPr>
              <a:t>P(Doctor = 1) = f(Index)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>
                <a:latin typeface="Tahoma" pitchFamily="34" charset="0"/>
                <a:sym typeface="Symbol" pitchFamily="18" charset="2"/>
              </a:rPr>
              <a:t>Internally consistent probabilities:</a:t>
            </a:r>
            <a:br>
              <a:rPr lang="en-US" smtClean="0">
                <a:latin typeface="Tahoma" pitchFamily="34" charset="0"/>
                <a:sym typeface="Symbol" pitchFamily="18" charset="2"/>
              </a:rPr>
            </a:br>
            <a:r>
              <a:rPr lang="en-US" smtClean="0">
                <a:latin typeface="Tahoma" pitchFamily="34" charset="0"/>
                <a:sym typeface="Symbol" pitchFamily="18" charset="2"/>
              </a:rPr>
              <a:t>(1)  (Coherence)     0 &lt; Probability &lt; 1</a:t>
            </a:r>
            <a:br>
              <a:rPr lang="en-US" smtClean="0">
                <a:latin typeface="Tahoma" pitchFamily="34" charset="0"/>
                <a:sym typeface="Symbol" pitchFamily="18" charset="2"/>
              </a:rPr>
            </a:br>
            <a:r>
              <a:rPr lang="en-US" smtClean="0">
                <a:latin typeface="Tahoma" pitchFamily="34" charset="0"/>
                <a:sym typeface="Symbol" pitchFamily="18" charset="2"/>
              </a:rPr>
              <a:t>(2)  (Monotonicity)  Probability increases with Index.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743200"/>
            <a:ext cx="6476242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Econometric</a:t>
            </a:r>
            <a:r>
              <a:rPr lang="en-US" smtClean="0"/>
              <a:t> </a:t>
            </a:r>
            <a:r>
              <a:rPr lang="en-US" b="1" smtClean="0"/>
              <a:t>Issues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Data may reveal information about coefficients</a:t>
            </a:r>
            <a:br>
              <a:rPr lang="en-US" sz="2400" smtClean="0"/>
            </a:br>
            <a:r>
              <a:rPr lang="en-US" sz="2400" smtClean="0"/>
              <a:t>I.e., effect of observed variables on utilities</a:t>
            </a:r>
          </a:p>
          <a:p>
            <a:r>
              <a:rPr lang="en-US" sz="2400" smtClean="0"/>
              <a:t>May reveal information about probabilities</a:t>
            </a:r>
            <a:br>
              <a:rPr lang="en-US" sz="2400" smtClean="0"/>
            </a:br>
            <a:r>
              <a:rPr lang="en-US" sz="2400" smtClean="0"/>
              <a:t>I.e., probabilities under certain assumptions</a:t>
            </a:r>
          </a:p>
          <a:p>
            <a:r>
              <a:rPr lang="en-US" sz="2400" smtClean="0"/>
              <a:t>Data on choices made do not reveal information about utility itself</a:t>
            </a:r>
          </a:p>
          <a:p>
            <a:r>
              <a:rPr lang="en-US" sz="2400" smtClean="0"/>
              <a:t>The data contain no information about the scale of utilities or utility differences.</a:t>
            </a:r>
          </a:p>
          <a:p>
            <a:r>
              <a:rPr lang="en-US" sz="2400" smtClean="0"/>
              <a:t>Variance of </a:t>
            </a:r>
            <a:r>
              <a:rPr lang="en-US" sz="2400" smtClean="0">
                <a:sym typeface="Symbol"/>
              </a:rPr>
              <a:t> </a:t>
            </a:r>
            <a:r>
              <a:rPr lang="en-US" sz="2400" smtClean="0"/>
              <a:t>is not estimable so it is normalized at 1 or some other fixed (known) constant.</a:t>
            </a:r>
            <a:endParaRPr lang="en-U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Modeling Approaches</a:t>
            </a:r>
            <a:br>
              <a:rPr lang="en-US" b="1" smtClean="0"/>
            </a:br>
            <a:r>
              <a:rPr lang="en-US" b="1" smtClean="0"/>
              <a:t>Nonparametric Regressions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143000" y="4481512"/>
            <a:ext cx="2819400" cy="36933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smtClean="0">
                <a:latin typeface="Arial" charset="0"/>
              </a:rPr>
              <a:t>P(Doctor=1)=</a:t>
            </a:r>
            <a:r>
              <a:rPr lang="en-US" b="1">
                <a:latin typeface="Arial" charset="0"/>
              </a:rPr>
              <a:t>f(Income)</a:t>
            </a:r>
          </a:p>
        </p:txBody>
      </p:sp>
      <p:pic>
        <p:nvPicPr>
          <p:cNvPr id="2867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3810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828800"/>
            <a:ext cx="40576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5638800" y="4481512"/>
            <a:ext cx="2438400" cy="36933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smtClean="0">
                <a:latin typeface="Arial" charset="0"/>
              </a:rPr>
              <a:t>P(Doctor=1)=</a:t>
            </a:r>
            <a:r>
              <a:rPr lang="en-US" b="1">
                <a:latin typeface="Arial" charset="0"/>
              </a:rPr>
              <a:t>f(Age)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51816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ea typeface="Tahoma" pitchFamily="34" charset="0"/>
                <a:cs typeface="Arial" pitchFamily="34" charset="0"/>
              </a:rPr>
              <a:t>Essentially, at each value of Income or Age, examine the proportion of individuals who visit the doctor.</a:t>
            </a:r>
            <a:endParaRPr lang="en-US" b="1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914400"/>
            <a:ext cx="7467600" cy="1139825"/>
          </a:xfrm>
        </p:spPr>
        <p:txBody>
          <a:bodyPr/>
          <a:lstStyle/>
          <a:p>
            <a:pPr eaLnBrk="1" hangingPunct="1"/>
            <a:r>
              <a:rPr lang="en-US" sz="2800" dirty="0" smtClean="0"/>
              <a:t>Klein and </a:t>
            </a:r>
            <a:r>
              <a:rPr lang="en-US" sz="2800" dirty="0" err="1" smtClean="0"/>
              <a:t>Spady</a:t>
            </a:r>
            <a:r>
              <a:rPr lang="en-US" sz="2800" dirty="0" smtClean="0"/>
              <a:t> Semiparametric Model</a:t>
            </a:r>
            <a:br>
              <a:rPr lang="en-US" sz="2800" dirty="0" smtClean="0"/>
            </a:br>
            <a:r>
              <a:rPr lang="en-US" sz="2800" dirty="0" smtClean="0"/>
              <a:t>No specific distribution assumed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1295400" y="6019800"/>
            <a:ext cx="61722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Note necessary normalizations. Coefficients are </a:t>
            </a:r>
            <a:r>
              <a:rPr lang="en-US" sz="1400" b="1" smtClean="0">
                <a:latin typeface="Arial" charset="0"/>
              </a:rPr>
              <a:t>relative to FEMALE.</a:t>
            </a:r>
            <a:endParaRPr lang="en-US" sz="1400" b="1">
              <a:latin typeface="Arial" charset="0"/>
            </a:endParaRP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1371600" y="2286000"/>
            <a:ext cx="67818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>
                <a:latin typeface="Arial" pitchFamily="34" charset="0"/>
                <a:cs typeface="Arial" pitchFamily="34" charset="0"/>
              </a:rPr>
              <a:t>Prob(y</a:t>
            </a:r>
            <a:r>
              <a:rPr lang="en-US" b="1" baseline="-25000">
                <a:latin typeface="Arial" pitchFamily="34" charset="0"/>
                <a:cs typeface="Arial" pitchFamily="34" charset="0"/>
              </a:rPr>
              <a:t>i</a:t>
            </a:r>
            <a:r>
              <a:rPr lang="en-US" b="1">
                <a:latin typeface="Arial" pitchFamily="34" charset="0"/>
                <a:cs typeface="Arial" pitchFamily="34" charset="0"/>
              </a:rPr>
              <a:t> = 1 | x</a:t>
            </a:r>
            <a:r>
              <a:rPr lang="en-US" b="1" baseline="-25000">
                <a:latin typeface="Arial" pitchFamily="34" charset="0"/>
                <a:cs typeface="Arial" pitchFamily="34" charset="0"/>
              </a:rPr>
              <a:t>i</a:t>
            </a:r>
            <a:r>
              <a:rPr lang="en-US" b="1">
                <a:latin typeface="Arial" pitchFamily="34" charset="0"/>
                <a:cs typeface="Arial" pitchFamily="34" charset="0"/>
              </a:rPr>
              <a:t> )  </a:t>
            </a:r>
            <a:r>
              <a:rPr lang="en-US" smtClean="0"/>
              <a:t>= 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mtClean="0">
                <a:latin typeface="Calibri" pitchFamily="34" charset="0"/>
              </a:rPr>
              <a:t>(</a:t>
            </a:r>
            <a:r>
              <a:rPr lang="en-US" b="1" smtClean="0">
                <a:latin typeface="Calibri" pitchFamily="34" charset="0"/>
                <a:sym typeface="Symbol"/>
              </a:rPr>
              <a:t>’</a:t>
            </a:r>
            <a:r>
              <a:rPr lang="en-US" b="1" smtClean="0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)  </a:t>
            </a:r>
            <a:r>
              <a:rPr lang="en-US" b="1">
                <a:latin typeface="Arial" pitchFamily="34" charset="0"/>
                <a:cs typeface="Arial" pitchFamily="34" charset="0"/>
              </a:rPr>
              <a:t>G is estimated by kernel methods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163599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14400"/>
            <a:ext cx="61722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Fully Parametric Model</a:t>
            </a:r>
            <a:endParaRPr lang="en-US" b="1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924800" cy="4495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Index Function: U = </a:t>
            </a:r>
            <a:r>
              <a:rPr lang="el-GR" sz="2400" b="1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’x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l-GR" sz="2400" smtClean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endParaRPr lang="en-US" sz="2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Observation Mechanism: y = 1[U &gt; 0]</a:t>
            </a:r>
          </a:p>
          <a:p>
            <a:pPr eaLnBrk="1" hangingPunct="1"/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Distribution: </a:t>
            </a:r>
            <a:r>
              <a:rPr lang="el-GR" sz="2400" smtClean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 ~ f(</a:t>
            </a:r>
            <a:r>
              <a:rPr lang="el-GR" sz="2400" smtClean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); Normal, Logistic, …</a:t>
            </a:r>
          </a:p>
          <a:p>
            <a:pPr eaLnBrk="1" hangingPunct="1"/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Maximum Likelihood Estimation: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Max(</a:t>
            </a:r>
            <a:r>
              <a:rPr lang="el-GR" b="1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) logL = </a:t>
            </a:r>
            <a:r>
              <a:rPr lang="el-GR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log Prob(Y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= y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|x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buNone/>
            </a:pP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We will focus on parametric models</a:t>
            </a:r>
          </a:p>
          <a:p>
            <a:pPr eaLnBrk="1" hangingPunct="1"/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We examine the linear probability “model” in passing.</a:t>
            </a:r>
            <a:endParaRPr lang="el-GR" sz="24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914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Parametric </a:t>
            </a:r>
            <a:r>
              <a:rPr lang="en-US" b="1" dirty="0" err="1" smtClean="0"/>
              <a:t>Logit</a:t>
            </a:r>
            <a:r>
              <a:rPr lang="en-US" b="1" dirty="0" smtClean="0"/>
              <a:t> Model</a:t>
            </a:r>
          </a:p>
        </p:txBody>
      </p:sp>
      <p:pic>
        <p:nvPicPr>
          <p:cNvPr id="5109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99" y="1905000"/>
            <a:ext cx="8616299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1676400" y="4419600"/>
            <a:ext cx="1143000" cy="762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 flipV="1">
            <a:off x="2829848" y="3505200"/>
            <a:ext cx="1828800" cy="1066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658648" y="3200400"/>
            <a:ext cx="3570952" cy="3077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>
                <a:latin typeface="Arial" pitchFamily="34" charset="0"/>
                <a:cs typeface="Arial" pitchFamily="34" charset="0"/>
              </a:rPr>
              <a:t>We examine the model components.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14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Parametric Model Estimation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26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How to estimate </a:t>
            </a:r>
            <a:r>
              <a:rPr lang="en-US" sz="2400" dirty="0" smtClean="0">
                <a:latin typeface="+mj-lt"/>
                <a:sym typeface="Symbol" pitchFamily="18" charset="2"/>
              </a:rPr>
              <a:t>, 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2400" dirty="0" smtClean="0">
                <a:latin typeface="+mj-lt"/>
                <a:sym typeface="Symbol" pitchFamily="18" charset="2"/>
              </a:rPr>
              <a:t>, 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2</a:t>
            </a:r>
            <a:r>
              <a:rPr lang="en-US" sz="2400" dirty="0" smtClean="0">
                <a:latin typeface="+mj-lt"/>
                <a:sym typeface="Symbol" pitchFamily="18" charset="2"/>
              </a:rPr>
              <a:t>, 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3</a:t>
            </a:r>
            <a:r>
              <a:rPr lang="en-US" sz="2400" dirty="0" smtClean="0">
                <a:latin typeface="+mj-lt"/>
                <a:sym typeface="Symbol" pitchFamily="18" charset="2"/>
              </a:rPr>
              <a:t>?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endParaRPr lang="en-US" sz="24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  <a:sym typeface="Symbol" pitchFamily="18" charset="2"/>
              </a:rPr>
              <a:t>The technique of maximum likelihood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  <a:sym typeface="Symbol" pitchFamily="18" charset="2"/>
              </a:rPr>
              <a:t>Prob[doctor=1] = Prob[ &gt; -(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1 </a:t>
            </a:r>
            <a:r>
              <a:rPr lang="en-US" sz="2000" smtClean="0">
                <a:latin typeface="+mj-lt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2 </a:t>
            </a:r>
            <a:r>
              <a:rPr lang="en-US" sz="2000" smtClean="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3 </a:t>
            </a:r>
            <a:r>
              <a:rPr lang="en-US" sz="2000" smtClean="0">
                <a:latin typeface="+mj-lt"/>
                <a:sym typeface="Symbol" pitchFamily="18" charset="2"/>
              </a:rPr>
              <a:t>Sex)] </a:t>
            </a:r>
            <a:endParaRPr lang="en-US" sz="2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smtClean="0">
                <a:latin typeface="+mj-lt"/>
                <a:sym typeface="Symbol" pitchFamily="18" charset="2"/>
              </a:rPr>
              <a:t>    </a:t>
            </a:r>
            <a:endParaRPr lang="en-US" sz="1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+mj-lt"/>
                <a:sym typeface="Symbol" pitchFamily="18" charset="2"/>
              </a:rPr>
              <a:t>   </a:t>
            </a:r>
            <a:r>
              <a:rPr lang="en-US" sz="2000" smtClean="0">
                <a:latin typeface="+mj-lt"/>
                <a:sym typeface="Symbol" pitchFamily="18" charset="2"/>
              </a:rPr>
              <a:t>Prob[doctor=0</a:t>
            </a:r>
            <a:r>
              <a:rPr lang="en-US" sz="2000" dirty="0" smtClean="0">
                <a:latin typeface="+mj-lt"/>
                <a:sym typeface="Symbol" pitchFamily="18" charset="2"/>
              </a:rPr>
              <a:t>]  =  </a:t>
            </a:r>
            <a:r>
              <a:rPr lang="en-US" sz="2000" smtClean="0">
                <a:latin typeface="+mj-lt"/>
                <a:sym typeface="Symbol" pitchFamily="18" charset="2"/>
              </a:rPr>
              <a:t>1 – Prob[doctor=1</a:t>
            </a:r>
            <a:r>
              <a:rPr lang="en-US" sz="2000" dirty="0" smtClean="0">
                <a:latin typeface="+mj-lt"/>
                <a:sym typeface="Symbol" pitchFamily="18" charset="2"/>
              </a:rPr>
              <a:t>]</a:t>
            </a:r>
            <a:r>
              <a:rPr lang="en-US" dirty="0" smtClean="0">
                <a:latin typeface="+mj-lt"/>
                <a:sym typeface="Symbol" pitchFamily="18" charset="2"/>
              </a:rPr>
              <a:t> </a:t>
            </a:r>
            <a:br>
              <a:rPr lang="en-US" dirty="0" smtClean="0">
                <a:latin typeface="+mj-lt"/>
                <a:sym typeface="Symbol" pitchFamily="18" charset="2"/>
              </a:rPr>
            </a:br>
            <a:endParaRPr lang="en-US" dirty="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+mj-lt"/>
                <a:sym typeface="Symbol" pitchFamily="18" charset="2"/>
              </a:rPr>
              <a:t>Requires a model for </a:t>
            </a:r>
            <a:r>
              <a:rPr lang="en-US" smtClean="0">
                <a:latin typeface="+mj-lt"/>
                <a:sym typeface="Symbol" pitchFamily="18" charset="2"/>
              </a:rPr>
              <a:t>the probability</a:t>
            </a:r>
            <a:endParaRPr lang="en-US" dirty="0" smtClean="0">
              <a:latin typeface="+mj-lt"/>
              <a:sym typeface="Symbol" pitchFamily="18" charset="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524000" y="2895600"/>
          <a:ext cx="6640512" cy="622300"/>
        </p:xfrm>
        <a:graphic>
          <a:graphicData uri="http://schemas.openxmlformats.org/presentationml/2006/ole">
            <p:oleObj spid="_x0000_s476203" name="Equation" r:id="rId4" imgW="2870200" imgH="27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Completing the Model:  F(</a:t>
            </a:r>
            <a:r>
              <a:rPr lang="en-US" sz="4800" b="1" dirty="0" smtClean="0">
                <a:sym typeface="Symbol" pitchFamily="18" charset="2"/>
              </a:rPr>
              <a:t></a:t>
            </a:r>
            <a:r>
              <a:rPr lang="en-US" b="1" dirty="0" smtClean="0">
                <a:sym typeface="Symbol" pitchFamily="18" charset="2"/>
              </a:rPr>
              <a:t>)</a:t>
            </a:r>
            <a:endParaRPr lang="en-US" sz="4800" b="1" dirty="0" smtClean="0">
              <a:sym typeface="Symbol" pitchFamily="18" charset="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629400" cy="3352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The distribution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Normal:      </a:t>
            </a:r>
            <a:r>
              <a:rPr lang="en-US" sz="2000" b="1" smtClean="0">
                <a:solidFill>
                  <a:srgbClr val="FF3300"/>
                </a:solidFill>
                <a:latin typeface="+mj-lt"/>
              </a:rPr>
              <a:t>PROBIT</a:t>
            </a:r>
            <a:r>
              <a:rPr lang="en-US" sz="2000" smtClean="0">
                <a:latin typeface="+mj-lt"/>
              </a:rPr>
              <a:t>, natural for behavior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Logistic:      </a:t>
            </a:r>
            <a:r>
              <a:rPr lang="en-US" sz="2000" b="1" smtClean="0">
                <a:solidFill>
                  <a:srgbClr val="FF3300"/>
                </a:solidFill>
                <a:latin typeface="+mj-lt"/>
              </a:rPr>
              <a:t>LOGIT</a:t>
            </a:r>
            <a:r>
              <a:rPr lang="en-US" sz="2000" smtClean="0">
                <a:latin typeface="+mj-lt"/>
              </a:rPr>
              <a:t>,   allows “thicker tails”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Gompertz:  </a:t>
            </a:r>
            <a:r>
              <a:rPr lang="en-US" sz="2000" b="1" smtClean="0">
                <a:solidFill>
                  <a:srgbClr val="FF3300"/>
                </a:solidFill>
                <a:latin typeface="+mj-lt"/>
              </a:rPr>
              <a:t>EXTREME VALUE</a:t>
            </a:r>
            <a:r>
              <a:rPr lang="en-US" sz="2000" smtClean="0">
                <a:latin typeface="+mj-lt"/>
              </a:rPr>
              <a:t>, asymmetric</a:t>
            </a:r>
            <a:endParaRPr lang="en-US" sz="2000">
              <a:latin typeface="+mj-lt"/>
            </a:endParaRPr>
          </a:p>
          <a:p>
            <a:pPr lvl="1" eaLnBrk="1" hangingPunct="1"/>
            <a:r>
              <a:rPr lang="en-US" sz="2000" smtClean="0">
                <a:latin typeface="+mj-lt"/>
              </a:rPr>
              <a:t>Others…</a:t>
            </a:r>
          </a:p>
          <a:p>
            <a:pPr eaLnBrk="1" hangingPunct="1"/>
            <a:r>
              <a:rPr lang="en-US" sz="2400" smtClean="0">
                <a:latin typeface="+mj-lt"/>
              </a:rPr>
              <a:t>Does it matter?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Yes, large difference in estimates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Not much, quantities of interest are more stable.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Estimated Binary </a:t>
            </a:r>
            <a:r>
              <a:rPr lang="en-US" b="1" smtClean="0"/>
              <a:t>Choice Models for Three Distributions</a:t>
            </a:r>
            <a:endParaRPr lang="en-US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14400" y="54864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Log-L(0) = log likelihood for a model that has only a constant term.</a:t>
            </a:r>
          </a:p>
          <a:p>
            <a:r>
              <a:rPr lang="en-US" smtClean="0">
                <a:latin typeface="+mj-lt"/>
              </a:rPr>
              <a:t>Ignore the t ratios for now.</a:t>
            </a:r>
            <a:endParaRPr lang="en-US">
              <a:latin typeface="+mj-lt"/>
            </a:endParaRPr>
          </a:p>
        </p:txBody>
      </p:sp>
      <p:pic>
        <p:nvPicPr>
          <p:cNvPr id="5120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209800"/>
            <a:ext cx="82962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609600" y="5715000"/>
            <a:ext cx="7848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ym typeface="Symbol" pitchFamily="18" charset="2"/>
              </a:rPr>
              <a:t></a:t>
            </a:r>
            <a:r>
              <a:rPr lang="en-US" sz="2400">
                <a:sym typeface="Symbol" pitchFamily="18" charset="2"/>
              </a:rPr>
              <a:t>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Age+1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Income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 smtClean="0">
                <a:latin typeface="Arial" charset="0"/>
                <a:sym typeface="Symbol" pitchFamily="18" charset="2"/>
              </a:rPr>
              <a:t>Sex   </a:t>
            </a:r>
            <a:r>
              <a:rPr lang="en-US" sz="2400" smtClean="0">
                <a:sym typeface="Symbol" pitchFamily="18" charset="2"/>
              </a:rPr>
              <a:t>(</a:t>
            </a:r>
            <a:r>
              <a:rPr lang="en-US" sz="2800" smtClean="0">
                <a:cs typeface="Times New Roman" panose="02020603050405020304" pitchFamily="18" charset="0"/>
                <a:sym typeface="Symbol" pitchFamily="18" charset="2"/>
              </a:rPr>
              <a:t></a:t>
            </a:r>
            <a:r>
              <a:rPr lang="en-US" sz="2800" baseline="-25000" smtClean="0">
                <a:cs typeface="Times New Roman" panose="02020603050405020304" pitchFamily="18" charset="0"/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is positive</a:t>
            </a:r>
            <a:r>
              <a:rPr lang="en-US" sz="2400" smtClean="0"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50000"/>
              </a:spcBef>
            </a:pPr>
            <a:endParaRPr lang="en-US" sz="2400">
              <a:latin typeface="Arial" charset="0"/>
              <a:sym typeface="Symbol" pitchFamily="18" charset="2"/>
            </a:endParaRPr>
          </a:p>
        </p:txBody>
      </p:sp>
      <p:sp>
        <p:nvSpPr>
          <p:cNvPr id="35844" name="Text Box 10"/>
          <p:cNvSpPr txBox="1">
            <a:spLocks noChangeArrowheads="1"/>
          </p:cNvSpPr>
          <p:nvPr/>
        </p:nvSpPr>
        <p:spPr bwMode="auto">
          <a:xfrm>
            <a:off x="381000" y="91440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on Predicted Probability of an Increase in Age</a:t>
            </a:r>
          </a:p>
        </p:txBody>
      </p:sp>
      <p:pic>
        <p:nvPicPr>
          <p:cNvPr id="530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0"/>
            <a:ext cx="6477000" cy="421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auto">
          <a:xfrm>
            <a:off x="1219200" y="5791200"/>
            <a:ext cx="1524000" cy="442913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dirty="0" smtClean="0"/>
              <a:t>Partial Effects in Probability Models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057400"/>
            <a:ext cx="83058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err="1" smtClean="0">
                <a:latin typeface="+mj-lt"/>
              </a:rPr>
              <a:t>Prob</a:t>
            </a:r>
            <a:r>
              <a:rPr lang="en-US" sz="2000" dirty="0" smtClean="0">
                <a:latin typeface="+mj-lt"/>
              </a:rPr>
              <a:t>[Outcome]  =  some F(</a:t>
            </a:r>
            <a:r>
              <a:rPr lang="en-US" sz="2000" dirty="0" smtClean="0">
                <a:latin typeface="+mj-lt"/>
                <a:sym typeface="Symbol" pitchFamily="18" charset="2"/>
              </a:rPr>
              <a:t>+</a:t>
            </a:r>
            <a:r>
              <a:rPr lang="en-US" sz="2400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2000" dirty="0" smtClean="0">
                <a:latin typeface="+mj-lt"/>
                <a:sym typeface="Symbol" pitchFamily="18" charset="2"/>
              </a:rPr>
              <a:t>Income…)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  <a:sym typeface="Symbol" pitchFamily="18" charset="2"/>
              </a:rPr>
              <a:t>“Partial effect</a:t>
            </a:r>
            <a:r>
              <a:rPr lang="en-US" sz="2000" smtClean="0">
                <a:latin typeface="+mj-lt"/>
                <a:sym typeface="Symbol" pitchFamily="18" charset="2"/>
              </a:rPr>
              <a:t>”    =  </a:t>
            </a:r>
            <a:r>
              <a:rPr lang="en-US" sz="2000" dirty="0" smtClean="0">
                <a:latin typeface="+mj-lt"/>
                <a:sym typeface="Symbol" pitchFamily="18" charset="2"/>
              </a:rPr>
              <a:t></a:t>
            </a:r>
            <a:r>
              <a:rPr lang="en-US" sz="2000" dirty="0" smtClean="0">
                <a:latin typeface="+mj-lt"/>
              </a:rPr>
              <a:t>F(</a:t>
            </a:r>
            <a:r>
              <a:rPr lang="en-US" sz="2000" dirty="0" smtClean="0">
                <a:latin typeface="+mj-lt"/>
                <a:sym typeface="Symbol" pitchFamily="18" charset="2"/>
              </a:rPr>
              <a:t>+</a:t>
            </a:r>
            <a:r>
              <a:rPr lang="en-US" sz="2400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2000" dirty="0" smtClean="0">
                <a:latin typeface="+mj-lt"/>
                <a:sym typeface="Symbol" pitchFamily="18" charset="2"/>
              </a:rPr>
              <a:t>Income…) / ”x”    (derivative)</a:t>
            </a:r>
            <a:br>
              <a:rPr lang="en-US" sz="2000" dirty="0" smtClean="0">
                <a:latin typeface="+mj-lt"/>
                <a:sym typeface="Symbol" pitchFamily="18" charset="2"/>
              </a:rPr>
            </a:br>
            <a:endParaRPr lang="en-US" sz="2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>
                <a:latin typeface="+mj-lt"/>
                <a:sym typeface="Symbol" pitchFamily="18" charset="2"/>
              </a:rPr>
              <a:t>Partial effects are derivatives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>
                <a:latin typeface="+mj-lt"/>
                <a:sym typeface="Symbol" pitchFamily="18" charset="2"/>
              </a:rPr>
              <a:t>Result varies with model</a:t>
            </a:r>
            <a:br>
              <a:rPr lang="en-US" sz="1800" dirty="0" smtClean="0">
                <a:latin typeface="+mj-lt"/>
                <a:sym typeface="Symbol" pitchFamily="18" charset="2"/>
              </a:rPr>
            </a:br>
            <a:r>
              <a:rPr lang="en-US" sz="1800" dirty="0" smtClean="0">
                <a:latin typeface="+mj-lt"/>
                <a:sym typeface="Symbol"/>
              </a:rPr>
              <a:t> </a:t>
            </a:r>
            <a:endParaRPr lang="en-US" sz="1800" dirty="0" smtClean="0">
              <a:latin typeface="+mj-lt"/>
              <a:sym typeface="Symbol" pitchFamily="18" charset="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 smtClean="0">
                <a:latin typeface="+mj-lt"/>
                <a:sym typeface="Symbol" pitchFamily="18" charset="2"/>
              </a:rPr>
              <a:t>Logit</a:t>
            </a:r>
            <a:r>
              <a:rPr lang="en-US" sz="1600" dirty="0" smtClean="0">
                <a:latin typeface="+mj-lt"/>
                <a:sym typeface="Symbol" pitchFamily="18" charset="2"/>
              </a:rPr>
              <a:t>: </a:t>
            </a:r>
            <a:r>
              <a:rPr lang="en-US" sz="1600" dirty="0" smtClean="0">
                <a:latin typeface="+mj-lt"/>
              </a:rPr>
              <a:t>F(</a:t>
            </a:r>
            <a:r>
              <a:rPr lang="en-US" sz="1800" dirty="0" smtClean="0">
                <a:latin typeface="+mj-lt"/>
                <a:sym typeface="Symbol" pitchFamily="18" charset="2"/>
              </a:rPr>
              <a:t></a:t>
            </a:r>
            <a:r>
              <a:rPr lang="en-US" sz="1600" dirty="0" smtClean="0">
                <a:latin typeface="+mj-lt"/>
                <a:sym typeface="Symbol" pitchFamily="18" charset="2"/>
              </a:rPr>
              <a:t>+</a:t>
            </a:r>
            <a:r>
              <a:rPr lang="en-US" sz="1800" dirty="0" smtClean="0">
                <a:latin typeface="+mj-lt"/>
                <a:sym typeface="Symbol" pitchFamily="18" charset="2"/>
              </a:rPr>
              <a:t>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1600" dirty="0" smtClean="0">
                <a:latin typeface="+mj-lt"/>
                <a:sym typeface="Symbol" pitchFamily="18" charset="2"/>
              </a:rPr>
              <a:t>Income…) /</a:t>
            </a:r>
            <a:r>
              <a:rPr lang="en-US" sz="1600" b="1" dirty="0" smtClean="0">
                <a:latin typeface="+mj-lt"/>
                <a:sym typeface="Symbol" pitchFamily="18" charset="2"/>
              </a:rPr>
              <a:t>x</a:t>
            </a:r>
            <a:r>
              <a:rPr lang="en-US" sz="1600" dirty="0" smtClean="0">
                <a:latin typeface="+mj-lt"/>
                <a:sym typeface="Symbol" pitchFamily="18" charset="2"/>
              </a:rPr>
              <a:t>            </a:t>
            </a:r>
            <a:r>
              <a:rPr lang="en-US" sz="1600" smtClean="0">
                <a:latin typeface="+mj-lt"/>
                <a:sym typeface="Symbol" pitchFamily="18" charset="2"/>
              </a:rPr>
              <a:t>	             =     Prob </a:t>
            </a:r>
            <a:r>
              <a:rPr lang="en-US" sz="1600" dirty="0" smtClean="0">
                <a:latin typeface="+mj-lt"/>
                <a:sym typeface="Symbol" pitchFamily="18" charset="2"/>
              </a:rPr>
              <a:t>* (1-Prob</a:t>
            </a:r>
            <a:r>
              <a:rPr lang="en-US" sz="1600" smtClean="0">
                <a:latin typeface="+mj-lt"/>
                <a:sym typeface="Symbol" pitchFamily="18" charset="2"/>
              </a:rPr>
              <a:t>)     </a:t>
            </a:r>
            <a:r>
              <a:rPr lang="en-US" sz="1600" smtClean="0">
                <a:latin typeface="+mj-lt"/>
                <a:sym typeface="Symbol"/>
              </a:rPr>
              <a:t></a:t>
            </a:r>
            <a:r>
              <a:rPr lang="en-US" sz="1600" smtClean="0">
                <a:latin typeface="+mj-lt"/>
                <a:sym typeface="Symbol" pitchFamily="18" charset="2"/>
              </a:rPr>
              <a:t> 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endParaRPr lang="en-US" b="1" dirty="0" smtClean="0">
              <a:latin typeface="+mj-lt"/>
              <a:sym typeface="Symbol" pitchFamily="18" charset="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 smtClean="0">
                <a:latin typeface="+mj-lt"/>
                <a:sym typeface="Symbol" pitchFamily="18" charset="2"/>
              </a:rPr>
              <a:t>Probit</a:t>
            </a:r>
            <a:r>
              <a:rPr lang="en-US" sz="1600" dirty="0" smtClean="0">
                <a:latin typeface="+mj-lt"/>
                <a:sym typeface="Symbol" pitchFamily="18" charset="2"/>
              </a:rPr>
              <a:t>:  </a:t>
            </a:r>
            <a:r>
              <a:rPr lang="en-US" sz="1600" dirty="0" smtClean="0">
                <a:latin typeface="+mj-lt"/>
              </a:rPr>
              <a:t>F(</a:t>
            </a:r>
            <a:r>
              <a:rPr lang="en-US" sz="1800" dirty="0" smtClean="0">
                <a:latin typeface="+mj-lt"/>
                <a:sym typeface="Symbol" pitchFamily="18" charset="2"/>
              </a:rPr>
              <a:t></a:t>
            </a:r>
            <a:r>
              <a:rPr lang="en-US" sz="1600" dirty="0" smtClean="0">
                <a:latin typeface="+mj-lt"/>
                <a:sym typeface="Symbol" pitchFamily="18" charset="2"/>
              </a:rPr>
              <a:t>+</a:t>
            </a:r>
            <a:r>
              <a:rPr lang="en-US" sz="1800" dirty="0" smtClean="0">
                <a:latin typeface="+mj-lt"/>
                <a:sym typeface="Symbol" pitchFamily="18" charset="2"/>
              </a:rPr>
              <a:t>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1600" dirty="0" smtClean="0">
                <a:latin typeface="+mj-lt"/>
                <a:sym typeface="Symbol" pitchFamily="18" charset="2"/>
              </a:rPr>
              <a:t>Income…)/</a:t>
            </a:r>
            <a:r>
              <a:rPr lang="en-US" sz="1600" b="1" smtClean="0">
                <a:latin typeface="+mj-lt"/>
                <a:sym typeface="Symbol" pitchFamily="18" charset="2"/>
              </a:rPr>
              <a:t>x</a:t>
            </a:r>
            <a:r>
              <a:rPr lang="en-US" sz="1600" smtClean="0">
                <a:latin typeface="+mj-lt"/>
                <a:sym typeface="Symbol" pitchFamily="18" charset="2"/>
              </a:rPr>
              <a:t>                           =     </a:t>
            </a:r>
            <a:r>
              <a:rPr lang="en-US" sz="1600" dirty="0" smtClean="0">
                <a:latin typeface="+mj-lt"/>
                <a:sym typeface="Symbol" pitchFamily="18" charset="2"/>
              </a:rPr>
              <a:t>Normal density     </a:t>
            </a:r>
            <a:r>
              <a:rPr lang="en-US" sz="1600" smtClean="0">
                <a:latin typeface="+mj-lt"/>
                <a:sym typeface="Symbol"/>
              </a:rPr>
              <a:t></a:t>
            </a:r>
            <a:r>
              <a:rPr lang="en-US" sz="1600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endParaRPr lang="en-US" b="1" dirty="0" smtClean="0">
              <a:latin typeface="+mj-lt"/>
              <a:sym typeface="Symbol" pitchFamily="18" charset="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>
                <a:latin typeface="+mj-lt"/>
                <a:sym typeface="Symbol" pitchFamily="18" charset="2"/>
              </a:rPr>
              <a:t>Extreme Value:  </a:t>
            </a:r>
            <a:r>
              <a:rPr lang="en-US" sz="1600" dirty="0" smtClean="0">
                <a:latin typeface="+mj-lt"/>
              </a:rPr>
              <a:t>F(</a:t>
            </a:r>
            <a:r>
              <a:rPr lang="en-US" sz="1800" dirty="0" smtClean="0">
                <a:latin typeface="+mj-lt"/>
                <a:sym typeface="Symbol" pitchFamily="18" charset="2"/>
              </a:rPr>
              <a:t></a:t>
            </a:r>
            <a:r>
              <a:rPr lang="en-US" sz="1600" dirty="0" smtClean="0">
                <a:latin typeface="+mj-lt"/>
                <a:sym typeface="Symbol" pitchFamily="18" charset="2"/>
              </a:rPr>
              <a:t>+</a:t>
            </a:r>
            <a:r>
              <a:rPr lang="en-US" sz="1800" dirty="0" smtClean="0">
                <a:latin typeface="+mj-lt"/>
                <a:sym typeface="Symbol" pitchFamily="18" charset="2"/>
              </a:rPr>
              <a:t>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1600" dirty="0" smtClean="0">
                <a:latin typeface="+mj-lt"/>
                <a:sym typeface="Symbol" pitchFamily="18" charset="2"/>
              </a:rPr>
              <a:t>Income…)/</a:t>
            </a:r>
            <a:r>
              <a:rPr lang="en-US" sz="1600" b="1" smtClean="0">
                <a:latin typeface="+mj-lt"/>
                <a:sym typeface="Symbol" pitchFamily="18" charset="2"/>
              </a:rPr>
              <a:t>x</a:t>
            </a:r>
            <a:r>
              <a:rPr lang="en-US" sz="1600" smtClean="0">
                <a:latin typeface="+mj-lt"/>
                <a:sym typeface="Symbol" pitchFamily="18" charset="2"/>
              </a:rPr>
              <a:t>             =     </a:t>
            </a:r>
            <a:r>
              <a:rPr lang="en-US" sz="16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1600" dirty="0" smtClean="0">
                <a:latin typeface="+mj-lt"/>
                <a:sym typeface="Symbol" pitchFamily="18" charset="2"/>
              </a:rPr>
              <a:t> * (-log </a:t>
            </a:r>
            <a:r>
              <a:rPr lang="en-US" sz="16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1600" dirty="0" smtClean="0">
                <a:latin typeface="+mj-lt"/>
                <a:sym typeface="Symbol" pitchFamily="18" charset="2"/>
              </a:rPr>
              <a:t>) </a:t>
            </a:r>
            <a:r>
              <a:rPr lang="en-US" sz="1600" dirty="0" smtClean="0">
                <a:latin typeface="+mj-lt"/>
                <a:sym typeface="Symbol"/>
              </a:rPr>
              <a:t></a:t>
            </a:r>
            <a:r>
              <a:rPr lang="en-US" sz="1600" dirty="0" smtClean="0">
                <a:latin typeface="+mj-lt"/>
                <a:sym typeface="Symbol" pitchFamily="18" charset="2"/>
              </a:rPr>
              <a:t>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1600" dirty="0" smtClean="0">
                <a:latin typeface="+mj-lt"/>
                <a:sym typeface="Symbol" pitchFamily="18" charset="2"/>
              </a:rPr>
              <a:t> </a:t>
            </a:r>
            <a:br>
              <a:rPr lang="en-US" sz="1600" dirty="0" smtClean="0">
                <a:latin typeface="+mj-lt"/>
                <a:sym typeface="Symbol" pitchFamily="18" charset="2"/>
              </a:rPr>
            </a:br>
            <a:endParaRPr lang="en-US" sz="16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>
                <a:latin typeface="+mj-lt"/>
                <a:sym typeface="Symbol" pitchFamily="18" charset="2"/>
              </a:rPr>
              <a:t>Scaling usually erases model differences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553200" y="3733800"/>
            <a:ext cx="2209800" cy="990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00200" y="3733800"/>
            <a:ext cx="4343400" cy="990600"/>
          </a:xfrm>
          <a:prstGeom prst="rect">
            <a:avLst/>
          </a:prstGeom>
          <a:solidFill>
            <a:srgbClr val="0066FF">
              <a:alpha val="1686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609600" y="762000"/>
          <a:ext cx="7742238" cy="5561012"/>
        </p:xfrm>
        <a:graphic>
          <a:graphicData uri="http://schemas.openxmlformats.org/presentationml/2006/ole">
            <p:oleObj spid="_x0000_s652305" name="Equation" r:id="rId3" imgW="4101840" imgH="29462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458200" cy="9144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Estimated Partial Effects </a:t>
            </a:r>
            <a:br>
              <a:rPr lang="en-US" b="1" dirty="0" smtClean="0"/>
            </a:br>
            <a:r>
              <a:rPr lang="en-US" b="1" dirty="0" smtClean="0"/>
              <a:t>for Three Models</a:t>
            </a:r>
            <a:br>
              <a:rPr lang="en-US" b="1" dirty="0" smtClean="0"/>
            </a:br>
            <a:r>
              <a:rPr lang="en-US" sz="2400" b="1" dirty="0" smtClean="0"/>
              <a:t>(Standard errors to be considered later)</a:t>
            </a:r>
            <a:endParaRPr lang="en-US" b="1" dirty="0" smtClean="0"/>
          </a:p>
        </p:txBody>
      </p:sp>
      <p:pic>
        <p:nvPicPr>
          <p:cNvPr id="513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438400"/>
            <a:ext cx="84582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066800"/>
            <a:ext cx="8610600" cy="530225"/>
          </a:xfrm>
        </p:spPr>
        <p:txBody>
          <a:bodyPr/>
          <a:lstStyle/>
          <a:p>
            <a:pPr algn="ctr" eaLnBrk="1" hangingPunct="1"/>
            <a:r>
              <a:rPr lang="en-US" sz="2800" dirty="0" smtClean="0"/>
              <a:t>Partial Effect for a </a:t>
            </a:r>
            <a:r>
              <a:rPr lang="en-US" sz="2800" smtClean="0"/>
              <a:t>Dummy Variable Computed </a:t>
            </a:r>
            <a:br>
              <a:rPr lang="en-US" sz="2800" smtClean="0"/>
            </a:br>
            <a:r>
              <a:rPr lang="en-US" sz="2800" smtClean="0"/>
              <a:t>Using Means of Other Variables</a:t>
            </a:r>
            <a:endParaRPr lang="en-US" sz="2800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8486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Prob[y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= 1|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,d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 	= F(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+d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) where d is a dummy variable such as Sex in our doctor model.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For the probit model,</a:t>
            </a:r>
            <a:r>
              <a:rPr lang="en-US" sz="2400" smtClean="0"/>
              <a:t> Prob[y</a:t>
            </a:r>
            <a:r>
              <a:rPr lang="en-US" sz="2400" baseline="-25000" smtClean="0"/>
              <a:t>i</a:t>
            </a:r>
            <a:r>
              <a:rPr lang="en-US" sz="2400" smtClean="0"/>
              <a:t> = 1|</a:t>
            </a:r>
            <a:r>
              <a:rPr lang="en-US" sz="2400" b="1" smtClean="0"/>
              <a:t>x</a:t>
            </a:r>
            <a:r>
              <a:rPr lang="en-US" sz="2400" baseline="-25000" smtClean="0"/>
              <a:t>i</a:t>
            </a:r>
            <a:r>
              <a:rPr lang="en-US" sz="2400" smtClean="0"/>
              <a:t>,d</a:t>
            </a:r>
            <a:r>
              <a:rPr lang="en-US" sz="2400" baseline="-25000" smtClean="0"/>
              <a:t>i</a:t>
            </a:r>
            <a:r>
              <a:rPr lang="en-US" sz="2400" smtClean="0"/>
              <a:t>] = </a:t>
            </a:r>
            <a:r>
              <a:rPr lang="en-US" sz="2400" smtClean="0">
                <a:sym typeface="Symbol"/>
              </a:rPr>
              <a:t>(</a:t>
            </a:r>
            <a:r>
              <a:rPr lang="en-US" sz="2400" b="1" smtClean="0">
                <a:sym typeface="Symbol"/>
              </a:rPr>
              <a:t>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smtClean="0">
                <a:latin typeface="+mj-lt"/>
                <a:sym typeface="Symbol" pitchFamily="18" charset="2"/>
              </a:rPr>
              <a:t>+</a:t>
            </a:r>
            <a:r>
              <a:rPr lang="en-US" sz="2400" smtClean="0">
                <a:sym typeface="Symbol" pitchFamily="18" charset="2"/>
              </a:rPr>
              <a:t>d</a:t>
            </a:r>
            <a:r>
              <a:rPr lang="en-US" sz="2400" smtClean="0">
                <a:latin typeface="+mj-lt"/>
                <a:sym typeface="Symbol" pitchFamily="18" charset="2"/>
              </a:rPr>
              <a:t>), </a:t>
            </a:r>
            <a:r>
              <a:rPr lang="en-US" sz="2400" smtClean="0">
                <a:sym typeface="Symbol"/>
              </a:rPr>
              <a:t>  = </a:t>
            </a:r>
            <a:r>
              <a:rPr lang="en-US" sz="2400" smtClean="0">
                <a:latin typeface="+mj-lt"/>
                <a:sym typeface="Symbol" pitchFamily="18" charset="2"/>
              </a:rPr>
              <a:t>the normal CDF.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Partial effect of d 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</a:t>
            </a:r>
            <a:r>
              <a:rPr lang="en-US" sz="2400" smtClean="0">
                <a:latin typeface="+mj-lt"/>
              </a:rPr>
              <a:t>Prob[y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= 1|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 d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=1]   -   Prob[y</a:t>
            </a:r>
            <a:r>
              <a:rPr lang="en-US" sz="2400" baseline="-25000" smtClean="0">
                <a:latin typeface="+mj-lt"/>
              </a:rPr>
              <a:t>i </a:t>
            </a:r>
            <a:r>
              <a:rPr lang="en-US" sz="2400" smtClean="0">
                <a:latin typeface="+mj-lt"/>
              </a:rPr>
              <a:t>= 1|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 d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=0]</a:t>
            </a:r>
          </a:p>
          <a:p>
            <a:pPr eaLnBrk="1" hangingPunct="1"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                         =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4191000" y="4479426"/>
          <a:ext cx="4038600" cy="702174"/>
        </p:xfrm>
        <a:graphic>
          <a:graphicData uri="http://schemas.openxmlformats.org/presentationml/2006/ole">
            <p:oleObj spid="_x0000_s477228" name="Equation" r:id="rId4" imgW="1752600" imgH="304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458200" cy="760413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 – Dummy Variable</a:t>
            </a:r>
          </a:p>
        </p:txBody>
      </p:sp>
      <p:pic>
        <p:nvPicPr>
          <p:cNvPr id="4096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81200"/>
            <a:ext cx="822960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660400" y="4343400"/>
            <a:ext cx="8229600" cy="5715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371600"/>
            <a:ext cx="6705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Computing Partial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362200"/>
            <a:ext cx="7543800" cy="26670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latin typeface="+mj-lt"/>
              </a:rPr>
              <a:t>Compute at the </a:t>
            </a:r>
            <a:r>
              <a:rPr lang="en-US" sz="2400" b="1" smtClean="0">
                <a:latin typeface="+mj-lt"/>
              </a:rPr>
              <a:t>data means (PEA)</a:t>
            </a:r>
            <a:endParaRPr lang="en-US" sz="2400" b="1" dirty="0" smtClean="0">
              <a:latin typeface="+mj-lt"/>
            </a:endParaRPr>
          </a:p>
          <a:p>
            <a:pPr lvl="1" eaLnBrk="1" hangingPunct="1"/>
            <a:r>
              <a:rPr lang="en-US" sz="2000" dirty="0" smtClean="0">
                <a:latin typeface="+mj-lt"/>
              </a:rPr>
              <a:t>Simple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Inference is well </a:t>
            </a:r>
            <a:r>
              <a:rPr lang="en-US" sz="2000" smtClean="0">
                <a:latin typeface="+mj-lt"/>
              </a:rPr>
              <a:t>defined.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Not realistic for some variables, such as Sex</a:t>
            </a:r>
            <a:endParaRPr lang="en-US" sz="2000" dirty="0" smtClean="0">
              <a:latin typeface="+mj-lt"/>
            </a:endParaRPr>
          </a:p>
          <a:p>
            <a:pPr marL="457200" lvl="1" indent="0" eaLnBrk="1" hangingPunct="1"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400" b="1" dirty="0" smtClean="0">
                <a:latin typeface="+mj-lt"/>
              </a:rPr>
              <a:t>Average the </a:t>
            </a:r>
            <a:r>
              <a:rPr lang="en-US" sz="2400" b="1" smtClean="0">
                <a:latin typeface="+mj-lt"/>
              </a:rPr>
              <a:t>individual effects (APE)</a:t>
            </a:r>
            <a:endParaRPr lang="en-US" sz="2400" b="1" dirty="0" smtClean="0">
              <a:latin typeface="+mj-lt"/>
            </a:endParaRPr>
          </a:p>
          <a:p>
            <a:pPr lvl="1" eaLnBrk="1" hangingPunct="1"/>
            <a:r>
              <a:rPr lang="en-US" sz="2000" smtClean="0">
                <a:latin typeface="+mj-lt"/>
              </a:rPr>
              <a:t>More appropriate</a:t>
            </a:r>
            <a:endParaRPr lang="en-US" sz="2000" dirty="0" smtClean="0">
              <a:latin typeface="+mj-lt"/>
            </a:endParaRPr>
          </a:p>
          <a:p>
            <a:pPr lvl="1" eaLnBrk="1" hangingPunct="1"/>
            <a:r>
              <a:rPr lang="en-US" sz="2000" dirty="0" smtClean="0">
                <a:latin typeface="+mj-lt"/>
              </a:rPr>
              <a:t>Asymptotic standard </a:t>
            </a:r>
            <a:r>
              <a:rPr lang="en-US" sz="2000" smtClean="0">
                <a:latin typeface="+mj-lt"/>
              </a:rPr>
              <a:t>errors are slightly more </a:t>
            </a:r>
            <a:r>
              <a:rPr lang="en-US" sz="2000" dirty="0" smtClean="0">
                <a:latin typeface="+mj-lt"/>
              </a:rPr>
              <a:t>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6705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Partial </a:t>
            </a:r>
            <a:r>
              <a:rPr lang="en-US" b="1" dirty="0" smtClean="0"/>
              <a:t>Effects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685800" y="2590800"/>
          <a:ext cx="8014355" cy="2774950"/>
        </p:xfrm>
        <a:graphic>
          <a:graphicData uri="http://schemas.openxmlformats.org/presentationml/2006/ole">
            <p:oleObj spid="_x0000_s478251" name="Equation" r:id="rId4" imgW="4406900" imgH="152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534400" cy="2209800"/>
          </a:xfrm>
        </p:spPr>
        <p:txBody>
          <a:bodyPr/>
          <a:lstStyle/>
          <a:p>
            <a:pPr algn="l" eaLnBrk="1" hangingPunct="1"/>
            <a:r>
              <a:rPr lang="en-US" sz="2400" b="1" smtClean="0">
                <a:solidFill>
                  <a:schemeClr val="tx1"/>
                </a:solidFill>
              </a:rPr>
              <a:t>		Average Partial 	</a:t>
            </a:r>
            <a:r>
              <a:rPr lang="en-US" sz="2400" smtClean="0">
                <a:solidFill>
                  <a:schemeClr val="tx1"/>
                </a:solidFill>
              </a:rPr>
              <a:t>Partial Effects 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			  Effects    	at Data Means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    Age		  0.00512	    0.00527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    Income		-0.09609	   -0.09871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    Female		  0.13792	    0.13958</a:t>
            </a:r>
            <a:r>
              <a:rPr lang="en-US" sz="2400" b="1" smtClean="0">
                <a:solidFill>
                  <a:schemeClr val="tx1"/>
                </a:solidFill>
              </a:rPr>
              <a:t/>
            </a:r>
            <a:br>
              <a:rPr lang="en-US" sz="2400" b="1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/>
            </a:r>
            <a:br>
              <a:rPr lang="en-US" sz="2400" smtClean="0">
                <a:solidFill>
                  <a:schemeClr val="tx1"/>
                </a:solidFill>
              </a:rPr>
            </a:b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0668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The two approaches usually give similar answers, though sometimes the results differ substantially.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381000"/>
          </a:xfrm>
        </p:spPr>
        <p:txBody>
          <a:bodyPr/>
          <a:lstStyle/>
          <a:p>
            <a:r>
              <a:rPr lang="en-US" altLang="en-US" sz="2400" smtClean="0"/>
              <a:t>APE vs. Partial Effects at the Mean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6998933"/>
              </p:ext>
            </p:extLst>
          </p:nvPr>
        </p:nvGraphicFramePr>
        <p:xfrm>
          <a:off x="2286000" y="1447800"/>
          <a:ext cx="4400550" cy="838200"/>
        </p:xfrm>
        <a:graphic>
          <a:graphicData uri="http://schemas.openxmlformats.org/presentationml/2006/ole">
            <p:oleObj spid="_x0000_s657423" name="Equation" r:id="rId3" imgW="3200400" imgH="609600" progId="Equation.DSMT4">
              <p:embed/>
            </p:oleObj>
          </a:graphicData>
        </a:graphic>
      </p:graphicFrame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2362200"/>
            <a:ext cx="7210425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1346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685800"/>
            <a:ext cx="6438900" cy="56259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9254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8350" y="304800"/>
            <a:ext cx="5295900" cy="43199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4075" y="4800600"/>
            <a:ext cx="5124450" cy="15782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8803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559984" y="-112184"/>
            <a:ext cx="5643034" cy="70866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00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24338"/>
            <a:ext cx="5867400" cy="569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24600" y="1295400"/>
            <a:ext cx="2743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MLE</a:t>
            </a:r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Average Partial Effects</a:t>
            </a:r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OLS Coefficients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609600"/>
            <a:ext cx="845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OLS approximates the partial effects, “directly,” without bothering with coefficients.</a:t>
            </a:r>
            <a:endParaRPr lang="en-US" sz="1600" b="1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943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85800"/>
          </a:xfrm>
        </p:spPr>
        <p:txBody>
          <a:bodyPr/>
          <a:lstStyle/>
          <a:p>
            <a:r>
              <a:rPr lang="en-US" b="1" smtClean="0"/>
              <a:t>The Linear Probability “Model”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2147651"/>
              </p:ext>
            </p:extLst>
          </p:nvPr>
        </p:nvGraphicFramePr>
        <p:xfrm>
          <a:off x="1600200" y="1295400"/>
          <a:ext cx="6748096" cy="1143000"/>
        </p:xfrm>
        <a:graphic>
          <a:graphicData uri="http://schemas.openxmlformats.org/presentationml/2006/ole">
            <p:oleObj spid="_x0000_s498710" name="Equation" r:id="rId3" imgW="3898900" imgH="660400" progId="Equation.DSMT4">
              <p:embed/>
            </p:oleObj>
          </a:graphicData>
        </a:graphic>
      </p:graphicFrame>
      <p:pic>
        <p:nvPicPr>
          <p:cNvPr id="4986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151" y="2590800"/>
            <a:ext cx="4981575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9151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75533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97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876800"/>
            <a:ext cx="8826500" cy="152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4438" y="533400"/>
            <a:ext cx="7548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 Dependent Variable equals zero for 99.1% of the observations.  In the sample of 163,474 observations, the LHS variable equals 1 about 1,500 times.</a:t>
            </a:r>
            <a:endParaRPr 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371600" y="1295400"/>
            <a:ext cx="7086600" cy="4953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304800" y="5372100"/>
            <a:ext cx="8686800" cy="8763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683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381000"/>
            <a:ext cx="7128163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752600" y="6019800"/>
            <a:ext cx="2133600" cy="685798"/>
          </a:xfrm>
          <a:prstGeom prst="ellipse">
            <a:avLst/>
          </a:prstGeom>
          <a:solidFill>
            <a:srgbClr val="FFCC99">
              <a:alpha val="2392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895600"/>
            <a:ext cx="1295400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2SLS for a binary dependent variable.</a:t>
            </a:r>
            <a:endParaRPr lang="en-US" sz="1600" b="1">
              <a:latin typeface="+mj-lt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267200" y="1295400"/>
            <a:ext cx="1143000" cy="990600"/>
          </a:xfrm>
          <a:prstGeom prst="ellipse">
            <a:avLst/>
          </a:prstGeom>
          <a:solidFill>
            <a:srgbClr val="FF3300">
              <a:alpha val="2196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Modeling a Binary Outcome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209800"/>
            <a:ext cx="7543800" cy="4114800"/>
          </a:xfrm>
        </p:spPr>
        <p:txBody>
          <a:bodyPr/>
          <a:lstStyle/>
          <a:p>
            <a:pPr marL="342900" indent="-342900" eaLnBrk="1" hangingPunct="1"/>
            <a:r>
              <a:rPr lang="en-US" altLang="en-US" sz="2000" smtClean="0"/>
              <a:t>Did firm </a:t>
            </a:r>
            <a:r>
              <a:rPr lang="en-US" altLang="en-US" sz="2000" i="1" smtClean="0"/>
              <a:t>i</a:t>
            </a:r>
            <a:r>
              <a:rPr lang="en-US" altLang="en-US" sz="2000" smtClean="0"/>
              <a:t> produce a product or process innovation in year </a:t>
            </a:r>
            <a:r>
              <a:rPr lang="en-US" altLang="en-US" sz="2000" i="1" smtClean="0"/>
              <a:t>t </a:t>
            </a:r>
            <a:r>
              <a:rPr lang="en-US" altLang="en-US" sz="2000" smtClean="0"/>
              <a:t>?   </a:t>
            </a:r>
            <a:r>
              <a:rPr lang="en-US" altLang="en-US" sz="2000" i="1" smtClean="0"/>
              <a:t>y</a:t>
            </a:r>
            <a:r>
              <a:rPr lang="en-US" altLang="en-US" sz="2000" i="1" baseline="-25000" smtClean="0"/>
              <a:t>it</a:t>
            </a:r>
            <a:r>
              <a:rPr lang="en-US" altLang="en-US" sz="2000" smtClean="0"/>
              <a:t> : 1=Yes/0=No</a:t>
            </a:r>
          </a:p>
          <a:p>
            <a:pPr marL="342900" indent="-342900" eaLnBrk="1" hangingPunct="1"/>
            <a:r>
              <a:rPr lang="en-US" altLang="en-US" sz="2000" smtClean="0"/>
              <a:t>Observed N=1270 firms for T=5 years, 1984-1988</a:t>
            </a:r>
          </a:p>
          <a:p>
            <a:pPr marL="342900" indent="-342900" eaLnBrk="1" hangingPunct="1"/>
            <a:r>
              <a:rPr lang="en-US" altLang="en-US" sz="2000" smtClean="0"/>
              <a:t>Observed covariates: 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it</a:t>
            </a:r>
            <a:r>
              <a:rPr lang="en-US" altLang="en-US" sz="2000" smtClean="0"/>
              <a:t> = Industry, competitive pressures, size, productivity, etc.</a:t>
            </a:r>
          </a:p>
          <a:p>
            <a:pPr marL="342900" indent="-342900" eaLnBrk="1" hangingPunct="1"/>
            <a:r>
              <a:rPr lang="en-US" altLang="en-US" sz="2000" smtClean="0"/>
              <a:t>How to model?</a:t>
            </a:r>
          </a:p>
          <a:p>
            <a:pPr marL="742950" lvl="1" indent="-285750" eaLnBrk="1" hangingPunct="1"/>
            <a:r>
              <a:rPr lang="en-US" altLang="en-US" sz="1800" smtClean="0"/>
              <a:t>Binary outcome</a:t>
            </a:r>
          </a:p>
          <a:p>
            <a:pPr marL="742950" lvl="1" indent="-285750" eaLnBrk="1" hangingPunct="1"/>
            <a:r>
              <a:rPr lang="en-US" altLang="en-US" sz="1800" smtClean="0"/>
              <a:t>Correlation across time</a:t>
            </a:r>
          </a:p>
          <a:p>
            <a:pPr marL="742950" lvl="1" indent="-285750" eaLnBrk="1" hangingPunct="1"/>
            <a:r>
              <a:rPr lang="en-US" altLang="en-US" sz="1800" smtClean="0"/>
              <a:t>Heterogeneity across firms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7772400" cy="635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Application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600200" y="1676400"/>
          <a:ext cx="6553200" cy="4902200"/>
        </p:xfrm>
        <a:graphic>
          <a:graphicData uri="http://schemas.openxmlformats.org/presentationml/2006/ole">
            <p:oleObj spid="_x0000_s782341" name="Bitmap Image" r:id="rId4" imgW="5830114" imgH="4361905" progId="PBrush">
              <p:embed/>
            </p:oleObj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524000" y="36195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524000" y="48006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609600"/>
          </a:xfrm>
        </p:spPr>
        <p:txBody>
          <a:bodyPr/>
          <a:lstStyle/>
          <a:p>
            <a:r>
              <a:rPr lang="en-US" smtClean="0"/>
              <a:t>Probit and LPM</a:t>
            </a:r>
            <a:endParaRPr lang="en-US"/>
          </a:p>
        </p:txBody>
      </p:sp>
      <p:pic>
        <p:nvPicPr>
          <p:cNvPr id="783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838200"/>
            <a:ext cx="6001880" cy="564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905000" y="5410200"/>
            <a:ext cx="5715000" cy="228600"/>
          </a:xfrm>
          <a:prstGeom prst="rect">
            <a:avLst/>
          </a:prstGeom>
          <a:solidFill>
            <a:srgbClr val="FF0000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05000" y="5753100"/>
            <a:ext cx="5715000" cy="228600"/>
          </a:xfrm>
          <a:prstGeom prst="rect">
            <a:avLst/>
          </a:prstGeom>
          <a:solidFill>
            <a:srgbClr val="FF0000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LPM Debate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Why the LPM is or is not better</a:t>
            </a:r>
          </a:p>
          <a:p>
            <a:pPr lvl="1"/>
            <a:r>
              <a:rPr lang="en-US" smtClean="0"/>
              <a:t>The obvious (see above)</a:t>
            </a:r>
          </a:p>
          <a:p>
            <a:pPr lvl="1"/>
            <a:r>
              <a:rPr lang="en-US" smtClean="0"/>
              <a:t>LPM is “robust” – (it isn’t)</a:t>
            </a:r>
          </a:p>
          <a:p>
            <a:pPr lvl="1"/>
            <a:r>
              <a:rPr lang="en-US" smtClean="0"/>
              <a:t>Strong distributional assumption behind probit – (an incoherent model is not a solution)</a:t>
            </a:r>
          </a:p>
          <a:p>
            <a:pPr lvl="1"/>
            <a:r>
              <a:rPr lang="en-US" smtClean="0"/>
              <a:t>You can compute robust standard errors</a:t>
            </a:r>
          </a:p>
          <a:p>
            <a:pPr lvl="1"/>
            <a:r>
              <a:rPr lang="en-US" smtClean="0"/>
              <a:t>You can cluster the standard errors</a:t>
            </a:r>
          </a:p>
          <a:p>
            <a:pPr lvl="1"/>
            <a:r>
              <a:rPr lang="en-US" smtClean="0"/>
              <a:t>You can use 2SLS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93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61" y="3276600"/>
            <a:ext cx="8456844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6800" y="609600"/>
            <a:ext cx="7640117" cy="2438400"/>
          </a:xfrm>
        </p:spPr>
        <p:txBody>
          <a:bodyPr/>
          <a:lstStyle/>
          <a:p>
            <a:r>
              <a:rPr lang="en-US" sz="2000" smtClean="0"/>
              <a:t>The world is nonlinear. </a:t>
            </a:r>
          </a:p>
          <a:p>
            <a:r>
              <a:rPr lang="en-US" sz="2000" smtClean="0"/>
              <a:t>You would not use a linear model knowing that the world is nonlinear, for example, linear vs. loglinear. </a:t>
            </a:r>
          </a:p>
          <a:p>
            <a:pPr lvl="1"/>
            <a:r>
              <a:rPr lang="en-US" sz="2000" smtClean="0"/>
              <a:t>This argument is backwards.</a:t>
            </a:r>
          </a:p>
          <a:p>
            <a:pPr lvl="1"/>
            <a:r>
              <a:rPr lang="en-US" sz="2000" smtClean="0"/>
              <a:t>This argument is very defensive.</a:t>
            </a:r>
          </a:p>
          <a:p>
            <a:r>
              <a:rPr lang="en-US" sz="2000" smtClean="0"/>
              <a:t>Use a probit model. You don’t have to defend it.</a:t>
            </a:r>
          </a:p>
          <a:p>
            <a:r>
              <a:rPr lang="en-US" sz="2000" smtClean="0"/>
              <a:t>(PROBIT, IVPROBIT, BPROBIT)</a:t>
            </a:r>
            <a:endParaRPr lang="en-US" sz="2000"/>
          </a:p>
        </p:txBody>
      </p:sp>
      <p:sp>
        <p:nvSpPr>
          <p:cNvPr id="7" name="Rectangle 6"/>
          <p:cNvSpPr/>
          <p:nvPr/>
        </p:nvSpPr>
        <p:spPr bwMode="auto">
          <a:xfrm>
            <a:off x="5246917" y="3791338"/>
            <a:ext cx="3124200" cy="228600"/>
          </a:xfrm>
          <a:prstGeom prst="rect">
            <a:avLst/>
          </a:prstGeom>
          <a:solidFill>
            <a:srgbClr val="FF0000">
              <a:alpha val="2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40090" y="4018386"/>
            <a:ext cx="6646510" cy="228600"/>
          </a:xfrm>
          <a:prstGeom prst="rect">
            <a:avLst/>
          </a:prstGeom>
          <a:solidFill>
            <a:srgbClr val="FF0000">
              <a:alpha val="2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497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57200" y="487363"/>
            <a:ext cx="3429000" cy="884237"/>
          </a:xfrm>
        </p:spPr>
        <p:txBody>
          <a:bodyPr/>
          <a:lstStyle/>
          <a:p>
            <a:r>
              <a:rPr lang="en-US" altLang="en-US" smtClean="0"/>
              <a:t>Odds Ratios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3810000" y="838200"/>
            <a:ext cx="4800600" cy="8382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calculation is not meaningful if the model is not a binary logit model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043113" y="1676400"/>
          <a:ext cx="5741987" cy="4313238"/>
        </p:xfrm>
        <a:graphic>
          <a:graphicData uri="http://schemas.openxmlformats.org/presentationml/2006/ole">
            <p:oleObj spid="_x0000_s658447" name="Equation" r:id="rId3" imgW="2908300" imgH="2184400" progId="Equation.DSMT4">
              <p:embed/>
            </p:oleObj>
          </a:graphicData>
        </a:graphic>
      </p:graphicFrame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1905000" y="1676400"/>
            <a:ext cx="4953000" cy="1676400"/>
          </a:xfrm>
          <a:prstGeom prst="rect">
            <a:avLst/>
          </a:prstGeom>
          <a:solidFill>
            <a:srgbClr val="99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1828800" y="5181600"/>
            <a:ext cx="6019800" cy="838200"/>
          </a:xfrm>
          <a:prstGeom prst="rect">
            <a:avLst/>
          </a:prstGeom>
          <a:solidFill>
            <a:srgbClr val="99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78634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r>
              <a:rPr lang="en-US" altLang="en-US" smtClean="0"/>
              <a:t>Odds Ratio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02125"/>
          </a:xfrm>
        </p:spPr>
        <p:txBody>
          <a:bodyPr/>
          <a:lstStyle/>
          <a:p>
            <a:r>
              <a:rPr lang="en-US" altLang="en-US" smtClean="0"/>
              <a:t>Exp(</a:t>
            </a:r>
            <a:r>
              <a:rPr lang="en-US" altLang="en-US" smtClean="0">
                <a:sym typeface="Symbol" panose="05050102010706020507" pitchFamily="18" charset="2"/>
              </a:rPr>
              <a:t></a:t>
            </a:r>
            <a:r>
              <a:rPr lang="en-US" altLang="en-US" smtClean="0"/>
              <a:t>) = </a:t>
            </a:r>
            <a:r>
              <a:rPr lang="en-US" altLang="en-US" b="1" smtClean="0">
                <a:solidFill>
                  <a:srgbClr val="FF0000"/>
                </a:solidFill>
              </a:rPr>
              <a:t>multiplicative</a:t>
            </a:r>
            <a:r>
              <a:rPr lang="en-US" altLang="en-US" smtClean="0"/>
              <a:t> change in the odds ratio when z changes by 1 unit.</a:t>
            </a:r>
          </a:p>
          <a:p>
            <a:r>
              <a:rPr lang="en-US" altLang="en-US" smtClean="0"/>
              <a:t>dOR(</a:t>
            </a:r>
            <a:r>
              <a:rPr lang="en-US" altLang="en-US" b="1" smtClean="0"/>
              <a:t>x</a:t>
            </a:r>
            <a:r>
              <a:rPr lang="en-US" altLang="en-US" smtClean="0"/>
              <a:t>,z)/d</a:t>
            </a:r>
            <a:r>
              <a:rPr lang="en-US" altLang="en-US" b="1" smtClean="0"/>
              <a:t>x</a:t>
            </a:r>
            <a:r>
              <a:rPr lang="en-US" altLang="en-US" smtClean="0"/>
              <a:t> = OR(</a:t>
            </a:r>
            <a:r>
              <a:rPr lang="en-US" altLang="en-US" b="1" smtClean="0"/>
              <a:t>x</a:t>
            </a:r>
            <a:r>
              <a:rPr lang="en-US" altLang="en-US" smtClean="0"/>
              <a:t>,z)*</a:t>
            </a:r>
            <a:r>
              <a:rPr lang="en-US" altLang="en-US" b="1" smtClean="0">
                <a:sym typeface="Symbol" panose="05050102010706020507" pitchFamily="18" charset="2"/>
              </a:rPr>
              <a:t></a:t>
            </a:r>
            <a:r>
              <a:rPr lang="en-US" altLang="en-US" smtClean="0">
                <a:sym typeface="Symbol" panose="05050102010706020507" pitchFamily="18" charset="2"/>
              </a:rPr>
              <a:t>, not exp(</a:t>
            </a:r>
            <a:r>
              <a:rPr lang="en-US" altLang="en-US" b="1" smtClean="0">
                <a:sym typeface="Symbol" panose="05050102010706020507" pitchFamily="18" charset="2"/>
              </a:rPr>
              <a:t></a:t>
            </a:r>
            <a:r>
              <a:rPr lang="en-US" altLang="en-US" smtClean="0">
                <a:sym typeface="Symbol" panose="05050102010706020507" pitchFamily="18" charset="2"/>
              </a:rPr>
              <a:t>)</a:t>
            </a:r>
          </a:p>
          <a:p>
            <a:r>
              <a:rPr lang="en-US" altLang="en-US" smtClean="0">
                <a:sym typeface="Symbol" panose="05050102010706020507" pitchFamily="18" charset="2"/>
              </a:rPr>
              <a:t>The “odds ratio” is not a partial effect – it is not a derivative.</a:t>
            </a:r>
          </a:p>
          <a:p>
            <a:r>
              <a:rPr lang="en-US" altLang="en-US" smtClean="0">
                <a:sym typeface="Symbol" panose="05050102010706020507" pitchFamily="18" charset="2"/>
              </a:rPr>
              <a:t>It is only meaningful when the odds ratio is itself of interest and the change of the variable by a whole unit is meaningful.</a:t>
            </a:r>
          </a:p>
          <a:p>
            <a:r>
              <a:rPr lang="en-US" altLang="en-US" smtClean="0">
                <a:sym typeface="Symbol" panose="05050102010706020507" pitchFamily="18" charset="2"/>
              </a:rPr>
              <a:t>“Odds ratios” might be interesting for dummy variables</a:t>
            </a: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7231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800735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48125"/>
            <a:ext cx="800735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1066800" y="762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Cautions About reported Odds Ratios</a:t>
            </a:r>
          </a:p>
        </p:txBody>
      </p:sp>
      <p:cxnSp>
        <p:nvCxnSpPr>
          <p:cNvPr id="70661" name="Straight Arrow Connector 5"/>
          <p:cNvCxnSpPr>
            <a:cxnSpLocks noChangeShapeType="1"/>
          </p:cNvCxnSpPr>
          <p:nvPr/>
        </p:nvCxnSpPr>
        <p:spPr bwMode="auto">
          <a:xfrm rot="5400000">
            <a:off x="4572001" y="4648200"/>
            <a:ext cx="1371600" cy="3175"/>
          </a:xfrm>
          <a:prstGeom prst="straightConnector1">
            <a:avLst/>
          </a:prstGeom>
          <a:noFill/>
          <a:ln w="57150" algn="ctr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2590800" y="5791200"/>
            <a:ext cx="1981200" cy="304800"/>
          </a:xfrm>
          <a:prstGeom prst="rect">
            <a:avLst/>
          </a:prstGeom>
          <a:solidFill>
            <a:srgbClr val="CC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6705600" y="5791200"/>
            <a:ext cx="2057400" cy="304800"/>
          </a:xfrm>
          <a:prstGeom prst="rect">
            <a:avLst/>
          </a:prstGeom>
          <a:solidFill>
            <a:srgbClr val="CC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6705600" y="2895600"/>
            <a:ext cx="2133600" cy="304800"/>
          </a:xfrm>
          <a:prstGeom prst="rect">
            <a:avLst/>
          </a:prstGeom>
          <a:solidFill>
            <a:srgbClr val="CC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523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838200"/>
            <a:ext cx="8229600" cy="6064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How Well Does the </a:t>
            </a:r>
            <a:r>
              <a:rPr lang="en-US" b="1" smtClean="0"/>
              <a:t>Model Fit the Data?</a:t>
            </a:r>
            <a:endParaRPr lang="en-US" b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0201"/>
            <a:ext cx="8610600" cy="40386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There is no </a:t>
            </a:r>
            <a:r>
              <a:rPr lang="en-US" sz="2400" b="1" smtClean="0">
                <a:solidFill>
                  <a:srgbClr val="FF0000"/>
                </a:solidFill>
                <a:latin typeface="+mj-lt"/>
              </a:rPr>
              <a:t>R squared for a probability model.</a:t>
            </a:r>
            <a:endParaRPr lang="en-US" sz="2400" b="1" dirty="0" smtClean="0">
              <a:solidFill>
                <a:srgbClr val="FF0000"/>
              </a:solidFill>
              <a:latin typeface="+mj-lt"/>
            </a:endParaRPr>
          </a:p>
          <a:p>
            <a:pPr lvl="1" eaLnBrk="1" hangingPunct="1"/>
            <a:r>
              <a:rPr lang="en-US" sz="2000" dirty="0" smtClean="0">
                <a:latin typeface="+mj-lt"/>
              </a:rPr>
              <a:t>Least squares for linear models is computed to maximize R</a:t>
            </a:r>
            <a:r>
              <a:rPr lang="en-US" sz="2000" baseline="30000" dirty="0" smtClean="0">
                <a:latin typeface="+mj-lt"/>
              </a:rPr>
              <a:t>2</a:t>
            </a:r>
            <a:endParaRPr lang="en-US" sz="2000" dirty="0" smtClean="0">
              <a:latin typeface="+mj-lt"/>
            </a:endParaRPr>
          </a:p>
          <a:p>
            <a:pPr lvl="1" eaLnBrk="1" hangingPunct="1"/>
            <a:r>
              <a:rPr lang="en-US" sz="2000" dirty="0" smtClean="0">
                <a:latin typeface="+mj-lt"/>
              </a:rPr>
              <a:t>There are no residuals or sums of squares in a binary choice model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The model is not computed to optimize the fit of the model to the data</a:t>
            </a:r>
          </a:p>
          <a:p>
            <a:pPr eaLnBrk="1" hangingPunct="1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How can we measure the “fit” of the model to the data?</a:t>
            </a:r>
          </a:p>
          <a:p>
            <a:pPr lvl="1"/>
            <a:r>
              <a:rPr lang="en-US" sz="2000" dirty="0" smtClean="0">
                <a:latin typeface="+mj-lt"/>
              </a:rPr>
              <a:t>“Fit measures” computed from the log likelihood</a:t>
            </a:r>
          </a:p>
          <a:p>
            <a:pPr lvl="2"/>
            <a:r>
              <a:rPr lang="en-US" sz="1600" b="1" smtClean="0">
                <a:latin typeface="+mj-lt"/>
              </a:rPr>
              <a:t>Pseudo R squared  </a:t>
            </a:r>
            <a:r>
              <a:rPr lang="en-US" sz="1600" b="1" dirty="0" smtClean="0">
                <a:latin typeface="+mj-lt"/>
              </a:rPr>
              <a:t>= 1 – </a:t>
            </a:r>
            <a:r>
              <a:rPr lang="en-US" sz="1600" b="1" dirty="0" err="1" smtClean="0">
                <a:latin typeface="+mj-lt"/>
              </a:rPr>
              <a:t>logL</a:t>
            </a:r>
            <a:r>
              <a:rPr lang="en-US" sz="1600" b="1" dirty="0" smtClean="0">
                <a:latin typeface="+mj-lt"/>
              </a:rPr>
              <a:t>/logL0</a:t>
            </a:r>
          </a:p>
          <a:p>
            <a:pPr lvl="2"/>
            <a:r>
              <a:rPr lang="en-US" sz="1600" b="1" dirty="0" smtClean="0">
                <a:latin typeface="+mj-lt"/>
              </a:rPr>
              <a:t>Also called the “likelihood ratio index”</a:t>
            </a:r>
          </a:p>
          <a:p>
            <a:pPr lvl="1"/>
            <a:r>
              <a:rPr lang="en-US" sz="2000" smtClean="0">
                <a:latin typeface="+mj-lt"/>
              </a:rPr>
              <a:t>Direct </a:t>
            </a:r>
            <a:r>
              <a:rPr lang="en-US" sz="2000" dirty="0" smtClean="0">
                <a:latin typeface="+mj-lt"/>
              </a:rPr>
              <a:t>assessment of the effectiveness of the model at predicting the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682625"/>
          </a:xfrm>
        </p:spPr>
        <p:txBody>
          <a:bodyPr/>
          <a:lstStyle/>
          <a:p>
            <a:r>
              <a:rPr lang="en-US" b="1" dirty="0" smtClean="0"/>
              <a:t>Pseudo R</a:t>
            </a:r>
            <a:r>
              <a:rPr lang="en-US" b="1" baseline="30000" dirty="0" smtClean="0"/>
              <a:t>2</a:t>
            </a:r>
            <a:r>
              <a:rPr lang="en-US" b="1" dirty="0" smtClean="0"/>
              <a:t> = Likelihood Ratio Index</a:t>
            </a:r>
            <a:endParaRPr lang="en-US" b="1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80011324"/>
              </p:ext>
            </p:extLst>
          </p:nvPr>
        </p:nvGraphicFramePr>
        <p:xfrm>
          <a:off x="762000" y="1733550"/>
          <a:ext cx="7964488" cy="3924300"/>
        </p:xfrm>
        <a:graphic>
          <a:graphicData uri="http://schemas.openxmlformats.org/presentationml/2006/ole">
            <p:oleObj spid="_x0000_s480300" name="Equation" r:id="rId3" imgW="4102100" imgH="2019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838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Likelihood Ratio Index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8153400" cy="3733800"/>
          </a:xfrm>
        </p:spPr>
        <p:txBody>
          <a:bodyPr/>
          <a:lstStyle/>
          <a:p>
            <a:pPr marL="508000" indent="-436563"/>
            <a:r>
              <a:rPr lang="en-US" sz="2000" dirty="0" smtClean="0">
                <a:latin typeface="+mj-lt"/>
              </a:rPr>
              <a:t>Bounded by 0 </a:t>
            </a:r>
            <a:r>
              <a:rPr lang="en-US" sz="2000" smtClean="0">
                <a:latin typeface="+mj-lt"/>
              </a:rPr>
              <a:t>and a number &lt; 1</a:t>
            </a:r>
            <a:endParaRPr lang="en-US" sz="2000" dirty="0" smtClean="0">
              <a:latin typeface="+mj-lt"/>
            </a:endParaRPr>
          </a:p>
          <a:p>
            <a:pPr marL="508000" indent="-436563"/>
            <a:r>
              <a:rPr lang="en-US" sz="2000" dirty="0" smtClean="0">
                <a:latin typeface="+mj-lt"/>
              </a:rPr>
              <a:t>Rises when the model is expanded</a:t>
            </a:r>
          </a:p>
          <a:p>
            <a:pPr marL="508000" indent="-436563"/>
            <a:r>
              <a:rPr lang="en-US" sz="2000" b="1" smtClean="0">
                <a:solidFill>
                  <a:srgbClr val="FF0000"/>
                </a:solidFill>
                <a:latin typeface="+mj-lt"/>
              </a:rPr>
              <a:t>Specific values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between 0 and 1 have no meaning</a:t>
            </a:r>
          </a:p>
          <a:p>
            <a:pPr marL="508000" indent="-436563"/>
            <a:r>
              <a:rPr lang="en-US" sz="2000" dirty="0" smtClean="0">
                <a:latin typeface="+mj-lt"/>
              </a:rPr>
              <a:t>Can be </a:t>
            </a:r>
            <a:r>
              <a:rPr lang="en-US" sz="2000" smtClean="0">
                <a:latin typeface="+mj-lt"/>
              </a:rPr>
              <a:t>strikingly low even in a great model</a:t>
            </a:r>
          </a:p>
          <a:p>
            <a:pPr marL="508000" indent="-436563"/>
            <a:r>
              <a:rPr lang="en-US" sz="2000" smtClean="0">
                <a:latin typeface="+mj-lt"/>
              </a:rPr>
              <a:t>Should not be used to compare models</a:t>
            </a:r>
            <a:endParaRPr lang="en-US" sz="2000" dirty="0" smtClean="0">
              <a:latin typeface="+mj-lt"/>
            </a:endParaRPr>
          </a:p>
          <a:p>
            <a:pPr marL="908050" lvl="1" indent="-436563" eaLnBrk="1" hangingPunct="1"/>
            <a:r>
              <a:rPr lang="en-US" sz="2000" dirty="0" smtClean="0">
                <a:latin typeface="+mj-lt"/>
              </a:rPr>
              <a:t>Use </a:t>
            </a:r>
            <a:r>
              <a:rPr lang="en-US" sz="2000" dirty="0" err="1" smtClean="0">
                <a:latin typeface="+mj-lt"/>
              </a:rPr>
              <a:t>logL</a:t>
            </a:r>
            <a:endParaRPr lang="en-US" sz="2000" dirty="0" smtClean="0">
              <a:latin typeface="+mj-lt"/>
            </a:endParaRPr>
          </a:p>
          <a:p>
            <a:pPr marL="908050" lvl="1" indent="-436563" eaLnBrk="1" hangingPunct="1"/>
            <a:r>
              <a:rPr lang="en-US" sz="2000" dirty="0" smtClean="0">
                <a:latin typeface="+mj-lt"/>
              </a:rPr>
              <a:t>Use information criteria to compare </a:t>
            </a:r>
            <a:r>
              <a:rPr lang="en-US" sz="2000" err="1" smtClean="0">
                <a:latin typeface="+mj-lt"/>
              </a:rPr>
              <a:t>nonnested</a:t>
            </a:r>
            <a:r>
              <a:rPr lang="en-US" sz="2000" smtClean="0">
                <a:latin typeface="+mj-lt"/>
              </a:rPr>
              <a:t> models</a:t>
            </a:r>
          </a:p>
          <a:p>
            <a:pPr marL="508000" indent="-436563"/>
            <a:r>
              <a:rPr lang="en-US" sz="2000" smtClean="0">
                <a:latin typeface="+mj-lt"/>
              </a:rPr>
              <a:t>Can be negative if the model is not a discrete choice model.  </a:t>
            </a:r>
            <a:r>
              <a:rPr lang="en-US" sz="2000" smtClean="0"/>
              <a:t>For linear regression, logL=-N/2(1+log2</a:t>
            </a:r>
            <a:r>
              <a:rPr lang="el-GR" sz="2000" smtClean="0"/>
              <a:t>π</a:t>
            </a:r>
            <a:r>
              <a:rPr lang="en-US" sz="2000" smtClean="0"/>
              <a:t>+log(</a:t>
            </a:r>
            <a:r>
              <a:rPr lang="en-US" sz="2000" b="1" smtClean="0"/>
              <a:t>e’e</a:t>
            </a:r>
            <a:r>
              <a:rPr lang="en-US" sz="2000" smtClean="0"/>
              <a:t>/N)]; Positive if </a:t>
            </a:r>
            <a:r>
              <a:rPr lang="en-US" sz="2000" b="1" smtClean="0"/>
              <a:t>e’e</a:t>
            </a:r>
            <a:r>
              <a:rPr lang="en-US" sz="2000" smtClean="0"/>
              <a:t>/N  &lt;  0.058497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26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Fit Measures Based on </a:t>
            </a:r>
            <a:r>
              <a:rPr lang="en-US" b="1" dirty="0" err="1" smtClean="0"/>
              <a:t>LogL</a:t>
            </a:r>
            <a:endParaRPr lang="en-US" b="1" dirty="0" smtClean="0"/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1066800" y="1524000"/>
            <a:ext cx="73914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       Full model         LogL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       Constant term only LogL0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       1 – LogL/logL0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1.23892     4183.84905       -2LogL + 2K</a:t>
            </a:r>
          </a:p>
          <a:p>
            <a:r>
              <a:rPr lang="en-US" sz="1200" b="1">
                <a:latin typeface="Courier New" pitchFamily="49" charset="0"/>
              </a:rPr>
              <a:t>Fin.Smpl.AIC     1.23893     4183.87398       -2LogL + 2K + 2K(K+1)/(N-K-1)</a:t>
            </a:r>
          </a:p>
          <a:p>
            <a:r>
              <a:rPr lang="en-US" sz="1200" b="1">
                <a:latin typeface="Courier New" pitchFamily="49" charset="0"/>
              </a:rPr>
              <a:t>Bayes IC         1.24981     4220.59751       -2LogL + KlnN</a:t>
            </a:r>
          </a:p>
          <a:p>
            <a:r>
              <a:rPr lang="en-US" sz="1200" b="1">
                <a:latin typeface="Courier New" pitchFamily="49" charset="0"/>
              </a:rPr>
              <a:t>Hannan Quinn     1.24282     4196.98802       -2LogL + 2Kln(lnN)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|Characteristics in numerator of Prob[Y = 1]</a:t>
            </a: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AGE|    -.10209***       .03056       -3.341   .0008      42.6266</a:t>
            </a:r>
          </a:p>
          <a:p>
            <a:r>
              <a:rPr lang="en-US" sz="1200" b="1"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H="1">
            <a:off x="4800600" y="220980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flipH="1">
            <a:off x="4800600" y="236220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 flipH="1">
            <a:off x="4838700" y="293370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Fit Measures Based on Predictions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828800"/>
            <a:ext cx="7772400" cy="32766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+mj-lt"/>
              </a:rPr>
              <a:t>Computation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Use the model to compute </a:t>
            </a:r>
            <a:r>
              <a:rPr lang="en-US" sz="2000" smtClean="0">
                <a:latin typeface="+mj-lt"/>
              </a:rPr>
              <a:t>predicted probabilities</a:t>
            </a:r>
          </a:p>
          <a:p>
            <a:pPr lvl="1" eaLnBrk="1" hangingPunct="1"/>
            <a:r>
              <a:rPr lang="en-US" sz="2000" b="1" smtClean="0"/>
              <a:t>P = F(a + b</a:t>
            </a:r>
            <a:r>
              <a:rPr lang="en-US" sz="2000" b="1" baseline="-25000" smtClean="0"/>
              <a:t>1</a:t>
            </a:r>
            <a:r>
              <a:rPr lang="en-US" sz="2000" b="1" smtClean="0"/>
              <a:t>Age + b</a:t>
            </a:r>
            <a:r>
              <a:rPr lang="en-US" sz="2000" b="1" baseline="-25000" smtClean="0"/>
              <a:t>2</a:t>
            </a:r>
            <a:r>
              <a:rPr lang="en-US" sz="2000" b="1" smtClean="0"/>
              <a:t>Income + b</a:t>
            </a:r>
            <a:r>
              <a:rPr lang="en-US" sz="2000" b="1" baseline="-25000" smtClean="0"/>
              <a:t>3</a:t>
            </a:r>
            <a:r>
              <a:rPr lang="en-US" sz="2000" b="1" smtClean="0"/>
              <a:t>Female+…)</a:t>
            </a:r>
            <a:endParaRPr lang="en-US" sz="2000" dirty="0" smtClean="0">
              <a:latin typeface="+mj-lt"/>
            </a:endParaRPr>
          </a:p>
          <a:p>
            <a:pPr lvl="1" eaLnBrk="1" hangingPunct="1"/>
            <a:r>
              <a:rPr lang="en-US" sz="2000" smtClean="0">
                <a:latin typeface="+mj-lt"/>
              </a:rPr>
              <a:t>Use a </a:t>
            </a:r>
            <a:r>
              <a:rPr lang="en-US" sz="2000" dirty="0" smtClean="0">
                <a:latin typeface="+mj-lt"/>
              </a:rPr>
              <a:t>rule to compute predicted y = 0 </a:t>
            </a:r>
            <a:r>
              <a:rPr lang="en-US" sz="2000" smtClean="0">
                <a:latin typeface="+mj-lt"/>
              </a:rPr>
              <a:t>or 1</a:t>
            </a:r>
          </a:p>
          <a:p>
            <a:pPr lvl="1" eaLnBrk="1" hangingPunct="1"/>
            <a:r>
              <a:rPr lang="en-US" sz="2000" smtClean="0"/>
              <a:t>Predict y=1 if P is “large” enough</a:t>
            </a:r>
          </a:p>
          <a:p>
            <a:pPr lvl="1" eaLnBrk="1" hangingPunct="1"/>
            <a:r>
              <a:rPr lang="en-US" sz="2000" smtClean="0"/>
              <a:t>Generally use 0.5 for “large” (more likely than not)</a:t>
            </a:r>
          </a:p>
          <a:p>
            <a:pPr lvl="1" eaLnBrk="1" hangingPunct="1"/>
            <a:endParaRPr lang="en-US" sz="2000" smtClean="0">
              <a:latin typeface="+mj-lt"/>
            </a:endParaRPr>
          </a:p>
          <a:p>
            <a:pPr lvl="1" eaLnBrk="1" hangingPunct="1"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Fit measure compares predictions </a:t>
            </a:r>
            <a:r>
              <a:rPr lang="en-US" sz="2000" smtClean="0">
                <a:latin typeface="+mj-lt"/>
              </a:rPr>
              <a:t>to actuals</a:t>
            </a:r>
          </a:p>
          <a:p>
            <a:pPr eaLnBrk="1" hangingPunct="1"/>
            <a:r>
              <a:rPr lang="en-US" sz="2000" smtClean="0">
                <a:latin typeface="+mj-lt"/>
              </a:rPr>
              <a:t>Count successes and failures</a:t>
            </a:r>
            <a:endParaRPr lang="en-US" sz="2000" dirty="0" smtClean="0">
              <a:latin typeface="+mj-lt"/>
            </a:endParaRPr>
          </a:p>
        </p:txBody>
      </p:sp>
      <p:graphicFrame>
        <p:nvGraphicFramePr>
          <p:cNvPr id="564225" name="Object 1"/>
          <p:cNvGraphicFramePr>
            <a:graphicFrameLocks noChangeAspect="1"/>
          </p:cNvGraphicFramePr>
          <p:nvPr/>
        </p:nvGraphicFramePr>
        <p:xfrm>
          <a:off x="3200400" y="4114800"/>
          <a:ext cx="1905000" cy="508000"/>
        </p:xfrm>
        <a:graphic>
          <a:graphicData uri="http://schemas.openxmlformats.org/presentationml/2006/ole">
            <p:oleObj spid="_x0000_s564240" name="Equation" r:id="rId4" imgW="901309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6705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Cramer Fit Measure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81359511"/>
              </p:ext>
            </p:extLst>
          </p:nvPr>
        </p:nvGraphicFramePr>
        <p:xfrm>
          <a:off x="2184400" y="1752600"/>
          <a:ext cx="5207000" cy="2467745"/>
        </p:xfrm>
        <a:graphic>
          <a:graphicData uri="http://schemas.openxmlformats.org/presentationml/2006/ole">
            <p:oleObj spid="_x0000_s482348" name="Equation" r:id="rId4" imgW="3162300" imgH="1498600" progId="Equation.DSMT4">
              <p:embed/>
            </p:oleObj>
          </a:graphicData>
        </a:graphic>
      </p:graphicFrame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2133600" y="4445000"/>
            <a:ext cx="5638800" cy="1803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Fit Measures Based on Model Predictions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| Efron                        =   .04825|</a:t>
            </a:r>
          </a:p>
          <a:p>
            <a:r>
              <a:rPr lang="en-US" sz="1600" b="1">
                <a:latin typeface="Courier New" pitchFamily="49" charset="0"/>
              </a:rPr>
              <a:t>| Ben Akiva and Lerman         =   .57139|</a:t>
            </a:r>
          </a:p>
          <a:p>
            <a:r>
              <a:rPr lang="en-US" sz="1600" b="1">
                <a:latin typeface="Courier New" pitchFamily="49" charset="0"/>
              </a:rPr>
              <a:t>| Veall and Zimmerman          =   .08365|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0000FF"/>
                </a:solidFill>
                <a:latin typeface="Courier New" pitchFamily="49" charset="0"/>
              </a:rPr>
              <a:t>Cramer                       =   .04771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  <a:endParaRPr lang="en-US" sz="16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5175"/>
            <a:ext cx="8382000" cy="835025"/>
          </a:xfrm>
        </p:spPr>
        <p:txBody>
          <a:bodyPr/>
          <a:lstStyle/>
          <a:p>
            <a:r>
              <a:rPr lang="en-US" sz="2400" b="1" dirty="0" smtClean="0"/>
              <a:t>Computing test statistics requires the log likelihood and/or standard errors based on the Hessian of </a:t>
            </a:r>
            <a:r>
              <a:rPr lang="en-US" sz="2400" b="1" dirty="0" err="1" smtClean="0"/>
              <a:t>LogL</a:t>
            </a:r>
            <a:endParaRPr lang="en-US" b="1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50620303"/>
              </p:ext>
            </p:extLst>
          </p:nvPr>
        </p:nvGraphicFramePr>
        <p:xfrm>
          <a:off x="1409700" y="2047875"/>
          <a:ext cx="6388100" cy="4211638"/>
        </p:xfrm>
        <a:graphic>
          <a:graphicData uri="http://schemas.openxmlformats.org/presentationml/2006/ole">
            <p:oleObj spid="_x0000_s484397" name="Equation" r:id="rId3" imgW="3949700" imgH="2603500" progId="Equation.DSMT4">
              <p:embed/>
            </p:oleObj>
          </a:graphicData>
        </a:graphic>
      </p:graphicFrame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346200" y="4572000"/>
            <a:ext cx="5283200" cy="17526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smtClean="0"/>
              <a:t>Robust Covariance Matrix</a:t>
            </a:r>
            <a:br>
              <a:rPr lang="en-US" b="1" dirty="0" smtClean="0"/>
            </a:br>
            <a:r>
              <a:rPr lang="en-US" sz="2000" b="1" dirty="0" smtClean="0"/>
              <a:t>(Robust to the model specification? Latent heterogeneity? Correlation across observations?  Not </a:t>
            </a:r>
            <a:r>
              <a:rPr lang="en-US" sz="2000" dirty="0"/>
              <a:t>a</a:t>
            </a:r>
            <a:r>
              <a:rPr lang="en-US" sz="2000" b="1" dirty="0" smtClean="0"/>
              <a:t>lways clear)</a:t>
            </a:r>
            <a:endParaRPr lang="en-US" b="1" dirty="0" smtClean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371600" y="1828800"/>
          <a:ext cx="7087557" cy="4648200"/>
        </p:xfrm>
        <a:graphic>
          <a:graphicData uri="http://schemas.openxmlformats.org/presentationml/2006/ole">
            <p:oleObj spid="_x0000_s485421" name="Equation" r:id="rId4" imgW="3873500" imgH="2540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374775"/>
            <a:ext cx="8458200" cy="5302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7030A0"/>
                </a:solidFill>
              </a:rPr>
              <a:t>Robust Covariance Matrix 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for Logit Model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sz="2400" b="1" dirty="0" smtClean="0"/>
              <a:t>Doesn’t change much. The model is well specified.</a:t>
            </a:r>
            <a:endParaRPr lang="en-US" b="1" dirty="0" smtClean="0">
              <a:solidFill>
                <a:srgbClr val="7030A0"/>
              </a:solidFill>
            </a:endParaRPr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1066800" y="2057400"/>
            <a:ext cx="7362825" cy="39703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|                  Standard            Prob.      95% Confidence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DOCTOR|  Coefficient       Error       z    |z|&gt;Z*         Interval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Conventional Standard Errors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Constant|    1.86428***      .67793     2.75  .0060      .53557   3.19299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AGE|    -.10209***      .03056    -3.34  .0008     -.16199   -.04219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AGE^2.0|     .00154***      .00034     4.56  .0000      .00088    .00220</a:t>
            </a:r>
          </a:p>
          <a:p>
            <a:r>
              <a:rPr lang="it-IT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INCOME|     .51206         .74600      .69  .4925     -.95008   1.97420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|Interaction AGE*INCOME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_ntrct02|    -.01843         .01691    -1.09  .2756     -.05157    .01470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FEMALE|     .65366***      .07588     8.61  .0000      .50494    .80237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Robust Standard Errors 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Constant|    1.86428***      .68518     2.72  .0065      .52135   3.20721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AGE|    -.10209***      .03118    -3.27  .0011     -.16321   -.04098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AGE^2.0|     .00154***      .00035     4.44  .0000      .00086    .00222</a:t>
            </a:r>
          </a:p>
          <a:p>
            <a:r>
              <a:rPr lang="it-IT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INCOME|     .51206         .75171      .68  .4958     -.96127   1.98539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|Interaction AGE*INCOME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_ntrct02|    -.01843         .01705    -1.08  .2796     -.05185    .01498</a:t>
            </a:r>
          </a:p>
          <a:p>
            <a:r>
              <a:rPr lang="en-US" sz="1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FEMALE|     .65366***      .07594     8.61  .0000      .50483    .80249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Effect </a:t>
            </a:r>
            <a:r>
              <a:rPr lang="en-US" b="1" dirty="0" smtClean="0"/>
              <a:t>of Clustering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8229600" cy="3921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must be correlated with </a:t>
            </a:r>
            <a:r>
              <a:rPr lang="en-US" sz="2400" dirty="0" err="1" smtClean="0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is</a:t>
            </a:r>
            <a:r>
              <a:rPr lang="en-US" sz="2400" dirty="0" smtClean="0">
                <a:latin typeface="Arial" charset="0"/>
              </a:rPr>
              <a:t> across periods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Pooled estimator ignores correlation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Broadly, </a:t>
            </a:r>
            <a:r>
              <a:rPr lang="en-US" sz="2400" dirty="0" err="1" smtClean="0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= E[</a:t>
            </a:r>
            <a:r>
              <a:rPr lang="en-US" sz="2400" dirty="0" err="1" smtClean="0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err="1" smtClean="0">
                <a:latin typeface="Arial" charset="0"/>
              </a:rPr>
              <a:t>|</a:t>
            </a:r>
            <a:r>
              <a:rPr lang="en-US" sz="2400" b="1" dirty="0" err="1" smtClean="0">
                <a:latin typeface="Arial" charset="0"/>
              </a:rPr>
              <a:t>x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] + w</a:t>
            </a:r>
            <a:r>
              <a:rPr lang="en-US" sz="2400" baseline="-25000" dirty="0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E[</a:t>
            </a:r>
            <a:r>
              <a:rPr lang="en-US" dirty="0" err="1" smtClean="0">
                <a:latin typeface="Arial" charset="0"/>
              </a:rPr>
              <a:t>y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dirty="0" err="1" smtClean="0">
                <a:latin typeface="Arial" charset="0"/>
              </a:rPr>
              <a:t>|</a:t>
            </a:r>
            <a:r>
              <a:rPr lang="en-US" b="1" dirty="0" err="1" smtClean="0">
                <a:latin typeface="Arial" charset="0"/>
              </a:rPr>
              <a:t>x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]  =  </a:t>
            </a:r>
            <a:r>
              <a:rPr lang="en-US" dirty="0" err="1" smtClean="0">
                <a:latin typeface="Arial" charset="0"/>
              </a:rPr>
              <a:t>Prob</a:t>
            </a:r>
            <a:r>
              <a:rPr lang="en-US" dirty="0" smtClean="0">
                <a:latin typeface="Arial" charset="0"/>
              </a:rPr>
              <a:t>(</a:t>
            </a:r>
            <a:r>
              <a:rPr lang="en-US" dirty="0" err="1" smtClean="0">
                <a:latin typeface="Arial" charset="0"/>
              </a:rPr>
              <a:t>y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 = 1|</a:t>
            </a:r>
            <a:r>
              <a:rPr lang="en-US" b="1" dirty="0" smtClean="0">
                <a:latin typeface="Arial" charset="0"/>
              </a:rPr>
              <a:t>x</a:t>
            </a:r>
            <a:r>
              <a:rPr lang="en-US" baseline="-25000" dirty="0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w</a:t>
            </a:r>
            <a:r>
              <a:rPr lang="en-US" baseline="-25000" dirty="0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 is correlated across periods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Assuming the marginal probability is the same, the pooled estimator is consistent.  (We just saw that it might not be.)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Ignoring the correlation across periods generally leads to underestimating standard errors</a:t>
            </a:r>
            <a:r>
              <a:rPr lang="en-US" dirty="0" smtClean="0">
                <a:latin typeface="Arial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‘Cluster’ Corrected Covariance Matrix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35211447"/>
              </p:ext>
            </p:extLst>
          </p:nvPr>
        </p:nvGraphicFramePr>
        <p:xfrm>
          <a:off x="967740" y="2362200"/>
          <a:ext cx="7226300" cy="2141537"/>
        </p:xfrm>
        <a:graphic>
          <a:graphicData uri="http://schemas.openxmlformats.org/presentationml/2006/ole">
            <p:oleObj spid="_x0000_s885762" name="Equation" r:id="rId4" imgW="2870200" imgH="850900" progId="Equation.DSMT4">
              <p:embed/>
            </p:oleObj>
          </a:graphicData>
        </a:graphic>
      </p:graphicFrame>
      <p:pic>
        <p:nvPicPr>
          <p:cNvPr id="4290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7100" y="4619625"/>
            <a:ext cx="6867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73850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6826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Cluster Correction: Doctor</a:t>
            </a:r>
          </a:p>
        </p:txBody>
      </p:sp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472440" y="1536700"/>
            <a:ext cx="8458200" cy="4559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Binomial </a:t>
            </a:r>
            <a:r>
              <a:rPr lang="en-US" sz="1400" b="1" dirty="0" err="1">
                <a:latin typeface="Courier New" pitchFamily="49" charset="0"/>
              </a:rPr>
              <a:t>Probit</a:t>
            </a:r>
            <a:r>
              <a:rPr lang="en-US" sz="1400" b="1" dirty="0">
                <a:latin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 dirty="0">
                <a:latin typeface="Courier New" pitchFamily="49" charset="0"/>
              </a:rPr>
              <a:t>Log likelihood function    -17457.21899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        | Conventional Standard Errors</a:t>
            </a:r>
          </a:p>
          <a:p>
            <a:r>
              <a:rPr lang="en-US" sz="1400" b="1" dirty="0">
                <a:latin typeface="Courier New" pitchFamily="49" charset="0"/>
              </a:rPr>
              <a:t>Constant|    -.25597***       .05481       -4.670   .0000</a:t>
            </a:r>
          </a:p>
          <a:p>
            <a:r>
              <a:rPr lang="en-US" sz="1400" b="1" dirty="0">
                <a:latin typeface="Courier New" pitchFamily="49" charset="0"/>
              </a:rPr>
              <a:t>     AGE|     .01469***       .00071       20.686   .0000      43.5257</a:t>
            </a:r>
          </a:p>
          <a:p>
            <a:r>
              <a:rPr lang="en-US" sz="1400" b="1" dirty="0">
                <a:latin typeface="Courier New" pitchFamily="49" charset="0"/>
              </a:rPr>
              <a:t>    EDUC|    -.01523***       .00355       -4.289   .0000      11.3206</a:t>
            </a:r>
          </a:p>
          <a:p>
            <a:r>
              <a:rPr lang="en-US" sz="1400" b="1" dirty="0">
                <a:latin typeface="Courier New" pitchFamily="49" charset="0"/>
              </a:rPr>
              <a:t>  HHNINC|    -.10914**        .04569       -2.389   .0169       .35208</a:t>
            </a:r>
          </a:p>
          <a:p>
            <a:r>
              <a:rPr lang="en-US" sz="1400" b="1" dirty="0">
                <a:latin typeface="Courier New" pitchFamily="49" charset="0"/>
              </a:rPr>
              <a:t>  FEMALE|     .35209***       .01598       22.027   .0000       .47877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        | Corrected Standard Errors</a:t>
            </a:r>
          </a:p>
          <a:p>
            <a:r>
              <a:rPr lang="en-US" sz="1400" b="1" dirty="0">
                <a:latin typeface="Courier New" pitchFamily="49" charset="0"/>
              </a:rPr>
              <a:t>Constant|    -.25597***       .07744       -3.305   .0009</a:t>
            </a:r>
          </a:p>
          <a:p>
            <a:r>
              <a:rPr lang="en-US" sz="1400" b="1" dirty="0">
                <a:latin typeface="Courier New" pitchFamily="49" charset="0"/>
              </a:rPr>
              <a:t>     AGE|     .01469***       .00098       15.065   .0000      43.5257</a:t>
            </a:r>
          </a:p>
          <a:p>
            <a:r>
              <a:rPr lang="en-US" sz="1400" b="1" dirty="0">
                <a:latin typeface="Courier New" pitchFamily="49" charset="0"/>
              </a:rPr>
              <a:t>    EDUC|    -.01523***       .00504       -3.023   .0025      11.3206</a:t>
            </a:r>
          </a:p>
          <a:p>
            <a:r>
              <a:rPr lang="en-US" sz="1400" b="1" dirty="0">
                <a:latin typeface="Courier New" pitchFamily="49" charset="0"/>
              </a:rPr>
              <a:t>  HHNINC|    -.10914*         .05645       -1.933   .0532       .35208</a:t>
            </a:r>
          </a:p>
          <a:p>
            <a:r>
              <a:rPr lang="en-US" sz="1400" b="1" dirty="0">
                <a:latin typeface="Courier New" pitchFamily="49" charset="0"/>
              </a:rPr>
              <a:t>  FEMALE|     .35209***       .02290       15.372   .0000       .47877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3611880" y="3276600"/>
            <a:ext cx="1066800" cy="1143000"/>
          </a:xfrm>
          <a:prstGeom prst="rect">
            <a:avLst/>
          </a:prstGeom>
          <a:solidFill>
            <a:srgbClr val="FF0000">
              <a:alpha val="901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3634740" y="4800600"/>
            <a:ext cx="1066800" cy="1143000"/>
          </a:xfrm>
          <a:prstGeom prst="rect">
            <a:avLst/>
          </a:prstGeom>
          <a:solidFill>
            <a:srgbClr val="FF0000">
              <a:alpha val="901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877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9600" cy="530225"/>
          </a:xfrm>
        </p:spPr>
        <p:txBody>
          <a:bodyPr/>
          <a:lstStyle/>
          <a:p>
            <a:r>
              <a:rPr lang="en-US" b="1" smtClean="0"/>
              <a:t>Hypothesis Tests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 consider “nested” models and parametric tests</a:t>
            </a:r>
          </a:p>
          <a:p>
            <a:r>
              <a:rPr lang="en-US" smtClean="0"/>
              <a:t>Test statistics based on the usual 3 strategies</a:t>
            </a:r>
          </a:p>
          <a:p>
            <a:pPr lvl="1"/>
            <a:r>
              <a:rPr lang="en-US" smtClean="0"/>
              <a:t>Wald statistics: Use the unrestricted model</a:t>
            </a:r>
          </a:p>
          <a:p>
            <a:pPr lvl="1"/>
            <a:r>
              <a:rPr lang="en-US" smtClean="0"/>
              <a:t>Likelihood ratio statistics: Based on comparing the two models</a:t>
            </a:r>
          </a:p>
          <a:p>
            <a:pPr lvl="1"/>
            <a:r>
              <a:rPr lang="en-US" smtClean="0"/>
              <a:t>Lagrange multiplier: Based on the restricted model.</a:t>
            </a:r>
          </a:p>
          <a:p>
            <a:r>
              <a:rPr lang="en-US" smtClean="0"/>
              <a:t>Test statistics require the log likelihood and/or the first and second derivatives of logL</a:t>
            </a:r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Base Model for Hypothesis Tests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1984950"/>
            <a:ext cx="8077200" cy="43396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1.23892     4183.84905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|Characteristics in numerator of Prob[Y = 1]</a:t>
            </a: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AGE|    -.10209***       .03056       -3.341   .0008      42.6266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4495800" y="2514600"/>
            <a:ext cx="3200400" cy="13477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H</a:t>
            </a:r>
            <a:r>
              <a:rPr lang="en-US" b="1" baseline="-25000">
                <a:latin typeface="Arial" charset="0"/>
              </a:rPr>
              <a:t>0</a:t>
            </a:r>
            <a:r>
              <a:rPr lang="en-US" b="1">
                <a:latin typeface="Arial" charset="0"/>
              </a:rPr>
              <a:t>: Age is not a significant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determinant of 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Prob(Doctor = 1)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  <a:cs typeface="Times New Roman" pitchFamily="18" charset="0"/>
              </a:rPr>
              <a:t>H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0</a:t>
            </a:r>
            <a:r>
              <a:rPr lang="en-US" b="1">
                <a:latin typeface="Arial" charset="0"/>
                <a:cs typeface="Times New Roman" pitchFamily="18" charset="0"/>
              </a:rPr>
              <a:t>: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2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3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</a:rPr>
              <a:t>β</a:t>
            </a:r>
            <a:r>
              <a:rPr lang="en-US" b="1" baseline="-25000">
                <a:latin typeface="Arial" charset="0"/>
              </a:rPr>
              <a:t>5</a:t>
            </a:r>
            <a:r>
              <a:rPr lang="en-US" b="1">
                <a:latin typeface="Arial" charset="0"/>
              </a:rPr>
              <a:t> = 0 </a:t>
            </a:r>
            <a:endParaRPr lang="el-GR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1219200"/>
            <a:ext cx="64770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Likelihood </a:t>
            </a:r>
            <a:r>
              <a:rPr lang="en-US" b="1" smtClean="0"/>
              <a:t>Ratio Test</a:t>
            </a:r>
            <a:endParaRPr lang="en-US" b="1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362200"/>
            <a:ext cx="8382000" cy="2667000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dirty="0" smtClean="0">
                <a:latin typeface="+mj-lt"/>
              </a:rPr>
              <a:t>Null hypothesis restricts the parameter vector</a:t>
            </a:r>
          </a:p>
          <a:p>
            <a:pPr eaLnBrk="1" hangingPunct="1">
              <a:buNone/>
            </a:pPr>
            <a:r>
              <a:rPr lang="en-US" sz="2400" dirty="0" smtClean="0">
                <a:latin typeface="+mj-lt"/>
              </a:rPr>
              <a:t>Alternative relaxes the restriction</a:t>
            </a:r>
          </a:p>
          <a:p>
            <a:pPr eaLnBrk="1" hangingPunct="1">
              <a:buNone/>
            </a:pPr>
            <a:r>
              <a:rPr lang="en-US" sz="2400" dirty="0" smtClean="0">
                <a:latin typeface="+mj-lt"/>
              </a:rPr>
              <a:t>Test statistic: Chi-squared =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2 (</a:t>
            </a:r>
            <a:r>
              <a:rPr lang="en-US" sz="2400" dirty="0" err="1" smtClean="0">
                <a:latin typeface="+mj-lt"/>
              </a:rPr>
              <a:t>LogL|Unrestricted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model  –  LogL|Restrictions</a:t>
            </a:r>
            <a:r>
              <a:rPr lang="en-US" sz="2400" dirty="0" smtClean="0">
                <a:latin typeface="+mj-lt"/>
              </a:rPr>
              <a:t>) </a:t>
            </a:r>
            <a:r>
              <a:rPr lang="en-US" sz="2400" u="sng" dirty="0" smtClean="0">
                <a:latin typeface="+mj-lt"/>
              </a:rPr>
              <a:t>&gt;</a:t>
            </a:r>
            <a:r>
              <a:rPr lang="en-US" sz="2400" dirty="0" smtClean="0">
                <a:latin typeface="+mj-lt"/>
              </a:rPr>
              <a:t>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Degrees </a:t>
            </a:r>
            <a:r>
              <a:rPr lang="en-US" sz="2400" dirty="0" smtClean="0">
                <a:latin typeface="+mj-lt"/>
              </a:rPr>
              <a:t>of freedom = number of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371600"/>
            <a:ext cx="8229600" cy="530225"/>
          </a:xfrm>
        </p:spPr>
        <p:txBody>
          <a:bodyPr/>
          <a:lstStyle/>
          <a:p>
            <a:r>
              <a:rPr lang="en-US" b="1" dirty="0" smtClean="0"/>
              <a:t>LR Test </a:t>
            </a:r>
            <a:r>
              <a:rPr lang="en-US" b="1" smtClean="0"/>
              <a:t>of H</a:t>
            </a:r>
            <a:r>
              <a:rPr lang="en-US" b="1" baseline="-25000" smtClean="0"/>
              <a:t>0</a:t>
            </a:r>
            <a:r>
              <a:rPr lang="en-US" b="1" smtClean="0"/>
              <a:t>:</a:t>
            </a:r>
            <a:r>
              <a:rPr lang="en-US" b="1" smtClean="0">
                <a:latin typeface="Arial" charset="0"/>
                <a:cs typeface="Times New Roman" pitchFamily="18" charset="0"/>
              </a:rPr>
              <a:t> </a:t>
            </a:r>
            <a:r>
              <a:rPr lang="el-GR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 smtClean="0">
                <a:latin typeface="Arial" charset="0"/>
                <a:cs typeface="Times New Roman" pitchFamily="18" charset="0"/>
              </a:rPr>
              <a:t>2</a:t>
            </a:r>
            <a:r>
              <a:rPr lang="en-US" b="1" smtClean="0">
                <a:latin typeface="Arial" charset="0"/>
                <a:cs typeface="Times New Roman" pitchFamily="18" charset="0"/>
              </a:rPr>
              <a:t> = </a:t>
            </a:r>
            <a:r>
              <a:rPr lang="el-GR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 smtClean="0">
                <a:latin typeface="Arial" charset="0"/>
                <a:cs typeface="Times New Roman" pitchFamily="18" charset="0"/>
              </a:rPr>
              <a:t>3</a:t>
            </a:r>
            <a:r>
              <a:rPr lang="en-US" b="1" smtClean="0">
                <a:latin typeface="Arial" charset="0"/>
                <a:cs typeface="Times New Roman" pitchFamily="18" charset="0"/>
              </a:rPr>
              <a:t> = </a:t>
            </a:r>
            <a:r>
              <a:rPr lang="el-GR" b="1" smtClean="0">
                <a:latin typeface="Arial" charset="0"/>
              </a:rPr>
              <a:t>β</a:t>
            </a:r>
            <a:r>
              <a:rPr lang="en-US" b="1" baseline="-25000" smtClean="0">
                <a:latin typeface="Arial" charset="0"/>
              </a:rPr>
              <a:t>5</a:t>
            </a:r>
            <a:r>
              <a:rPr lang="en-US" b="1" smtClean="0">
                <a:latin typeface="Arial" charset="0"/>
              </a:rPr>
              <a:t> = 0 </a:t>
            </a:r>
            <a:endParaRPr lang="en-US" b="1" dirty="0" smtClean="0">
              <a:cs typeface="Times New Roman" pitchFamily="18" charset="0"/>
            </a:endParaRPr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4572000" y="2187476"/>
            <a:ext cx="3886200" cy="230832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 u="sng">
                <a:latin typeface="Courier New" pitchFamily="49" charset="0"/>
              </a:rPr>
              <a:t>Log likelihood function     -2124.06568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2 d.f.]        90.40827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.0208384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1.25974     </a:t>
            </a:r>
            <a:r>
              <a:rPr lang="en-US" sz="1200" b="1" smtClean="0">
                <a:latin typeface="Courier New" pitchFamily="49" charset="0"/>
              </a:rPr>
              <a:t>4254.13136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533400" y="2187476"/>
            <a:ext cx="3886200" cy="230832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UNRESTRICTED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 u="sng"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1.23892     </a:t>
            </a:r>
            <a:r>
              <a:rPr lang="en-US" sz="1200" b="1" smtClean="0">
                <a:latin typeface="Courier New" pitchFamily="49" charset="0"/>
              </a:rPr>
              <a:t>4183.84905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533400" y="48768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2[-2085.92452 - (-2124.06568)]  =  77.46456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533400" y="2743200"/>
            <a:ext cx="7924800" cy="285750"/>
          </a:xfrm>
          <a:prstGeom prst="rect">
            <a:avLst/>
          </a:prstGeom>
          <a:solidFill>
            <a:srgbClr val="7030A0">
              <a:alpha val="30980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447800"/>
            <a:ext cx="7696200" cy="530225"/>
          </a:xfrm>
        </p:spPr>
        <p:txBody>
          <a:bodyPr/>
          <a:lstStyle/>
          <a:p>
            <a:r>
              <a:rPr lang="en-US" b="1" smtClean="0"/>
              <a:t>Wald Test of H</a:t>
            </a:r>
            <a:r>
              <a:rPr lang="en-US" b="1" baseline="-25000" smtClean="0"/>
              <a:t>0</a:t>
            </a:r>
            <a:r>
              <a:rPr lang="en-US" b="1" smtClean="0"/>
              <a:t>:</a:t>
            </a:r>
            <a:r>
              <a:rPr lang="en-US" b="1" smtClean="0">
                <a:latin typeface="Arial" charset="0"/>
                <a:cs typeface="Times New Roman" pitchFamily="18" charset="0"/>
              </a:rPr>
              <a:t> </a:t>
            </a:r>
            <a:r>
              <a:rPr lang="el-GR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 smtClean="0">
                <a:latin typeface="Arial" charset="0"/>
                <a:cs typeface="Times New Roman" pitchFamily="18" charset="0"/>
              </a:rPr>
              <a:t>2</a:t>
            </a:r>
            <a:r>
              <a:rPr lang="en-US" b="1" smtClean="0">
                <a:latin typeface="Arial" charset="0"/>
                <a:cs typeface="Times New Roman" pitchFamily="18" charset="0"/>
              </a:rPr>
              <a:t> = </a:t>
            </a:r>
            <a:r>
              <a:rPr lang="el-GR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 smtClean="0">
                <a:latin typeface="Arial" charset="0"/>
                <a:cs typeface="Times New Roman" pitchFamily="18" charset="0"/>
              </a:rPr>
              <a:t>3</a:t>
            </a:r>
            <a:r>
              <a:rPr lang="en-US" b="1" smtClean="0">
                <a:latin typeface="Arial" charset="0"/>
                <a:cs typeface="Times New Roman" pitchFamily="18" charset="0"/>
              </a:rPr>
              <a:t> = </a:t>
            </a:r>
            <a:r>
              <a:rPr lang="el-GR" b="1" smtClean="0">
                <a:latin typeface="Arial" charset="0"/>
              </a:rPr>
              <a:t>β</a:t>
            </a:r>
            <a:r>
              <a:rPr lang="en-US" b="1" baseline="-25000" smtClean="0">
                <a:latin typeface="Arial" charset="0"/>
              </a:rPr>
              <a:t>5</a:t>
            </a:r>
            <a:r>
              <a:rPr lang="en-US" b="1" smtClean="0">
                <a:latin typeface="Arial" charset="0"/>
              </a:rPr>
              <a:t> = 0 </a:t>
            </a:r>
            <a:endParaRPr lang="en-US" b="1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438400"/>
            <a:ext cx="6400800" cy="2514600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smtClean="0">
                <a:latin typeface="+mj-lt"/>
              </a:rPr>
              <a:t>Unrestricted parameter vector is estimated</a:t>
            </a:r>
          </a:p>
          <a:p>
            <a:pPr eaLnBrk="1" hangingPunct="1">
              <a:buNone/>
            </a:pPr>
            <a:r>
              <a:rPr lang="en-US" sz="2400" smtClean="0">
                <a:latin typeface="+mj-lt"/>
              </a:rPr>
              <a:t>Discrepancy:  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= </a:t>
            </a:r>
            <a:r>
              <a:rPr lang="en-US" sz="2400" b="1" smtClean="0">
                <a:latin typeface="+mj-lt"/>
              </a:rPr>
              <a:t>Rb</a:t>
            </a:r>
            <a:r>
              <a:rPr lang="en-US" sz="2400" smtClean="0">
                <a:latin typeface="+mj-lt"/>
              </a:rPr>
              <a:t> – </a:t>
            </a:r>
            <a:r>
              <a:rPr lang="en-US" sz="2400" b="1" smtClean="0">
                <a:latin typeface="+mj-lt"/>
              </a:rPr>
              <a:t>m</a:t>
            </a:r>
            <a:r>
              <a:rPr lang="en-US" sz="2400" smtClean="0">
                <a:latin typeface="+mj-lt"/>
              </a:rPr>
              <a:t> is computed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(or </a:t>
            </a:r>
            <a:r>
              <a:rPr lang="en-US" sz="2400" b="1" smtClean="0">
                <a:latin typeface="+mj-lt"/>
              </a:rPr>
              <a:t>r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smtClean="0">
                <a:latin typeface="+mj-lt"/>
              </a:rPr>
              <a:t>,</a:t>
            </a:r>
            <a:r>
              <a:rPr lang="en-US" sz="2400" b="1" smtClean="0">
                <a:latin typeface="+mj-lt"/>
              </a:rPr>
              <a:t>m</a:t>
            </a:r>
            <a:r>
              <a:rPr lang="en-US" sz="2400" smtClean="0">
                <a:latin typeface="+mj-lt"/>
              </a:rPr>
              <a:t>) if nonlinear)</a:t>
            </a:r>
          </a:p>
          <a:p>
            <a:pPr eaLnBrk="1" hangingPunct="1">
              <a:buNone/>
            </a:pPr>
            <a:r>
              <a:rPr lang="en-US" sz="2400" smtClean="0">
                <a:latin typeface="+mj-lt"/>
              </a:rPr>
              <a:t>Variance of discrepancy is estimated: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                  Var[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] = </a:t>
            </a:r>
            <a:r>
              <a:rPr lang="en-US" sz="2400" b="1" smtClean="0">
                <a:latin typeface="+mj-lt"/>
              </a:rPr>
              <a:t>R V R</a:t>
            </a:r>
            <a:r>
              <a:rPr lang="en-US" sz="2400" smtClean="0"/>
              <a:t>’</a:t>
            </a:r>
            <a:endParaRPr lang="en-US" sz="2400" b="1" smtClean="0">
              <a:latin typeface="+mj-lt"/>
            </a:endParaRPr>
          </a:p>
          <a:p>
            <a:pPr eaLnBrk="1" hangingPunct="1">
              <a:buNone/>
            </a:pPr>
            <a:r>
              <a:rPr lang="en-US" sz="2400" smtClean="0">
                <a:latin typeface="+mj-lt"/>
              </a:rPr>
              <a:t>Wald Statistic is 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’[Var(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)]</a:t>
            </a:r>
            <a:r>
              <a:rPr lang="en-US" sz="2400" baseline="30000" smtClean="0">
                <a:latin typeface="+mj-lt"/>
              </a:rPr>
              <a:t>-1</a:t>
            </a:r>
            <a:r>
              <a:rPr lang="en-US" sz="2400" b="1" smtClean="0">
                <a:latin typeface="+mj-lt"/>
              </a:rPr>
              <a:t>q = </a:t>
            </a:r>
            <a:r>
              <a:rPr lang="en-US" sz="2400" b="1" smtClean="0"/>
              <a:t>q’</a:t>
            </a:r>
            <a:r>
              <a:rPr lang="en-US" sz="2400" smtClean="0"/>
              <a:t>[</a:t>
            </a:r>
            <a:r>
              <a:rPr lang="en-US" sz="2400" b="1" smtClean="0"/>
              <a:t>RVR’</a:t>
            </a:r>
            <a:r>
              <a:rPr lang="en-US" sz="2400" smtClean="0"/>
              <a:t>]</a:t>
            </a:r>
            <a:r>
              <a:rPr lang="en-US" sz="2400" baseline="30000" smtClean="0"/>
              <a:t>-1</a:t>
            </a:r>
            <a:r>
              <a:rPr lang="en-US" sz="2400" b="1" smtClean="0"/>
              <a:t>q </a:t>
            </a:r>
            <a:r>
              <a:rPr lang="en-US" sz="2400" smtClean="0">
                <a:latin typeface="+mj-lt"/>
              </a:rPr>
              <a:t/>
            </a:r>
            <a:br>
              <a:rPr lang="en-US" sz="2400" smtClean="0">
                <a:latin typeface="+mj-lt"/>
              </a:rPr>
            </a:br>
            <a:endParaRPr lang="en-US" sz="2400" b="1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1143000"/>
            <a:ext cx="748284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33400" y="60960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69.0541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371600" y="838200"/>
            <a:ext cx="2667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Wald Test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524000" y="1714500"/>
            <a:ext cx="685800" cy="152400"/>
          </a:xfrm>
          <a:prstGeom prst="rect">
            <a:avLst/>
          </a:prstGeom>
          <a:solidFill>
            <a:srgbClr val="99CC00">
              <a:alpha val="27059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09800" y="1866900"/>
            <a:ext cx="685800" cy="152400"/>
          </a:xfrm>
          <a:prstGeom prst="rect">
            <a:avLst/>
          </a:prstGeom>
          <a:solidFill>
            <a:srgbClr val="99CC00">
              <a:alpha val="27059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581400" y="1981200"/>
            <a:ext cx="685800" cy="152400"/>
          </a:xfrm>
          <a:prstGeom prst="rect">
            <a:avLst/>
          </a:prstGeom>
          <a:solidFill>
            <a:srgbClr val="99CC00">
              <a:alpha val="27059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080000" y="1600200"/>
            <a:ext cx="685800" cy="355600"/>
          </a:xfrm>
          <a:prstGeom prst="rect">
            <a:avLst/>
          </a:prstGeom>
          <a:solidFill>
            <a:srgbClr val="99CC00">
              <a:alpha val="27059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05400" y="2057400"/>
            <a:ext cx="685800" cy="152400"/>
          </a:xfrm>
          <a:prstGeom prst="rect">
            <a:avLst/>
          </a:prstGeom>
          <a:solidFill>
            <a:srgbClr val="99CC00">
              <a:alpha val="27059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010400" y="1600200"/>
            <a:ext cx="838200" cy="685800"/>
          </a:xfrm>
          <a:prstGeom prst="rect">
            <a:avLst/>
          </a:prstGeom>
          <a:solidFill>
            <a:srgbClr val="99CC00">
              <a:alpha val="2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133600" y="4114800"/>
            <a:ext cx="2286000" cy="533400"/>
          </a:xfrm>
          <a:prstGeom prst="rect">
            <a:avLst/>
          </a:prstGeom>
          <a:solidFill>
            <a:srgbClr val="99CC00">
              <a:alpha val="2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527800" y="5118100"/>
            <a:ext cx="1244600" cy="444500"/>
          </a:xfrm>
          <a:prstGeom prst="rect">
            <a:avLst/>
          </a:prstGeom>
          <a:solidFill>
            <a:srgbClr val="99CC00">
              <a:alpha val="2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575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r>
              <a:rPr lang="en-US" sz="2800" b="1" dirty="0" smtClean="0"/>
              <a:t>Lagrange Multiplier Test of H</a:t>
            </a:r>
            <a:r>
              <a:rPr lang="en-US" sz="2800" b="1" baseline="-25000" dirty="0" smtClean="0"/>
              <a:t>0</a:t>
            </a:r>
            <a:r>
              <a:rPr lang="en-US" sz="2800" b="1" dirty="0" smtClean="0"/>
              <a:t>:</a:t>
            </a:r>
            <a:r>
              <a:rPr lang="en-US" sz="2800" b="1" dirty="0" smtClean="0">
                <a:latin typeface="Arial" charset="0"/>
                <a:cs typeface="Times New Roman" pitchFamily="18" charset="0"/>
              </a:rPr>
              <a:t> </a:t>
            </a:r>
            <a:r>
              <a:rPr lang="el-GR" sz="2800" b="1" dirty="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800" b="1" baseline="-25000" dirty="0" smtClean="0">
                <a:latin typeface="Arial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Arial" charset="0"/>
                <a:cs typeface="Times New Roman" pitchFamily="18" charset="0"/>
              </a:rPr>
              <a:t> = </a:t>
            </a:r>
            <a:r>
              <a:rPr lang="el-GR" sz="2800" b="1" dirty="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800" b="1" baseline="-25000" dirty="0" smtClean="0">
                <a:latin typeface="Arial" charset="0"/>
                <a:cs typeface="Times New Roman" pitchFamily="18" charset="0"/>
              </a:rPr>
              <a:t>3</a:t>
            </a:r>
            <a:r>
              <a:rPr lang="en-US" sz="2800" b="1" dirty="0" smtClean="0">
                <a:latin typeface="Arial" charset="0"/>
                <a:cs typeface="Times New Roman" pitchFamily="18" charset="0"/>
              </a:rPr>
              <a:t> = </a:t>
            </a:r>
            <a:r>
              <a:rPr lang="el-GR" sz="2800" b="1" dirty="0" smtClean="0">
                <a:latin typeface="Arial" charset="0"/>
              </a:rPr>
              <a:t>β</a:t>
            </a:r>
            <a:r>
              <a:rPr lang="en-US" sz="2800" b="1" baseline="-25000" dirty="0" smtClean="0">
                <a:latin typeface="Arial" charset="0"/>
              </a:rPr>
              <a:t>5</a:t>
            </a:r>
            <a:r>
              <a:rPr lang="en-US" sz="2800" b="1" dirty="0" smtClean="0">
                <a:latin typeface="Arial" charset="0"/>
              </a:rPr>
              <a:t> = 0 </a:t>
            </a:r>
            <a:endParaRPr lang="en-US" sz="2800" b="1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209800"/>
            <a:ext cx="7620000" cy="32766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Restricted model is estimated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Derivatives of unrestricted model and variances of derivatives are computed at restricted estimates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Wald test of whether derivatives are zero tests the restrictions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Usually hard to compute – difficult to program the derivatives and their variances.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LM Test for a </a:t>
            </a:r>
            <a:r>
              <a:rPr lang="en-US" b="1" dirty="0" err="1" smtClean="0">
                <a:solidFill>
                  <a:srgbClr val="7030A0"/>
                </a:solidFill>
              </a:rPr>
              <a:t>Logit</a:t>
            </a:r>
            <a:r>
              <a:rPr lang="en-US" b="1" dirty="0" smtClean="0">
                <a:solidFill>
                  <a:srgbClr val="7030A0"/>
                </a:solidFill>
              </a:rPr>
              <a:t> Model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676400"/>
            <a:ext cx="74676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Compute 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 (subject to restictions)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(e.g., with zeros in appropriate positions.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Compute P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 for each observation.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Compute e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 = 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– P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)]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Compute 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 =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e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using full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vector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LM = [</a:t>
            </a:r>
            <a:r>
              <a:rPr lang="el-GR" sz="2400" smtClean="0">
                <a:latin typeface="+mj-lt"/>
              </a:rPr>
              <a:t>Σ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)]’[</a:t>
            </a:r>
            <a:r>
              <a:rPr lang="el-GR" sz="2400" smtClean="0">
                <a:latin typeface="+mj-lt"/>
              </a:rPr>
              <a:t>Σ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)’]</a:t>
            </a:r>
            <a:r>
              <a:rPr lang="en-US" sz="2400" baseline="30000" smtClean="0">
                <a:latin typeface="+mj-lt"/>
              </a:rPr>
              <a:t>-1</a:t>
            </a:r>
            <a:r>
              <a:rPr lang="en-US" sz="2400" smtClean="0">
                <a:latin typeface="+mj-lt"/>
              </a:rPr>
              <a:t>[</a:t>
            </a:r>
            <a:r>
              <a:rPr lang="el-GR" sz="2400" smtClean="0">
                <a:latin typeface="+mj-lt"/>
              </a:rPr>
              <a:t>Σ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)]</a:t>
            </a:r>
            <a:endParaRPr lang="el-GR" sz="240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26856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6019800"/>
            <a:ext cx="541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(There is a built in function for this computation.)</a:t>
            </a:r>
            <a:endParaRPr lang="en-US" sz="1600" b="1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757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73132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6858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Restricted Model</a:t>
            </a:r>
          </a:p>
        </p:txBody>
      </p:sp>
    </p:spTree>
    <p:extLst>
      <p:ext uri="{BB962C8B-B14F-4D97-AF65-F5344CB8AC3E}">
        <p14:creationId xmlns="" xmlns:p14="http://schemas.microsoft.com/office/powerpoint/2010/main" val="2309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6466381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76600"/>
            <a:ext cx="6584272" cy="1265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95800"/>
            <a:ext cx="5261468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5830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958299" cy="481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7800"/>
            <a:ext cx="713764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8"/>
          <p:cNvSpPr>
            <a:spLocks noChangeShapeType="1"/>
          </p:cNvSpPr>
          <p:nvPr/>
        </p:nvSpPr>
        <p:spPr bwMode="auto">
          <a:xfrm flipH="1">
            <a:off x="4648200" y="1981200"/>
            <a:ext cx="1447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119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16087</TotalTime>
  <Words>2671</Words>
  <Application>Microsoft Office PowerPoint</Application>
  <PresentationFormat>On-screen Show (4:3)</PresentationFormat>
  <Paragraphs>461</Paragraphs>
  <Slides>68</Slides>
  <Notes>44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68</vt:i4>
      </vt:variant>
    </vt:vector>
  </HeadingPairs>
  <TitlesOfParts>
    <vt:vector size="71" baseType="lpstr">
      <vt:lpstr>1_Level</vt:lpstr>
      <vt:lpstr>Equation</vt:lpstr>
      <vt:lpstr>Bitmap Image</vt:lpstr>
      <vt:lpstr>Slide 1</vt:lpstr>
      <vt:lpstr>Slide 2</vt:lpstr>
      <vt:lpstr>Model for a Binary Dependent Variable</vt:lpstr>
      <vt:lpstr>Behavioral Utility Based Approach</vt:lpstr>
      <vt:lpstr>Binary Outcome: Visit Doctor In the 1984 year of the GSOEP, 2265 of 3874  individuals visited the doctor at least once.</vt:lpstr>
      <vt:lpstr>A Random Utility Model for  the Binary Choice</vt:lpstr>
      <vt:lpstr> </vt:lpstr>
      <vt:lpstr>Slide 8</vt:lpstr>
      <vt:lpstr>An Application</vt:lpstr>
      <vt:lpstr>An Econometric Model</vt:lpstr>
      <vt:lpstr>Slide 11</vt:lpstr>
      <vt:lpstr>Econometric Issues</vt:lpstr>
      <vt:lpstr>Modeling Approaches Nonparametric Regressions</vt:lpstr>
      <vt:lpstr>Klein and Spady Semiparametric Model No specific distribution assumed</vt:lpstr>
      <vt:lpstr>A Fully Parametric Model</vt:lpstr>
      <vt:lpstr>A Parametric Logit Model</vt:lpstr>
      <vt:lpstr>Parametric Model Estimation</vt:lpstr>
      <vt:lpstr>Completing the Model:  F()</vt:lpstr>
      <vt:lpstr>Estimated Binary Choice Models for Three Distributions</vt:lpstr>
      <vt:lpstr>Slide 20</vt:lpstr>
      <vt:lpstr>Partial Effects in Probability Models</vt:lpstr>
      <vt:lpstr>Slide 22</vt:lpstr>
      <vt:lpstr>Estimated Partial Effects  for Three Models (Standard errors to be considered later)</vt:lpstr>
      <vt:lpstr>Partial Effect for a Dummy Variable Computed  Using Means of Other Variables</vt:lpstr>
      <vt:lpstr>Partial Effect – Dummy Variable</vt:lpstr>
      <vt:lpstr>Computing Partial Effects</vt:lpstr>
      <vt:lpstr>Partial Effects</vt:lpstr>
      <vt:lpstr>  Average Partial  Partial Effects       Effects     at Data Means     Age    0.00512     0.00527     Income  -0.09609    -0.09871     Female    0.13792     0.13958  </vt:lpstr>
      <vt:lpstr>APE vs. Partial Effects at the Mean</vt:lpstr>
      <vt:lpstr>Slide 30</vt:lpstr>
      <vt:lpstr>Slide 31</vt:lpstr>
      <vt:lpstr>Slide 32</vt:lpstr>
      <vt:lpstr>Slide 33</vt:lpstr>
      <vt:lpstr>The Linear Probability “Model”</vt:lpstr>
      <vt:lpstr>Slide 35</vt:lpstr>
      <vt:lpstr>Slide 36</vt:lpstr>
      <vt:lpstr>Modeling a Binary Outcome</vt:lpstr>
      <vt:lpstr>Application</vt:lpstr>
      <vt:lpstr>Probit and LPM</vt:lpstr>
      <vt:lpstr>LPM Debate</vt:lpstr>
      <vt:lpstr>Slide 41</vt:lpstr>
      <vt:lpstr>Odds Ratios</vt:lpstr>
      <vt:lpstr>Odds Ratio</vt:lpstr>
      <vt:lpstr>Slide 44</vt:lpstr>
      <vt:lpstr>How Well Does the Model Fit the Data?</vt:lpstr>
      <vt:lpstr>Pseudo R2 = Likelihood Ratio Index</vt:lpstr>
      <vt:lpstr>The Likelihood Ratio Index</vt:lpstr>
      <vt:lpstr>Fit Measures Based on LogL</vt:lpstr>
      <vt:lpstr>Fit Measures Based on Predictions</vt:lpstr>
      <vt:lpstr>Cramer Fit Measure</vt:lpstr>
      <vt:lpstr>Computing test statistics requires the log likelihood and/or standard errors based on the Hessian of LogL</vt:lpstr>
      <vt:lpstr>Robust Covariance Matrix (Robust to the model specification? Latent heterogeneity? Correlation across observations?  Not always clear)</vt:lpstr>
      <vt:lpstr>Robust Covariance Matrix  for Logit Model Doesn’t change much. The model is well specified.</vt:lpstr>
      <vt:lpstr>The Effect of Clustering</vt:lpstr>
      <vt:lpstr>‘Cluster’ Corrected Covariance Matrix</vt:lpstr>
      <vt:lpstr>Cluster Correction: Doctor</vt:lpstr>
      <vt:lpstr>Hypothesis Tests</vt:lpstr>
      <vt:lpstr>Base Model for Hypothesis Tests</vt:lpstr>
      <vt:lpstr>Likelihood Ratio Test</vt:lpstr>
      <vt:lpstr>LR Test of H0: β2 = β3 = β5 = 0 </vt:lpstr>
      <vt:lpstr>Wald Test of H0: β2 = β3 = β5 = 0 </vt:lpstr>
      <vt:lpstr>Slide 62</vt:lpstr>
      <vt:lpstr>Lagrange Multiplier Test of H0: β2 = β3 = β5 = 0 </vt:lpstr>
      <vt:lpstr>LM Test for a Logit Model</vt:lpstr>
      <vt:lpstr>Slide 65</vt:lpstr>
      <vt:lpstr>Slide 66</vt:lpstr>
      <vt:lpstr>Slide 67</vt:lpstr>
      <vt:lpstr>Slide 68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144</cp:revision>
  <dcterms:created xsi:type="dcterms:W3CDTF">2001-06-17T19:05:03Z</dcterms:created>
  <dcterms:modified xsi:type="dcterms:W3CDTF">2016-11-23T01:35:08Z</dcterms:modified>
</cp:coreProperties>
</file>