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78"/>
  </p:notesMasterIdLst>
  <p:handoutMasterIdLst>
    <p:handoutMasterId r:id="rId79"/>
  </p:handoutMasterIdLst>
  <p:sldIdLst>
    <p:sldId id="514" r:id="rId2"/>
    <p:sldId id="515" r:id="rId3"/>
    <p:sldId id="482" r:id="rId4"/>
    <p:sldId id="483" r:id="rId5"/>
    <p:sldId id="484" r:id="rId6"/>
    <p:sldId id="485" r:id="rId7"/>
    <p:sldId id="486" r:id="rId8"/>
    <p:sldId id="487" r:id="rId9"/>
    <p:sldId id="488" r:id="rId10"/>
    <p:sldId id="489" r:id="rId11"/>
    <p:sldId id="490" r:id="rId12"/>
    <p:sldId id="577" r:id="rId13"/>
    <p:sldId id="492" r:id="rId14"/>
    <p:sldId id="500" r:id="rId15"/>
    <p:sldId id="501" r:id="rId16"/>
    <p:sldId id="587" r:id="rId17"/>
    <p:sldId id="502" r:id="rId18"/>
    <p:sldId id="503" r:id="rId19"/>
    <p:sldId id="517" r:id="rId20"/>
    <p:sldId id="504" r:id="rId21"/>
    <p:sldId id="539" r:id="rId22"/>
    <p:sldId id="540" r:id="rId23"/>
    <p:sldId id="541" r:id="rId24"/>
    <p:sldId id="575" r:id="rId25"/>
    <p:sldId id="569" r:id="rId26"/>
    <p:sldId id="576" r:id="rId27"/>
    <p:sldId id="571" r:id="rId28"/>
    <p:sldId id="545" r:id="rId29"/>
    <p:sldId id="546" r:id="rId30"/>
    <p:sldId id="547" r:id="rId31"/>
    <p:sldId id="548" r:id="rId32"/>
    <p:sldId id="549" r:id="rId33"/>
    <p:sldId id="584" r:id="rId34"/>
    <p:sldId id="585" r:id="rId35"/>
    <p:sldId id="586" r:id="rId36"/>
    <p:sldId id="578" r:id="rId37"/>
    <p:sldId id="579" r:id="rId38"/>
    <p:sldId id="580" r:id="rId39"/>
    <p:sldId id="581" r:id="rId40"/>
    <p:sldId id="582" r:id="rId41"/>
    <p:sldId id="583" r:id="rId42"/>
    <p:sldId id="588" r:id="rId43"/>
    <p:sldId id="589" r:id="rId44"/>
    <p:sldId id="590" r:id="rId45"/>
    <p:sldId id="591" r:id="rId46"/>
    <p:sldId id="592" r:id="rId47"/>
    <p:sldId id="593" r:id="rId48"/>
    <p:sldId id="594" r:id="rId49"/>
    <p:sldId id="595" r:id="rId50"/>
    <p:sldId id="524" r:id="rId51"/>
    <p:sldId id="526" r:id="rId52"/>
    <p:sldId id="527" r:id="rId53"/>
    <p:sldId id="525" r:id="rId54"/>
    <p:sldId id="528" r:id="rId55"/>
    <p:sldId id="529" r:id="rId56"/>
    <p:sldId id="530" r:id="rId57"/>
    <p:sldId id="568" r:id="rId58"/>
    <p:sldId id="531" r:id="rId59"/>
    <p:sldId id="532" r:id="rId60"/>
    <p:sldId id="533" r:id="rId61"/>
    <p:sldId id="534" r:id="rId62"/>
    <p:sldId id="535" r:id="rId63"/>
    <p:sldId id="536" r:id="rId64"/>
    <p:sldId id="537" r:id="rId65"/>
    <p:sldId id="550" r:id="rId66"/>
    <p:sldId id="551" r:id="rId67"/>
    <p:sldId id="552" r:id="rId68"/>
    <p:sldId id="505" r:id="rId69"/>
    <p:sldId id="506" r:id="rId70"/>
    <p:sldId id="507" r:id="rId71"/>
    <p:sldId id="508" r:id="rId72"/>
    <p:sldId id="556" r:id="rId73"/>
    <p:sldId id="557" r:id="rId74"/>
    <p:sldId id="558" r:id="rId75"/>
    <p:sldId id="559" r:id="rId76"/>
    <p:sldId id="560" r:id="rId7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4128">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B00EA"/>
    <a:srgbClr val="FF3300"/>
    <a:srgbClr val="FF0000"/>
    <a:srgbClr val="CCCC00"/>
    <a:srgbClr val="0066FF"/>
    <a:srgbClr val="CCECFF"/>
    <a:srgbClr val="000000"/>
    <a:srgbClr val="FFFFFF"/>
    <a:srgbClr val="0099FF"/>
    <a:srgbClr val="6B00B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32" autoAdjust="0"/>
    <p:restoredTop sz="94636" autoAdjust="0"/>
  </p:normalViewPr>
  <p:slideViewPr>
    <p:cSldViewPr>
      <p:cViewPr>
        <p:scale>
          <a:sx n="75" d="100"/>
          <a:sy n="75" d="100"/>
        </p:scale>
        <p:origin x="-2898" y="-76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0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xmlns=""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xmlns=""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3</a:t>
            </a:fld>
            <a:endParaRPr lang="en-US" smtClean="0"/>
          </a:p>
        </p:txBody>
      </p:sp>
    </p:spTree>
    <p:extLst>
      <p:ext uri="{BB962C8B-B14F-4D97-AF65-F5344CB8AC3E}">
        <p14:creationId xmlns:p14="http://schemas.microsoft.com/office/powerpoint/2010/main" xmlns="" val="309600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54530836-BC60-4C42-A2B7-B518E3B6E0CF}" type="slidenum">
              <a:rPr lang="en-US" smtClean="0"/>
              <a:pPr/>
              <a:t>4</a:t>
            </a:fld>
            <a:endParaRPr lang="en-US" smtClean="0"/>
          </a:p>
        </p:txBody>
      </p:sp>
    </p:spTree>
    <p:extLst>
      <p:ext uri="{BB962C8B-B14F-4D97-AF65-F5344CB8AC3E}">
        <p14:creationId xmlns:p14="http://schemas.microsoft.com/office/powerpoint/2010/main" xmlns="" val="1487842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C7401540-8459-4444-97ED-F2D445FBEC86}" type="slidenum">
              <a:rPr lang="en-US" smtClean="0"/>
              <a:pPr/>
              <a:t>5</a:t>
            </a:fld>
            <a:endParaRPr lang="en-US" smtClean="0"/>
          </a:p>
        </p:txBody>
      </p:sp>
    </p:spTree>
    <p:extLst>
      <p:ext uri="{BB962C8B-B14F-4D97-AF65-F5344CB8AC3E}">
        <p14:creationId xmlns:p14="http://schemas.microsoft.com/office/powerpoint/2010/main" xmlns="" val="3751987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CE28F073-553C-4A9C-A58D-6AC855F014E7}" type="slidenum">
              <a:rPr lang="en-US" smtClean="0"/>
              <a:pPr/>
              <a:t>6</a:t>
            </a:fld>
            <a:endParaRPr lang="en-US" smtClean="0"/>
          </a:p>
        </p:txBody>
      </p:sp>
    </p:spTree>
    <p:extLst>
      <p:ext uri="{BB962C8B-B14F-4D97-AF65-F5344CB8AC3E}">
        <p14:creationId xmlns:p14="http://schemas.microsoft.com/office/powerpoint/2010/main" xmlns="" val="1737158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p>
        </p:txBody>
      </p:sp>
      <p:sp>
        <p:nvSpPr>
          <p:cNvPr id="91140" name="Slide Number Placeholder 3"/>
          <p:cNvSpPr>
            <a:spLocks noGrp="1"/>
          </p:cNvSpPr>
          <p:nvPr>
            <p:ph type="sldNum" sz="quarter" idx="5"/>
          </p:nvPr>
        </p:nvSpPr>
        <p:spPr>
          <a:noFill/>
        </p:spPr>
        <p:txBody>
          <a:bodyPr/>
          <a:lstStyle/>
          <a:p>
            <a:fld id="{1BA4B9D9-0763-42E9-81C5-411135AD8C66}" type="slidenum">
              <a:rPr lang="en-US" smtClean="0"/>
              <a:pPr/>
              <a:t>8</a:t>
            </a:fld>
            <a:endParaRPr lang="en-US" smtClean="0"/>
          </a:p>
        </p:txBody>
      </p:sp>
    </p:spTree>
    <p:extLst>
      <p:ext uri="{BB962C8B-B14F-4D97-AF65-F5344CB8AC3E}">
        <p14:creationId xmlns:p14="http://schemas.microsoft.com/office/powerpoint/2010/main" xmlns="" val="4288890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96690851-1448-4E8D-8581-A9F06DF2389B}" type="slidenum">
              <a:rPr lang="en-US" smtClean="0"/>
              <a:pPr/>
              <a:t>9</a:t>
            </a:fld>
            <a:endParaRPr lang="en-US" smtClean="0"/>
          </a:p>
        </p:txBody>
      </p:sp>
    </p:spTree>
    <p:extLst>
      <p:ext uri="{BB962C8B-B14F-4D97-AF65-F5344CB8AC3E}">
        <p14:creationId xmlns:p14="http://schemas.microsoft.com/office/powerpoint/2010/main" xmlns="" val="4013638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DB8534BF-D24F-4087-9E07-F99644F1C013}" type="slidenum">
              <a:rPr lang="en-US" smtClean="0"/>
              <a:pPr/>
              <a:t>10</a:t>
            </a:fld>
            <a:endParaRPr lang="en-US" smtClean="0"/>
          </a:p>
        </p:txBody>
      </p:sp>
    </p:spTree>
    <p:extLst>
      <p:ext uri="{BB962C8B-B14F-4D97-AF65-F5344CB8AC3E}">
        <p14:creationId xmlns:p14="http://schemas.microsoft.com/office/powerpoint/2010/main" xmlns="" val="2079908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4487A76A-25F5-40E9-B5CF-C21B097DB980}" type="slidenum">
              <a:rPr lang="en-US" smtClean="0"/>
              <a:pPr/>
              <a:t>11</a:t>
            </a:fld>
            <a:endParaRPr lang="en-US" smtClean="0"/>
          </a:p>
        </p:txBody>
      </p:sp>
    </p:spTree>
    <p:extLst>
      <p:ext uri="{BB962C8B-B14F-4D97-AF65-F5344CB8AC3E}">
        <p14:creationId xmlns:p14="http://schemas.microsoft.com/office/powerpoint/2010/main" xmlns="" val="4200658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12</a:t>
            </a:fld>
            <a:endParaRPr lang="en-US" smtClean="0"/>
          </a:p>
        </p:txBody>
      </p:sp>
    </p:spTree>
    <p:extLst>
      <p:ext uri="{BB962C8B-B14F-4D97-AF65-F5344CB8AC3E}">
        <p14:creationId xmlns:p14="http://schemas.microsoft.com/office/powerpoint/2010/main" xmlns="" val="309600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481264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004188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311719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609346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4239149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137740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875B4B7-6813-42BC-80AB-DB45C15C1547}" type="slidenum">
              <a:rPr lang="en-US" smtClean="0"/>
              <a:pPr/>
              <a:t>21</a:t>
            </a:fld>
            <a:endParaRPr lang="en-US" smtClean="0"/>
          </a:p>
        </p:txBody>
      </p:sp>
    </p:spTree>
    <p:extLst>
      <p:ext uri="{BB962C8B-B14F-4D97-AF65-F5344CB8AC3E}">
        <p14:creationId xmlns:p14="http://schemas.microsoft.com/office/powerpoint/2010/main" xmlns="" val="3757142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A9BA516-8F49-4529-A30B-C4779CB775E8}" type="slidenum">
              <a:rPr lang="en-US" smtClean="0"/>
              <a:pPr/>
              <a:t>22</a:t>
            </a:fld>
            <a:endParaRPr lang="en-US" smtClean="0"/>
          </a:p>
        </p:txBody>
      </p:sp>
    </p:spTree>
    <p:extLst>
      <p:ext uri="{BB962C8B-B14F-4D97-AF65-F5344CB8AC3E}">
        <p14:creationId xmlns:p14="http://schemas.microsoft.com/office/powerpoint/2010/main" xmlns="" val="4139816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00A6A0F7-EF7C-4C1C-9CCC-996BCE73F278}" type="slidenum">
              <a:rPr lang="en-US" smtClean="0"/>
              <a:pPr/>
              <a:t>23</a:t>
            </a:fld>
            <a:endParaRPr lang="en-US" smtClean="0"/>
          </a:p>
        </p:txBody>
      </p:sp>
    </p:spTree>
    <p:extLst>
      <p:ext uri="{BB962C8B-B14F-4D97-AF65-F5344CB8AC3E}">
        <p14:creationId xmlns:p14="http://schemas.microsoft.com/office/powerpoint/2010/main" xmlns="" val="3637902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2824D92-6BDD-4F59-8DE1-99C14AB3FE7B}" type="slidenum">
              <a:rPr lang="en-US" smtClean="0"/>
              <a:pPr/>
              <a:t>33</a:t>
            </a:fld>
            <a:endParaRPr lang="en-US" smtClean="0"/>
          </a:p>
        </p:txBody>
      </p:sp>
    </p:spTree>
    <p:extLst>
      <p:ext uri="{BB962C8B-B14F-4D97-AF65-F5344CB8AC3E}">
        <p14:creationId xmlns:p14="http://schemas.microsoft.com/office/powerpoint/2010/main" xmlns="" val="1758404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CB8AADEB-3433-44C7-957F-EED514FF4B34}" type="slidenum">
              <a:rPr lang="en-US" smtClean="0"/>
              <a:pPr/>
              <a:t>34</a:t>
            </a:fld>
            <a:endParaRPr lang="en-US" smtClean="0"/>
          </a:p>
        </p:txBody>
      </p:sp>
    </p:spTree>
    <p:extLst>
      <p:ext uri="{BB962C8B-B14F-4D97-AF65-F5344CB8AC3E}">
        <p14:creationId xmlns:p14="http://schemas.microsoft.com/office/powerpoint/2010/main" xmlns="" val="169669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3374C375-9C1A-45BA-A0F7-39A1123F4174}" type="slidenum">
              <a:rPr lang="en-US" smtClean="0"/>
              <a:pPr/>
              <a:t>35</a:t>
            </a:fld>
            <a:endParaRPr lang="en-US" smtClean="0"/>
          </a:p>
        </p:txBody>
      </p:sp>
    </p:spTree>
    <p:extLst>
      <p:ext uri="{BB962C8B-B14F-4D97-AF65-F5344CB8AC3E}">
        <p14:creationId xmlns:p14="http://schemas.microsoft.com/office/powerpoint/2010/main" xmlns="" val="714078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F6F789B-9670-4301-948C-E0B94343DBBB}" type="slidenum">
              <a:rPr lang="en-US" smtClean="0"/>
              <a:pPr/>
              <a:t>36</a:t>
            </a:fld>
            <a:endParaRPr lang="en-US" smtClean="0"/>
          </a:p>
        </p:txBody>
      </p:sp>
    </p:spTree>
    <p:extLst>
      <p:ext uri="{BB962C8B-B14F-4D97-AF65-F5344CB8AC3E}">
        <p14:creationId xmlns:p14="http://schemas.microsoft.com/office/powerpoint/2010/main" xmlns="" val="738896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90ACC6D-4E3C-4999-950A-AB314B962142}" type="slidenum">
              <a:rPr lang="en-US" smtClean="0"/>
              <a:pPr/>
              <a:t>37</a:t>
            </a:fld>
            <a:endParaRPr lang="en-US" smtClean="0"/>
          </a:p>
        </p:txBody>
      </p:sp>
    </p:spTree>
    <p:extLst>
      <p:ext uri="{BB962C8B-B14F-4D97-AF65-F5344CB8AC3E}">
        <p14:creationId xmlns:p14="http://schemas.microsoft.com/office/powerpoint/2010/main" xmlns="" val="4158531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12A29C8-7C6F-4755-A9FF-025C18454DE1}" type="slidenum">
              <a:rPr lang="en-US" smtClean="0"/>
              <a:pPr/>
              <a:t>38</a:t>
            </a:fld>
            <a:endParaRPr lang="en-US" smtClean="0"/>
          </a:p>
        </p:txBody>
      </p:sp>
    </p:spTree>
    <p:extLst>
      <p:ext uri="{BB962C8B-B14F-4D97-AF65-F5344CB8AC3E}">
        <p14:creationId xmlns:p14="http://schemas.microsoft.com/office/powerpoint/2010/main" xmlns="" val="664411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590790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txBox="1">
            <a:spLocks noGrp="1"/>
          </p:cNvSpPr>
          <p:nvPr/>
        </p:nvSpPr>
        <p:spPr bwMode="auto">
          <a:xfrm>
            <a:off x="3886409" y="8687426"/>
            <a:ext cx="2971593" cy="456574"/>
          </a:xfrm>
          <a:prstGeom prst="rect">
            <a:avLst/>
          </a:prstGeom>
          <a:noFill/>
          <a:ln w="9525">
            <a:noFill/>
            <a:miter lim="800000"/>
            <a:headEnd/>
            <a:tailEnd/>
          </a:ln>
        </p:spPr>
        <p:txBody>
          <a:bodyPr lIns="91426" tIns="45713" rIns="91426" bIns="45713" anchor="b"/>
          <a:lstStyle/>
          <a:p>
            <a:pPr algn="r" defTabSz="914265" eaLnBrk="1" hangingPunct="1"/>
            <a:fld id="{0C8D19DF-B848-426A-B105-0F40D5B2F886}" type="slidenum">
              <a:rPr lang="en-US" sz="1300"/>
              <a:pPr algn="r" defTabSz="914265" eaLnBrk="1" hangingPunct="1"/>
              <a:t>43</a:t>
            </a:fld>
            <a:endParaRPr lang="en-US" sz="1300"/>
          </a:p>
        </p:txBody>
      </p:sp>
    </p:spTree>
    <p:extLst>
      <p:ext uri="{BB962C8B-B14F-4D97-AF65-F5344CB8AC3E}">
        <p14:creationId xmlns:p14="http://schemas.microsoft.com/office/powerpoint/2010/main" xmlns="" val="946237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629332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59894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388659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41399626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2523004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927D0B4-018B-4F51-AE1D-B94B94EF460C}" type="slidenum">
              <a:rPr lang="en-US" smtClean="0"/>
              <a:pPr/>
              <a:t>50</a:t>
            </a:fld>
            <a:endParaRPr lang="en-US" smtClean="0"/>
          </a:p>
        </p:txBody>
      </p:sp>
    </p:spTree>
    <p:extLst>
      <p:ext uri="{BB962C8B-B14F-4D97-AF65-F5344CB8AC3E}">
        <p14:creationId xmlns:p14="http://schemas.microsoft.com/office/powerpoint/2010/main" xmlns="" val="25177033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58F38D2D-153F-4388-B938-80D290383DDE}" type="slidenum">
              <a:rPr lang="en-US" smtClean="0"/>
              <a:pPr/>
              <a:t>51</a:t>
            </a:fld>
            <a:endParaRPr lang="en-US" smtClean="0"/>
          </a:p>
        </p:txBody>
      </p:sp>
    </p:spTree>
    <p:extLst>
      <p:ext uri="{BB962C8B-B14F-4D97-AF65-F5344CB8AC3E}">
        <p14:creationId xmlns:p14="http://schemas.microsoft.com/office/powerpoint/2010/main" xmlns="" val="13102063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059EB5E5-94E3-47E3-80A4-21BF72502B75}" type="slidenum">
              <a:rPr lang="en-US" smtClean="0"/>
              <a:pPr/>
              <a:t>52</a:t>
            </a:fld>
            <a:endParaRPr lang="en-US" smtClean="0"/>
          </a:p>
        </p:txBody>
      </p:sp>
    </p:spTree>
    <p:extLst>
      <p:ext uri="{BB962C8B-B14F-4D97-AF65-F5344CB8AC3E}">
        <p14:creationId xmlns:p14="http://schemas.microsoft.com/office/powerpoint/2010/main" xmlns="" val="615150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DA9C2BC4-0DB9-4941-8423-237CE677B5B0}" type="slidenum">
              <a:rPr lang="en-US" smtClean="0"/>
              <a:pPr/>
              <a:t>53</a:t>
            </a:fld>
            <a:endParaRPr lang="en-US" smtClean="0"/>
          </a:p>
        </p:txBody>
      </p:sp>
    </p:spTree>
    <p:extLst>
      <p:ext uri="{BB962C8B-B14F-4D97-AF65-F5344CB8AC3E}">
        <p14:creationId xmlns:p14="http://schemas.microsoft.com/office/powerpoint/2010/main" xmlns="" val="37045803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6BBBED8-D0AF-4AA3-881A-CF4A21571940}" type="slidenum">
              <a:rPr lang="en-US" smtClean="0"/>
              <a:pPr/>
              <a:t>54</a:t>
            </a:fld>
            <a:endParaRPr lang="en-US" smtClean="0"/>
          </a:p>
        </p:txBody>
      </p:sp>
    </p:spTree>
    <p:extLst>
      <p:ext uri="{BB962C8B-B14F-4D97-AF65-F5344CB8AC3E}">
        <p14:creationId xmlns:p14="http://schemas.microsoft.com/office/powerpoint/2010/main" xmlns="" val="27962602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6A45AC6-361F-48F2-AA6C-C467F3B2EA46}" type="slidenum">
              <a:rPr lang="en-US" smtClean="0"/>
              <a:pPr/>
              <a:t>55</a:t>
            </a:fld>
            <a:endParaRPr lang="en-US" smtClean="0"/>
          </a:p>
        </p:txBody>
      </p:sp>
    </p:spTree>
    <p:extLst>
      <p:ext uri="{BB962C8B-B14F-4D97-AF65-F5344CB8AC3E}">
        <p14:creationId xmlns:p14="http://schemas.microsoft.com/office/powerpoint/2010/main" xmlns="" val="27678736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EA10A4B-EF93-4B28-8B59-1D2F70727F5E}" type="slidenum">
              <a:rPr lang="en-US" smtClean="0"/>
              <a:pPr/>
              <a:t>56</a:t>
            </a:fld>
            <a:endParaRPr lang="en-US" smtClean="0"/>
          </a:p>
        </p:txBody>
      </p:sp>
    </p:spTree>
    <p:extLst>
      <p:ext uri="{BB962C8B-B14F-4D97-AF65-F5344CB8AC3E}">
        <p14:creationId xmlns:p14="http://schemas.microsoft.com/office/powerpoint/2010/main" xmlns="" val="42281059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063B4337-E0DE-4445-90CB-BA7780EDB7EC}" type="slidenum">
              <a:rPr lang="en-US" smtClean="0"/>
              <a:pPr/>
              <a:t>57</a:t>
            </a:fld>
            <a:endParaRPr lang="en-US" smtClean="0"/>
          </a:p>
        </p:txBody>
      </p:sp>
    </p:spTree>
    <p:extLst>
      <p:ext uri="{BB962C8B-B14F-4D97-AF65-F5344CB8AC3E}">
        <p14:creationId xmlns:p14="http://schemas.microsoft.com/office/powerpoint/2010/main" xmlns="" val="3645370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1BEDA7C-803D-4E02-95AF-899367F95FFC}" type="slidenum">
              <a:rPr lang="en-US" smtClean="0"/>
              <a:pPr/>
              <a:t>58</a:t>
            </a:fld>
            <a:endParaRPr lang="en-US" smtClean="0"/>
          </a:p>
        </p:txBody>
      </p:sp>
    </p:spTree>
    <p:extLst>
      <p:ext uri="{BB962C8B-B14F-4D97-AF65-F5344CB8AC3E}">
        <p14:creationId xmlns:p14="http://schemas.microsoft.com/office/powerpoint/2010/main" xmlns="" val="8930340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86284AD-D8AD-4BE5-AC8D-DEC9E9EEAF9F}" type="slidenum">
              <a:rPr lang="en-US" smtClean="0"/>
              <a:pPr/>
              <a:t>59</a:t>
            </a:fld>
            <a:endParaRPr lang="en-US" smtClean="0"/>
          </a:p>
        </p:txBody>
      </p:sp>
    </p:spTree>
    <p:extLst>
      <p:ext uri="{BB962C8B-B14F-4D97-AF65-F5344CB8AC3E}">
        <p14:creationId xmlns:p14="http://schemas.microsoft.com/office/powerpoint/2010/main" xmlns="" val="3525663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968D713-F37C-491D-8123-65257CA086BD}" type="slidenum">
              <a:rPr lang="en-US" smtClean="0"/>
              <a:pPr/>
              <a:t>60</a:t>
            </a:fld>
            <a:endParaRPr lang="en-US" smtClean="0"/>
          </a:p>
        </p:txBody>
      </p:sp>
    </p:spTree>
    <p:extLst>
      <p:ext uri="{BB962C8B-B14F-4D97-AF65-F5344CB8AC3E}">
        <p14:creationId xmlns:p14="http://schemas.microsoft.com/office/powerpoint/2010/main" xmlns="" val="41977466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BDF39EA6-DB14-4915-AEAC-2CAB4455D2B4}" type="slidenum">
              <a:rPr lang="en-US" smtClean="0"/>
              <a:pPr/>
              <a:t>61</a:t>
            </a:fld>
            <a:endParaRPr lang="en-US" smtClean="0"/>
          </a:p>
        </p:txBody>
      </p:sp>
    </p:spTree>
    <p:extLst>
      <p:ext uri="{BB962C8B-B14F-4D97-AF65-F5344CB8AC3E}">
        <p14:creationId xmlns:p14="http://schemas.microsoft.com/office/powerpoint/2010/main" xmlns="" val="27526250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51E7DE8D-5E3D-4E23-A673-B68342116237}" type="slidenum">
              <a:rPr lang="en-US" smtClean="0"/>
              <a:pPr/>
              <a:t>62</a:t>
            </a:fld>
            <a:endParaRPr lang="en-US" smtClean="0"/>
          </a:p>
        </p:txBody>
      </p:sp>
    </p:spTree>
    <p:extLst>
      <p:ext uri="{BB962C8B-B14F-4D97-AF65-F5344CB8AC3E}">
        <p14:creationId xmlns:p14="http://schemas.microsoft.com/office/powerpoint/2010/main" xmlns="" val="2118546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3667D48-4F3F-49F0-879E-BE2B56983DA4}" type="slidenum">
              <a:rPr lang="en-US" smtClean="0"/>
              <a:pPr/>
              <a:t>68</a:t>
            </a:fld>
            <a:endParaRPr lang="en-US" smtClean="0"/>
          </a:p>
        </p:txBody>
      </p:sp>
    </p:spTree>
    <p:extLst>
      <p:ext uri="{BB962C8B-B14F-4D97-AF65-F5344CB8AC3E}">
        <p14:creationId xmlns:p14="http://schemas.microsoft.com/office/powerpoint/2010/main" xmlns="" val="30545544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4FE0B029-4C1D-42D5-BABF-5535839179F2}" type="slidenum">
              <a:rPr lang="en-US" smtClean="0"/>
              <a:pPr/>
              <a:t>69</a:t>
            </a:fld>
            <a:endParaRPr lang="en-US" smtClean="0"/>
          </a:p>
        </p:txBody>
      </p:sp>
    </p:spTree>
    <p:extLst>
      <p:ext uri="{BB962C8B-B14F-4D97-AF65-F5344CB8AC3E}">
        <p14:creationId xmlns:p14="http://schemas.microsoft.com/office/powerpoint/2010/main" xmlns="" val="25432998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A61E175-3B93-4D73-B861-C1ED45F473EB}" type="slidenum">
              <a:rPr lang="en-US" smtClean="0"/>
              <a:pPr/>
              <a:t>70</a:t>
            </a:fld>
            <a:endParaRPr lang="en-US" smtClean="0"/>
          </a:p>
        </p:txBody>
      </p:sp>
    </p:spTree>
    <p:extLst>
      <p:ext uri="{BB962C8B-B14F-4D97-AF65-F5344CB8AC3E}">
        <p14:creationId xmlns:p14="http://schemas.microsoft.com/office/powerpoint/2010/main" xmlns="" val="3542181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BDB43E0-C671-46E4-A044-303E2922B16F}" type="slidenum">
              <a:rPr lang="en-US" smtClean="0"/>
              <a:pPr/>
              <a:t>71</a:t>
            </a:fld>
            <a:endParaRPr lang="en-US" smtClean="0"/>
          </a:p>
        </p:txBody>
      </p:sp>
    </p:spTree>
    <p:extLst>
      <p:ext uri="{BB962C8B-B14F-4D97-AF65-F5344CB8AC3E}">
        <p14:creationId xmlns:p14="http://schemas.microsoft.com/office/powerpoint/2010/main" xmlns="" val="25393010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6AB6F10-1133-4DBA-B44B-64C44E166126}" type="slidenum">
              <a:rPr lang="en-US" smtClean="0"/>
              <a:pPr/>
              <a:t>73</a:t>
            </a:fld>
            <a:endParaRPr lang="en-US" smtClean="0"/>
          </a:p>
        </p:txBody>
      </p:sp>
    </p:spTree>
    <p:extLst>
      <p:ext uri="{BB962C8B-B14F-4D97-AF65-F5344CB8AC3E}">
        <p14:creationId xmlns:p14="http://schemas.microsoft.com/office/powerpoint/2010/main" xmlns="" val="2235244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D4C5A292-34AC-49CC-A218-47463F01E1EA}" type="slidenum">
              <a:rPr lang="en-US" smtClean="0"/>
              <a:pPr/>
              <a:t>74</a:t>
            </a:fld>
            <a:endParaRPr lang="en-US" smtClean="0"/>
          </a:p>
        </p:txBody>
      </p:sp>
    </p:spTree>
    <p:extLst>
      <p:ext uri="{BB962C8B-B14F-4D97-AF65-F5344CB8AC3E}">
        <p14:creationId xmlns:p14="http://schemas.microsoft.com/office/powerpoint/2010/main" xmlns="" val="27162869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05B5E7AA-3DF2-4BD3-9F0B-54ECD360ADF8}" type="slidenum">
              <a:rPr lang="en-US" smtClean="0"/>
              <a:pPr/>
              <a:t>75</a:t>
            </a:fld>
            <a:endParaRPr lang="en-US" smtClean="0"/>
          </a:p>
        </p:txBody>
      </p:sp>
    </p:spTree>
    <p:extLst>
      <p:ext uri="{BB962C8B-B14F-4D97-AF65-F5344CB8AC3E}">
        <p14:creationId xmlns:p14="http://schemas.microsoft.com/office/powerpoint/2010/main" xmlns="" val="34099838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154B2D2-BF85-41FC-8CA6-87449E67B822}" type="slidenum">
              <a:rPr lang="en-US" smtClean="0"/>
              <a:pPr/>
              <a:t>76</a:t>
            </a:fld>
            <a:endParaRPr lang="en-US" smtClean="0"/>
          </a:p>
        </p:txBody>
      </p:sp>
    </p:spTree>
    <p:extLst>
      <p:ext uri="{BB962C8B-B14F-4D97-AF65-F5344CB8AC3E}">
        <p14:creationId xmlns:p14="http://schemas.microsoft.com/office/powerpoint/2010/main" xmlns="" val="1872547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17757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/33:</a:t>
            </a:r>
            <a:r>
              <a:rPr lang="en-US" sz="1200" b="0" baseline="0" dirty="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2.2 </a:t>
            </a:r>
            <a:r>
              <a:rPr lang="en-US" sz="1200" b="0" i="0" smtClean="0">
                <a:solidFill>
                  <a:srgbClr val="7030A0"/>
                </a:solidFill>
                <a:latin typeface="Arial Black" panose="020B0A04020102020204" pitchFamily="34" charset="0"/>
              </a:rPr>
              <a:t>– Binary Choice Extensions</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xmlns="" val="12298740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oleObject" Target="../embeddings/oleObject14.bin"/><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6.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7.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8.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9.bin"/></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20.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21.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oleObject" Target="../embeddings/oleObject22.bin"/></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oleObject" Target="../embeddings/oleObject23.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oleObject24.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5.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830997"/>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2.2   Binary Choice</a:t>
            </a:r>
          </a:p>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        Extensions</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8172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457700"/>
          </a:xfrm>
        </p:spPr>
        <p:txBody>
          <a:bodyPr/>
          <a:lstStyle/>
          <a:p>
            <a:endParaRPr lang="en-US" sz="1600" smtClean="0"/>
          </a:p>
          <a:p>
            <a:r>
              <a:rPr lang="en-US" sz="1400" smtClean="0"/>
              <a:t>Mundlak Approach</a:t>
            </a:r>
          </a:p>
          <a:p>
            <a:r>
              <a:rPr lang="en-US" sz="1400" smtClean="0"/>
              <a:t>Nonlinear Least Squares</a:t>
            </a:r>
          </a:p>
          <a:p>
            <a:r>
              <a:rPr lang="en-US" sz="1400" smtClean="0"/>
              <a:t>Quasi Maximum Likelihood</a:t>
            </a:r>
          </a:p>
          <a:p>
            <a:r>
              <a:rPr lang="en-US" sz="1400" smtClean="0"/>
              <a:t>Delta Method</a:t>
            </a:r>
          </a:p>
          <a:p>
            <a:r>
              <a:rPr lang="en-US" sz="1400" smtClean="0"/>
              <a:t>Average Partial Effect</a:t>
            </a:r>
          </a:p>
          <a:p>
            <a:r>
              <a:rPr lang="en-US" sz="1400" smtClean="0"/>
              <a:t>Krinsky and Robb Method</a:t>
            </a:r>
          </a:p>
          <a:p>
            <a:r>
              <a:rPr lang="en-US" sz="1400" smtClean="0"/>
              <a:t>Interaction Term</a:t>
            </a:r>
          </a:p>
          <a:p>
            <a:r>
              <a:rPr lang="en-US" sz="1400" smtClean="0"/>
              <a:t>Endogenous RHS Variable</a:t>
            </a:r>
          </a:p>
          <a:p>
            <a:r>
              <a:rPr lang="en-US" sz="1400" smtClean="0"/>
              <a:t>Control Function</a:t>
            </a:r>
          </a:p>
          <a:p>
            <a:r>
              <a:rPr lang="en-US" sz="1400" smtClean="0"/>
              <a:t>FIML</a:t>
            </a:r>
          </a:p>
          <a:p>
            <a:r>
              <a:rPr lang="en-US" sz="1400" smtClean="0"/>
              <a:t>2 Step ML</a:t>
            </a:r>
          </a:p>
          <a:p>
            <a:r>
              <a:rPr lang="en-US" sz="1400" smtClean="0"/>
              <a:t>Scaled Coefficient</a:t>
            </a:r>
          </a:p>
          <a:p>
            <a:r>
              <a:rPr lang="en-US" sz="1400" smtClean="0"/>
              <a:t>Direct and Indirect Effect</a:t>
            </a:r>
          </a:p>
          <a:p>
            <a:r>
              <a:rPr lang="en-US" sz="1400" smtClean="0"/>
              <a:t>GHK Simulator</a:t>
            </a:r>
            <a:endParaRPr lang="en-US" sz="1400" dirty="0"/>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456114"/>
          </a:xfrm>
        </p:spPr>
        <p:txBody>
          <a:bodyPr/>
          <a:lstStyle/>
          <a:p>
            <a:endParaRPr lang="en-US" sz="1600" smtClean="0"/>
          </a:p>
          <a:p>
            <a:r>
              <a:rPr lang="en-US" sz="1400" smtClean="0"/>
              <a:t>Fractional Response Model</a:t>
            </a:r>
          </a:p>
          <a:p>
            <a:r>
              <a:rPr lang="en-US" sz="1400" smtClean="0"/>
              <a:t>Probit</a:t>
            </a:r>
          </a:p>
          <a:p>
            <a:r>
              <a:rPr lang="en-US" sz="1400" smtClean="0"/>
              <a:t>Logit</a:t>
            </a:r>
          </a:p>
          <a:p>
            <a:r>
              <a:rPr lang="en-US" sz="1400" smtClean="0"/>
              <a:t>Multivariate Probit</a:t>
            </a:r>
            <a:endParaRPr lang="en-US" sz="1400" dirty="0"/>
          </a:p>
        </p:txBody>
      </p:sp>
    </p:spTree>
    <p:extLst>
      <p:ext uri="{BB962C8B-B14F-4D97-AF65-F5344CB8AC3E}">
        <p14:creationId xmlns:p14="http://schemas.microsoft.com/office/powerpoint/2010/main" xmlns="" val="4089951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914400" y="2819400"/>
            <a:ext cx="7696200" cy="1676400"/>
          </a:xfrm>
        </p:spPr>
        <p:txBody>
          <a:bodyPr/>
          <a:lstStyle/>
          <a:p>
            <a:pPr marL="0" indent="0" eaLnBrk="1" hangingPunct="1"/>
            <a:r>
              <a:rPr lang="en-US" sz="4400" b="1" dirty="0" smtClean="0">
                <a:latin typeface="Arial" charset="0"/>
              </a:rPr>
              <a:t>Inference About </a:t>
            </a:r>
            <a:br>
              <a:rPr lang="en-US" sz="4400" b="1" dirty="0" smtClean="0">
                <a:latin typeface="Arial" charset="0"/>
              </a:rPr>
            </a:br>
            <a:r>
              <a:rPr lang="en-US" sz="4400" b="1" dirty="0" smtClean="0">
                <a:latin typeface="Arial" charset="0"/>
              </a:rPr>
              <a:t>Partial Effects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idx="4294967295"/>
          </p:nvPr>
        </p:nvSpPr>
        <p:spPr>
          <a:xfrm>
            <a:off x="609600" y="1298575"/>
            <a:ext cx="8229600" cy="530225"/>
          </a:xfrm>
        </p:spPr>
        <p:txBody>
          <a:bodyPr/>
          <a:lstStyle/>
          <a:p>
            <a:pPr algn="ctr" eaLnBrk="1" hangingPunct="1"/>
            <a:r>
              <a:rPr lang="en-US" b="1" smtClean="0">
                <a:solidFill>
                  <a:srgbClr val="7030A0"/>
                </a:solidFill>
              </a:rPr>
              <a:t>Partial </a:t>
            </a:r>
            <a:r>
              <a:rPr lang="en-US" b="1" dirty="0" smtClean="0">
                <a:solidFill>
                  <a:srgbClr val="7030A0"/>
                </a:solidFill>
              </a:rPr>
              <a:t>Effects for Binary Choice</a:t>
            </a:r>
          </a:p>
        </p:txBody>
      </p:sp>
      <p:graphicFrame>
        <p:nvGraphicFramePr>
          <p:cNvPr id="2051" name="Object 5"/>
          <p:cNvGraphicFramePr>
            <a:graphicFrameLocks noGrp="1" noChangeAspect="1"/>
          </p:cNvGraphicFramePr>
          <p:nvPr>
            <p:ph sz="half" idx="4294967295"/>
            <p:extLst>
              <p:ext uri="{D42A27DB-BD31-4B8C-83A1-F6EECF244321}">
                <p14:modId xmlns:p14="http://schemas.microsoft.com/office/powerpoint/2010/main" xmlns="" val="81977064"/>
              </p:ext>
            </p:extLst>
          </p:nvPr>
        </p:nvGraphicFramePr>
        <p:xfrm>
          <a:off x="1447800" y="3429000"/>
          <a:ext cx="5052003" cy="1524000"/>
        </p:xfrm>
        <a:graphic>
          <a:graphicData uri="http://schemas.openxmlformats.org/presentationml/2006/ole">
            <p:oleObj spid="_x0000_s1062" name="Equation" r:id="rId4" imgW="2273300" imgH="685800" progId="Equation.DSMT4">
              <p:embed/>
            </p:oleObj>
          </a:graphicData>
        </a:graphic>
      </p:graphicFrame>
      <p:graphicFrame>
        <p:nvGraphicFramePr>
          <p:cNvPr id="2050" name="Object 4"/>
          <p:cNvGraphicFramePr>
            <a:graphicFrameLocks noChangeAspect="1"/>
          </p:cNvGraphicFramePr>
          <p:nvPr>
            <p:extLst>
              <p:ext uri="{D42A27DB-BD31-4B8C-83A1-F6EECF244321}">
                <p14:modId xmlns:p14="http://schemas.microsoft.com/office/powerpoint/2010/main" xmlns="" val="15685672"/>
              </p:ext>
            </p:extLst>
          </p:nvPr>
        </p:nvGraphicFramePr>
        <p:xfrm>
          <a:off x="1447800" y="2057400"/>
          <a:ext cx="6880186" cy="1447800"/>
        </p:xfrm>
        <a:graphic>
          <a:graphicData uri="http://schemas.openxmlformats.org/presentationml/2006/ole">
            <p:oleObj spid="_x0000_s1063" name="Equation" r:id="rId5" imgW="3378200" imgH="711200" progId="Equation.DSMT4">
              <p:embed/>
            </p:oleObj>
          </a:graphicData>
        </a:graphic>
      </p:graphicFrame>
      <p:graphicFrame>
        <p:nvGraphicFramePr>
          <p:cNvPr id="2052" name="Object 4"/>
          <p:cNvGraphicFramePr>
            <a:graphicFrameLocks noChangeAspect="1"/>
          </p:cNvGraphicFramePr>
          <p:nvPr>
            <p:extLst>
              <p:ext uri="{D42A27DB-BD31-4B8C-83A1-F6EECF244321}">
                <p14:modId xmlns:p14="http://schemas.microsoft.com/office/powerpoint/2010/main" xmlns="" val="2414352800"/>
              </p:ext>
            </p:extLst>
          </p:nvPr>
        </p:nvGraphicFramePr>
        <p:xfrm>
          <a:off x="1447800" y="4944384"/>
          <a:ext cx="6946829" cy="1380216"/>
        </p:xfrm>
        <a:graphic>
          <a:graphicData uri="http://schemas.openxmlformats.org/presentationml/2006/ole">
            <p:oleObj spid="_x0000_s1064" name="Equation" r:id="rId6" imgW="3454400" imgH="685800" progId="Equation.DSMT4">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457200" y="1371600"/>
            <a:ext cx="8229600" cy="530225"/>
          </a:xfrm>
        </p:spPr>
        <p:txBody>
          <a:bodyPr/>
          <a:lstStyle/>
          <a:p>
            <a:pPr algn="ctr" eaLnBrk="1" hangingPunct="1"/>
            <a:r>
              <a:rPr lang="en-US" b="1" dirty="0" smtClean="0">
                <a:solidFill>
                  <a:srgbClr val="7030A0"/>
                </a:solidFill>
              </a:rPr>
              <a:t>The Delta Method</a:t>
            </a:r>
          </a:p>
        </p:txBody>
      </p:sp>
      <p:graphicFrame>
        <p:nvGraphicFramePr>
          <p:cNvPr id="3074" name="Object 4"/>
          <p:cNvGraphicFramePr>
            <a:graphicFrameLocks noChangeAspect="1"/>
          </p:cNvGraphicFramePr>
          <p:nvPr>
            <p:extLst>
              <p:ext uri="{D42A27DB-BD31-4B8C-83A1-F6EECF244321}">
                <p14:modId xmlns:p14="http://schemas.microsoft.com/office/powerpoint/2010/main" xmlns="" val="1491123977"/>
              </p:ext>
            </p:extLst>
          </p:nvPr>
        </p:nvGraphicFramePr>
        <p:xfrm>
          <a:off x="1066800" y="2133600"/>
          <a:ext cx="7646337" cy="3886200"/>
        </p:xfrm>
        <a:graphic>
          <a:graphicData uri="http://schemas.openxmlformats.org/presentationml/2006/ole">
            <p:oleObj spid="_x0000_s2062" name="Equation" r:id="rId4" imgW="3898900" imgH="198120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533400" y="1295400"/>
            <a:ext cx="8229600" cy="530225"/>
          </a:xfrm>
        </p:spPr>
        <p:txBody>
          <a:bodyPr/>
          <a:lstStyle/>
          <a:p>
            <a:pPr algn="ctr" eaLnBrk="1" hangingPunct="1"/>
            <a:r>
              <a:rPr lang="en-US" b="1" dirty="0" smtClean="0">
                <a:solidFill>
                  <a:srgbClr val="7030A0"/>
                </a:solidFill>
              </a:rPr>
              <a:t>Computing Effects</a:t>
            </a:r>
          </a:p>
        </p:txBody>
      </p:sp>
      <p:sp>
        <p:nvSpPr>
          <p:cNvPr id="41987" name="Rectangle 3"/>
          <p:cNvSpPr>
            <a:spLocks noGrp="1" noChangeArrowheads="1"/>
          </p:cNvSpPr>
          <p:nvPr>
            <p:ph type="body" idx="4294967295"/>
          </p:nvPr>
        </p:nvSpPr>
        <p:spPr>
          <a:xfrm>
            <a:off x="1447800" y="1981200"/>
            <a:ext cx="7315200" cy="4530725"/>
          </a:xfrm>
        </p:spPr>
        <p:txBody>
          <a:bodyPr/>
          <a:lstStyle/>
          <a:p>
            <a:pPr eaLnBrk="1" hangingPunct="1"/>
            <a:r>
              <a:rPr lang="en-US" sz="2400" dirty="0" smtClean="0">
                <a:latin typeface="+mj-lt"/>
              </a:rPr>
              <a:t>Compute at the data means?</a:t>
            </a:r>
          </a:p>
          <a:p>
            <a:pPr lvl="1" eaLnBrk="1" hangingPunct="1"/>
            <a:r>
              <a:rPr lang="en-US" sz="2000" dirty="0" smtClean="0">
                <a:latin typeface="+mj-lt"/>
              </a:rPr>
              <a:t>Simple</a:t>
            </a:r>
          </a:p>
          <a:p>
            <a:pPr lvl="1" eaLnBrk="1" hangingPunct="1"/>
            <a:r>
              <a:rPr lang="en-US" sz="2000" dirty="0" smtClean="0">
                <a:latin typeface="+mj-lt"/>
              </a:rPr>
              <a:t>Inference is well defined</a:t>
            </a:r>
          </a:p>
          <a:p>
            <a:pPr eaLnBrk="1" hangingPunct="1"/>
            <a:r>
              <a:rPr lang="en-US" sz="2400" dirty="0" smtClean="0">
                <a:latin typeface="+mj-lt"/>
              </a:rPr>
              <a:t>Average the individual effects</a:t>
            </a:r>
          </a:p>
          <a:p>
            <a:pPr lvl="1" eaLnBrk="1" hangingPunct="1"/>
            <a:r>
              <a:rPr lang="en-US" sz="2000" dirty="0" smtClean="0">
                <a:latin typeface="+mj-lt"/>
              </a:rPr>
              <a:t>More appropriate?</a:t>
            </a:r>
          </a:p>
          <a:p>
            <a:pPr lvl="1" eaLnBrk="1" hangingPunct="1"/>
            <a:r>
              <a:rPr lang="en-US" sz="2000" dirty="0" smtClean="0">
                <a:latin typeface="+mj-lt"/>
              </a:rPr>
              <a:t>Asymptotic standard errors more complicated.</a:t>
            </a:r>
          </a:p>
          <a:p>
            <a:pPr eaLnBrk="1" hangingPunct="1"/>
            <a:r>
              <a:rPr lang="en-US" sz="2400" dirty="0" smtClean="0">
                <a:latin typeface="+mj-lt"/>
              </a:rPr>
              <a:t>Is testing about marginal effects meaningful?</a:t>
            </a:r>
          </a:p>
          <a:p>
            <a:pPr lvl="1" eaLnBrk="1" hangingPunct="1"/>
            <a:r>
              <a:rPr lang="en-US" sz="2000" dirty="0" smtClean="0">
                <a:latin typeface="+mj-lt"/>
              </a:rPr>
              <a:t>f(</a:t>
            </a:r>
            <a:r>
              <a:rPr lang="en-US" sz="2000" b="1" dirty="0" err="1" smtClean="0">
                <a:latin typeface="+mj-lt"/>
              </a:rPr>
              <a:t>b’x</a:t>
            </a:r>
            <a:r>
              <a:rPr lang="en-US" sz="2000" dirty="0" smtClean="0">
                <a:latin typeface="+mj-lt"/>
              </a:rPr>
              <a:t>) must be &gt; 0; </a:t>
            </a:r>
            <a:r>
              <a:rPr lang="en-US" sz="2000" b="1" dirty="0" smtClean="0">
                <a:latin typeface="+mj-lt"/>
              </a:rPr>
              <a:t>b</a:t>
            </a:r>
            <a:r>
              <a:rPr lang="en-US" sz="2000" dirty="0" smtClean="0">
                <a:latin typeface="+mj-lt"/>
              </a:rPr>
              <a:t> is highly significant</a:t>
            </a:r>
          </a:p>
          <a:p>
            <a:pPr lvl="1" eaLnBrk="1" hangingPunct="1"/>
            <a:r>
              <a:rPr lang="en-US" sz="2000" dirty="0" smtClean="0">
                <a:latin typeface="+mj-lt"/>
              </a:rPr>
              <a:t>How could f(</a:t>
            </a:r>
            <a:r>
              <a:rPr lang="en-US" sz="2000" b="1" dirty="0" err="1" smtClean="0">
                <a:latin typeface="+mj-lt"/>
              </a:rPr>
              <a:t>b’x</a:t>
            </a:r>
            <a:r>
              <a:rPr lang="en-US" sz="2000" dirty="0" smtClean="0">
                <a:latin typeface="+mj-lt"/>
              </a:rPr>
              <a:t>)*</a:t>
            </a:r>
            <a:r>
              <a:rPr lang="en-US" sz="2000" b="1" dirty="0" smtClean="0">
                <a:latin typeface="+mj-lt"/>
              </a:rPr>
              <a:t>b</a:t>
            </a:r>
            <a:r>
              <a:rPr lang="en-US" sz="2000" dirty="0" smtClean="0">
                <a:latin typeface="+mj-lt"/>
              </a:rPr>
              <a:t> equal zero?</a:t>
            </a:r>
            <a:endParaRPr lang="el-GR" sz="2000" dirty="0" smtClean="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228600"/>
          </a:xfrm>
        </p:spPr>
        <p:txBody>
          <a:bodyPr/>
          <a:lstStyle/>
          <a:p>
            <a:r>
              <a:rPr lang="en-US" sz="2400" b="1" dirty="0" smtClean="0"/>
              <a:t>APE vs. Partial Effects at the Mean</a:t>
            </a:r>
            <a:endParaRPr lang="en-US" sz="2400" b="1" dirty="0"/>
          </a:p>
        </p:txBody>
      </p:sp>
      <p:graphicFrame>
        <p:nvGraphicFramePr>
          <p:cNvPr id="3" name="Object 2"/>
          <p:cNvGraphicFramePr>
            <a:graphicFrameLocks noChangeAspect="1"/>
          </p:cNvGraphicFramePr>
          <p:nvPr>
            <p:extLst>
              <p:ext uri="{D42A27DB-BD31-4B8C-83A1-F6EECF244321}">
                <p14:modId xmlns:p14="http://schemas.microsoft.com/office/powerpoint/2010/main" xmlns="" val="4281343065"/>
              </p:ext>
            </p:extLst>
          </p:nvPr>
        </p:nvGraphicFramePr>
        <p:xfrm>
          <a:off x="2286000" y="1371600"/>
          <a:ext cx="4400550" cy="838200"/>
        </p:xfrm>
        <a:graphic>
          <a:graphicData uri="http://schemas.openxmlformats.org/presentationml/2006/ole">
            <p:oleObj spid="_x0000_s3087" name="Equation" r:id="rId3" imgW="3200400" imgH="609600" progId="Equation.DSMT4">
              <p:embed/>
            </p:oleObj>
          </a:graphicData>
        </a:graphic>
      </p:graphicFrame>
      <p:pic>
        <p:nvPicPr>
          <p:cNvPr id="396291" name="Picture 3"/>
          <p:cNvPicPr>
            <a:picLocks noChangeAspect="1" noChangeArrowheads="1"/>
          </p:cNvPicPr>
          <p:nvPr/>
        </p:nvPicPr>
        <p:blipFill>
          <a:blip r:embed="rId4" cstate="print"/>
          <a:srcRect/>
          <a:stretch>
            <a:fillRect/>
          </a:stretch>
        </p:blipFill>
        <p:spPr bwMode="auto">
          <a:xfrm>
            <a:off x="1295400" y="2419350"/>
            <a:ext cx="7210540" cy="40921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609600"/>
            <a:ext cx="8229600" cy="1139825"/>
          </a:xfrm>
        </p:spPr>
        <p:txBody>
          <a:bodyPr/>
          <a:lstStyle/>
          <a:p>
            <a:pPr algn="ctr" eaLnBrk="1" hangingPunct="1"/>
            <a:r>
              <a:rPr lang="en-US" b="1" dirty="0" smtClean="0">
                <a:solidFill>
                  <a:srgbClr val="7030A0"/>
                </a:solidFill>
              </a:rPr>
              <a:t>Method of </a:t>
            </a:r>
            <a:r>
              <a:rPr lang="en-US" b="1" dirty="0" err="1" smtClean="0">
                <a:solidFill>
                  <a:srgbClr val="7030A0"/>
                </a:solidFill>
              </a:rPr>
              <a:t>Krinsky</a:t>
            </a:r>
            <a:r>
              <a:rPr lang="en-US" b="1" dirty="0" smtClean="0">
                <a:solidFill>
                  <a:srgbClr val="7030A0"/>
                </a:solidFill>
              </a:rPr>
              <a:t> and Robb</a:t>
            </a:r>
          </a:p>
        </p:txBody>
      </p:sp>
      <p:sp>
        <p:nvSpPr>
          <p:cNvPr id="38915" name="Text Box 4"/>
          <p:cNvSpPr txBox="1">
            <a:spLocks noChangeArrowheads="1"/>
          </p:cNvSpPr>
          <p:nvPr/>
        </p:nvSpPr>
        <p:spPr bwMode="auto">
          <a:xfrm>
            <a:off x="381000" y="1752600"/>
            <a:ext cx="4495800" cy="3960813"/>
          </a:xfrm>
          <a:prstGeom prst="rect">
            <a:avLst/>
          </a:prstGeom>
          <a:noFill/>
          <a:ln w="19050">
            <a:solidFill>
              <a:schemeClr val="tx1"/>
            </a:solidFill>
            <a:miter lim="800000"/>
            <a:headEnd/>
            <a:tailEnd/>
          </a:ln>
        </p:spPr>
        <p:txBody>
          <a:bodyPr>
            <a:spAutoFit/>
          </a:bodyPr>
          <a:lstStyle/>
          <a:p>
            <a:pPr>
              <a:spcBef>
                <a:spcPct val="50000"/>
              </a:spcBef>
            </a:pPr>
            <a:r>
              <a:rPr lang="en-US"/>
              <a:t>Estimate </a:t>
            </a:r>
            <a:r>
              <a:rPr lang="el-GR" b="1">
                <a:cs typeface="Times New Roman" pitchFamily="18" charset="0"/>
              </a:rPr>
              <a:t>β</a:t>
            </a:r>
            <a:r>
              <a:rPr lang="en-US" b="1">
                <a:cs typeface="Times New Roman" pitchFamily="18" charset="0"/>
              </a:rPr>
              <a:t> </a:t>
            </a:r>
            <a:r>
              <a:rPr lang="en-US">
                <a:cs typeface="Times New Roman" pitchFamily="18" charset="0"/>
              </a:rPr>
              <a:t>by Maximum Likelihood with </a:t>
            </a:r>
            <a:r>
              <a:rPr lang="en-US" b="1">
                <a:cs typeface="Times New Roman" pitchFamily="18" charset="0"/>
              </a:rPr>
              <a:t>b</a:t>
            </a:r>
          </a:p>
          <a:p>
            <a:pPr>
              <a:spcBef>
                <a:spcPct val="50000"/>
              </a:spcBef>
            </a:pPr>
            <a:r>
              <a:rPr lang="en-US">
                <a:cs typeface="Times New Roman" pitchFamily="18" charset="0"/>
              </a:rPr>
              <a:t>Estimate asymptotic covariance matrix with </a:t>
            </a:r>
            <a:r>
              <a:rPr lang="en-US" b="1">
                <a:cs typeface="Times New Roman" pitchFamily="18" charset="0"/>
              </a:rPr>
              <a:t>V</a:t>
            </a:r>
          </a:p>
          <a:p>
            <a:pPr>
              <a:spcBef>
                <a:spcPct val="50000"/>
              </a:spcBef>
            </a:pPr>
            <a:r>
              <a:rPr lang="en-US">
                <a:cs typeface="Times New Roman" pitchFamily="18" charset="0"/>
              </a:rPr>
              <a:t>Draw R observations </a:t>
            </a:r>
            <a:r>
              <a:rPr lang="en-US" b="1">
                <a:cs typeface="Times New Roman" pitchFamily="18" charset="0"/>
              </a:rPr>
              <a:t>b</a:t>
            </a:r>
            <a:r>
              <a:rPr lang="en-US">
                <a:cs typeface="Times New Roman" pitchFamily="18" charset="0"/>
              </a:rPr>
              <a:t>(r) from the normal</a:t>
            </a:r>
            <a:br>
              <a:rPr lang="en-US">
                <a:cs typeface="Times New Roman" pitchFamily="18" charset="0"/>
              </a:rPr>
            </a:br>
            <a:r>
              <a:rPr lang="en-US">
                <a:cs typeface="Times New Roman" pitchFamily="18" charset="0"/>
              </a:rPr>
              <a:t>          population N[</a:t>
            </a:r>
            <a:r>
              <a:rPr lang="en-US" b="1">
                <a:cs typeface="Times New Roman" pitchFamily="18" charset="0"/>
              </a:rPr>
              <a:t>b</a:t>
            </a:r>
            <a:r>
              <a:rPr lang="en-US">
                <a:cs typeface="Times New Roman" pitchFamily="18" charset="0"/>
              </a:rPr>
              <a:t>,</a:t>
            </a:r>
            <a:r>
              <a:rPr lang="en-US" b="1">
                <a:cs typeface="Times New Roman" pitchFamily="18" charset="0"/>
              </a:rPr>
              <a:t>V</a:t>
            </a:r>
            <a:r>
              <a:rPr lang="en-US">
                <a:cs typeface="Times New Roman" pitchFamily="18" charset="0"/>
              </a:rPr>
              <a:t>]</a:t>
            </a:r>
          </a:p>
          <a:p>
            <a:pPr>
              <a:spcBef>
                <a:spcPct val="50000"/>
              </a:spcBef>
            </a:pPr>
            <a:r>
              <a:rPr lang="en-US" b="1">
                <a:cs typeface="Times New Roman" pitchFamily="18" charset="0"/>
              </a:rPr>
              <a:t>b</a:t>
            </a:r>
            <a:r>
              <a:rPr lang="en-US">
                <a:cs typeface="Times New Roman" pitchFamily="18" charset="0"/>
              </a:rPr>
              <a:t>(r)  =  </a:t>
            </a:r>
            <a:r>
              <a:rPr lang="en-US" b="1">
                <a:cs typeface="Times New Roman" pitchFamily="18" charset="0"/>
              </a:rPr>
              <a:t>b</a:t>
            </a:r>
            <a:r>
              <a:rPr lang="en-US">
                <a:cs typeface="Times New Roman" pitchFamily="18" charset="0"/>
              </a:rPr>
              <a:t>  +  </a:t>
            </a:r>
            <a:r>
              <a:rPr lang="en-US" b="1">
                <a:cs typeface="Times New Roman" pitchFamily="18" charset="0"/>
              </a:rPr>
              <a:t>C</a:t>
            </a:r>
            <a:r>
              <a:rPr lang="en-US">
                <a:cs typeface="Times New Roman" pitchFamily="18" charset="0"/>
              </a:rPr>
              <a:t>*</a:t>
            </a:r>
            <a:r>
              <a:rPr lang="en-US" b="1">
                <a:cs typeface="Times New Roman" pitchFamily="18" charset="0"/>
              </a:rPr>
              <a:t>v</a:t>
            </a:r>
            <a:r>
              <a:rPr lang="en-US">
                <a:cs typeface="Times New Roman" pitchFamily="18" charset="0"/>
              </a:rPr>
              <a:t>(r),  </a:t>
            </a:r>
            <a:r>
              <a:rPr lang="en-US" b="1">
                <a:cs typeface="Times New Roman" pitchFamily="18" charset="0"/>
              </a:rPr>
              <a:t>v</a:t>
            </a:r>
            <a:r>
              <a:rPr lang="en-US">
                <a:cs typeface="Times New Roman" pitchFamily="18" charset="0"/>
              </a:rPr>
              <a:t>(r) drawn from N[0,I]</a:t>
            </a:r>
            <a:br>
              <a:rPr lang="en-US">
                <a:cs typeface="Times New Roman" pitchFamily="18" charset="0"/>
              </a:rPr>
            </a:br>
            <a:r>
              <a:rPr lang="en-US">
                <a:cs typeface="Times New Roman" pitchFamily="18" charset="0"/>
              </a:rPr>
              <a:t>   </a:t>
            </a:r>
            <a:r>
              <a:rPr lang="en-US" b="1">
                <a:cs typeface="Times New Roman" pitchFamily="18" charset="0"/>
              </a:rPr>
              <a:t>C</a:t>
            </a:r>
            <a:r>
              <a:rPr lang="en-US">
                <a:cs typeface="Times New Roman" pitchFamily="18" charset="0"/>
              </a:rPr>
              <a:t>  =  Cholesky matrix, </a:t>
            </a:r>
            <a:r>
              <a:rPr lang="en-US" b="1">
                <a:cs typeface="Times New Roman" pitchFamily="18" charset="0"/>
              </a:rPr>
              <a:t>V</a:t>
            </a:r>
            <a:r>
              <a:rPr lang="en-US">
                <a:cs typeface="Times New Roman" pitchFamily="18" charset="0"/>
              </a:rPr>
              <a:t> = </a:t>
            </a:r>
            <a:r>
              <a:rPr lang="en-US" b="1">
                <a:cs typeface="Times New Roman" pitchFamily="18" charset="0"/>
              </a:rPr>
              <a:t>CC’</a:t>
            </a:r>
          </a:p>
          <a:p>
            <a:pPr>
              <a:spcBef>
                <a:spcPct val="50000"/>
              </a:spcBef>
            </a:pPr>
            <a:r>
              <a:rPr lang="en-US">
                <a:cs typeface="Times New Roman" pitchFamily="18" charset="0"/>
              </a:rPr>
              <a:t>Compute partial effects </a:t>
            </a:r>
            <a:r>
              <a:rPr lang="en-US" b="1">
                <a:cs typeface="Times New Roman" pitchFamily="18" charset="0"/>
              </a:rPr>
              <a:t>d</a:t>
            </a:r>
            <a:r>
              <a:rPr lang="en-US">
                <a:cs typeface="Times New Roman" pitchFamily="18" charset="0"/>
              </a:rPr>
              <a:t>(r) using </a:t>
            </a:r>
            <a:r>
              <a:rPr lang="en-US" b="1">
                <a:cs typeface="Times New Roman" pitchFamily="18" charset="0"/>
              </a:rPr>
              <a:t>b</a:t>
            </a:r>
            <a:r>
              <a:rPr lang="en-US">
                <a:cs typeface="Times New Roman" pitchFamily="18" charset="0"/>
              </a:rPr>
              <a:t>(r)</a:t>
            </a:r>
          </a:p>
          <a:p>
            <a:pPr>
              <a:spcBef>
                <a:spcPct val="50000"/>
              </a:spcBef>
            </a:pPr>
            <a:r>
              <a:rPr lang="en-US">
                <a:cs typeface="Times New Roman" pitchFamily="18" charset="0"/>
              </a:rPr>
              <a:t>Compute the sample variance of </a:t>
            </a:r>
            <a:r>
              <a:rPr lang="en-US" b="1">
                <a:cs typeface="Times New Roman" pitchFamily="18" charset="0"/>
              </a:rPr>
              <a:t>d</a:t>
            </a:r>
            <a:r>
              <a:rPr lang="en-US">
                <a:cs typeface="Times New Roman" pitchFamily="18" charset="0"/>
              </a:rPr>
              <a:t>(r),r=1,…,R</a:t>
            </a:r>
          </a:p>
          <a:p>
            <a:pPr>
              <a:spcBef>
                <a:spcPct val="50000"/>
              </a:spcBef>
            </a:pPr>
            <a:r>
              <a:rPr lang="en-US">
                <a:cs typeface="Times New Roman" pitchFamily="18" charset="0"/>
              </a:rPr>
              <a:t>Use the sample standard deviations of the R observations to estimate the sampling standard errors for the partial effects.</a:t>
            </a:r>
            <a:endParaRPr lang="el-GR">
              <a:cs typeface="Times New Roman" pitchFamily="18" charset="0"/>
            </a:endParaRPr>
          </a:p>
        </p:txBody>
      </p:sp>
      <p:pic>
        <p:nvPicPr>
          <p:cNvPr id="38916" name="Picture 5"/>
          <p:cNvPicPr>
            <a:picLocks noChangeAspect="1" noChangeArrowheads="1"/>
          </p:cNvPicPr>
          <p:nvPr/>
        </p:nvPicPr>
        <p:blipFill>
          <a:blip r:embed="rId3" cstate="print"/>
          <a:srcRect/>
          <a:stretch>
            <a:fillRect/>
          </a:stretch>
        </p:blipFill>
        <p:spPr bwMode="auto">
          <a:xfrm>
            <a:off x="5029200" y="1857375"/>
            <a:ext cx="3829050" cy="378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685800"/>
            <a:ext cx="8229600" cy="1139825"/>
          </a:xfrm>
        </p:spPr>
        <p:txBody>
          <a:bodyPr/>
          <a:lstStyle/>
          <a:p>
            <a:pPr algn="ctr" eaLnBrk="1" hangingPunct="1"/>
            <a:r>
              <a:rPr lang="en-US" b="1" dirty="0" err="1" smtClean="0">
                <a:solidFill>
                  <a:srgbClr val="7030A0"/>
                </a:solidFill>
              </a:rPr>
              <a:t>Krinsky</a:t>
            </a:r>
            <a:r>
              <a:rPr lang="en-US" b="1" dirty="0" smtClean="0">
                <a:solidFill>
                  <a:srgbClr val="7030A0"/>
                </a:solidFill>
              </a:rPr>
              <a:t> and Robb</a:t>
            </a:r>
          </a:p>
        </p:txBody>
      </p:sp>
      <p:pic>
        <p:nvPicPr>
          <p:cNvPr id="39939" name="Picture 5"/>
          <p:cNvPicPr>
            <a:picLocks noChangeAspect="1" noChangeArrowheads="1"/>
          </p:cNvPicPr>
          <p:nvPr/>
        </p:nvPicPr>
        <p:blipFill>
          <a:blip r:embed="rId3" cstate="print"/>
          <a:srcRect/>
          <a:stretch>
            <a:fillRect/>
          </a:stretch>
        </p:blipFill>
        <p:spPr bwMode="auto">
          <a:xfrm>
            <a:off x="6400800" y="2362200"/>
            <a:ext cx="2497138" cy="3048000"/>
          </a:xfrm>
          <a:prstGeom prst="rect">
            <a:avLst/>
          </a:prstGeom>
          <a:noFill/>
          <a:ln w="9525">
            <a:noFill/>
            <a:miter lim="800000"/>
            <a:headEnd/>
            <a:tailEnd/>
          </a:ln>
        </p:spPr>
      </p:pic>
      <p:pic>
        <p:nvPicPr>
          <p:cNvPr id="39940" name="Picture 6"/>
          <p:cNvPicPr>
            <a:picLocks noChangeAspect="1" noChangeArrowheads="1"/>
          </p:cNvPicPr>
          <p:nvPr/>
        </p:nvPicPr>
        <p:blipFill>
          <a:blip r:embed="rId4" cstate="print"/>
          <a:srcRect/>
          <a:stretch>
            <a:fillRect/>
          </a:stretch>
        </p:blipFill>
        <p:spPr bwMode="auto">
          <a:xfrm>
            <a:off x="457200" y="2209800"/>
            <a:ext cx="5707063" cy="3305175"/>
          </a:xfrm>
          <a:prstGeom prst="rect">
            <a:avLst/>
          </a:prstGeom>
          <a:noFill/>
          <a:ln w="9525">
            <a:noFill/>
            <a:miter lim="800000"/>
            <a:headEnd/>
            <a:tailEnd/>
          </a:ln>
        </p:spPr>
      </p:pic>
      <p:sp>
        <p:nvSpPr>
          <p:cNvPr id="39941" name="Line 7"/>
          <p:cNvSpPr>
            <a:spLocks noChangeShapeType="1"/>
          </p:cNvSpPr>
          <p:nvPr/>
        </p:nvSpPr>
        <p:spPr bwMode="auto">
          <a:xfrm flipV="1">
            <a:off x="6172200" y="3581400"/>
            <a:ext cx="1905000" cy="914400"/>
          </a:xfrm>
          <a:prstGeom prst="line">
            <a:avLst/>
          </a:prstGeom>
          <a:noFill/>
          <a:ln w="19050">
            <a:solidFill>
              <a:srgbClr val="FF3300"/>
            </a:solidFill>
            <a:round/>
            <a:headEnd/>
            <a:tailEnd type="triangle" w="med" len="med"/>
          </a:ln>
        </p:spPr>
        <p:txBody>
          <a:bodyPr wrap="none"/>
          <a:lstStyle/>
          <a:p>
            <a:endParaRPr lang="en-US"/>
          </a:p>
        </p:txBody>
      </p:sp>
      <p:sp>
        <p:nvSpPr>
          <p:cNvPr id="39942" name="Line 8"/>
          <p:cNvSpPr>
            <a:spLocks noChangeShapeType="1"/>
          </p:cNvSpPr>
          <p:nvPr/>
        </p:nvSpPr>
        <p:spPr bwMode="auto">
          <a:xfrm flipV="1">
            <a:off x="6172200" y="4343400"/>
            <a:ext cx="1828800" cy="381000"/>
          </a:xfrm>
          <a:prstGeom prst="line">
            <a:avLst/>
          </a:prstGeom>
          <a:noFill/>
          <a:ln w="19050">
            <a:solidFill>
              <a:srgbClr val="FF3300"/>
            </a:solidFill>
            <a:round/>
            <a:headEnd/>
            <a:tailEnd type="triangle" w="med" len="med"/>
          </a:ln>
        </p:spPr>
        <p:txBody>
          <a:bodyPr wrap="none"/>
          <a:lstStyle/>
          <a:p>
            <a:endParaRPr lang="en-US"/>
          </a:p>
        </p:txBody>
      </p:sp>
      <p:sp>
        <p:nvSpPr>
          <p:cNvPr id="39943" name="Line 9"/>
          <p:cNvSpPr>
            <a:spLocks noChangeShapeType="1"/>
          </p:cNvSpPr>
          <p:nvPr/>
        </p:nvSpPr>
        <p:spPr bwMode="auto">
          <a:xfrm>
            <a:off x="6172200" y="4876800"/>
            <a:ext cx="1905000" cy="76200"/>
          </a:xfrm>
          <a:prstGeom prst="line">
            <a:avLst/>
          </a:prstGeom>
          <a:noFill/>
          <a:ln w="19050">
            <a:solidFill>
              <a:srgbClr val="FF3300"/>
            </a:solidFill>
            <a:round/>
            <a:headEnd/>
            <a:tailEnd type="triangle" w="med" len="med"/>
          </a:ln>
        </p:spPr>
        <p:txBody>
          <a:bodyPr wrap="none"/>
          <a:lstStyle/>
          <a:p>
            <a:endParaRPr lang="en-US"/>
          </a:p>
        </p:txBody>
      </p:sp>
      <p:sp>
        <p:nvSpPr>
          <p:cNvPr id="39944" name="Rectangle 10"/>
          <p:cNvSpPr>
            <a:spLocks noChangeArrowheads="1"/>
          </p:cNvSpPr>
          <p:nvPr/>
        </p:nvSpPr>
        <p:spPr bwMode="auto">
          <a:xfrm>
            <a:off x="533400" y="4419600"/>
            <a:ext cx="5638800" cy="6096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
        <p:nvSpPr>
          <p:cNvPr id="39945" name="Text Box 11"/>
          <p:cNvSpPr txBox="1">
            <a:spLocks noChangeArrowheads="1"/>
          </p:cNvSpPr>
          <p:nvPr/>
        </p:nvSpPr>
        <p:spPr bwMode="auto">
          <a:xfrm>
            <a:off x="6426200" y="1981200"/>
            <a:ext cx="2438400" cy="385763"/>
          </a:xfrm>
          <a:prstGeom prst="rect">
            <a:avLst/>
          </a:prstGeom>
          <a:noFill/>
          <a:ln w="19050">
            <a:solidFill>
              <a:schemeClr val="tx1"/>
            </a:solidFill>
            <a:miter lim="800000"/>
            <a:headEnd/>
            <a:tailEnd/>
          </a:ln>
        </p:spPr>
        <p:txBody>
          <a:bodyPr>
            <a:spAutoFit/>
          </a:bodyPr>
          <a:lstStyle/>
          <a:p>
            <a:pPr algn="ctr">
              <a:spcBef>
                <a:spcPct val="50000"/>
              </a:spcBef>
            </a:pPr>
            <a:r>
              <a:rPr lang="en-US"/>
              <a:t>Delta Method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04800" y="841375"/>
            <a:ext cx="8229600" cy="1139825"/>
          </a:xfrm>
        </p:spPr>
        <p:txBody>
          <a:bodyPr/>
          <a:lstStyle/>
          <a:p>
            <a:pPr algn="ctr" eaLnBrk="1" hangingPunct="1"/>
            <a:r>
              <a:rPr lang="en-US" b="1" dirty="0" smtClean="0">
                <a:solidFill>
                  <a:srgbClr val="7030A0"/>
                </a:solidFill>
              </a:rPr>
              <a:t>Partial Effect for Nonlinear Terms</a:t>
            </a:r>
          </a:p>
        </p:txBody>
      </p:sp>
      <p:graphicFrame>
        <p:nvGraphicFramePr>
          <p:cNvPr id="6146" name="Object 4"/>
          <p:cNvGraphicFramePr>
            <a:graphicFrameLocks noChangeAspect="1"/>
          </p:cNvGraphicFramePr>
          <p:nvPr/>
        </p:nvGraphicFramePr>
        <p:xfrm>
          <a:off x="517525" y="2057400"/>
          <a:ext cx="8185150" cy="3248025"/>
        </p:xfrm>
        <a:graphic>
          <a:graphicData uri="http://schemas.openxmlformats.org/presentationml/2006/ole">
            <p:oleObj spid="_x0000_s4122" name="Equation" r:id="rId4" imgW="4254500" imgH="1689100" progId="Equation.DSMT4">
              <p:embed/>
            </p:oleObj>
          </a:graphicData>
        </a:graphic>
      </p:graphicFrame>
      <p:graphicFrame>
        <p:nvGraphicFramePr>
          <p:cNvPr id="2" name="Object 3"/>
          <p:cNvGraphicFramePr>
            <a:graphicFrameLocks noChangeAspect="1"/>
          </p:cNvGraphicFramePr>
          <p:nvPr>
            <p:extLst>
              <p:ext uri="{D42A27DB-BD31-4B8C-83A1-F6EECF244321}">
                <p14:modId xmlns:p14="http://schemas.microsoft.com/office/powerpoint/2010/main" xmlns="" val="108672363"/>
              </p:ext>
            </p:extLst>
          </p:nvPr>
        </p:nvGraphicFramePr>
        <p:xfrm>
          <a:off x="533400" y="5486400"/>
          <a:ext cx="8181032" cy="762000"/>
        </p:xfrm>
        <a:graphic>
          <a:graphicData uri="http://schemas.openxmlformats.org/presentationml/2006/ole">
            <p:oleObj spid="_x0000_s4123" name="Equation" r:id="rId5" imgW="4635500" imgH="43180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533400" y="990600"/>
            <a:ext cx="8458200" cy="1139825"/>
          </a:xfrm>
        </p:spPr>
        <p:txBody>
          <a:bodyPr/>
          <a:lstStyle/>
          <a:p>
            <a:pPr eaLnBrk="1" hangingPunct="1"/>
            <a:r>
              <a:rPr lang="en-US" sz="2400" dirty="0" smtClean="0">
                <a:solidFill>
                  <a:srgbClr val="7030A0"/>
                </a:solidFill>
              </a:rPr>
              <a:t>Average Partial Effect: Averaged over Sample Incomes and Genders for Specific Values of Age</a:t>
            </a:r>
          </a:p>
        </p:txBody>
      </p:sp>
      <p:pic>
        <p:nvPicPr>
          <p:cNvPr id="454657" name="Picture 1"/>
          <p:cNvPicPr>
            <a:picLocks noChangeAspect="1" noChangeArrowheads="1"/>
          </p:cNvPicPr>
          <p:nvPr/>
        </p:nvPicPr>
        <p:blipFill>
          <a:blip r:embed="rId3" cstate="print"/>
          <a:srcRect/>
          <a:stretch>
            <a:fillRect/>
          </a:stretch>
        </p:blipFill>
        <p:spPr bwMode="auto">
          <a:xfrm>
            <a:off x="1143000" y="2362200"/>
            <a:ext cx="6897129"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914400" y="2819400"/>
            <a:ext cx="7696200" cy="990600"/>
          </a:xfrm>
        </p:spPr>
        <p:txBody>
          <a:bodyPr/>
          <a:lstStyle/>
          <a:p>
            <a:pPr marL="0" indent="0" eaLnBrk="1" hangingPunct="1"/>
            <a:r>
              <a:rPr lang="en-US" sz="4400" b="1" smtClean="0">
                <a:latin typeface="Arial" charset="0"/>
              </a:rPr>
              <a:t>Endogeneity</a:t>
            </a:r>
            <a:endParaRPr lang="en-US" sz="4400" b="1" dirty="0" smtClean="0">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609600"/>
            <a:ext cx="8229600" cy="530225"/>
          </a:xfrm>
        </p:spPr>
        <p:txBody>
          <a:bodyPr/>
          <a:lstStyle/>
          <a:p>
            <a:pPr algn="ctr" eaLnBrk="1" hangingPunct="1"/>
            <a:r>
              <a:rPr lang="en-US" b="1" dirty="0" smtClean="0">
                <a:solidFill>
                  <a:srgbClr val="7030A0"/>
                </a:solidFill>
              </a:rPr>
              <a:t>Endogenous RHS Variable</a:t>
            </a:r>
          </a:p>
        </p:txBody>
      </p:sp>
      <p:sp>
        <p:nvSpPr>
          <p:cNvPr id="55299" name="Rectangle 3"/>
          <p:cNvSpPr>
            <a:spLocks noGrp="1" noChangeArrowheads="1"/>
          </p:cNvSpPr>
          <p:nvPr>
            <p:ph idx="1"/>
          </p:nvPr>
        </p:nvSpPr>
        <p:spPr>
          <a:xfrm>
            <a:off x="533400" y="1447800"/>
            <a:ext cx="8077200" cy="4530725"/>
          </a:xfrm>
        </p:spPr>
        <p:txBody>
          <a:bodyPr/>
          <a:lstStyle/>
          <a:p>
            <a:pPr eaLnBrk="1" hangingPunct="1"/>
            <a:r>
              <a:rPr lang="en-US" dirty="0" smtClean="0"/>
              <a:t>U*  </a:t>
            </a:r>
            <a:r>
              <a:rPr lang="en-US" dirty="0" smtClean="0">
                <a:latin typeface="+mj-lt"/>
              </a:rPr>
              <a:t>=</a:t>
            </a:r>
            <a:r>
              <a:rPr lang="en-US" dirty="0" smtClean="0"/>
              <a:t> </a:t>
            </a:r>
            <a:r>
              <a:rPr lang="el-GR" b="1" dirty="0" smtClean="0"/>
              <a:t>β</a:t>
            </a:r>
            <a:r>
              <a:rPr lang="en-US" b="1" dirty="0" smtClean="0"/>
              <a:t>’x</a:t>
            </a:r>
            <a:r>
              <a:rPr lang="en-US" dirty="0" smtClean="0"/>
              <a:t> + </a:t>
            </a:r>
            <a:r>
              <a:rPr lang="el-GR" dirty="0" smtClean="0">
                <a:latin typeface="Arial" charset="0"/>
                <a:cs typeface="Arial" charset="0"/>
              </a:rPr>
              <a:t>θ</a:t>
            </a:r>
            <a:r>
              <a:rPr lang="en-US" dirty="0" smtClean="0">
                <a:latin typeface="Arial" charset="0"/>
                <a:cs typeface="Arial" charset="0"/>
              </a:rPr>
              <a:t>h +</a:t>
            </a:r>
            <a:r>
              <a:rPr lang="en-US" dirty="0" smtClean="0"/>
              <a:t> </a:t>
            </a:r>
            <a:r>
              <a:rPr lang="el-GR" dirty="0" smtClean="0"/>
              <a:t>ε</a:t>
            </a:r>
            <a:r>
              <a:rPr lang="en-US" dirty="0" smtClean="0"/>
              <a:t/>
            </a:r>
            <a:br>
              <a:rPr lang="en-US" dirty="0" smtClean="0"/>
            </a:br>
            <a:r>
              <a:rPr lang="en-US" dirty="0" smtClean="0">
                <a:latin typeface="Arial" charset="0"/>
              </a:rPr>
              <a:t>y     = 1[U* &gt; 0]</a:t>
            </a:r>
          </a:p>
          <a:p>
            <a:pPr eaLnBrk="1" hangingPunct="1">
              <a:buFont typeface="Wingdings" pitchFamily="2" charset="2"/>
              <a:buNone/>
            </a:pPr>
            <a:r>
              <a:rPr lang="en-US" dirty="0" smtClean="0"/>
              <a:t>   </a:t>
            </a:r>
            <a:r>
              <a:rPr lang="en-US" dirty="0" smtClean="0">
                <a:latin typeface="Arial" charset="0"/>
              </a:rPr>
              <a:t>E[</a:t>
            </a:r>
            <a:r>
              <a:rPr lang="el-GR" dirty="0" smtClean="0">
                <a:latin typeface="Arial" charset="0"/>
              </a:rPr>
              <a:t>ε</a:t>
            </a:r>
            <a:r>
              <a:rPr lang="en-US" dirty="0" smtClean="0">
                <a:latin typeface="Arial" charset="0"/>
              </a:rPr>
              <a:t>|h] ≠ 0 (h is endogenous)</a:t>
            </a:r>
          </a:p>
          <a:p>
            <a:pPr lvl="1"/>
            <a:r>
              <a:rPr lang="en-US" smtClean="0">
                <a:latin typeface="Arial" charset="0"/>
              </a:rPr>
              <a:t>Case 1: h is binary = a treatment effect</a:t>
            </a:r>
          </a:p>
          <a:p>
            <a:pPr lvl="1" eaLnBrk="1" hangingPunct="1"/>
            <a:r>
              <a:rPr lang="en-US" smtClean="0">
                <a:latin typeface="Arial" charset="0"/>
              </a:rPr>
              <a:t>Case 2: </a:t>
            </a:r>
            <a:r>
              <a:rPr lang="en-US" dirty="0" smtClean="0">
                <a:latin typeface="Arial" charset="0"/>
              </a:rPr>
              <a:t>h is continuous</a:t>
            </a:r>
          </a:p>
          <a:p>
            <a:pPr eaLnBrk="1" hangingPunct="1"/>
            <a:r>
              <a:rPr lang="en-US" smtClean="0">
                <a:latin typeface="Arial" charset="0"/>
              </a:rPr>
              <a:t>Approaches</a:t>
            </a:r>
            <a:endParaRPr lang="en-US" dirty="0" smtClean="0">
              <a:latin typeface="Arial" charset="0"/>
            </a:endParaRPr>
          </a:p>
          <a:p>
            <a:pPr lvl="1" eaLnBrk="1" hangingPunct="1"/>
            <a:r>
              <a:rPr lang="en-US" dirty="0" smtClean="0">
                <a:latin typeface="Arial" charset="0"/>
              </a:rPr>
              <a:t>Parametric: Maximum Likelihood</a:t>
            </a:r>
          </a:p>
          <a:p>
            <a:pPr lvl="1" eaLnBrk="1" hangingPunct="1"/>
            <a:r>
              <a:rPr lang="en-US" dirty="0" err="1" smtClean="0">
                <a:latin typeface="Arial" charset="0"/>
              </a:rPr>
              <a:t>Semiparametric</a:t>
            </a:r>
            <a:r>
              <a:rPr lang="en-US" dirty="0" smtClean="0">
                <a:latin typeface="Arial" charset="0"/>
              </a:rPr>
              <a:t> (not developed here): </a:t>
            </a:r>
          </a:p>
          <a:p>
            <a:pPr lvl="2" eaLnBrk="1" hangingPunct="1"/>
            <a:r>
              <a:rPr lang="en-US" dirty="0" smtClean="0">
                <a:latin typeface="Arial" charset="0"/>
              </a:rPr>
              <a:t>GMM</a:t>
            </a:r>
          </a:p>
          <a:p>
            <a:pPr lvl="2" eaLnBrk="1" hangingPunct="1"/>
            <a:r>
              <a:rPr lang="en-US" dirty="0" smtClean="0">
                <a:latin typeface="Arial" charset="0"/>
              </a:rPr>
              <a:t>Various approaches for </a:t>
            </a:r>
            <a:r>
              <a:rPr lang="en-US" smtClean="0">
                <a:latin typeface="Arial" charset="0"/>
              </a:rPr>
              <a:t>case </a:t>
            </a:r>
            <a:r>
              <a:rPr lang="en-US" smtClean="0">
                <a:latin typeface="Arial" charset="0"/>
              </a:rPr>
              <a:t>2</a:t>
            </a:r>
          </a:p>
          <a:p>
            <a:pPr lvl="1"/>
            <a:r>
              <a:rPr lang="en-US" smtClean="0">
                <a:latin typeface="Arial" charset="0"/>
              </a:rPr>
              <a:t>2 Stage least squares – a good approximation?</a:t>
            </a:r>
            <a:endParaRPr lang="en-US" dirty="0" smtClean="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838200"/>
            <a:ext cx="8229600" cy="530225"/>
          </a:xfrm>
        </p:spPr>
        <p:txBody>
          <a:bodyPr/>
          <a:lstStyle/>
          <a:p>
            <a:pPr algn="ctr" eaLnBrk="1" hangingPunct="1"/>
            <a:r>
              <a:rPr lang="en-US" b="1" dirty="0" smtClean="0"/>
              <a:t>Endogenous Binary Variable</a:t>
            </a:r>
          </a:p>
        </p:txBody>
      </p:sp>
      <p:sp>
        <p:nvSpPr>
          <p:cNvPr id="60419" name="Rectangle 3"/>
          <p:cNvSpPr>
            <a:spLocks noGrp="1" noChangeArrowheads="1"/>
          </p:cNvSpPr>
          <p:nvPr>
            <p:ph idx="1"/>
          </p:nvPr>
        </p:nvSpPr>
        <p:spPr>
          <a:xfrm>
            <a:off x="533400" y="1752600"/>
            <a:ext cx="8458200" cy="4191000"/>
          </a:xfrm>
        </p:spPr>
        <p:txBody>
          <a:bodyPr/>
          <a:lstStyle/>
          <a:p>
            <a:pPr eaLnBrk="1" hangingPunct="1">
              <a:lnSpc>
                <a:spcPct val="90000"/>
              </a:lnSpc>
              <a:buFont typeface="Wingdings" pitchFamily="2" charset="2"/>
              <a:buNone/>
            </a:pPr>
            <a:r>
              <a:rPr lang="en-US" smtClean="0"/>
              <a:t>   U*   =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t>y     = 1[U* &gt; 0]</a:t>
            </a:r>
            <a:br>
              <a:rPr lang="en-US" smtClean="0"/>
            </a:br>
            <a:r>
              <a:rPr lang="en-US" smtClean="0">
                <a:solidFill>
                  <a:srgbClr val="FF3300"/>
                </a:solidFill>
              </a:rPr>
              <a:t>h*   = </a:t>
            </a:r>
            <a:r>
              <a:rPr lang="el-GR" b="1" smtClean="0">
                <a:solidFill>
                  <a:srgbClr val="FF3300"/>
                </a:solidFill>
              </a:rPr>
              <a:t>α</a:t>
            </a:r>
            <a:r>
              <a:rPr lang="en-US" b="1" smtClean="0">
                <a:solidFill>
                  <a:srgbClr val="FF3300"/>
                </a:solidFill>
              </a:rPr>
              <a:t>’z</a:t>
            </a:r>
            <a:r>
              <a:rPr lang="en-US" smtClean="0">
                <a:solidFill>
                  <a:srgbClr val="FF3300"/>
                </a:solidFill>
              </a:rPr>
              <a:t>        + u</a:t>
            </a:r>
            <a:br>
              <a:rPr lang="en-US" smtClean="0">
                <a:solidFill>
                  <a:srgbClr val="FF3300"/>
                </a:solidFill>
              </a:rPr>
            </a:br>
            <a:r>
              <a:rPr lang="en-US" smtClean="0">
                <a:solidFill>
                  <a:srgbClr val="FF3300"/>
                </a:solidFill>
              </a:rPr>
              <a:t>h     = 1[h* &gt; 0]</a:t>
            </a:r>
            <a:endParaRPr lang="el-GR" smtClean="0">
              <a:solidFill>
                <a:srgbClr val="FF3300"/>
              </a:solidFill>
            </a:endParaRPr>
          </a:p>
          <a:p>
            <a:pPr eaLnBrk="1" hangingPunct="1">
              <a:lnSpc>
                <a:spcPct val="90000"/>
              </a:lnSpc>
              <a:buFont typeface="Wingdings" pitchFamily="2" charset="2"/>
              <a:buNone/>
            </a:pPr>
            <a:r>
              <a:rPr lang="en-US" smtClean="0"/>
              <a:t>   E[</a:t>
            </a:r>
            <a:r>
              <a:rPr lang="el-GR" smtClean="0"/>
              <a:t>ε</a:t>
            </a:r>
            <a:r>
              <a:rPr lang="en-US" smtClean="0"/>
              <a:t>|h*] ≠ 0 </a:t>
            </a:r>
            <a:r>
              <a:rPr lang="en-US" smtClean="0">
                <a:sym typeface="Wingdings" pitchFamily="2" charset="2"/>
              </a:rPr>
              <a:t> Cov[u, </a:t>
            </a:r>
            <a:r>
              <a:rPr lang="el-GR" smtClean="0"/>
              <a:t>ε</a:t>
            </a:r>
            <a:r>
              <a:rPr lang="en-US" smtClean="0">
                <a:sym typeface="Wingdings" pitchFamily="2" charset="2"/>
              </a:rPr>
              <a:t>] </a:t>
            </a:r>
            <a:r>
              <a:rPr lang="en-US" smtClean="0"/>
              <a:t>≠ 0</a:t>
            </a:r>
          </a:p>
          <a:p>
            <a:pPr eaLnBrk="1" hangingPunct="1">
              <a:lnSpc>
                <a:spcPct val="90000"/>
              </a:lnSpc>
              <a:buFont typeface="Wingdings" pitchFamily="2" charset="2"/>
              <a:buNone/>
            </a:pPr>
            <a:r>
              <a:rPr lang="en-US" smtClean="0"/>
              <a:t>   Additional Assumptions:</a:t>
            </a:r>
          </a:p>
          <a:p>
            <a:pPr eaLnBrk="1" hangingPunct="1">
              <a:lnSpc>
                <a:spcPct val="90000"/>
              </a:lnSpc>
              <a:buFont typeface="Wingdings" pitchFamily="2" charset="2"/>
              <a:buNone/>
            </a:pPr>
            <a:r>
              <a:rPr lang="en-US" smtClean="0"/>
              <a:t>   (u,</a:t>
            </a:r>
            <a:r>
              <a:rPr lang="el-GR" smtClean="0"/>
              <a:t>ε</a:t>
            </a:r>
            <a:r>
              <a:rPr lang="en-US" smtClean="0"/>
              <a:t>)  ~  N[(0,0),(</a:t>
            </a:r>
            <a:r>
              <a:rPr lang="el-GR" smtClean="0"/>
              <a:t>σ</a:t>
            </a:r>
            <a:r>
              <a:rPr lang="en-US" baseline="-25000" smtClean="0"/>
              <a:t>u</a:t>
            </a:r>
            <a:r>
              <a:rPr lang="en-US" baseline="30000" smtClean="0"/>
              <a:t>2</a:t>
            </a:r>
            <a:r>
              <a:rPr lang="en-US" smtClean="0"/>
              <a:t>, </a:t>
            </a:r>
            <a:r>
              <a:rPr lang="el-GR" smtClean="0"/>
              <a:t>ρσ</a:t>
            </a:r>
            <a:r>
              <a:rPr lang="en-US" baseline="-25000" smtClean="0"/>
              <a:t>u</a:t>
            </a:r>
            <a:r>
              <a:rPr lang="en-US" smtClean="0"/>
              <a:t>, 1)]</a:t>
            </a:r>
          </a:p>
          <a:p>
            <a:pPr eaLnBrk="1" hangingPunct="1">
              <a:lnSpc>
                <a:spcPct val="90000"/>
              </a:lnSpc>
              <a:buFont typeface="Wingdings" pitchFamily="2" charset="2"/>
              <a:buNone/>
            </a:pPr>
            <a:r>
              <a:rPr lang="en-US" smtClean="0"/>
              <a:t>   </a:t>
            </a:r>
            <a:r>
              <a:rPr lang="en-US" b="1" smtClean="0">
                <a:latin typeface="Arial" charset="0"/>
              </a:rPr>
              <a:t>z</a:t>
            </a:r>
            <a:r>
              <a:rPr lang="en-US" smtClean="0">
                <a:latin typeface="Arial" charset="0"/>
              </a:rPr>
              <a:t>          =  a valid set of exogenous</a:t>
            </a:r>
            <a:br>
              <a:rPr lang="en-US" smtClean="0">
                <a:latin typeface="Arial" charset="0"/>
              </a:rPr>
            </a:br>
            <a:r>
              <a:rPr lang="en-US" smtClean="0">
                <a:latin typeface="Arial" charset="0"/>
              </a:rPr>
              <a:t>                variables, uncorrelated with (u,</a:t>
            </a:r>
            <a:r>
              <a:rPr lang="el-GR" smtClean="0"/>
              <a:t>ε</a:t>
            </a:r>
            <a:r>
              <a:rPr lang="en-US" smtClean="0"/>
              <a:t>)</a:t>
            </a:r>
          </a:p>
        </p:txBody>
      </p:sp>
      <p:sp>
        <p:nvSpPr>
          <p:cNvPr id="4" name="Rectangle 3"/>
          <p:cNvSpPr/>
          <p:nvPr/>
        </p:nvSpPr>
        <p:spPr bwMode="auto">
          <a:xfrm>
            <a:off x="4191000" y="1828800"/>
            <a:ext cx="304800" cy="1219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5105400" y="2133600"/>
            <a:ext cx="3581400" cy="523220"/>
          </a:xfrm>
          <a:prstGeom prst="rect">
            <a:avLst/>
          </a:prstGeom>
          <a:noFill/>
          <a:ln w="28575">
            <a:solidFill>
              <a:schemeClr val="tx1"/>
            </a:solidFill>
          </a:ln>
        </p:spPr>
        <p:txBody>
          <a:bodyPr wrap="square" rtlCol="0">
            <a:spAutoFit/>
          </a:bodyPr>
          <a:lstStyle/>
          <a:p>
            <a:r>
              <a:rPr lang="en-US" sz="1400" b="1" smtClean="0">
                <a:latin typeface="+mj-lt"/>
              </a:rPr>
              <a:t>Correlation = </a:t>
            </a:r>
            <a:r>
              <a:rPr lang="el-GR" sz="1400" b="1" smtClean="0">
                <a:latin typeface="+mj-lt"/>
              </a:rPr>
              <a:t>ρ</a:t>
            </a:r>
            <a:r>
              <a:rPr lang="en-US" sz="1400" b="1" smtClean="0">
                <a:latin typeface="+mj-lt"/>
              </a:rPr>
              <a:t>.</a:t>
            </a:r>
          </a:p>
          <a:p>
            <a:r>
              <a:rPr lang="en-US" sz="1400" b="1" smtClean="0">
                <a:latin typeface="+mj-lt"/>
              </a:rPr>
              <a:t>This is the source of the endogeneity  </a:t>
            </a:r>
            <a:endParaRPr lang="en-US" sz="1400" b="1">
              <a:latin typeface="+mj-lt"/>
            </a:endParaRPr>
          </a:p>
        </p:txBody>
      </p:sp>
      <p:sp>
        <p:nvSpPr>
          <p:cNvPr id="6" name="Rectangle 5"/>
          <p:cNvSpPr/>
          <p:nvPr/>
        </p:nvSpPr>
        <p:spPr>
          <a:xfrm>
            <a:off x="4616908" y="2209800"/>
            <a:ext cx="412292" cy="369332"/>
          </a:xfrm>
          <a:prstGeom prst="rect">
            <a:avLst/>
          </a:prstGeom>
        </p:spPr>
        <p:txBody>
          <a:bodyPr wrap="none">
            <a:spAutoFit/>
          </a:bodyPr>
          <a:lstStyle/>
          <a:p>
            <a:r>
              <a:rPr lang="en-US" b="1" smtClean="0">
                <a:solidFill>
                  <a:srgbClr val="FF0000"/>
                </a:solidFill>
                <a:sym typeface="Symbol"/>
              </a:rPr>
              <a:t></a:t>
            </a:r>
            <a:endParaRPr lang="en-US"/>
          </a:p>
        </p:txBody>
      </p:sp>
      <p:sp>
        <p:nvSpPr>
          <p:cNvPr id="7" name="TextBox 6"/>
          <p:cNvSpPr txBox="1"/>
          <p:nvPr/>
        </p:nvSpPr>
        <p:spPr>
          <a:xfrm>
            <a:off x="1143000" y="5791200"/>
            <a:ext cx="7315200" cy="338554"/>
          </a:xfrm>
          <a:prstGeom prst="rect">
            <a:avLst/>
          </a:prstGeom>
          <a:noFill/>
        </p:spPr>
        <p:txBody>
          <a:bodyPr wrap="square" rtlCol="0">
            <a:spAutoFit/>
          </a:bodyPr>
          <a:lstStyle/>
          <a:p>
            <a:r>
              <a:rPr lang="en-US" sz="1600" b="1" smtClean="0">
                <a:solidFill>
                  <a:srgbClr val="FF0000"/>
                </a:solidFill>
                <a:latin typeface="+mj-lt"/>
              </a:rPr>
              <a:t>This is not IV estimation. Z may be uncorrelated with X without problems.</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533400" y="609600"/>
            <a:ext cx="8229600" cy="685800"/>
          </a:xfrm>
        </p:spPr>
        <p:txBody>
          <a:bodyPr/>
          <a:lstStyle/>
          <a:p>
            <a:pPr algn="ctr" eaLnBrk="1" hangingPunct="1"/>
            <a:r>
              <a:rPr lang="en-US" b="1" dirty="0" smtClean="0"/>
              <a:t>Endogenous Binary Variable</a:t>
            </a:r>
          </a:p>
        </p:txBody>
      </p:sp>
      <p:graphicFrame>
        <p:nvGraphicFramePr>
          <p:cNvPr id="11266" name="Object 4"/>
          <p:cNvGraphicFramePr>
            <a:graphicFrameLocks noChangeAspect="1"/>
          </p:cNvGraphicFramePr>
          <p:nvPr/>
        </p:nvGraphicFramePr>
        <p:xfrm>
          <a:off x="1371600" y="1600200"/>
          <a:ext cx="7162800" cy="2024063"/>
        </p:xfrm>
        <a:graphic>
          <a:graphicData uri="http://schemas.openxmlformats.org/presentationml/2006/ole">
            <p:oleObj spid="_x0000_s8206" name="Equation" r:id="rId4" imgW="2921000" imgH="825500" progId="Equation.DSMT4">
              <p:embed/>
            </p:oleObj>
          </a:graphicData>
        </a:graphic>
      </p:graphicFrame>
      <p:pic>
        <p:nvPicPr>
          <p:cNvPr id="11268" name="Picture 5"/>
          <p:cNvPicPr>
            <a:picLocks noChangeAspect="1" noChangeArrowheads="1"/>
          </p:cNvPicPr>
          <p:nvPr/>
        </p:nvPicPr>
        <p:blipFill>
          <a:blip r:embed="rId5" cstate="print"/>
          <a:srcRect/>
          <a:stretch>
            <a:fillRect/>
          </a:stretch>
        </p:blipFill>
        <p:spPr bwMode="auto">
          <a:xfrm>
            <a:off x="533400" y="4267200"/>
            <a:ext cx="3657600" cy="1998663"/>
          </a:xfrm>
          <a:prstGeom prst="rect">
            <a:avLst/>
          </a:prstGeom>
          <a:noFill/>
          <a:ln w="9525">
            <a:noFill/>
            <a:miter lim="800000"/>
            <a:headEnd/>
            <a:tailEnd/>
          </a:ln>
        </p:spPr>
      </p:pic>
      <p:pic>
        <p:nvPicPr>
          <p:cNvPr id="11269" name="Picture 6"/>
          <p:cNvPicPr>
            <a:picLocks noChangeAspect="1" noChangeArrowheads="1"/>
          </p:cNvPicPr>
          <p:nvPr/>
        </p:nvPicPr>
        <p:blipFill>
          <a:blip r:embed="rId6" cstate="print"/>
          <a:srcRect/>
          <a:stretch>
            <a:fillRect/>
          </a:stretch>
        </p:blipFill>
        <p:spPr bwMode="auto">
          <a:xfrm>
            <a:off x="4572000" y="4267200"/>
            <a:ext cx="4038600" cy="1998663"/>
          </a:xfrm>
          <a:prstGeom prst="rect">
            <a:avLst/>
          </a:prstGeom>
          <a:noFill/>
          <a:ln w="9525">
            <a:noFill/>
            <a:miter lim="800000"/>
            <a:headEnd/>
            <a:tailEnd/>
          </a:ln>
        </p:spPr>
      </p:pic>
      <p:sp>
        <p:nvSpPr>
          <p:cNvPr id="11270" name="Text Box 7"/>
          <p:cNvSpPr txBox="1">
            <a:spLocks noChangeArrowheads="1"/>
          </p:cNvSpPr>
          <p:nvPr/>
        </p:nvSpPr>
        <p:spPr bwMode="auto">
          <a:xfrm>
            <a:off x="457200" y="3810000"/>
            <a:ext cx="3686175" cy="323850"/>
          </a:xfrm>
          <a:prstGeom prst="rect">
            <a:avLst/>
          </a:prstGeom>
          <a:noFill/>
          <a:ln w="19050">
            <a:solidFill>
              <a:schemeClr val="tx1"/>
            </a:solidFill>
            <a:miter lim="800000"/>
            <a:headEnd/>
            <a:tailEnd/>
          </a:ln>
        </p:spPr>
        <p:txBody>
          <a:bodyPr>
            <a:spAutoFit/>
          </a:bodyPr>
          <a:lstStyle/>
          <a:p>
            <a:pPr>
              <a:spcBef>
                <a:spcPct val="50000"/>
              </a:spcBef>
            </a:pPr>
            <a:r>
              <a:rPr lang="en-US" sz="1400">
                <a:latin typeface="Arial" charset="0"/>
              </a:rPr>
              <a:t>Doctor = F(age,age</a:t>
            </a:r>
            <a:r>
              <a:rPr lang="en-US" sz="1400" baseline="30000">
                <a:latin typeface="Arial" charset="0"/>
              </a:rPr>
              <a:t>2</a:t>
            </a:r>
            <a:r>
              <a:rPr lang="en-US" sz="1400">
                <a:latin typeface="Arial" charset="0"/>
              </a:rPr>
              <a:t>,income,female,</a:t>
            </a:r>
            <a:r>
              <a:rPr lang="en-US" sz="1400" b="1">
                <a:solidFill>
                  <a:srgbClr val="FF3300"/>
                </a:solidFill>
                <a:latin typeface="Arial" charset="0"/>
              </a:rPr>
              <a:t>Public</a:t>
            </a:r>
            <a:r>
              <a:rPr lang="en-US" sz="1400">
                <a:latin typeface="Arial" charset="0"/>
              </a:rPr>
              <a:t>)</a:t>
            </a:r>
          </a:p>
        </p:txBody>
      </p:sp>
      <p:sp>
        <p:nvSpPr>
          <p:cNvPr id="11271" name="Text Box 8"/>
          <p:cNvSpPr txBox="1">
            <a:spLocks noChangeArrowheads="1"/>
          </p:cNvSpPr>
          <p:nvPr/>
        </p:nvSpPr>
        <p:spPr bwMode="auto">
          <a:xfrm>
            <a:off x="4495800" y="3810000"/>
            <a:ext cx="4191000" cy="323850"/>
          </a:xfrm>
          <a:prstGeom prst="rect">
            <a:avLst/>
          </a:prstGeom>
          <a:noFill/>
          <a:ln w="19050">
            <a:solidFill>
              <a:schemeClr val="tx1"/>
            </a:solidFill>
            <a:miter lim="800000"/>
            <a:headEnd/>
            <a:tailEnd/>
          </a:ln>
        </p:spPr>
        <p:txBody>
          <a:bodyPr>
            <a:spAutoFit/>
          </a:bodyPr>
          <a:lstStyle/>
          <a:p>
            <a:pPr>
              <a:spcBef>
                <a:spcPct val="50000"/>
              </a:spcBef>
            </a:pPr>
            <a:r>
              <a:rPr lang="en-US" sz="1400" b="1">
                <a:solidFill>
                  <a:srgbClr val="FF3300"/>
                </a:solidFill>
                <a:latin typeface="Arial" charset="0"/>
              </a:rPr>
              <a:t>Public</a:t>
            </a:r>
            <a:r>
              <a:rPr lang="en-US" sz="1400">
                <a:latin typeface="Arial" charset="0"/>
              </a:rPr>
              <a:t> = F(age,educ,income,married,kids,female)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Log Likelihood for the RBP Model</a:t>
            </a:r>
            <a:endParaRPr lang="en-US"/>
          </a:p>
        </p:txBody>
      </p:sp>
      <p:graphicFrame>
        <p:nvGraphicFramePr>
          <p:cNvPr id="3" name="Object 2"/>
          <p:cNvGraphicFramePr>
            <a:graphicFrameLocks noChangeAspect="1"/>
          </p:cNvGraphicFramePr>
          <p:nvPr/>
        </p:nvGraphicFramePr>
        <p:xfrm>
          <a:off x="1482725" y="1600200"/>
          <a:ext cx="6026150" cy="4821238"/>
        </p:xfrm>
        <a:graphic>
          <a:graphicData uri="http://schemas.openxmlformats.org/presentationml/2006/ole">
            <p:oleObj spid="_x0000_s161794" name="Equation" r:id="rId3" imgW="2793960" imgH="2234880" progId="Equation.DSMT4">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457200" y="685800"/>
            <a:ext cx="8229600" cy="533400"/>
          </a:xfrm>
        </p:spPr>
        <p:txBody>
          <a:bodyPr/>
          <a:lstStyle/>
          <a:p>
            <a:pPr algn="ctr" eaLnBrk="1" hangingPunct="1"/>
            <a:r>
              <a:rPr lang="en-US" b="1" dirty="0" smtClean="0"/>
              <a:t>FIML Estimates</a:t>
            </a:r>
          </a:p>
        </p:txBody>
      </p:sp>
      <p:sp>
        <p:nvSpPr>
          <p:cNvPr id="62467" name="Text Box 5"/>
          <p:cNvSpPr txBox="1">
            <a:spLocks noChangeArrowheads="1"/>
          </p:cNvSpPr>
          <p:nvPr/>
        </p:nvSpPr>
        <p:spPr bwMode="auto">
          <a:xfrm>
            <a:off x="914400" y="1295400"/>
            <a:ext cx="7696200" cy="5262979"/>
          </a:xfrm>
          <a:prstGeom prst="rect">
            <a:avLst/>
          </a:prstGeom>
          <a:noFill/>
          <a:ln w="19050">
            <a:noFill/>
            <a:miter lim="800000"/>
            <a:headEnd/>
            <a:tailEnd/>
          </a:ln>
        </p:spPr>
        <p:txBody>
          <a:bodyPr wrap="square">
            <a:spAutoFit/>
          </a:bodyPr>
          <a:lstStyle/>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FIML - Recursive Bivariate Probit Model</a:t>
            </a:r>
          </a:p>
          <a:p>
            <a:r>
              <a:rPr lang="en-US" sz="1200" b="1" smtClean="0">
                <a:latin typeface="Courier New" pitchFamily="49" charset="0"/>
                <a:cs typeface="Courier New" pitchFamily="49" charset="0"/>
              </a:rPr>
              <a:t>Dependent variable               PUBDOC</a:t>
            </a:r>
          </a:p>
          <a:p>
            <a:r>
              <a:rPr lang="en-US" sz="1200" b="1" smtClean="0">
                <a:latin typeface="Courier New" pitchFamily="49" charset="0"/>
                <a:cs typeface="Courier New" pitchFamily="49" charset="0"/>
              </a:rPr>
              <a:t>Log likelihood function    -25671.32339</a:t>
            </a:r>
          </a:p>
          <a:p>
            <a:r>
              <a:rPr lang="en-US" sz="1200" b="1" smtClean="0">
                <a:latin typeface="Courier New" pitchFamily="49" charset="0"/>
                <a:cs typeface="Courier New" pitchFamily="49" charset="0"/>
              </a:rPr>
              <a:t>Estimation based on N =  27326, K =  14</a:t>
            </a:r>
          </a:p>
          <a:p>
            <a:r>
              <a:rPr lang="en-US" sz="1200" b="1" smtClean="0">
                <a:latin typeface="Courier New" pitchFamily="49" charset="0"/>
                <a:cs typeface="Courier New" pitchFamily="49" charset="0"/>
              </a:rPr>
              <a:t>Inf.Cr.AIC  =  51370.6 AIC/N =    1.880</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PUBLIC|                  Standard            Prob.      95% Confidence</a:t>
            </a:r>
          </a:p>
          <a:p>
            <a:r>
              <a:rPr lang="en-US" sz="1200" b="1" smtClean="0">
                <a:latin typeface="Courier New" pitchFamily="49" charset="0"/>
                <a:cs typeface="Courier New" pitchFamily="49" charset="0"/>
              </a:rPr>
              <a:t>  DOCTOR|  Coefficient       Error       z    |z|&gt;Z*         Interval</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|Index    equation for PUBLIC........................................</a:t>
            </a:r>
          </a:p>
          <a:p>
            <a:r>
              <a:rPr lang="en-US" sz="1200" b="1" smtClean="0">
                <a:latin typeface="Courier New" pitchFamily="49" charset="0"/>
                <a:cs typeface="Courier New" pitchFamily="49" charset="0"/>
              </a:rPr>
              <a:t>Constant|    3.55056***      .07446    47.68  .0000     3.40462   3.69650</a:t>
            </a:r>
          </a:p>
          <a:p>
            <a:r>
              <a:rPr lang="en-US" sz="1200" b="1" smtClean="0">
                <a:latin typeface="Courier New" pitchFamily="49" charset="0"/>
                <a:cs typeface="Courier New" pitchFamily="49" charset="0"/>
              </a:rPr>
              <a:t>     AGE|     .00067         .00115      .58  .5626     -.00159    .00293</a:t>
            </a:r>
          </a:p>
          <a:p>
            <a:r>
              <a:rPr lang="en-US" sz="1200" b="1" smtClean="0">
                <a:latin typeface="Courier New" pitchFamily="49" charset="0"/>
                <a:cs typeface="Courier New" pitchFamily="49" charset="0"/>
              </a:rPr>
              <a:t>    EDUC|    -.16835***      .00416   -40.48  .0000     -.17650   -.16020</a:t>
            </a:r>
          </a:p>
          <a:p>
            <a:r>
              <a:rPr lang="it-IT" sz="1200" b="1" smtClean="0">
                <a:latin typeface="Courier New" pitchFamily="49" charset="0"/>
                <a:cs typeface="Courier New" pitchFamily="49" charset="0"/>
              </a:rPr>
              <a:t>  INCOME|    -.98735***      .05172   -19.09  .0000    -1.08872   -.88598</a:t>
            </a:r>
          </a:p>
          <a:p>
            <a:r>
              <a:rPr lang="en-US" sz="1200" b="1" smtClean="0">
                <a:latin typeface="Courier New" pitchFamily="49" charset="0"/>
                <a:cs typeface="Courier New" pitchFamily="49" charset="0"/>
              </a:rPr>
              <a:t> MARRIED|    -.00997         .02922     -.34  .7329     -.06724    .04729</a:t>
            </a:r>
          </a:p>
          <a:p>
            <a:r>
              <a:rPr lang="de-DE" sz="1200" b="1" smtClean="0">
                <a:latin typeface="Courier New" pitchFamily="49" charset="0"/>
                <a:cs typeface="Courier New" pitchFamily="49" charset="0"/>
              </a:rPr>
              <a:t>  HHKIDS|    -.08094***      .02510    -3.22  .0013     -.13014   -.03174</a:t>
            </a:r>
          </a:p>
          <a:p>
            <a:r>
              <a:rPr lang="en-US" sz="1200" b="1" smtClean="0">
                <a:latin typeface="Courier New" pitchFamily="49" charset="0"/>
                <a:cs typeface="Courier New" pitchFamily="49" charset="0"/>
              </a:rPr>
              <a:t>  FEMALE|     .12140***      .02231     5.44  .0000      .07768    .16512</a:t>
            </a:r>
          </a:p>
          <a:p>
            <a:r>
              <a:rPr lang="en-US" sz="1200" b="1" smtClean="0">
                <a:latin typeface="Courier New" pitchFamily="49" charset="0"/>
                <a:cs typeface="Courier New" pitchFamily="49" charset="0"/>
              </a:rPr>
              <a:t>        |Index    equation for DOCTOR........................................</a:t>
            </a:r>
          </a:p>
          <a:p>
            <a:r>
              <a:rPr lang="en-US" sz="1200" b="1" smtClean="0">
                <a:latin typeface="Courier New" pitchFamily="49" charset="0"/>
                <a:cs typeface="Courier New" pitchFamily="49" charset="0"/>
              </a:rPr>
              <a:t>Constant|     .58983***      .14474     4.08  .0000      .30615    .87351</a:t>
            </a:r>
          </a:p>
          <a:p>
            <a:r>
              <a:rPr lang="en-US" sz="1200" b="1" smtClean="0">
                <a:latin typeface="Courier New" pitchFamily="49" charset="0"/>
                <a:cs typeface="Courier New" pitchFamily="49" charset="0"/>
              </a:rPr>
              <a:t>     AGE|    -.05740***      .00601    -9.56  .0000     -.06917   -.04563</a:t>
            </a:r>
          </a:p>
          <a:p>
            <a:r>
              <a:rPr lang="fr-FR" sz="1200" b="1" smtClean="0">
                <a:latin typeface="Courier New" pitchFamily="49" charset="0"/>
                <a:cs typeface="Courier New" pitchFamily="49" charset="0"/>
              </a:rPr>
              <a:t>   AGESQ|     .00082***   .6817D-04    12.10  .0000      .00069    .00096</a:t>
            </a:r>
          </a:p>
          <a:p>
            <a:r>
              <a:rPr lang="it-IT" sz="1200" b="1" smtClean="0">
                <a:latin typeface="Courier New" pitchFamily="49" charset="0"/>
                <a:cs typeface="Courier New" pitchFamily="49" charset="0"/>
              </a:rPr>
              <a:t>  INCOME|     .08900*        .05097     1.75  .0808     -.01091    .18890</a:t>
            </a:r>
          </a:p>
          <a:p>
            <a:r>
              <a:rPr lang="en-US" sz="1200" b="1" smtClean="0">
                <a:latin typeface="Courier New" pitchFamily="49" charset="0"/>
                <a:cs typeface="Courier New" pitchFamily="49" charset="0"/>
              </a:rPr>
              <a:t>  FEMALE|     .34580***      .01629    21.22  .0000      .31386    .37773</a:t>
            </a:r>
          </a:p>
          <a:p>
            <a:r>
              <a:rPr lang="fr-FR" sz="1200" b="1" smtClean="0">
                <a:latin typeface="Courier New" pitchFamily="49" charset="0"/>
                <a:cs typeface="Courier New" pitchFamily="49" charset="0"/>
              </a:rPr>
              <a:t>  PUBLIC|     .43595***      .07358     5.92  .0000      .29174    .58016</a:t>
            </a:r>
          </a:p>
          <a:p>
            <a:r>
              <a:rPr lang="en-US" sz="1200" b="1" smtClean="0">
                <a:latin typeface="Courier New" pitchFamily="49" charset="0"/>
                <a:cs typeface="Courier New" pitchFamily="49" charset="0"/>
              </a:rPr>
              <a:t>        |Disturbance correlation.............................................</a:t>
            </a:r>
          </a:p>
          <a:p>
            <a:r>
              <a:rPr lang="en-US" sz="1200" b="1" smtClean="0">
                <a:latin typeface="Courier New" pitchFamily="49" charset="0"/>
                <a:cs typeface="Courier New" pitchFamily="49" charset="0"/>
              </a:rPr>
              <a:t>RHO(1,2)|    -.17317***      .04075    -4.25  .0000     -.25303   -.09330</a:t>
            </a:r>
          </a:p>
          <a:p>
            <a:r>
              <a:rPr lang="en-US" sz="1200" b="1" smtClean="0">
                <a:latin typeface="Courier New" pitchFamily="49" charset="0"/>
                <a:cs typeface="Courier New" pitchFamily="49" charset="0"/>
              </a:rPr>
              <a:t>--------+--------------------------------------------------------------------</a:t>
            </a:r>
          </a:p>
        </p:txBody>
      </p:sp>
      <p:sp>
        <p:nvSpPr>
          <p:cNvPr id="4" name="Rectangle 3"/>
          <p:cNvSpPr/>
          <p:nvPr/>
        </p:nvSpPr>
        <p:spPr bwMode="auto">
          <a:xfrm>
            <a:off x="914400" y="5901269"/>
            <a:ext cx="7315200" cy="474131"/>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533400" y="457200"/>
            <a:ext cx="8229600" cy="609600"/>
          </a:xfrm>
        </p:spPr>
        <p:txBody>
          <a:bodyPr/>
          <a:lstStyle/>
          <a:p>
            <a:pPr algn="ctr" eaLnBrk="1" hangingPunct="1"/>
            <a:r>
              <a:rPr lang="en-US" b="1" dirty="0" smtClean="0"/>
              <a:t>Partial Effects</a:t>
            </a:r>
          </a:p>
        </p:txBody>
      </p:sp>
      <p:graphicFrame>
        <p:nvGraphicFramePr>
          <p:cNvPr id="12290" name="Object 4"/>
          <p:cNvGraphicFramePr>
            <a:graphicFrameLocks noChangeAspect="1"/>
          </p:cNvGraphicFramePr>
          <p:nvPr>
            <p:extLst>
              <p:ext uri="{D42A27DB-BD31-4B8C-83A1-F6EECF244321}">
                <p14:modId xmlns:p14="http://schemas.microsoft.com/office/powerpoint/2010/main" xmlns="" val="77869648"/>
              </p:ext>
            </p:extLst>
          </p:nvPr>
        </p:nvGraphicFramePr>
        <p:xfrm>
          <a:off x="1219200" y="1129931"/>
          <a:ext cx="7010400" cy="5077193"/>
        </p:xfrm>
        <a:graphic>
          <a:graphicData uri="http://schemas.openxmlformats.org/presentationml/2006/ole">
            <p:oleObj spid="_x0000_s9230" name="Equation" r:id="rId4" imgW="3962400" imgH="2870200" progId="Equation.DSMT4">
              <p:embed/>
            </p:oleObj>
          </a:graphicData>
        </a:graphic>
      </p:graphicFrame>
      <p:sp>
        <p:nvSpPr>
          <p:cNvPr id="4" name="Rectangle 3"/>
          <p:cNvSpPr/>
          <p:nvPr/>
        </p:nvSpPr>
        <p:spPr bwMode="auto">
          <a:xfrm>
            <a:off x="1447800" y="3657600"/>
            <a:ext cx="1447800" cy="9144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447800" y="5105400"/>
            <a:ext cx="1447800" cy="914400"/>
          </a:xfrm>
          <a:prstGeom prst="rect">
            <a:avLst/>
          </a:prstGeom>
          <a:solidFill>
            <a:srgbClr val="92D05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srcRect/>
          <a:stretch>
            <a:fillRect/>
          </a:stretch>
        </p:blipFill>
        <p:spPr bwMode="auto">
          <a:xfrm>
            <a:off x="1905000" y="457200"/>
            <a:ext cx="5668433" cy="2971800"/>
          </a:xfrm>
          <a:prstGeom prst="rect">
            <a:avLst/>
          </a:prstGeom>
          <a:noFill/>
          <a:ln w="9525">
            <a:noFill/>
            <a:miter lim="800000"/>
            <a:headEnd/>
            <a:tailEnd/>
          </a:ln>
          <a:effectLst/>
        </p:spPr>
      </p:pic>
      <p:pic>
        <p:nvPicPr>
          <p:cNvPr id="70659" name="Picture 3"/>
          <p:cNvPicPr>
            <a:picLocks noChangeAspect="1" noChangeArrowheads="1"/>
          </p:cNvPicPr>
          <p:nvPr/>
        </p:nvPicPr>
        <p:blipFill>
          <a:blip r:embed="rId3" cstate="print"/>
          <a:srcRect/>
          <a:stretch>
            <a:fillRect/>
          </a:stretch>
        </p:blipFill>
        <p:spPr bwMode="auto">
          <a:xfrm>
            <a:off x="1676400" y="3505200"/>
            <a:ext cx="5738070" cy="2743200"/>
          </a:xfrm>
          <a:prstGeom prst="rect">
            <a:avLst/>
          </a:prstGeom>
          <a:noFill/>
          <a:ln w="9525">
            <a:noFill/>
            <a:miter lim="800000"/>
            <a:headEnd/>
            <a:tailEnd/>
          </a:ln>
          <a:effectLst/>
        </p:spPr>
      </p:pic>
      <p:sp>
        <p:nvSpPr>
          <p:cNvPr id="5" name="Rectangle 4"/>
          <p:cNvSpPr/>
          <p:nvPr/>
        </p:nvSpPr>
        <p:spPr bwMode="auto">
          <a:xfrm>
            <a:off x="6019800" y="2563905"/>
            <a:ext cx="1066800" cy="152400"/>
          </a:xfrm>
          <a:prstGeom prst="rect">
            <a:avLst/>
          </a:prstGeom>
          <a:solidFill>
            <a:srgbClr val="99CC00">
              <a:alpha val="3098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2895600" y="5562600"/>
            <a:ext cx="1066800" cy="228600"/>
          </a:xfrm>
          <a:prstGeom prst="rect">
            <a:avLst/>
          </a:prstGeom>
          <a:solidFill>
            <a:srgbClr val="99CC00">
              <a:alpha val="3098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6019800" y="2711825"/>
            <a:ext cx="1066800" cy="183775"/>
          </a:xfrm>
          <a:prstGeom prst="rect">
            <a:avLst/>
          </a:prstGeom>
          <a:solidFill>
            <a:srgbClr val="FF0000">
              <a:alpha val="3098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2895600" y="5759825"/>
            <a:ext cx="1066800" cy="183775"/>
          </a:xfrm>
          <a:prstGeom prst="rect">
            <a:avLst/>
          </a:prstGeom>
          <a:solidFill>
            <a:srgbClr val="FF0000">
              <a:alpha val="3098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381000" y="3886200"/>
            <a:ext cx="1219200" cy="1631216"/>
          </a:xfrm>
          <a:prstGeom prst="rect">
            <a:avLst/>
          </a:prstGeom>
          <a:noFill/>
        </p:spPr>
        <p:txBody>
          <a:bodyPr wrap="square" rtlCol="0">
            <a:spAutoFit/>
          </a:bodyPr>
          <a:lstStyle/>
          <a:p>
            <a:r>
              <a:rPr lang="en-US" sz="2000" b="1" smtClean="0">
                <a:latin typeface="Tahoma" pitchFamily="34" charset="0"/>
                <a:ea typeface="Tahoma" pitchFamily="34" charset="0"/>
                <a:cs typeface="Tahoma" pitchFamily="34" charset="0"/>
              </a:rPr>
              <a:t>Two Stage Least Squares Effects</a:t>
            </a:r>
            <a:endParaRPr lang="en-US" sz="2000" b="1">
              <a:latin typeface="Tahoma" pitchFamily="34" charset="0"/>
              <a:ea typeface="Tahoma" pitchFamily="34" charset="0"/>
              <a:cs typeface="Tahoma" pitchFamily="34" charset="0"/>
            </a:endParaRPr>
          </a:p>
        </p:txBody>
      </p:sp>
      <p:sp>
        <p:nvSpPr>
          <p:cNvPr id="10" name="TextBox 9"/>
          <p:cNvSpPr txBox="1"/>
          <p:nvPr/>
        </p:nvSpPr>
        <p:spPr>
          <a:xfrm>
            <a:off x="381000" y="883384"/>
            <a:ext cx="1219200" cy="1015663"/>
          </a:xfrm>
          <a:prstGeom prst="rect">
            <a:avLst/>
          </a:prstGeom>
          <a:noFill/>
        </p:spPr>
        <p:txBody>
          <a:bodyPr wrap="square" rtlCol="0">
            <a:spAutoFit/>
          </a:bodyPr>
          <a:lstStyle/>
          <a:p>
            <a:r>
              <a:rPr lang="en-US" sz="2000" b="1" smtClean="0">
                <a:latin typeface="Tahoma" pitchFamily="34" charset="0"/>
                <a:ea typeface="Tahoma" pitchFamily="34" charset="0"/>
                <a:cs typeface="Tahoma" pitchFamily="34" charset="0"/>
              </a:rPr>
              <a:t>FIML Partial</a:t>
            </a:r>
          </a:p>
          <a:p>
            <a:r>
              <a:rPr lang="en-US" sz="2000" b="1" smtClean="0">
                <a:latin typeface="Tahoma" pitchFamily="34" charset="0"/>
                <a:ea typeface="Tahoma" pitchFamily="34" charset="0"/>
                <a:cs typeface="Tahoma" pitchFamily="34" charset="0"/>
              </a:rPr>
              <a:t>Effects</a:t>
            </a:r>
            <a:endParaRPr lang="en-US" sz="2000" b="1">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33400" y="1295400"/>
            <a:ext cx="8229600" cy="530225"/>
          </a:xfrm>
        </p:spPr>
        <p:txBody>
          <a:bodyPr/>
          <a:lstStyle/>
          <a:p>
            <a:pPr algn="ctr" eaLnBrk="1" hangingPunct="1"/>
            <a:r>
              <a:rPr lang="en-US" b="1" dirty="0" smtClean="0">
                <a:solidFill>
                  <a:srgbClr val="7030A0"/>
                </a:solidFill>
              </a:rPr>
              <a:t>Identification Issues</a:t>
            </a:r>
          </a:p>
        </p:txBody>
      </p:sp>
      <p:sp>
        <p:nvSpPr>
          <p:cNvPr id="64515" name="Rectangle 3"/>
          <p:cNvSpPr>
            <a:spLocks noGrp="1" noChangeArrowheads="1"/>
          </p:cNvSpPr>
          <p:nvPr>
            <p:ph idx="1"/>
          </p:nvPr>
        </p:nvSpPr>
        <p:spPr>
          <a:xfrm>
            <a:off x="1447800" y="1905001"/>
            <a:ext cx="7315200" cy="3505200"/>
          </a:xfrm>
        </p:spPr>
        <p:txBody>
          <a:bodyPr/>
          <a:lstStyle/>
          <a:p>
            <a:pPr eaLnBrk="1" hangingPunct="1"/>
            <a:r>
              <a:rPr lang="en-US" sz="2400" smtClean="0">
                <a:latin typeface="Arial" charset="0"/>
              </a:rPr>
              <a:t>Exclusions are not needed for estimation</a:t>
            </a:r>
          </a:p>
          <a:p>
            <a:pPr eaLnBrk="1" hangingPunct="1"/>
            <a:r>
              <a:rPr lang="en-US" sz="2400" smtClean="0">
                <a:latin typeface="Arial" charset="0"/>
              </a:rPr>
              <a:t>Identification is, in principle, by “functional form”</a:t>
            </a:r>
          </a:p>
          <a:p>
            <a:pPr eaLnBrk="1" hangingPunct="1"/>
            <a:r>
              <a:rPr lang="en-US" sz="2400" smtClean="0">
                <a:latin typeface="Arial" charset="0"/>
              </a:rPr>
              <a:t>Researchers usually have a variable in the treatment equation that is not in the main probit equation “to improve identification”</a:t>
            </a:r>
          </a:p>
          <a:p>
            <a:pPr eaLnBrk="1" hangingPunct="1"/>
            <a:r>
              <a:rPr lang="en-US" sz="2400" smtClean="0">
                <a:latin typeface="Arial" charset="0"/>
              </a:rPr>
              <a:t>A fully simultaneous model</a:t>
            </a:r>
          </a:p>
          <a:p>
            <a:pPr lvl="1" eaLnBrk="1" hangingPunct="1"/>
            <a:r>
              <a:rPr lang="en-US" sz="2000" smtClean="0">
                <a:latin typeface="Arial" charset="0"/>
              </a:rPr>
              <a:t>y1 = f(</a:t>
            </a:r>
            <a:r>
              <a:rPr lang="en-US" sz="2000" b="1" smtClean="0">
                <a:latin typeface="Arial" charset="0"/>
              </a:rPr>
              <a:t>x</a:t>
            </a:r>
            <a:r>
              <a:rPr lang="en-US" sz="2000" smtClean="0">
                <a:latin typeface="Arial" charset="0"/>
              </a:rPr>
              <a:t>1,y2),  y2 = f(</a:t>
            </a:r>
            <a:r>
              <a:rPr lang="en-US" sz="2000" b="1" smtClean="0">
                <a:latin typeface="Arial" charset="0"/>
              </a:rPr>
              <a:t>x</a:t>
            </a:r>
            <a:r>
              <a:rPr lang="en-US" sz="2000" smtClean="0">
                <a:latin typeface="Arial" charset="0"/>
              </a:rPr>
              <a:t>2,y1)</a:t>
            </a:r>
          </a:p>
          <a:p>
            <a:pPr lvl="1" eaLnBrk="1" hangingPunct="1"/>
            <a:r>
              <a:rPr lang="en-US" sz="2000" smtClean="0">
                <a:latin typeface="Arial" charset="0"/>
              </a:rPr>
              <a:t>Not identified even with exclusion restrictions</a:t>
            </a:r>
          </a:p>
          <a:p>
            <a:pPr lvl="1" eaLnBrk="1" hangingPunct="1"/>
            <a:r>
              <a:rPr lang="en-US" sz="2000" smtClean="0">
                <a:latin typeface="Arial" charset="0"/>
              </a:rPr>
              <a:t>(Model is “incoherent”)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304800" y="612775"/>
            <a:ext cx="8229600" cy="1139825"/>
          </a:xfrm>
        </p:spPr>
        <p:txBody>
          <a:bodyPr/>
          <a:lstStyle/>
          <a:p>
            <a:pPr eaLnBrk="1" hangingPunct="1"/>
            <a:r>
              <a:rPr lang="en-US" sz="3600" dirty="0" smtClean="0"/>
              <a:t>A Simultaneous Equations Model</a:t>
            </a:r>
          </a:p>
        </p:txBody>
      </p:sp>
      <p:graphicFrame>
        <p:nvGraphicFramePr>
          <p:cNvPr id="32771" name="Object 3"/>
          <p:cNvGraphicFramePr>
            <a:graphicFrameLocks noGrp="1" noChangeAspect="1"/>
          </p:cNvGraphicFramePr>
          <p:nvPr>
            <p:ph idx="4294967295"/>
            <p:extLst>
              <p:ext uri="{D42A27DB-BD31-4B8C-83A1-F6EECF244321}">
                <p14:modId xmlns:p14="http://schemas.microsoft.com/office/powerpoint/2010/main" xmlns="" val="2841961422"/>
              </p:ext>
            </p:extLst>
          </p:nvPr>
        </p:nvGraphicFramePr>
        <p:xfrm>
          <a:off x="1512888" y="2133600"/>
          <a:ext cx="6499225" cy="3836988"/>
        </p:xfrm>
        <a:graphic>
          <a:graphicData uri="http://schemas.openxmlformats.org/presentationml/2006/ole">
            <p:oleObj spid="_x0000_s82947" name="Equation" r:id="rId4" imgW="3162300" imgH="186690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60375"/>
            <a:ext cx="8229600" cy="1139825"/>
          </a:xfrm>
        </p:spPr>
        <p:txBody>
          <a:bodyPr/>
          <a:lstStyle/>
          <a:p>
            <a:pPr eaLnBrk="1" hangingPunct="1"/>
            <a:r>
              <a:rPr lang="en-US" sz="3600" dirty="0" smtClean="0"/>
              <a:t>Fully Simultaneous “Model”</a:t>
            </a:r>
          </a:p>
        </p:txBody>
      </p:sp>
      <p:sp>
        <p:nvSpPr>
          <p:cNvPr id="33795" name="Text Box 4"/>
          <p:cNvSpPr txBox="1">
            <a:spLocks noChangeArrowheads="1"/>
          </p:cNvSpPr>
          <p:nvPr/>
        </p:nvSpPr>
        <p:spPr bwMode="auto">
          <a:xfrm>
            <a:off x="1066800" y="1600200"/>
            <a:ext cx="7010400" cy="4656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
        <p:nvSpPr>
          <p:cNvPr id="2" name="Rectangle 1"/>
          <p:cNvSpPr/>
          <p:nvPr/>
        </p:nvSpPr>
        <p:spPr bwMode="auto">
          <a:xfrm>
            <a:off x="1066800" y="5638800"/>
            <a:ext cx="6705600" cy="549276"/>
          </a:xfrm>
          <a:prstGeom prst="rect">
            <a:avLst/>
          </a:prstGeom>
          <a:solidFill>
            <a:srgbClr val="FF33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457200" y="685800"/>
            <a:ext cx="8229600" cy="1139825"/>
          </a:xfrm>
        </p:spPr>
        <p:txBody>
          <a:bodyPr/>
          <a:lstStyle/>
          <a:p>
            <a:pPr eaLnBrk="1" hangingPunct="1"/>
            <a:r>
              <a:rPr lang="en-US" sz="3200" dirty="0" smtClean="0"/>
              <a:t>A </a:t>
            </a:r>
            <a:r>
              <a:rPr lang="en-US" sz="3200" smtClean="0"/>
              <a:t>Recursive </a:t>
            </a:r>
            <a:r>
              <a:rPr lang="en-US" sz="3200" smtClean="0"/>
              <a:t>Bivariate Probit Model</a:t>
            </a:r>
            <a:br>
              <a:rPr lang="en-US" sz="3200" smtClean="0"/>
            </a:br>
            <a:r>
              <a:rPr lang="en-US" smtClean="0"/>
              <a:t>Treatment Effects</a:t>
            </a:r>
            <a:endParaRPr lang="en-US" sz="3200" dirty="0" smtClean="0"/>
          </a:p>
        </p:txBody>
      </p:sp>
      <p:graphicFrame>
        <p:nvGraphicFramePr>
          <p:cNvPr id="35843" name="Object 3"/>
          <p:cNvGraphicFramePr>
            <a:graphicFrameLocks noGrp="1" noChangeAspect="1"/>
          </p:cNvGraphicFramePr>
          <p:nvPr>
            <p:ph idx="4294967295"/>
            <p:extLst>
              <p:ext uri="{D42A27DB-BD31-4B8C-83A1-F6EECF244321}">
                <p14:modId xmlns:p14="http://schemas.microsoft.com/office/powerpoint/2010/main" xmlns="" val="816330000"/>
              </p:ext>
            </p:extLst>
          </p:nvPr>
        </p:nvGraphicFramePr>
        <p:xfrm>
          <a:off x="1835149" y="2044700"/>
          <a:ext cx="6732693" cy="4508500"/>
        </p:xfrm>
        <a:graphic>
          <a:graphicData uri="http://schemas.openxmlformats.org/presentationml/2006/ole">
            <p:oleObj spid="_x0000_s83971" name="Equation" r:id="rId4" imgW="4152600" imgH="2781000" progId="Equation.DSMT4">
              <p:embed/>
            </p:oleObj>
          </a:graphicData>
        </a:graphic>
      </p:graphicFrame>
      <p:sp>
        <p:nvSpPr>
          <p:cNvPr id="35845" name="Rectangle 6"/>
          <p:cNvSpPr>
            <a:spLocks noChangeArrowheads="1"/>
          </p:cNvSpPr>
          <p:nvPr/>
        </p:nvSpPr>
        <p:spPr bwMode="auto">
          <a:xfrm>
            <a:off x="1676400" y="2743200"/>
            <a:ext cx="4191000" cy="762000"/>
          </a:xfrm>
          <a:prstGeom prst="rect">
            <a:avLst/>
          </a:prstGeom>
          <a:solidFill>
            <a:srgbClr val="FF0000">
              <a:alpha val="1490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534400" cy="6124754"/>
          </a:xfrm>
          <a:prstGeom prst="rect">
            <a:avLst/>
          </a:prstGeom>
          <a:noFill/>
        </p:spPr>
        <p:txBody>
          <a:bodyPr wrap="square" rtlCol="0">
            <a:spAutoFit/>
          </a:bodyPr>
          <a:lstStyle/>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FIML - Recursive Bivariate Probit Model</a:t>
            </a:r>
          </a:p>
          <a:p>
            <a:r>
              <a:rPr lang="en-US" sz="1400" b="1" smtClean="0">
                <a:latin typeface="Courier New" pitchFamily="49" charset="0"/>
                <a:cs typeface="Courier New" pitchFamily="49" charset="0"/>
              </a:rPr>
              <a:t>Dependent variable               PUBDOC</a:t>
            </a:r>
          </a:p>
          <a:p>
            <a:r>
              <a:rPr lang="en-US" sz="1400" b="1" smtClean="0">
                <a:latin typeface="Courier New" pitchFamily="49" charset="0"/>
                <a:cs typeface="Courier New" pitchFamily="49" charset="0"/>
              </a:rPr>
              <a:t>Log likelihood function    -25671.32339</a:t>
            </a:r>
          </a:p>
          <a:p>
            <a:r>
              <a:rPr lang="en-US" sz="1400" b="1" smtClean="0">
                <a:latin typeface="Courier New" pitchFamily="49" charset="0"/>
                <a:cs typeface="Courier New" pitchFamily="49" charset="0"/>
              </a:rPr>
              <a:t>Estimation based on N =  27326, K =  14</a:t>
            </a:r>
          </a:p>
          <a:p>
            <a:r>
              <a:rPr lang="en-US" sz="1400" b="1" smtClean="0">
                <a:latin typeface="Courier New" pitchFamily="49" charset="0"/>
                <a:cs typeface="Courier New" pitchFamily="49" charset="0"/>
              </a:rPr>
              <a:t>Inf.Cr.AIC  =  51370.6 AIC/N =    1.880</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PUBLIC|                  Standard            Prob.      95% Confidence</a:t>
            </a:r>
          </a:p>
          <a:p>
            <a:r>
              <a:rPr lang="en-US" sz="1400" b="1" smtClean="0">
                <a:latin typeface="Courier New" pitchFamily="49" charset="0"/>
                <a:cs typeface="Courier New" pitchFamily="49" charset="0"/>
              </a:rPr>
              <a:t>  DOCTOR|  Coefficient       Error       z    |z|&gt;Z*         Interval</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|Index    equation for </a:t>
            </a:r>
            <a:r>
              <a:rPr lang="en-US" sz="1400" b="1" smtClean="0">
                <a:latin typeface="Courier New" pitchFamily="49" charset="0"/>
                <a:cs typeface="Courier New" pitchFamily="49" charset="0"/>
              </a:rPr>
              <a:t>PUBLIC</a:t>
            </a:r>
            <a:r>
              <a:rPr lang="en-US" sz="1400" b="1" smtClean="0">
                <a:latin typeface="Courier New" pitchFamily="49" charset="0"/>
                <a:cs typeface="Courier New" pitchFamily="49" charset="0"/>
              </a:rPr>
              <a:t>....................................</a:t>
            </a:r>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Constant|    3.55056***      .07446    47.68  .0000     3.40462   3.69650</a:t>
            </a:r>
          </a:p>
          <a:p>
            <a:r>
              <a:rPr lang="en-US" sz="1400" b="1" smtClean="0">
                <a:latin typeface="Courier New" pitchFamily="49" charset="0"/>
                <a:cs typeface="Courier New" pitchFamily="49" charset="0"/>
              </a:rPr>
              <a:t>     AGE|     .00067         .00115      .58  .5626     -.00159    .00293</a:t>
            </a:r>
          </a:p>
          <a:p>
            <a:r>
              <a:rPr lang="en-US" sz="1400" b="1" smtClean="0">
                <a:latin typeface="Courier New" pitchFamily="49" charset="0"/>
                <a:cs typeface="Courier New" pitchFamily="49" charset="0"/>
              </a:rPr>
              <a:t>    EDUC|    -.16835***      .00416   -40.48  .0000     -.17650   -.16020</a:t>
            </a:r>
          </a:p>
          <a:p>
            <a:r>
              <a:rPr lang="it-IT" sz="1400" b="1" smtClean="0">
                <a:latin typeface="Courier New" pitchFamily="49" charset="0"/>
                <a:cs typeface="Courier New" pitchFamily="49" charset="0"/>
              </a:rPr>
              <a:t>  INCOME|    -.98735***      .05172   -19.09  .0000    -1.08872   -.88598</a:t>
            </a:r>
          </a:p>
          <a:p>
            <a:r>
              <a:rPr lang="en-US" sz="1400" b="1" smtClean="0">
                <a:latin typeface="Courier New" pitchFamily="49" charset="0"/>
                <a:cs typeface="Courier New" pitchFamily="49" charset="0"/>
              </a:rPr>
              <a:t> MARRIED|    -.00997         .02922     -.34  .7329     -.06724    .04729</a:t>
            </a:r>
          </a:p>
          <a:p>
            <a:r>
              <a:rPr lang="de-DE" sz="1400" b="1" smtClean="0">
                <a:latin typeface="Courier New" pitchFamily="49" charset="0"/>
                <a:cs typeface="Courier New" pitchFamily="49" charset="0"/>
              </a:rPr>
              <a:t>  HHKIDS|    -.08094***      .02510    -3.22  .0013     -.13014   -.03174</a:t>
            </a:r>
          </a:p>
          <a:p>
            <a:r>
              <a:rPr lang="en-US" sz="1400" b="1" smtClean="0">
                <a:latin typeface="Courier New" pitchFamily="49" charset="0"/>
                <a:cs typeface="Courier New" pitchFamily="49" charset="0"/>
              </a:rPr>
              <a:t>  FEMALE|     .12140***      .02231     5.44  .0000      .07768    .16512</a:t>
            </a:r>
          </a:p>
          <a:p>
            <a:r>
              <a:rPr lang="en-US" sz="1400" b="1" smtClean="0">
                <a:latin typeface="Courier New" pitchFamily="49" charset="0"/>
                <a:cs typeface="Courier New" pitchFamily="49" charset="0"/>
              </a:rPr>
              <a:t>        |Index    equation for </a:t>
            </a:r>
            <a:r>
              <a:rPr lang="en-US" sz="1400" b="1" smtClean="0">
                <a:latin typeface="Courier New" pitchFamily="49" charset="0"/>
                <a:cs typeface="Courier New" pitchFamily="49" charset="0"/>
              </a:rPr>
              <a:t>DOCTOR</a:t>
            </a:r>
            <a:r>
              <a:rPr lang="en-US" sz="1400" b="1" smtClean="0">
                <a:latin typeface="Courier New" pitchFamily="49" charset="0"/>
                <a:cs typeface="Courier New" pitchFamily="49" charset="0"/>
              </a:rPr>
              <a:t>....................................</a:t>
            </a:r>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Constant|     .58983***      .14474     4.08  .0000      .30615    .87351</a:t>
            </a:r>
          </a:p>
          <a:p>
            <a:r>
              <a:rPr lang="en-US" sz="1400" b="1" smtClean="0">
                <a:latin typeface="Courier New" pitchFamily="49" charset="0"/>
                <a:cs typeface="Courier New" pitchFamily="49" charset="0"/>
              </a:rPr>
              <a:t>     AGE|    -.05740***      .00601    -9.56  .0000     -.06917   -.04563</a:t>
            </a:r>
          </a:p>
          <a:p>
            <a:r>
              <a:rPr lang="fr-FR" sz="1400" b="1" smtClean="0">
                <a:latin typeface="Courier New" pitchFamily="49" charset="0"/>
                <a:cs typeface="Courier New" pitchFamily="49" charset="0"/>
              </a:rPr>
              <a:t>   AGESQ|     .00082***   .6817D-04    12.10  .0000      .00069    .00096</a:t>
            </a:r>
          </a:p>
          <a:p>
            <a:r>
              <a:rPr lang="it-IT" sz="1400" b="1" smtClean="0">
                <a:latin typeface="Courier New" pitchFamily="49" charset="0"/>
                <a:cs typeface="Courier New" pitchFamily="49" charset="0"/>
              </a:rPr>
              <a:t>  INCOME|     .08900*        .05097     1.75  .0808     -.01091    .18890</a:t>
            </a:r>
          </a:p>
          <a:p>
            <a:r>
              <a:rPr lang="en-US" sz="1400" b="1" smtClean="0">
                <a:latin typeface="Courier New" pitchFamily="49" charset="0"/>
                <a:cs typeface="Courier New" pitchFamily="49" charset="0"/>
              </a:rPr>
              <a:t>  FEMALE|     .34580***      .01629    21.22  .0000      .31386    .37773</a:t>
            </a:r>
          </a:p>
          <a:p>
            <a:r>
              <a:rPr lang="fr-FR" sz="1400" b="1" smtClean="0">
                <a:latin typeface="Courier New" pitchFamily="49" charset="0"/>
                <a:cs typeface="Courier New" pitchFamily="49" charset="0"/>
              </a:rPr>
              <a:t>  PUBLIC|     .43595***      .07358     5.92  .0000      .29174    .58016</a:t>
            </a:r>
          </a:p>
          <a:p>
            <a:r>
              <a:rPr lang="en-US" sz="1400" b="1" smtClean="0">
                <a:latin typeface="Courier New" pitchFamily="49" charset="0"/>
                <a:cs typeface="Courier New" pitchFamily="49" charset="0"/>
              </a:rPr>
              <a:t>        |Disturbance </a:t>
            </a:r>
            <a:r>
              <a:rPr lang="en-US" sz="1400" b="1" smtClean="0">
                <a:latin typeface="Courier New" pitchFamily="49" charset="0"/>
                <a:cs typeface="Courier New" pitchFamily="49" charset="0"/>
              </a:rPr>
              <a:t>correlation</a:t>
            </a:r>
            <a:r>
              <a:rPr lang="en-US" sz="1400" b="1" smtClean="0">
                <a:latin typeface="Courier New" pitchFamily="49" charset="0"/>
                <a:cs typeface="Courier New" pitchFamily="49" charset="0"/>
              </a:rPr>
              <a:t>.........................................</a:t>
            </a:r>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RHO(1,2)|    -.17317***      .04075    -4.25  .0000     -.25303   -.09330</a:t>
            </a:r>
          </a:p>
          <a:p>
            <a:r>
              <a:rPr lang="en-US" sz="1400" b="1" smtClean="0">
                <a:latin typeface="Courier New" pitchFamily="49" charset="0"/>
                <a:cs typeface="Courier New" pitchFamily="49" charset="0"/>
              </a:rPr>
              <a:t>--------+--------------------------------------------------------------------</a:t>
            </a:r>
            <a:endParaRPr lang="en-US" sz="1400" b="1" smtClean="0">
              <a:latin typeface="Courier New" pitchFamily="49" charset="0"/>
              <a:cs typeface="Courier New" pitchFamily="49" charset="0"/>
            </a:endParaRPr>
          </a:p>
        </p:txBody>
      </p:sp>
      <p:sp>
        <p:nvSpPr>
          <p:cNvPr id="3" name="Rectangle 6"/>
          <p:cNvSpPr>
            <a:spLocks noChangeArrowheads="1"/>
          </p:cNvSpPr>
          <p:nvPr/>
        </p:nvSpPr>
        <p:spPr bwMode="auto">
          <a:xfrm>
            <a:off x="457200" y="5715000"/>
            <a:ext cx="7772400" cy="228600"/>
          </a:xfrm>
          <a:prstGeom prst="rect">
            <a:avLst/>
          </a:prstGeom>
          <a:solidFill>
            <a:srgbClr val="FF0000">
              <a:alpha val="14902"/>
            </a:srgbClr>
          </a:solidFill>
          <a:ln w="19050">
            <a:noFill/>
            <a:miter lim="800000"/>
            <a:headEnd/>
            <a:tailEnd/>
          </a:ln>
        </p:spPr>
        <p:txBody>
          <a:bodyPr wrap="none" anchor="ctr"/>
          <a:lstStyle/>
          <a:p>
            <a:endParaRPr lang="en-US"/>
          </a:p>
        </p:txBody>
      </p:sp>
      <p:sp>
        <p:nvSpPr>
          <p:cNvPr id="4" name="Rectangle 6"/>
          <p:cNvSpPr>
            <a:spLocks noChangeArrowheads="1"/>
          </p:cNvSpPr>
          <p:nvPr/>
        </p:nvSpPr>
        <p:spPr bwMode="auto">
          <a:xfrm>
            <a:off x="457200" y="2705100"/>
            <a:ext cx="7772400" cy="190500"/>
          </a:xfrm>
          <a:prstGeom prst="rect">
            <a:avLst/>
          </a:prstGeom>
          <a:solidFill>
            <a:srgbClr val="FF0000">
              <a:alpha val="14902"/>
            </a:srgbClr>
          </a:solidFill>
          <a:ln w="19050">
            <a:noFill/>
            <a:miter lim="800000"/>
            <a:headEnd/>
            <a:tailEnd/>
          </a:ln>
        </p:spPr>
        <p:txBody>
          <a:bodyPr wrap="none" anchor="ctr"/>
          <a:lstStyle/>
          <a:p>
            <a:endParaRPr lang="en-US"/>
          </a:p>
        </p:txBody>
      </p:sp>
      <p:sp>
        <p:nvSpPr>
          <p:cNvPr id="5" name="Rectangle 6"/>
          <p:cNvSpPr>
            <a:spLocks noChangeArrowheads="1"/>
          </p:cNvSpPr>
          <p:nvPr/>
        </p:nvSpPr>
        <p:spPr bwMode="auto">
          <a:xfrm>
            <a:off x="457200" y="4406900"/>
            <a:ext cx="7772400" cy="241300"/>
          </a:xfrm>
          <a:prstGeom prst="rect">
            <a:avLst/>
          </a:prstGeom>
          <a:solidFill>
            <a:srgbClr val="FF0000">
              <a:alpha val="1490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530225"/>
          </a:xfrm>
        </p:spPr>
        <p:txBody>
          <a:bodyPr/>
          <a:lstStyle/>
          <a:p>
            <a:r>
              <a:rPr lang="en-US" smtClean="0"/>
              <a:t>Treatment Effects</a:t>
            </a:r>
            <a:endParaRPr lang="en-US"/>
          </a:p>
        </p:txBody>
      </p:sp>
      <p:sp>
        <p:nvSpPr>
          <p:cNvPr id="3" name="Content Placeholder 2"/>
          <p:cNvSpPr>
            <a:spLocks noGrp="1"/>
          </p:cNvSpPr>
          <p:nvPr>
            <p:ph idx="1"/>
          </p:nvPr>
        </p:nvSpPr>
        <p:spPr>
          <a:xfrm>
            <a:off x="304800" y="1371600"/>
            <a:ext cx="8610600" cy="4530725"/>
          </a:xfrm>
        </p:spPr>
        <p:txBody>
          <a:bodyPr/>
          <a:lstStyle/>
          <a:p>
            <a:pPr>
              <a:buNone/>
            </a:pPr>
            <a:r>
              <a:rPr lang="en-US" smtClean="0"/>
              <a:t>y</a:t>
            </a:r>
            <a:r>
              <a:rPr lang="en-US" baseline="-25000" smtClean="0"/>
              <a:t>1</a:t>
            </a:r>
            <a:r>
              <a:rPr lang="en-US" smtClean="0"/>
              <a:t> is a “treatment”</a:t>
            </a:r>
          </a:p>
          <a:p>
            <a:pPr>
              <a:buNone/>
            </a:pPr>
            <a:r>
              <a:rPr lang="en-US" smtClean="0"/>
              <a:t>Treatment effect of y</a:t>
            </a:r>
            <a:r>
              <a:rPr lang="en-US" baseline="-25000" smtClean="0"/>
              <a:t>1</a:t>
            </a:r>
            <a:r>
              <a:rPr lang="en-US" smtClean="0"/>
              <a:t> on y</a:t>
            </a:r>
            <a:r>
              <a:rPr lang="en-US" baseline="-25000" smtClean="0"/>
              <a:t>2</a:t>
            </a:r>
            <a:r>
              <a:rPr lang="en-US" smtClean="0"/>
              <a:t>.</a:t>
            </a:r>
          </a:p>
          <a:p>
            <a:pPr>
              <a:buNone/>
            </a:pPr>
            <a:r>
              <a:rPr lang="en-US" smtClean="0"/>
              <a:t>   Prob(y</a:t>
            </a:r>
            <a:r>
              <a:rPr lang="en-US" baseline="-25000" smtClean="0"/>
              <a:t>2</a:t>
            </a:r>
            <a:r>
              <a:rPr lang="en-US" smtClean="0"/>
              <a:t>=1)</a:t>
            </a:r>
            <a:r>
              <a:rPr lang="en-US" baseline="-25000" smtClean="0"/>
              <a:t>y1=1</a:t>
            </a:r>
            <a:r>
              <a:rPr lang="en-US" smtClean="0"/>
              <a:t> – Prob(y</a:t>
            </a:r>
            <a:r>
              <a:rPr lang="en-US" baseline="-25000" smtClean="0"/>
              <a:t>2</a:t>
            </a:r>
            <a:r>
              <a:rPr lang="en-US" smtClean="0"/>
              <a:t>=1)</a:t>
            </a:r>
            <a:r>
              <a:rPr lang="en-US" baseline="-25000" smtClean="0"/>
              <a:t>y1=0</a:t>
            </a:r>
          </a:p>
          <a:p>
            <a:pPr>
              <a:buNone/>
            </a:pPr>
            <a:r>
              <a:rPr lang="en-US" smtClean="0"/>
              <a:t>         = </a:t>
            </a:r>
            <a:r>
              <a:rPr lang="en-US" smtClean="0">
                <a:sym typeface="Symbol"/>
              </a:rPr>
              <a:t></a:t>
            </a:r>
            <a:r>
              <a:rPr lang="en-US" smtClean="0"/>
              <a:t>(</a:t>
            </a:r>
            <a:r>
              <a:rPr lang="en-US" b="1" smtClean="0">
                <a:sym typeface="Symbol"/>
              </a:rPr>
              <a:t></a:t>
            </a:r>
            <a:r>
              <a:rPr lang="en-US" b="1" smtClean="0"/>
              <a:t>’x </a:t>
            </a:r>
            <a:r>
              <a:rPr lang="en-US" smtClean="0"/>
              <a:t>+ </a:t>
            </a:r>
            <a:r>
              <a:rPr lang="en-US" smtClean="0">
                <a:sym typeface="Symbol"/>
              </a:rPr>
              <a:t></a:t>
            </a:r>
            <a:r>
              <a:rPr lang="en-US" smtClean="0"/>
              <a:t>)  -  </a:t>
            </a:r>
            <a:r>
              <a:rPr lang="en-US" smtClean="0">
                <a:sym typeface="Symbol"/>
              </a:rPr>
              <a:t></a:t>
            </a:r>
            <a:r>
              <a:rPr lang="en-US" smtClean="0"/>
              <a:t>(</a:t>
            </a:r>
            <a:r>
              <a:rPr lang="en-US" b="1" smtClean="0">
                <a:sym typeface="Symbol"/>
              </a:rPr>
              <a:t></a:t>
            </a:r>
            <a:r>
              <a:rPr lang="en-US" b="1" smtClean="0"/>
              <a:t>’x</a:t>
            </a:r>
            <a:r>
              <a:rPr lang="en-US" smtClean="0"/>
              <a:t>)</a:t>
            </a:r>
          </a:p>
          <a:p>
            <a:pPr>
              <a:buNone/>
            </a:pPr>
            <a:r>
              <a:rPr lang="en-US" smtClean="0"/>
              <a:t>Treatment effect on the treated involves an unobserved counterfactual.  Compare being treated to being untreated for someone who was actually treated.</a:t>
            </a:r>
          </a:p>
          <a:p>
            <a:pPr>
              <a:buNone/>
            </a:pPr>
            <a:r>
              <a:rPr lang="en-US" smtClean="0"/>
              <a:t>   Prob(y</a:t>
            </a:r>
            <a:r>
              <a:rPr lang="en-US" baseline="-25000" smtClean="0"/>
              <a:t>2</a:t>
            </a:r>
            <a:r>
              <a:rPr lang="en-US" smtClean="0"/>
              <a:t>=1|y</a:t>
            </a:r>
            <a:r>
              <a:rPr lang="en-US" baseline="-25000" smtClean="0"/>
              <a:t>1</a:t>
            </a:r>
            <a:r>
              <a:rPr lang="en-US" smtClean="0"/>
              <a:t>=1)</a:t>
            </a:r>
            <a:r>
              <a:rPr lang="en-US" baseline="-25000" smtClean="0"/>
              <a:t>y1=1</a:t>
            </a:r>
            <a:r>
              <a:rPr lang="en-US" smtClean="0"/>
              <a:t> -  Prob(y</a:t>
            </a:r>
            <a:r>
              <a:rPr lang="en-US" baseline="-25000" smtClean="0"/>
              <a:t>2</a:t>
            </a:r>
            <a:r>
              <a:rPr lang="en-US" smtClean="0"/>
              <a:t>=1|y</a:t>
            </a:r>
            <a:r>
              <a:rPr lang="en-US" baseline="-25000" smtClean="0"/>
              <a:t>1</a:t>
            </a:r>
            <a:r>
              <a:rPr lang="en-US" smtClean="0"/>
              <a:t>=1)</a:t>
            </a:r>
            <a:r>
              <a:rPr lang="en-US" baseline="-25000" smtClean="0"/>
              <a:t>y1=0</a:t>
            </a:r>
            <a:endParaRPr lang="en-US" smtClean="0"/>
          </a:p>
          <a:p>
            <a:pPr>
              <a:buNone/>
            </a:pPr>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Treatment Effect on the Treated</a:t>
            </a:r>
            <a:endParaRPr lang="en-US"/>
          </a:p>
        </p:txBody>
      </p:sp>
      <p:graphicFrame>
        <p:nvGraphicFramePr>
          <p:cNvPr id="4" name="Object 3"/>
          <p:cNvGraphicFramePr>
            <a:graphicFrameLocks noChangeAspect="1"/>
          </p:cNvGraphicFramePr>
          <p:nvPr/>
        </p:nvGraphicFramePr>
        <p:xfrm>
          <a:off x="609600" y="1905000"/>
          <a:ext cx="7670800" cy="3532773"/>
        </p:xfrm>
        <a:graphic>
          <a:graphicData uri="http://schemas.openxmlformats.org/presentationml/2006/ole">
            <p:oleObj spid="_x0000_s158722" name="Equation" r:id="rId3" imgW="3390840" imgH="1562040" progId="Equation.DSMT4">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r>
              <a:rPr lang="en-US" smtClean="0"/>
              <a:t>Treatment Effects</a:t>
            </a:r>
            <a:endParaRPr lang="en-US"/>
          </a:p>
        </p:txBody>
      </p:sp>
      <p:sp>
        <p:nvSpPr>
          <p:cNvPr id="3" name="TextBox 2"/>
          <p:cNvSpPr txBox="1"/>
          <p:nvPr/>
        </p:nvSpPr>
        <p:spPr>
          <a:xfrm>
            <a:off x="609600" y="990600"/>
            <a:ext cx="8229600" cy="5478423"/>
          </a:xfrm>
          <a:prstGeom prst="rect">
            <a:avLst/>
          </a:prstGeom>
          <a:noFill/>
        </p:spPr>
        <p:txBody>
          <a:bodyPr wrap="square" rtlCol="0">
            <a:spAutoFit/>
          </a:bodyPr>
          <a:lstStyle/>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Partial Effects  Analysis for </a:t>
            </a:r>
            <a:r>
              <a:rPr lang="en-US" sz="1400" b="1" smtClean="0">
                <a:latin typeface="Courier New" pitchFamily="49" charset="0"/>
                <a:cs typeface="Courier New" pitchFamily="49" charset="0"/>
              </a:rPr>
              <a:t>RcrsvBvProb</a:t>
            </a:r>
            <a:r>
              <a:rPr lang="en-US" sz="1400" b="1" smtClean="0">
                <a:latin typeface="Courier New" pitchFamily="49" charset="0"/>
                <a:cs typeface="Courier New" pitchFamily="49" charset="0"/>
              </a:rPr>
              <a:t>: </a:t>
            </a:r>
            <a:r>
              <a:rPr lang="en-US" sz="2800" b="1" smtClean="0">
                <a:solidFill>
                  <a:srgbClr val="FF0000"/>
                </a:solidFill>
                <a:latin typeface="Courier New" pitchFamily="49" charset="0"/>
                <a:cs typeface="Courier New" pitchFamily="49" charset="0"/>
              </a:rPr>
              <a:t>ATE</a:t>
            </a:r>
            <a:r>
              <a:rPr lang="en-US" sz="1400" b="1" smtClean="0">
                <a:latin typeface="Courier New" pitchFamily="49" charset="0"/>
                <a:cs typeface="Courier New" pitchFamily="49" charset="0"/>
              </a:rPr>
              <a:t>  </a:t>
            </a:r>
            <a:r>
              <a:rPr lang="en-US" sz="1400" b="1" smtClean="0">
                <a:latin typeface="Courier New" pitchFamily="49" charset="0"/>
                <a:cs typeface="Courier New" pitchFamily="49" charset="0"/>
              </a:rPr>
              <a:t>of PUBLIC   on DOCTOR</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Effects on function with respect to PUBLIC</a:t>
            </a:r>
          </a:p>
          <a:p>
            <a:r>
              <a:rPr lang="en-US" sz="1400" b="1" smtClean="0">
                <a:latin typeface="Courier New" pitchFamily="49" charset="0"/>
                <a:cs typeface="Courier New" pitchFamily="49" charset="0"/>
              </a:rPr>
              <a:t>Results are computed by average over sample observations</a:t>
            </a:r>
          </a:p>
          <a:p>
            <a:r>
              <a:rPr lang="en-US" sz="1400" b="1" smtClean="0">
                <a:latin typeface="Courier New" pitchFamily="49" charset="0"/>
                <a:cs typeface="Courier New" pitchFamily="49" charset="0"/>
              </a:rPr>
              <a:t>Partial effects for binary var PUBLIC   computed by first difference</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df/dPUBLIC         Partial    Standard</a:t>
            </a:r>
          </a:p>
          <a:p>
            <a:r>
              <a:rPr lang="en-US" sz="1400" b="1" smtClean="0">
                <a:latin typeface="Courier New" pitchFamily="49" charset="0"/>
                <a:cs typeface="Courier New" pitchFamily="49" charset="0"/>
              </a:rPr>
              <a:t>(Delta Method)     Effect      Error     |t|  95% Confidence Interval</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APE. Function       .16446     .02820    5.83      .10920      </a:t>
            </a:r>
            <a:r>
              <a:rPr lang="en-US" sz="1400" b="1" smtClean="0">
                <a:latin typeface="Courier New" pitchFamily="49" charset="0"/>
                <a:cs typeface="Courier New" pitchFamily="49" charset="0"/>
              </a:rPr>
              <a:t>.</a:t>
            </a:r>
            <a:r>
              <a:rPr lang="en-US" sz="1400" b="1" smtClean="0">
                <a:latin typeface="Courier New" pitchFamily="49" charset="0"/>
                <a:cs typeface="Courier New" pitchFamily="49" charset="0"/>
              </a:rPr>
              <a:t>21973</a:t>
            </a:r>
          </a:p>
          <a:p>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Partial Effects  Analysis for </a:t>
            </a:r>
            <a:r>
              <a:rPr lang="en-US" sz="1400" b="1" smtClean="0">
                <a:latin typeface="Courier New" pitchFamily="49" charset="0"/>
                <a:cs typeface="Courier New" pitchFamily="49" charset="0"/>
              </a:rPr>
              <a:t>RcrsvBvProb</a:t>
            </a:r>
            <a:r>
              <a:rPr lang="en-US" sz="1400" b="1" smtClean="0">
                <a:latin typeface="Courier New" pitchFamily="49" charset="0"/>
                <a:cs typeface="Courier New" pitchFamily="49" charset="0"/>
              </a:rPr>
              <a:t>: </a:t>
            </a:r>
            <a:r>
              <a:rPr lang="en-US" sz="2800" b="1" smtClean="0">
                <a:solidFill>
                  <a:srgbClr val="FF0000"/>
                </a:solidFill>
                <a:latin typeface="Courier New" pitchFamily="49" charset="0"/>
                <a:cs typeface="Courier New" pitchFamily="49" charset="0"/>
              </a:rPr>
              <a:t>ATET</a:t>
            </a:r>
            <a:r>
              <a:rPr lang="en-US" sz="1400" b="1" smtClean="0">
                <a:latin typeface="Courier New" pitchFamily="49" charset="0"/>
                <a:cs typeface="Courier New" pitchFamily="49" charset="0"/>
              </a:rPr>
              <a:t> </a:t>
            </a:r>
            <a:r>
              <a:rPr lang="en-US" sz="1400" b="1" smtClean="0">
                <a:latin typeface="Courier New" pitchFamily="49" charset="0"/>
                <a:cs typeface="Courier New" pitchFamily="49" charset="0"/>
              </a:rPr>
              <a:t>of PUBLIC   on DOCTOR</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Effects on function with respect to PUBLIC</a:t>
            </a:r>
          </a:p>
          <a:p>
            <a:r>
              <a:rPr lang="en-US" sz="1400" b="1" smtClean="0">
                <a:latin typeface="Courier New" pitchFamily="49" charset="0"/>
                <a:cs typeface="Courier New" pitchFamily="49" charset="0"/>
              </a:rPr>
              <a:t>Results are computed by average over sample observations</a:t>
            </a:r>
          </a:p>
          <a:p>
            <a:r>
              <a:rPr lang="en-US" sz="1400" b="1" smtClean="0">
                <a:latin typeface="Courier New" pitchFamily="49" charset="0"/>
                <a:cs typeface="Courier New" pitchFamily="49" charset="0"/>
              </a:rPr>
              <a:t>Partial effects for binary var PUBLIC   computed by first difference</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df/dPUBLIC         Partial    Standard</a:t>
            </a:r>
          </a:p>
          <a:p>
            <a:r>
              <a:rPr lang="en-US" sz="1400" b="1" smtClean="0">
                <a:latin typeface="Courier New" pitchFamily="49" charset="0"/>
                <a:cs typeface="Courier New" pitchFamily="49" charset="0"/>
              </a:rPr>
              <a:t>(Delta Method)     Effect      Error     |t|  95% Confidence Interval</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APE. Function       .15417     .02482    6.21      .10553      </a:t>
            </a:r>
            <a:r>
              <a:rPr lang="en-US" sz="1400" b="1" smtClean="0">
                <a:latin typeface="Courier New" pitchFamily="49" charset="0"/>
                <a:cs typeface="Courier New" pitchFamily="49" charset="0"/>
              </a:rPr>
              <a:t>.</a:t>
            </a:r>
            <a:r>
              <a:rPr lang="en-US" sz="1400" b="1" smtClean="0">
                <a:latin typeface="Courier New" pitchFamily="49" charset="0"/>
                <a:cs typeface="Courier New" pitchFamily="49" charset="0"/>
              </a:rPr>
              <a:t>20282</a:t>
            </a:r>
            <a:endParaRPr lang="en-US" sz="1400" b="1" smtClean="0">
              <a:latin typeface="Courier New" pitchFamily="49" charset="0"/>
              <a:cs typeface="Courier New" pitchFamily="49"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2" cstate="print"/>
          <a:srcRect/>
          <a:stretch>
            <a:fillRect/>
          </a:stretch>
        </p:blipFill>
        <p:spPr bwMode="auto">
          <a:xfrm>
            <a:off x="457200" y="1905000"/>
            <a:ext cx="8391371" cy="2971800"/>
          </a:xfrm>
          <a:prstGeom prst="rect">
            <a:avLst/>
          </a:prstGeom>
          <a:noFill/>
          <a:ln w="9525">
            <a:noFill/>
            <a:miter lim="800000"/>
            <a:headEnd/>
            <a:tailEnd/>
          </a:ln>
          <a:effectLst/>
        </p:spPr>
      </p:pic>
    </p:spTree>
    <p:extLst>
      <p:ext uri="{BB962C8B-B14F-4D97-AF65-F5344CB8AC3E}">
        <p14:creationId xmlns:p14="http://schemas.microsoft.com/office/powerpoint/2010/main" xmlns="" val="42185342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cstate="print"/>
          <a:srcRect/>
          <a:stretch>
            <a:fillRect/>
          </a:stretch>
        </p:blipFill>
        <p:spPr bwMode="auto">
          <a:xfrm>
            <a:off x="304800" y="2133600"/>
            <a:ext cx="8459819" cy="2971800"/>
          </a:xfrm>
          <a:prstGeom prst="rect">
            <a:avLst/>
          </a:prstGeom>
          <a:noFill/>
          <a:ln w="9525">
            <a:noFill/>
            <a:miter lim="800000"/>
            <a:headEnd/>
            <a:tailEnd/>
          </a:ln>
          <a:effectLst/>
        </p:spPr>
      </p:pic>
      <p:sp>
        <p:nvSpPr>
          <p:cNvPr id="4" name="Rectangle 6"/>
          <p:cNvSpPr>
            <a:spLocks noChangeArrowheads="1"/>
          </p:cNvSpPr>
          <p:nvPr/>
        </p:nvSpPr>
        <p:spPr bwMode="auto">
          <a:xfrm>
            <a:off x="3200400" y="3048000"/>
            <a:ext cx="32766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cxnSp>
        <p:nvCxnSpPr>
          <p:cNvPr id="7" name="Straight Arrow Connector 6"/>
          <p:cNvCxnSpPr/>
          <p:nvPr/>
        </p:nvCxnSpPr>
        <p:spPr bwMode="auto">
          <a:xfrm flipH="1">
            <a:off x="1676400" y="1219200"/>
            <a:ext cx="685800"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TextBox 7"/>
          <p:cNvSpPr txBox="1"/>
          <p:nvPr/>
        </p:nvSpPr>
        <p:spPr>
          <a:xfrm>
            <a:off x="2438400" y="838200"/>
            <a:ext cx="1981200" cy="523220"/>
          </a:xfrm>
          <a:prstGeom prst="rect">
            <a:avLst/>
          </a:prstGeom>
          <a:noFill/>
        </p:spPr>
        <p:txBody>
          <a:bodyPr wrap="square" rtlCol="0">
            <a:spAutoFit/>
          </a:bodyPr>
          <a:lstStyle/>
          <a:p>
            <a:r>
              <a:rPr lang="en-US" sz="2800" b="1" smtClean="0"/>
              <a:t>recursive</a:t>
            </a:r>
            <a:endParaRPr lang="en-US" sz="2800" b="1"/>
          </a:p>
        </p:txBody>
      </p:sp>
    </p:spTree>
    <p:extLst>
      <p:ext uri="{BB962C8B-B14F-4D97-AF65-F5344CB8AC3E}">
        <p14:creationId xmlns:p14="http://schemas.microsoft.com/office/powerpoint/2010/main" xmlns="" val="15672473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srcRect/>
          <a:stretch>
            <a:fillRect/>
          </a:stretch>
        </p:blipFill>
        <p:spPr bwMode="auto">
          <a:xfrm>
            <a:off x="443947" y="2514600"/>
            <a:ext cx="8700053" cy="1981200"/>
          </a:xfrm>
          <a:prstGeom prst="rect">
            <a:avLst/>
          </a:prstGeom>
          <a:noFill/>
          <a:ln w="9525">
            <a:noFill/>
            <a:miter lim="800000"/>
            <a:headEnd/>
            <a:tailEnd/>
          </a:ln>
          <a:effectLst/>
        </p:spPr>
      </p:pic>
      <p:pic>
        <p:nvPicPr>
          <p:cNvPr id="4813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43200" y="1143000"/>
            <a:ext cx="3833813" cy="1143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itle 4"/>
          <p:cNvSpPr>
            <a:spLocks noGrp="1"/>
          </p:cNvSpPr>
          <p:nvPr>
            <p:ph type="title"/>
          </p:nvPr>
        </p:nvSpPr>
        <p:spPr>
          <a:xfrm>
            <a:off x="381000" y="457200"/>
            <a:ext cx="8229600" cy="609600"/>
          </a:xfrm>
        </p:spPr>
        <p:txBody>
          <a:bodyPr/>
          <a:lstStyle/>
          <a:p>
            <a:r>
              <a:rPr lang="en-US" smtClean="0"/>
              <a:t>Causal </a:t>
            </a:r>
            <a:r>
              <a:rPr lang="en-US" smtClean="0"/>
              <a:t>Inference</a:t>
            </a:r>
            <a:endParaRPr lang="en-US"/>
          </a:p>
        </p:txBody>
      </p:sp>
      <p:graphicFrame>
        <p:nvGraphicFramePr>
          <p:cNvPr id="7" name="Object 6"/>
          <p:cNvGraphicFramePr>
            <a:graphicFrameLocks noChangeAspect="1"/>
          </p:cNvGraphicFramePr>
          <p:nvPr/>
        </p:nvGraphicFramePr>
        <p:xfrm>
          <a:off x="1447800" y="4648200"/>
          <a:ext cx="6457950" cy="1603375"/>
        </p:xfrm>
        <a:graphic>
          <a:graphicData uri="http://schemas.openxmlformats.org/presentationml/2006/ole">
            <p:oleObj spid="_x0000_s124929" name="Equation" r:id="rId5" imgW="3835080" imgH="952200" progId="Equation.DSMT4">
              <p:embed/>
            </p:oleObj>
          </a:graphicData>
        </a:graphic>
      </p:graphicFrame>
      <p:sp>
        <p:nvSpPr>
          <p:cNvPr id="8" name="Rectangle 6"/>
          <p:cNvSpPr>
            <a:spLocks noChangeArrowheads="1"/>
          </p:cNvSpPr>
          <p:nvPr/>
        </p:nvSpPr>
        <p:spPr bwMode="auto">
          <a:xfrm>
            <a:off x="3886200" y="3429000"/>
            <a:ext cx="2057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xmlns="" val="2090086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2" cstate="print"/>
          <a:srcRect/>
          <a:stretch>
            <a:fillRect/>
          </a:stretch>
        </p:blipFill>
        <p:spPr bwMode="auto">
          <a:xfrm>
            <a:off x="275775" y="2514600"/>
            <a:ext cx="8715825" cy="1676400"/>
          </a:xfrm>
          <a:prstGeom prst="rect">
            <a:avLst/>
          </a:prstGeom>
          <a:noFill/>
          <a:ln w="9525">
            <a:noFill/>
            <a:miter lim="800000"/>
            <a:headEnd/>
            <a:tailEnd/>
          </a:ln>
          <a:effectLst/>
        </p:spPr>
      </p:pic>
    </p:spTree>
    <p:extLst>
      <p:ext uri="{BB962C8B-B14F-4D97-AF65-F5344CB8AC3E}">
        <p14:creationId xmlns:p14="http://schemas.microsoft.com/office/powerpoint/2010/main" xmlns="" val="18885933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cstate="print"/>
          <a:srcRect/>
          <a:stretch>
            <a:fillRect/>
          </a:stretch>
        </p:blipFill>
        <p:spPr bwMode="auto">
          <a:xfrm>
            <a:off x="381000" y="380999"/>
            <a:ext cx="8382000" cy="6272463"/>
          </a:xfrm>
          <a:prstGeom prst="rect">
            <a:avLst/>
          </a:prstGeom>
          <a:noFill/>
          <a:ln w="9525">
            <a:noFill/>
            <a:miter lim="800000"/>
            <a:headEnd/>
            <a:tailEnd/>
          </a:ln>
          <a:effectLst/>
        </p:spPr>
      </p:pic>
    </p:spTree>
    <p:extLst>
      <p:ext uri="{BB962C8B-B14F-4D97-AF65-F5344CB8AC3E}">
        <p14:creationId xmlns:p14="http://schemas.microsoft.com/office/powerpoint/2010/main" xmlns="" val="25313334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33400" y="993775"/>
            <a:ext cx="8229600" cy="1139825"/>
          </a:xfrm>
        </p:spPr>
        <p:txBody>
          <a:bodyPr/>
          <a:lstStyle/>
          <a:p>
            <a:pPr eaLnBrk="1" hangingPunct="1"/>
            <a:r>
              <a:rPr lang="en-US" dirty="0" smtClean="0"/>
              <a:t>Application:  Gender Economics at Liberal Arts Colleges</a:t>
            </a:r>
          </a:p>
        </p:txBody>
      </p:sp>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0" y="2057400"/>
            <a:ext cx="6400800" cy="382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68" name="Text Box 4"/>
          <p:cNvSpPr txBox="1">
            <a:spLocks noChangeArrowheads="1"/>
          </p:cNvSpPr>
          <p:nvPr/>
        </p:nvSpPr>
        <p:spPr bwMode="auto">
          <a:xfrm>
            <a:off x="2209800" y="6019800"/>
            <a:ext cx="4267200" cy="3762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t>Journal of Economic Education, fall, 1998.</a:t>
            </a:r>
          </a:p>
        </p:txBody>
      </p:sp>
      <p:sp>
        <p:nvSpPr>
          <p:cNvPr id="36869" name="Rectangle 6"/>
          <p:cNvSpPr>
            <a:spLocks noChangeArrowheads="1"/>
          </p:cNvSpPr>
          <p:nvPr/>
        </p:nvSpPr>
        <p:spPr bwMode="auto">
          <a:xfrm>
            <a:off x="1752600" y="263842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6870" name="Rectangle 7"/>
          <p:cNvSpPr>
            <a:spLocks noChangeArrowheads="1"/>
          </p:cNvSpPr>
          <p:nvPr/>
        </p:nvSpPr>
        <p:spPr bwMode="auto">
          <a:xfrm>
            <a:off x="3733800" y="239077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6871" name="Rectangle 9"/>
          <p:cNvSpPr>
            <a:spLocks noChangeArrowheads="1"/>
          </p:cNvSpPr>
          <p:nvPr/>
        </p:nvSpPr>
        <p:spPr bwMode="auto">
          <a:xfrm>
            <a:off x="3105150" y="2400300"/>
            <a:ext cx="552450" cy="228600"/>
          </a:xfrm>
          <a:prstGeom prst="rect">
            <a:avLst/>
          </a:prstGeom>
          <a:solidFill>
            <a:srgbClr val="008000">
              <a:alpha val="29019"/>
            </a:srgbClr>
          </a:solidFill>
          <a:ln w="19050">
            <a:solidFill>
              <a:schemeClr val="tx1"/>
            </a:solidFill>
            <a:miter lim="800000"/>
            <a:headEnd/>
            <a:tailEnd/>
          </a:ln>
        </p:spPr>
        <p:txBody>
          <a:bodyPr wrap="none" anchor="ctr"/>
          <a:lstStyle/>
          <a:p>
            <a:endParaRPr lang="en-US"/>
          </a:p>
        </p:txBody>
      </p:sp>
      <p:sp>
        <p:nvSpPr>
          <p:cNvPr id="36872" name="Rectangle 10"/>
          <p:cNvSpPr>
            <a:spLocks noChangeArrowheads="1"/>
          </p:cNvSpPr>
          <p:nvPr/>
        </p:nvSpPr>
        <p:spPr bwMode="auto">
          <a:xfrm>
            <a:off x="3086100" y="2638425"/>
            <a:ext cx="552450" cy="228600"/>
          </a:xfrm>
          <a:prstGeom prst="rect">
            <a:avLst/>
          </a:prstGeom>
          <a:solidFill>
            <a:srgbClr val="008000">
              <a:alpha val="30196"/>
            </a:srgbClr>
          </a:solidFill>
          <a:ln w="19050">
            <a:solidFill>
              <a:schemeClr val="tx1"/>
            </a:solidFill>
            <a:miter lim="800000"/>
            <a:headEnd/>
            <a:tailEnd/>
          </a:ln>
        </p:spPr>
        <p:txBody>
          <a:bodyPr wrap="none" anchor="ctr"/>
          <a:lstStyle/>
          <a:p>
            <a:endParaRPr lang="en-US"/>
          </a:p>
        </p:txBody>
      </p:sp>
      <p:sp>
        <p:nvSpPr>
          <p:cNvPr id="36873" name="Rectangle 12"/>
          <p:cNvSpPr>
            <a:spLocks noChangeArrowheads="1"/>
          </p:cNvSpPr>
          <p:nvPr/>
        </p:nvSpPr>
        <p:spPr bwMode="auto">
          <a:xfrm>
            <a:off x="4476750" y="2647950"/>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6874" name="Rectangle 13"/>
          <p:cNvSpPr>
            <a:spLocks noChangeArrowheads="1"/>
          </p:cNvSpPr>
          <p:nvPr/>
        </p:nvSpPr>
        <p:spPr bwMode="auto">
          <a:xfrm>
            <a:off x="6229350" y="2390775"/>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6875" name="Rectangle 14"/>
          <p:cNvSpPr>
            <a:spLocks noChangeArrowheads="1"/>
          </p:cNvSpPr>
          <p:nvPr/>
        </p:nvSpPr>
        <p:spPr bwMode="auto">
          <a:xfrm>
            <a:off x="3762375" y="2638425"/>
            <a:ext cx="685800" cy="228600"/>
          </a:xfrm>
          <a:prstGeom prst="rect">
            <a:avLst/>
          </a:prstGeom>
          <a:solidFill>
            <a:srgbClr val="0000FF">
              <a:alpha val="25098"/>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152400" y="460375"/>
            <a:ext cx="8229600" cy="1139825"/>
          </a:xfrm>
        </p:spPr>
        <p:txBody>
          <a:bodyPr/>
          <a:lstStyle/>
          <a:p>
            <a:pPr eaLnBrk="1" hangingPunct="1"/>
            <a:r>
              <a:rPr lang="en-US" dirty="0" smtClean="0"/>
              <a:t>Estimated Recursive Model</a:t>
            </a:r>
          </a:p>
        </p:txBody>
      </p:sp>
      <p:pic>
        <p:nvPicPr>
          <p:cNvPr id="3789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95400" y="1676400"/>
            <a:ext cx="6107113" cy="475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533400"/>
            <a:ext cx="8229600" cy="1139825"/>
          </a:xfrm>
        </p:spPr>
        <p:txBody>
          <a:bodyPr/>
          <a:lstStyle/>
          <a:p>
            <a:pPr eaLnBrk="1" hangingPunct="1"/>
            <a:r>
              <a:rPr lang="en-US" dirty="0" smtClean="0"/>
              <a:t>Estimated Effects: Decomposition</a:t>
            </a:r>
          </a:p>
        </p:txBody>
      </p:sp>
      <p:pic>
        <p:nvPicPr>
          <p:cNvPr id="389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789113"/>
            <a:ext cx="8305800" cy="3970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81000" y="685800"/>
            <a:ext cx="8229600" cy="1139825"/>
          </a:xfrm>
        </p:spPr>
        <p:txBody>
          <a:bodyPr/>
          <a:lstStyle/>
          <a:p>
            <a:pPr eaLnBrk="1" hangingPunct="1"/>
            <a:r>
              <a:rPr lang="en-US" dirty="0" smtClean="0"/>
              <a:t>A Sample Selection Model</a:t>
            </a:r>
          </a:p>
        </p:txBody>
      </p:sp>
      <p:graphicFrame>
        <p:nvGraphicFramePr>
          <p:cNvPr id="39939" name="Object 3"/>
          <p:cNvGraphicFramePr>
            <a:graphicFrameLocks noGrp="1" noChangeAspect="1"/>
          </p:cNvGraphicFramePr>
          <p:nvPr>
            <p:ph idx="4294967295"/>
            <p:extLst/>
          </p:nvPr>
        </p:nvGraphicFramePr>
        <p:xfrm>
          <a:off x="1295400" y="2133600"/>
          <a:ext cx="7010400" cy="3840163"/>
        </p:xfrm>
        <a:graphic>
          <a:graphicData uri="http://schemas.openxmlformats.org/presentationml/2006/ole">
            <p:oleObj spid="_x0000_s159746" name="Equation" r:id="rId4" imgW="3848100" imgH="2108200" progId="Equation.DSMT4">
              <p:embed/>
            </p:oleObj>
          </a:graphicData>
        </a:graphic>
      </p:graphicFrame>
    </p:spTree>
    <p:extLst>
      <p:ext uri="{BB962C8B-B14F-4D97-AF65-F5344CB8AC3E}">
        <p14:creationId xmlns:p14="http://schemas.microsoft.com/office/powerpoint/2010/main" xmlns="" val="34424393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533400" y="533400"/>
            <a:ext cx="8229600" cy="1139825"/>
          </a:xfrm>
        </p:spPr>
        <p:txBody>
          <a:bodyPr/>
          <a:lstStyle/>
          <a:p>
            <a:pPr eaLnBrk="1" hangingPunct="1"/>
            <a:r>
              <a:rPr lang="en-US" sz="3600" smtClean="0"/>
              <a:t>Sample Selection Model: Estimation</a:t>
            </a:r>
          </a:p>
        </p:txBody>
      </p:sp>
      <p:graphicFrame>
        <p:nvGraphicFramePr>
          <p:cNvPr id="40963" name="Object 3"/>
          <p:cNvGraphicFramePr>
            <a:graphicFrameLocks noGrp="1" noChangeAspect="1"/>
          </p:cNvGraphicFramePr>
          <p:nvPr>
            <p:ph idx="4294967295"/>
            <p:extLst/>
          </p:nvPr>
        </p:nvGraphicFramePr>
        <p:xfrm>
          <a:off x="914400" y="1981200"/>
          <a:ext cx="7467600" cy="3968750"/>
        </p:xfrm>
        <a:graphic>
          <a:graphicData uri="http://schemas.openxmlformats.org/presentationml/2006/ole">
            <p:oleObj spid="_x0000_s160770" name="Equation" r:id="rId4" imgW="3848100" imgH="2044700" progId="Equation.DSMT4">
              <p:embed/>
            </p:oleObj>
          </a:graphicData>
        </a:graphic>
      </p:graphicFrame>
    </p:spTree>
    <p:extLst>
      <p:ext uri="{BB962C8B-B14F-4D97-AF65-F5344CB8AC3E}">
        <p14:creationId xmlns:p14="http://schemas.microsoft.com/office/powerpoint/2010/main" xmlns="" val="19158700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457200" y="1219200"/>
            <a:ext cx="8229600" cy="609600"/>
          </a:xfrm>
        </p:spPr>
        <p:txBody>
          <a:bodyPr/>
          <a:lstStyle/>
          <a:p>
            <a:pPr eaLnBrk="1" hangingPunct="1"/>
            <a:r>
              <a:rPr lang="en-US" dirty="0" smtClean="0"/>
              <a:t>Application: Credit Scoring</a:t>
            </a:r>
          </a:p>
        </p:txBody>
      </p:sp>
      <p:sp>
        <p:nvSpPr>
          <p:cNvPr id="41987" name="Rectangle 3"/>
          <p:cNvSpPr>
            <a:spLocks noGrp="1" noChangeArrowheads="1"/>
          </p:cNvSpPr>
          <p:nvPr>
            <p:ph type="body" idx="4294967295"/>
          </p:nvPr>
        </p:nvSpPr>
        <p:spPr>
          <a:xfrm>
            <a:off x="685800" y="2022475"/>
            <a:ext cx="7543800" cy="3387725"/>
          </a:xfrm>
        </p:spPr>
        <p:txBody>
          <a:bodyPr/>
          <a:lstStyle/>
          <a:p>
            <a:pPr eaLnBrk="1" hangingPunct="1"/>
            <a:r>
              <a:rPr lang="en-US" smtClean="0">
                <a:latin typeface="+mj-lt"/>
              </a:rPr>
              <a:t>American Express: 1992</a:t>
            </a:r>
          </a:p>
          <a:p>
            <a:pPr eaLnBrk="1" hangingPunct="1"/>
            <a:r>
              <a:rPr lang="en-US" b="1" smtClean="0">
                <a:solidFill>
                  <a:srgbClr val="FF3300"/>
                </a:solidFill>
                <a:latin typeface="+mj-lt"/>
              </a:rPr>
              <a:t>N = 13,444 Applications</a:t>
            </a:r>
          </a:p>
          <a:p>
            <a:pPr lvl="1" eaLnBrk="1" hangingPunct="1"/>
            <a:r>
              <a:rPr lang="en-US" smtClean="0">
                <a:latin typeface="+mj-lt"/>
              </a:rPr>
              <a:t>Observed application data</a:t>
            </a:r>
          </a:p>
          <a:p>
            <a:pPr lvl="1" eaLnBrk="1" hangingPunct="1"/>
            <a:r>
              <a:rPr lang="en-US" smtClean="0">
                <a:latin typeface="+mj-lt"/>
              </a:rPr>
              <a:t>Observed acceptance/rejection of application</a:t>
            </a:r>
          </a:p>
          <a:p>
            <a:pPr eaLnBrk="1" hangingPunct="1"/>
            <a:r>
              <a:rPr lang="en-US" b="1" smtClean="0">
                <a:solidFill>
                  <a:srgbClr val="FF3300"/>
                </a:solidFill>
                <a:latin typeface="+mj-lt"/>
              </a:rPr>
              <a:t>N</a:t>
            </a:r>
            <a:r>
              <a:rPr lang="en-US" b="1" baseline="-25000" smtClean="0">
                <a:solidFill>
                  <a:srgbClr val="FF3300"/>
                </a:solidFill>
                <a:latin typeface="+mj-lt"/>
              </a:rPr>
              <a:t>1</a:t>
            </a:r>
            <a:r>
              <a:rPr lang="en-US" b="1" smtClean="0">
                <a:solidFill>
                  <a:srgbClr val="FF3300"/>
                </a:solidFill>
                <a:latin typeface="+mj-lt"/>
              </a:rPr>
              <a:t> =  10,499 Cardholders</a:t>
            </a:r>
          </a:p>
          <a:p>
            <a:pPr lvl="1" eaLnBrk="1" hangingPunct="1"/>
            <a:r>
              <a:rPr lang="en-US" smtClean="0">
                <a:latin typeface="+mj-lt"/>
              </a:rPr>
              <a:t>Observed demographics and economic data</a:t>
            </a:r>
          </a:p>
          <a:p>
            <a:pPr lvl="1" eaLnBrk="1" hangingPunct="1"/>
            <a:r>
              <a:rPr lang="en-US" smtClean="0">
                <a:latin typeface="+mj-lt"/>
              </a:rPr>
              <a:t>Observed default or not in first 12 months</a:t>
            </a:r>
          </a:p>
        </p:txBody>
      </p:sp>
      <p:sp>
        <p:nvSpPr>
          <p:cNvPr id="41988" name="Text Box 4"/>
          <p:cNvSpPr txBox="1">
            <a:spLocks noChangeArrowheads="1"/>
          </p:cNvSpPr>
          <p:nvPr/>
        </p:nvSpPr>
        <p:spPr bwMode="auto">
          <a:xfrm>
            <a:off x="533400" y="5994400"/>
            <a:ext cx="8153400" cy="406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dirty="0">
                <a:latin typeface="Arial" charset="0"/>
              </a:rPr>
              <a:t>Full Sample is </a:t>
            </a:r>
            <a:r>
              <a:rPr lang="en-US" sz="2000" b="1">
                <a:latin typeface="Arial" charset="0"/>
              </a:rPr>
              <a:t>in </a:t>
            </a:r>
            <a:r>
              <a:rPr lang="en-US" sz="2000" b="1" smtClean="0">
                <a:latin typeface="Arial" charset="0"/>
              </a:rPr>
              <a:t>AmEx.lpj</a:t>
            </a:r>
            <a:r>
              <a:rPr lang="en-US" sz="2000" b="1">
                <a:latin typeface="Arial" charset="0"/>
              </a:rPr>
              <a:t>;</a:t>
            </a:r>
            <a:r>
              <a:rPr lang="en-US" sz="2000" b="1" smtClean="0">
                <a:latin typeface="Arial" charset="0"/>
              </a:rPr>
              <a:t> description shows when imported.</a:t>
            </a:r>
            <a:endParaRPr lang="en-US" sz="2000" b="1" dirty="0">
              <a:latin typeface="Arial" charset="0"/>
            </a:endParaRPr>
          </a:p>
        </p:txBody>
      </p:sp>
    </p:spTree>
    <p:extLst>
      <p:ext uri="{BB962C8B-B14F-4D97-AF65-F5344CB8AC3E}">
        <p14:creationId xmlns:p14="http://schemas.microsoft.com/office/powerpoint/2010/main" xmlns="" val="40922946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7200" y="533400"/>
            <a:ext cx="8305800" cy="3200400"/>
          </a:xfrm>
          <a:prstGeom prst="rect">
            <a:avLst/>
          </a:prstGeom>
        </p:spPr>
      </p:pic>
      <p:pic>
        <p:nvPicPr>
          <p:cNvPr id="3" name="Picture 2"/>
          <p:cNvPicPr>
            <a:picLocks noChangeAspect="1"/>
          </p:cNvPicPr>
          <p:nvPr/>
        </p:nvPicPr>
        <p:blipFill>
          <a:blip r:embed="rId3" cstate="print"/>
          <a:stretch>
            <a:fillRect/>
          </a:stretch>
        </p:blipFill>
        <p:spPr>
          <a:xfrm>
            <a:off x="522357" y="3962400"/>
            <a:ext cx="8207115" cy="2286000"/>
          </a:xfrm>
          <a:prstGeom prst="rect">
            <a:avLst/>
          </a:prstGeom>
        </p:spPr>
      </p:pic>
    </p:spTree>
    <p:extLst>
      <p:ext uri="{BB962C8B-B14F-4D97-AF65-F5344CB8AC3E}">
        <p14:creationId xmlns:p14="http://schemas.microsoft.com/office/powerpoint/2010/main" xmlns="" val="23775756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381000" y="1066800"/>
            <a:ext cx="8648700" cy="4867275"/>
          </a:xfrm>
          <a:prstGeom prst="rect">
            <a:avLst/>
          </a:prstGeom>
        </p:spPr>
      </p:pic>
    </p:spTree>
    <p:extLst>
      <p:ext uri="{BB962C8B-B14F-4D97-AF65-F5344CB8AC3E}">
        <p14:creationId xmlns:p14="http://schemas.microsoft.com/office/powerpoint/2010/main" xmlns="" val="34691604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7200" y="2133600"/>
            <a:ext cx="8202094" cy="2590800"/>
          </a:xfrm>
          <a:prstGeom prst="rect">
            <a:avLst/>
          </a:prstGeom>
        </p:spPr>
      </p:pic>
    </p:spTree>
    <p:extLst>
      <p:ext uri="{BB962C8B-B14F-4D97-AF65-F5344CB8AC3E}">
        <p14:creationId xmlns:p14="http://schemas.microsoft.com/office/powerpoint/2010/main" xmlns="" val="9560506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914400"/>
            <a:ext cx="8229600" cy="530225"/>
          </a:xfrm>
        </p:spPr>
        <p:txBody>
          <a:bodyPr/>
          <a:lstStyle/>
          <a:p>
            <a:pPr algn="ctr" eaLnBrk="1" hangingPunct="1"/>
            <a:r>
              <a:rPr lang="en-US" b="1" dirty="0" smtClean="0"/>
              <a:t>Endogenous Continuous Variable</a:t>
            </a:r>
          </a:p>
        </p:txBody>
      </p:sp>
      <p:sp>
        <p:nvSpPr>
          <p:cNvPr id="56323" name="Rectangle 3"/>
          <p:cNvSpPr>
            <a:spLocks noGrp="1" noChangeArrowheads="1"/>
          </p:cNvSpPr>
          <p:nvPr>
            <p:ph idx="1"/>
          </p:nvPr>
        </p:nvSpPr>
        <p:spPr>
          <a:xfrm>
            <a:off x="1066800" y="1752600"/>
            <a:ext cx="7543800" cy="4191000"/>
          </a:xfrm>
        </p:spPr>
        <p:txBody>
          <a:bodyPr/>
          <a:lstStyle/>
          <a:p>
            <a:pPr eaLnBrk="1" hangingPunct="1">
              <a:buFont typeface="Wingdings" pitchFamily="2" charset="2"/>
              <a:buNone/>
            </a:pPr>
            <a:r>
              <a:rPr lang="en-US" smtClean="0"/>
              <a:t>   U* =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t>y   = 1[U* &gt; 0]     </a:t>
            </a:r>
            <a:r>
              <a:rPr lang="en-US" b="1" smtClean="0">
                <a:solidFill>
                  <a:srgbClr val="FF0000"/>
                </a:solidFill>
                <a:sym typeface="Symbol"/>
              </a:rPr>
              <a:t></a:t>
            </a:r>
            <a:r>
              <a:rPr lang="en-US" smtClean="0"/>
              <a:t/>
            </a:r>
            <a:br>
              <a:rPr lang="en-US" smtClean="0"/>
            </a:br>
            <a:r>
              <a:rPr lang="en-US" smtClean="0"/>
              <a:t>h   = </a:t>
            </a:r>
            <a:r>
              <a:rPr lang="el-GR" b="1" smtClean="0"/>
              <a:t>α</a:t>
            </a:r>
            <a:r>
              <a:rPr lang="en-US" b="1" smtClean="0"/>
              <a:t>’z</a:t>
            </a:r>
            <a:r>
              <a:rPr lang="en-US" smtClean="0"/>
              <a:t>        + u</a:t>
            </a:r>
            <a:endParaRPr lang="el-GR" smtClean="0"/>
          </a:p>
          <a:p>
            <a:pPr eaLnBrk="1" hangingPunct="1">
              <a:buFont typeface="Wingdings" pitchFamily="2" charset="2"/>
              <a:buNone/>
            </a:pPr>
            <a:r>
              <a:rPr lang="en-US" smtClean="0"/>
              <a:t>   E[</a:t>
            </a:r>
            <a:r>
              <a:rPr lang="el-GR" smtClean="0"/>
              <a:t>ε</a:t>
            </a:r>
            <a:r>
              <a:rPr lang="en-US" smtClean="0"/>
              <a:t>|h] ≠ 0 </a:t>
            </a:r>
            <a:r>
              <a:rPr lang="en-US" smtClean="0">
                <a:sym typeface="Wingdings" pitchFamily="2" charset="2"/>
              </a:rPr>
              <a:t> Cov[u, </a:t>
            </a:r>
            <a:r>
              <a:rPr lang="el-GR" smtClean="0"/>
              <a:t>ε</a:t>
            </a:r>
            <a:r>
              <a:rPr lang="en-US" smtClean="0">
                <a:sym typeface="Wingdings" pitchFamily="2" charset="2"/>
              </a:rPr>
              <a:t>] </a:t>
            </a:r>
            <a:r>
              <a:rPr lang="en-US" smtClean="0"/>
              <a:t>≠ 0</a:t>
            </a:r>
          </a:p>
          <a:p>
            <a:pPr eaLnBrk="1" hangingPunct="1">
              <a:buFont typeface="Wingdings" pitchFamily="2" charset="2"/>
              <a:buNone/>
            </a:pPr>
            <a:r>
              <a:rPr lang="en-US" smtClean="0"/>
              <a:t>   </a:t>
            </a:r>
            <a:r>
              <a:rPr lang="en-US" smtClean="0">
                <a:latin typeface="Arial" charset="0"/>
              </a:rPr>
              <a:t>Additional Assumptions:</a:t>
            </a:r>
          </a:p>
          <a:p>
            <a:pPr eaLnBrk="1" hangingPunct="1">
              <a:buFont typeface="Wingdings" pitchFamily="2" charset="2"/>
              <a:buNone/>
            </a:pPr>
            <a:r>
              <a:rPr lang="en-US" smtClean="0"/>
              <a:t>   (u,</a:t>
            </a:r>
            <a:r>
              <a:rPr lang="el-GR" smtClean="0"/>
              <a:t>ε</a:t>
            </a:r>
            <a:r>
              <a:rPr lang="en-US" smtClean="0"/>
              <a:t>)  ~  N[(0,0),(</a:t>
            </a:r>
            <a:r>
              <a:rPr lang="el-GR" smtClean="0"/>
              <a:t>σ</a:t>
            </a:r>
            <a:r>
              <a:rPr lang="en-US" baseline="-25000" smtClean="0"/>
              <a:t>u</a:t>
            </a:r>
            <a:r>
              <a:rPr lang="en-US" baseline="30000" smtClean="0"/>
              <a:t>2</a:t>
            </a:r>
            <a:r>
              <a:rPr lang="en-US" smtClean="0"/>
              <a:t>, </a:t>
            </a:r>
            <a:r>
              <a:rPr lang="el-GR" smtClean="0"/>
              <a:t>ρσ</a:t>
            </a:r>
            <a:r>
              <a:rPr lang="en-US" baseline="-25000" smtClean="0"/>
              <a:t>u</a:t>
            </a:r>
            <a:r>
              <a:rPr lang="en-US" smtClean="0"/>
              <a:t>, 1)]</a:t>
            </a:r>
          </a:p>
          <a:p>
            <a:pPr eaLnBrk="1" hangingPunct="1">
              <a:buFont typeface="Wingdings" pitchFamily="2" charset="2"/>
              <a:buNone/>
            </a:pPr>
            <a:r>
              <a:rPr lang="en-US" smtClean="0"/>
              <a:t>   </a:t>
            </a:r>
            <a:r>
              <a:rPr lang="en-US" b="1" smtClean="0">
                <a:latin typeface="Arial" charset="0"/>
              </a:rPr>
              <a:t>z</a:t>
            </a:r>
            <a:r>
              <a:rPr lang="en-US" smtClean="0">
                <a:latin typeface="Arial" charset="0"/>
              </a:rPr>
              <a:t>          =  a valid set of exogenous</a:t>
            </a:r>
            <a:br>
              <a:rPr lang="en-US" smtClean="0">
                <a:latin typeface="Arial" charset="0"/>
              </a:rPr>
            </a:br>
            <a:r>
              <a:rPr lang="en-US" smtClean="0">
                <a:latin typeface="Arial" charset="0"/>
              </a:rPr>
              <a:t>                variables, uncorrelated with (u,</a:t>
            </a:r>
            <a:r>
              <a:rPr lang="el-GR" smtClean="0"/>
              <a:t>ε</a:t>
            </a:r>
            <a:r>
              <a:rPr lang="en-US" smtClean="0"/>
              <a:t>)</a:t>
            </a:r>
          </a:p>
        </p:txBody>
      </p:sp>
      <p:sp>
        <p:nvSpPr>
          <p:cNvPr id="4" name="Rectangle 3"/>
          <p:cNvSpPr/>
          <p:nvPr/>
        </p:nvSpPr>
        <p:spPr bwMode="auto">
          <a:xfrm>
            <a:off x="4495800" y="1828800"/>
            <a:ext cx="304800" cy="1219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5334000" y="2209800"/>
            <a:ext cx="3581400" cy="523220"/>
          </a:xfrm>
          <a:prstGeom prst="rect">
            <a:avLst/>
          </a:prstGeom>
          <a:noFill/>
          <a:ln w="28575">
            <a:solidFill>
              <a:schemeClr val="tx1"/>
            </a:solidFill>
          </a:ln>
        </p:spPr>
        <p:txBody>
          <a:bodyPr wrap="square" rtlCol="0">
            <a:spAutoFit/>
          </a:bodyPr>
          <a:lstStyle/>
          <a:p>
            <a:r>
              <a:rPr lang="en-US" sz="1400" b="1" smtClean="0">
                <a:latin typeface="+mj-lt"/>
              </a:rPr>
              <a:t>Correlation = </a:t>
            </a:r>
            <a:r>
              <a:rPr lang="el-GR" sz="1400" b="1" smtClean="0">
                <a:latin typeface="+mj-lt"/>
              </a:rPr>
              <a:t>ρ</a:t>
            </a:r>
            <a:r>
              <a:rPr lang="en-US" sz="1400" b="1" smtClean="0">
                <a:latin typeface="+mj-lt"/>
              </a:rPr>
              <a:t>.</a:t>
            </a:r>
          </a:p>
          <a:p>
            <a:r>
              <a:rPr lang="en-US" sz="1400" b="1" smtClean="0">
                <a:latin typeface="+mj-lt"/>
              </a:rPr>
              <a:t>This is the source of the endogeneity  </a:t>
            </a:r>
            <a:endParaRPr lang="en-US" sz="1400" b="1">
              <a:latin typeface="+mj-lt"/>
            </a:endParaRPr>
          </a:p>
        </p:txBody>
      </p:sp>
      <p:sp>
        <p:nvSpPr>
          <p:cNvPr id="10" name="TextBox 9"/>
          <p:cNvSpPr txBox="1"/>
          <p:nvPr/>
        </p:nvSpPr>
        <p:spPr>
          <a:xfrm>
            <a:off x="1143000" y="5791200"/>
            <a:ext cx="7315200" cy="338554"/>
          </a:xfrm>
          <a:prstGeom prst="rect">
            <a:avLst/>
          </a:prstGeom>
          <a:noFill/>
        </p:spPr>
        <p:txBody>
          <a:bodyPr wrap="square" rtlCol="0">
            <a:spAutoFit/>
          </a:bodyPr>
          <a:lstStyle/>
          <a:p>
            <a:r>
              <a:rPr lang="en-US" sz="1600" b="1" smtClean="0">
                <a:solidFill>
                  <a:srgbClr val="FF0000"/>
                </a:solidFill>
                <a:latin typeface="+mj-lt"/>
              </a:rPr>
              <a:t>This is not IV estimation. Z may be uncorrelated with X without problems.</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3"/>
          <p:cNvSpPr>
            <a:spLocks noGrp="1"/>
          </p:cNvSpPr>
          <p:nvPr>
            <p:ph type="title" idx="4294967295"/>
          </p:nvPr>
        </p:nvSpPr>
        <p:spPr>
          <a:xfrm>
            <a:off x="4114800" y="1752600"/>
            <a:ext cx="4648200" cy="381000"/>
          </a:xfrm>
        </p:spPr>
        <p:txBody>
          <a:bodyPr/>
          <a:lstStyle/>
          <a:p>
            <a:pPr algn="ctr" eaLnBrk="1" hangingPunct="1"/>
            <a:r>
              <a:rPr lang="en-US" b="1" dirty="0" smtClean="0"/>
              <a:t>Endogenous Income</a:t>
            </a:r>
          </a:p>
        </p:txBody>
      </p:sp>
      <p:pic>
        <p:nvPicPr>
          <p:cNvPr id="57347" name="Picture 2"/>
          <p:cNvPicPr>
            <a:picLocks noChangeAspect="1" noChangeArrowheads="1"/>
          </p:cNvPicPr>
          <p:nvPr/>
        </p:nvPicPr>
        <p:blipFill>
          <a:blip r:embed="rId3" cstate="print"/>
          <a:srcRect/>
          <a:stretch>
            <a:fillRect/>
          </a:stretch>
        </p:blipFill>
        <p:spPr bwMode="auto">
          <a:xfrm>
            <a:off x="457200" y="1600200"/>
            <a:ext cx="3505200" cy="2581275"/>
          </a:xfrm>
          <a:prstGeom prst="rect">
            <a:avLst/>
          </a:prstGeom>
          <a:noFill/>
          <a:ln w="9525">
            <a:noFill/>
            <a:miter lim="800000"/>
            <a:headEnd/>
            <a:tailEnd/>
          </a:ln>
        </p:spPr>
      </p:pic>
      <p:cxnSp>
        <p:nvCxnSpPr>
          <p:cNvPr id="7" name="Straight Arrow Connector 6"/>
          <p:cNvCxnSpPr/>
          <p:nvPr/>
        </p:nvCxnSpPr>
        <p:spPr bwMode="auto">
          <a:xfrm>
            <a:off x="2590800" y="4267200"/>
            <a:ext cx="1371600" cy="158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7349" name="Straight Arrow Connector 8"/>
          <p:cNvCxnSpPr>
            <a:cxnSpLocks noChangeShapeType="1"/>
          </p:cNvCxnSpPr>
          <p:nvPr/>
        </p:nvCxnSpPr>
        <p:spPr bwMode="auto">
          <a:xfrm flipH="1">
            <a:off x="457200" y="4267200"/>
            <a:ext cx="1752600" cy="0"/>
          </a:xfrm>
          <a:prstGeom prst="straightConnector1">
            <a:avLst/>
          </a:prstGeom>
          <a:noFill/>
          <a:ln w="28575" algn="ctr">
            <a:solidFill>
              <a:schemeClr val="tx1"/>
            </a:solidFill>
            <a:round/>
            <a:headEnd/>
            <a:tailEnd type="arrow" w="med" len="med"/>
          </a:ln>
        </p:spPr>
      </p:cxnSp>
      <p:sp>
        <p:nvSpPr>
          <p:cNvPr id="57350" name="TextBox 10"/>
          <p:cNvSpPr txBox="1">
            <a:spLocks noChangeArrowheads="1"/>
          </p:cNvSpPr>
          <p:nvPr/>
        </p:nvSpPr>
        <p:spPr bwMode="auto">
          <a:xfrm>
            <a:off x="457200" y="4419600"/>
            <a:ext cx="1828800" cy="304800"/>
          </a:xfrm>
          <a:prstGeom prst="rect">
            <a:avLst/>
          </a:prstGeom>
          <a:noFill/>
          <a:ln w="9525">
            <a:noFill/>
            <a:miter lim="800000"/>
            <a:headEnd/>
            <a:tailEnd/>
          </a:ln>
        </p:spPr>
        <p:txBody>
          <a:bodyPr>
            <a:spAutoFit/>
          </a:bodyPr>
          <a:lstStyle/>
          <a:p>
            <a:r>
              <a:rPr lang="en-US" sz="1400" b="1">
                <a:latin typeface="Arial" charset="0"/>
                <a:cs typeface="Arial" charset="0"/>
              </a:rPr>
              <a:t>     0 = Not Healthy</a:t>
            </a:r>
          </a:p>
        </p:txBody>
      </p:sp>
      <p:sp>
        <p:nvSpPr>
          <p:cNvPr id="57351" name="TextBox 17"/>
          <p:cNvSpPr txBox="1">
            <a:spLocks noChangeArrowheads="1"/>
          </p:cNvSpPr>
          <p:nvPr/>
        </p:nvSpPr>
        <p:spPr bwMode="auto">
          <a:xfrm>
            <a:off x="2114550" y="4381500"/>
            <a:ext cx="1828800" cy="366713"/>
          </a:xfrm>
          <a:prstGeom prst="rect">
            <a:avLst/>
          </a:prstGeom>
          <a:noFill/>
          <a:ln w="9525">
            <a:noFill/>
            <a:miter lim="800000"/>
            <a:headEnd/>
            <a:tailEnd/>
          </a:ln>
        </p:spPr>
        <p:txBody>
          <a:bodyPr>
            <a:spAutoFit/>
          </a:bodyPr>
          <a:lstStyle/>
          <a:p>
            <a:r>
              <a:rPr lang="en-US" b="1">
                <a:latin typeface="Arial" charset="0"/>
                <a:cs typeface="Arial" charset="0"/>
              </a:rPr>
              <a:t>        </a:t>
            </a:r>
            <a:r>
              <a:rPr lang="en-US" sz="1400" b="1">
                <a:latin typeface="Arial" charset="0"/>
                <a:cs typeface="Arial" charset="0"/>
              </a:rPr>
              <a:t>1 = Healthy</a:t>
            </a:r>
          </a:p>
        </p:txBody>
      </p:sp>
      <p:sp>
        <p:nvSpPr>
          <p:cNvPr id="57352" name="Text Box 8"/>
          <p:cNvSpPr txBox="1">
            <a:spLocks noChangeArrowheads="1"/>
          </p:cNvSpPr>
          <p:nvPr/>
        </p:nvSpPr>
        <p:spPr bwMode="auto">
          <a:xfrm>
            <a:off x="457200" y="4800600"/>
            <a:ext cx="3505200" cy="1277273"/>
          </a:xfrm>
          <a:prstGeom prst="rect">
            <a:avLst/>
          </a:prstGeom>
          <a:noFill/>
          <a:ln w="19050">
            <a:solidFill>
              <a:schemeClr val="tx1"/>
            </a:solidFill>
            <a:miter lim="800000"/>
            <a:headEnd/>
            <a:tailEnd/>
          </a:ln>
        </p:spPr>
        <p:txBody>
          <a:bodyPr>
            <a:spAutoFit/>
          </a:bodyPr>
          <a:lstStyle/>
          <a:p>
            <a:pPr algn="ctr">
              <a:spcBef>
                <a:spcPct val="50000"/>
              </a:spcBef>
            </a:pPr>
            <a:r>
              <a:rPr lang="en-US" sz="1400" b="1" smtClean="0">
                <a:latin typeface="Arial" charset="0"/>
              </a:rPr>
              <a:t>Healthy = 0 or 1</a:t>
            </a:r>
          </a:p>
          <a:p>
            <a:pPr algn="ctr">
              <a:spcBef>
                <a:spcPct val="50000"/>
              </a:spcBef>
            </a:pPr>
            <a:r>
              <a:rPr lang="en-US" sz="1400" b="1" smtClean="0">
                <a:latin typeface="Arial" charset="0"/>
              </a:rPr>
              <a:t>Age</a:t>
            </a:r>
            <a:r>
              <a:rPr lang="en-US" sz="1400" b="1">
                <a:latin typeface="Arial" charset="0"/>
              </a:rPr>
              <a:t>, Married, Kids, Gender, </a:t>
            </a:r>
            <a:r>
              <a:rPr lang="en-US" sz="1400" b="1" smtClean="0">
                <a:solidFill>
                  <a:srgbClr val="FF3300"/>
                </a:solidFill>
                <a:latin typeface="Arial" charset="0"/>
              </a:rPr>
              <a:t>Income</a:t>
            </a:r>
            <a:br>
              <a:rPr lang="en-US" sz="1400" b="1" smtClean="0">
                <a:solidFill>
                  <a:srgbClr val="FF3300"/>
                </a:solidFill>
                <a:latin typeface="Arial" charset="0"/>
              </a:rPr>
            </a:br>
            <a:r>
              <a:rPr lang="en-US" sz="1400" b="1" smtClean="0">
                <a:solidFill>
                  <a:srgbClr val="FF3300"/>
                </a:solidFill>
                <a:latin typeface="Arial" charset="0"/>
              </a:rPr>
              <a:t>Determinants of Income (observed and unobserved) also determine health satisfaction.</a:t>
            </a:r>
            <a:endParaRPr lang="en-US" sz="1400" b="1">
              <a:solidFill>
                <a:srgbClr val="FF3300"/>
              </a:solidFill>
              <a:latin typeface="Arial" charset="0"/>
            </a:endParaRPr>
          </a:p>
        </p:txBody>
      </p:sp>
      <p:pic>
        <p:nvPicPr>
          <p:cNvPr id="57353" name="Picture 9"/>
          <p:cNvPicPr>
            <a:picLocks noChangeAspect="1" noChangeArrowheads="1"/>
          </p:cNvPicPr>
          <p:nvPr/>
        </p:nvPicPr>
        <p:blipFill>
          <a:blip r:embed="rId4" cstate="print"/>
          <a:srcRect/>
          <a:stretch>
            <a:fillRect/>
          </a:stretch>
        </p:blipFill>
        <p:spPr bwMode="auto">
          <a:xfrm>
            <a:off x="4267200" y="3276600"/>
            <a:ext cx="4419600" cy="2341563"/>
          </a:xfrm>
          <a:prstGeom prst="rect">
            <a:avLst/>
          </a:prstGeom>
          <a:noFill/>
          <a:ln w="9525">
            <a:noFill/>
            <a:miter lim="800000"/>
            <a:headEnd/>
            <a:tailEnd/>
          </a:ln>
        </p:spPr>
      </p:pic>
      <p:sp>
        <p:nvSpPr>
          <p:cNvPr id="57354" name="Text Box 10"/>
          <p:cNvSpPr txBox="1">
            <a:spLocks noChangeArrowheads="1"/>
          </p:cNvSpPr>
          <p:nvPr/>
        </p:nvSpPr>
        <p:spPr bwMode="auto">
          <a:xfrm>
            <a:off x="4267200" y="2569458"/>
            <a:ext cx="4343400" cy="630942"/>
          </a:xfrm>
          <a:prstGeom prst="rect">
            <a:avLst/>
          </a:prstGeom>
          <a:noFill/>
          <a:ln w="19050">
            <a:solidFill>
              <a:schemeClr val="tx1"/>
            </a:solidFill>
            <a:miter lim="800000"/>
            <a:headEnd/>
            <a:tailEnd/>
          </a:ln>
        </p:spPr>
        <p:txBody>
          <a:bodyPr wrap="square">
            <a:spAutoFit/>
          </a:bodyPr>
          <a:lstStyle/>
          <a:p>
            <a:pPr algn="ctr">
              <a:spcBef>
                <a:spcPct val="50000"/>
              </a:spcBef>
            </a:pPr>
            <a:r>
              <a:rPr lang="en-US" sz="1400" b="1" smtClean="0">
                <a:latin typeface="Arial" charset="0"/>
              </a:rPr>
              <a:t>Income responds to</a:t>
            </a:r>
          </a:p>
          <a:p>
            <a:pPr algn="ctr">
              <a:spcBef>
                <a:spcPct val="50000"/>
              </a:spcBef>
            </a:pPr>
            <a:r>
              <a:rPr lang="en-US" sz="1400" b="1" smtClean="0">
                <a:latin typeface="Arial" charset="0"/>
              </a:rPr>
              <a:t>Age</a:t>
            </a:r>
            <a:r>
              <a:rPr lang="en-US" sz="1400" b="1">
                <a:latin typeface="Arial" charset="0"/>
              </a:rPr>
              <a:t>, Age</a:t>
            </a:r>
            <a:r>
              <a:rPr lang="en-US" sz="1400" b="1" baseline="30000">
                <a:latin typeface="Arial" charset="0"/>
              </a:rPr>
              <a:t>2</a:t>
            </a:r>
            <a:r>
              <a:rPr lang="en-US" sz="1400" b="1">
                <a:latin typeface="Arial" charset="0"/>
              </a:rPr>
              <a:t>, </a:t>
            </a:r>
            <a:r>
              <a:rPr lang="en-US" sz="1400" b="1">
                <a:solidFill>
                  <a:srgbClr val="FF3300"/>
                </a:solidFill>
                <a:latin typeface="Arial" charset="0"/>
              </a:rPr>
              <a:t>Educ</a:t>
            </a:r>
            <a:r>
              <a:rPr lang="en-US" sz="1400" b="1">
                <a:latin typeface="Arial" charset="0"/>
              </a:rPr>
              <a:t>, Married, Kids, Gender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p:cNvSpPr>
            <a:spLocks noGrp="1" noChangeArrowheads="1"/>
          </p:cNvSpPr>
          <p:nvPr>
            <p:ph type="title"/>
          </p:nvPr>
        </p:nvSpPr>
        <p:spPr>
          <a:xfrm>
            <a:off x="457200" y="533400"/>
            <a:ext cx="8229600" cy="1139825"/>
          </a:xfrm>
        </p:spPr>
        <p:txBody>
          <a:bodyPr/>
          <a:lstStyle/>
          <a:p>
            <a:pPr algn="ctr" eaLnBrk="1" hangingPunct="1"/>
            <a:r>
              <a:rPr lang="en-US" b="1" dirty="0" smtClean="0"/>
              <a:t>Estimation by ML (Control Function)</a:t>
            </a:r>
          </a:p>
        </p:txBody>
      </p:sp>
      <p:graphicFrame>
        <p:nvGraphicFramePr>
          <p:cNvPr id="8194" name="Object 5"/>
          <p:cNvGraphicFramePr>
            <a:graphicFrameLocks noChangeAspect="1"/>
          </p:cNvGraphicFramePr>
          <p:nvPr/>
        </p:nvGraphicFramePr>
        <p:xfrm>
          <a:off x="2057400" y="1905000"/>
          <a:ext cx="5334000" cy="4140726"/>
        </p:xfrm>
        <a:graphic>
          <a:graphicData uri="http://schemas.openxmlformats.org/presentationml/2006/ole">
            <p:oleObj spid="_x0000_s162818" name="Equation" r:id="rId4" imgW="3568700" imgH="276860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533400" y="457200"/>
            <a:ext cx="8229600" cy="758825"/>
          </a:xfrm>
        </p:spPr>
        <p:txBody>
          <a:bodyPr/>
          <a:lstStyle/>
          <a:p>
            <a:pPr algn="ctr" eaLnBrk="1" hangingPunct="1"/>
            <a:r>
              <a:rPr lang="en-US" b="1" dirty="0" smtClean="0"/>
              <a:t>Two Approaches to ML</a:t>
            </a:r>
          </a:p>
        </p:txBody>
      </p:sp>
      <p:graphicFrame>
        <p:nvGraphicFramePr>
          <p:cNvPr id="9218" name="Object 4"/>
          <p:cNvGraphicFramePr>
            <a:graphicFrameLocks noChangeAspect="1"/>
          </p:cNvGraphicFramePr>
          <p:nvPr>
            <p:extLst>
              <p:ext uri="{D42A27DB-BD31-4B8C-83A1-F6EECF244321}">
                <p14:modId xmlns:p14="http://schemas.microsoft.com/office/powerpoint/2010/main" xmlns="" val="2622613523"/>
              </p:ext>
            </p:extLst>
          </p:nvPr>
        </p:nvGraphicFramePr>
        <p:xfrm>
          <a:off x="1524000" y="1371600"/>
          <a:ext cx="6550355" cy="5181600"/>
        </p:xfrm>
        <a:graphic>
          <a:graphicData uri="http://schemas.openxmlformats.org/presentationml/2006/ole">
            <p:oleObj spid="_x0000_s163842" name="Equation" r:id="rId4" imgW="3886200" imgH="307340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457200" y="609601"/>
            <a:ext cx="8229600" cy="762000"/>
          </a:xfrm>
        </p:spPr>
        <p:txBody>
          <a:bodyPr/>
          <a:lstStyle/>
          <a:p>
            <a:pPr algn="ctr" eaLnBrk="1" hangingPunct="1"/>
            <a:r>
              <a:rPr lang="en-US" b="1" dirty="0" smtClean="0"/>
              <a:t>FIML Estimates</a:t>
            </a:r>
          </a:p>
        </p:txBody>
      </p:sp>
      <p:sp>
        <p:nvSpPr>
          <p:cNvPr id="58371" name="Text Box 5"/>
          <p:cNvSpPr txBox="1">
            <a:spLocks noChangeArrowheads="1"/>
          </p:cNvSpPr>
          <p:nvPr/>
        </p:nvSpPr>
        <p:spPr bwMode="auto">
          <a:xfrm>
            <a:off x="1371600" y="1676400"/>
            <a:ext cx="7010400" cy="5021263"/>
          </a:xfrm>
          <a:prstGeom prst="rect">
            <a:avLst/>
          </a:prstGeom>
          <a:noFill/>
          <a:ln w="19050">
            <a:noFill/>
            <a:miter lim="800000"/>
            <a:headEnd/>
            <a:tailEnd/>
          </a:ln>
        </p:spPr>
        <p:txBody>
          <a:bodyPr>
            <a:spAutoFit/>
          </a:bodyPr>
          <a:lstStyle/>
          <a:p>
            <a:r>
              <a:rPr lang="en-US" sz="1200" b="1" dirty="0">
                <a:latin typeface="Courier New" pitchFamily="49" charset="0"/>
              </a:rPr>
              <a:t>----------------------------------------------------------------------</a:t>
            </a:r>
          </a:p>
          <a:p>
            <a:r>
              <a:rPr lang="en-US" sz="1200" b="1" dirty="0" err="1">
                <a:solidFill>
                  <a:srgbClr val="FF3300"/>
                </a:solidFill>
                <a:latin typeface="Courier New" pitchFamily="49" charset="0"/>
              </a:rPr>
              <a:t>Probit</a:t>
            </a:r>
            <a:r>
              <a:rPr lang="en-US" sz="1200" b="1" dirty="0">
                <a:solidFill>
                  <a:srgbClr val="FF3300"/>
                </a:solidFill>
                <a:latin typeface="Courier New" pitchFamily="49" charset="0"/>
              </a:rPr>
              <a:t> with Endogenous RHS Variable</a:t>
            </a:r>
          </a:p>
          <a:p>
            <a:r>
              <a:rPr lang="en-US" sz="1200" b="1" dirty="0">
                <a:latin typeface="Courier New" pitchFamily="49" charset="0"/>
              </a:rPr>
              <a:t>Dependent variable              HEALTHY</a:t>
            </a:r>
          </a:p>
          <a:p>
            <a:r>
              <a:rPr lang="en-US" sz="1200" b="1" dirty="0">
                <a:latin typeface="Courier New" pitchFamily="49" charset="0"/>
              </a:rPr>
              <a:t>Log likelihood function     -6464.60772</a:t>
            </a:r>
          </a:p>
          <a:p>
            <a:r>
              <a:rPr lang="en-US" sz="1200" b="1" dirty="0">
                <a:latin typeface="Courier New" pitchFamily="49" charset="0"/>
              </a:rPr>
              <a:t>--------+-------------------------------------------------------------</a:t>
            </a:r>
          </a:p>
          <a:p>
            <a:r>
              <a:rPr lang="en-US" sz="1200" b="1" dirty="0">
                <a:latin typeface="Courier New" pitchFamily="49" charset="0"/>
              </a:rPr>
              <a:t>Variable| Coefficient    Standard Error  b/</a:t>
            </a:r>
            <a:r>
              <a:rPr lang="en-US" sz="1200" b="1" dirty="0" err="1">
                <a:latin typeface="Courier New" pitchFamily="49" charset="0"/>
              </a:rPr>
              <a:t>St.Er</a:t>
            </a:r>
            <a:r>
              <a:rPr lang="en-US" sz="1200" b="1" dirty="0">
                <a:latin typeface="Courier New" pitchFamily="49" charset="0"/>
              </a:rPr>
              <a:t>. P[|Z|&gt;z]   Mean of X</a:t>
            </a:r>
          </a:p>
          <a:p>
            <a:r>
              <a:rPr lang="en-US" sz="1200" b="1" dirty="0">
                <a:latin typeface="Courier New" pitchFamily="49" charset="0"/>
              </a:rPr>
              <a:t>--------+-------------------------------------------------------------</a:t>
            </a:r>
          </a:p>
          <a:p>
            <a:r>
              <a:rPr lang="en-US" sz="1200" b="1" dirty="0">
                <a:latin typeface="Courier New" pitchFamily="49" charset="0"/>
              </a:rPr>
              <a:t>        |Coefficients in </a:t>
            </a:r>
            <a:r>
              <a:rPr lang="en-US" sz="1200" b="1" dirty="0" err="1">
                <a:latin typeface="Courier New" pitchFamily="49" charset="0"/>
              </a:rPr>
              <a:t>Probit</a:t>
            </a:r>
            <a:r>
              <a:rPr lang="en-US" sz="1200" b="1" dirty="0">
                <a:latin typeface="Courier New" pitchFamily="49" charset="0"/>
              </a:rPr>
              <a:t> Equation for HEALTHY</a:t>
            </a:r>
          </a:p>
          <a:p>
            <a:r>
              <a:rPr lang="en-US" sz="1200" b="1" dirty="0">
                <a:latin typeface="Courier New" pitchFamily="49" charset="0"/>
              </a:rPr>
              <a:t>Constant|    1.21760***       .06359       19.149   .0000</a:t>
            </a:r>
          </a:p>
          <a:p>
            <a:r>
              <a:rPr lang="en-US" sz="1200" b="1" dirty="0">
                <a:latin typeface="Courier New" pitchFamily="49" charset="0"/>
              </a:rPr>
              <a:t>     AGE|    -.02426***       .00081      -29.864   .0000      43.5257</a:t>
            </a:r>
          </a:p>
          <a:p>
            <a:r>
              <a:rPr lang="en-US" sz="1200" b="1" dirty="0">
                <a:latin typeface="Courier New" pitchFamily="49" charset="0"/>
              </a:rPr>
              <a:t> MARRIED|    -.02599          .02329       -1.116   .2644       .75862</a:t>
            </a:r>
          </a:p>
          <a:p>
            <a:r>
              <a:rPr lang="en-US" sz="1200" b="1" dirty="0">
                <a:latin typeface="Courier New" pitchFamily="49" charset="0"/>
              </a:rPr>
              <a:t>  HHKIDS|     .06932***       .01890        3.668   .0002       .40273</a:t>
            </a:r>
          </a:p>
          <a:p>
            <a:r>
              <a:rPr lang="en-US" sz="1200" b="1" dirty="0">
                <a:latin typeface="Courier New" pitchFamily="49" charset="0"/>
              </a:rPr>
              <a:t>  FEMALE|    -.14180***       .01583       -8.959   .0000       .47877</a:t>
            </a:r>
          </a:p>
          <a:p>
            <a:r>
              <a:rPr lang="en-US" sz="1200" b="1" dirty="0">
                <a:latin typeface="Courier New" pitchFamily="49" charset="0"/>
              </a:rPr>
              <a:t>  INCOME|     .53778***       .14473        3.716   .0002       .35208</a:t>
            </a:r>
          </a:p>
          <a:p>
            <a:r>
              <a:rPr lang="en-US" sz="1200" b="1" dirty="0">
                <a:latin typeface="Courier New" pitchFamily="49" charset="0"/>
              </a:rPr>
              <a:t>        |Coefficients in Linear Regression for INCOME</a:t>
            </a:r>
          </a:p>
          <a:p>
            <a:r>
              <a:rPr lang="en-US" sz="1200" b="1" dirty="0">
                <a:latin typeface="Courier New" pitchFamily="49" charset="0"/>
              </a:rPr>
              <a:t>Constant|    -.36099***       .01704      -21.180   .0000</a:t>
            </a:r>
          </a:p>
          <a:p>
            <a:r>
              <a:rPr lang="en-US" sz="1200" b="1" dirty="0">
                <a:latin typeface="Courier New" pitchFamily="49" charset="0"/>
              </a:rPr>
              <a:t>     AGE|     .02159***       .00083       26.062   .0000      43.5257</a:t>
            </a:r>
          </a:p>
          <a:p>
            <a:r>
              <a:rPr lang="en-US" sz="1200" b="1" dirty="0">
                <a:latin typeface="Courier New" pitchFamily="49" charset="0"/>
              </a:rPr>
              <a:t>   AGESQ|    -.00025***     .944134D-05   -26.569   .0000      2022.86</a:t>
            </a:r>
          </a:p>
          <a:p>
            <a:r>
              <a:rPr lang="en-US" sz="1200" b="1" dirty="0">
                <a:latin typeface="Courier New" pitchFamily="49" charset="0"/>
              </a:rPr>
              <a:t>    EDUC|     .02064***       .00039       52.729   .0000      11.3206</a:t>
            </a:r>
          </a:p>
          <a:p>
            <a:r>
              <a:rPr lang="en-US" sz="1200" b="1" dirty="0">
                <a:latin typeface="Courier New" pitchFamily="49" charset="0"/>
              </a:rPr>
              <a:t> MARRIED|     .07783***       .00259       30.080   .0000       .75862</a:t>
            </a:r>
          </a:p>
          <a:p>
            <a:r>
              <a:rPr lang="en-US" sz="1200" b="1" dirty="0">
                <a:latin typeface="Courier New" pitchFamily="49" charset="0"/>
              </a:rPr>
              <a:t>  HHKIDS|    -.03564***       .00232      -15.332   .0000       .40273</a:t>
            </a:r>
          </a:p>
          <a:p>
            <a:r>
              <a:rPr lang="en-US" sz="1200" b="1" dirty="0">
                <a:latin typeface="Courier New" pitchFamily="49" charset="0"/>
              </a:rPr>
              <a:t>  FEMALE|     .00413**        .00203        2.033   .0420       .47877</a:t>
            </a:r>
          </a:p>
          <a:p>
            <a:r>
              <a:rPr lang="en-US" sz="1200" b="1" dirty="0">
                <a:latin typeface="Courier New" pitchFamily="49" charset="0"/>
              </a:rPr>
              <a:t>        |Standard Deviation of Regression Disturbances</a:t>
            </a:r>
          </a:p>
          <a:p>
            <a:r>
              <a:rPr lang="en-US" sz="1200" b="1" dirty="0">
                <a:latin typeface="Courier New" pitchFamily="49" charset="0"/>
              </a:rPr>
              <a:t>Sigma(w)|     .16445***       .00026      644.874   .0000</a:t>
            </a:r>
          </a:p>
          <a:p>
            <a:r>
              <a:rPr lang="en-US" sz="1200" b="1" dirty="0">
                <a:latin typeface="Courier New" pitchFamily="49" charset="0"/>
              </a:rPr>
              <a:t>        |Correlation Between </a:t>
            </a:r>
            <a:r>
              <a:rPr lang="en-US" sz="1200" b="1" dirty="0" err="1">
                <a:latin typeface="Courier New" pitchFamily="49" charset="0"/>
              </a:rPr>
              <a:t>Probit</a:t>
            </a:r>
            <a:r>
              <a:rPr lang="en-US" sz="1200" b="1" dirty="0">
                <a:latin typeface="Courier New" pitchFamily="49" charset="0"/>
              </a:rPr>
              <a:t> and Regression Disturbances</a:t>
            </a:r>
          </a:p>
          <a:p>
            <a:r>
              <a:rPr lang="en-US" sz="1200" b="1" dirty="0">
                <a:latin typeface="Courier New" pitchFamily="49" charset="0"/>
              </a:rPr>
              <a:t>Rho(</a:t>
            </a:r>
            <a:r>
              <a:rPr lang="en-US" sz="1200" b="1" dirty="0" err="1">
                <a:latin typeface="Courier New" pitchFamily="49" charset="0"/>
              </a:rPr>
              <a:t>e,w</a:t>
            </a:r>
            <a:r>
              <a:rPr lang="en-US" sz="1200" b="1" dirty="0">
                <a:latin typeface="Courier New" pitchFamily="49" charset="0"/>
              </a:rPr>
              <a:t>)|    -.02630          .02499       -1.052   .2926</a:t>
            </a:r>
          </a:p>
          <a:p>
            <a:r>
              <a:rPr lang="en-US" sz="1200" b="1" dirty="0">
                <a:latin typeface="Courier New" pitchFamily="49" charset="0"/>
              </a:rPr>
              <a:t>--------+-------------------------------------------------------------</a:t>
            </a:r>
          </a:p>
        </p:txBody>
      </p:sp>
      <p:sp>
        <p:nvSpPr>
          <p:cNvPr id="4" name="Rectangle 3"/>
          <p:cNvSpPr/>
          <p:nvPr/>
        </p:nvSpPr>
        <p:spPr bwMode="auto">
          <a:xfrm>
            <a:off x="1295400" y="6096000"/>
            <a:ext cx="6705600" cy="5334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295400" y="2971800"/>
            <a:ext cx="6629400" cy="2286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295400" y="4114800"/>
            <a:ext cx="6705600" cy="1981200"/>
          </a:xfrm>
          <a:prstGeom prst="rect">
            <a:avLst/>
          </a:prstGeom>
          <a:solidFill>
            <a:srgbClr val="FF00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1295400" y="4114800"/>
            <a:ext cx="6705600" cy="165100"/>
          </a:xfrm>
          <a:prstGeom prst="rect">
            <a:avLst/>
          </a:prstGeom>
          <a:solidFill>
            <a:srgbClr val="99CC00">
              <a:alpha val="4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381000"/>
            <a:ext cx="8229600" cy="1371600"/>
          </a:xfrm>
        </p:spPr>
        <p:txBody>
          <a:bodyPr/>
          <a:lstStyle/>
          <a:p>
            <a:pPr algn="ctr" eaLnBrk="1" hangingPunct="1"/>
            <a:r>
              <a:rPr lang="en-US" b="1" dirty="0" smtClean="0"/>
              <a:t>Partial Effects: Scaled Coefficients</a:t>
            </a:r>
          </a:p>
        </p:txBody>
      </p:sp>
      <p:graphicFrame>
        <p:nvGraphicFramePr>
          <p:cNvPr id="10242" name="Object 4"/>
          <p:cNvGraphicFramePr>
            <a:graphicFrameLocks noChangeAspect="1"/>
          </p:cNvGraphicFramePr>
          <p:nvPr>
            <p:extLst>
              <p:ext uri="{D42A27DB-BD31-4B8C-83A1-F6EECF244321}">
                <p14:modId xmlns:p14="http://schemas.microsoft.com/office/powerpoint/2010/main" xmlns="" val="1836927551"/>
              </p:ext>
            </p:extLst>
          </p:nvPr>
        </p:nvGraphicFramePr>
        <p:xfrm>
          <a:off x="1066800" y="2049633"/>
          <a:ext cx="6959600" cy="4351167"/>
        </p:xfrm>
        <a:graphic>
          <a:graphicData uri="http://schemas.openxmlformats.org/presentationml/2006/ole">
            <p:oleObj spid="_x0000_s164866" name="Equation" r:id="rId4" imgW="4203700" imgH="2628900" progId="Equation.DSMT4">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381000" y="685800"/>
            <a:ext cx="8229600" cy="1139825"/>
          </a:xfrm>
        </p:spPr>
        <p:txBody>
          <a:bodyPr/>
          <a:lstStyle/>
          <a:p>
            <a:pPr eaLnBrk="1" hangingPunct="1"/>
            <a:r>
              <a:rPr lang="en-US" b="1" dirty="0" smtClean="0"/>
              <a:t>Partial Effects</a:t>
            </a:r>
          </a:p>
        </p:txBody>
      </p:sp>
      <p:pic>
        <p:nvPicPr>
          <p:cNvPr id="59395" name="Picture 5"/>
          <p:cNvPicPr>
            <a:picLocks noChangeAspect="1" noChangeArrowheads="1"/>
          </p:cNvPicPr>
          <p:nvPr/>
        </p:nvPicPr>
        <p:blipFill>
          <a:blip r:embed="rId3" cstate="print"/>
          <a:srcRect/>
          <a:stretch>
            <a:fillRect/>
          </a:stretch>
        </p:blipFill>
        <p:spPr bwMode="auto">
          <a:xfrm>
            <a:off x="609600" y="1828800"/>
            <a:ext cx="8229600" cy="3392488"/>
          </a:xfrm>
          <a:prstGeom prst="rect">
            <a:avLst/>
          </a:prstGeom>
          <a:noFill/>
          <a:ln w="9525">
            <a:noFill/>
            <a:miter lim="800000"/>
            <a:headEnd/>
            <a:tailEnd/>
          </a:ln>
        </p:spPr>
      </p:pic>
      <p:sp>
        <p:nvSpPr>
          <p:cNvPr id="59396" name="Text Box 6"/>
          <p:cNvSpPr txBox="1">
            <a:spLocks noChangeArrowheads="1"/>
          </p:cNvSpPr>
          <p:nvPr/>
        </p:nvSpPr>
        <p:spPr bwMode="auto">
          <a:xfrm>
            <a:off x="609600" y="5410200"/>
            <a:ext cx="8077200" cy="650875"/>
          </a:xfrm>
          <a:prstGeom prst="rect">
            <a:avLst/>
          </a:prstGeom>
          <a:noFill/>
          <a:ln w="9525">
            <a:solidFill>
              <a:schemeClr val="tx1"/>
            </a:solidFill>
            <a:miter lim="800000"/>
            <a:headEnd/>
            <a:tailEnd/>
          </a:ln>
        </p:spPr>
        <p:txBody>
          <a:bodyPr>
            <a:spAutoFit/>
          </a:bodyPr>
          <a:lstStyle/>
          <a:p>
            <a:pPr>
              <a:spcBef>
                <a:spcPct val="50000"/>
              </a:spcBef>
            </a:pPr>
            <a:r>
              <a:rPr lang="en-US" b="1">
                <a:latin typeface="Arial" charset="0"/>
              </a:rPr>
              <a:t>The scale factor is computed using the model coefficients, means of the variables and 35,000 draws from the standard normal population.</a:t>
            </a:r>
          </a:p>
        </p:txBody>
      </p:sp>
      <p:sp>
        <p:nvSpPr>
          <p:cNvPr id="59397" name="Text Box 8"/>
          <p:cNvSpPr txBox="1">
            <a:spLocks noChangeArrowheads="1"/>
          </p:cNvSpPr>
          <p:nvPr/>
        </p:nvSpPr>
        <p:spPr bwMode="auto">
          <a:xfrm>
            <a:off x="4648200" y="1981200"/>
            <a:ext cx="1752600" cy="379413"/>
          </a:xfrm>
          <a:prstGeom prst="rect">
            <a:avLst/>
          </a:prstGeom>
          <a:noFill/>
          <a:ln w="12700">
            <a:solidFill>
              <a:schemeClr val="tx1"/>
            </a:solidFill>
            <a:miter lim="800000"/>
            <a:headEnd/>
            <a:tailEnd/>
          </a:ln>
        </p:spPr>
        <p:txBody>
          <a:bodyPr>
            <a:spAutoFit/>
          </a:bodyPr>
          <a:lstStyle/>
          <a:p>
            <a:pPr algn="ctr">
              <a:spcBef>
                <a:spcPct val="50000"/>
              </a:spcBef>
            </a:pPr>
            <a:r>
              <a:rPr lang="el-GR">
                <a:cs typeface="Times New Roman" pitchFamily="18" charset="0"/>
              </a:rPr>
              <a:t>θ</a:t>
            </a:r>
            <a:r>
              <a:rPr lang="en-US">
                <a:cs typeface="Times New Roman" pitchFamily="18" charset="0"/>
              </a:rPr>
              <a:t> = 0.53778</a:t>
            </a:r>
            <a:endParaRPr lang="el-GR">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Two Stage Least Squares</a:t>
            </a:r>
            <a:endParaRPr lang="en-US"/>
          </a:p>
        </p:txBody>
      </p:sp>
      <p:pic>
        <p:nvPicPr>
          <p:cNvPr id="69634" name="Picture 2"/>
          <p:cNvPicPr>
            <a:picLocks noChangeAspect="1" noChangeArrowheads="1"/>
          </p:cNvPicPr>
          <p:nvPr/>
        </p:nvPicPr>
        <p:blipFill>
          <a:blip r:embed="rId2" cstate="print"/>
          <a:srcRect/>
          <a:stretch>
            <a:fillRect/>
          </a:stretch>
        </p:blipFill>
        <p:spPr bwMode="auto">
          <a:xfrm>
            <a:off x="304800" y="3124200"/>
            <a:ext cx="2857500" cy="2724150"/>
          </a:xfrm>
          <a:prstGeom prst="rect">
            <a:avLst/>
          </a:prstGeom>
          <a:noFill/>
          <a:ln w="9525">
            <a:noFill/>
            <a:miter lim="800000"/>
            <a:headEnd/>
            <a:tailEnd/>
          </a:ln>
          <a:effectLst/>
        </p:spPr>
      </p:pic>
      <p:pic>
        <p:nvPicPr>
          <p:cNvPr id="69635" name="Picture 3"/>
          <p:cNvPicPr>
            <a:picLocks noChangeAspect="1" noChangeArrowheads="1"/>
          </p:cNvPicPr>
          <p:nvPr/>
        </p:nvPicPr>
        <p:blipFill>
          <a:blip r:embed="rId3" cstate="print"/>
          <a:srcRect/>
          <a:stretch>
            <a:fillRect/>
          </a:stretch>
        </p:blipFill>
        <p:spPr bwMode="auto">
          <a:xfrm>
            <a:off x="3429000" y="1447800"/>
            <a:ext cx="5426765" cy="4114800"/>
          </a:xfrm>
          <a:prstGeom prst="rect">
            <a:avLst/>
          </a:prstGeom>
          <a:noFill/>
          <a:ln w="9525">
            <a:noFill/>
            <a:miter lim="800000"/>
            <a:headEnd/>
            <a:tailEnd/>
          </a:ln>
          <a:effectLst/>
        </p:spPr>
      </p:pic>
      <p:cxnSp>
        <p:nvCxnSpPr>
          <p:cNvPr id="6" name="Straight Arrow Connector 5"/>
          <p:cNvCxnSpPr/>
          <p:nvPr/>
        </p:nvCxnSpPr>
        <p:spPr bwMode="auto">
          <a:xfrm>
            <a:off x="2133600" y="4343400"/>
            <a:ext cx="2514600" cy="381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flipV="1">
            <a:off x="2057400" y="4876800"/>
            <a:ext cx="2590800" cy="152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flipV="1">
            <a:off x="2133600" y="5105400"/>
            <a:ext cx="2590800" cy="152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flipV="1">
            <a:off x="2133600" y="5257800"/>
            <a:ext cx="2590800" cy="2286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81000" y="685800"/>
            <a:ext cx="8229600" cy="762000"/>
          </a:xfrm>
        </p:spPr>
        <p:txBody>
          <a:bodyPr/>
          <a:lstStyle/>
          <a:p>
            <a:pPr eaLnBrk="1" hangingPunct="1"/>
            <a:r>
              <a:rPr lang="en-US" b="1" dirty="0" smtClean="0"/>
              <a:t>Multivariate Binary Choice Models</a:t>
            </a:r>
          </a:p>
        </p:txBody>
      </p:sp>
      <p:sp>
        <p:nvSpPr>
          <p:cNvPr id="5123" name="Rectangle 3"/>
          <p:cNvSpPr>
            <a:spLocks noGrp="1" noChangeArrowheads="1"/>
          </p:cNvSpPr>
          <p:nvPr>
            <p:ph type="body" idx="4294967295"/>
          </p:nvPr>
        </p:nvSpPr>
        <p:spPr>
          <a:xfrm>
            <a:off x="1219200" y="1524000"/>
            <a:ext cx="7620000" cy="4419600"/>
          </a:xfrm>
        </p:spPr>
        <p:txBody>
          <a:bodyPr/>
          <a:lstStyle/>
          <a:p>
            <a:pPr eaLnBrk="1" hangingPunct="1">
              <a:lnSpc>
                <a:spcPct val="90000"/>
              </a:lnSpc>
            </a:pPr>
            <a:r>
              <a:rPr lang="en-US" sz="2400" dirty="0" smtClean="0">
                <a:latin typeface="+mj-lt"/>
              </a:rPr>
              <a:t>Bivariate </a:t>
            </a:r>
            <a:r>
              <a:rPr lang="en-US" sz="2400" dirty="0" err="1" smtClean="0">
                <a:latin typeface="+mj-lt"/>
              </a:rPr>
              <a:t>Probit</a:t>
            </a:r>
            <a:r>
              <a:rPr lang="en-US" sz="2400" dirty="0" smtClean="0">
                <a:latin typeface="+mj-lt"/>
              </a:rPr>
              <a:t> Models</a:t>
            </a:r>
          </a:p>
          <a:p>
            <a:pPr lvl="1" eaLnBrk="1" hangingPunct="1">
              <a:lnSpc>
                <a:spcPct val="90000"/>
              </a:lnSpc>
            </a:pPr>
            <a:r>
              <a:rPr lang="en-US" sz="2000" dirty="0" smtClean="0">
                <a:latin typeface="+mj-lt"/>
              </a:rPr>
              <a:t>Analysis of bivariate choices</a:t>
            </a:r>
          </a:p>
          <a:p>
            <a:pPr lvl="1" eaLnBrk="1" hangingPunct="1">
              <a:lnSpc>
                <a:spcPct val="90000"/>
              </a:lnSpc>
            </a:pPr>
            <a:r>
              <a:rPr lang="en-US" sz="2000" dirty="0" smtClean="0">
                <a:latin typeface="+mj-lt"/>
              </a:rPr>
              <a:t>Marginal effects </a:t>
            </a:r>
          </a:p>
          <a:p>
            <a:pPr lvl="1" eaLnBrk="1" hangingPunct="1">
              <a:lnSpc>
                <a:spcPct val="90000"/>
              </a:lnSpc>
            </a:pPr>
            <a:r>
              <a:rPr lang="en-US" sz="2000" smtClean="0">
                <a:latin typeface="+mj-lt"/>
              </a:rPr>
              <a:t>Prediction </a:t>
            </a:r>
          </a:p>
          <a:p>
            <a:pPr lvl="1">
              <a:lnSpc>
                <a:spcPct val="90000"/>
              </a:lnSpc>
            </a:pPr>
            <a:r>
              <a:rPr lang="en-US" sz="1800" smtClean="0"/>
              <a:t>No bivariate logit – there is no reasonable bivariate counterpart</a:t>
            </a:r>
            <a:endParaRPr lang="en-US" sz="2000" dirty="0" smtClean="0">
              <a:latin typeface="+mj-lt"/>
            </a:endParaRPr>
          </a:p>
          <a:p>
            <a:pPr eaLnBrk="1" hangingPunct="1">
              <a:lnSpc>
                <a:spcPct val="90000"/>
              </a:lnSpc>
            </a:pPr>
            <a:r>
              <a:rPr lang="en-US" sz="2400" dirty="0" smtClean="0">
                <a:latin typeface="+mj-lt"/>
              </a:rPr>
              <a:t>Simultaneous Equations and Recursive Models</a:t>
            </a:r>
          </a:p>
          <a:p>
            <a:pPr eaLnBrk="1" hangingPunct="1">
              <a:lnSpc>
                <a:spcPct val="90000"/>
              </a:lnSpc>
            </a:pPr>
            <a:r>
              <a:rPr lang="en-US" sz="2400" dirty="0" smtClean="0">
                <a:latin typeface="+mj-lt"/>
              </a:rPr>
              <a:t>A Sample Selection Bivariate </a:t>
            </a:r>
            <a:r>
              <a:rPr lang="en-US" sz="2400" dirty="0" err="1" smtClean="0">
                <a:latin typeface="+mj-lt"/>
              </a:rPr>
              <a:t>Probit</a:t>
            </a:r>
            <a:r>
              <a:rPr lang="en-US" sz="2400" dirty="0" smtClean="0">
                <a:latin typeface="+mj-lt"/>
              </a:rPr>
              <a:t> Model</a:t>
            </a:r>
          </a:p>
          <a:p>
            <a:pPr eaLnBrk="1" hangingPunct="1">
              <a:lnSpc>
                <a:spcPct val="90000"/>
              </a:lnSpc>
            </a:pPr>
            <a:r>
              <a:rPr lang="en-US" sz="2400" dirty="0" smtClean="0">
                <a:latin typeface="+mj-lt"/>
              </a:rPr>
              <a:t>The Multivariate </a:t>
            </a:r>
            <a:r>
              <a:rPr lang="en-US" sz="2400" dirty="0" err="1" smtClean="0">
                <a:latin typeface="+mj-lt"/>
              </a:rPr>
              <a:t>Probit</a:t>
            </a:r>
            <a:r>
              <a:rPr lang="en-US" sz="2400" dirty="0" smtClean="0">
                <a:latin typeface="+mj-lt"/>
              </a:rPr>
              <a:t> Model</a:t>
            </a:r>
          </a:p>
          <a:p>
            <a:pPr lvl="1" eaLnBrk="1" hangingPunct="1">
              <a:lnSpc>
                <a:spcPct val="90000"/>
              </a:lnSpc>
            </a:pPr>
            <a:r>
              <a:rPr lang="en-US" sz="2000" dirty="0" smtClean="0">
                <a:latin typeface="+mj-lt"/>
              </a:rPr>
              <a:t>Specification</a:t>
            </a:r>
          </a:p>
          <a:p>
            <a:pPr lvl="1" eaLnBrk="1" hangingPunct="1">
              <a:lnSpc>
                <a:spcPct val="90000"/>
              </a:lnSpc>
            </a:pPr>
            <a:r>
              <a:rPr lang="en-US" sz="2000" dirty="0" smtClean="0">
                <a:latin typeface="+mj-lt"/>
              </a:rPr>
              <a:t>Simulation based estimation</a:t>
            </a:r>
          </a:p>
          <a:p>
            <a:pPr lvl="1" eaLnBrk="1" hangingPunct="1">
              <a:lnSpc>
                <a:spcPct val="90000"/>
              </a:lnSpc>
            </a:pPr>
            <a:r>
              <a:rPr lang="en-US" sz="2000" dirty="0" smtClean="0">
                <a:latin typeface="+mj-lt"/>
              </a:rPr>
              <a:t>Inference</a:t>
            </a:r>
          </a:p>
          <a:p>
            <a:pPr lvl="1" eaLnBrk="1" hangingPunct="1">
              <a:lnSpc>
                <a:spcPct val="90000"/>
              </a:lnSpc>
            </a:pPr>
            <a:r>
              <a:rPr lang="en-US" sz="2000" dirty="0" smtClean="0">
                <a:latin typeface="+mj-lt"/>
              </a:rPr>
              <a:t>Partial effects and analysis</a:t>
            </a:r>
          </a:p>
          <a:p>
            <a:pPr eaLnBrk="1" hangingPunct="1">
              <a:lnSpc>
                <a:spcPct val="90000"/>
              </a:lnSpc>
            </a:pPr>
            <a:r>
              <a:rPr lang="en-US" sz="2400" dirty="0" smtClean="0">
                <a:latin typeface="+mj-lt"/>
              </a:rPr>
              <a:t>The ‘panel </a:t>
            </a:r>
            <a:r>
              <a:rPr lang="en-US" sz="2400" dirty="0" err="1" smtClean="0">
                <a:latin typeface="+mj-lt"/>
              </a:rPr>
              <a:t>probit</a:t>
            </a:r>
            <a:r>
              <a:rPr lang="en-US" sz="2400" dirty="0" smtClean="0">
                <a:latin typeface="+mj-lt"/>
              </a:rPr>
              <a:t> model’</a:t>
            </a:r>
          </a:p>
          <a:p>
            <a:pPr eaLnBrk="1" hangingPunct="1">
              <a:lnSpc>
                <a:spcPct val="90000"/>
              </a:lnSpc>
            </a:pPr>
            <a:endParaRPr lang="en-US" sz="24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990600" y="914400"/>
            <a:ext cx="6781800" cy="606425"/>
          </a:xfrm>
        </p:spPr>
        <p:txBody>
          <a:bodyPr/>
          <a:lstStyle/>
          <a:p>
            <a:pPr eaLnBrk="1" hangingPunct="1"/>
            <a:r>
              <a:rPr lang="en-US" smtClean="0"/>
              <a:t>The Bivariate </a:t>
            </a:r>
            <a:r>
              <a:rPr lang="en-US" dirty="0" err="1" smtClean="0"/>
              <a:t>Probit</a:t>
            </a:r>
            <a:r>
              <a:rPr lang="en-US" dirty="0" smtClean="0"/>
              <a:t> Model</a:t>
            </a:r>
          </a:p>
        </p:txBody>
      </p:sp>
      <p:graphicFrame>
        <p:nvGraphicFramePr>
          <p:cNvPr id="13315" name="Object 3"/>
          <p:cNvGraphicFramePr>
            <a:graphicFrameLocks noGrp="1" noChangeAspect="1"/>
          </p:cNvGraphicFramePr>
          <p:nvPr>
            <p:ph idx="4294967295"/>
            <p:extLst>
              <p:ext uri="{D42A27DB-BD31-4B8C-83A1-F6EECF244321}">
                <p14:modId xmlns:p14="http://schemas.microsoft.com/office/powerpoint/2010/main" xmlns="" val="1934691051"/>
              </p:ext>
            </p:extLst>
          </p:nvPr>
        </p:nvGraphicFramePr>
        <p:xfrm>
          <a:off x="1143000" y="1752600"/>
          <a:ext cx="7379167" cy="4343400"/>
        </p:xfrm>
        <a:graphic>
          <a:graphicData uri="http://schemas.openxmlformats.org/presentationml/2006/ole">
            <p:oleObj spid="_x0000_s80899" name="Equation" r:id="rId4" imgW="3581400" imgH="2108200" progId="Equation.DSMT4">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381000" y="914400"/>
            <a:ext cx="8229600" cy="682625"/>
          </a:xfrm>
        </p:spPr>
        <p:txBody>
          <a:bodyPr/>
          <a:lstStyle/>
          <a:p>
            <a:pPr eaLnBrk="1" hangingPunct="1"/>
            <a:r>
              <a:rPr lang="en-US" dirty="0" smtClean="0"/>
              <a:t>ML Estimation of </a:t>
            </a:r>
            <a:r>
              <a:rPr lang="en-US" smtClean="0"/>
              <a:t>the Bivariate </a:t>
            </a:r>
            <a:r>
              <a:rPr lang="en-US" dirty="0" err="1" smtClean="0"/>
              <a:t>Probit</a:t>
            </a:r>
            <a:r>
              <a:rPr lang="en-US" dirty="0" smtClean="0"/>
              <a:t> Model</a:t>
            </a:r>
          </a:p>
        </p:txBody>
      </p:sp>
      <p:graphicFrame>
        <p:nvGraphicFramePr>
          <p:cNvPr id="14339" name="Object 3"/>
          <p:cNvGraphicFramePr>
            <a:graphicFrameLocks noChangeAspect="1"/>
          </p:cNvGraphicFramePr>
          <p:nvPr>
            <p:extLst>
              <p:ext uri="{D42A27DB-BD31-4B8C-83A1-F6EECF244321}">
                <p14:modId xmlns:p14="http://schemas.microsoft.com/office/powerpoint/2010/main" xmlns="" val="10997779"/>
              </p:ext>
            </p:extLst>
          </p:nvPr>
        </p:nvGraphicFramePr>
        <p:xfrm>
          <a:off x="990600" y="1905000"/>
          <a:ext cx="7323090" cy="4419600"/>
        </p:xfrm>
        <a:graphic>
          <a:graphicData uri="http://schemas.openxmlformats.org/presentationml/2006/ole">
            <p:oleObj spid="_x0000_s81923" name="Equation" r:id="rId4" imgW="3200400" imgH="193040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457200" y="533401"/>
            <a:ext cx="8229600" cy="685800"/>
          </a:xfrm>
        </p:spPr>
        <p:txBody>
          <a:bodyPr/>
          <a:lstStyle/>
          <a:p>
            <a:pPr eaLnBrk="1" hangingPunct="1"/>
            <a:r>
              <a:rPr lang="en-US" dirty="0" smtClean="0"/>
              <a:t>Application: Health Care Usage</a:t>
            </a:r>
          </a:p>
        </p:txBody>
      </p:sp>
      <p:sp>
        <p:nvSpPr>
          <p:cNvPr id="6147" name="Text Box 3"/>
          <p:cNvSpPr txBox="1">
            <a:spLocks noChangeArrowheads="1"/>
          </p:cNvSpPr>
          <p:nvPr/>
        </p:nvSpPr>
        <p:spPr bwMode="auto">
          <a:xfrm>
            <a:off x="457200" y="1430209"/>
            <a:ext cx="8382000" cy="4970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dirty="0">
                <a:solidFill>
                  <a:srgbClr val="FF3300"/>
                </a:solidFill>
              </a:rPr>
              <a:t>German Health Care Usage Data</a:t>
            </a:r>
            <a:r>
              <a:rPr lang="en-US" sz="1400" b="1" dirty="0"/>
              <a:t>, 7,293 Individuals, Varying Numbers of Periods</a:t>
            </a:r>
            <a:r>
              <a:rPr lang="en-US" sz="1400" dirty="0"/>
              <a:t/>
            </a:r>
            <a:br>
              <a:rPr lang="en-US" sz="1400" dirty="0"/>
            </a:br>
            <a:r>
              <a:rPr lang="en-US" sz="1400" b="1" dirty="0"/>
              <a:t>Variables in the file are</a:t>
            </a:r>
            <a:r>
              <a:rPr lang="en-US" sz="1400" dirty="0"/>
              <a:t/>
            </a:r>
            <a:br>
              <a:rPr lang="en-US" sz="1400" dirty="0"/>
            </a:br>
            <a:r>
              <a:rPr lang="en-US" sz="1400" dirty="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2=1079, 3=825, 4=926, 5=1051, 6=1000, 7=887).  Note, the variable NUMOBS below tells how many observations there are for each person.  This variable is repeated in each row of the data for the person.  </a:t>
            </a:r>
            <a:endParaRPr lang="en-US" sz="1400" dirty="0" smtClean="0"/>
          </a:p>
          <a:p>
            <a:pPr>
              <a:spcBef>
                <a:spcPct val="50000"/>
              </a:spcBef>
            </a:pPr>
            <a:r>
              <a:rPr lang="en-US" sz="1400" dirty="0" smtClean="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DOCVIS =  number of doctor visits in last three months</a:t>
            </a:r>
            <a:br>
              <a:rPr lang="en-US" sz="1400" b="1" dirty="0">
                <a:solidFill>
                  <a:srgbClr val="FF3300"/>
                </a:solidFill>
              </a:rPr>
            </a:br>
            <a:r>
              <a:rPr lang="en-US" sz="1400" b="1" dirty="0">
                <a:solidFill>
                  <a:srgbClr val="FF3300"/>
                </a:solidFill>
              </a:rPr>
              <a:t>                   HOSPVIS =  number of hospital visits in last calendar year</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HHNINC =  household nominal monthly net income in German marks / 10000.</a:t>
            </a:r>
          </a:p>
          <a:p>
            <a:r>
              <a:rPr lang="en-US" sz="1400" dirty="0"/>
              <a:t>                     (4 observations with income=0 were dropped)</a:t>
            </a:r>
            <a:br>
              <a:rPr lang="en-US" sz="1400" dirty="0"/>
            </a:br>
            <a:r>
              <a:rPr lang="en-US" sz="1400" dirty="0"/>
              <a:t>                   HHKIDS = children under age 16 in the household = 1; otherwise = 0</a:t>
            </a:r>
            <a:br>
              <a:rPr lang="en-US" sz="1400" dirty="0"/>
            </a:br>
            <a:r>
              <a:rPr lang="en-US" sz="1400" dirty="0"/>
              <a:t>                   EDUC =  years of schooling </a:t>
            </a:r>
          </a:p>
          <a:p>
            <a:r>
              <a:rPr lang="en-US" sz="1400" dirty="0"/>
              <a:t>                   AGE = age in years</a:t>
            </a:r>
          </a:p>
          <a:p>
            <a:r>
              <a:rPr lang="en-US" sz="1400" dirty="0"/>
              <a:t>                   MARRIED = marital status</a:t>
            </a:r>
          </a:p>
          <a:p>
            <a:r>
              <a:rPr lang="en-US" sz="1400" dirty="0"/>
              <a:t>                   EDUC = years of education</a:t>
            </a:r>
          </a:p>
        </p:txBody>
      </p:sp>
      <p:sp>
        <p:nvSpPr>
          <p:cNvPr id="6148" name="Line 4"/>
          <p:cNvSpPr>
            <a:spLocks noChangeShapeType="1"/>
          </p:cNvSpPr>
          <p:nvPr/>
        </p:nvSpPr>
        <p:spPr bwMode="auto">
          <a:xfrm>
            <a:off x="533400" y="3657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6149" name="Line 5"/>
          <p:cNvSpPr>
            <a:spLocks noChangeShapeType="1"/>
          </p:cNvSpPr>
          <p:nvPr/>
        </p:nvSpPr>
        <p:spPr bwMode="auto">
          <a:xfrm>
            <a:off x="533400" y="34290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6150" name="Line 4"/>
          <p:cNvSpPr>
            <a:spLocks noChangeShapeType="1"/>
          </p:cNvSpPr>
          <p:nvPr/>
        </p:nvSpPr>
        <p:spPr bwMode="auto">
          <a:xfrm>
            <a:off x="533400" y="44958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304800" y="1600200"/>
            <a:ext cx="8229600" cy="838200"/>
          </a:xfrm>
        </p:spPr>
        <p:txBody>
          <a:bodyPr/>
          <a:lstStyle/>
          <a:p>
            <a:pPr eaLnBrk="1" hangingPunct="1"/>
            <a:r>
              <a:rPr lang="en-US" dirty="0" smtClean="0"/>
              <a:t>Application to Health Care Data</a:t>
            </a:r>
          </a:p>
        </p:txBody>
      </p:sp>
      <p:sp>
        <p:nvSpPr>
          <p:cNvPr id="15363" name="Rectangle 3"/>
          <p:cNvSpPr>
            <a:spLocks noGrp="1" noChangeArrowheads="1"/>
          </p:cNvSpPr>
          <p:nvPr>
            <p:ph type="body" idx="4294967295"/>
          </p:nvPr>
        </p:nvSpPr>
        <p:spPr>
          <a:xfrm>
            <a:off x="1066800" y="2438400"/>
            <a:ext cx="7391400" cy="2971800"/>
          </a:xfrm>
        </p:spPr>
        <p:txBody>
          <a:bodyPr/>
          <a:lstStyle/>
          <a:p>
            <a:pPr eaLnBrk="1" hangingPunct="1">
              <a:buFont typeface="Wingdings" pitchFamily="2" charset="2"/>
              <a:buNone/>
            </a:pPr>
            <a:endParaRPr lang="en-US" b="1" dirty="0" smtClean="0"/>
          </a:p>
          <a:p>
            <a:pPr eaLnBrk="1" hangingPunct="1">
              <a:buFont typeface="Wingdings" pitchFamily="2" charset="2"/>
              <a:buNone/>
            </a:pPr>
            <a:r>
              <a:rPr lang="en-US" b="1" smtClean="0"/>
              <a:t>    </a:t>
            </a:r>
            <a:r>
              <a:rPr lang="en-US" sz="2400" b="1" smtClean="0">
                <a:latin typeface="+mj-lt"/>
              </a:rPr>
              <a:t>x1=one,age,female,educ,married,working</a:t>
            </a:r>
            <a:endParaRPr lang="en-US" sz="2400" b="1" dirty="0" smtClean="0">
              <a:latin typeface="+mj-lt"/>
            </a:endParaRPr>
          </a:p>
          <a:p>
            <a:pPr eaLnBrk="1" hangingPunct="1">
              <a:buFont typeface="Wingdings" pitchFamily="2" charset="2"/>
              <a:buNone/>
            </a:pPr>
            <a:r>
              <a:rPr lang="en-US" sz="2400" b="1" dirty="0" smtClean="0">
                <a:latin typeface="+mj-lt"/>
              </a:rPr>
              <a:t>     x2=</a:t>
            </a:r>
            <a:r>
              <a:rPr lang="en-US" sz="2400" b="1" dirty="0" err="1" smtClean="0">
                <a:latin typeface="+mj-lt"/>
              </a:rPr>
              <a:t>one,age,female,hhninc,hhkids</a:t>
            </a:r>
            <a:endParaRPr lang="en-US" sz="2400" b="1" dirty="0" smtClean="0">
              <a:latin typeface="+mj-lt"/>
            </a:endParaRPr>
          </a:p>
          <a:p>
            <a:pPr eaLnBrk="1" hangingPunct="1">
              <a:buFont typeface="Wingdings" pitchFamily="2" charset="2"/>
              <a:buNone/>
            </a:pPr>
            <a:r>
              <a:rPr lang="en-US" sz="2400" b="1" dirty="0" smtClean="0">
                <a:latin typeface="+mj-lt"/>
              </a:rPr>
              <a:t>     </a:t>
            </a:r>
            <a:r>
              <a:rPr lang="en-US" sz="2400" b="1" err="1" smtClean="0">
                <a:latin typeface="+mj-lt"/>
              </a:rPr>
              <a:t>BivariateProbit</a:t>
            </a:r>
            <a:r>
              <a:rPr lang="en-US" sz="2400" b="1" smtClean="0">
                <a:latin typeface="+mj-lt"/>
              </a:rPr>
              <a:t> ; lhs=doctor,hospital</a:t>
            </a:r>
            <a:endParaRPr lang="en-US" sz="2400" b="1" dirty="0" smtClean="0">
              <a:latin typeface="+mj-lt"/>
            </a:endParaRPr>
          </a:p>
          <a:p>
            <a:pPr eaLnBrk="1" hangingPunct="1">
              <a:buFont typeface="Wingdings" pitchFamily="2" charset="2"/>
              <a:buNone/>
            </a:pPr>
            <a:r>
              <a:rPr lang="en-US" sz="2400" b="1" smtClean="0">
                <a:latin typeface="+mj-lt"/>
              </a:rPr>
              <a:t>                                ; rh1=x1</a:t>
            </a:r>
            <a:endParaRPr lang="en-US" sz="2400" b="1" dirty="0" smtClean="0">
              <a:latin typeface="+mj-lt"/>
            </a:endParaRPr>
          </a:p>
          <a:p>
            <a:pPr eaLnBrk="1" hangingPunct="1">
              <a:buFont typeface="Wingdings" pitchFamily="2" charset="2"/>
              <a:buNone/>
            </a:pPr>
            <a:r>
              <a:rPr lang="en-US" sz="2400" b="1" smtClean="0">
                <a:latin typeface="+mj-lt"/>
              </a:rPr>
              <a:t>                                ; rh2=x2;marginal </a:t>
            </a:r>
            <a:r>
              <a:rPr lang="en-US" sz="2400" b="1" dirty="0" smtClean="0">
                <a:latin typeface="+mj-lt"/>
              </a:rPr>
              <a:t>effects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228600" y="384175"/>
            <a:ext cx="8229600" cy="835025"/>
          </a:xfrm>
        </p:spPr>
        <p:txBody>
          <a:bodyPr/>
          <a:lstStyle/>
          <a:p>
            <a:pPr eaLnBrk="1" hangingPunct="1"/>
            <a:r>
              <a:rPr lang="en-US" dirty="0" smtClean="0"/>
              <a:t>Parameter Estimates</a:t>
            </a:r>
          </a:p>
        </p:txBody>
      </p:sp>
      <p:sp>
        <p:nvSpPr>
          <p:cNvPr id="16387" name="Text Box 3"/>
          <p:cNvSpPr txBox="1">
            <a:spLocks noChangeArrowheads="1"/>
          </p:cNvSpPr>
          <p:nvPr/>
        </p:nvSpPr>
        <p:spPr bwMode="auto">
          <a:xfrm>
            <a:off x="685800" y="1447800"/>
            <a:ext cx="8305800" cy="526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FIML Estimates of Bivariate Probit Model</a:t>
            </a:r>
          </a:p>
          <a:p>
            <a:r>
              <a:rPr lang="en-US" sz="1400" b="1">
                <a:latin typeface="Courier New" pitchFamily="49" charset="0"/>
              </a:rPr>
              <a:t>Dependent variable               </a:t>
            </a:r>
            <a:r>
              <a:rPr lang="en-US" sz="1400" b="1" smtClean="0">
                <a:latin typeface="Courier New" pitchFamily="49" charset="0"/>
              </a:rPr>
              <a:t>DOCTOR  HOSPITAL</a:t>
            </a:r>
            <a:endParaRPr lang="en-US" sz="1400" b="1">
              <a:latin typeface="Courier New" pitchFamily="49" charset="0"/>
            </a:endParaRPr>
          </a:p>
          <a:p>
            <a:r>
              <a:rPr lang="en-US" sz="1400" b="1">
                <a:latin typeface="Courier New" pitchFamily="49" charset="0"/>
              </a:rPr>
              <a:t>Log likelihood function    -25323.63074</a:t>
            </a:r>
          </a:p>
          <a:p>
            <a:r>
              <a:rPr lang="en-US" sz="1400" b="1">
                <a:latin typeface="Courier New" pitchFamily="49" charset="0"/>
              </a:rPr>
              <a:t>Estimation based on N =  27326, K =  12</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Constant|    -.20664***       .05832       -3.543   .0004</a:t>
            </a:r>
          </a:p>
          <a:p>
            <a:r>
              <a:rPr lang="en-US" sz="1400" b="1">
                <a:latin typeface="Courier New" pitchFamily="49" charset="0"/>
              </a:rPr>
              <a:t>     AGE|     .01402***       .00074       18.948   .0000      43.5257</a:t>
            </a:r>
          </a:p>
          <a:p>
            <a:r>
              <a:rPr lang="en-US" sz="1400" b="1">
                <a:latin typeface="Courier New" pitchFamily="49" charset="0"/>
              </a:rPr>
              <a:t>  FEMALE|     .32453***       .01733       18.722   .0000       .47877</a:t>
            </a:r>
          </a:p>
          <a:p>
            <a:r>
              <a:rPr lang="en-US" sz="1400" b="1">
                <a:latin typeface="Courier New" pitchFamily="49" charset="0"/>
              </a:rPr>
              <a:t>    EDUC|    -.01438***       .00342       -4.209   .0000      11.3206</a:t>
            </a:r>
          </a:p>
          <a:p>
            <a:r>
              <a:rPr lang="en-US" sz="1400" b="1">
                <a:latin typeface="Courier New" pitchFamily="49" charset="0"/>
              </a:rPr>
              <a:t> MARRIED|     .00224          .01856         .121   .9040       .75862</a:t>
            </a:r>
          </a:p>
          <a:p>
            <a:r>
              <a:rPr lang="en-US" sz="1400" b="1">
                <a:latin typeface="Courier New" pitchFamily="49" charset="0"/>
              </a:rPr>
              <a:t> WORKING|    -.08356***       .01891       -4.419   .0000       .67705</a:t>
            </a:r>
          </a:p>
          <a:p>
            <a:r>
              <a:rPr lang="en-US" sz="1400" b="1">
                <a:latin typeface="Courier New" pitchFamily="49" charset="0"/>
              </a:rPr>
              <a:t>        |Index    equation for HOSPITAL</a:t>
            </a:r>
          </a:p>
          <a:p>
            <a:r>
              <a:rPr lang="en-US" sz="1400" b="1">
                <a:latin typeface="Courier New" pitchFamily="49" charset="0"/>
              </a:rPr>
              <a:t>Constant|   -1.62738***       .05430      -29.972   .0000</a:t>
            </a:r>
          </a:p>
          <a:p>
            <a:r>
              <a:rPr lang="en-US" sz="1400" b="1">
                <a:latin typeface="Courier New" pitchFamily="49" charset="0"/>
              </a:rPr>
              <a:t>     AGE|     .00509***       .00100        5.075   .0000      43.5257</a:t>
            </a:r>
          </a:p>
          <a:p>
            <a:r>
              <a:rPr lang="en-US" sz="1400" b="1">
                <a:latin typeface="Courier New" pitchFamily="49" charset="0"/>
              </a:rPr>
              <a:t>  FEMALE|     .12143***       .02153        5.641   .0000       .47877</a:t>
            </a:r>
          </a:p>
          <a:p>
            <a:r>
              <a:rPr lang="en-US" sz="1400" b="1">
                <a:latin typeface="Courier New" pitchFamily="49" charset="0"/>
              </a:rPr>
              <a:t>  HHNINC|    -.03147          .05452        -.577   .5638       .35208</a:t>
            </a:r>
          </a:p>
          <a:p>
            <a:r>
              <a:rPr lang="en-US" sz="1400" b="1">
                <a:latin typeface="Courier New" pitchFamily="49" charset="0"/>
              </a:rPr>
              <a:t>  HHKIDS|    -.00505          .02387        -.212   .8323       .40273</a:t>
            </a:r>
          </a:p>
          <a:p>
            <a:r>
              <a:rPr lang="en-US" sz="1400" b="1">
                <a:latin typeface="Courier New" pitchFamily="49" charset="0"/>
              </a:rPr>
              <a:t>        |Disturbance correlation</a:t>
            </a:r>
          </a:p>
          <a:p>
            <a:r>
              <a:rPr lang="en-US" sz="1400" b="1">
                <a:latin typeface="Courier New" pitchFamily="49" charset="0"/>
              </a:rPr>
              <a:t>RHO(1,2)|     .29611***       .01393       21.253   .0000</a:t>
            </a:r>
          </a:p>
          <a:p>
            <a:r>
              <a:rPr lang="en-US" sz="1400" b="1">
                <a:latin typeface="Courier New" pitchFamily="49" charset="0"/>
              </a:rPr>
              <a:t>--------+-------------------------------------------------------------</a:t>
            </a:r>
          </a:p>
        </p:txBody>
      </p:sp>
      <p:sp>
        <p:nvSpPr>
          <p:cNvPr id="16388" name="Rectangle 3"/>
          <p:cNvSpPr>
            <a:spLocks noChangeArrowheads="1"/>
          </p:cNvSpPr>
          <p:nvPr/>
        </p:nvSpPr>
        <p:spPr bwMode="auto">
          <a:xfrm>
            <a:off x="685800" y="5964238"/>
            <a:ext cx="7620000" cy="512762"/>
          </a:xfrm>
          <a:prstGeom prst="rect">
            <a:avLst/>
          </a:prstGeom>
          <a:solidFill>
            <a:srgbClr val="FF3300">
              <a:alpha val="18039"/>
            </a:srgbClr>
          </a:solidFill>
          <a:ln w="19050" algn="ctr">
            <a:no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57200" y="838201"/>
            <a:ext cx="8229600" cy="685800"/>
          </a:xfrm>
        </p:spPr>
        <p:txBody>
          <a:bodyPr/>
          <a:lstStyle/>
          <a:p>
            <a:pPr eaLnBrk="1" hangingPunct="1"/>
            <a:r>
              <a:rPr lang="en-US" smtClean="0"/>
              <a:t>Partial </a:t>
            </a:r>
            <a:r>
              <a:rPr lang="en-US" dirty="0" smtClean="0"/>
              <a:t>Effects</a:t>
            </a:r>
          </a:p>
        </p:txBody>
      </p:sp>
      <p:sp>
        <p:nvSpPr>
          <p:cNvPr id="19459" name="Rectangle 3"/>
          <p:cNvSpPr>
            <a:spLocks noGrp="1" noChangeArrowheads="1"/>
          </p:cNvSpPr>
          <p:nvPr>
            <p:ph type="body" idx="4294967295"/>
          </p:nvPr>
        </p:nvSpPr>
        <p:spPr>
          <a:xfrm>
            <a:off x="914400" y="1828800"/>
            <a:ext cx="7848600" cy="3657600"/>
          </a:xfrm>
        </p:spPr>
        <p:txBody>
          <a:bodyPr/>
          <a:lstStyle/>
          <a:p>
            <a:pPr eaLnBrk="1" hangingPunct="1">
              <a:lnSpc>
                <a:spcPct val="90000"/>
              </a:lnSpc>
            </a:pPr>
            <a:r>
              <a:rPr lang="en-US" sz="2400" dirty="0" smtClean="0">
                <a:latin typeface="+mj-lt"/>
              </a:rPr>
              <a:t>What are the marginal effects</a:t>
            </a:r>
          </a:p>
          <a:p>
            <a:pPr lvl="1" eaLnBrk="1" hangingPunct="1">
              <a:lnSpc>
                <a:spcPct val="90000"/>
              </a:lnSpc>
            </a:pPr>
            <a:r>
              <a:rPr lang="en-US" sz="2000" dirty="0" smtClean="0">
                <a:latin typeface="+mj-lt"/>
              </a:rPr>
              <a:t>Effect of what on what?</a:t>
            </a:r>
          </a:p>
          <a:p>
            <a:pPr lvl="1" eaLnBrk="1" hangingPunct="1">
              <a:lnSpc>
                <a:spcPct val="90000"/>
              </a:lnSpc>
            </a:pPr>
            <a:r>
              <a:rPr lang="en-US" sz="2000" dirty="0" smtClean="0">
                <a:latin typeface="+mj-lt"/>
              </a:rPr>
              <a:t>Two equation model, what is the conditional mean?</a:t>
            </a:r>
          </a:p>
          <a:p>
            <a:pPr eaLnBrk="1" hangingPunct="1">
              <a:lnSpc>
                <a:spcPct val="90000"/>
              </a:lnSpc>
            </a:pPr>
            <a:r>
              <a:rPr lang="en-US" sz="2400" dirty="0" smtClean="0">
                <a:latin typeface="+mj-lt"/>
              </a:rPr>
              <a:t>Possible margins?</a:t>
            </a:r>
          </a:p>
          <a:p>
            <a:pPr lvl="1" eaLnBrk="1" hangingPunct="1">
              <a:lnSpc>
                <a:spcPct val="90000"/>
              </a:lnSpc>
            </a:pPr>
            <a:r>
              <a:rPr lang="en-US" sz="2000" dirty="0" smtClean="0">
                <a:latin typeface="+mj-lt"/>
              </a:rPr>
              <a:t>Derivatives of joint probability = </a:t>
            </a:r>
            <a:r>
              <a:rPr lang="el-GR" sz="2000" dirty="0" smtClean="0">
                <a:latin typeface="+mj-lt"/>
                <a:cs typeface="Times New Roman" pitchFamily="18" charset="0"/>
              </a:rPr>
              <a:t>Φ</a:t>
            </a:r>
            <a:r>
              <a:rPr lang="en-US" sz="2000" baseline="-25000" dirty="0" smtClean="0">
                <a:latin typeface="+mj-lt"/>
                <a:cs typeface="Times New Roman" pitchFamily="18" charset="0"/>
              </a:rPr>
              <a:t>2</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1" baseline="-25000" dirty="0" smtClean="0">
                <a:latin typeface="+mj-lt"/>
                <a:cs typeface="Times New Roman" pitchFamily="18" charset="0"/>
              </a:rPr>
              <a:t>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 </a:t>
            </a:r>
            <a:r>
              <a:rPr lang="el-GR" sz="2000" b="1" dirty="0" smtClean="0">
                <a:latin typeface="+mj-lt"/>
                <a:cs typeface="Times New Roman" pitchFamily="18" charset="0"/>
              </a:rPr>
              <a:t>β</a:t>
            </a:r>
            <a:r>
              <a:rPr lang="en-US" sz="2000" b="1" baseline="-25000" dirty="0" smtClean="0">
                <a:latin typeface="+mj-lt"/>
                <a:cs typeface="Times New Roman" pitchFamily="18" charset="0"/>
              </a:rPr>
              <a:t>2</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a:t>
            </a:r>
            <a:r>
              <a:rPr lang="el-GR" sz="2000" dirty="0" smtClean="0">
                <a:latin typeface="+mj-lt"/>
                <a:cs typeface="Times New Roman" pitchFamily="18" charset="0"/>
              </a:rPr>
              <a:t>ρ</a:t>
            </a:r>
            <a:r>
              <a:rPr lang="en-US" sz="2000" dirty="0" smtClean="0">
                <a:latin typeface="+mj-lt"/>
                <a:cs typeface="Times New Roman" pitchFamily="18" charset="0"/>
              </a:rPr>
              <a:t>) </a:t>
            </a:r>
            <a:endParaRPr lang="en-US" sz="2000" dirty="0" smtClean="0">
              <a:latin typeface="+mj-lt"/>
            </a:endParaRPr>
          </a:p>
          <a:p>
            <a:pPr lvl="1" eaLnBrk="1" hangingPunct="1">
              <a:lnSpc>
                <a:spcPct val="90000"/>
              </a:lnSpc>
            </a:pPr>
            <a:r>
              <a:rPr lang="en-US" sz="2000" dirty="0" smtClean="0">
                <a:latin typeface="+mj-lt"/>
              </a:rPr>
              <a:t>Partials of E[</a:t>
            </a:r>
            <a:r>
              <a:rPr lang="en-US" sz="2000" dirty="0" err="1" smtClean="0">
                <a:latin typeface="+mj-lt"/>
              </a:rPr>
              <a:t>y</a:t>
            </a:r>
            <a:r>
              <a:rPr lang="en-US" sz="2000" baseline="-25000" dirty="0" err="1" smtClean="0">
                <a:latin typeface="+mj-lt"/>
              </a:rPr>
              <a:t>ij</a:t>
            </a:r>
            <a:r>
              <a:rPr lang="en-US" sz="2000" dirty="0" err="1" smtClean="0">
                <a:latin typeface="+mj-lt"/>
              </a:rPr>
              <a:t>|</a:t>
            </a:r>
            <a:r>
              <a:rPr lang="en-US" sz="2000" b="1" dirty="0" err="1" smtClean="0">
                <a:latin typeface="+mj-lt"/>
              </a:rPr>
              <a:t>x</a:t>
            </a:r>
            <a:r>
              <a:rPr lang="en-US" sz="2000" baseline="-25000" dirty="0" err="1" smtClean="0">
                <a:latin typeface="+mj-lt"/>
              </a:rPr>
              <a:t>ij</a:t>
            </a:r>
            <a:r>
              <a:rPr lang="en-US" sz="2000" dirty="0" smtClean="0">
                <a:latin typeface="+mj-lt"/>
              </a:rPr>
              <a:t>] =</a:t>
            </a:r>
            <a:r>
              <a:rPr lang="el-GR" sz="2000" dirty="0" smtClean="0">
                <a:latin typeface="+mj-lt"/>
                <a:cs typeface="Times New Roman" pitchFamily="18" charset="0"/>
              </a:rPr>
              <a:t>Φ</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aseline="-25000" dirty="0" err="1" smtClean="0">
                <a:latin typeface="+mj-lt"/>
                <a:cs typeface="Times New Roman" pitchFamily="18" charset="0"/>
              </a:rPr>
              <a:t>j</a:t>
            </a:r>
            <a:r>
              <a:rPr lang="en-US" sz="2000" dirty="0" err="1" smtClean="0">
                <a:latin typeface="+mj-lt"/>
                <a:cs typeface="Times New Roman" pitchFamily="18" charset="0"/>
              </a:rPr>
              <a:t>’</a:t>
            </a:r>
            <a:r>
              <a:rPr lang="en-US" sz="2000" b="1" dirty="0" err="1" smtClean="0">
                <a:latin typeface="+mj-lt"/>
                <a:cs typeface="Times New Roman" pitchFamily="18" charset="0"/>
              </a:rPr>
              <a:t>x</a:t>
            </a:r>
            <a:r>
              <a:rPr lang="en-US" sz="2000" baseline="-25000" dirty="0" err="1" smtClean="0">
                <a:latin typeface="+mj-lt"/>
                <a:cs typeface="Times New Roman" pitchFamily="18" charset="0"/>
              </a:rPr>
              <a:t>ij</a:t>
            </a:r>
            <a:r>
              <a:rPr lang="en-US" sz="2000" dirty="0" smtClean="0">
                <a:latin typeface="+mj-lt"/>
                <a:cs typeface="Times New Roman" pitchFamily="18" charset="0"/>
              </a:rPr>
              <a:t>)  (</a:t>
            </a:r>
            <a:r>
              <a:rPr lang="en-US" sz="2000" dirty="0" err="1" smtClean="0">
                <a:latin typeface="+mj-lt"/>
                <a:cs typeface="Times New Roman" pitchFamily="18" charset="0"/>
              </a:rPr>
              <a:t>Univariate</a:t>
            </a:r>
            <a:r>
              <a:rPr lang="en-US" sz="2000" dirty="0" smtClean="0">
                <a:latin typeface="+mj-lt"/>
                <a:cs typeface="Times New Roman" pitchFamily="18" charset="0"/>
              </a:rPr>
              <a:t> probability)</a:t>
            </a:r>
          </a:p>
          <a:p>
            <a:pPr lvl="1" eaLnBrk="1" hangingPunct="1">
              <a:lnSpc>
                <a:spcPct val="90000"/>
              </a:lnSpc>
            </a:pPr>
            <a:r>
              <a:rPr lang="en-US" sz="2000" dirty="0" smtClean="0">
                <a:latin typeface="+mj-lt"/>
                <a:cs typeface="Times New Roman" pitchFamily="18" charset="0"/>
              </a:rPr>
              <a:t>Partials of E[y</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 = P(y</a:t>
            </a:r>
            <a:r>
              <a:rPr lang="en-US" sz="2000" baseline="-25000" dirty="0" smtClean="0">
                <a:latin typeface="+mj-lt"/>
                <a:cs typeface="Times New Roman" pitchFamily="18" charset="0"/>
              </a:rPr>
              <a:t>i1</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r>
              <a:rPr lang="en-US" sz="2000" dirty="0" err="1" smtClean="0">
                <a:latin typeface="+mj-lt"/>
                <a:cs typeface="Times New Roman" pitchFamily="18" charset="0"/>
              </a:rPr>
              <a:t>Prob</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p>
          <a:p>
            <a:pPr eaLnBrk="1" hangingPunct="1">
              <a:lnSpc>
                <a:spcPct val="90000"/>
              </a:lnSpc>
            </a:pPr>
            <a:r>
              <a:rPr lang="en-US" sz="2400" dirty="0" smtClean="0">
                <a:latin typeface="+mj-lt"/>
              </a:rPr>
              <a:t>Note marginal effects involve both sets of </a:t>
            </a:r>
            <a:r>
              <a:rPr lang="en-US" sz="2400" dirty="0" err="1" smtClean="0">
                <a:latin typeface="+mj-lt"/>
              </a:rPr>
              <a:t>regressors</a:t>
            </a:r>
            <a:r>
              <a:rPr lang="en-US" sz="2400" dirty="0" smtClean="0">
                <a:latin typeface="+mj-lt"/>
              </a:rPr>
              <a:t>. </a:t>
            </a:r>
            <a:br>
              <a:rPr lang="en-US" sz="2400" dirty="0" smtClean="0">
                <a:latin typeface="+mj-lt"/>
              </a:rPr>
            </a:br>
            <a:r>
              <a:rPr lang="en-US" sz="2400" dirty="0" smtClean="0">
                <a:latin typeface="+mj-lt"/>
              </a:rPr>
              <a:t>If there are common variables, there are two effects </a:t>
            </a:r>
            <a:br>
              <a:rPr lang="en-US" sz="2400" dirty="0" smtClean="0">
                <a:latin typeface="+mj-lt"/>
              </a:rPr>
            </a:br>
            <a:r>
              <a:rPr lang="en-US" sz="2400" dirty="0" smtClean="0">
                <a:latin typeface="+mj-lt"/>
              </a:rPr>
              <a:t>in the derivative that are added</a:t>
            </a:r>
            <a:r>
              <a:rPr lang="en-US" sz="2400" smtClean="0">
                <a:latin typeface="+mj-lt"/>
              </a:rPr>
              <a:t>. </a:t>
            </a:r>
          </a:p>
          <a:p>
            <a:pPr eaLnBrk="1" hangingPunct="1">
              <a:lnSpc>
                <a:spcPct val="90000"/>
              </a:lnSpc>
            </a:pPr>
            <a:r>
              <a:rPr lang="en-US" sz="2400" smtClean="0">
                <a:latin typeface="+mj-lt"/>
              </a:rPr>
              <a:t>(See Appendix for formulations.)</a:t>
            </a:r>
            <a:endParaRPr lang="en-US" sz="2400" dirty="0" smtClean="0">
              <a:latin typeface="+mj-lt"/>
            </a:endParaRPr>
          </a:p>
        </p:txBody>
      </p:sp>
      <p:sp>
        <p:nvSpPr>
          <p:cNvPr id="4" name="Rectangle 3"/>
          <p:cNvSpPr/>
          <p:nvPr/>
        </p:nvSpPr>
        <p:spPr bwMode="auto">
          <a:xfrm>
            <a:off x="1295400" y="3962400"/>
            <a:ext cx="6553200" cy="381000"/>
          </a:xfrm>
          <a:prstGeom prst="rect">
            <a:avLst/>
          </a:prstGeom>
          <a:solidFill>
            <a:srgbClr val="7030A0">
              <a:alpha val="3019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533400" y="457200"/>
            <a:ext cx="8229600" cy="1139825"/>
          </a:xfrm>
        </p:spPr>
        <p:txBody>
          <a:bodyPr/>
          <a:lstStyle/>
          <a:p>
            <a:pPr eaLnBrk="1" hangingPunct="1"/>
            <a:r>
              <a:rPr lang="en-US" sz="3600" dirty="0" smtClean="0"/>
              <a:t>Bivariate </a:t>
            </a:r>
            <a:r>
              <a:rPr lang="en-US" sz="3600" dirty="0" err="1" smtClean="0"/>
              <a:t>Probit</a:t>
            </a:r>
            <a:r>
              <a:rPr lang="en-US" sz="3600" dirty="0" smtClean="0"/>
              <a:t> Conditional Means</a:t>
            </a:r>
          </a:p>
        </p:txBody>
      </p:sp>
      <p:graphicFrame>
        <p:nvGraphicFramePr>
          <p:cNvPr id="20483" name="Object 3"/>
          <p:cNvGraphicFramePr>
            <a:graphicFrameLocks noChangeAspect="1"/>
          </p:cNvGraphicFramePr>
          <p:nvPr/>
        </p:nvGraphicFramePr>
        <p:xfrm>
          <a:off x="601663" y="1828800"/>
          <a:ext cx="8288337" cy="4303713"/>
        </p:xfrm>
        <a:graphic>
          <a:graphicData uri="http://schemas.openxmlformats.org/presentationml/2006/ole">
            <p:oleObj spid="_x0000_s92163" name="Equation" r:id="rId4" imgW="5918200" imgH="3073400" progId="Equation.DSMT4">
              <p:embed/>
            </p:oleObj>
          </a:graphicData>
        </a:graphic>
      </p:graphicFrame>
      <p:sp>
        <p:nvSpPr>
          <p:cNvPr id="20484" name="Rectangle 9"/>
          <p:cNvSpPr>
            <a:spLocks noChangeArrowheads="1"/>
          </p:cNvSpPr>
          <p:nvPr/>
        </p:nvSpPr>
        <p:spPr bwMode="auto">
          <a:xfrm>
            <a:off x="609600" y="1752600"/>
            <a:ext cx="3505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0485" name="Rectangle 11"/>
          <p:cNvSpPr>
            <a:spLocks noChangeArrowheads="1"/>
          </p:cNvSpPr>
          <p:nvPr/>
        </p:nvSpPr>
        <p:spPr bwMode="auto">
          <a:xfrm>
            <a:off x="609600" y="4191000"/>
            <a:ext cx="60198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28600" y="685800"/>
            <a:ext cx="8229600" cy="1139825"/>
          </a:xfrm>
        </p:spPr>
        <p:txBody>
          <a:bodyPr/>
          <a:lstStyle/>
          <a:p>
            <a:pPr eaLnBrk="1" hangingPunct="1"/>
            <a:r>
              <a:rPr lang="en-US" smtClean="0"/>
              <a:t>Partial </a:t>
            </a:r>
            <a:r>
              <a:rPr lang="en-US" dirty="0" smtClean="0"/>
              <a:t>Effects: Decomposition</a:t>
            </a:r>
          </a:p>
        </p:txBody>
      </p:sp>
      <p:pic>
        <p:nvPicPr>
          <p:cNvPr id="657410" name="Picture 2"/>
          <p:cNvPicPr>
            <a:picLocks noChangeAspect="1" noChangeArrowheads="1"/>
          </p:cNvPicPr>
          <p:nvPr/>
        </p:nvPicPr>
        <p:blipFill>
          <a:blip r:embed="rId3" cstate="print"/>
          <a:srcRect/>
          <a:stretch>
            <a:fillRect/>
          </a:stretch>
        </p:blipFill>
        <p:spPr bwMode="auto">
          <a:xfrm>
            <a:off x="1676400" y="1981200"/>
            <a:ext cx="5105400" cy="39980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533400" y="841375"/>
            <a:ext cx="8229600" cy="1139825"/>
          </a:xfrm>
        </p:spPr>
        <p:txBody>
          <a:bodyPr/>
          <a:lstStyle/>
          <a:p>
            <a:pPr eaLnBrk="1" hangingPunct="1"/>
            <a:r>
              <a:rPr lang="en-US" sz="3200" dirty="0" smtClean="0"/>
              <a:t>Direct Effects</a:t>
            </a:r>
            <a:br>
              <a:rPr lang="en-US" sz="3200" dirty="0" smtClean="0"/>
            </a:br>
            <a:r>
              <a:rPr lang="en-US" sz="3200" dirty="0" smtClean="0"/>
              <a:t>Derivatives of E[y</a:t>
            </a:r>
            <a:r>
              <a:rPr lang="en-US" sz="3200" baseline="-25000" dirty="0" smtClean="0"/>
              <a:t>1</a:t>
            </a:r>
            <a:r>
              <a:rPr lang="en-US" sz="3200" dirty="0" smtClean="0"/>
              <a:t>|</a:t>
            </a:r>
            <a:r>
              <a:rPr lang="en-US" sz="3200" b="1" dirty="0" smtClean="0"/>
              <a:t>x</a:t>
            </a:r>
            <a:r>
              <a:rPr lang="en-US" sz="3200" baseline="-25000" dirty="0" smtClean="0"/>
              <a:t>1</a:t>
            </a:r>
            <a:r>
              <a:rPr lang="en-US" sz="3200" dirty="0" smtClean="0"/>
              <a:t>,</a:t>
            </a:r>
            <a:r>
              <a:rPr lang="en-US" sz="3200" b="1" dirty="0" smtClean="0"/>
              <a:t>x</a:t>
            </a:r>
            <a:r>
              <a:rPr lang="en-US" sz="3200" baseline="-25000" dirty="0" smtClean="0"/>
              <a:t>2</a:t>
            </a:r>
            <a:r>
              <a:rPr lang="en-US" sz="3200" dirty="0" smtClean="0"/>
              <a:t>,y</a:t>
            </a:r>
            <a:r>
              <a:rPr lang="en-US" sz="3200" baseline="-25000" dirty="0" smtClean="0"/>
              <a:t>2</a:t>
            </a:r>
            <a:r>
              <a:rPr lang="en-US" sz="3200" dirty="0" smtClean="0"/>
              <a:t>=1] </a:t>
            </a:r>
            <a:r>
              <a:rPr lang="en-US" sz="3200" dirty="0" err="1" smtClean="0"/>
              <a:t>wrt</a:t>
            </a:r>
            <a:r>
              <a:rPr lang="en-US" sz="3200" dirty="0" smtClean="0"/>
              <a:t> </a:t>
            </a:r>
            <a:r>
              <a:rPr lang="en-US" sz="3200" b="1" dirty="0" smtClean="0"/>
              <a:t>x</a:t>
            </a:r>
            <a:r>
              <a:rPr lang="en-US" sz="3200" baseline="-25000" dirty="0" smtClean="0"/>
              <a:t>1</a:t>
            </a:r>
          </a:p>
        </p:txBody>
      </p:sp>
      <p:sp>
        <p:nvSpPr>
          <p:cNvPr id="22531" name="Text Box 3"/>
          <p:cNvSpPr txBox="1">
            <a:spLocks noChangeArrowheads="1"/>
          </p:cNvSpPr>
          <p:nvPr/>
        </p:nvSpPr>
        <p:spPr bwMode="auto">
          <a:xfrm>
            <a:off x="457200" y="1981200"/>
            <a:ext cx="8382000" cy="445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.00382760      .00022088    17.329   .0000    43.5256898</a:t>
            </a:r>
          </a:p>
          <a:p>
            <a:r>
              <a:rPr lang="en-US" sz="1400" b="1">
                <a:latin typeface="Courier New" pitchFamily="49" charset="0"/>
              </a:rPr>
              <a:t> FEMALE         .08857260      .00519658    17.044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.000000   ......(Fixed Parameter).......     .35208362</a:t>
            </a:r>
          </a:p>
          <a:p>
            <a:r>
              <a:rPr lang="en-US" sz="1400" b="1">
                <a:latin typeface="Courier New" pitchFamily="49" charset="0"/>
              </a:rPr>
              <a:t> HHKIDS           .000000   ......(Fixed Parameter).......     .40273000</a:t>
            </a:r>
          </a:p>
          <a:p>
            <a:pPr>
              <a:spcBef>
                <a:spcPct val="50000"/>
              </a:spcBef>
            </a:pPr>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533400" y="685800"/>
            <a:ext cx="8229600" cy="1139825"/>
          </a:xfrm>
        </p:spPr>
        <p:txBody>
          <a:bodyPr/>
          <a:lstStyle/>
          <a:p>
            <a:pPr eaLnBrk="1" hangingPunct="1"/>
            <a:r>
              <a:rPr lang="en-US" sz="3200" smtClean="0"/>
              <a:t>Indirect Effects</a:t>
            </a:r>
            <a:br>
              <a:rPr lang="en-US" sz="3200" smtClean="0"/>
            </a:br>
            <a:r>
              <a:rPr lang="en-US" sz="3200" smtClean="0"/>
              <a:t>Derivatives of E[y</a:t>
            </a:r>
            <a:r>
              <a:rPr lang="en-US" sz="3200" baseline="-25000" smtClean="0"/>
              <a:t>1</a:t>
            </a:r>
            <a:r>
              <a:rPr lang="en-US" sz="3200" smtClean="0"/>
              <a:t>|</a:t>
            </a:r>
            <a:r>
              <a:rPr lang="en-US" sz="3200" b="1" smtClean="0"/>
              <a:t>x</a:t>
            </a:r>
            <a:r>
              <a:rPr lang="en-US" sz="3200" baseline="-25000" smtClean="0"/>
              <a:t>1</a:t>
            </a:r>
            <a:r>
              <a:rPr lang="en-US" sz="3200" smtClean="0"/>
              <a:t>,</a:t>
            </a:r>
            <a:r>
              <a:rPr lang="en-US" sz="3200" b="1" smtClean="0"/>
              <a:t>x</a:t>
            </a:r>
            <a:r>
              <a:rPr lang="en-US" sz="3200" baseline="-25000" smtClean="0"/>
              <a:t>2</a:t>
            </a:r>
            <a:r>
              <a:rPr lang="en-US" sz="3200" smtClean="0"/>
              <a:t>,y</a:t>
            </a:r>
            <a:r>
              <a:rPr lang="en-US" sz="3200" baseline="-25000" smtClean="0"/>
              <a:t>2</a:t>
            </a:r>
            <a:r>
              <a:rPr lang="en-US" sz="3200" smtClean="0"/>
              <a:t>=1] wrt </a:t>
            </a:r>
            <a:r>
              <a:rPr lang="en-US" sz="3200" b="1" smtClean="0"/>
              <a:t>x</a:t>
            </a:r>
            <a:r>
              <a:rPr lang="en-US" sz="3200" baseline="-25000" smtClean="0"/>
              <a:t>2</a:t>
            </a:r>
          </a:p>
        </p:txBody>
      </p:sp>
      <p:sp>
        <p:nvSpPr>
          <p:cNvPr id="23555" name="Text Box 3"/>
          <p:cNvSpPr txBox="1">
            <a:spLocks noChangeArrowheads="1"/>
          </p:cNvSpPr>
          <p:nvPr/>
        </p:nvSpPr>
        <p:spPr bwMode="auto">
          <a:xfrm>
            <a:off x="457200" y="1905000"/>
            <a:ext cx="8382000" cy="454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Partial derivatives of E[y1|y2=1] with    |</a:t>
            </a:r>
          </a:p>
          <a:p>
            <a:r>
              <a:rPr lang="en-US" sz="1400" b="1" dirty="0">
                <a:latin typeface="Courier New" pitchFamily="49" charset="0"/>
              </a:rPr>
              <a:t>| respect to the vector of characteristics. |</a:t>
            </a:r>
          </a:p>
          <a:p>
            <a:r>
              <a:rPr lang="en-US" sz="1400" b="1" dirty="0">
                <a:latin typeface="Courier New" pitchFamily="49" charset="0"/>
              </a:rPr>
              <a:t>| They are computed at the means of the </a:t>
            </a:r>
            <a:r>
              <a:rPr lang="en-US" sz="1400" b="1" dirty="0" err="1">
                <a:latin typeface="Courier New" pitchFamily="49" charset="0"/>
              </a:rPr>
              <a:t>Xs</a:t>
            </a:r>
            <a:r>
              <a:rPr lang="en-US" sz="1400" b="1" dirty="0">
                <a:latin typeface="Courier New" pitchFamily="49" charset="0"/>
              </a:rPr>
              <a:t>. |</a:t>
            </a:r>
          </a:p>
          <a:p>
            <a:r>
              <a:rPr lang="en-US" sz="1400" b="1" dirty="0">
                <a:latin typeface="Courier New" pitchFamily="49" charset="0"/>
              </a:rPr>
              <a:t>| Effect shown is total of 4 parts above.   |</a:t>
            </a:r>
          </a:p>
          <a:p>
            <a:r>
              <a:rPr lang="en-US" sz="1400" b="1" dirty="0">
                <a:latin typeface="Courier New" pitchFamily="49" charset="0"/>
              </a:rPr>
              <a:t>| Estimate of E[y1|y2=1] = .819898          |</a:t>
            </a:r>
          </a:p>
          <a:p>
            <a:r>
              <a:rPr lang="en-US" sz="1400" b="1" dirty="0">
                <a:latin typeface="Courier New" pitchFamily="49" charset="0"/>
              </a:rPr>
              <a:t>| Observations used for means are All Obs.  |</a:t>
            </a:r>
          </a:p>
          <a:p>
            <a:r>
              <a:rPr lang="en-US" sz="1400" b="1" dirty="0">
                <a:latin typeface="Courier New" pitchFamily="49" charset="0"/>
              </a:rPr>
              <a:t>| These are the indirect marginal effects.  |</a:t>
            </a:r>
          </a:p>
          <a:p>
            <a:r>
              <a:rPr lang="en-US" sz="1400" b="1" dirty="0">
                <a:latin typeface="Courier New" pitchFamily="49" charset="0"/>
              </a:rPr>
              <a:t>+-------------------------------------------+</a:t>
            </a:r>
          </a:p>
          <a:p>
            <a:r>
              <a:rPr lang="en-US" sz="1400" b="1" dirty="0">
                <a:latin typeface="Courier New" pitchFamily="49" charset="0"/>
              </a:rPr>
              <a:t>+---------+--------------+----------------+--------+---------+----------+</a:t>
            </a:r>
          </a:p>
          <a:p>
            <a:r>
              <a:rPr lang="en-US" sz="1400" b="1" dirty="0">
                <a:latin typeface="Courier New" pitchFamily="49" charset="0"/>
              </a:rPr>
              <a:t>|Variable | Coefficient  | Standard Error |b/St.</a:t>
            </a:r>
            <a:r>
              <a:rPr lang="en-US" sz="1400" b="1" dirty="0" err="1">
                <a:latin typeface="Courier New" pitchFamily="49" charset="0"/>
              </a:rPr>
              <a:t>Er</a:t>
            </a:r>
            <a:r>
              <a:rPr lang="en-US" sz="1400" b="1" dirty="0">
                <a:latin typeface="Courier New" pitchFamily="49" charset="0"/>
              </a:rPr>
              <a:t>.|P[|Z|&gt;z] | Mean of X|</a:t>
            </a:r>
          </a:p>
          <a:p>
            <a:r>
              <a:rPr lang="en-US" sz="1400" b="1" dirty="0">
                <a:latin typeface="Courier New" pitchFamily="49" charset="0"/>
              </a:rPr>
              <a:t>+---------+--------------+----------------+--------+---------+----------+</a:t>
            </a:r>
          </a:p>
          <a:p>
            <a:r>
              <a:rPr lang="en-US" sz="1400" b="1" dirty="0">
                <a:latin typeface="Courier New" pitchFamily="49" charset="0"/>
              </a:rPr>
              <a:t> AGE           -.00035034    .697563D-04    -5.022   .0000    43.5256898</a:t>
            </a:r>
          </a:p>
          <a:p>
            <a:r>
              <a:rPr lang="en-US" sz="1400" b="1" dirty="0">
                <a:latin typeface="Courier New" pitchFamily="49" charset="0"/>
              </a:rPr>
              <a:t> FEMALE        -.00835397      .00150062    -5.567   .0000     .47877479</a:t>
            </a:r>
          </a:p>
          <a:p>
            <a:r>
              <a:rPr lang="en-US" sz="1400" b="1" dirty="0">
                <a:latin typeface="Courier New" pitchFamily="49" charset="0"/>
              </a:rPr>
              <a:t> EDUC             .000000   ......(Fixed Parameter).......    11.3206310</a:t>
            </a:r>
          </a:p>
          <a:p>
            <a:r>
              <a:rPr lang="en-US" sz="1400" b="1" dirty="0">
                <a:latin typeface="Courier New" pitchFamily="49" charset="0"/>
              </a:rPr>
              <a:t> MARRIED          .000000   ......(Fixed Parameter).......     .75861817</a:t>
            </a:r>
          </a:p>
          <a:p>
            <a:r>
              <a:rPr lang="en-US" sz="1400" b="1" dirty="0">
                <a:latin typeface="Courier New" pitchFamily="49" charset="0"/>
              </a:rPr>
              <a:t> WORKING          .000000   ......(Fixed Parameter).......     .67704750</a:t>
            </a:r>
          </a:p>
          <a:p>
            <a:r>
              <a:rPr lang="en-US" sz="1400" b="1" dirty="0">
                <a:latin typeface="Courier New" pitchFamily="49" charset="0"/>
              </a:rPr>
              <a:t> HHNINC         .00216510      .00374879      .578   .5636     .35208362</a:t>
            </a:r>
          </a:p>
          <a:p>
            <a:r>
              <a:rPr lang="en-US" sz="1400" b="1" dirty="0">
                <a:latin typeface="Courier New" pitchFamily="49" charset="0"/>
              </a:rPr>
              <a:t> HHKIDS         .00034768      .00164160      .212   .8323     .40273000</a:t>
            </a:r>
          </a:p>
          <a:p>
            <a:pPr>
              <a:spcBef>
                <a:spcPct val="50000"/>
              </a:spcBef>
            </a:pP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457200" y="897103"/>
            <a:ext cx="8229600" cy="1139825"/>
          </a:xfrm>
        </p:spPr>
        <p:txBody>
          <a:bodyPr/>
          <a:lstStyle/>
          <a:p>
            <a:pPr eaLnBrk="1" hangingPunct="1"/>
            <a:r>
              <a:rPr lang="en-US" sz="3200" smtClean="0"/>
              <a:t>Partial Effects</a:t>
            </a:r>
            <a:r>
              <a:rPr lang="en-US" sz="3200" dirty="0" smtClean="0"/>
              <a:t>: Total Effects</a:t>
            </a:r>
            <a:br>
              <a:rPr lang="en-US" sz="3200" dirty="0" smtClean="0"/>
            </a:br>
            <a:r>
              <a:rPr lang="en-US" sz="3200" dirty="0" smtClean="0"/>
              <a:t>Sum of Two Derivative Vectors</a:t>
            </a:r>
          </a:p>
        </p:txBody>
      </p:sp>
      <p:sp>
        <p:nvSpPr>
          <p:cNvPr id="24579" name="Text Box 3"/>
          <p:cNvSpPr txBox="1">
            <a:spLocks noChangeArrowheads="1"/>
          </p:cNvSpPr>
          <p:nvPr/>
        </p:nvSpPr>
        <p:spPr bwMode="auto">
          <a:xfrm>
            <a:off x="457200" y="2057400"/>
            <a:ext cx="8382000" cy="413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Total effects reported = direct+indirect.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.00347726      .00022941    15.157   .0000    43.5256898</a:t>
            </a:r>
          </a:p>
          <a:p>
            <a:r>
              <a:rPr lang="en-US" sz="1400" b="1">
                <a:latin typeface="Courier New" pitchFamily="49" charset="0"/>
              </a:rPr>
              <a:t> FEMALE         .08021863      .00535648    14.976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533400" y="1222375"/>
            <a:ext cx="8229600" cy="1139825"/>
          </a:xfrm>
        </p:spPr>
        <p:txBody>
          <a:bodyPr/>
          <a:lstStyle/>
          <a:p>
            <a:pPr eaLnBrk="1" hangingPunct="1"/>
            <a:r>
              <a:rPr lang="en-US" sz="3600" smtClean="0"/>
              <a:t>Partial Effects</a:t>
            </a:r>
            <a:r>
              <a:rPr lang="en-US" sz="3600" dirty="0" smtClean="0"/>
              <a:t>: Dummy Variables</a:t>
            </a:r>
            <a:br>
              <a:rPr lang="en-US" sz="3600" dirty="0" smtClean="0"/>
            </a:br>
            <a:r>
              <a:rPr lang="en-US" sz="3600" dirty="0" smtClean="0"/>
              <a:t>Using Differences of Probabilities</a:t>
            </a:r>
          </a:p>
        </p:txBody>
      </p:sp>
      <p:sp>
        <p:nvSpPr>
          <p:cNvPr id="25603" name="Text Box 3"/>
          <p:cNvSpPr txBox="1">
            <a:spLocks noChangeArrowheads="1"/>
          </p:cNvSpPr>
          <p:nvPr/>
        </p:nvSpPr>
        <p:spPr bwMode="auto">
          <a:xfrm>
            <a:off x="1371600" y="2536825"/>
            <a:ext cx="70866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Analysis of dummy variables in the model. The effects are |</a:t>
            </a:r>
          </a:p>
          <a:p>
            <a:r>
              <a:rPr lang="en-US" sz="1400" b="1" dirty="0">
                <a:latin typeface="Courier New" pitchFamily="49" charset="0"/>
              </a:rPr>
              <a:t>| computed using E[y1|y2=1,d=1] - E[y1|y2=1,d=0] where d is |</a:t>
            </a:r>
          </a:p>
          <a:p>
            <a:r>
              <a:rPr lang="en-US" sz="1400" b="1" dirty="0">
                <a:latin typeface="Courier New" pitchFamily="49" charset="0"/>
              </a:rPr>
              <a:t>| the variable. Variances use the delta method.  The effect |</a:t>
            </a:r>
          </a:p>
          <a:p>
            <a:r>
              <a:rPr lang="en-US" sz="1400" b="1" dirty="0">
                <a:latin typeface="Courier New" pitchFamily="49" charset="0"/>
              </a:rPr>
              <a:t>| accounts for all appearances of the variable in the model.|</a:t>
            </a:r>
          </a:p>
          <a:p>
            <a:r>
              <a:rPr lang="en-US" sz="1400" b="1" dirty="0">
                <a:latin typeface="Courier New" pitchFamily="49" charset="0"/>
              </a:rPr>
              <a:t>+-----------------------------------------------------------+</a:t>
            </a:r>
          </a:p>
          <a:p>
            <a:r>
              <a:rPr lang="en-US" sz="1400" b="1" dirty="0">
                <a:latin typeface="Courier New" pitchFamily="49" charset="0"/>
              </a:rPr>
              <a:t>|Variable      Effect   Standard error     </a:t>
            </a:r>
            <a:r>
              <a:rPr lang="en-US" sz="1400" b="1">
                <a:latin typeface="Courier New" pitchFamily="49" charset="0"/>
              </a:rPr>
              <a:t>t </a:t>
            </a:r>
            <a:r>
              <a:rPr lang="en-US" sz="1400" b="1" smtClean="0">
                <a:latin typeface="Courier New" pitchFamily="49" charset="0"/>
              </a:rPr>
              <a:t>ratio</a:t>
            </a:r>
            <a:endParaRPr lang="en-US" sz="1400" b="1" dirty="0">
              <a:latin typeface="Courier New" pitchFamily="49" charset="0"/>
            </a:endParaRPr>
          </a:p>
          <a:p>
            <a:r>
              <a:rPr lang="en-US" sz="1400" b="1" smtClean="0">
                <a:latin typeface="Courier New" pitchFamily="49" charset="0"/>
              </a:rPr>
              <a:t>+--------------------------------------------------</a:t>
            </a:r>
            <a:endParaRPr lang="en-US" sz="1400" b="1" dirty="0">
              <a:latin typeface="Courier New" pitchFamily="49" charset="0"/>
            </a:endParaRPr>
          </a:p>
          <a:p>
            <a:r>
              <a:rPr lang="en-US" sz="1400" b="1" dirty="0">
                <a:latin typeface="Courier New" pitchFamily="49" charset="0"/>
              </a:rPr>
              <a:t> FEMALE       .079694     .</a:t>
            </a:r>
            <a:r>
              <a:rPr lang="en-US" sz="1400" b="1">
                <a:latin typeface="Courier New" pitchFamily="49" charset="0"/>
              </a:rPr>
              <a:t>005290           </a:t>
            </a:r>
            <a:r>
              <a:rPr lang="en-US" sz="1400" b="1" smtClean="0">
                <a:latin typeface="Courier New" pitchFamily="49" charset="0"/>
              </a:rPr>
              <a:t>15.065</a:t>
            </a:r>
            <a:endParaRPr lang="en-US" sz="1400" b="1" dirty="0">
              <a:latin typeface="Courier New" pitchFamily="49" charset="0"/>
            </a:endParaRPr>
          </a:p>
          <a:p>
            <a:r>
              <a:rPr lang="en-US" sz="1400" b="1" dirty="0">
                <a:latin typeface="Courier New" pitchFamily="49" charset="0"/>
              </a:rPr>
              <a:t> MARRIED      .000611     .005070             </a:t>
            </a:r>
            <a:r>
              <a:rPr lang="en-US" sz="1400" b="1">
                <a:latin typeface="Courier New" pitchFamily="49" charset="0"/>
              </a:rPr>
              <a:t>.</a:t>
            </a:r>
            <a:r>
              <a:rPr lang="en-US" sz="1400" b="1" smtClean="0">
                <a:latin typeface="Courier New" pitchFamily="49" charset="0"/>
              </a:rPr>
              <a:t>121</a:t>
            </a:r>
            <a:endParaRPr lang="en-US" sz="1400" b="1" dirty="0">
              <a:latin typeface="Courier New" pitchFamily="49" charset="0"/>
            </a:endParaRPr>
          </a:p>
          <a:p>
            <a:r>
              <a:rPr lang="en-US" sz="1400" b="1" dirty="0">
                <a:latin typeface="Courier New" pitchFamily="49" charset="0"/>
              </a:rPr>
              <a:t> WORKING     -.022485     .005044           </a:t>
            </a:r>
            <a:r>
              <a:rPr lang="en-US" sz="1400" b="1">
                <a:latin typeface="Courier New" pitchFamily="49" charset="0"/>
              </a:rPr>
              <a:t>-</a:t>
            </a:r>
            <a:r>
              <a:rPr lang="en-US" sz="1400" b="1" smtClean="0">
                <a:latin typeface="Courier New" pitchFamily="49" charset="0"/>
              </a:rPr>
              <a:t>4.457</a:t>
            </a:r>
            <a:endParaRPr lang="en-US" sz="1400" b="1" dirty="0">
              <a:latin typeface="Courier New" pitchFamily="49" charset="0"/>
            </a:endParaRPr>
          </a:p>
          <a:p>
            <a:r>
              <a:rPr lang="en-US" sz="1400" b="1" dirty="0">
                <a:latin typeface="Courier New" pitchFamily="49" charset="0"/>
              </a:rPr>
              <a:t> HHKIDS       .000348     .001641             </a:t>
            </a:r>
            <a:r>
              <a:rPr lang="en-US" sz="1400" b="1">
                <a:latin typeface="Courier New" pitchFamily="49" charset="0"/>
              </a:rPr>
              <a:t>.</a:t>
            </a:r>
            <a:r>
              <a:rPr lang="en-US" sz="1400" b="1" smtClean="0">
                <a:latin typeface="Courier New" pitchFamily="49" charset="0"/>
              </a:rPr>
              <a:t>212</a:t>
            </a:r>
            <a:endParaRPr lang="en-US" sz="1400" b="1" dirty="0">
              <a:latin typeface="Courier New" pitchFamily="49" charset="0"/>
            </a:endParaRPr>
          </a:p>
        </p:txBody>
      </p:sp>
      <p:sp>
        <p:nvSpPr>
          <p:cNvPr id="25605" name="Rectangle 6"/>
          <p:cNvSpPr>
            <a:spLocks noChangeArrowheads="1"/>
          </p:cNvSpPr>
          <p:nvPr/>
        </p:nvSpPr>
        <p:spPr bwMode="auto">
          <a:xfrm>
            <a:off x="2743200" y="3810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2590800"/>
            <a:ext cx="8124825"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627" name="Title 1"/>
          <p:cNvSpPr>
            <a:spLocks noGrp="1"/>
          </p:cNvSpPr>
          <p:nvPr>
            <p:ph type="title"/>
          </p:nvPr>
        </p:nvSpPr>
        <p:spPr>
          <a:xfrm>
            <a:off x="457200" y="990600"/>
            <a:ext cx="8229600" cy="1139825"/>
          </a:xfrm>
        </p:spPr>
        <p:txBody>
          <a:bodyPr/>
          <a:lstStyle/>
          <a:p>
            <a:r>
              <a:rPr lang="en-US" dirty="0" smtClean="0"/>
              <a:t>Average Partial Effects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692624"/>
            <a:ext cx="8229600" cy="1139825"/>
          </a:xfrm>
        </p:spPr>
        <p:txBody>
          <a:bodyPr/>
          <a:lstStyle/>
          <a:p>
            <a:r>
              <a:rPr lang="en-US" smtClean="0"/>
              <a:t>Model Simulation</a:t>
            </a:r>
          </a:p>
        </p:txBody>
      </p:sp>
      <p:pic>
        <p:nvPicPr>
          <p:cNvPr id="3072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2057400"/>
            <a:ext cx="8134350" cy="3695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457200"/>
            <a:ext cx="8477110" cy="609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699941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1524000"/>
            <a:ext cx="8184759" cy="4419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166022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457200"/>
            <a:ext cx="1981200" cy="62101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915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9800" y="2667000"/>
            <a:ext cx="6887183" cy="121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779255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304800" y="5334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The Multivariate </a:t>
            </a:r>
            <a:r>
              <a:rPr lang="en-US" b="1" dirty="0" err="1" smtClean="0">
                <a:latin typeface="Tahoma" panose="020B0604030504040204" pitchFamily="34" charset="0"/>
                <a:ea typeface="Tahoma" panose="020B0604030504040204" pitchFamily="34" charset="0"/>
                <a:cs typeface="Tahoma" panose="020B0604030504040204" pitchFamily="34" charset="0"/>
              </a:rPr>
              <a:t>Probit</a:t>
            </a:r>
            <a:r>
              <a:rPr lang="en-US" b="1" dirty="0" smtClean="0">
                <a:latin typeface="Tahoma" panose="020B0604030504040204" pitchFamily="34" charset="0"/>
                <a:ea typeface="Tahoma" panose="020B0604030504040204" pitchFamily="34" charset="0"/>
                <a:cs typeface="Tahoma" panose="020B0604030504040204" pitchFamily="34" charset="0"/>
              </a:rPr>
              <a:t> Model</a:t>
            </a:r>
          </a:p>
        </p:txBody>
      </p:sp>
      <p:graphicFrame>
        <p:nvGraphicFramePr>
          <p:cNvPr id="45059" name="Object 3"/>
          <p:cNvGraphicFramePr>
            <a:graphicFrameLocks noChangeAspect="1"/>
          </p:cNvGraphicFramePr>
          <p:nvPr>
            <p:extLst>
              <p:ext uri="{D42A27DB-BD31-4B8C-83A1-F6EECF244321}">
                <p14:modId xmlns:p14="http://schemas.microsoft.com/office/powerpoint/2010/main" xmlns="" val="3262103907"/>
              </p:ext>
            </p:extLst>
          </p:nvPr>
        </p:nvGraphicFramePr>
        <p:xfrm>
          <a:off x="1219200" y="1981200"/>
          <a:ext cx="6900863" cy="4297363"/>
        </p:xfrm>
        <a:graphic>
          <a:graphicData uri="http://schemas.openxmlformats.org/presentationml/2006/ole">
            <p:oleObj spid="_x0000_s10254" name="Equation" r:id="rId4" imgW="4241800" imgH="2641600" progId="Equation.DSMT4">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457200" y="612775"/>
            <a:ext cx="8229600" cy="758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MLE: Simulation</a:t>
            </a:r>
          </a:p>
        </p:txBody>
      </p:sp>
      <p:sp>
        <p:nvSpPr>
          <p:cNvPr id="46083" name="Rectangle 3"/>
          <p:cNvSpPr>
            <a:spLocks noGrp="1" noChangeArrowheads="1"/>
          </p:cNvSpPr>
          <p:nvPr>
            <p:ph type="body" idx="4294967295"/>
          </p:nvPr>
        </p:nvSpPr>
        <p:spPr>
          <a:xfrm>
            <a:off x="533400" y="1600200"/>
            <a:ext cx="8229600" cy="4530725"/>
          </a:xfrm>
        </p:spPr>
        <p:txBody>
          <a:bodyPr/>
          <a:lstStyle/>
          <a:p>
            <a:pPr eaLnBrk="1" hangingPunct="1">
              <a:lnSpc>
                <a:spcPct val="90000"/>
              </a:lnSpc>
            </a:pPr>
            <a:r>
              <a:rPr lang="en-US" dirty="0" smtClean="0">
                <a:latin typeface="+mj-lt"/>
              </a:rPr>
              <a:t>Estimation of the multivariate </a:t>
            </a:r>
            <a:r>
              <a:rPr lang="en-US" dirty="0" err="1" smtClean="0">
                <a:latin typeface="+mj-lt"/>
              </a:rPr>
              <a:t>probit</a:t>
            </a:r>
            <a:r>
              <a:rPr lang="en-US" dirty="0" smtClean="0">
                <a:latin typeface="+mj-lt"/>
              </a:rPr>
              <a:t> model requires evaluation of M-order Integrals</a:t>
            </a:r>
          </a:p>
          <a:p>
            <a:pPr eaLnBrk="1" hangingPunct="1">
              <a:lnSpc>
                <a:spcPct val="90000"/>
              </a:lnSpc>
            </a:pPr>
            <a:r>
              <a:rPr lang="en-US" dirty="0" smtClean="0">
                <a:latin typeface="+mj-lt"/>
              </a:rPr>
              <a:t>The general case is usually handled with the GHK simulator.  Much current research focuses on efficiency (speed) gains in this computation.</a:t>
            </a:r>
          </a:p>
          <a:p>
            <a:pPr eaLnBrk="1" hangingPunct="1">
              <a:lnSpc>
                <a:spcPct val="90000"/>
              </a:lnSpc>
            </a:pPr>
            <a:r>
              <a:rPr lang="en-US" dirty="0" smtClean="0">
                <a:latin typeface="+mj-lt"/>
              </a:rPr>
              <a:t>The “Panel </a:t>
            </a:r>
            <a:r>
              <a:rPr lang="en-US" dirty="0" err="1" smtClean="0">
                <a:latin typeface="+mj-lt"/>
              </a:rPr>
              <a:t>Probit</a:t>
            </a:r>
            <a:r>
              <a:rPr lang="en-US" dirty="0" smtClean="0">
                <a:latin typeface="+mj-lt"/>
              </a:rPr>
              <a:t> Model” is a special case.</a:t>
            </a:r>
          </a:p>
          <a:p>
            <a:pPr lvl="1" eaLnBrk="1" hangingPunct="1">
              <a:lnSpc>
                <a:spcPct val="90000"/>
              </a:lnSpc>
            </a:pPr>
            <a:r>
              <a:rPr lang="en-US" dirty="0" smtClean="0">
                <a:latin typeface="+mj-lt"/>
              </a:rPr>
              <a:t>(</a:t>
            </a:r>
            <a:r>
              <a:rPr lang="en-US" dirty="0" err="1" smtClean="0">
                <a:latin typeface="+mj-lt"/>
              </a:rPr>
              <a:t>Bertschek-Lechner</a:t>
            </a:r>
            <a:r>
              <a:rPr lang="en-US" dirty="0" smtClean="0">
                <a:latin typeface="+mj-lt"/>
              </a:rPr>
              <a:t>, JE, 1999) – Construct a GMM estimator using only first order integrals of the </a:t>
            </a:r>
            <a:r>
              <a:rPr lang="en-US" dirty="0" err="1" smtClean="0">
                <a:latin typeface="+mj-lt"/>
              </a:rPr>
              <a:t>univariate</a:t>
            </a:r>
            <a:r>
              <a:rPr lang="en-US" dirty="0" smtClean="0">
                <a:latin typeface="+mj-lt"/>
              </a:rPr>
              <a:t> normal CDF</a:t>
            </a:r>
          </a:p>
          <a:p>
            <a:pPr lvl="1" eaLnBrk="1" hangingPunct="1">
              <a:lnSpc>
                <a:spcPct val="90000"/>
              </a:lnSpc>
            </a:pPr>
            <a:r>
              <a:rPr lang="en-US" dirty="0" smtClean="0">
                <a:latin typeface="+mj-lt"/>
              </a:rPr>
              <a:t>(Greene, </a:t>
            </a:r>
            <a:r>
              <a:rPr lang="en-US" dirty="0" err="1" smtClean="0">
                <a:latin typeface="+mj-lt"/>
              </a:rPr>
              <a:t>Emp.Econ</a:t>
            </a:r>
            <a:r>
              <a:rPr lang="en-US" dirty="0" smtClean="0">
                <a:latin typeface="+mj-lt"/>
              </a:rPr>
              <a:t>, 2003) – Estimate the integrals with simulation (GHK) anyway.</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ChangeArrowheads="1"/>
          </p:cNvSpPr>
          <p:nvPr/>
        </p:nvSpPr>
        <p:spPr bwMode="auto">
          <a:xfrm>
            <a:off x="381000" y="1371600"/>
            <a:ext cx="8305800" cy="228600"/>
          </a:xfrm>
          <a:prstGeom prst="rect">
            <a:avLst/>
          </a:prstGeom>
          <a:solidFill>
            <a:schemeClr val="bg1"/>
          </a:solidFill>
          <a:ln>
            <a:noFill/>
          </a:ln>
          <a:extLst>
            <a:ext uri="{91240B29-F687-4F45-9708-019B960494DF}">
              <a14:hiddenLine xmlns:a14="http://schemas.microsoft.com/office/drawing/2010/main" xmlns="" w="19050">
                <a:solidFill>
                  <a:srgbClr val="000000"/>
                </a:solidFill>
                <a:miter lim="800000"/>
                <a:headEnd/>
                <a:tailEnd/>
              </a14:hiddenLine>
            </a:ext>
          </a:extLst>
        </p:spPr>
        <p:txBody>
          <a:bodyPr wrap="none" anchor="ctr"/>
          <a:lstStyle/>
          <a:p>
            <a:endParaRPr lang="en-US"/>
          </a:p>
        </p:txBody>
      </p:sp>
      <p:sp>
        <p:nvSpPr>
          <p:cNvPr id="47107" name="Text Box 6"/>
          <p:cNvSpPr txBox="1">
            <a:spLocks noChangeArrowheads="1"/>
          </p:cNvSpPr>
          <p:nvPr/>
        </p:nvSpPr>
        <p:spPr bwMode="auto">
          <a:xfrm>
            <a:off x="457200" y="1060450"/>
            <a:ext cx="8534400" cy="556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dirty="0">
                <a:latin typeface="Courier New" pitchFamily="49" charset="0"/>
              </a:rPr>
              <a:t>----------------------------------------------------------------------</a:t>
            </a:r>
          </a:p>
          <a:p>
            <a:r>
              <a:rPr lang="en-US" sz="1200" b="1" dirty="0">
                <a:latin typeface="Courier New" pitchFamily="49" charset="0"/>
              </a:rPr>
              <a:t>Multivariate </a:t>
            </a:r>
            <a:r>
              <a:rPr lang="en-US" sz="1200" b="1" dirty="0" err="1">
                <a:latin typeface="Courier New" pitchFamily="49" charset="0"/>
              </a:rPr>
              <a:t>Probit</a:t>
            </a:r>
            <a:r>
              <a:rPr lang="en-US" sz="1200" b="1" dirty="0">
                <a:latin typeface="Courier New" pitchFamily="49" charset="0"/>
              </a:rPr>
              <a:t> Model:  3 equations.</a:t>
            </a:r>
          </a:p>
          <a:p>
            <a:r>
              <a:rPr lang="en-US" sz="1200" b="1" dirty="0">
                <a:latin typeface="Courier New" pitchFamily="49" charset="0"/>
              </a:rPr>
              <a:t>Dependent variable             </a:t>
            </a:r>
            <a:r>
              <a:rPr lang="en-US" sz="1200" b="1" dirty="0" err="1">
                <a:latin typeface="Courier New" pitchFamily="49" charset="0"/>
              </a:rPr>
              <a:t>MVProbit</a:t>
            </a:r>
            <a:endParaRPr lang="en-US" sz="1200" b="1" dirty="0">
              <a:latin typeface="Courier New" pitchFamily="49" charset="0"/>
            </a:endParaRPr>
          </a:p>
          <a:p>
            <a:r>
              <a:rPr lang="en-US" sz="1200" b="1" dirty="0">
                <a:latin typeface="Courier New" pitchFamily="49" charset="0"/>
              </a:rPr>
              <a:t>Log likelihood function     -4751.09039</a:t>
            </a:r>
          </a:p>
          <a:p>
            <a:r>
              <a:rPr lang="en-US" sz="1200" b="1" dirty="0">
                <a:latin typeface="Courier New" pitchFamily="49" charset="0"/>
              </a:rPr>
              <a:t>--------+-------------------------------------------------------------</a:t>
            </a:r>
          </a:p>
          <a:p>
            <a:r>
              <a:rPr lang="en-US" sz="1200" b="1" dirty="0">
                <a:latin typeface="Courier New" pitchFamily="49" charset="0"/>
              </a:rPr>
              <a:t>Variable| Coefficient    Standard Error  b/</a:t>
            </a:r>
            <a:r>
              <a:rPr lang="en-US" sz="1200" b="1" dirty="0" err="1">
                <a:latin typeface="Courier New" pitchFamily="49" charset="0"/>
              </a:rPr>
              <a:t>St.Er</a:t>
            </a:r>
            <a:r>
              <a:rPr lang="en-US" sz="1200" b="1" dirty="0">
                <a:latin typeface="Courier New" pitchFamily="49" charset="0"/>
              </a:rPr>
              <a:t>. P[|Z|&gt;z]   Mean of X</a:t>
            </a:r>
          </a:p>
          <a:p>
            <a:r>
              <a:rPr lang="en-US" sz="1200" b="1" dirty="0">
                <a:latin typeface="Courier New" pitchFamily="49" charset="0"/>
              </a:rPr>
              <a:t>--------+-------------------------------------------------------------</a:t>
            </a:r>
          </a:p>
          <a:p>
            <a:r>
              <a:rPr lang="en-US" sz="1200" b="1" dirty="0">
                <a:latin typeface="Courier New" pitchFamily="49" charset="0"/>
              </a:rPr>
              <a:t>        |Index function for DOCTOR</a:t>
            </a:r>
          </a:p>
          <a:p>
            <a:r>
              <a:rPr lang="en-US" sz="1200" b="1" dirty="0">
                <a:latin typeface="Courier New" pitchFamily="49" charset="0"/>
              </a:rPr>
              <a:t>Constant|    -.35527**        .16715       -2.125   .0335               [-0.29987  .16195]</a:t>
            </a:r>
          </a:p>
          <a:p>
            <a:r>
              <a:rPr lang="en-US" sz="1200" b="1" dirty="0">
                <a:latin typeface="Courier New" pitchFamily="49" charset="0"/>
              </a:rPr>
              <a:t>     AGE|     .01664***       .00194        8.565   .0000      43.9959  [ 0.01644  .00193]</a:t>
            </a:r>
          </a:p>
          <a:p>
            <a:r>
              <a:rPr lang="en-US" sz="1200" b="1" dirty="0">
                <a:latin typeface="Courier New" pitchFamily="49" charset="0"/>
              </a:rPr>
              <a:t>  FEMALE|     .30931***       .04812        6.427   .0000       .47935  [ 0.30643  .04767]</a:t>
            </a:r>
          </a:p>
          <a:p>
            <a:r>
              <a:rPr lang="en-US" sz="1200" b="1" dirty="0">
                <a:latin typeface="Courier New" pitchFamily="49" charset="0"/>
              </a:rPr>
              <a:t>    EDUC|    -.01566          .01024       -1.530   .1261      11.0909  [-0.01936  .00962]</a:t>
            </a:r>
          </a:p>
          <a:p>
            <a:r>
              <a:rPr lang="en-US" sz="1200" b="1" dirty="0">
                <a:latin typeface="Courier New" pitchFamily="49" charset="0"/>
              </a:rPr>
              <a:t> MARRIED|    -.04487          .05112        -.878   .3801       .78911  [-0.04423  .05139]</a:t>
            </a:r>
          </a:p>
          <a:p>
            <a:r>
              <a:rPr lang="en-US" sz="1200" b="1" dirty="0">
                <a:latin typeface="Courier New" pitchFamily="49" charset="0"/>
              </a:rPr>
              <a:t> WORKING|    -.14712***       .05075       -2.899   .0037       .63345  [-0.15390  .05054]</a:t>
            </a:r>
          </a:p>
          <a:p>
            <a:r>
              <a:rPr lang="en-US" sz="1200" b="1" dirty="0">
                <a:latin typeface="Courier New" pitchFamily="49" charset="0"/>
              </a:rPr>
              <a:t>        |Index function for HOSPITAL</a:t>
            </a:r>
          </a:p>
          <a:p>
            <a:r>
              <a:rPr lang="en-US" sz="1200" b="1" dirty="0">
                <a:latin typeface="Courier New" pitchFamily="49" charset="0"/>
              </a:rPr>
              <a:t>Constant|   -1.61787***       .15729      -10.286   .0000               [-1.58276  .16119]</a:t>
            </a:r>
          </a:p>
          <a:p>
            <a:r>
              <a:rPr lang="en-US" sz="1200" b="1" dirty="0">
                <a:latin typeface="Courier New" pitchFamily="49" charset="0"/>
              </a:rPr>
              <a:t>     AGE|     .00717**        .00283        2.536   .0112      43.9959  [ 0.00662  .00288]</a:t>
            </a:r>
          </a:p>
          <a:p>
            <a:r>
              <a:rPr lang="en-US" sz="1200" b="1" dirty="0">
                <a:latin typeface="Courier New" pitchFamily="49" charset="0"/>
              </a:rPr>
              <a:t>  FEMALE|    -.00039          .05995        -.007   .9948       .47935  [-0.00407  .05991]</a:t>
            </a:r>
          </a:p>
          <a:p>
            <a:r>
              <a:rPr lang="en-US" sz="1200" b="1" dirty="0">
                <a:latin typeface="Courier New" pitchFamily="49" charset="0"/>
              </a:rPr>
              <a:t>  HHNINC|    -.41050          .25147       -1.632   .1026       .29688  [-0.41080  .22891]</a:t>
            </a:r>
          </a:p>
          <a:p>
            <a:r>
              <a:rPr lang="en-US" sz="1200" b="1" dirty="0">
                <a:latin typeface="Courier New" pitchFamily="49" charset="0"/>
              </a:rPr>
              <a:t>  HHKIDS|    -.01547          .06551        -.236   .8134       .44915  [-0.03688  .06615]</a:t>
            </a:r>
          </a:p>
          <a:p>
            <a:r>
              <a:rPr lang="en-US" sz="1200" b="1" dirty="0">
                <a:latin typeface="Courier New" pitchFamily="49" charset="0"/>
              </a:rPr>
              <a:t>        |Index function for PUBLIC</a:t>
            </a:r>
          </a:p>
          <a:p>
            <a:r>
              <a:rPr lang="en-US" sz="1200" b="1" dirty="0">
                <a:latin typeface="Courier New" pitchFamily="49" charset="0"/>
              </a:rPr>
              <a:t>Constant|    1.51314***       .18608        8.132   .0000               [ 1.53542  .17060]</a:t>
            </a:r>
          </a:p>
          <a:p>
            <a:r>
              <a:rPr lang="en-US" sz="1200" b="1" dirty="0">
                <a:latin typeface="Courier New" pitchFamily="49" charset="0"/>
              </a:rPr>
              <a:t>     AGE|     .00661**        .00289        2.287   .0222      43.9959  [ 0.00646  .00268]</a:t>
            </a:r>
          </a:p>
          <a:p>
            <a:r>
              <a:rPr lang="en-US" sz="1200" b="1" dirty="0">
                <a:latin typeface="Courier New" pitchFamily="49" charset="0"/>
              </a:rPr>
              <a:t>    HSAT|    -.06844***       .01385       -4.941   .0000      6.90062  [-0.07069  .01266]</a:t>
            </a:r>
          </a:p>
          <a:p>
            <a:r>
              <a:rPr lang="en-US" sz="1200" b="1" dirty="0">
                <a:latin typeface="Courier New" pitchFamily="49" charset="0"/>
              </a:rPr>
              <a:t> MARRIED|    -.00859          .06892        -.125   .9008       .78911  [-.00813   .06908]</a:t>
            </a:r>
          </a:p>
          <a:p>
            <a:r>
              <a:rPr lang="en-US" sz="1200" b="1" dirty="0">
                <a:latin typeface="Courier New" pitchFamily="49" charset="0"/>
              </a:rPr>
              <a:t>        |Correlation coefficients</a:t>
            </a:r>
          </a:p>
          <a:p>
            <a:r>
              <a:rPr lang="en-US" sz="1200" b="1" dirty="0">
                <a:latin typeface="Courier New" pitchFamily="49" charset="0"/>
              </a:rPr>
              <a:t>R(01,02)|     .28381***       .03833        7.404   .0000               [ was 0.29611    ]</a:t>
            </a:r>
          </a:p>
          <a:p>
            <a:r>
              <a:rPr lang="en-US" sz="1200" b="1" dirty="0">
                <a:latin typeface="Courier New" pitchFamily="49" charset="0"/>
              </a:rPr>
              <a:t>R(01,03)|     .03509          .03768         .931   .3517</a:t>
            </a:r>
          </a:p>
          <a:p>
            <a:r>
              <a:rPr lang="en-US" sz="1200" b="1" dirty="0">
                <a:latin typeface="Courier New" pitchFamily="49" charset="0"/>
              </a:rPr>
              <a:t>R(02,03)|    -.04100          .04831        -.849   .3960</a:t>
            </a:r>
          </a:p>
          <a:p>
            <a:r>
              <a:rPr lang="en-US" sz="1200" b="1" dirty="0">
                <a:latin typeface="Courier New" pitchFamily="49" charset="0"/>
              </a:rPr>
              <a:t>--------+-------------------------------------------------------------</a:t>
            </a:r>
          </a:p>
        </p:txBody>
      </p:sp>
      <p:sp>
        <p:nvSpPr>
          <p:cNvPr id="47108" name="Rectangle 7"/>
          <p:cNvSpPr>
            <a:spLocks noChangeArrowheads="1"/>
          </p:cNvSpPr>
          <p:nvPr/>
        </p:nvSpPr>
        <p:spPr bwMode="auto">
          <a:xfrm>
            <a:off x="1676400" y="2514600"/>
            <a:ext cx="22860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09" name="Rectangle 8"/>
          <p:cNvSpPr>
            <a:spLocks noChangeArrowheads="1"/>
          </p:cNvSpPr>
          <p:nvPr/>
        </p:nvSpPr>
        <p:spPr bwMode="auto">
          <a:xfrm>
            <a:off x="1676400" y="3848100"/>
            <a:ext cx="22860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0" name="Rectangle 9"/>
          <p:cNvSpPr>
            <a:spLocks noChangeArrowheads="1"/>
          </p:cNvSpPr>
          <p:nvPr/>
        </p:nvSpPr>
        <p:spPr bwMode="auto">
          <a:xfrm>
            <a:off x="1676400" y="4943475"/>
            <a:ext cx="22860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1" name="Rectangle 10"/>
          <p:cNvSpPr>
            <a:spLocks noChangeArrowheads="1"/>
          </p:cNvSpPr>
          <p:nvPr/>
        </p:nvSpPr>
        <p:spPr bwMode="auto">
          <a:xfrm>
            <a:off x="7162800" y="2514600"/>
            <a:ext cx="16764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2" name="Rectangle 11"/>
          <p:cNvSpPr>
            <a:spLocks noChangeArrowheads="1"/>
          </p:cNvSpPr>
          <p:nvPr/>
        </p:nvSpPr>
        <p:spPr bwMode="auto">
          <a:xfrm>
            <a:off x="7162800" y="3848100"/>
            <a:ext cx="16764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3" name="Rectangle 12"/>
          <p:cNvSpPr>
            <a:spLocks noChangeArrowheads="1"/>
          </p:cNvSpPr>
          <p:nvPr/>
        </p:nvSpPr>
        <p:spPr bwMode="auto">
          <a:xfrm>
            <a:off x="7162800" y="4943475"/>
            <a:ext cx="16764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4" name="Rectangle 13"/>
          <p:cNvSpPr>
            <a:spLocks noChangeArrowheads="1"/>
          </p:cNvSpPr>
          <p:nvPr/>
        </p:nvSpPr>
        <p:spPr bwMode="auto">
          <a:xfrm>
            <a:off x="1676400" y="5838825"/>
            <a:ext cx="2286000" cy="18097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5" name="Rectangle 14"/>
          <p:cNvSpPr>
            <a:spLocks noChangeArrowheads="1"/>
          </p:cNvSpPr>
          <p:nvPr/>
        </p:nvSpPr>
        <p:spPr bwMode="auto">
          <a:xfrm>
            <a:off x="7162800" y="5791200"/>
            <a:ext cx="1676400" cy="2381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457200" y="914400"/>
            <a:ext cx="8229600" cy="1139825"/>
          </a:xfrm>
        </p:spPr>
        <p:txBody>
          <a:bodyPr/>
          <a:lstStyle/>
          <a:p>
            <a:pPr eaLnBrk="1" hangingPunct="1"/>
            <a:r>
              <a:rPr lang="en-US" b="1" smtClean="0">
                <a:latin typeface="Tahoma" panose="020B0604030504040204" pitchFamily="34" charset="0"/>
                <a:ea typeface="Tahoma" panose="020B0604030504040204" pitchFamily="34" charset="0"/>
                <a:cs typeface="Tahoma" panose="020B0604030504040204" pitchFamily="34" charset="0"/>
              </a:rPr>
              <a:t>Partial </a:t>
            </a:r>
            <a:r>
              <a:rPr lang="en-US" b="1" dirty="0" smtClean="0">
                <a:latin typeface="Tahoma" panose="020B0604030504040204" pitchFamily="34" charset="0"/>
                <a:ea typeface="Tahoma" panose="020B0604030504040204" pitchFamily="34" charset="0"/>
                <a:cs typeface="Tahoma" panose="020B0604030504040204" pitchFamily="34" charset="0"/>
              </a:rPr>
              <a:t>Effects</a:t>
            </a:r>
          </a:p>
        </p:txBody>
      </p:sp>
      <p:sp>
        <p:nvSpPr>
          <p:cNvPr id="48131" name="Rectangle 3"/>
          <p:cNvSpPr>
            <a:spLocks noGrp="1" noChangeArrowheads="1"/>
          </p:cNvSpPr>
          <p:nvPr>
            <p:ph type="body" idx="4294967295"/>
          </p:nvPr>
        </p:nvSpPr>
        <p:spPr>
          <a:xfrm>
            <a:off x="838200" y="2362200"/>
            <a:ext cx="7543800" cy="3505200"/>
          </a:xfrm>
        </p:spPr>
        <p:txBody>
          <a:bodyPr/>
          <a:lstStyle/>
          <a:p>
            <a:pPr eaLnBrk="1" hangingPunct="1"/>
            <a:r>
              <a:rPr lang="en-US" sz="2400" dirty="0" smtClean="0">
                <a:latin typeface="+mj-lt"/>
              </a:rPr>
              <a:t>There are M equations:  “Effect of what on what?”</a:t>
            </a:r>
          </a:p>
          <a:p>
            <a:pPr eaLnBrk="1" hangingPunct="1"/>
            <a:r>
              <a:rPr lang="en-US" sz="2400" dirty="0" smtClean="0">
                <a:latin typeface="+mj-lt"/>
              </a:rPr>
              <a:t>NLOGIT computes E[y1|all other </a:t>
            </a:r>
            <a:r>
              <a:rPr lang="en-US" sz="2400" dirty="0" err="1" smtClean="0">
                <a:latin typeface="+mj-lt"/>
              </a:rPr>
              <a:t>ys</a:t>
            </a:r>
            <a:r>
              <a:rPr lang="en-US" sz="2400" dirty="0" smtClean="0">
                <a:latin typeface="+mj-lt"/>
              </a:rPr>
              <a:t>, all </a:t>
            </a:r>
            <a:r>
              <a:rPr lang="en-US" sz="2400" dirty="0" err="1" smtClean="0">
                <a:latin typeface="+mj-lt"/>
              </a:rPr>
              <a:t>xs</a:t>
            </a:r>
            <a:r>
              <a:rPr lang="en-US" sz="2400" dirty="0" smtClean="0">
                <a:latin typeface="+mj-lt"/>
              </a:rPr>
              <a:t>]</a:t>
            </a:r>
          </a:p>
          <a:p>
            <a:pPr eaLnBrk="1" hangingPunct="1"/>
            <a:r>
              <a:rPr lang="en-US" sz="2400" dirty="0" smtClean="0">
                <a:latin typeface="+mj-lt"/>
              </a:rPr>
              <a:t>Marginal effects are derivatives of this with respect to all </a:t>
            </a:r>
            <a:r>
              <a:rPr lang="en-US" sz="2400" dirty="0" err="1" smtClean="0">
                <a:latin typeface="+mj-lt"/>
              </a:rPr>
              <a:t>xs</a:t>
            </a:r>
            <a:r>
              <a:rPr lang="en-US" sz="2400" dirty="0" smtClean="0">
                <a:latin typeface="+mj-lt"/>
              </a:rPr>
              <a:t>.  (EXTREMELY MESSY)</a:t>
            </a:r>
          </a:p>
          <a:p>
            <a:pPr eaLnBrk="1" hangingPunct="1"/>
            <a:r>
              <a:rPr lang="en-US" sz="2400" dirty="0" smtClean="0">
                <a:latin typeface="+mj-lt"/>
              </a:rPr>
              <a:t>Standard errors are estimated with bootstrapping.</a:t>
            </a:r>
          </a:p>
          <a:p>
            <a:pPr eaLnBrk="1" hangingPunct="1"/>
            <a:endParaRPr lang="en-US" sz="2400"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590800"/>
            <a:ext cx="7772400" cy="1362075"/>
          </a:xfrm>
        </p:spPr>
        <p:txBody>
          <a:bodyPr/>
          <a:lstStyle/>
          <a:p>
            <a:pPr algn="ctr"/>
            <a:r>
              <a:rPr lang="en-US" smtClean="0"/>
              <a:t>Appendix</a:t>
            </a:r>
            <a:br>
              <a:rPr lang="en-US" smtClean="0"/>
            </a:br>
            <a:r>
              <a:rPr lang="en-US" sz="3200" smtClean="0"/>
              <a:t>Tetrachoric </a:t>
            </a:r>
            <a:r>
              <a:rPr lang="en-US" sz="3200" smtClean="0"/>
              <a:t>Correlation</a:t>
            </a:r>
            <a:endParaRPr lang="en-US" sz="32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304800" y="384175"/>
            <a:ext cx="8229600" cy="1139825"/>
          </a:xfrm>
        </p:spPr>
        <p:txBody>
          <a:bodyPr/>
          <a:lstStyle/>
          <a:p>
            <a:pPr eaLnBrk="1" hangingPunct="1"/>
            <a:r>
              <a:rPr lang="en-US" sz="2400" b="1" smtClean="0"/>
              <a:t>Gross Relation Between Two Binary Variables</a:t>
            </a:r>
          </a:p>
        </p:txBody>
      </p:sp>
      <p:sp>
        <p:nvSpPr>
          <p:cNvPr id="7171" name="Rectangle 3"/>
          <p:cNvSpPr>
            <a:spLocks noGrp="1" noChangeArrowheads="1"/>
          </p:cNvSpPr>
          <p:nvPr>
            <p:ph type="body" idx="4294967295"/>
          </p:nvPr>
        </p:nvSpPr>
        <p:spPr>
          <a:xfrm>
            <a:off x="0" y="1600200"/>
            <a:ext cx="8229600" cy="4530725"/>
          </a:xfrm>
        </p:spPr>
        <p:txBody>
          <a:bodyPr/>
          <a:lstStyle/>
          <a:p>
            <a:pPr eaLnBrk="1" hangingPunct="1">
              <a:buFont typeface="Wingdings" pitchFamily="2" charset="2"/>
              <a:buNone/>
            </a:pPr>
            <a:r>
              <a:rPr lang="en-US" sz="1800" b="1" dirty="0" smtClean="0"/>
              <a:t>                          Cross Tabulation Suggests Presence or </a:t>
            </a:r>
            <a:br>
              <a:rPr lang="en-US" sz="1800" b="1" dirty="0" smtClean="0"/>
            </a:br>
            <a:r>
              <a:rPr lang="en-US" sz="1800" b="1" dirty="0" smtClean="0"/>
              <a:t>                       Absence of a Bivariate Relationship</a:t>
            </a:r>
          </a:p>
        </p:txBody>
      </p:sp>
      <p:pic>
        <p:nvPicPr>
          <p:cNvPr id="7172"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2362200"/>
            <a:ext cx="8361363" cy="396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304800" y="609600"/>
            <a:ext cx="8229600" cy="1139825"/>
          </a:xfrm>
        </p:spPr>
        <p:txBody>
          <a:bodyPr/>
          <a:lstStyle/>
          <a:p>
            <a:pPr eaLnBrk="1" hangingPunct="1"/>
            <a:r>
              <a:rPr lang="en-US" dirty="0" err="1" smtClean="0"/>
              <a:t>Tetrachoric</a:t>
            </a:r>
            <a:r>
              <a:rPr lang="en-US" dirty="0" smtClean="0"/>
              <a:t> Correlation</a:t>
            </a:r>
          </a:p>
        </p:txBody>
      </p:sp>
      <p:graphicFrame>
        <p:nvGraphicFramePr>
          <p:cNvPr id="8195" name="Object 3"/>
          <p:cNvGraphicFramePr>
            <a:graphicFrameLocks noChangeAspect="1"/>
          </p:cNvGraphicFramePr>
          <p:nvPr/>
        </p:nvGraphicFramePr>
        <p:xfrm>
          <a:off x="717550" y="1905000"/>
          <a:ext cx="8008938" cy="3913188"/>
        </p:xfrm>
        <a:graphic>
          <a:graphicData uri="http://schemas.openxmlformats.org/presentationml/2006/ole">
            <p:oleObj spid="_x0000_s87043" name="Equation" r:id="rId4" imgW="3378200" imgH="1651000" progId="Equation.DSMT4">
              <p:embed/>
            </p:oleObj>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04800" y="762000"/>
            <a:ext cx="8229600" cy="1139825"/>
          </a:xfrm>
        </p:spPr>
        <p:txBody>
          <a:bodyPr/>
          <a:lstStyle/>
          <a:p>
            <a:pPr eaLnBrk="1" hangingPunct="1"/>
            <a:r>
              <a:rPr lang="en-US" b="1" dirty="0" smtClean="0"/>
              <a:t>Log Likelihood Function</a:t>
            </a:r>
          </a:p>
        </p:txBody>
      </p:sp>
      <p:graphicFrame>
        <p:nvGraphicFramePr>
          <p:cNvPr id="10243" name="Object 3"/>
          <p:cNvGraphicFramePr>
            <a:graphicFrameLocks noChangeAspect="1"/>
          </p:cNvGraphicFramePr>
          <p:nvPr/>
        </p:nvGraphicFramePr>
        <p:xfrm>
          <a:off x="838200" y="2209800"/>
          <a:ext cx="7543800" cy="3049588"/>
        </p:xfrm>
        <a:graphic>
          <a:graphicData uri="http://schemas.openxmlformats.org/presentationml/2006/ole">
            <p:oleObj spid="_x0000_s88067" name="Equation" r:id="rId4" imgW="3771900" imgH="1524000" progId="Equation.DSMT4">
              <p:embed/>
            </p:oleObj>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228600" y="765175"/>
            <a:ext cx="8229600" cy="1139825"/>
          </a:xfrm>
        </p:spPr>
        <p:txBody>
          <a:bodyPr/>
          <a:lstStyle/>
          <a:p>
            <a:pPr eaLnBrk="1" hangingPunct="1"/>
            <a:r>
              <a:rPr lang="en-US" dirty="0" smtClean="0"/>
              <a:t>Estimation</a:t>
            </a:r>
          </a:p>
        </p:txBody>
      </p:sp>
      <p:sp>
        <p:nvSpPr>
          <p:cNvPr id="11267" name="Text Box 4"/>
          <p:cNvSpPr txBox="1">
            <a:spLocks noChangeArrowheads="1"/>
          </p:cNvSpPr>
          <p:nvPr/>
        </p:nvSpPr>
        <p:spPr bwMode="auto">
          <a:xfrm>
            <a:off x="1447800" y="1905000"/>
            <a:ext cx="7162800" cy="3970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FIML Estimates of Bivariate </a:t>
            </a:r>
            <a:r>
              <a:rPr lang="en-US" sz="1400" b="1" dirty="0" err="1">
                <a:latin typeface="Courier New" pitchFamily="49" charset="0"/>
              </a:rPr>
              <a:t>Probit</a:t>
            </a:r>
            <a:r>
              <a:rPr lang="en-US" sz="1400" b="1" dirty="0">
                <a:latin typeface="Courier New" pitchFamily="49" charset="0"/>
              </a:rPr>
              <a:t> Model    |</a:t>
            </a:r>
          </a:p>
          <a:p>
            <a:r>
              <a:rPr lang="en-US" sz="1400" b="1" dirty="0">
                <a:latin typeface="Courier New" pitchFamily="49" charset="0"/>
              </a:rPr>
              <a:t>| Maximum Likelihood Estimates                |</a:t>
            </a:r>
          </a:p>
          <a:p>
            <a:r>
              <a:rPr lang="en-US" sz="1400" b="1" dirty="0">
                <a:latin typeface="Courier New" pitchFamily="49" charset="0"/>
              </a:rPr>
              <a:t>| Dependent variable               DOCHOS     |</a:t>
            </a:r>
          </a:p>
          <a:p>
            <a:r>
              <a:rPr lang="en-US" sz="1400" b="1" dirty="0">
                <a:latin typeface="Courier New" pitchFamily="49" charset="0"/>
              </a:rPr>
              <a:t>| Weighting variable                 None     |</a:t>
            </a:r>
          </a:p>
          <a:p>
            <a:r>
              <a:rPr lang="en-US" sz="1400" b="1" dirty="0">
                <a:latin typeface="Courier New" pitchFamily="49" charset="0"/>
              </a:rPr>
              <a:t>| Number of observations            27326     |</a:t>
            </a:r>
          </a:p>
          <a:p>
            <a:r>
              <a:rPr lang="en-US" sz="1400" b="1" dirty="0">
                <a:latin typeface="Courier New" pitchFamily="49" charset="0"/>
              </a:rPr>
              <a:t>| Log likelihood function       -25898.27     |</a:t>
            </a:r>
          </a:p>
          <a:p>
            <a:r>
              <a:rPr lang="en-US" sz="1400" b="1" dirty="0">
                <a:latin typeface="Courier New" pitchFamily="49" charset="0"/>
              </a:rPr>
              <a:t>| Number of parameters                  3     |</a:t>
            </a:r>
          </a:p>
          <a:p>
            <a:r>
              <a:rPr lang="en-US" sz="1400" b="1" dirty="0">
                <a:latin typeface="Courier New" pitchFamily="49" charset="0"/>
              </a:rPr>
              <a:t>+---------------------------------------------+</a:t>
            </a:r>
          </a:p>
          <a:p>
            <a:r>
              <a:rPr lang="en-US" sz="1400" b="1" dirty="0">
                <a:latin typeface="Courier New" pitchFamily="49" charset="0"/>
              </a:rPr>
              <a:t>+---------+--------------+----------------+--------+---------+</a:t>
            </a:r>
          </a:p>
          <a:p>
            <a:r>
              <a:rPr lang="en-US" sz="1400" b="1" dirty="0">
                <a:latin typeface="Courier New" pitchFamily="49" charset="0"/>
              </a:rPr>
              <a:t>|Variable | Coefficient  | Standard Error |b/St.</a:t>
            </a:r>
            <a:r>
              <a:rPr lang="en-US" sz="1400" b="1" dirty="0" err="1">
                <a:latin typeface="Courier New" pitchFamily="49" charset="0"/>
              </a:rPr>
              <a:t>Er</a:t>
            </a:r>
            <a:r>
              <a:rPr lang="en-US" sz="1400" b="1" dirty="0">
                <a:latin typeface="Courier New" pitchFamily="49" charset="0"/>
              </a:rPr>
              <a:t>.|P[|Z|&gt;z] |</a:t>
            </a:r>
          </a:p>
          <a:p>
            <a:r>
              <a:rPr lang="en-US" sz="1400" b="1" dirty="0">
                <a:latin typeface="Courier New" pitchFamily="49" charset="0"/>
              </a:rPr>
              <a:t>+---------+--------------+----------------+--------+---------+</a:t>
            </a:r>
          </a:p>
          <a:p>
            <a:r>
              <a:rPr lang="en-US" sz="1400" b="1" dirty="0">
                <a:latin typeface="Courier New" pitchFamily="49" charset="0"/>
              </a:rPr>
              <a:t> Index    equation for DOCTOR</a:t>
            </a:r>
          </a:p>
          <a:p>
            <a:r>
              <a:rPr lang="en-US" sz="1400" b="1" dirty="0">
                <a:latin typeface="Courier New" pitchFamily="49" charset="0"/>
              </a:rPr>
              <a:t> Constant       .32949128      .00773326    42.607   .0000</a:t>
            </a:r>
          </a:p>
          <a:p>
            <a:r>
              <a:rPr lang="en-US" sz="1400" b="1" dirty="0">
                <a:latin typeface="Courier New" pitchFamily="49" charset="0"/>
              </a:rPr>
              <a:t> Index    equation for HOSPITAL</a:t>
            </a:r>
          </a:p>
          <a:p>
            <a:r>
              <a:rPr lang="en-US" sz="1400" b="1" dirty="0">
                <a:latin typeface="Courier New" pitchFamily="49" charset="0"/>
              </a:rPr>
              <a:t> Constant     -1.35539755      .01074410  -126.153   .0000</a:t>
            </a:r>
          </a:p>
          <a:p>
            <a:r>
              <a:rPr lang="en-US" sz="1400" b="1" dirty="0">
                <a:latin typeface="Courier New" pitchFamily="49" charset="0"/>
              </a:rPr>
              <a:t> </a:t>
            </a:r>
            <a:r>
              <a:rPr lang="en-US" sz="1400" b="1" dirty="0" err="1">
                <a:latin typeface="Courier New" pitchFamily="49" charset="0"/>
              </a:rPr>
              <a:t>Tetrachoric</a:t>
            </a:r>
            <a:r>
              <a:rPr lang="en-US" sz="1400" b="1" dirty="0">
                <a:latin typeface="Courier New" pitchFamily="49" charset="0"/>
              </a:rPr>
              <a:t> Correlation between DOCTOR   and HOSPITAL</a:t>
            </a:r>
          </a:p>
          <a:p>
            <a:r>
              <a:rPr lang="en-US" sz="1400" b="1" dirty="0">
                <a:latin typeface="Courier New" pitchFamily="49" charset="0"/>
              </a:rPr>
              <a:t> RHO(1,2)       .31105965      .01357302    22.918   .0000</a:t>
            </a:r>
          </a:p>
        </p:txBody>
      </p:sp>
      <p:sp>
        <p:nvSpPr>
          <p:cNvPr id="11268" name="Rectangle 1"/>
          <p:cNvSpPr>
            <a:spLocks noChangeArrowheads="1"/>
          </p:cNvSpPr>
          <p:nvPr/>
        </p:nvSpPr>
        <p:spPr bwMode="auto">
          <a:xfrm>
            <a:off x="1524000" y="5334000"/>
            <a:ext cx="6324600" cy="457200"/>
          </a:xfrm>
          <a:prstGeom prst="rect">
            <a:avLst/>
          </a:prstGeom>
          <a:solidFill>
            <a:srgbClr val="FF3300">
              <a:alpha val="18039"/>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14223</TotalTime>
  <Words>3474</Words>
  <Application>Microsoft Office PowerPoint</Application>
  <PresentationFormat>On-screen Show (4:3)</PresentationFormat>
  <Paragraphs>531</Paragraphs>
  <Slides>76</Slides>
  <Notes>54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76</vt:i4>
      </vt:variant>
    </vt:vector>
  </HeadingPairs>
  <TitlesOfParts>
    <vt:vector size="79" baseType="lpstr">
      <vt:lpstr>1_Level</vt:lpstr>
      <vt:lpstr>Equation</vt:lpstr>
      <vt:lpstr>MathType 6.0 Equation</vt:lpstr>
      <vt:lpstr>Slide 1</vt:lpstr>
      <vt:lpstr>Slide 2</vt:lpstr>
      <vt:lpstr>Inference About  Partial Effects</vt:lpstr>
      <vt:lpstr>Partial Effects for Binary Choice</vt:lpstr>
      <vt:lpstr>The Delta Method</vt:lpstr>
      <vt:lpstr>Computing Effects</vt:lpstr>
      <vt:lpstr>APE vs. Partial Effects at the Mean</vt:lpstr>
      <vt:lpstr>Method of Krinsky and Robb</vt:lpstr>
      <vt:lpstr>Krinsky and Robb</vt:lpstr>
      <vt:lpstr>Partial Effect for Nonlinear Terms</vt:lpstr>
      <vt:lpstr>Average Partial Effect: Averaged over Sample Incomes and Genders for Specific Values of Age</vt:lpstr>
      <vt:lpstr>Endogeneity</vt:lpstr>
      <vt:lpstr>Endogenous RHS Variable</vt:lpstr>
      <vt:lpstr>Endogenous Binary Variable</vt:lpstr>
      <vt:lpstr>Endogenous Binary Variable</vt:lpstr>
      <vt:lpstr>Log Likelihood for the RBP Model</vt:lpstr>
      <vt:lpstr>FIML Estimates</vt:lpstr>
      <vt:lpstr>Partial Effects</vt:lpstr>
      <vt:lpstr>Slide 19</vt:lpstr>
      <vt:lpstr>Identification Issues</vt:lpstr>
      <vt:lpstr>A Simultaneous Equations Model</vt:lpstr>
      <vt:lpstr>Fully Simultaneous “Model”</vt:lpstr>
      <vt:lpstr>A Recursive Bivariate Probit Model Treatment Effects</vt:lpstr>
      <vt:lpstr>Slide 24</vt:lpstr>
      <vt:lpstr>Treatment Effects</vt:lpstr>
      <vt:lpstr>Treatment Effect on the Treated</vt:lpstr>
      <vt:lpstr>Treatment Effects</vt:lpstr>
      <vt:lpstr>Slide 28</vt:lpstr>
      <vt:lpstr>Slide 29</vt:lpstr>
      <vt:lpstr>Causal Inference</vt:lpstr>
      <vt:lpstr>Slide 31</vt:lpstr>
      <vt:lpstr>Slide 32</vt:lpstr>
      <vt:lpstr>Application:  Gender Economics at Liberal Arts Colleges</vt:lpstr>
      <vt:lpstr>Estimated Recursive Model</vt:lpstr>
      <vt:lpstr>Estimated Effects: Decomposition</vt:lpstr>
      <vt:lpstr>A Sample Selection Model</vt:lpstr>
      <vt:lpstr>Sample Selection Model: Estimation</vt:lpstr>
      <vt:lpstr>Application: Credit Scoring</vt:lpstr>
      <vt:lpstr>Slide 39</vt:lpstr>
      <vt:lpstr>Slide 40</vt:lpstr>
      <vt:lpstr>Slide 41</vt:lpstr>
      <vt:lpstr>Endogenous Continuous Variable</vt:lpstr>
      <vt:lpstr>Endogenous Income</vt:lpstr>
      <vt:lpstr>Estimation by ML (Control Function)</vt:lpstr>
      <vt:lpstr>Two Approaches to ML</vt:lpstr>
      <vt:lpstr>FIML Estimates</vt:lpstr>
      <vt:lpstr>Partial Effects: Scaled Coefficients</vt:lpstr>
      <vt:lpstr>Partial Effects</vt:lpstr>
      <vt:lpstr>Two Stage Least Squares</vt:lpstr>
      <vt:lpstr>Multivariate Binary Choice Models</vt:lpstr>
      <vt:lpstr>The Bivariate Probit Model</vt:lpstr>
      <vt:lpstr>ML Estimation of the Bivariate Probit Model</vt:lpstr>
      <vt:lpstr>Application: Health Care Usage</vt:lpstr>
      <vt:lpstr>Application to Health Care Data</vt:lpstr>
      <vt:lpstr>Parameter Estimates</vt:lpstr>
      <vt:lpstr>Partial Effects</vt:lpstr>
      <vt:lpstr>Bivariate Probit Conditional Means</vt:lpstr>
      <vt:lpstr>Partial Effects: Decomposition</vt:lpstr>
      <vt:lpstr>Direct Effects Derivatives of E[y1|x1,x2,y2=1] wrt x1</vt:lpstr>
      <vt:lpstr>Indirect Effects Derivatives of E[y1|x1,x2,y2=1] wrt x2</vt:lpstr>
      <vt:lpstr>Partial Effects: Total Effects Sum of Two Derivative Vectors</vt:lpstr>
      <vt:lpstr>Partial Effects: Dummy Variables Using Differences of Probabilities</vt:lpstr>
      <vt:lpstr>Average Partial Effects</vt:lpstr>
      <vt:lpstr>Model Simulation</vt:lpstr>
      <vt:lpstr>Slide 65</vt:lpstr>
      <vt:lpstr>Slide 66</vt:lpstr>
      <vt:lpstr>Slide 67</vt:lpstr>
      <vt:lpstr>The Multivariate Probit Model</vt:lpstr>
      <vt:lpstr>MLE: Simulation</vt:lpstr>
      <vt:lpstr>Slide 70</vt:lpstr>
      <vt:lpstr>Partial Effects</vt:lpstr>
      <vt:lpstr>Appendix Tetrachoric Correlation</vt:lpstr>
      <vt:lpstr>Gross Relation Between Two Binary Variables</vt:lpstr>
      <vt:lpstr>Tetrachoric Correlation</vt:lpstr>
      <vt:lpstr>Log Likelihood Function</vt:lpstr>
      <vt:lpstr>Estimation</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179</cp:revision>
  <dcterms:created xsi:type="dcterms:W3CDTF">2001-06-17T19:05:03Z</dcterms:created>
  <dcterms:modified xsi:type="dcterms:W3CDTF">2016-11-23T14:03:49Z</dcterms:modified>
</cp:coreProperties>
</file>